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8" r:id="rId2"/>
    <p:sldId id="261"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4" r:id="rId20"/>
    <p:sldId id="280" r:id="rId21"/>
    <p:sldId id="281" r:id="rId22"/>
    <p:sldId id="282" r:id="rId23"/>
    <p:sldId id="283" r:id="rId24"/>
    <p:sldId id="285" r:id="rId25"/>
    <p:sldId id="286" r:id="rId26"/>
    <p:sldId id="287" r:id="rId27"/>
    <p:sldId id="288" r:id="rId28"/>
    <p:sldId id="289" r:id="rId29"/>
    <p:sldId id="290" r:id="rId30"/>
    <p:sldId id="292" r:id="rId31"/>
    <p:sldId id="291"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45"/>
    <p:restoredTop sz="94620" autoAdjust="0"/>
  </p:normalViewPr>
  <p:slideViewPr>
    <p:cSldViewPr snapToGrid="0" snapToObjects="1">
      <p:cViewPr varScale="1">
        <p:scale>
          <a:sx n="66" d="100"/>
          <a:sy n="66" d="100"/>
        </p:scale>
        <p:origin x="96" y="19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11/10/2023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11/10/2023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tatic1.squarespace.com/static/63294b64e0e6c61627d6b28e/t/64e9128f1d6d9b21676d14f1/1692996242294/ab-928-draft-report-vaug2023-a11y.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id.net" TargetMode="External"/><Relationship Id="rId2" Type="http://schemas.openxmlformats.org/officeDocument/2006/relationships/hyperlink" Target="https://c-id.net/contact-us" TargetMode="External"/><Relationship Id="rId1" Type="http://schemas.openxmlformats.org/officeDocument/2006/relationships/slideLayout" Target="../slideLayouts/slideLayout2.xml"/><Relationship Id="rId4" Type="http://schemas.openxmlformats.org/officeDocument/2006/relationships/hyperlink" Target="https://www.asccc.org/transfer-alignment-projec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common-course-numbering-project" TargetMode="External"/><Relationship Id="rId7" Type="http://schemas.openxmlformats.org/officeDocument/2006/relationships/hyperlink" Target="https://icas-ca.org/our-work/memos/" TargetMode="External"/><Relationship Id="rId2" Type="http://schemas.openxmlformats.org/officeDocument/2006/relationships/hyperlink" Target="https://www.ab928committee.org" TargetMode="External"/><Relationship Id="rId1" Type="http://schemas.openxmlformats.org/officeDocument/2006/relationships/slideLayout" Target="../slideLayouts/slideLayout2.xml"/><Relationship Id="rId6" Type="http://schemas.openxmlformats.org/officeDocument/2006/relationships/hyperlink" Target="https://icas-ca.org/standards-policies-and-procedures-manual/" TargetMode="External"/><Relationship Id="rId5" Type="http://schemas.openxmlformats.org/officeDocument/2006/relationships/hyperlink" Target="https://icas-ca.org/cal-getc-resources/" TargetMode="External"/><Relationship Id="rId4" Type="http://schemas.openxmlformats.org/officeDocument/2006/relationships/hyperlink" Target="https://www.csusb.edu/sites/default/files/upload/file/CIAC_Handbook_Spring_2013.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leginfo.legislature.ca.gov/faces/billTextClient.xhtml?bill_id=202120220AB92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cas-ca.org/our-work/memo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ab928committe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a:xfrm>
            <a:off x="959005" y="4323805"/>
            <a:ext cx="10432249" cy="2431997"/>
          </a:xfrm>
        </p:spPr>
        <p:txBody>
          <a:bodyPr>
            <a:normAutofit/>
          </a:bodyPr>
          <a:lstStyle/>
          <a:p>
            <a:pPr rtl="0">
              <a:spcBef>
                <a:spcPts val="0"/>
              </a:spcBef>
              <a:spcAft>
                <a:spcPts val="0"/>
              </a:spcAft>
            </a:pPr>
            <a:r>
              <a:rPr lang="en-US" b="1" i="0" u="none" strike="noStrike" dirty="0">
                <a:effectLst/>
                <a:latin typeface="Helvetica" panose="020B0604020202020204" pitchFamily="34" charset="0"/>
                <a:cs typeface="Helvetica" panose="020B0604020202020204" pitchFamily="34" charset="0"/>
              </a:rPr>
              <a:t>“</a:t>
            </a:r>
            <a:r>
              <a:rPr lang="en-US" b="1" u="none" strike="noStrike" dirty="0">
                <a:effectLst/>
                <a:latin typeface="Helvetica" panose="020B0604020202020204" pitchFamily="34" charset="0"/>
                <a:cs typeface="Helvetica" panose="020B0604020202020204" pitchFamily="34" charset="0"/>
              </a:rPr>
              <a:t>Data! What is it Good For, </a:t>
            </a:r>
            <a:br>
              <a:rPr lang="en-US" b="1" u="none" strike="noStrike" dirty="0">
                <a:effectLst/>
                <a:latin typeface="Helvetica" panose="020B0604020202020204" pitchFamily="34" charset="0"/>
                <a:cs typeface="Helvetica" panose="020B0604020202020204" pitchFamily="34" charset="0"/>
              </a:rPr>
            </a:br>
            <a:r>
              <a:rPr lang="en-US" b="1" u="none" strike="noStrike" dirty="0">
                <a:effectLst/>
                <a:latin typeface="Helvetica" panose="020B0604020202020204" pitchFamily="34" charset="0"/>
                <a:cs typeface="Helvetica" panose="020B0604020202020204" pitchFamily="34" charset="0"/>
              </a:rPr>
              <a:t>Absolutely Something!”</a:t>
            </a:r>
            <a:endParaRPr lang="en-US" sz="36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522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34D8-ADAC-3146-7B36-A3B6693786CE}"/>
              </a:ext>
            </a:extLst>
          </p:cNvPr>
          <p:cNvSpPr>
            <a:spLocks noGrp="1"/>
          </p:cNvSpPr>
          <p:nvPr>
            <p:ph type="title"/>
          </p:nvPr>
        </p:nvSpPr>
        <p:spPr/>
        <p:txBody>
          <a:bodyPr/>
          <a:lstStyle/>
          <a:p>
            <a:r>
              <a:rPr lang="en" dirty="0"/>
              <a:t>Overview of AB 928 (continued 5)</a:t>
            </a:r>
            <a:endParaRPr lang="en-US" dirty="0"/>
          </a:p>
        </p:txBody>
      </p:sp>
      <p:sp>
        <p:nvSpPr>
          <p:cNvPr id="3" name="Content Placeholder 2">
            <a:extLst>
              <a:ext uri="{FF2B5EF4-FFF2-40B4-BE49-F238E27FC236}">
                <a16:creationId xmlns:a16="http://schemas.microsoft.com/office/drawing/2014/main" id="{6344FC0E-144C-2166-8EFC-0569095A8618}"/>
              </a:ext>
            </a:extLst>
          </p:cNvPr>
          <p:cNvSpPr>
            <a:spLocks noGrp="1"/>
          </p:cNvSpPr>
          <p:nvPr>
            <p:ph idx="1"/>
          </p:nvPr>
        </p:nvSpPr>
        <p:spPr/>
        <p:txBody>
          <a:bodyPr/>
          <a:lstStyle/>
          <a:p>
            <a:pPr marL="0" lvl="0" indent="0" algn="l" rtl="0">
              <a:spcBef>
                <a:spcPts val="1000"/>
              </a:spcBef>
              <a:spcAft>
                <a:spcPts val="0"/>
              </a:spcAft>
              <a:buNone/>
            </a:pPr>
            <a:r>
              <a:rPr lang="en-US" sz="2800" dirty="0">
                <a:solidFill>
                  <a:srgbClr val="5F6163"/>
                </a:solidFill>
                <a:latin typeface="Calibri"/>
                <a:ea typeface="Calibri"/>
                <a:cs typeface="Calibri"/>
                <a:sym typeface="Calibri"/>
              </a:rPr>
              <a:t>The Intersegmental Associate Degree for Transfer Implementation Committee is currently </a:t>
            </a:r>
            <a:r>
              <a:rPr lang="en-US" sz="2800" u="sng" dirty="0">
                <a:solidFill>
                  <a:schemeClr val="hlink"/>
                </a:solidFill>
                <a:latin typeface="Calibri"/>
                <a:ea typeface="Calibri"/>
                <a:cs typeface="Calibri"/>
                <a:sym typeface="Calibri"/>
                <a:hlinkClick r:id="rId2"/>
              </a:rPr>
              <a:t>formulating recommendations</a:t>
            </a:r>
            <a:r>
              <a:rPr lang="en-US" sz="2800" dirty="0">
                <a:solidFill>
                  <a:srgbClr val="5F6163"/>
                </a:solidFill>
                <a:latin typeface="Calibri"/>
                <a:ea typeface="Calibri"/>
                <a:cs typeface="Calibri"/>
                <a:sym typeface="Calibri"/>
              </a:rPr>
              <a:t> in three areas:</a:t>
            </a:r>
            <a:endParaRPr lang="en-US" dirty="0"/>
          </a:p>
          <a:p>
            <a:pPr marL="457200" lvl="0" indent="-346710" algn="l" rtl="0">
              <a:lnSpc>
                <a:spcPct val="98181"/>
              </a:lnSpc>
              <a:spcBef>
                <a:spcPts val="1200"/>
              </a:spcBef>
              <a:spcAft>
                <a:spcPts val="0"/>
              </a:spcAft>
              <a:buClr>
                <a:srgbClr val="5F6163"/>
              </a:buClr>
              <a:buSzPct val="100000"/>
              <a:buChar char="●"/>
            </a:pPr>
            <a:r>
              <a:rPr lang="en-US" sz="2400" b="1" dirty="0">
                <a:solidFill>
                  <a:srgbClr val="5F6163"/>
                </a:solidFill>
              </a:rPr>
              <a:t>GOALS: </a:t>
            </a:r>
            <a:r>
              <a:rPr lang="en-US" sz="2400" dirty="0">
                <a:solidFill>
                  <a:srgbClr val="5F6163"/>
                </a:solidFill>
              </a:rPr>
              <a:t>“Identifying annual goals for </a:t>
            </a:r>
            <a:r>
              <a:rPr lang="en-US" sz="2400" b="1" i="1" dirty="0">
                <a:solidFill>
                  <a:srgbClr val="5F6163"/>
                </a:solidFill>
              </a:rPr>
              <a:t>increasing transfer rates </a:t>
            </a:r>
            <a:r>
              <a:rPr lang="en-US" sz="2400" dirty="0">
                <a:solidFill>
                  <a:srgbClr val="5F6163"/>
                </a:solidFill>
              </a:rPr>
              <a:t>in California and </a:t>
            </a:r>
            <a:r>
              <a:rPr lang="en-US" sz="2400" b="1" i="1" dirty="0">
                <a:solidFill>
                  <a:srgbClr val="5F6163"/>
                </a:solidFill>
              </a:rPr>
              <a:t>closing racial equity gaps </a:t>
            </a:r>
            <a:r>
              <a:rPr lang="en-US" sz="2400" dirty="0">
                <a:solidFill>
                  <a:srgbClr val="5F6163"/>
                </a:solidFill>
              </a:rPr>
              <a:t>in transfer outcomes to be adopted by the state.” </a:t>
            </a:r>
          </a:p>
          <a:p>
            <a:pPr marL="457200" lvl="0" indent="-356552" algn="l" rtl="0">
              <a:lnSpc>
                <a:spcPct val="98181"/>
              </a:lnSpc>
              <a:spcBef>
                <a:spcPts val="0"/>
              </a:spcBef>
              <a:spcAft>
                <a:spcPts val="0"/>
              </a:spcAft>
              <a:buClr>
                <a:srgbClr val="5F6163"/>
              </a:buClr>
              <a:buSzPct val="108333"/>
              <a:buFont typeface="Calibri"/>
              <a:buChar char="●"/>
            </a:pPr>
            <a:r>
              <a:rPr lang="en-US" sz="2400" b="1" dirty="0">
                <a:solidFill>
                  <a:srgbClr val="5F6163"/>
                </a:solidFill>
              </a:rPr>
              <a:t>STEM: </a:t>
            </a:r>
            <a:r>
              <a:rPr lang="en-US" sz="2400" dirty="0">
                <a:solidFill>
                  <a:srgbClr val="5F6163"/>
                </a:solidFill>
              </a:rPr>
              <a:t>“Proposing a </a:t>
            </a:r>
            <a:r>
              <a:rPr lang="en-US" sz="2400" b="1" i="1" dirty="0">
                <a:solidFill>
                  <a:srgbClr val="5F6163"/>
                </a:solidFill>
              </a:rPr>
              <a:t>new unit threshold </a:t>
            </a:r>
            <a:r>
              <a:rPr lang="en-US" sz="2400" dirty="0">
                <a:solidFill>
                  <a:srgbClr val="5F6163"/>
                </a:solidFill>
              </a:rPr>
              <a:t>for STEM degree pathways that meet the requirements for admission to the California State University and the University of California.” </a:t>
            </a:r>
          </a:p>
          <a:p>
            <a:pPr marL="457200" lvl="0" indent="-356552" algn="l" rtl="0">
              <a:lnSpc>
                <a:spcPct val="98181"/>
              </a:lnSpc>
              <a:spcBef>
                <a:spcPts val="0"/>
              </a:spcBef>
              <a:spcAft>
                <a:spcPts val="0"/>
              </a:spcAft>
              <a:buClr>
                <a:srgbClr val="5F6163"/>
              </a:buClr>
              <a:buSzPct val="108333"/>
              <a:buFont typeface="Calibri"/>
              <a:buChar char="●"/>
            </a:pPr>
            <a:r>
              <a:rPr lang="en-US" sz="2400" b="1" dirty="0">
                <a:solidFill>
                  <a:srgbClr val="5F6163"/>
                </a:solidFill>
              </a:rPr>
              <a:t>REENGAGEMENT: </a:t>
            </a:r>
            <a:r>
              <a:rPr lang="en-US" sz="2400" dirty="0">
                <a:solidFill>
                  <a:srgbClr val="5F6163"/>
                </a:solidFill>
              </a:rPr>
              <a:t>“Reengaging </a:t>
            </a:r>
            <a:r>
              <a:rPr lang="en-US" sz="2400" b="1" i="1" dirty="0">
                <a:solidFill>
                  <a:srgbClr val="5F6163"/>
                </a:solidFill>
              </a:rPr>
              <a:t>ADT earners who do not transfer </a:t>
            </a:r>
            <a:r>
              <a:rPr lang="en-US" sz="2400" dirty="0">
                <a:solidFill>
                  <a:srgbClr val="5F6163"/>
                </a:solidFill>
              </a:rPr>
              <a:t>or apply for transfer into a four-year postsecondary educational institution.”</a:t>
            </a:r>
            <a:endParaRPr lang="en-US" sz="2600" dirty="0">
              <a:solidFill>
                <a:srgbClr val="5F6163"/>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1070E468-296D-CE1D-4E68-49D200AF288F}"/>
              </a:ext>
            </a:extLst>
          </p:cNvPr>
          <p:cNvSpPr>
            <a:spLocks noGrp="1"/>
          </p:cNvSpPr>
          <p:nvPr>
            <p:ph type="sldNum" sz="quarter" idx="10"/>
          </p:nvPr>
        </p:nvSpPr>
        <p:spPr/>
        <p:txBody>
          <a:bodyPr/>
          <a:lstStyle/>
          <a:p>
            <a:pPr>
              <a:defRPr/>
            </a:pPr>
            <a:fld id="{8856F6ED-E3DC-8A4A-AABE-AFCED42314C4}" type="slidenum">
              <a:rPr lang="en-US" altLang="en-US" smtClean="0"/>
              <a:pPr>
                <a:defRPr/>
              </a:pPr>
              <a:t>10</a:t>
            </a:fld>
            <a:endParaRPr lang="en-US" altLang="en-US"/>
          </a:p>
        </p:txBody>
      </p:sp>
    </p:spTree>
    <p:extLst>
      <p:ext uri="{BB962C8B-B14F-4D97-AF65-F5344CB8AC3E}">
        <p14:creationId xmlns:p14="http://schemas.microsoft.com/office/powerpoint/2010/main" val="91333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B0E7-59D0-FA98-093C-BDACA487541A}"/>
              </a:ext>
            </a:extLst>
          </p:cNvPr>
          <p:cNvSpPr>
            <a:spLocks noGrp="1"/>
          </p:cNvSpPr>
          <p:nvPr>
            <p:ph type="title"/>
          </p:nvPr>
        </p:nvSpPr>
        <p:spPr/>
        <p:txBody>
          <a:bodyPr/>
          <a:lstStyle/>
          <a:p>
            <a:r>
              <a:rPr lang="en" dirty="0"/>
              <a:t>Overview of AB 928 (continued 6)</a:t>
            </a:r>
            <a:endParaRPr lang="en-US" dirty="0"/>
          </a:p>
        </p:txBody>
      </p:sp>
      <p:sp>
        <p:nvSpPr>
          <p:cNvPr id="3" name="Content Placeholder 2">
            <a:extLst>
              <a:ext uri="{FF2B5EF4-FFF2-40B4-BE49-F238E27FC236}">
                <a16:creationId xmlns:a16="http://schemas.microsoft.com/office/drawing/2014/main" id="{C865242F-DCA4-7693-2935-45350093B8F4}"/>
              </a:ext>
            </a:extLst>
          </p:cNvPr>
          <p:cNvSpPr>
            <a:spLocks noGrp="1"/>
          </p:cNvSpPr>
          <p:nvPr>
            <p:ph idx="1"/>
          </p:nvPr>
        </p:nvSpPr>
        <p:spPr/>
        <p:txBody>
          <a:bodyPr/>
          <a:lstStyle/>
          <a:p>
            <a:pPr marL="0" lvl="0" indent="0" algn="l" rtl="0">
              <a:spcBef>
                <a:spcPts val="1000"/>
              </a:spcBef>
              <a:spcAft>
                <a:spcPts val="0"/>
              </a:spcAft>
              <a:buNone/>
            </a:pPr>
            <a:r>
              <a:rPr lang="en-US" sz="3200" dirty="0">
                <a:solidFill>
                  <a:srgbClr val="000000"/>
                </a:solidFill>
                <a:latin typeface="Calibri"/>
                <a:ea typeface="Calibri"/>
                <a:cs typeface="Calibri"/>
                <a:sym typeface="Calibri"/>
              </a:rPr>
              <a:t>. Requires CCCs to place students on an ADT pathways.</a:t>
            </a:r>
            <a:endParaRPr lang="en-US" dirty="0">
              <a:solidFill>
                <a:srgbClr val="000000"/>
              </a:solidFill>
            </a:endParaRPr>
          </a:p>
          <a:p>
            <a:pPr marL="457200" lvl="0" indent="-355600" algn="l" rtl="0">
              <a:spcBef>
                <a:spcPts val="1200"/>
              </a:spcBef>
              <a:spcAft>
                <a:spcPts val="0"/>
              </a:spcAft>
              <a:buClr>
                <a:srgbClr val="5F6163"/>
              </a:buClr>
              <a:buSzPts val="2000"/>
              <a:buChar char="●"/>
            </a:pPr>
            <a:r>
              <a:rPr lang="en-US" sz="2400" dirty="0">
                <a:solidFill>
                  <a:srgbClr val="000000"/>
                </a:solidFill>
              </a:rPr>
              <a:t>By August 1, 2024</a:t>
            </a:r>
          </a:p>
          <a:p>
            <a:pPr marL="457200" lvl="0" indent="-355600" algn="l" rtl="0">
              <a:lnSpc>
                <a:spcPct val="98181"/>
              </a:lnSpc>
              <a:spcBef>
                <a:spcPts val="0"/>
              </a:spcBef>
              <a:spcAft>
                <a:spcPts val="0"/>
              </a:spcAft>
              <a:buClr>
                <a:srgbClr val="5F6163"/>
              </a:buClr>
              <a:buSzPts val="2000"/>
              <a:buFont typeface="Calibri"/>
              <a:buChar char="●"/>
            </a:pPr>
            <a:r>
              <a:rPr lang="en-US" sz="2400" dirty="0">
                <a:solidFill>
                  <a:srgbClr val="000000"/>
                </a:solidFill>
              </a:rPr>
              <a:t>Where ADTs for major pathways exist…shall place students on the ADT pathway if students declare a goal of transfer on their mandatory ed plans </a:t>
            </a:r>
          </a:p>
          <a:p>
            <a:pPr marL="457200" lvl="0" indent="-355600" algn="l" rtl="0">
              <a:lnSpc>
                <a:spcPct val="98181"/>
              </a:lnSpc>
              <a:spcBef>
                <a:spcPts val="0"/>
              </a:spcBef>
              <a:spcAft>
                <a:spcPts val="0"/>
              </a:spcAft>
              <a:buClr>
                <a:srgbClr val="5F6163"/>
              </a:buClr>
              <a:buSzPts val="2000"/>
              <a:buFont typeface="Calibri"/>
              <a:buChar char="●"/>
            </a:pPr>
            <a:r>
              <a:rPr lang="en-US" sz="2400" dirty="0">
                <a:solidFill>
                  <a:srgbClr val="000000"/>
                </a:solidFill>
              </a:rPr>
              <a:t>Opt-outs: Students who are UC or Independent bound, or no ADT path exists for major, pursuing associate degree, or a BDP student</a:t>
            </a:r>
          </a:p>
          <a:p>
            <a:pPr marL="457200" lvl="0" indent="-355600" algn="l" rtl="0">
              <a:lnSpc>
                <a:spcPct val="98181"/>
              </a:lnSpc>
              <a:spcBef>
                <a:spcPts val="0"/>
              </a:spcBef>
              <a:spcAft>
                <a:spcPts val="0"/>
              </a:spcAft>
              <a:buClr>
                <a:srgbClr val="5F6163"/>
              </a:buClr>
              <a:buSzPts val="2000"/>
              <a:buFont typeface="Calibri"/>
              <a:buChar char="●"/>
            </a:pPr>
            <a:r>
              <a:rPr lang="en-US" sz="2400" dirty="0">
                <a:solidFill>
                  <a:srgbClr val="000000"/>
                </a:solidFill>
              </a:rPr>
              <a:t>Guidance in this area forthcoming, please stay tuned…</a:t>
            </a:r>
            <a:endParaRPr lang="en-US" sz="2400" dirty="0">
              <a:solidFill>
                <a:srgbClr val="000000"/>
              </a:solidFill>
              <a:latin typeface="Calibri"/>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36B9AF86-5B36-3344-5977-4E441B22404A}"/>
              </a:ext>
            </a:extLst>
          </p:cNvPr>
          <p:cNvSpPr>
            <a:spLocks noGrp="1"/>
          </p:cNvSpPr>
          <p:nvPr>
            <p:ph type="sldNum" sz="quarter" idx="10"/>
          </p:nvPr>
        </p:nvSpPr>
        <p:spPr/>
        <p:txBody>
          <a:bodyPr/>
          <a:lstStyle/>
          <a:p>
            <a:pPr>
              <a:defRPr/>
            </a:pPr>
            <a:fld id="{8856F6ED-E3DC-8A4A-AABE-AFCED42314C4}" type="slidenum">
              <a:rPr lang="en-US" altLang="en-US" smtClean="0"/>
              <a:pPr>
                <a:defRPr/>
              </a:pPr>
              <a:t>11</a:t>
            </a:fld>
            <a:endParaRPr lang="en-US" altLang="en-US"/>
          </a:p>
        </p:txBody>
      </p:sp>
    </p:spTree>
    <p:extLst>
      <p:ext uri="{BB962C8B-B14F-4D97-AF65-F5344CB8AC3E}">
        <p14:creationId xmlns:p14="http://schemas.microsoft.com/office/powerpoint/2010/main" val="170419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757C-36C9-0BAC-1895-F92FC9A4C4E5}"/>
              </a:ext>
            </a:extLst>
          </p:cNvPr>
          <p:cNvSpPr>
            <a:spLocks noGrp="1"/>
          </p:cNvSpPr>
          <p:nvPr>
            <p:ph type="title"/>
          </p:nvPr>
        </p:nvSpPr>
        <p:spPr/>
        <p:txBody>
          <a:bodyPr/>
          <a:lstStyle/>
          <a:p>
            <a:r>
              <a:rPr lang="en" dirty="0"/>
              <a:t>Overview of AB 928 (continued 7)</a:t>
            </a:r>
            <a:endParaRPr lang="en-US" dirty="0"/>
          </a:p>
        </p:txBody>
      </p:sp>
      <p:sp>
        <p:nvSpPr>
          <p:cNvPr id="3" name="Content Placeholder 2">
            <a:extLst>
              <a:ext uri="{FF2B5EF4-FFF2-40B4-BE49-F238E27FC236}">
                <a16:creationId xmlns:a16="http://schemas.microsoft.com/office/drawing/2014/main" id="{5425A917-9A66-4454-1033-BAB094628AEC}"/>
              </a:ext>
            </a:extLst>
          </p:cNvPr>
          <p:cNvSpPr>
            <a:spLocks noGrp="1"/>
          </p:cNvSpPr>
          <p:nvPr>
            <p:ph idx="1"/>
          </p:nvPr>
        </p:nvSpPr>
        <p:spPr>
          <a:xfrm>
            <a:off x="1106905" y="2264805"/>
            <a:ext cx="10246892" cy="3569419"/>
          </a:xfrm>
        </p:spPr>
        <p:txBody>
          <a:bodyPr/>
          <a:lstStyle/>
          <a:p>
            <a:pPr marL="0" lvl="0" indent="0" algn="l" rtl="0">
              <a:spcBef>
                <a:spcPts val="1000"/>
              </a:spcBef>
              <a:spcAft>
                <a:spcPts val="0"/>
              </a:spcAft>
              <a:buNone/>
            </a:pPr>
            <a:r>
              <a:rPr lang="en-US" sz="2800" dirty="0">
                <a:solidFill>
                  <a:srgbClr val="5F6163"/>
                </a:solidFill>
                <a:latin typeface="Calibri"/>
                <a:ea typeface="Calibri"/>
                <a:cs typeface="Calibri"/>
                <a:sym typeface="Calibri"/>
              </a:rPr>
              <a:t>4. </a:t>
            </a:r>
            <a:r>
              <a:rPr lang="en-US" sz="2800" dirty="0">
                <a:solidFill>
                  <a:srgbClr val="000000"/>
                </a:solidFill>
                <a:latin typeface="Calibri"/>
                <a:ea typeface="Calibri"/>
                <a:cs typeface="Calibri"/>
                <a:sym typeface="Calibri"/>
              </a:rPr>
              <a:t>Considerations for up to an additional 6 units for STEM pathways.</a:t>
            </a:r>
            <a:endParaRPr lang="en-US" dirty="0">
              <a:solidFill>
                <a:srgbClr val="000000"/>
              </a:solidFill>
            </a:endParaRPr>
          </a:p>
          <a:p>
            <a:pPr marL="457200" lvl="0" indent="-352742" algn="l" rtl="0">
              <a:lnSpc>
                <a:spcPct val="98181"/>
              </a:lnSpc>
              <a:spcBef>
                <a:spcPts val="1200"/>
              </a:spcBef>
              <a:spcAft>
                <a:spcPts val="0"/>
              </a:spcAft>
              <a:buClr>
                <a:srgbClr val="5F6163"/>
              </a:buClr>
              <a:buSzPct val="100000"/>
              <a:buFont typeface="Calibri"/>
              <a:buChar char="●"/>
            </a:pPr>
            <a:r>
              <a:rPr lang="en-US" sz="2300" dirty="0">
                <a:solidFill>
                  <a:srgbClr val="000000"/>
                </a:solidFill>
                <a:latin typeface="Calibri"/>
                <a:ea typeface="Calibri"/>
                <a:cs typeface="Calibri"/>
                <a:sym typeface="Calibri"/>
              </a:rPr>
              <a:t>Work in progress…</a:t>
            </a:r>
          </a:p>
          <a:p>
            <a:pPr marL="457200" lvl="0" indent="-352742" algn="l" rtl="0">
              <a:lnSpc>
                <a:spcPct val="98181"/>
              </a:lnSpc>
              <a:spcBef>
                <a:spcPts val="0"/>
              </a:spcBef>
              <a:spcAft>
                <a:spcPts val="0"/>
              </a:spcAft>
              <a:buClr>
                <a:srgbClr val="5F6163"/>
              </a:buClr>
              <a:buSzPct val="100000"/>
              <a:buFont typeface="Calibri"/>
              <a:buChar char="●"/>
            </a:pPr>
            <a:r>
              <a:rPr lang="en-US" sz="2300" dirty="0">
                <a:solidFill>
                  <a:srgbClr val="000000"/>
                </a:solidFill>
                <a:latin typeface="Calibri"/>
                <a:ea typeface="Calibri"/>
                <a:cs typeface="Calibri"/>
                <a:sym typeface="Calibri"/>
              </a:rPr>
              <a:t>The UCTP agreements in Chemistry and Physics are promising:</a:t>
            </a:r>
          </a:p>
          <a:p>
            <a:pPr marL="914400" lvl="1" indent="-352742" algn="l" rtl="0">
              <a:lnSpc>
                <a:spcPct val="98181"/>
              </a:lnSpc>
              <a:spcBef>
                <a:spcPts val="0"/>
              </a:spcBef>
              <a:spcAft>
                <a:spcPts val="0"/>
              </a:spcAft>
              <a:buClr>
                <a:srgbClr val="5F6163"/>
              </a:buClr>
              <a:buSzPct val="100000"/>
              <a:buFont typeface="Calibri"/>
              <a:buChar char="○"/>
            </a:pPr>
            <a:r>
              <a:rPr lang="en-US" sz="2300" dirty="0">
                <a:solidFill>
                  <a:srgbClr val="000000"/>
                </a:solidFill>
                <a:latin typeface="Calibri"/>
                <a:ea typeface="Calibri"/>
                <a:cs typeface="Calibri"/>
                <a:sym typeface="Calibri"/>
              </a:rPr>
              <a:t>Students complete some GE after transfer</a:t>
            </a:r>
          </a:p>
          <a:p>
            <a:pPr marL="457200" lvl="0" indent="-352742" algn="l" rtl="0">
              <a:lnSpc>
                <a:spcPct val="98181"/>
              </a:lnSpc>
              <a:spcBef>
                <a:spcPts val="0"/>
              </a:spcBef>
              <a:spcAft>
                <a:spcPts val="0"/>
              </a:spcAft>
              <a:buClr>
                <a:srgbClr val="5F6163"/>
              </a:buClr>
              <a:buSzPct val="100000"/>
              <a:buFont typeface="Calibri"/>
              <a:buChar char="●"/>
            </a:pPr>
            <a:r>
              <a:rPr lang="en-US" sz="2300" dirty="0">
                <a:solidFill>
                  <a:srgbClr val="000000"/>
                </a:solidFill>
                <a:latin typeface="Calibri"/>
                <a:ea typeface="Calibri"/>
                <a:cs typeface="Calibri"/>
                <a:sym typeface="Calibri"/>
              </a:rPr>
              <a:t>The Model Curriculum agreed to by CCC/CSU for Engineering is promising</a:t>
            </a:r>
          </a:p>
          <a:p>
            <a:pPr marL="457200" lvl="0" indent="-352742" algn="l" rtl="0">
              <a:lnSpc>
                <a:spcPct val="98181"/>
              </a:lnSpc>
              <a:spcBef>
                <a:spcPts val="0"/>
              </a:spcBef>
              <a:spcAft>
                <a:spcPts val="0"/>
              </a:spcAft>
              <a:buClr>
                <a:srgbClr val="5F6163"/>
              </a:buClr>
              <a:buSzPct val="100000"/>
              <a:buFont typeface="Calibri"/>
              <a:buChar char="●"/>
            </a:pPr>
            <a:r>
              <a:rPr lang="en-US" sz="2300" dirty="0">
                <a:solidFill>
                  <a:srgbClr val="000000"/>
                </a:solidFill>
                <a:latin typeface="Calibri"/>
                <a:ea typeface="Calibri"/>
                <a:cs typeface="Calibri"/>
                <a:sym typeface="Calibri"/>
              </a:rPr>
              <a:t>Will additional 6 units for STEM majors be sufficient?</a:t>
            </a:r>
          </a:p>
          <a:p>
            <a:pPr marL="914400" lvl="1" indent="-352742" algn="l" rtl="0">
              <a:lnSpc>
                <a:spcPct val="98181"/>
              </a:lnSpc>
              <a:spcBef>
                <a:spcPts val="0"/>
              </a:spcBef>
              <a:spcAft>
                <a:spcPts val="0"/>
              </a:spcAft>
              <a:buClr>
                <a:srgbClr val="5F6163"/>
              </a:buClr>
              <a:buSzPct val="100000"/>
              <a:buFont typeface="Calibri"/>
              <a:buChar char="○"/>
            </a:pPr>
            <a:r>
              <a:rPr lang="en-US" sz="2300" dirty="0">
                <a:solidFill>
                  <a:srgbClr val="000000"/>
                </a:solidFill>
                <a:latin typeface="Calibri"/>
                <a:ea typeface="Calibri"/>
                <a:cs typeface="Calibri"/>
                <a:sym typeface="Calibri"/>
              </a:rPr>
              <a:t>Should it be for the ADT – permitted on front end?</a:t>
            </a:r>
          </a:p>
          <a:p>
            <a:pPr marL="914400" lvl="1" indent="-352742" algn="l" rtl="0">
              <a:lnSpc>
                <a:spcPct val="98181"/>
              </a:lnSpc>
              <a:spcBef>
                <a:spcPts val="0"/>
              </a:spcBef>
              <a:spcAft>
                <a:spcPts val="0"/>
              </a:spcAft>
              <a:buClr>
                <a:srgbClr val="5F6163"/>
              </a:buClr>
              <a:buSzPct val="100000"/>
              <a:buFont typeface="Calibri"/>
              <a:buChar char="○"/>
            </a:pPr>
            <a:r>
              <a:rPr lang="en-US" sz="2300" dirty="0">
                <a:solidFill>
                  <a:srgbClr val="000000"/>
                </a:solidFill>
                <a:latin typeface="Calibri"/>
                <a:ea typeface="Calibri"/>
                <a:cs typeface="Calibri"/>
                <a:sym typeface="Calibri"/>
              </a:rPr>
              <a:t>Should it be after transfer, allowing for GE to be completed after transfer – permitted on back end?</a:t>
            </a:r>
          </a:p>
          <a:p>
            <a:pPr marL="457200" lvl="0" indent="-352742" algn="l" rtl="0">
              <a:lnSpc>
                <a:spcPct val="98181"/>
              </a:lnSpc>
              <a:spcBef>
                <a:spcPts val="0"/>
              </a:spcBef>
              <a:spcAft>
                <a:spcPts val="0"/>
              </a:spcAft>
              <a:buClr>
                <a:srgbClr val="5F6163"/>
              </a:buClr>
              <a:buSzPct val="100000"/>
              <a:buFont typeface="Calibri"/>
              <a:buChar char="●"/>
            </a:pPr>
            <a:r>
              <a:rPr lang="en-US" sz="2300" dirty="0">
                <a:solidFill>
                  <a:srgbClr val="000000"/>
                </a:solidFill>
                <a:latin typeface="Calibri"/>
                <a:ea typeface="Calibri"/>
                <a:cs typeface="Calibri"/>
                <a:sym typeface="Calibri"/>
              </a:rPr>
              <a:t>ASCCC/Intersegmental Curriculum Workgroup </a:t>
            </a:r>
            <a:r>
              <a:rPr lang="en-US" sz="2300" dirty="0">
                <a:solidFill>
                  <a:srgbClr val="5F6163"/>
                </a:solidFill>
                <a:latin typeface="Calibri"/>
                <a:ea typeface="Calibri"/>
                <a:cs typeface="Calibri"/>
                <a:sym typeface="Calibri"/>
              </a:rPr>
              <a:t>(</a:t>
            </a:r>
            <a:r>
              <a:rPr lang="en-US" sz="2300" u="sng" dirty="0">
                <a:solidFill>
                  <a:schemeClr val="hlink"/>
                </a:solidFill>
                <a:latin typeface="Calibri"/>
                <a:ea typeface="Calibri"/>
                <a:cs typeface="Calibri"/>
                <a:sym typeface="Calibri"/>
                <a:hlinkClick r:id="rId2"/>
              </a:rPr>
              <a:t>ICW</a:t>
            </a:r>
            <a:r>
              <a:rPr lang="en-US" sz="2300" dirty="0">
                <a:solidFill>
                  <a:srgbClr val="5F6163"/>
                </a:solidFill>
                <a:latin typeface="Calibri"/>
                <a:ea typeface="Calibri"/>
                <a:cs typeface="Calibri"/>
                <a:sym typeface="Calibri"/>
              </a:rPr>
              <a:t>)/</a:t>
            </a:r>
            <a:r>
              <a:rPr lang="en-US" sz="2300" u="sng" dirty="0">
                <a:solidFill>
                  <a:schemeClr val="hlink"/>
                </a:solidFill>
                <a:latin typeface="Calibri"/>
                <a:ea typeface="Calibri"/>
                <a:cs typeface="Calibri"/>
                <a:sym typeface="Calibri"/>
                <a:hlinkClick r:id="rId3"/>
              </a:rPr>
              <a:t>C-ID</a:t>
            </a:r>
            <a:r>
              <a:rPr lang="en-US" sz="2300" dirty="0">
                <a:solidFill>
                  <a:srgbClr val="5F6163"/>
                </a:solidFill>
                <a:latin typeface="Calibri"/>
                <a:ea typeface="Calibri"/>
                <a:cs typeface="Calibri"/>
                <a:sym typeface="Calibri"/>
              </a:rPr>
              <a:t>/</a:t>
            </a:r>
            <a:r>
              <a:rPr lang="en-US" sz="2300" dirty="0">
                <a:solidFill>
                  <a:srgbClr val="000000"/>
                </a:solidFill>
                <a:latin typeface="Calibri"/>
                <a:ea typeface="Calibri"/>
                <a:cs typeface="Calibri"/>
                <a:sym typeface="Calibri"/>
              </a:rPr>
              <a:t>Transfer Alignment Project </a:t>
            </a:r>
            <a:r>
              <a:rPr lang="en-US" sz="2300" dirty="0">
                <a:solidFill>
                  <a:srgbClr val="5F6163"/>
                </a:solidFill>
                <a:latin typeface="Calibri"/>
                <a:ea typeface="Calibri"/>
                <a:cs typeface="Calibri"/>
                <a:sym typeface="Calibri"/>
              </a:rPr>
              <a:t>(</a:t>
            </a:r>
            <a:r>
              <a:rPr lang="en-US" sz="2300" u="sng" dirty="0">
                <a:solidFill>
                  <a:schemeClr val="hlink"/>
                </a:solidFill>
                <a:latin typeface="Calibri"/>
                <a:ea typeface="Calibri"/>
                <a:cs typeface="Calibri"/>
                <a:sym typeface="Calibri"/>
                <a:hlinkClick r:id="rId4"/>
              </a:rPr>
              <a:t>TAP</a:t>
            </a:r>
            <a:r>
              <a:rPr lang="en-US" sz="2300" dirty="0">
                <a:solidFill>
                  <a:srgbClr val="5F6163"/>
                </a:solidFill>
                <a:latin typeface="Calibri"/>
                <a:ea typeface="Calibri"/>
                <a:cs typeface="Calibri"/>
                <a:sym typeface="Calibri"/>
              </a:rPr>
              <a:t>) </a:t>
            </a:r>
            <a:r>
              <a:rPr lang="en-US" sz="2300" dirty="0">
                <a:solidFill>
                  <a:srgbClr val="000000"/>
                </a:solidFill>
                <a:latin typeface="Calibri"/>
                <a:ea typeface="Calibri"/>
                <a:cs typeface="Calibri"/>
                <a:sym typeface="Calibri"/>
              </a:rPr>
              <a:t>- pulling select Faculty Discipline Review Groups together to research and provide recommendations…</a:t>
            </a:r>
          </a:p>
          <a:p>
            <a:endParaRPr lang="en-US" dirty="0"/>
          </a:p>
        </p:txBody>
      </p:sp>
      <p:sp>
        <p:nvSpPr>
          <p:cNvPr id="4" name="Slide Number Placeholder 3">
            <a:extLst>
              <a:ext uri="{FF2B5EF4-FFF2-40B4-BE49-F238E27FC236}">
                <a16:creationId xmlns:a16="http://schemas.microsoft.com/office/drawing/2014/main" id="{82EB76BF-9D4F-D125-C13B-84DDE3DC9163}"/>
              </a:ext>
            </a:extLst>
          </p:cNvPr>
          <p:cNvSpPr>
            <a:spLocks noGrp="1"/>
          </p:cNvSpPr>
          <p:nvPr>
            <p:ph type="sldNum" sz="quarter" idx="10"/>
          </p:nvPr>
        </p:nvSpPr>
        <p:spPr/>
        <p:txBody>
          <a:bodyPr/>
          <a:lstStyle/>
          <a:p>
            <a:pPr>
              <a:defRPr/>
            </a:pPr>
            <a:fld id="{8856F6ED-E3DC-8A4A-AABE-AFCED42314C4}" type="slidenum">
              <a:rPr lang="en-US" altLang="en-US" smtClean="0"/>
              <a:pPr>
                <a:defRPr/>
              </a:pPr>
              <a:t>12</a:t>
            </a:fld>
            <a:endParaRPr lang="en-US" altLang="en-US"/>
          </a:p>
        </p:txBody>
      </p:sp>
    </p:spTree>
    <p:extLst>
      <p:ext uri="{BB962C8B-B14F-4D97-AF65-F5344CB8AC3E}">
        <p14:creationId xmlns:p14="http://schemas.microsoft.com/office/powerpoint/2010/main" val="375112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0731-8630-01FC-E2C5-9A37379DBB8C}"/>
              </a:ext>
            </a:extLst>
          </p:cNvPr>
          <p:cNvSpPr>
            <a:spLocks noGrp="1"/>
          </p:cNvSpPr>
          <p:nvPr>
            <p:ph type="title"/>
          </p:nvPr>
        </p:nvSpPr>
        <p:spPr>
          <a:xfrm>
            <a:off x="1277650" y="365126"/>
            <a:ext cx="10046043" cy="741780"/>
          </a:xfrm>
        </p:spPr>
        <p:txBody>
          <a:bodyPr/>
          <a:lstStyle/>
          <a:p>
            <a:r>
              <a:rPr lang="en" dirty="0"/>
              <a:t>Why this matters? </a:t>
            </a:r>
            <a:r>
              <a:rPr lang="en" b="1" dirty="0"/>
              <a:t>Cal-GETC</a:t>
            </a:r>
            <a:endParaRPr lang="en-US" dirty="0"/>
          </a:p>
        </p:txBody>
      </p:sp>
      <p:sp>
        <p:nvSpPr>
          <p:cNvPr id="3" name="Content Placeholder 2">
            <a:extLst>
              <a:ext uri="{FF2B5EF4-FFF2-40B4-BE49-F238E27FC236}">
                <a16:creationId xmlns:a16="http://schemas.microsoft.com/office/drawing/2014/main" id="{9ED52F6B-B23A-279A-1E12-D023333AFBD2}"/>
              </a:ext>
            </a:extLst>
          </p:cNvPr>
          <p:cNvSpPr>
            <a:spLocks noGrp="1"/>
          </p:cNvSpPr>
          <p:nvPr>
            <p:ph sz="half" idx="2"/>
          </p:nvPr>
        </p:nvSpPr>
        <p:spPr>
          <a:xfrm>
            <a:off x="1277650" y="1323474"/>
            <a:ext cx="10046043" cy="4866189"/>
          </a:xfrm>
        </p:spPr>
        <p:txBody>
          <a:bodyPr/>
          <a:lstStyle/>
          <a:p>
            <a:pPr marL="457200" lvl="0" indent="-325755" algn="l" rtl="0">
              <a:spcBef>
                <a:spcPts val="0"/>
              </a:spcBef>
              <a:spcAft>
                <a:spcPts val="0"/>
              </a:spcAft>
              <a:buSzPct val="100000"/>
              <a:buChar char="●"/>
            </a:pPr>
            <a:r>
              <a:rPr lang="en-US" dirty="0">
                <a:solidFill>
                  <a:srgbClr val="000000"/>
                </a:solidFill>
              </a:rPr>
              <a:t>Currently, students opting to earn an ADT may choose either the IGETC or CSU GE Breadth pathway.</a:t>
            </a:r>
          </a:p>
          <a:p>
            <a:pPr marL="457200" lvl="0" indent="-325755" algn="l" rtl="0">
              <a:spcBef>
                <a:spcPts val="0"/>
              </a:spcBef>
              <a:spcAft>
                <a:spcPts val="0"/>
              </a:spcAft>
              <a:buSzPct val="100000"/>
              <a:buChar char="●"/>
            </a:pPr>
            <a:r>
              <a:rPr lang="en-US" dirty="0">
                <a:solidFill>
                  <a:srgbClr val="000000"/>
                </a:solidFill>
              </a:rPr>
              <a:t>The CSU GE Breadth pathways includes many courses that are not included in the IGETC pathway.</a:t>
            </a:r>
          </a:p>
          <a:p>
            <a:pPr marL="457200" lvl="0" indent="-325755" algn="l" rtl="0">
              <a:spcBef>
                <a:spcPts val="0"/>
              </a:spcBef>
              <a:spcAft>
                <a:spcPts val="0"/>
              </a:spcAft>
              <a:buSzPct val="100000"/>
              <a:buChar char="●"/>
            </a:pPr>
            <a:r>
              <a:rPr lang="en-US" dirty="0">
                <a:solidFill>
                  <a:srgbClr val="000000"/>
                </a:solidFill>
              </a:rPr>
              <a:t>Cal-GETC is very similar to IGETC: oral communication accepted in Cal-GETC but not IGETC.</a:t>
            </a:r>
          </a:p>
          <a:p>
            <a:pPr marL="0" lvl="0" indent="0" algn="l" rtl="0">
              <a:spcBef>
                <a:spcPts val="1200"/>
              </a:spcBef>
              <a:spcAft>
                <a:spcPts val="0"/>
              </a:spcAft>
              <a:buNone/>
            </a:pPr>
            <a:r>
              <a:rPr lang="en-US" dirty="0">
                <a:solidFill>
                  <a:srgbClr val="000000"/>
                </a:solidFill>
              </a:rPr>
              <a:t>Questions:</a:t>
            </a:r>
          </a:p>
          <a:p>
            <a:pPr marL="457200" lvl="0" indent="-325755" algn="l" rtl="0">
              <a:spcBef>
                <a:spcPts val="1200"/>
              </a:spcBef>
              <a:spcAft>
                <a:spcPts val="0"/>
              </a:spcAft>
              <a:buSzPct val="100000"/>
              <a:buChar char="●"/>
            </a:pPr>
            <a:r>
              <a:rPr lang="en-US" dirty="0">
                <a:solidFill>
                  <a:srgbClr val="000000"/>
                </a:solidFill>
              </a:rPr>
              <a:t>What courses are approved for CSU GE Breadth but are not approved for IGETC?</a:t>
            </a:r>
          </a:p>
          <a:p>
            <a:pPr marL="457200" lvl="0" indent="-325755" algn="l" rtl="0">
              <a:spcBef>
                <a:spcPts val="0"/>
              </a:spcBef>
              <a:spcAft>
                <a:spcPts val="0"/>
              </a:spcAft>
              <a:buSzPct val="100000"/>
              <a:buChar char="●"/>
            </a:pPr>
            <a:r>
              <a:rPr lang="en-US" dirty="0">
                <a:solidFill>
                  <a:srgbClr val="000000"/>
                </a:solidFill>
              </a:rPr>
              <a:t>What are the enrollments in those courses?</a:t>
            </a:r>
          </a:p>
          <a:p>
            <a:pPr marL="457200" lvl="0" indent="-325755" algn="l" rtl="0">
              <a:spcBef>
                <a:spcPts val="0"/>
              </a:spcBef>
              <a:spcAft>
                <a:spcPts val="0"/>
              </a:spcAft>
              <a:buSzPct val="100000"/>
              <a:buChar char="●"/>
            </a:pPr>
            <a:r>
              <a:rPr lang="en-US" dirty="0">
                <a:solidFill>
                  <a:srgbClr val="000000"/>
                </a:solidFill>
              </a:rPr>
              <a:t>How will the change impact students?</a:t>
            </a:r>
          </a:p>
          <a:p>
            <a:pPr marL="457200" lvl="0" indent="-325755" algn="l" rtl="0">
              <a:spcBef>
                <a:spcPts val="0"/>
              </a:spcBef>
              <a:spcAft>
                <a:spcPts val="0"/>
              </a:spcAft>
              <a:buSzPct val="100000"/>
              <a:buChar char="●"/>
            </a:pPr>
            <a:r>
              <a:rPr lang="en-US" dirty="0">
                <a:solidFill>
                  <a:srgbClr val="000000"/>
                </a:solidFill>
              </a:rPr>
              <a:t>What are the numbers and proportions of students that choose IGETC vs CSU GE Breadth?</a:t>
            </a:r>
          </a:p>
          <a:p>
            <a:endParaRPr lang="en-US" dirty="0"/>
          </a:p>
        </p:txBody>
      </p:sp>
      <p:sp>
        <p:nvSpPr>
          <p:cNvPr id="5" name="Slide Number Placeholder 4">
            <a:extLst>
              <a:ext uri="{FF2B5EF4-FFF2-40B4-BE49-F238E27FC236}">
                <a16:creationId xmlns:a16="http://schemas.microsoft.com/office/drawing/2014/main" id="{1D453326-504A-DFE5-622A-EBF5B2AB1D2B}"/>
              </a:ext>
            </a:extLst>
          </p:cNvPr>
          <p:cNvSpPr>
            <a:spLocks noGrp="1"/>
          </p:cNvSpPr>
          <p:nvPr>
            <p:ph type="sldNum" sz="quarter" idx="10"/>
          </p:nvPr>
        </p:nvSpPr>
        <p:spPr/>
        <p:txBody>
          <a:bodyPr/>
          <a:lstStyle/>
          <a:p>
            <a:pPr>
              <a:defRPr/>
            </a:pPr>
            <a:fld id="{CDE0A226-D696-6347-98C5-4ECD9707C98F}" type="slidenum">
              <a:rPr lang="en-US" altLang="en-US" smtClean="0"/>
              <a:pPr>
                <a:defRPr/>
              </a:pPr>
              <a:t>13</a:t>
            </a:fld>
            <a:endParaRPr lang="en-US" altLang="en-US"/>
          </a:p>
        </p:txBody>
      </p:sp>
    </p:spTree>
    <p:extLst>
      <p:ext uri="{BB962C8B-B14F-4D97-AF65-F5344CB8AC3E}">
        <p14:creationId xmlns:p14="http://schemas.microsoft.com/office/powerpoint/2010/main" val="20997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E791-3CE0-F122-0F5B-A8CA7DEFB297}"/>
              </a:ext>
            </a:extLst>
          </p:cNvPr>
          <p:cNvSpPr>
            <a:spLocks noGrp="1"/>
          </p:cNvSpPr>
          <p:nvPr>
            <p:ph type="title"/>
          </p:nvPr>
        </p:nvSpPr>
        <p:spPr/>
        <p:txBody>
          <a:bodyPr/>
          <a:lstStyle/>
          <a:p>
            <a:r>
              <a:rPr lang="en" dirty="0"/>
              <a:t>A Sampling of Courses that meet CSU GE Breadth but NOT IGETC? </a:t>
            </a:r>
            <a:endParaRPr lang="en-US" dirty="0"/>
          </a:p>
        </p:txBody>
      </p:sp>
      <p:sp>
        <p:nvSpPr>
          <p:cNvPr id="3" name="Content Placeholder 2">
            <a:extLst>
              <a:ext uri="{FF2B5EF4-FFF2-40B4-BE49-F238E27FC236}">
                <a16:creationId xmlns:a16="http://schemas.microsoft.com/office/drawing/2014/main" id="{9D613035-C2DE-31D4-35CA-A5851BAF1878}"/>
              </a:ext>
            </a:extLst>
          </p:cNvPr>
          <p:cNvSpPr>
            <a:spLocks noGrp="1"/>
          </p:cNvSpPr>
          <p:nvPr>
            <p:ph sz="half" idx="1"/>
          </p:nvPr>
        </p:nvSpPr>
        <p:spPr/>
        <p:txBody>
          <a:bodyPr/>
          <a:lstStyle/>
          <a:p>
            <a:pPr marL="457200" lvl="0" indent="-308610" algn="l" rtl="0">
              <a:lnSpc>
                <a:spcPct val="98181"/>
              </a:lnSpc>
              <a:spcBef>
                <a:spcPts val="1000"/>
              </a:spcBef>
              <a:spcAft>
                <a:spcPts val="0"/>
              </a:spcAft>
              <a:buSzPct val="69230"/>
              <a:buChar char="●"/>
            </a:pPr>
            <a:r>
              <a:rPr lang="en-US" sz="2400" dirty="0">
                <a:solidFill>
                  <a:srgbClr val="000000"/>
                </a:solidFill>
              </a:rPr>
              <a:t>Trigonometry</a:t>
            </a:r>
          </a:p>
          <a:p>
            <a:pPr marL="457200" lvl="0" indent="-308610" algn="l" rtl="0">
              <a:lnSpc>
                <a:spcPct val="98181"/>
              </a:lnSpc>
              <a:spcBef>
                <a:spcPts val="0"/>
              </a:spcBef>
              <a:spcAft>
                <a:spcPts val="0"/>
              </a:spcAft>
              <a:buSzPct val="69230"/>
              <a:buChar char="●"/>
            </a:pPr>
            <a:r>
              <a:rPr lang="en-US" sz="2400" dirty="0">
                <a:solidFill>
                  <a:srgbClr val="000000"/>
                </a:solidFill>
              </a:rPr>
              <a:t>Math for Teachers</a:t>
            </a:r>
          </a:p>
          <a:p>
            <a:pPr marL="457200" lvl="0" indent="-308610" algn="l" rtl="0">
              <a:lnSpc>
                <a:spcPct val="98181"/>
              </a:lnSpc>
              <a:spcBef>
                <a:spcPts val="0"/>
              </a:spcBef>
              <a:spcAft>
                <a:spcPts val="0"/>
              </a:spcAft>
              <a:buSzPct val="69230"/>
              <a:buChar char="●"/>
            </a:pPr>
            <a:r>
              <a:rPr lang="en-US" sz="2400" dirty="0">
                <a:solidFill>
                  <a:srgbClr val="000000"/>
                </a:solidFill>
              </a:rPr>
              <a:t>Personal Finance</a:t>
            </a:r>
          </a:p>
          <a:p>
            <a:pPr marL="457200" lvl="0" indent="-308610" algn="l" rtl="0">
              <a:lnSpc>
                <a:spcPct val="98181"/>
              </a:lnSpc>
              <a:spcBef>
                <a:spcPts val="0"/>
              </a:spcBef>
              <a:spcAft>
                <a:spcPts val="0"/>
              </a:spcAft>
              <a:buSzPct val="69230"/>
              <a:buChar char="●"/>
            </a:pPr>
            <a:r>
              <a:rPr lang="en-US" sz="2400" dirty="0">
                <a:solidFill>
                  <a:srgbClr val="000000"/>
                </a:solidFill>
              </a:rPr>
              <a:t>Career Exploration and Life Planning</a:t>
            </a:r>
          </a:p>
          <a:p>
            <a:pPr marL="457200" lvl="0" indent="-308610" algn="l" rtl="0">
              <a:lnSpc>
                <a:spcPct val="98181"/>
              </a:lnSpc>
              <a:spcBef>
                <a:spcPts val="0"/>
              </a:spcBef>
              <a:spcAft>
                <a:spcPts val="0"/>
              </a:spcAft>
              <a:buSzPct val="69230"/>
              <a:buChar char="●"/>
            </a:pPr>
            <a:r>
              <a:rPr lang="en-US" sz="2400" dirty="0">
                <a:solidFill>
                  <a:srgbClr val="000000"/>
                </a:solidFill>
              </a:rPr>
              <a:t>College Success Strategies</a:t>
            </a:r>
          </a:p>
          <a:p>
            <a:pPr marL="457200" lvl="0" indent="-308610" algn="l" rtl="0">
              <a:lnSpc>
                <a:spcPct val="98181"/>
              </a:lnSpc>
              <a:spcBef>
                <a:spcPts val="0"/>
              </a:spcBef>
              <a:spcAft>
                <a:spcPts val="0"/>
              </a:spcAft>
              <a:buSzPct val="69230"/>
              <a:buChar char="●"/>
            </a:pPr>
            <a:r>
              <a:rPr lang="en-US" sz="2400" dirty="0">
                <a:solidFill>
                  <a:srgbClr val="000000"/>
                </a:solidFill>
              </a:rPr>
              <a:t>Health Science</a:t>
            </a:r>
          </a:p>
          <a:p>
            <a:pPr marL="457200" lvl="0" indent="-308610" algn="l" rtl="0">
              <a:lnSpc>
                <a:spcPct val="98181"/>
              </a:lnSpc>
              <a:spcBef>
                <a:spcPts val="0"/>
              </a:spcBef>
              <a:spcAft>
                <a:spcPts val="0"/>
              </a:spcAft>
              <a:buSzPct val="69230"/>
              <a:buChar char="●"/>
            </a:pPr>
            <a:r>
              <a:rPr lang="en-US" sz="2400" dirty="0">
                <a:solidFill>
                  <a:srgbClr val="000000"/>
                </a:solidFill>
              </a:rPr>
              <a:t>Nutrition</a:t>
            </a:r>
          </a:p>
          <a:p>
            <a:pPr marL="457200" lvl="0" indent="-308610" algn="l" rtl="0">
              <a:lnSpc>
                <a:spcPct val="98181"/>
              </a:lnSpc>
              <a:spcBef>
                <a:spcPts val="0"/>
              </a:spcBef>
              <a:spcAft>
                <a:spcPts val="0"/>
              </a:spcAft>
              <a:buSzPct val="69230"/>
              <a:buChar char="●"/>
            </a:pPr>
            <a:r>
              <a:rPr lang="en-US" sz="2400" dirty="0">
                <a:solidFill>
                  <a:srgbClr val="000000"/>
                </a:solidFill>
              </a:rPr>
              <a:t>Introduction to Kinesiology</a:t>
            </a:r>
          </a:p>
          <a:p>
            <a:pPr marL="457200" lvl="0" indent="-308610" algn="l" rtl="0">
              <a:lnSpc>
                <a:spcPct val="98181"/>
              </a:lnSpc>
              <a:spcBef>
                <a:spcPts val="0"/>
              </a:spcBef>
              <a:spcAft>
                <a:spcPts val="0"/>
              </a:spcAft>
              <a:buSzPct val="69230"/>
              <a:buChar char="●"/>
            </a:pPr>
            <a:r>
              <a:rPr lang="en-US" sz="2400" dirty="0">
                <a:solidFill>
                  <a:srgbClr val="000000"/>
                </a:solidFill>
              </a:rPr>
              <a:t>Foundation of Fitness and Wellness</a:t>
            </a:r>
          </a:p>
          <a:p>
            <a:pPr marL="457200" lvl="0" indent="-308610" algn="l" rtl="0">
              <a:lnSpc>
                <a:spcPct val="98181"/>
              </a:lnSpc>
              <a:spcBef>
                <a:spcPts val="0"/>
              </a:spcBef>
              <a:spcAft>
                <a:spcPts val="0"/>
              </a:spcAft>
              <a:buSzPct val="69230"/>
              <a:buChar char="●"/>
            </a:pPr>
            <a:r>
              <a:rPr lang="en-US" sz="2400" dirty="0">
                <a:solidFill>
                  <a:srgbClr val="000000"/>
                </a:solidFill>
              </a:rPr>
              <a:t>Reading for Academic and Lifelong Literacy</a:t>
            </a:r>
          </a:p>
          <a:p>
            <a:pPr marL="457200" lvl="0" indent="-308610" algn="l" rtl="0">
              <a:lnSpc>
                <a:spcPct val="98181"/>
              </a:lnSpc>
              <a:spcBef>
                <a:spcPts val="0"/>
              </a:spcBef>
              <a:spcAft>
                <a:spcPts val="0"/>
              </a:spcAft>
              <a:buSzPct val="69230"/>
              <a:buChar char="●"/>
            </a:pPr>
            <a:r>
              <a:rPr lang="en-US" sz="2400" dirty="0">
                <a:solidFill>
                  <a:srgbClr val="000000"/>
                </a:solidFill>
              </a:rPr>
              <a:t>Introduction to Career Exploration</a:t>
            </a:r>
          </a:p>
          <a:p>
            <a:pPr marL="457200" lvl="0" indent="-308610" algn="l" rtl="0">
              <a:lnSpc>
                <a:spcPct val="98181"/>
              </a:lnSpc>
              <a:spcBef>
                <a:spcPts val="0"/>
              </a:spcBef>
              <a:spcAft>
                <a:spcPts val="0"/>
              </a:spcAft>
              <a:buSzPct val="69230"/>
              <a:buChar char="●"/>
            </a:pPr>
            <a:r>
              <a:rPr lang="en-US" sz="2400" dirty="0">
                <a:solidFill>
                  <a:srgbClr val="000000"/>
                </a:solidFill>
              </a:rPr>
              <a:t>Human Reproduction and Sexuality</a:t>
            </a:r>
          </a:p>
          <a:p>
            <a:endParaRPr lang="en-US" dirty="0"/>
          </a:p>
        </p:txBody>
      </p:sp>
      <p:sp>
        <p:nvSpPr>
          <p:cNvPr id="4" name="Slide Number Placeholder 3">
            <a:extLst>
              <a:ext uri="{FF2B5EF4-FFF2-40B4-BE49-F238E27FC236}">
                <a16:creationId xmlns:a16="http://schemas.microsoft.com/office/drawing/2014/main" id="{28CFB962-4CCE-A98A-4D64-C7195D67DB83}"/>
              </a:ext>
            </a:extLst>
          </p:cNvPr>
          <p:cNvSpPr>
            <a:spLocks noGrp="1"/>
          </p:cNvSpPr>
          <p:nvPr>
            <p:ph type="sldNum" sz="quarter" idx="10"/>
          </p:nvPr>
        </p:nvSpPr>
        <p:spPr/>
        <p:txBody>
          <a:bodyPr/>
          <a:lstStyle/>
          <a:p>
            <a:pPr>
              <a:defRPr/>
            </a:pPr>
            <a:fld id="{06DDD070-D08E-4B40-B4AC-DB5751E9D83C}" type="slidenum">
              <a:rPr lang="en-US" altLang="en-US" smtClean="0"/>
              <a:pPr>
                <a:defRPr/>
              </a:pPr>
              <a:t>14</a:t>
            </a:fld>
            <a:endParaRPr lang="en-US" altLang="en-US"/>
          </a:p>
        </p:txBody>
      </p:sp>
    </p:spTree>
    <p:extLst>
      <p:ext uri="{BB962C8B-B14F-4D97-AF65-F5344CB8AC3E}">
        <p14:creationId xmlns:p14="http://schemas.microsoft.com/office/powerpoint/2010/main" val="72672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AF3A-6151-1594-74A4-D671AA4E9481}"/>
              </a:ext>
            </a:extLst>
          </p:cNvPr>
          <p:cNvSpPr>
            <a:spLocks noGrp="1"/>
          </p:cNvSpPr>
          <p:nvPr>
            <p:ph type="title"/>
          </p:nvPr>
        </p:nvSpPr>
        <p:spPr>
          <a:xfrm>
            <a:off x="1277650" y="365125"/>
            <a:ext cx="10046043" cy="1325563"/>
          </a:xfrm>
        </p:spPr>
        <p:txBody>
          <a:bodyPr wrap="square" anchor="b">
            <a:normAutofit/>
          </a:bodyPr>
          <a:lstStyle/>
          <a:p>
            <a:r>
              <a:rPr lang="en-US" dirty="0"/>
              <a:t>The Data: The Tale Two Colleges</a:t>
            </a:r>
          </a:p>
        </p:txBody>
      </p:sp>
      <p:pic>
        <p:nvPicPr>
          <p:cNvPr id="6" name="Picture 5">
            <a:extLst>
              <a:ext uri="{FF2B5EF4-FFF2-40B4-BE49-F238E27FC236}">
                <a16:creationId xmlns:a16="http://schemas.microsoft.com/office/drawing/2014/main" id="{C5D61C86-98FB-6B73-89FD-9997D54104E8}"/>
              </a:ext>
              <a:ext uri="{C183D7F6-B498-43B3-948B-1728B52AA6E4}">
                <adec:decorative xmlns:adec="http://schemas.microsoft.com/office/drawing/2017/decorative" val="1"/>
              </a:ext>
            </a:extLst>
          </p:cNvPr>
          <p:cNvPicPr>
            <a:picLocks noChangeAspect="1"/>
          </p:cNvPicPr>
          <p:nvPr/>
        </p:nvPicPr>
        <p:blipFill rotWithShape="1">
          <a:blip r:embed="rId2"/>
          <a:srcRect t="36550"/>
          <a:stretch/>
        </p:blipFill>
        <p:spPr>
          <a:xfrm>
            <a:off x="1277650" y="1798320"/>
            <a:ext cx="10058400" cy="4419600"/>
          </a:xfrm>
          <a:prstGeom prst="rect">
            <a:avLst/>
          </a:prstGeom>
          <a:noFill/>
        </p:spPr>
      </p:pic>
      <p:sp>
        <p:nvSpPr>
          <p:cNvPr id="4" name="Slide Number Placeholder 3">
            <a:extLst>
              <a:ext uri="{FF2B5EF4-FFF2-40B4-BE49-F238E27FC236}">
                <a16:creationId xmlns:a16="http://schemas.microsoft.com/office/drawing/2014/main" id="{1186F7FD-8E33-38E9-9762-6FE48AB8F7C3}"/>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smtClean="0"/>
              <a:pPr>
                <a:spcAft>
                  <a:spcPts val="600"/>
                </a:spcAft>
                <a:defRPr/>
              </a:pPr>
              <a:t>15</a:t>
            </a:fld>
            <a:endParaRPr lang="en-US" altLang="en-US"/>
          </a:p>
        </p:txBody>
      </p:sp>
    </p:spTree>
    <p:extLst>
      <p:ext uri="{BB962C8B-B14F-4D97-AF65-F5344CB8AC3E}">
        <p14:creationId xmlns:p14="http://schemas.microsoft.com/office/powerpoint/2010/main" val="344846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D068-7244-C742-5250-0A56F9EFDFAD}"/>
              </a:ext>
            </a:extLst>
          </p:cNvPr>
          <p:cNvSpPr>
            <a:spLocks noGrp="1"/>
          </p:cNvSpPr>
          <p:nvPr>
            <p:ph type="title"/>
          </p:nvPr>
        </p:nvSpPr>
        <p:spPr>
          <a:xfrm>
            <a:off x="1277650" y="136525"/>
            <a:ext cx="10046043" cy="900128"/>
          </a:xfrm>
        </p:spPr>
        <p:txBody>
          <a:bodyPr wrap="square" anchor="b">
            <a:normAutofit/>
          </a:bodyPr>
          <a:lstStyle/>
          <a:p>
            <a:r>
              <a:rPr lang="en" dirty="0"/>
              <a:t>Large Urban College </a:t>
            </a:r>
            <a:endParaRPr lang="en-US" dirty="0"/>
          </a:p>
        </p:txBody>
      </p:sp>
      <p:sp>
        <p:nvSpPr>
          <p:cNvPr id="3" name="Content Placeholder 2">
            <a:extLst>
              <a:ext uri="{FF2B5EF4-FFF2-40B4-BE49-F238E27FC236}">
                <a16:creationId xmlns:a16="http://schemas.microsoft.com/office/drawing/2014/main" id="{CE1AA0A9-2317-7557-FD0E-D86F559769B1}"/>
              </a:ext>
            </a:extLst>
          </p:cNvPr>
          <p:cNvSpPr>
            <a:spLocks noGrp="1"/>
          </p:cNvSpPr>
          <p:nvPr>
            <p:ph sz="half" idx="2"/>
          </p:nvPr>
        </p:nvSpPr>
        <p:spPr>
          <a:xfrm>
            <a:off x="1277650" y="1036654"/>
            <a:ext cx="10705803" cy="1393726"/>
          </a:xfrm>
        </p:spPr>
        <p:txBody>
          <a:bodyPr wrap="square" anchor="t">
            <a:normAutofit lnSpcReduction="10000"/>
          </a:bodyPr>
          <a:lstStyle/>
          <a:p>
            <a:pPr marL="457200" lvl="0" indent="-342900" rtl="0">
              <a:spcBef>
                <a:spcPts val="0"/>
              </a:spcBef>
              <a:spcAft>
                <a:spcPts val="0"/>
              </a:spcAft>
              <a:buSzPts val="1800"/>
              <a:buChar char="●"/>
            </a:pPr>
            <a:r>
              <a:rPr lang="en-US" dirty="0"/>
              <a:t>Number of courses that meet CSU GE Breadth but not IGETC: 89* </a:t>
            </a:r>
          </a:p>
          <a:p>
            <a:pPr marL="914400" lvl="1" indent="-317500" rtl="0">
              <a:spcBef>
                <a:spcPts val="0"/>
              </a:spcBef>
              <a:spcAft>
                <a:spcPts val="0"/>
              </a:spcAft>
              <a:buSzPts val="1400"/>
              <a:buChar char="○"/>
            </a:pPr>
            <a:r>
              <a:rPr lang="en-US" sz="2400" dirty="0"/>
              <a:t>*does not include fitness/PE courses</a:t>
            </a:r>
          </a:p>
          <a:p>
            <a:pPr marL="914400" lvl="1" indent="-317500" rtl="0">
              <a:spcBef>
                <a:spcPts val="0"/>
              </a:spcBef>
              <a:spcAft>
                <a:spcPts val="0"/>
              </a:spcAft>
              <a:buSzPts val="1400"/>
              <a:buChar char="○"/>
            </a:pPr>
            <a:r>
              <a:rPr lang="en-US" sz="2400" dirty="0"/>
              <a:t>Total enrollment in all such courses: Fall 2022 - 9294; Spring 2023 - 10083</a:t>
            </a:r>
          </a:p>
          <a:p>
            <a:endParaRPr lang="en-US" dirty="0"/>
          </a:p>
        </p:txBody>
      </p:sp>
      <p:graphicFrame>
        <p:nvGraphicFramePr>
          <p:cNvPr id="7" name="Google Shape;211;p30">
            <a:extLst>
              <a:ext uri="{FF2B5EF4-FFF2-40B4-BE49-F238E27FC236}">
                <a16:creationId xmlns:a16="http://schemas.microsoft.com/office/drawing/2014/main" id="{4E2E9F30-D9F3-11F0-96F2-8ADB1BD56CD7}"/>
              </a:ext>
            </a:extLst>
          </p:cNvPr>
          <p:cNvGraphicFramePr/>
          <p:nvPr>
            <p:extLst>
              <p:ext uri="{D42A27DB-BD31-4B8C-83A1-F6EECF244321}">
                <p14:modId xmlns:p14="http://schemas.microsoft.com/office/powerpoint/2010/main" val="3249316835"/>
              </p:ext>
            </p:extLst>
          </p:nvPr>
        </p:nvGraphicFramePr>
        <p:xfrm>
          <a:off x="2310063" y="2466475"/>
          <a:ext cx="9043738" cy="3889876"/>
        </p:xfrm>
        <a:graphic>
          <a:graphicData uri="http://schemas.openxmlformats.org/drawingml/2006/table">
            <a:tbl>
              <a:tblPr firstRow="1">
                <a:noFill/>
              </a:tblPr>
              <a:tblGrid>
                <a:gridCol w="3107965">
                  <a:extLst>
                    <a:ext uri="{9D8B030D-6E8A-4147-A177-3AD203B41FA5}">
                      <a16:colId xmlns:a16="http://schemas.microsoft.com/office/drawing/2014/main" val="20000"/>
                    </a:ext>
                  </a:extLst>
                </a:gridCol>
                <a:gridCol w="2871212">
                  <a:extLst>
                    <a:ext uri="{9D8B030D-6E8A-4147-A177-3AD203B41FA5}">
                      <a16:colId xmlns:a16="http://schemas.microsoft.com/office/drawing/2014/main" val="20001"/>
                    </a:ext>
                  </a:extLst>
                </a:gridCol>
                <a:gridCol w="3064561">
                  <a:extLst>
                    <a:ext uri="{9D8B030D-6E8A-4147-A177-3AD203B41FA5}">
                      <a16:colId xmlns:a16="http://schemas.microsoft.com/office/drawing/2014/main" val="20002"/>
                    </a:ext>
                  </a:extLst>
                </a:gridCol>
              </a:tblGrid>
              <a:tr h="662374">
                <a:tc>
                  <a:txBody>
                    <a:bodyPr/>
                    <a:lstStyle/>
                    <a:p>
                      <a:pPr marL="0" lvl="0" indent="0" algn="l" rtl="0">
                        <a:spcBef>
                          <a:spcPts val="0"/>
                        </a:spcBef>
                        <a:spcAft>
                          <a:spcPts val="0"/>
                        </a:spcAft>
                        <a:buNone/>
                      </a:pPr>
                      <a:r>
                        <a:rPr lang="en" sz="1700" b="1" dirty="0"/>
                        <a:t>Course</a:t>
                      </a:r>
                      <a:endParaRPr sz="1700" b="1" dirty="0"/>
                    </a:p>
                  </a:txBody>
                  <a:tcPr marL="88098" marR="88098" marT="88098" marB="88098"/>
                </a:tc>
                <a:tc>
                  <a:txBody>
                    <a:bodyPr/>
                    <a:lstStyle/>
                    <a:p>
                      <a:pPr marL="0" lvl="0" indent="0" algn="l" rtl="0">
                        <a:spcBef>
                          <a:spcPts val="0"/>
                        </a:spcBef>
                        <a:spcAft>
                          <a:spcPts val="0"/>
                        </a:spcAft>
                        <a:buNone/>
                      </a:pPr>
                      <a:r>
                        <a:rPr lang="en" sz="1700" b="1" dirty="0"/>
                        <a:t>Fall 2022 Enrollment</a:t>
                      </a:r>
                      <a:endParaRPr sz="1700" b="1" dirty="0"/>
                    </a:p>
                  </a:txBody>
                  <a:tcPr marL="88098" marR="88098" marT="88098" marB="88098"/>
                </a:tc>
                <a:tc>
                  <a:txBody>
                    <a:bodyPr/>
                    <a:lstStyle/>
                    <a:p>
                      <a:pPr marL="0" lvl="0" indent="0" algn="l" rtl="0">
                        <a:spcBef>
                          <a:spcPts val="0"/>
                        </a:spcBef>
                        <a:spcAft>
                          <a:spcPts val="0"/>
                        </a:spcAft>
                        <a:buNone/>
                      </a:pPr>
                      <a:r>
                        <a:rPr lang="en" sz="1700" b="1"/>
                        <a:t>Spring 2023 Enrollment</a:t>
                      </a:r>
                      <a:endParaRPr sz="1700" b="1"/>
                    </a:p>
                  </a:txBody>
                  <a:tcPr marL="88098" marR="88098" marT="88098" marB="88098"/>
                </a:tc>
                <a:extLst>
                  <a:ext uri="{0D108BD9-81ED-4DB2-BD59-A6C34878D82A}">
                    <a16:rowId xmlns:a16="http://schemas.microsoft.com/office/drawing/2014/main" val="10000"/>
                  </a:ext>
                </a:extLst>
              </a:tr>
              <a:tr h="453863">
                <a:tc>
                  <a:txBody>
                    <a:bodyPr/>
                    <a:lstStyle/>
                    <a:p>
                      <a:pPr marL="0" lvl="0" indent="0" algn="l" rtl="0">
                        <a:spcBef>
                          <a:spcPts val="0"/>
                        </a:spcBef>
                        <a:spcAft>
                          <a:spcPts val="0"/>
                        </a:spcAft>
                        <a:buNone/>
                      </a:pPr>
                      <a:r>
                        <a:rPr lang="en" sz="1700"/>
                        <a:t>All Fitness/PE*</a:t>
                      </a:r>
                      <a:endParaRPr sz="1700"/>
                    </a:p>
                  </a:txBody>
                  <a:tcPr marL="88098" marR="88098" marT="88098" marB="88098"/>
                </a:tc>
                <a:tc>
                  <a:txBody>
                    <a:bodyPr/>
                    <a:lstStyle/>
                    <a:p>
                      <a:pPr marL="0" lvl="0" indent="0" algn="l" rtl="0">
                        <a:spcBef>
                          <a:spcPts val="0"/>
                        </a:spcBef>
                        <a:spcAft>
                          <a:spcPts val="0"/>
                        </a:spcAft>
                        <a:buNone/>
                      </a:pPr>
                      <a:r>
                        <a:rPr lang="en" sz="1700"/>
                        <a:t>3756</a:t>
                      </a:r>
                      <a:endParaRPr sz="1700"/>
                    </a:p>
                  </a:txBody>
                  <a:tcPr marL="88098" marR="88098" marT="88098" marB="88098"/>
                </a:tc>
                <a:tc>
                  <a:txBody>
                    <a:bodyPr/>
                    <a:lstStyle/>
                    <a:p>
                      <a:pPr marL="0" lvl="0" indent="0" algn="l" rtl="0">
                        <a:spcBef>
                          <a:spcPts val="0"/>
                        </a:spcBef>
                        <a:spcAft>
                          <a:spcPts val="0"/>
                        </a:spcAft>
                        <a:buNone/>
                      </a:pPr>
                      <a:r>
                        <a:rPr lang="en" sz="1700"/>
                        <a:t>5549</a:t>
                      </a:r>
                      <a:endParaRPr sz="1700"/>
                    </a:p>
                  </a:txBody>
                  <a:tcPr marL="88098" marR="88098" marT="88098" marB="88098"/>
                </a:tc>
                <a:extLst>
                  <a:ext uri="{0D108BD9-81ED-4DB2-BD59-A6C34878D82A}">
                    <a16:rowId xmlns:a16="http://schemas.microsoft.com/office/drawing/2014/main" val="10001"/>
                  </a:ext>
                </a:extLst>
              </a:tr>
              <a:tr h="453863">
                <a:tc>
                  <a:txBody>
                    <a:bodyPr/>
                    <a:lstStyle/>
                    <a:p>
                      <a:pPr marL="0" lvl="0" indent="0" algn="l" rtl="0">
                        <a:spcBef>
                          <a:spcPts val="0"/>
                        </a:spcBef>
                        <a:spcAft>
                          <a:spcPts val="0"/>
                        </a:spcAft>
                        <a:buNone/>
                      </a:pPr>
                      <a:r>
                        <a:rPr lang="en" sz="1700"/>
                        <a:t>Studio Art</a:t>
                      </a:r>
                      <a:endParaRPr sz="1700"/>
                    </a:p>
                  </a:txBody>
                  <a:tcPr marL="88098" marR="88098" marT="88098" marB="88098"/>
                </a:tc>
                <a:tc>
                  <a:txBody>
                    <a:bodyPr/>
                    <a:lstStyle/>
                    <a:p>
                      <a:pPr marL="0" lvl="0" indent="0" algn="l" rtl="0">
                        <a:spcBef>
                          <a:spcPts val="0"/>
                        </a:spcBef>
                        <a:spcAft>
                          <a:spcPts val="0"/>
                        </a:spcAft>
                        <a:buNone/>
                      </a:pPr>
                      <a:r>
                        <a:rPr lang="en" sz="1700"/>
                        <a:t>377</a:t>
                      </a:r>
                      <a:endParaRPr sz="1700"/>
                    </a:p>
                  </a:txBody>
                  <a:tcPr marL="88098" marR="88098" marT="88098" marB="88098"/>
                </a:tc>
                <a:tc>
                  <a:txBody>
                    <a:bodyPr/>
                    <a:lstStyle/>
                    <a:p>
                      <a:pPr marL="0" lvl="0" indent="0" algn="l" rtl="0">
                        <a:spcBef>
                          <a:spcPts val="0"/>
                        </a:spcBef>
                        <a:spcAft>
                          <a:spcPts val="0"/>
                        </a:spcAft>
                        <a:buNone/>
                      </a:pPr>
                      <a:r>
                        <a:rPr lang="en" sz="1700"/>
                        <a:t>199</a:t>
                      </a:r>
                      <a:endParaRPr sz="1700"/>
                    </a:p>
                  </a:txBody>
                  <a:tcPr marL="88098" marR="88098" marT="88098" marB="88098"/>
                </a:tc>
                <a:extLst>
                  <a:ext uri="{0D108BD9-81ED-4DB2-BD59-A6C34878D82A}">
                    <a16:rowId xmlns:a16="http://schemas.microsoft.com/office/drawing/2014/main" val="10002"/>
                  </a:ext>
                </a:extLst>
              </a:tr>
              <a:tr h="706025">
                <a:tc>
                  <a:txBody>
                    <a:bodyPr/>
                    <a:lstStyle/>
                    <a:p>
                      <a:pPr marL="0" lvl="0" indent="0" algn="l" rtl="0">
                        <a:spcBef>
                          <a:spcPts val="0"/>
                        </a:spcBef>
                        <a:spcAft>
                          <a:spcPts val="0"/>
                        </a:spcAft>
                        <a:buNone/>
                      </a:pPr>
                      <a:r>
                        <a:rPr lang="en" sz="1700"/>
                        <a:t>Freshman Seminar</a:t>
                      </a:r>
                      <a:endParaRPr sz="1700"/>
                    </a:p>
                  </a:txBody>
                  <a:tcPr marL="88098" marR="88098" marT="88098" marB="88098"/>
                </a:tc>
                <a:tc>
                  <a:txBody>
                    <a:bodyPr/>
                    <a:lstStyle/>
                    <a:p>
                      <a:pPr marL="0" lvl="0" indent="0" algn="l" rtl="0">
                        <a:spcBef>
                          <a:spcPts val="0"/>
                        </a:spcBef>
                        <a:spcAft>
                          <a:spcPts val="0"/>
                        </a:spcAft>
                        <a:buNone/>
                      </a:pPr>
                      <a:r>
                        <a:rPr lang="en" sz="1700"/>
                        <a:t>1396</a:t>
                      </a:r>
                      <a:endParaRPr sz="1700"/>
                    </a:p>
                  </a:txBody>
                  <a:tcPr marL="88098" marR="88098" marT="88098" marB="88098"/>
                </a:tc>
                <a:tc>
                  <a:txBody>
                    <a:bodyPr/>
                    <a:lstStyle/>
                    <a:p>
                      <a:pPr marL="0" lvl="0" indent="0" algn="l" rtl="0">
                        <a:spcBef>
                          <a:spcPts val="0"/>
                        </a:spcBef>
                        <a:spcAft>
                          <a:spcPts val="0"/>
                        </a:spcAft>
                        <a:buNone/>
                      </a:pPr>
                      <a:r>
                        <a:rPr lang="en" sz="1700"/>
                        <a:t>180</a:t>
                      </a:r>
                      <a:endParaRPr sz="1700"/>
                    </a:p>
                  </a:txBody>
                  <a:tcPr marL="88098" marR="88098" marT="88098" marB="88098"/>
                </a:tc>
                <a:extLst>
                  <a:ext uri="{0D108BD9-81ED-4DB2-BD59-A6C34878D82A}">
                    <a16:rowId xmlns:a16="http://schemas.microsoft.com/office/drawing/2014/main" val="10003"/>
                  </a:ext>
                </a:extLst>
              </a:tr>
              <a:tr h="706025">
                <a:tc>
                  <a:txBody>
                    <a:bodyPr/>
                    <a:lstStyle/>
                    <a:p>
                      <a:pPr marL="0" lvl="0" indent="0" algn="l" rtl="0">
                        <a:spcBef>
                          <a:spcPts val="0"/>
                        </a:spcBef>
                        <a:spcAft>
                          <a:spcPts val="0"/>
                        </a:spcAft>
                        <a:buNone/>
                      </a:pPr>
                      <a:r>
                        <a:rPr lang="en" sz="1700"/>
                        <a:t>Introduction to Philosophy</a:t>
                      </a:r>
                      <a:endParaRPr sz="1700"/>
                    </a:p>
                  </a:txBody>
                  <a:tcPr marL="88098" marR="88098" marT="88098" marB="88098"/>
                </a:tc>
                <a:tc>
                  <a:txBody>
                    <a:bodyPr/>
                    <a:lstStyle/>
                    <a:p>
                      <a:pPr marL="0" lvl="0" indent="0" algn="l" rtl="0">
                        <a:spcBef>
                          <a:spcPts val="0"/>
                        </a:spcBef>
                        <a:spcAft>
                          <a:spcPts val="0"/>
                        </a:spcAft>
                        <a:buNone/>
                      </a:pPr>
                      <a:r>
                        <a:rPr lang="en" sz="1700"/>
                        <a:t>467</a:t>
                      </a:r>
                      <a:endParaRPr sz="1700"/>
                    </a:p>
                  </a:txBody>
                  <a:tcPr marL="88098" marR="88098" marT="88098" marB="88098"/>
                </a:tc>
                <a:tc>
                  <a:txBody>
                    <a:bodyPr/>
                    <a:lstStyle/>
                    <a:p>
                      <a:pPr marL="0" lvl="0" indent="0" algn="l" rtl="0">
                        <a:spcBef>
                          <a:spcPts val="0"/>
                        </a:spcBef>
                        <a:spcAft>
                          <a:spcPts val="0"/>
                        </a:spcAft>
                        <a:buNone/>
                      </a:pPr>
                      <a:r>
                        <a:rPr lang="en" sz="1700" dirty="0"/>
                        <a:t>455</a:t>
                      </a:r>
                      <a:endParaRPr sz="1700" dirty="0"/>
                    </a:p>
                  </a:txBody>
                  <a:tcPr marL="88098" marR="88098" marT="88098" marB="88098"/>
                </a:tc>
                <a:extLst>
                  <a:ext uri="{0D108BD9-81ED-4DB2-BD59-A6C34878D82A}">
                    <a16:rowId xmlns:a16="http://schemas.microsoft.com/office/drawing/2014/main" val="10004"/>
                  </a:ext>
                </a:extLst>
              </a:tr>
              <a:tr h="453863">
                <a:tc>
                  <a:txBody>
                    <a:bodyPr/>
                    <a:lstStyle/>
                    <a:p>
                      <a:pPr marL="0" lvl="0" indent="0" algn="l" rtl="0">
                        <a:spcBef>
                          <a:spcPts val="0"/>
                        </a:spcBef>
                        <a:spcAft>
                          <a:spcPts val="0"/>
                        </a:spcAft>
                        <a:buNone/>
                      </a:pPr>
                      <a:r>
                        <a:rPr lang="en" sz="1700"/>
                        <a:t>Spanish I</a:t>
                      </a:r>
                      <a:endParaRPr sz="1700"/>
                    </a:p>
                  </a:txBody>
                  <a:tcPr marL="88098" marR="88098" marT="88098" marB="88098"/>
                </a:tc>
                <a:tc>
                  <a:txBody>
                    <a:bodyPr/>
                    <a:lstStyle/>
                    <a:p>
                      <a:pPr marL="0" lvl="0" indent="0" algn="l" rtl="0">
                        <a:spcBef>
                          <a:spcPts val="0"/>
                        </a:spcBef>
                        <a:spcAft>
                          <a:spcPts val="0"/>
                        </a:spcAft>
                        <a:buNone/>
                      </a:pPr>
                      <a:r>
                        <a:rPr lang="en" sz="1700"/>
                        <a:t>228</a:t>
                      </a:r>
                      <a:endParaRPr sz="1700"/>
                    </a:p>
                  </a:txBody>
                  <a:tcPr marL="88098" marR="88098" marT="88098" marB="88098"/>
                </a:tc>
                <a:tc>
                  <a:txBody>
                    <a:bodyPr/>
                    <a:lstStyle/>
                    <a:p>
                      <a:pPr marL="0" lvl="0" indent="0" algn="l" rtl="0">
                        <a:spcBef>
                          <a:spcPts val="0"/>
                        </a:spcBef>
                        <a:spcAft>
                          <a:spcPts val="0"/>
                        </a:spcAft>
                        <a:buNone/>
                      </a:pPr>
                      <a:r>
                        <a:rPr lang="en" sz="1700"/>
                        <a:t>332</a:t>
                      </a:r>
                      <a:endParaRPr sz="1700"/>
                    </a:p>
                  </a:txBody>
                  <a:tcPr marL="88098" marR="88098" marT="88098" marB="88098"/>
                </a:tc>
                <a:extLst>
                  <a:ext uri="{0D108BD9-81ED-4DB2-BD59-A6C34878D82A}">
                    <a16:rowId xmlns:a16="http://schemas.microsoft.com/office/drawing/2014/main" val="10005"/>
                  </a:ext>
                </a:extLst>
              </a:tr>
              <a:tr h="453863">
                <a:tc>
                  <a:txBody>
                    <a:bodyPr/>
                    <a:lstStyle/>
                    <a:p>
                      <a:pPr marL="0" lvl="0" indent="0" algn="l" rtl="0">
                        <a:spcBef>
                          <a:spcPts val="0"/>
                        </a:spcBef>
                        <a:spcAft>
                          <a:spcPts val="0"/>
                        </a:spcAft>
                        <a:buNone/>
                      </a:pPr>
                      <a:r>
                        <a:rPr lang="en" sz="1700"/>
                        <a:t>College Success</a:t>
                      </a:r>
                      <a:endParaRPr sz="1700"/>
                    </a:p>
                  </a:txBody>
                  <a:tcPr marL="88098" marR="88098" marT="88098" marB="88098"/>
                </a:tc>
                <a:tc>
                  <a:txBody>
                    <a:bodyPr/>
                    <a:lstStyle/>
                    <a:p>
                      <a:pPr marL="0" lvl="0" indent="0" algn="l" rtl="0">
                        <a:spcBef>
                          <a:spcPts val="0"/>
                        </a:spcBef>
                        <a:spcAft>
                          <a:spcPts val="0"/>
                        </a:spcAft>
                        <a:buNone/>
                      </a:pPr>
                      <a:r>
                        <a:rPr lang="en" sz="1700"/>
                        <a:t>561</a:t>
                      </a:r>
                      <a:endParaRPr sz="1700"/>
                    </a:p>
                  </a:txBody>
                  <a:tcPr marL="88098" marR="88098" marT="88098" marB="88098"/>
                </a:tc>
                <a:tc>
                  <a:txBody>
                    <a:bodyPr/>
                    <a:lstStyle/>
                    <a:p>
                      <a:pPr marL="0" lvl="0" indent="0" algn="l" rtl="0">
                        <a:spcBef>
                          <a:spcPts val="0"/>
                        </a:spcBef>
                        <a:spcAft>
                          <a:spcPts val="0"/>
                        </a:spcAft>
                        <a:buNone/>
                      </a:pPr>
                      <a:r>
                        <a:rPr lang="en" sz="1700" dirty="0"/>
                        <a:t>602</a:t>
                      </a:r>
                      <a:endParaRPr sz="1700" dirty="0"/>
                    </a:p>
                  </a:txBody>
                  <a:tcPr marL="88098" marR="88098" marT="88098" marB="88098"/>
                </a:tc>
                <a:extLst>
                  <a:ext uri="{0D108BD9-81ED-4DB2-BD59-A6C34878D82A}">
                    <a16:rowId xmlns:a16="http://schemas.microsoft.com/office/drawing/2014/main" val="10006"/>
                  </a:ext>
                </a:extLst>
              </a:tr>
            </a:tbl>
          </a:graphicData>
        </a:graphic>
      </p:graphicFrame>
      <p:sp>
        <p:nvSpPr>
          <p:cNvPr id="5" name="Slide Number Placeholder 4">
            <a:extLst>
              <a:ext uri="{FF2B5EF4-FFF2-40B4-BE49-F238E27FC236}">
                <a16:creationId xmlns:a16="http://schemas.microsoft.com/office/drawing/2014/main" id="{CF1DB2C8-5888-9DF7-655A-25A964A4AF79}"/>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CDE0A226-D696-6347-98C5-4ECD9707C98F}" type="slidenum">
              <a:rPr lang="en-US" altLang="en-US" smtClean="0"/>
              <a:pPr>
                <a:spcAft>
                  <a:spcPts val="600"/>
                </a:spcAft>
                <a:defRPr/>
              </a:pPr>
              <a:t>16</a:t>
            </a:fld>
            <a:endParaRPr lang="en-US" altLang="en-US"/>
          </a:p>
        </p:txBody>
      </p:sp>
    </p:spTree>
    <p:extLst>
      <p:ext uri="{BB962C8B-B14F-4D97-AF65-F5344CB8AC3E}">
        <p14:creationId xmlns:p14="http://schemas.microsoft.com/office/powerpoint/2010/main" val="41786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8425-E311-01A9-713E-E9F7840B7813}"/>
              </a:ext>
            </a:extLst>
          </p:cNvPr>
          <p:cNvSpPr>
            <a:spLocks noGrp="1"/>
          </p:cNvSpPr>
          <p:nvPr>
            <p:ph type="title"/>
          </p:nvPr>
        </p:nvSpPr>
        <p:spPr>
          <a:xfrm>
            <a:off x="1277650" y="365126"/>
            <a:ext cx="10046043" cy="934286"/>
          </a:xfrm>
        </p:spPr>
        <p:txBody>
          <a:bodyPr/>
          <a:lstStyle/>
          <a:p>
            <a:r>
              <a:rPr lang="en" dirty="0"/>
              <a:t>Small Rural College Example</a:t>
            </a:r>
            <a:endParaRPr lang="en-US" dirty="0"/>
          </a:p>
        </p:txBody>
      </p:sp>
      <p:sp>
        <p:nvSpPr>
          <p:cNvPr id="3" name="Content Placeholder 2">
            <a:extLst>
              <a:ext uri="{FF2B5EF4-FFF2-40B4-BE49-F238E27FC236}">
                <a16:creationId xmlns:a16="http://schemas.microsoft.com/office/drawing/2014/main" id="{D2289E00-1416-5991-C6FC-2801F7451495}"/>
              </a:ext>
            </a:extLst>
          </p:cNvPr>
          <p:cNvSpPr>
            <a:spLocks noGrp="1"/>
          </p:cNvSpPr>
          <p:nvPr>
            <p:ph sz="half" idx="1"/>
          </p:nvPr>
        </p:nvSpPr>
        <p:spPr/>
        <p:txBody>
          <a:bodyPr/>
          <a:lstStyle/>
          <a:p>
            <a:pPr marL="457200" lvl="0" indent="-381000" algn="l" rtl="0">
              <a:spcBef>
                <a:spcPts val="0"/>
              </a:spcBef>
              <a:spcAft>
                <a:spcPts val="0"/>
              </a:spcAft>
              <a:buSzPts val="2400"/>
              <a:buChar char="●"/>
            </a:pPr>
            <a:r>
              <a:rPr lang="en-US" sz="2800" dirty="0">
                <a:solidFill>
                  <a:srgbClr val="000000"/>
                </a:solidFill>
              </a:rPr>
              <a:t>Impact to Courses in Lifelong Learning and Self Development (from CSU GE Breadth)</a:t>
            </a:r>
          </a:p>
          <a:p>
            <a:pPr marL="914400" lvl="1" indent="-355600" algn="l" rtl="0">
              <a:spcBef>
                <a:spcPts val="0"/>
              </a:spcBef>
              <a:spcAft>
                <a:spcPts val="0"/>
              </a:spcAft>
              <a:buSzPts val="2000"/>
              <a:buChar char="○"/>
            </a:pPr>
            <a:r>
              <a:rPr lang="en-US" sz="2400" dirty="0">
                <a:solidFill>
                  <a:srgbClr val="000000"/>
                </a:solidFill>
              </a:rPr>
              <a:t>Using data from 2022-2023</a:t>
            </a:r>
          </a:p>
          <a:p>
            <a:pPr marL="1371600" lvl="2" indent="-355600" algn="l" rtl="0">
              <a:spcBef>
                <a:spcPts val="0"/>
              </a:spcBef>
              <a:spcAft>
                <a:spcPts val="0"/>
              </a:spcAft>
              <a:buSzPts val="2000"/>
              <a:buChar char="■"/>
            </a:pPr>
            <a:r>
              <a:rPr lang="en-US" sz="2400" dirty="0">
                <a:solidFill>
                  <a:srgbClr val="000000"/>
                </a:solidFill>
              </a:rPr>
              <a:t>15 different courses offered </a:t>
            </a:r>
          </a:p>
          <a:p>
            <a:pPr marL="1371600" lvl="2" indent="-355600" algn="l" rtl="0">
              <a:spcBef>
                <a:spcPts val="0"/>
              </a:spcBef>
              <a:spcAft>
                <a:spcPts val="0"/>
              </a:spcAft>
              <a:buSzPts val="2000"/>
              <a:buChar char="■"/>
            </a:pPr>
            <a:r>
              <a:rPr lang="en-US" sz="2400" dirty="0">
                <a:solidFill>
                  <a:srgbClr val="000000"/>
                </a:solidFill>
              </a:rPr>
              <a:t>4,012 enrollments </a:t>
            </a:r>
          </a:p>
          <a:p>
            <a:pPr marL="1371600" lvl="2" indent="-355600" algn="l" rtl="0">
              <a:spcBef>
                <a:spcPts val="0"/>
              </a:spcBef>
              <a:spcAft>
                <a:spcPts val="0"/>
              </a:spcAft>
              <a:buSzPts val="2000"/>
              <a:buChar char="■"/>
            </a:pPr>
            <a:r>
              <a:rPr lang="en-US" sz="2400" dirty="0">
                <a:solidFill>
                  <a:srgbClr val="000000"/>
                </a:solidFill>
              </a:rPr>
              <a:t>Disciplines offering courses to fulfill this area include Health, Psychology, Business, and Sociology, etc. </a:t>
            </a:r>
          </a:p>
          <a:p>
            <a:pPr marL="1828800" lvl="3" indent="-355600" algn="l" rtl="0">
              <a:spcBef>
                <a:spcPts val="0"/>
              </a:spcBef>
              <a:spcAft>
                <a:spcPts val="0"/>
              </a:spcAft>
              <a:buSzPts val="2000"/>
              <a:buChar char="●"/>
            </a:pPr>
            <a:r>
              <a:rPr lang="en-US" sz="2400" dirty="0">
                <a:solidFill>
                  <a:srgbClr val="000000"/>
                </a:solidFill>
              </a:rPr>
              <a:t>Only one program will be impacted because of the number of sections and enrollments currently seen</a:t>
            </a:r>
          </a:p>
          <a:p>
            <a:pPr marL="1371600" lvl="2" indent="-355600" algn="l" rtl="0">
              <a:spcBef>
                <a:spcPts val="0"/>
              </a:spcBef>
              <a:spcAft>
                <a:spcPts val="0"/>
              </a:spcAft>
              <a:buSzPts val="2000"/>
              <a:buChar char="■"/>
            </a:pPr>
            <a:r>
              <a:rPr lang="en-US" sz="2400" dirty="0">
                <a:solidFill>
                  <a:srgbClr val="000000"/>
                </a:solidFill>
              </a:rPr>
              <a:t>None of the courses are required for degree or major pathway</a:t>
            </a:r>
          </a:p>
          <a:p>
            <a:endParaRPr lang="en-US" dirty="0"/>
          </a:p>
        </p:txBody>
      </p:sp>
      <p:sp>
        <p:nvSpPr>
          <p:cNvPr id="4" name="Slide Number Placeholder 3">
            <a:extLst>
              <a:ext uri="{FF2B5EF4-FFF2-40B4-BE49-F238E27FC236}">
                <a16:creationId xmlns:a16="http://schemas.microsoft.com/office/drawing/2014/main" id="{1B111CEF-9521-296D-F628-469538809C81}"/>
              </a:ext>
            </a:extLst>
          </p:cNvPr>
          <p:cNvSpPr>
            <a:spLocks noGrp="1"/>
          </p:cNvSpPr>
          <p:nvPr>
            <p:ph type="sldNum" sz="quarter" idx="10"/>
          </p:nvPr>
        </p:nvSpPr>
        <p:spPr/>
        <p:txBody>
          <a:bodyPr/>
          <a:lstStyle/>
          <a:p>
            <a:pPr>
              <a:defRPr/>
            </a:pPr>
            <a:fld id="{06DDD070-D08E-4B40-B4AC-DB5751E9D83C}" type="slidenum">
              <a:rPr lang="en-US" altLang="en-US" smtClean="0"/>
              <a:pPr>
                <a:defRPr/>
              </a:pPr>
              <a:t>17</a:t>
            </a:fld>
            <a:endParaRPr lang="en-US" altLang="en-US"/>
          </a:p>
        </p:txBody>
      </p:sp>
    </p:spTree>
    <p:extLst>
      <p:ext uri="{BB962C8B-B14F-4D97-AF65-F5344CB8AC3E}">
        <p14:creationId xmlns:p14="http://schemas.microsoft.com/office/powerpoint/2010/main" val="1846477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A8E8-C07A-3DA9-4FFF-0443C9880EC5}"/>
              </a:ext>
            </a:extLst>
          </p:cNvPr>
          <p:cNvSpPr>
            <a:spLocks noGrp="1"/>
          </p:cNvSpPr>
          <p:nvPr>
            <p:ph type="title"/>
          </p:nvPr>
        </p:nvSpPr>
        <p:spPr>
          <a:xfrm>
            <a:off x="1277650" y="365125"/>
            <a:ext cx="10046043" cy="597401"/>
          </a:xfrm>
        </p:spPr>
        <p:txBody>
          <a:bodyPr>
            <a:normAutofit fontScale="90000"/>
          </a:bodyPr>
          <a:lstStyle/>
          <a:p>
            <a:r>
              <a:rPr lang="en" dirty="0"/>
              <a:t>Small Rural College Example (Cont.)</a:t>
            </a:r>
            <a:endParaRPr lang="en-US" dirty="0"/>
          </a:p>
        </p:txBody>
      </p:sp>
      <p:sp>
        <p:nvSpPr>
          <p:cNvPr id="3" name="Content Placeholder 2">
            <a:extLst>
              <a:ext uri="{FF2B5EF4-FFF2-40B4-BE49-F238E27FC236}">
                <a16:creationId xmlns:a16="http://schemas.microsoft.com/office/drawing/2014/main" id="{7CDD084E-28E8-B2D2-DC07-ECD060954E64}"/>
              </a:ext>
            </a:extLst>
          </p:cNvPr>
          <p:cNvSpPr>
            <a:spLocks noGrp="1"/>
          </p:cNvSpPr>
          <p:nvPr>
            <p:ph sz="half" idx="1"/>
          </p:nvPr>
        </p:nvSpPr>
        <p:spPr>
          <a:xfrm>
            <a:off x="1265293" y="1200919"/>
            <a:ext cx="10058400" cy="824564"/>
          </a:xfrm>
        </p:spPr>
        <p:txBody>
          <a:bodyPr/>
          <a:lstStyle/>
          <a:p>
            <a:pPr marL="0" lvl="0" indent="0">
              <a:lnSpc>
                <a:spcPct val="115000"/>
              </a:lnSpc>
              <a:spcBef>
                <a:spcPts val="0"/>
              </a:spcBef>
              <a:spcAft>
                <a:spcPts val="1200"/>
              </a:spcAft>
              <a:buNone/>
            </a:pPr>
            <a:r>
              <a:rPr lang="en-US" sz="2800" dirty="0"/>
              <a:t>What courses are approved for CSU GE Breadth but are not approved for IGETC?</a:t>
            </a:r>
          </a:p>
        </p:txBody>
      </p:sp>
      <p:graphicFrame>
        <p:nvGraphicFramePr>
          <p:cNvPr id="7" name="Google Shape;223;p32">
            <a:extLst>
              <a:ext uri="{FF2B5EF4-FFF2-40B4-BE49-F238E27FC236}">
                <a16:creationId xmlns:a16="http://schemas.microsoft.com/office/drawing/2014/main" id="{7038FC9E-E083-B662-1244-00DB6D0D7189}"/>
              </a:ext>
            </a:extLst>
          </p:cNvPr>
          <p:cNvGraphicFramePr/>
          <p:nvPr>
            <p:extLst>
              <p:ext uri="{D42A27DB-BD31-4B8C-83A1-F6EECF244321}">
                <p14:modId xmlns:p14="http://schemas.microsoft.com/office/powerpoint/2010/main" val="942007631"/>
              </p:ext>
            </p:extLst>
          </p:nvPr>
        </p:nvGraphicFramePr>
        <p:xfrm>
          <a:off x="1490794" y="2464187"/>
          <a:ext cx="8637427" cy="3169800"/>
        </p:xfrm>
        <a:graphic>
          <a:graphicData uri="http://schemas.openxmlformats.org/drawingml/2006/table">
            <a:tbl>
              <a:tblPr firstRow="1">
                <a:noFill/>
              </a:tblPr>
              <a:tblGrid>
                <a:gridCol w="2866215">
                  <a:extLst>
                    <a:ext uri="{9D8B030D-6E8A-4147-A177-3AD203B41FA5}">
                      <a16:colId xmlns:a16="http://schemas.microsoft.com/office/drawing/2014/main" val="20000"/>
                    </a:ext>
                  </a:extLst>
                </a:gridCol>
                <a:gridCol w="1184223">
                  <a:extLst>
                    <a:ext uri="{9D8B030D-6E8A-4147-A177-3AD203B41FA5}">
                      <a16:colId xmlns:a16="http://schemas.microsoft.com/office/drawing/2014/main" val="20001"/>
                    </a:ext>
                  </a:extLst>
                </a:gridCol>
                <a:gridCol w="1499016">
                  <a:extLst>
                    <a:ext uri="{9D8B030D-6E8A-4147-A177-3AD203B41FA5}">
                      <a16:colId xmlns:a16="http://schemas.microsoft.com/office/drawing/2014/main" val="20002"/>
                    </a:ext>
                  </a:extLst>
                </a:gridCol>
                <a:gridCol w="974361">
                  <a:extLst>
                    <a:ext uri="{9D8B030D-6E8A-4147-A177-3AD203B41FA5}">
                      <a16:colId xmlns:a16="http://schemas.microsoft.com/office/drawing/2014/main" val="20003"/>
                    </a:ext>
                  </a:extLst>
                </a:gridCol>
                <a:gridCol w="1019331">
                  <a:extLst>
                    <a:ext uri="{9D8B030D-6E8A-4147-A177-3AD203B41FA5}">
                      <a16:colId xmlns:a16="http://schemas.microsoft.com/office/drawing/2014/main" val="20004"/>
                    </a:ext>
                  </a:extLst>
                </a:gridCol>
                <a:gridCol w="1094281">
                  <a:extLst>
                    <a:ext uri="{9D8B030D-6E8A-4147-A177-3AD203B41FA5}">
                      <a16:colId xmlns:a16="http://schemas.microsoft.com/office/drawing/2014/main" val="20005"/>
                    </a:ext>
                  </a:extLst>
                </a:gridCol>
              </a:tblGrid>
              <a:tr h="801350">
                <a:tc>
                  <a:txBody>
                    <a:bodyPr/>
                    <a:lstStyle/>
                    <a:p>
                      <a:pPr marL="0" lvl="0" indent="0" algn="l" rtl="0">
                        <a:spcBef>
                          <a:spcPts val="0"/>
                        </a:spcBef>
                        <a:spcAft>
                          <a:spcPts val="0"/>
                        </a:spcAft>
                        <a:buNone/>
                      </a:pPr>
                      <a:r>
                        <a:rPr lang="en" sz="1600" b="1" dirty="0"/>
                        <a:t>CSU-GE Area and Course</a:t>
                      </a:r>
                      <a:endParaRPr sz="1600" b="1" dirty="0"/>
                    </a:p>
                  </a:txBody>
                  <a:tcPr marL="91425" marR="91425" marT="91425" marB="91425"/>
                </a:tc>
                <a:tc>
                  <a:txBody>
                    <a:bodyPr/>
                    <a:lstStyle/>
                    <a:p>
                      <a:pPr marL="0" lvl="0" indent="0" algn="l" rtl="0">
                        <a:spcBef>
                          <a:spcPts val="0"/>
                        </a:spcBef>
                        <a:spcAft>
                          <a:spcPts val="0"/>
                        </a:spcAft>
                        <a:buNone/>
                      </a:pPr>
                      <a:r>
                        <a:rPr lang="en" sz="1600" b="1" dirty="0"/>
                        <a:t>Avg # of sections over last 5 years</a:t>
                      </a:r>
                      <a:endParaRPr sz="1600" b="1" dirty="0"/>
                    </a:p>
                  </a:txBody>
                  <a:tcPr marL="91425" marR="91425" marT="91425" marB="91425"/>
                </a:tc>
                <a:tc>
                  <a:txBody>
                    <a:bodyPr/>
                    <a:lstStyle/>
                    <a:p>
                      <a:pPr marL="0" lvl="0" indent="0" algn="l" rtl="0">
                        <a:spcBef>
                          <a:spcPts val="0"/>
                        </a:spcBef>
                        <a:spcAft>
                          <a:spcPts val="0"/>
                        </a:spcAft>
                        <a:buNone/>
                      </a:pPr>
                      <a:r>
                        <a:rPr lang="en" sz="1600" b="1" dirty="0"/>
                        <a:t>Avg. Annual Enrollments over last 5 years</a:t>
                      </a:r>
                      <a:endParaRPr sz="1600" b="1" dirty="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b="1" dirty="0"/>
                        <a:t>IGETC</a:t>
                      </a:r>
                      <a:endParaRPr sz="1600" b="1" dirty="0"/>
                    </a:p>
                  </a:txBody>
                  <a:tcPr marL="91425" marR="91425" marT="91425" marB="91425"/>
                </a:tc>
                <a:tc>
                  <a:txBody>
                    <a:bodyPr/>
                    <a:lstStyle/>
                    <a:p>
                      <a:pPr marL="0" lvl="0" indent="0" algn="l" rtl="0">
                        <a:spcBef>
                          <a:spcPts val="0"/>
                        </a:spcBef>
                        <a:spcAft>
                          <a:spcPts val="0"/>
                        </a:spcAft>
                        <a:buNone/>
                      </a:pPr>
                      <a:r>
                        <a:rPr lang="en" sz="1600" b="1" dirty="0"/>
                        <a:t>Other GE Area?</a:t>
                      </a:r>
                      <a:endParaRPr sz="1600" b="1" dirty="0"/>
                    </a:p>
                  </a:txBody>
                  <a:tcPr marL="91425" marR="91425" marT="91425" marB="91425"/>
                </a:tc>
                <a:tc>
                  <a:txBody>
                    <a:bodyPr/>
                    <a:lstStyle/>
                    <a:p>
                      <a:pPr marL="0" lvl="0" indent="0" algn="l" rtl="0">
                        <a:spcBef>
                          <a:spcPts val="0"/>
                        </a:spcBef>
                        <a:spcAft>
                          <a:spcPts val="0"/>
                        </a:spcAft>
                        <a:buNone/>
                      </a:pPr>
                      <a:r>
                        <a:rPr lang="en" sz="1600" b="1" dirty="0"/>
                        <a:t>Required for Major? </a:t>
                      </a:r>
                      <a:endParaRPr sz="1600" b="1" dirty="0"/>
                    </a:p>
                  </a:txBody>
                  <a:tcPr marL="91425" marR="91425" marT="91425" marB="91425"/>
                </a:tc>
                <a:extLst>
                  <a:ext uri="{0D108BD9-81ED-4DB2-BD59-A6C34878D82A}">
                    <a16:rowId xmlns:a16="http://schemas.microsoft.com/office/drawing/2014/main" val="10000"/>
                  </a:ext>
                </a:extLst>
              </a:tr>
              <a:tr h="596850">
                <a:tc>
                  <a:txBody>
                    <a:bodyPr/>
                    <a:lstStyle/>
                    <a:p>
                      <a:pPr marL="0" lvl="0" indent="0" algn="l" rtl="0">
                        <a:spcBef>
                          <a:spcPts val="0"/>
                        </a:spcBef>
                        <a:spcAft>
                          <a:spcPts val="0"/>
                        </a:spcAft>
                        <a:buNone/>
                      </a:pPr>
                      <a:r>
                        <a:rPr lang="en" sz="1600" dirty="0">
                          <a:solidFill>
                            <a:srgbClr val="000000"/>
                          </a:solidFill>
                        </a:rPr>
                        <a:t>Area C1: Arts </a:t>
                      </a:r>
                      <a:endParaRPr sz="1600" dirty="0">
                        <a:solidFill>
                          <a:srgbClr val="000000"/>
                        </a:solidFill>
                      </a:endParaRPr>
                    </a:p>
                    <a:p>
                      <a:pPr marL="0" lvl="0" indent="0" algn="l" rtl="0">
                        <a:spcBef>
                          <a:spcPts val="0"/>
                        </a:spcBef>
                        <a:spcAft>
                          <a:spcPts val="0"/>
                        </a:spcAft>
                        <a:buNone/>
                      </a:pPr>
                      <a:r>
                        <a:rPr lang="en" sz="1600" dirty="0">
                          <a:solidFill>
                            <a:srgbClr val="000000"/>
                          </a:solidFill>
                        </a:rPr>
                        <a:t>Art Appreciation</a:t>
                      </a:r>
                      <a:endParaRPr sz="1600" dirty="0">
                        <a:solidFill>
                          <a:srgbClr val="000000"/>
                        </a:solidFill>
                      </a:endParaRPr>
                    </a:p>
                  </a:txBody>
                  <a:tcPr marL="91425" marR="91425" marT="91425" marB="91425"/>
                </a:tc>
                <a:tc>
                  <a:txBody>
                    <a:bodyPr/>
                    <a:lstStyle/>
                    <a:p>
                      <a:pPr marL="0" lvl="0" indent="0" algn="l" rtl="0">
                        <a:spcBef>
                          <a:spcPts val="0"/>
                        </a:spcBef>
                        <a:spcAft>
                          <a:spcPts val="0"/>
                        </a:spcAft>
                        <a:buNone/>
                      </a:pPr>
                      <a:r>
                        <a:rPr lang="en" sz="1600" dirty="0"/>
                        <a:t>25</a:t>
                      </a:r>
                      <a:endParaRPr sz="1600" dirty="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600" dirty="0"/>
                        <a:t>887</a:t>
                      </a:r>
                      <a:endParaRPr sz="16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dirty="0"/>
                        <a:t>Y</a:t>
                      </a:r>
                      <a:endParaRPr sz="1600" dirty="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sz="1600" dirty="0"/>
                        <a:t>N</a:t>
                      </a:r>
                      <a:endParaRPr sz="1600" dirty="0"/>
                    </a:p>
                  </a:txBody>
                  <a:tcPr marL="91425" marR="91425" marT="91425" marB="91425"/>
                </a:tc>
                <a:tc>
                  <a:txBody>
                    <a:bodyPr/>
                    <a:lstStyle/>
                    <a:p>
                      <a:pPr marL="0" lvl="0" indent="0" algn="l" rtl="0">
                        <a:spcBef>
                          <a:spcPts val="0"/>
                        </a:spcBef>
                        <a:spcAft>
                          <a:spcPts val="0"/>
                        </a:spcAft>
                        <a:buNone/>
                      </a:pPr>
                      <a:r>
                        <a:rPr lang="en" sz="1600"/>
                        <a:t>N</a:t>
                      </a:r>
                      <a:endParaRPr sz="1600"/>
                    </a:p>
                  </a:txBody>
                  <a:tcPr marL="91425" marR="91425" marT="91425" marB="91425"/>
                </a:tc>
                <a:extLst>
                  <a:ext uri="{0D108BD9-81ED-4DB2-BD59-A6C34878D82A}">
                    <a16:rowId xmlns:a16="http://schemas.microsoft.com/office/drawing/2014/main" val="10001"/>
                  </a:ext>
                </a:extLst>
              </a:tr>
              <a:tr h="551925">
                <a:tc>
                  <a:txBody>
                    <a:bodyPr/>
                    <a:lstStyle/>
                    <a:p>
                      <a:pPr marL="0" lvl="0" indent="0" algn="l" rtl="0">
                        <a:spcBef>
                          <a:spcPts val="0"/>
                        </a:spcBef>
                        <a:spcAft>
                          <a:spcPts val="0"/>
                        </a:spcAft>
                        <a:buNone/>
                      </a:pPr>
                      <a:r>
                        <a:rPr lang="en" sz="1600">
                          <a:solidFill>
                            <a:srgbClr val="000000"/>
                          </a:solidFill>
                        </a:rPr>
                        <a:t>Area C2: Humanities</a:t>
                      </a:r>
                      <a:endParaRPr sz="1600">
                        <a:solidFill>
                          <a:srgbClr val="000000"/>
                        </a:solidFill>
                      </a:endParaRPr>
                    </a:p>
                    <a:p>
                      <a:pPr marL="0" lvl="0" indent="0" algn="l" rtl="0">
                        <a:spcBef>
                          <a:spcPts val="0"/>
                        </a:spcBef>
                        <a:spcAft>
                          <a:spcPts val="0"/>
                        </a:spcAft>
                        <a:buNone/>
                      </a:pPr>
                      <a:r>
                        <a:rPr lang="en" sz="1600">
                          <a:solidFill>
                            <a:srgbClr val="000000"/>
                          </a:solidFill>
                        </a:rPr>
                        <a:t>Intro to Philosophy</a:t>
                      </a:r>
                      <a:endParaRPr sz="1600">
                        <a:solidFill>
                          <a:srgbClr val="000000"/>
                        </a:solidFill>
                      </a:endParaRPr>
                    </a:p>
                  </a:txBody>
                  <a:tcPr marL="91425" marR="91425" marT="91425" marB="91425"/>
                </a:tc>
                <a:tc>
                  <a:txBody>
                    <a:bodyPr/>
                    <a:lstStyle/>
                    <a:p>
                      <a:pPr marL="0" lvl="0" indent="0" algn="l" rtl="0">
                        <a:spcBef>
                          <a:spcPts val="0"/>
                        </a:spcBef>
                        <a:spcAft>
                          <a:spcPts val="0"/>
                        </a:spcAft>
                        <a:buNone/>
                      </a:pPr>
                      <a:r>
                        <a:rPr lang="en" sz="1600"/>
                        <a:t>4</a:t>
                      </a:r>
                      <a:endParaRPr sz="16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600" dirty="0"/>
                        <a:t>125</a:t>
                      </a:r>
                      <a:endParaRPr sz="16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dirty="0"/>
                        <a:t>Y</a:t>
                      </a:r>
                      <a:endParaRPr sz="1600" dirty="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600" dirty="0">
                          <a:latin typeface="Calibri"/>
                          <a:ea typeface="Calibri"/>
                          <a:cs typeface="Calibri"/>
                          <a:sym typeface="Calibri"/>
                        </a:rPr>
                        <a:t>BC-C, A2</a:t>
                      </a:r>
                      <a:endParaRPr sz="1600" dirty="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1600" dirty="0"/>
                        <a:t>Y</a:t>
                      </a:r>
                      <a:endParaRPr sz="1600" dirty="0"/>
                    </a:p>
                  </a:txBody>
                  <a:tcPr marL="91425" marR="91425" marT="91425" marB="91425"/>
                </a:tc>
                <a:extLst>
                  <a:ext uri="{0D108BD9-81ED-4DB2-BD59-A6C34878D82A}">
                    <a16:rowId xmlns:a16="http://schemas.microsoft.com/office/drawing/2014/main" val="10002"/>
                  </a:ext>
                </a:extLst>
              </a:tr>
              <a:tr h="551925">
                <a:tc>
                  <a:txBody>
                    <a:bodyPr/>
                    <a:lstStyle/>
                    <a:p>
                      <a:pPr marL="0" lvl="0" indent="0" algn="l" rtl="0">
                        <a:spcBef>
                          <a:spcPts val="0"/>
                        </a:spcBef>
                        <a:spcAft>
                          <a:spcPts val="0"/>
                        </a:spcAft>
                        <a:buNone/>
                      </a:pPr>
                      <a:r>
                        <a:rPr lang="en" sz="1600" dirty="0">
                          <a:solidFill>
                            <a:srgbClr val="000000"/>
                          </a:solidFill>
                        </a:rPr>
                        <a:t>Area D:</a:t>
                      </a:r>
                      <a:endParaRPr sz="1600" dirty="0">
                        <a:solidFill>
                          <a:srgbClr val="000000"/>
                        </a:solidFill>
                      </a:endParaRPr>
                    </a:p>
                    <a:p>
                      <a:pPr marL="0" lvl="0" indent="0" algn="l" rtl="0">
                        <a:spcBef>
                          <a:spcPts val="0"/>
                        </a:spcBef>
                        <a:spcAft>
                          <a:spcPts val="0"/>
                        </a:spcAft>
                        <a:buNone/>
                      </a:pPr>
                      <a:r>
                        <a:rPr lang="en" sz="1600" dirty="0">
                          <a:solidFill>
                            <a:srgbClr val="000000"/>
                          </a:solidFill>
                        </a:rPr>
                        <a:t>History of African American</a:t>
                      </a:r>
                      <a:endParaRPr sz="1600" dirty="0">
                        <a:solidFill>
                          <a:srgbClr val="000000"/>
                        </a:solidFill>
                      </a:endParaRPr>
                    </a:p>
                  </a:txBody>
                  <a:tcPr marL="91425" marR="91425" marT="91425" marB="91425"/>
                </a:tc>
                <a:tc>
                  <a:txBody>
                    <a:bodyPr/>
                    <a:lstStyle/>
                    <a:p>
                      <a:pPr marL="0" lvl="0" indent="0" algn="l" rtl="0">
                        <a:spcBef>
                          <a:spcPts val="0"/>
                        </a:spcBef>
                        <a:spcAft>
                          <a:spcPts val="0"/>
                        </a:spcAft>
                        <a:buNone/>
                      </a:pPr>
                      <a:r>
                        <a:rPr lang="en" sz="1600"/>
                        <a:t>1</a:t>
                      </a:r>
                      <a:endParaRPr sz="16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sz="1600" dirty="0"/>
                        <a:t>24</a:t>
                      </a:r>
                      <a:endParaRPr sz="16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dirty="0"/>
                        <a:t>N</a:t>
                      </a:r>
                      <a:endParaRPr sz="1600" dirty="0"/>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ctr" rtl="0">
                        <a:lnSpc>
                          <a:spcPct val="115000"/>
                        </a:lnSpc>
                        <a:spcBef>
                          <a:spcPts val="0"/>
                        </a:spcBef>
                        <a:spcAft>
                          <a:spcPts val="0"/>
                        </a:spcAft>
                        <a:buNone/>
                      </a:pPr>
                      <a:r>
                        <a:rPr lang="en" sz="1600" dirty="0">
                          <a:latin typeface="Calibri"/>
                          <a:ea typeface="Calibri"/>
                          <a:cs typeface="Calibri"/>
                          <a:sym typeface="Calibri"/>
                        </a:rPr>
                        <a:t>C2</a:t>
                      </a:r>
                      <a:endParaRPr sz="1600" dirty="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1600" dirty="0"/>
                        <a:t>?</a:t>
                      </a:r>
                      <a:endParaRPr sz="1600" dirty="0"/>
                    </a:p>
                  </a:txBody>
                  <a:tcPr marL="91425" marR="91425" marT="91425" marB="91425"/>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D07684DD-E71A-2665-8865-FF4EC81871FD}"/>
              </a:ext>
            </a:extLst>
          </p:cNvPr>
          <p:cNvSpPr>
            <a:spLocks noGrp="1"/>
          </p:cNvSpPr>
          <p:nvPr>
            <p:ph type="sldNum" sz="quarter" idx="10"/>
          </p:nvPr>
        </p:nvSpPr>
        <p:spPr/>
        <p:txBody>
          <a:bodyPr/>
          <a:lstStyle/>
          <a:p>
            <a:pPr>
              <a:defRPr/>
            </a:pPr>
            <a:fld id="{06DDD070-D08E-4B40-B4AC-DB5751E9D83C}" type="slidenum">
              <a:rPr lang="en-US" altLang="en-US" smtClean="0"/>
              <a:pPr>
                <a:defRPr/>
              </a:pPr>
              <a:t>18</a:t>
            </a:fld>
            <a:endParaRPr lang="en-US" altLang="en-US"/>
          </a:p>
        </p:txBody>
      </p:sp>
    </p:spTree>
    <p:extLst>
      <p:ext uri="{BB962C8B-B14F-4D97-AF65-F5344CB8AC3E}">
        <p14:creationId xmlns:p14="http://schemas.microsoft.com/office/powerpoint/2010/main" val="208001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8871-3CD6-89BA-FE09-824D829558F5}"/>
              </a:ext>
            </a:extLst>
          </p:cNvPr>
          <p:cNvSpPr>
            <a:spLocks noGrp="1"/>
          </p:cNvSpPr>
          <p:nvPr>
            <p:ph type="title"/>
          </p:nvPr>
        </p:nvSpPr>
        <p:spPr/>
        <p:txBody>
          <a:bodyPr>
            <a:normAutofit/>
          </a:bodyPr>
          <a:lstStyle/>
          <a:p>
            <a:r>
              <a:rPr lang="en" sz="4800" dirty="0">
                <a:solidFill>
                  <a:schemeClr val="accent1">
                    <a:lumMod val="75000"/>
                  </a:schemeClr>
                </a:solidFill>
              </a:rPr>
              <a:t>A Tale of Two Courses</a:t>
            </a:r>
            <a:endParaRPr lang="en-US" sz="4800" dirty="0">
              <a:solidFill>
                <a:schemeClr val="accent1">
                  <a:lumMod val="75000"/>
                </a:schemeClr>
              </a:solidFill>
            </a:endParaRPr>
          </a:p>
        </p:txBody>
      </p:sp>
      <p:sp>
        <p:nvSpPr>
          <p:cNvPr id="3" name="Content Placeholder 2">
            <a:extLst>
              <a:ext uri="{FF2B5EF4-FFF2-40B4-BE49-F238E27FC236}">
                <a16:creationId xmlns:a16="http://schemas.microsoft.com/office/drawing/2014/main" id="{CA271DBF-8454-640A-23F4-2562A68A2ACF}"/>
              </a:ext>
            </a:extLst>
          </p:cNvPr>
          <p:cNvSpPr>
            <a:spLocks noGrp="1"/>
          </p:cNvSpPr>
          <p:nvPr>
            <p:ph idx="1"/>
          </p:nvPr>
        </p:nvSpPr>
        <p:spPr/>
        <p:txBody>
          <a:bodyPr/>
          <a:lstStyle/>
          <a:p>
            <a:pPr algn="ctr"/>
            <a:r>
              <a:rPr lang="en-US" sz="4000" b="1" dirty="0">
                <a:solidFill>
                  <a:schemeClr val="accent1">
                    <a:lumMod val="75000"/>
                  </a:schemeClr>
                </a:solidFill>
              </a:rPr>
              <a:t>Continued Data Usage</a:t>
            </a:r>
          </a:p>
          <a:p>
            <a:endParaRPr lang="en-US" dirty="0"/>
          </a:p>
        </p:txBody>
      </p:sp>
      <p:sp>
        <p:nvSpPr>
          <p:cNvPr id="4" name="Slide Number Placeholder 3">
            <a:extLst>
              <a:ext uri="{FF2B5EF4-FFF2-40B4-BE49-F238E27FC236}">
                <a16:creationId xmlns:a16="http://schemas.microsoft.com/office/drawing/2014/main" id="{5080A5C0-88AC-85F7-9BDB-37E0C4C23690}"/>
              </a:ext>
            </a:extLst>
          </p:cNvPr>
          <p:cNvSpPr>
            <a:spLocks noGrp="1"/>
          </p:cNvSpPr>
          <p:nvPr>
            <p:ph type="sldNum" sz="quarter" idx="10"/>
          </p:nvPr>
        </p:nvSpPr>
        <p:spPr/>
        <p:txBody>
          <a:bodyPr/>
          <a:lstStyle/>
          <a:p>
            <a:pPr>
              <a:defRPr/>
            </a:pPr>
            <a:fld id="{8856F6ED-E3DC-8A4A-AABE-AFCED42314C4}" type="slidenum">
              <a:rPr lang="en-US" altLang="en-US" smtClean="0"/>
              <a:pPr>
                <a:defRPr/>
              </a:pPr>
              <a:t>19</a:t>
            </a:fld>
            <a:endParaRPr lang="en-US" altLang="en-US"/>
          </a:p>
        </p:txBody>
      </p:sp>
      <p:pic>
        <p:nvPicPr>
          <p:cNvPr id="6" name="Picture 5">
            <a:extLst>
              <a:ext uri="{FF2B5EF4-FFF2-40B4-BE49-F238E27FC236}">
                <a16:creationId xmlns:a16="http://schemas.microsoft.com/office/drawing/2014/main" id="{DF6AFA9F-0D9B-D645-AFF6-268A39A4AC5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67198" y="3549078"/>
            <a:ext cx="3899241" cy="2905510"/>
          </a:xfrm>
          <a:prstGeom prst="rect">
            <a:avLst/>
          </a:prstGeom>
        </p:spPr>
      </p:pic>
    </p:spTree>
    <p:extLst>
      <p:ext uri="{BB962C8B-B14F-4D97-AF65-F5344CB8AC3E}">
        <p14:creationId xmlns:p14="http://schemas.microsoft.com/office/powerpoint/2010/main" val="465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53FA-E702-7E6F-CDBD-715DF03AF553}"/>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3059AFFB-0812-5388-6F79-7EBF5B65CFB2}"/>
              </a:ext>
            </a:extLst>
          </p:cNvPr>
          <p:cNvSpPr>
            <a:spLocks noGrp="1"/>
          </p:cNvSpPr>
          <p:nvPr>
            <p:ph sz="half" idx="1"/>
          </p:nvPr>
        </p:nvSpPr>
        <p:spPr/>
        <p:txBody>
          <a:bodyPr/>
          <a:lstStyle/>
          <a:p>
            <a:pPr marL="0" indent="0" rtl="0">
              <a:spcBef>
                <a:spcPts val="0"/>
              </a:spcBef>
              <a:spcAft>
                <a:spcPts val="0"/>
              </a:spcAft>
              <a:buNone/>
            </a:pPr>
            <a:r>
              <a:rPr lang="en-US" sz="3600" b="1" i="0" u="none" strike="noStrike" dirty="0">
                <a:solidFill>
                  <a:srgbClr val="000000"/>
                </a:solidFill>
                <a:effectLst/>
                <a:latin typeface="Arial" panose="020B0604020202020204" pitchFamily="34" charset="0"/>
              </a:rPr>
              <a:t>Carlos R. Guerrero</a:t>
            </a:r>
          </a:p>
          <a:p>
            <a:pPr marL="0" indent="0" rtl="0">
              <a:spcBef>
                <a:spcPts val="0"/>
              </a:spcBef>
              <a:spcAft>
                <a:spcPts val="0"/>
              </a:spcAft>
              <a:buNone/>
            </a:pPr>
            <a:r>
              <a:rPr lang="en-US" sz="3200" b="0" i="1" u="none" strike="noStrike" dirty="0">
                <a:solidFill>
                  <a:srgbClr val="000000"/>
                </a:solidFill>
                <a:effectLst/>
                <a:latin typeface="Arial" panose="020B0604020202020204" pitchFamily="34" charset="0"/>
              </a:rPr>
              <a:t>ASCCC South Representative</a:t>
            </a:r>
          </a:p>
          <a:p>
            <a:pPr marL="0" indent="0" rtl="0">
              <a:spcBef>
                <a:spcPts val="0"/>
              </a:spcBef>
              <a:spcAft>
                <a:spcPts val="0"/>
              </a:spcAft>
              <a:buNone/>
            </a:pPr>
            <a:endParaRPr lang="en-US" sz="3200" b="0" dirty="0">
              <a:effectLst/>
            </a:endParaRPr>
          </a:p>
          <a:p>
            <a:pPr marL="0" indent="0" rtl="0">
              <a:spcBef>
                <a:spcPts val="0"/>
              </a:spcBef>
              <a:spcAft>
                <a:spcPts val="0"/>
              </a:spcAft>
              <a:buNone/>
            </a:pPr>
            <a:r>
              <a:rPr lang="en-US" sz="3600" b="1" i="0" u="none" strike="noStrike" dirty="0">
                <a:solidFill>
                  <a:srgbClr val="000000"/>
                </a:solidFill>
                <a:effectLst/>
                <a:latin typeface="Arial" panose="020B0604020202020204" pitchFamily="34" charset="0"/>
              </a:rPr>
              <a:t>Erik D. Reese</a:t>
            </a:r>
          </a:p>
          <a:p>
            <a:pPr marL="0" indent="0" rtl="0">
              <a:spcBef>
                <a:spcPts val="0"/>
              </a:spcBef>
              <a:spcAft>
                <a:spcPts val="0"/>
              </a:spcAft>
              <a:buNone/>
            </a:pPr>
            <a:r>
              <a:rPr lang="en-US" sz="3200" b="0" i="1" u="none" strike="noStrike" dirty="0">
                <a:solidFill>
                  <a:srgbClr val="000000"/>
                </a:solidFill>
                <a:effectLst/>
                <a:latin typeface="Arial" panose="020B0604020202020204" pitchFamily="34" charset="0"/>
              </a:rPr>
              <a:t>ASCCC Area C Representative</a:t>
            </a:r>
            <a:endParaRPr lang="en-US" sz="3200" b="0" i="1" dirty="0">
              <a:effectLst/>
            </a:endParaRPr>
          </a:p>
          <a:p>
            <a:pPr marL="0" indent="0">
              <a:buNone/>
            </a:pPr>
            <a:endParaRPr lang="en-US" dirty="0"/>
          </a:p>
        </p:txBody>
      </p:sp>
      <p:sp>
        <p:nvSpPr>
          <p:cNvPr id="4" name="Slide Number Placeholder 3">
            <a:extLst>
              <a:ext uri="{FF2B5EF4-FFF2-40B4-BE49-F238E27FC236}">
                <a16:creationId xmlns:a16="http://schemas.microsoft.com/office/drawing/2014/main" id="{871B15E3-2C71-598B-0499-6F5BD39271E8}"/>
              </a:ext>
            </a:extLst>
          </p:cNvPr>
          <p:cNvSpPr>
            <a:spLocks noGrp="1"/>
          </p:cNvSpPr>
          <p:nvPr>
            <p:ph type="sldNum" sz="quarter" idx="10"/>
          </p:nvPr>
        </p:nvSpPr>
        <p:spPr/>
        <p:txBody>
          <a:bodyPr/>
          <a:lstStyle/>
          <a:p>
            <a:pPr>
              <a:defRPr/>
            </a:pPr>
            <a:fld id="{06DDD070-D08E-4B40-B4AC-DB5751E9D83C}" type="slidenum">
              <a:rPr lang="en-US" altLang="en-US" smtClean="0"/>
              <a:pPr>
                <a:defRPr/>
              </a:pPr>
              <a:t>2</a:t>
            </a:fld>
            <a:endParaRPr lang="en-US" altLang="en-US"/>
          </a:p>
        </p:txBody>
      </p:sp>
    </p:spTree>
    <p:extLst>
      <p:ext uri="{BB962C8B-B14F-4D97-AF65-F5344CB8AC3E}">
        <p14:creationId xmlns:p14="http://schemas.microsoft.com/office/powerpoint/2010/main" val="537893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DE66-AED5-C0DA-1DDE-72CF4A61A3F0}"/>
              </a:ext>
            </a:extLst>
          </p:cNvPr>
          <p:cNvSpPr>
            <a:spLocks noGrp="1"/>
          </p:cNvSpPr>
          <p:nvPr>
            <p:ph type="title"/>
          </p:nvPr>
        </p:nvSpPr>
        <p:spPr>
          <a:xfrm>
            <a:off x="1277650" y="365126"/>
            <a:ext cx="10046043" cy="862096"/>
          </a:xfrm>
        </p:spPr>
        <p:txBody>
          <a:bodyPr/>
          <a:lstStyle/>
          <a:p>
            <a:r>
              <a:rPr lang="en" dirty="0"/>
              <a:t>AB 928 Public Speaking Requirement</a:t>
            </a:r>
            <a:endParaRPr lang="en-US" dirty="0"/>
          </a:p>
        </p:txBody>
      </p:sp>
      <p:sp>
        <p:nvSpPr>
          <p:cNvPr id="3" name="Content Placeholder 2">
            <a:extLst>
              <a:ext uri="{FF2B5EF4-FFF2-40B4-BE49-F238E27FC236}">
                <a16:creationId xmlns:a16="http://schemas.microsoft.com/office/drawing/2014/main" id="{0E5FAAC2-7554-8D61-D0CC-2B9AB3F967A5}"/>
              </a:ext>
            </a:extLst>
          </p:cNvPr>
          <p:cNvSpPr>
            <a:spLocks noGrp="1"/>
          </p:cNvSpPr>
          <p:nvPr>
            <p:ph sz="half" idx="2"/>
          </p:nvPr>
        </p:nvSpPr>
        <p:spPr>
          <a:xfrm>
            <a:off x="1277650" y="1798320"/>
            <a:ext cx="10076150" cy="4391343"/>
          </a:xfrm>
        </p:spPr>
        <p:txBody>
          <a:bodyPr/>
          <a:lstStyle/>
          <a:p>
            <a:pPr marL="457200" lvl="0" indent="-342900" algn="l" rtl="0">
              <a:lnSpc>
                <a:spcPct val="150000"/>
              </a:lnSpc>
              <a:spcBef>
                <a:spcPts val="0"/>
              </a:spcBef>
              <a:spcAft>
                <a:spcPts val="0"/>
              </a:spcAft>
              <a:buSzPts val="1800"/>
              <a:buChar char="●"/>
            </a:pPr>
            <a:r>
              <a:rPr lang="en-US" sz="2800" dirty="0">
                <a:solidFill>
                  <a:srgbClr val="000000"/>
                </a:solidFill>
              </a:rPr>
              <a:t>Public Speaking requirement accepted by UC’s after much discussion</a:t>
            </a:r>
          </a:p>
          <a:p>
            <a:pPr marL="914400" lvl="1" indent="-317500" algn="l" rtl="0">
              <a:lnSpc>
                <a:spcPct val="150000"/>
              </a:lnSpc>
              <a:spcBef>
                <a:spcPts val="0"/>
              </a:spcBef>
              <a:spcAft>
                <a:spcPts val="0"/>
              </a:spcAft>
              <a:buSzPts val="1400"/>
              <a:buChar char="○"/>
            </a:pPr>
            <a:r>
              <a:rPr lang="en-US" sz="2800" dirty="0">
                <a:solidFill>
                  <a:srgbClr val="000000"/>
                </a:solidFill>
              </a:rPr>
              <a:t>CC’s and CSU’s aligned</a:t>
            </a:r>
          </a:p>
          <a:p>
            <a:pPr marL="457200" lvl="0" indent="-342900" algn="l" rtl="0">
              <a:lnSpc>
                <a:spcPct val="150000"/>
              </a:lnSpc>
              <a:spcBef>
                <a:spcPts val="0"/>
              </a:spcBef>
              <a:spcAft>
                <a:spcPts val="0"/>
              </a:spcAft>
              <a:buSzPts val="1800"/>
              <a:buChar char="●"/>
            </a:pPr>
            <a:r>
              <a:rPr lang="en-US" sz="2800" dirty="0">
                <a:solidFill>
                  <a:srgbClr val="000000"/>
                </a:solidFill>
              </a:rPr>
              <a:t>UC Assembly Approval of Senate Regulation 479 included an English composition prerequisite</a:t>
            </a:r>
          </a:p>
          <a:p>
            <a:pPr marL="457200" lvl="0" indent="-342900" algn="l" rtl="0">
              <a:lnSpc>
                <a:spcPct val="150000"/>
              </a:lnSpc>
              <a:spcBef>
                <a:spcPts val="0"/>
              </a:spcBef>
              <a:spcAft>
                <a:spcPts val="0"/>
              </a:spcAft>
              <a:buSzPts val="1800"/>
              <a:buChar char="●"/>
            </a:pPr>
            <a:r>
              <a:rPr lang="en-US" sz="2800" dirty="0">
                <a:solidFill>
                  <a:srgbClr val="000000"/>
                </a:solidFill>
              </a:rPr>
              <a:t>Data to the rescue!</a:t>
            </a:r>
          </a:p>
          <a:p>
            <a:endParaRPr lang="en-US" dirty="0"/>
          </a:p>
        </p:txBody>
      </p:sp>
      <p:sp>
        <p:nvSpPr>
          <p:cNvPr id="5" name="Slide Number Placeholder 4">
            <a:extLst>
              <a:ext uri="{FF2B5EF4-FFF2-40B4-BE49-F238E27FC236}">
                <a16:creationId xmlns:a16="http://schemas.microsoft.com/office/drawing/2014/main" id="{ED148227-DFEC-24EE-8BB7-AE655F21A6B6}"/>
              </a:ext>
            </a:extLst>
          </p:cNvPr>
          <p:cNvSpPr>
            <a:spLocks noGrp="1"/>
          </p:cNvSpPr>
          <p:nvPr>
            <p:ph type="sldNum" sz="quarter" idx="10"/>
          </p:nvPr>
        </p:nvSpPr>
        <p:spPr/>
        <p:txBody>
          <a:bodyPr/>
          <a:lstStyle/>
          <a:p>
            <a:pPr>
              <a:defRPr/>
            </a:pPr>
            <a:fld id="{CDE0A226-D696-6347-98C5-4ECD9707C98F}" type="slidenum">
              <a:rPr lang="en-US" altLang="en-US" smtClean="0"/>
              <a:pPr>
                <a:defRPr/>
              </a:pPr>
              <a:t>20</a:t>
            </a:fld>
            <a:endParaRPr lang="en-US" altLang="en-US"/>
          </a:p>
        </p:txBody>
      </p:sp>
    </p:spTree>
    <p:extLst>
      <p:ext uri="{BB962C8B-B14F-4D97-AF65-F5344CB8AC3E}">
        <p14:creationId xmlns:p14="http://schemas.microsoft.com/office/powerpoint/2010/main" val="76972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3532-2146-7CB1-08FB-EDE17AE58BF8}"/>
              </a:ext>
            </a:extLst>
          </p:cNvPr>
          <p:cNvSpPr>
            <a:spLocks noGrp="1"/>
          </p:cNvSpPr>
          <p:nvPr>
            <p:ph type="title"/>
          </p:nvPr>
        </p:nvSpPr>
        <p:spPr/>
        <p:txBody>
          <a:bodyPr/>
          <a:lstStyle/>
          <a:p>
            <a:r>
              <a:rPr lang="en" dirty="0"/>
              <a:t>Success Data: Public Speaking and English Composition</a:t>
            </a:r>
            <a:endParaRPr lang="en-US" dirty="0"/>
          </a:p>
        </p:txBody>
      </p:sp>
      <p:sp>
        <p:nvSpPr>
          <p:cNvPr id="3" name="Content Placeholder 2">
            <a:extLst>
              <a:ext uri="{FF2B5EF4-FFF2-40B4-BE49-F238E27FC236}">
                <a16:creationId xmlns:a16="http://schemas.microsoft.com/office/drawing/2014/main" id="{E8C80E42-5286-3966-1820-BA0C5CA0F062}"/>
              </a:ext>
            </a:extLst>
          </p:cNvPr>
          <p:cNvSpPr>
            <a:spLocks noGrp="1"/>
          </p:cNvSpPr>
          <p:nvPr>
            <p:ph sz="half" idx="1"/>
          </p:nvPr>
        </p:nvSpPr>
        <p:spPr>
          <a:xfrm>
            <a:off x="1277650" y="1798320"/>
            <a:ext cx="8106982" cy="4337785"/>
          </a:xfrm>
        </p:spPr>
        <p:txBody>
          <a:bodyPr/>
          <a:lstStyle/>
          <a:p>
            <a:pPr marL="457200" lvl="0" indent="-342900" algn="l" rtl="0">
              <a:lnSpc>
                <a:spcPct val="100000"/>
              </a:lnSpc>
              <a:spcBef>
                <a:spcPts val="0"/>
              </a:spcBef>
              <a:spcAft>
                <a:spcPts val="0"/>
              </a:spcAft>
              <a:buSzPts val="1800"/>
              <a:buChar char="●"/>
            </a:pPr>
            <a:r>
              <a:rPr lang="en-US" sz="2800" dirty="0">
                <a:solidFill>
                  <a:srgbClr val="000000"/>
                </a:solidFill>
              </a:rPr>
              <a:t>5 colleges provided similar data</a:t>
            </a:r>
          </a:p>
          <a:p>
            <a:pPr marL="457200" lvl="0" indent="-342900" algn="l" rtl="0">
              <a:lnSpc>
                <a:spcPct val="100000"/>
              </a:lnSpc>
              <a:spcBef>
                <a:spcPts val="0"/>
              </a:spcBef>
              <a:spcAft>
                <a:spcPts val="0"/>
              </a:spcAft>
              <a:buSzPts val="1800"/>
              <a:buChar char="●"/>
            </a:pPr>
            <a:r>
              <a:rPr lang="en-US" sz="2800" dirty="0">
                <a:solidFill>
                  <a:srgbClr val="000000"/>
                </a:solidFill>
              </a:rPr>
              <a:t>5-year time frame </a:t>
            </a:r>
          </a:p>
          <a:p>
            <a:pPr marL="457200" lvl="0" indent="-342900" algn="l" rtl="0">
              <a:lnSpc>
                <a:spcPct val="100000"/>
              </a:lnSpc>
              <a:spcBef>
                <a:spcPts val="0"/>
              </a:spcBef>
              <a:spcAft>
                <a:spcPts val="0"/>
              </a:spcAft>
              <a:buSzPts val="1800"/>
              <a:buChar char="●"/>
            </a:pPr>
            <a:r>
              <a:rPr lang="en-US" sz="2800" dirty="0">
                <a:solidFill>
                  <a:srgbClr val="000000"/>
                </a:solidFill>
              </a:rPr>
              <a:t>English Composition before Public Speaking </a:t>
            </a:r>
          </a:p>
          <a:p>
            <a:pPr marL="914400" lvl="1" indent="-317500" algn="l" rtl="0">
              <a:lnSpc>
                <a:spcPct val="100000"/>
              </a:lnSpc>
              <a:spcBef>
                <a:spcPts val="0"/>
              </a:spcBef>
              <a:spcAft>
                <a:spcPts val="0"/>
              </a:spcAft>
              <a:buSzPts val="1400"/>
              <a:buChar char="○"/>
            </a:pPr>
            <a:r>
              <a:rPr lang="en-US" sz="2800" dirty="0">
                <a:solidFill>
                  <a:srgbClr val="000000"/>
                </a:solidFill>
              </a:rPr>
              <a:t>5−22 percentage point increase in success for Public Speaking</a:t>
            </a:r>
          </a:p>
          <a:p>
            <a:pPr marL="457200" lvl="0" indent="-342900" algn="l" rtl="0">
              <a:lnSpc>
                <a:spcPct val="100000"/>
              </a:lnSpc>
              <a:spcBef>
                <a:spcPts val="0"/>
              </a:spcBef>
              <a:spcAft>
                <a:spcPts val="0"/>
              </a:spcAft>
              <a:buSzPts val="1800"/>
              <a:buChar char="●"/>
            </a:pPr>
            <a:r>
              <a:rPr lang="en-US" sz="2800" dirty="0">
                <a:solidFill>
                  <a:srgbClr val="000000"/>
                </a:solidFill>
              </a:rPr>
              <a:t>Public Speaking before English Composition</a:t>
            </a:r>
          </a:p>
          <a:p>
            <a:pPr marL="914400" lvl="1" indent="-317500" algn="l" rtl="0">
              <a:lnSpc>
                <a:spcPct val="100000"/>
              </a:lnSpc>
              <a:spcBef>
                <a:spcPts val="0"/>
              </a:spcBef>
              <a:spcAft>
                <a:spcPts val="0"/>
              </a:spcAft>
              <a:buSzPts val="1400"/>
              <a:buChar char="○"/>
            </a:pPr>
            <a:r>
              <a:rPr lang="en-US" sz="2800" dirty="0">
                <a:solidFill>
                  <a:srgbClr val="000000"/>
                </a:solidFill>
              </a:rPr>
              <a:t>5−17 percentage point increase in success for English Composition</a:t>
            </a:r>
          </a:p>
          <a:p>
            <a:pPr marL="0" indent="0">
              <a:buNone/>
            </a:pPr>
            <a:endParaRPr lang="en-US" dirty="0"/>
          </a:p>
        </p:txBody>
      </p:sp>
      <p:sp>
        <p:nvSpPr>
          <p:cNvPr id="4" name="Slide Number Placeholder 3">
            <a:extLst>
              <a:ext uri="{FF2B5EF4-FFF2-40B4-BE49-F238E27FC236}">
                <a16:creationId xmlns:a16="http://schemas.microsoft.com/office/drawing/2014/main" id="{ACD476D4-79AE-5B3E-7113-6DDE817A28F2}"/>
              </a:ext>
            </a:extLst>
          </p:cNvPr>
          <p:cNvSpPr>
            <a:spLocks noGrp="1"/>
          </p:cNvSpPr>
          <p:nvPr>
            <p:ph type="sldNum" sz="quarter" idx="10"/>
          </p:nvPr>
        </p:nvSpPr>
        <p:spPr/>
        <p:txBody>
          <a:bodyPr/>
          <a:lstStyle/>
          <a:p>
            <a:pPr>
              <a:defRPr/>
            </a:pPr>
            <a:fld id="{06DDD070-D08E-4B40-B4AC-DB5751E9D83C}" type="slidenum">
              <a:rPr lang="en-US" altLang="en-US" smtClean="0"/>
              <a:pPr>
                <a:defRPr/>
              </a:pPr>
              <a:t>21</a:t>
            </a:fld>
            <a:endParaRPr lang="en-US" altLang="en-US"/>
          </a:p>
        </p:txBody>
      </p:sp>
    </p:spTree>
    <p:extLst>
      <p:ext uri="{BB962C8B-B14F-4D97-AF65-F5344CB8AC3E}">
        <p14:creationId xmlns:p14="http://schemas.microsoft.com/office/powerpoint/2010/main" val="1151604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4E01-90D3-A144-C1D5-473155F340C1}"/>
              </a:ext>
            </a:extLst>
          </p:cNvPr>
          <p:cNvSpPr>
            <a:spLocks noGrp="1"/>
          </p:cNvSpPr>
          <p:nvPr>
            <p:ph type="title"/>
          </p:nvPr>
        </p:nvSpPr>
        <p:spPr>
          <a:xfrm>
            <a:off x="1277650" y="365126"/>
            <a:ext cx="10046043" cy="645528"/>
          </a:xfrm>
        </p:spPr>
        <p:txBody>
          <a:bodyPr/>
          <a:lstStyle/>
          <a:p>
            <a:r>
              <a:rPr lang="en" dirty="0"/>
              <a:t>But Wait…There is More!</a:t>
            </a:r>
            <a:endParaRPr lang="en-US" dirty="0"/>
          </a:p>
        </p:txBody>
      </p:sp>
      <p:sp>
        <p:nvSpPr>
          <p:cNvPr id="3" name="Content Placeholder 2">
            <a:extLst>
              <a:ext uri="{FF2B5EF4-FFF2-40B4-BE49-F238E27FC236}">
                <a16:creationId xmlns:a16="http://schemas.microsoft.com/office/drawing/2014/main" id="{D80A1242-58B9-C815-DC56-A68C8180EC5E}"/>
              </a:ext>
            </a:extLst>
          </p:cNvPr>
          <p:cNvSpPr>
            <a:spLocks noGrp="1"/>
          </p:cNvSpPr>
          <p:nvPr>
            <p:ph sz="half" idx="1"/>
          </p:nvPr>
        </p:nvSpPr>
        <p:spPr>
          <a:xfrm>
            <a:off x="1277650" y="1323474"/>
            <a:ext cx="10058400" cy="4894446"/>
          </a:xfrm>
        </p:spPr>
        <p:txBody>
          <a:bodyPr/>
          <a:lstStyle/>
          <a:p>
            <a:pPr marL="457200" lvl="0" indent="-342900" algn="l" rtl="0">
              <a:spcBef>
                <a:spcPts val="0"/>
              </a:spcBef>
              <a:spcAft>
                <a:spcPts val="0"/>
              </a:spcAft>
              <a:buSzPts val="1800"/>
              <a:buChar char="●"/>
            </a:pPr>
            <a:r>
              <a:rPr lang="en-US" sz="3200" dirty="0">
                <a:solidFill>
                  <a:srgbClr val="000000"/>
                </a:solidFill>
              </a:rPr>
              <a:t>Three colleges also studied relationship between taking Public Speaking in the first year and earning a degree </a:t>
            </a:r>
          </a:p>
          <a:p>
            <a:pPr marL="457200" lvl="0" indent="-342900" algn="l" rtl="0">
              <a:spcBef>
                <a:spcPts val="0"/>
              </a:spcBef>
              <a:spcAft>
                <a:spcPts val="0"/>
              </a:spcAft>
              <a:buSzPts val="1800"/>
              <a:buChar char="●"/>
            </a:pPr>
            <a:endParaRPr lang="en-US" sz="3200" dirty="0">
              <a:solidFill>
                <a:srgbClr val="000000"/>
              </a:solidFill>
            </a:endParaRPr>
          </a:p>
          <a:p>
            <a:pPr marL="457200" lvl="0" indent="-342900" algn="l" rtl="0">
              <a:spcBef>
                <a:spcPts val="0"/>
              </a:spcBef>
              <a:spcAft>
                <a:spcPts val="0"/>
              </a:spcAft>
              <a:buSzPts val="1800"/>
              <a:buChar char="●"/>
            </a:pPr>
            <a:r>
              <a:rPr lang="en-US" sz="3200" dirty="0">
                <a:solidFill>
                  <a:srgbClr val="000000"/>
                </a:solidFill>
              </a:rPr>
              <a:t>Consistently found students that take public speaking in first year are roughly twice as likely to earn a degree</a:t>
            </a:r>
          </a:p>
          <a:p>
            <a:pPr marL="457200" lvl="0" indent="-342900" algn="l" rtl="0">
              <a:spcBef>
                <a:spcPts val="0"/>
              </a:spcBef>
              <a:spcAft>
                <a:spcPts val="0"/>
              </a:spcAft>
              <a:buSzPts val="1800"/>
              <a:buChar char="●"/>
            </a:pPr>
            <a:endParaRPr lang="en-US" sz="3200" dirty="0">
              <a:solidFill>
                <a:srgbClr val="000000"/>
              </a:solidFill>
            </a:endParaRPr>
          </a:p>
          <a:p>
            <a:pPr marL="457200" lvl="0" indent="-342900" algn="l" rtl="0">
              <a:spcBef>
                <a:spcPts val="0"/>
              </a:spcBef>
              <a:spcAft>
                <a:spcPts val="0"/>
              </a:spcAft>
              <a:buSzPts val="1800"/>
              <a:buChar char="●"/>
            </a:pPr>
            <a:r>
              <a:rPr lang="en-US" sz="3200" dirty="0">
                <a:solidFill>
                  <a:srgbClr val="000000"/>
                </a:solidFill>
              </a:rPr>
              <a:t>Results consistent for Black, Latinx, and students with GPA above 3.0</a:t>
            </a:r>
          </a:p>
          <a:p>
            <a:endParaRPr lang="en-US" dirty="0"/>
          </a:p>
        </p:txBody>
      </p:sp>
      <p:sp>
        <p:nvSpPr>
          <p:cNvPr id="4" name="Slide Number Placeholder 3">
            <a:extLst>
              <a:ext uri="{FF2B5EF4-FFF2-40B4-BE49-F238E27FC236}">
                <a16:creationId xmlns:a16="http://schemas.microsoft.com/office/drawing/2014/main" id="{E232FB85-DC04-0D6C-31FD-8034B92BEA65}"/>
              </a:ext>
            </a:extLst>
          </p:cNvPr>
          <p:cNvSpPr>
            <a:spLocks noGrp="1"/>
          </p:cNvSpPr>
          <p:nvPr>
            <p:ph type="sldNum" sz="quarter" idx="10"/>
          </p:nvPr>
        </p:nvSpPr>
        <p:spPr/>
        <p:txBody>
          <a:bodyPr/>
          <a:lstStyle/>
          <a:p>
            <a:pPr>
              <a:defRPr/>
            </a:pPr>
            <a:fld id="{06DDD070-D08E-4B40-B4AC-DB5751E9D83C}" type="slidenum">
              <a:rPr lang="en-US" altLang="en-US" smtClean="0"/>
              <a:pPr>
                <a:defRPr/>
              </a:pPr>
              <a:t>22</a:t>
            </a:fld>
            <a:endParaRPr lang="en-US" altLang="en-US"/>
          </a:p>
        </p:txBody>
      </p:sp>
    </p:spTree>
    <p:extLst>
      <p:ext uri="{BB962C8B-B14F-4D97-AF65-F5344CB8AC3E}">
        <p14:creationId xmlns:p14="http://schemas.microsoft.com/office/powerpoint/2010/main" val="272595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7FBE-1AB9-52EF-32A5-D1BBA86D2F75}"/>
              </a:ext>
            </a:extLst>
          </p:cNvPr>
          <p:cNvSpPr>
            <a:spLocks noGrp="1"/>
          </p:cNvSpPr>
          <p:nvPr>
            <p:ph type="title"/>
          </p:nvPr>
        </p:nvSpPr>
        <p:spPr/>
        <p:txBody>
          <a:bodyPr>
            <a:normAutofit/>
          </a:bodyPr>
          <a:lstStyle/>
          <a:p>
            <a:r>
              <a:rPr lang="en" sz="4400" dirty="0"/>
              <a:t>Data Informed Result</a:t>
            </a:r>
            <a:endParaRPr lang="en-US" sz="4400" dirty="0"/>
          </a:p>
        </p:txBody>
      </p:sp>
      <p:sp>
        <p:nvSpPr>
          <p:cNvPr id="3" name="Content Placeholder 2">
            <a:extLst>
              <a:ext uri="{FF2B5EF4-FFF2-40B4-BE49-F238E27FC236}">
                <a16:creationId xmlns:a16="http://schemas.microsoft.com/office/drawing/2014/main" id="{1EEEFAC4-9DFB-E06E-9CD2-E4EF0FA4E29E}"/>
              </a:ext>
            </a:extLst>
          </p:cNvPr>
          <p:cNvSpPr>
            <a:spLocks noGrp="1"/>
          </p:cNvSpPr>
          <p:nvPr>
            <p:ph sz="half" idx="1"/>
          </p:nvPr>
        </p:nvSpPr>
        <p:spPr/>
        <p:txBody>
          <a:bodyPr/>
          <a:lstStyle/>
          <a:p>
            <a:pPr marL="0" lvl="0" indent="0" algn="ctr" rtl="0">
              <a:spcBef>
                <a:spcPts val="1200"/>
              </a:spcBef>
              <a:spcAft>
                <a:spcPts val="0"/>
              </a:spcAft>
              <a:buNone/>
            </a:pPr>
            <a:endParaRPr lang="en-US" sz="4000" b="1" u="sng" dirty="0">
              <a:solidFill>
                <a:srgbClr val="000000"/>
              </a:solidFill>
            </a:endParaRPr>
          </a:p>
          <a:p>
            <a:pPr marL="0" lvl="0" indent="0" algn="ctr" rtl="0">
              <a:spcBef>
                <a:spcPts val="1200"/>
              </a:spcBef>
              <a:spcAft>
                <a:spcPts val="0"/>
              </a:spcAft>
              <a:buNone/>
            </a:pPr>
            <a:r>
              <a:rPr lang="en-US" sz="4000" b="1" u="sng" dirty="0">
                <a:solidFill>
                  <a:srgbClr val="000000"/>
                </a:solidFill>
              </a:rPr>
              <a:t>No English Composition prerequisite requirement for Public Speaking</a:t>
            </a:r>
          </a:p>
        </p:txBody>
      </p:sp>
      <p:sp>
        <p:nvSpPr>
          <p:cNvPr id="4" name="Slide Number Placeholder 3">
            <a:extLst>
              <a:ext uri="{FF2B5EF4-FFF2-40B4-BE49-F238E27FC236}">
                <a16:creationId xmlns:a16="http://schemas.microsoft.com/office/drawing/2014/main" id="{1A5340B3-65AB-B352-E4E0-906EB0427825}"/>
              </a:ext>
            </a:extLst>
          </p:cNvPr>
          <p:cNvSpPr>
            <a:spLocks noGrp="1"/>
          </p:cNvSpPr>
          <p:nvPr>
            <p:ph type="sldNum" sz="quarter" idx="10"/>
          </p:nvPr>
        </p:nvSpPr>
        <p:spPr/>
        <p:txBody>
          <a:bodyPr/>
          <a:lstStyle/>
          <a:p>
            <a:pPr>
              <a:defRPr/>
            </a:pPr>
            <a:fld id="{06DDD070-D08E-4B40-B4AC-DB5751E9D83C}" type="slidenum">
              <a:rPr lang="en-US" altLang="en-US" smtClean="0"/>
              <a:pPr>
                <a:defRPr/>
              </a:pPr>
              <a:t>23</a:t>
            </a:fld>
            <a:endParaRPr lang="en-US" altLang="en-US"/>
          </a:p>
        </p:txBody>
      </p:sp>
    </p:spTree>
    <p:extLst>
      <p:ext uri="{BB962C8B-B14F-4D97-AF65-F5344CB8AC3E}">
        <p14:creationId xmlns:p14="http://schemas.microsoft.com/office/powerpoint/2010/main" val="64351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5BDA2-2DE4-C8F9-1D0B-DAF8852CBF9D}"/>
              </a:ext>
            </a:extLst>
          </p:cNvPr>
          <p:cNvSpPr>
            <a:spLocks noGrp="1"/>
          </p:cNvSpPr>
          <p:nvPr>
            <p:ph type="title"/>
          </p:nvPr>
        </p:nvSpPr>
        <p:spPr>
          <a:xfrm>
            <a:off x="1277650" y="365125"/>
            <a:ext cx="10046043" cy="1325563"/>
          </a:xfrm>
        </p:spPr>
        <p:txBody>
          <a:bodyPr wrap="square" anchor="b">
            <a:normAutofit/>
          </a:bodyPr>
          <a:lstStyle/>
          <a:p>
            <a:r>
              <a:rPr lang="en"/>
              <a:t>Impact of AB 928?</a:t>
            </a:r>
            <a:endParaRPr lang="en-US"/>
          </a:p>
        </p:txBody>
      </p:sp>
      <p:pic>
        <p:nvPicPr>
          <p:cNvPr id="10" name="Picture 9" descr="Close-up of hopscotch on a sidewalk">
            <a:extLst>
              <a:ext uri="{FF2B5EF4-FFF2-40B4-BE49-F238E27FC236}">
                <a16:creationId xmlns:a16="http://schemas.microsoft.com/office/drawing/2014/main" id="{F9F7AEC8-DD87-CD27-75CD-240644A67648}"/>
              </a:ext>
            </a:extLst>
          </p:cNvPr>
          <p:cNvPicPr>
            <a:picLocks noChangeAspect="1"/>
          </p:cNvPicPr>
          <p:nvPr/>
        </p:nvPicPr>
        <p:blipFill rotWithShape="1">
          <a:blip r:embed="rId2"/>
          <a:srcRect t="16318" b="17855"/>
          <a:stretch/>
        </p:blipFill>
        <p:spPr>
          <a:xfrm>
            <a:off x="1277650" y="1798320"/>
            <a:ext cx="10058400" cy="4419600"/>
          </a:xfrm>
          <a:prstGeom prst="rect">
            <a:avLst/>
          </a:prstGeom>
          <a:noFill/>
        </p:spPr>
      </p:pic>
      <p:sp>
        <p:nvSpPr>
          <p:cNvPr id="4" name="Slide Number Placeholder 3">
            <a:extLst>
              <a:ext uri="{FF2B5EF4-FFF2-40B4-BE49-F238E27FC236}">
                <a16:creationId xmlns:a16="http://schemas.microsoft.com/office/drawing/2014/main" id="{D913C223-10A8-D0DC-8D61-4451D81BE67B}"/>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smtClean="0"/>
              <a:pPr>
                <a:spcAft>
                  <a:spcPts val="600"/>
                </a:spcAft>
                <a:defRPr/>
              </a:pPr>
              <a:t>24</a:t>
            </a:fld>
            <a:endParaRPr lang="en-US" altLang="en-US"/>
          </a:p>
        </p:txBody>
      </p:sp>
    </p:spTree>
    <p:extLst>
      <p:ext uri="{BB962C8B-B14F-4D97-AF65-F5344CB8AC3E}">
        <p14:creationId xmlns:p14="http://schemas.microsoft.com/office/powerpoint/2010/main" val="128223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D0F4B-FD80-5381-2E2A-BB5AAF514C1A}"/>
              </a:ext>
            </a:extLst>
          </p:cNvPr>
          <p:cNvSpPr>
            <a:spLocks noGrp="1"/>
          </p:cNvSpPr>
          <p:nvPr>
            <p:ph type="title"/>
          </p:nvPr>
        </p:nvSpPr>
        <p:spPr>
          <a:xfrm>
            <a:off x="1277650" y="365126"/>
            <a:ext cx="10046043" cy="645528"/>
          </a:xfrm>
        </p:spPr>
        <p:txBody>
          <a:bodyPr/>
          <a:lstStyle/>
          <a:p>
            <a:r>
              <a:rPr lang="en" dirty="0"/>
              <a:t>AB 928 Implications to ADT pathways</a:t>
            </a:r>
            <a:endParaRPr lang="en-US" dirty="0"/>
          </a:p>
        </p:txBody>
      </p:sp>
      <p:sp>
        <p:nvSpPr>
          <p:cNvPr id="3" name="Content Placeholder 2">
            <a:extLst>
              <a:ext uri="{FF2B5EF4-FFF2-40B4-BE49-F238E27FC236}">
                <a16:creationId xmlns:a16="http://schemas.microsoft.com/office/drawing/2014/main" id="{40543FE4-A040-5E86-28DA-74E737AB84D0}"/>
              </a:ext>
            </a:extLst>
          </p:cNvPr>
          <p:cNvSpPr>
            <a:spLocks noGrp="1"/>
          </p:cNvSpPr>
          <p:nvPr>
            <p:ph sz="half" idx="1"/>
          </p:nvPr>
        </p:nvSpPr>
        <p:spPr>
          <a:xfrm>
            <a:off x="1277650" y="1010654"/>
            <a:ext cx="10058400" cy="5482220"/>
          </a:xfrm>
        </p:spPr>
        <p:txBody>
          <a:bodyPr/>
          <a:lstStyle/>
          <a:p>
            <a:pPr marL="457200" lvl="0" indent="-342900" algn="l" rtl="0">
              <a:spcBef>
                <a:spcPts val="600"/>
              </a:spcBef>
              <a:spcAft>
                <a:spcPts val="0"/>
              </a:spcAft>
              <a:buSzPts val="1800"/>
              <a:buChar char="●"/>
            </a:pPr>
            <a:r>
              <a:rPr lang="en-US" sz="2000" dirty="0">
                <a:solidFill>
                  <a:srgbClr val="000000"/>
                </a:solidFill>
              </a:rPr>
              <a:t>All Transfer Model Curriculum (TMC) will need to be reviewed/updated</a:t>
            </a:r>
          </a:p>
          <a:p>
            <a:pPr marL="914400" lvl="1" indent="-317500" algn="l" rtl="0">
              <a:spcBef>
                <a:spcPts val="600"/>
              </a:spcBef>
              <a:spcAft>
                <a:spcPts val="0"/>
              </a:spcAft>
              <a:buSzPts val="1400"/>
              <a:buChar char="○"/>
            </a:pPr>
            <a:r>
              <a:rPr lang="en-US" sz="2000" dirty="0">
                <a:solidFill>
                  <a:srgbClr val="000000"/>
                </a:solidFill>
              </a:rPr>
              <a:t>TMCs are the framework under which ADTs are created</a:t>
            </a:r>
          </a:p>
          <a:p>
            <a:pPr marL="914400" lvl="1" indent="-317500" algn="l" rtl="0">
              <a:spcBef>
                <a:spcPts val="600"/>
              </a:spcBef>
              <a:spcAft>
                <a:spcPts val="0"/>
              </a:spcAft>
              <a:buSzPts val="1400"/>
              <a:buChar char="○"/>
            </a:pPr>
            <a:r>
              <a:rPr lang="en-US" sz="2000" dirty="0">
                <a:solidFill>
                  <a:srgbClr val="000000"/>
                </a:solidFill>
              </a:rPr>
              <a:t>TMCs are the vehicle under which agreements are made with transfer institutions (CSU, AICCU, HBCU) for determination of “similar” to a baccalaureate major</a:t>
            </a:r>
          </a:p>
          <a:p>
            <a:pPr marL="914400" lvl="1" indent="-317500" algn="l" rtl="0">
              <a:spcBef>
                <a:spcPts val="600"/>
              </a:spcBef>
              <a:spcAft>
                <a:spcPts val="0"/>
              </a:spcAft>
              <a:buSzPts val="1400"/>
              <a:buChar char="○"/>
            </a:pPr>
            <a:r>
              <a:rPr lang="en-US" sz="2000" dirty="0">
                <a:solidFill>
                  <a:srgbClr val="000000"/>
                </a:solidFill>
              </a:rPr>
              <a:t>Changing from CSU GE Breadth/IGETC to Cal-GETC may impact “double-counting”</a:t>
            </a:r>
          </a:p>
          <a:p>
            <a:pPr marL="914400" lvl="1" indent="-317500" algn="l" rtl="0">
              <a:spcBef>
                <a:spcPts val="600"/>
              </a:spcBef>
              <a:spcAft>
                <a:spcPts val="0"/>
              </a:spcAft>
              <a:buSzPts val="1400"/>
              <a:buChar char="○"/>
            </a:pPr>
            <a:r>
              <a:rPr lang="en-US" sz="2000" dirty="0">
                <a:solidFill>
                  <a:srgbClr val="000000"/>
                </a:solidFill>
              </a:rPr>
              <a:t>Reviews beginning fall 2023</a:t>
            </a:r>
          </a:p>
          <a:p>
            <a:pPr marL="457200" lvl="0" indent="-342900" algn="l" rtl="0">
              <a:spcBef>
                <a:spcPts val="600"/>
              </a:spcBef>
              <a:spcAft>
                <a:spcPts val="0"/>
              </a:spcAft>
              <a:buSzPts val="1800"/>
              <a:buChar char="●"/>
            </a:pPr>
            <a:r>
              <a:rPr lang="en-US" sz="2000" dirty="0">
                <a:solidFill>
                  <a:srgbClr val="000000"/>
                </a:solidFill>
              </a:rPr>
              <a:t>ADTs will need to be reviewed/updated</a:t>
            </a:r>
          </a:p>
          <a:p>
            <a:pPr marL="914400" lvl="1" indent="-317500" algn="l" rtl="0">
              <a:spcBef>
                <a:spcPts val="600"/>
              </a:spcBef>
              <a:spcAft>
                <a:spcPts val="0"/>
              </a:spcAft>
              <a:buSzPts val="1400"/>
              <a:buChar char="○"/>
            </a:pPr>
            <a:r>
              <a:rPr lang="en-US" sz="2000" dirty="0">
                <a:solidFill>
                  <a:srgbClr val="000000"/>
                </a:solidFill>
              </a:rPr>
              <a:t>Expecting guidance from CCCCO and ASCCC in late October</a:t>
            </a:r>
          </a:p>
          <a:p>
            <a:pPr marL="914400" lvl="1" indent="-317500" algn="l" rtl="0">
              <a:spcBef>
                <a:spcPts val="600"/>
              </a:spcBef>
              <a:spcAft>
                <a:spcPts val="0"/>
              </a:spcAft>
              <a:buSzPts val="1400"/>
              <a:buChar char="○"/>
            </a:pPr>
            <a:r>
              <a:rPr lang="en-US" sz="2000" dirty="0">
                <a:solidFill>
                  <a:srgbClr val="000000"/>
                </a:solidFill>
              </a:rPr>
              <a:t>Stay tuned…</a:t>
            </a:r>
          </a:p>
          <a:p>
            <a:pPr marL="457200" lvl="0" indent="-342900" algn="l" rtl="0">
              <a:spcBef>
                <a:spcPts val="600"/>
              </a:spcBef>
              <a:spcAft>
                <a:spcPts val="0"/>
              </a:spcAft>
              <a:buSzPts val="1800"/>
              <a:buChar char="●"/>
            </a:pPr>
            <a:r>
              <a:rPr lang="en-US" sz="2000" dirty="0">
                <a:solidFill>
                  <a:srgbClr val="000000"/>
                </a:solidFill>
              </a:rPr>
              <a:t>Examples of Impact on TMCs/ADTs - too many units:</a:t>
            </a:r>
          </a:p>
          <a:p>
            <a:pPr marL="914400" lvl="1" indent="-317500" algn="l" rtl="0">
              <a:spcBef>
                <a:spcPts val="600"/>
              </a:spcBef>
              <a:spcAft>
                <a:spcPts val="0"/>
              </a:spcAft>
              <a:buSzPts val="1400"/>
              <a:buChar char="○"/>
            </a:pPr>
            <a:r>
              <a:rPr lang="en-US" sz="2000" dirty="0">
                <a:solidFill>
                  <a:srgbClr val="000000"/>
                </a:solidFill>
              </a:rPr>
              <a:t>Elementary Teacher Education - Math for Elementary Teachers will not count for Cal-GETC (previously CSU GE Breadth B4 but not IGETC)</a:t>
            </a:r>
          </a:p>
          <a:p>
            <a:pPr marL="914400" lvl="1" indent="-317500" algn="l" rtl="0">
              <a:spcBef>
                <a:spcPts val="600"/>
              </a:spcBef>
              <a:spcAft>
                <a:spcPts val="0"/>
              </a:spcAft>
              <a:buSzPts val="1400"/>
              <a:buChar char="○"/>
            </a:pPr>
            <a:r>
              <a:rPr lang="en-US" sz="2000" dirty="0">
                <a:solidFill>
                  <a:srgbClr val="000000"/>
                </a:solidFill>
              </a:rPr>
              <a:t>Biology, Chemistry, Environmental Science - Uses CSU GE Breadth for STEM or IGETC For STEM to complete some GE after transfer</a:t>
            </a:r>
          </a:p>
          <a:p>
            <a:endParaRPr lang="en-US" dirty="0"/>
          </a:p>
        </p:txBody>
      </p:sp>
      <p:sp>
        <p:nvSpPr>
          <p:cNvPr id="4" name="Slide Number Placeholder 3">
            <a:extLst>
              <a:ext uri="{FF2B5EF4-FFF2-40B4-BE49-F238E27FC236}">
                <a16:creationId xmlns:a16="http://schemas.microsoft.com/office/drawing/2014/main" id="{5E36BECC-7210-373C-BC2B-54A52BE20B1D}"/>
              </a:ext>
            </a:extLst>
          </p:cNvPr>
          <p:cNvSpPr>
            <a:spLocks noGrp="1"/>
          </p:cNvSpPr>
          <p:nvPr>
            <p:ph type="sldNum" sz="quarter" idx="10"/>
          </p:nvPr>
        </p:nvSpPr>
        <p:spPr/>
        <p:txBody>
          <a:bodyPr/>
          <a:lstStyle/>
          <a:p>
            <a:pPr>
              <a:defRPr/>
            </a:pPr>
            <a:fld id="{06DDD070-D08E-4B40-B4AC-DB5751E9D83C}" type="slidenum">
              <a:rPr lang="en-US" altLang="en-US" smtClean="0"/>
              <a:pPr>
                <a:defRPr/>
              </a:pPr>
              <a:t>25</a:t>
            </a:fld>
            <a:endParaRPr lang="en-US" altLang="en-US"/>
          </a:p>
        </p:txBody>
      </p:sp>
    </p:spTree>
    <p:extLst>
      <p:ext uri="{BB962C8B-B14F-4D97-AF65-F5344CB8AC3E}">
        <p14:creationId xmlns:p14="http://schemas.microsoft.com/office/powerpoint/2010/main" val="147346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88EF-C616-EE35-3589-9095FDED684D}"/>
              </a:ext>
            </a:extLst>
          </p:cNvPr>
          <p:cNvSpPr>
            <a:spLocks noGrp="1"/>
          </p:cNvSpPr>
          <p:nvPr>
            <p:ph type="title"/>
          </p:nvPr>
        </p:nvSpPr>
        <p:spPr>
          <a:xfrm>
            <a:off x="1277650" y="365125"/>
            <a:ext cx="10046043" cy="789907"/>
          </a:xfrm>
        </p:spPr>
        <p:txBody>
          <a:bodyPr/>
          <a:lstStyle/>
          <a:p>
            <a:r>
              <a:rPr lang="en" dirty="0"/>
              <a:t>How will AB928 impact colleges? </a:t>
            </a:r>
            <a:endParaRPr lang="en-US" dirty="0"/>
          </a:p>
        </p:txBody>
      </p:sp>
      <p:sp>
        <p:nvSpPr>
          <p:cNvPr id="3" name="Content Placeholder 2">
            <a:extLst>
              <a:ext uri="{FF2B5EF4-FFF2-40B4-BE49-F238E27FC236}">
                <a16:creationId xmlns:a16="http://schemas.microsoft.com/office/drawing/2014/main" id="{A6417049-8C1A-6C27-A52C-821DEEA18788}"/>
              </a:ext>
            </a:extLst>
          </p:cNvPr>
          <p:cNvSpPr>
            <a:spLocks noGrp="1"/>
          </p:cNvSpPr>
          <p:nvPr>
            <p:ph sz="half" idx="1"/>
          </p:nvPr>
        </p:nvSpPr>
        <p:spPr/>
        <p:txBody>
          <a:bodyPr/>
          <a:lstStyle/>
          <a:p>
            <a:pPr marL="0" lvl="0" indent="0" algn="l" rtl="0">
              <a:spcBef>
                <a:spcPts val="0"/>
              </a:spcBef>
              <a:spcAft>
                <a:spcPts val="0"/>
              </a:spcAft>
              <a:buNone/>
            </a:pPr>
            <a:r>
              <a:rPr lang="en-US" sz="3200" dirty="0">
                <a:solidFill>
                  <a:srgbClr val="000000"/>
                </a:solidFill>
              </a:rPr>
              <a:t>Some examples include:</a:t>
            </a:r>
          </a:p>
          <a:p>
            <a:pPr marL="457200" lvl="0" indent="-381000" algn="l" rtl="0">
              <a:spcBef>
                <a:spcPts val="1200"/>
              </a:spcBef>
              <a:spcAft>
                <a:spcPts val="0"/>
              </a:spcAft>
              <a:buSzPts val="2400"/>
              <a:buChar char="●"/>
            </a:pPr>
            <a:r>
              <a:rPr lang="en-US" sz="3200" dirty="0">
                <a:solidFill>
                  <a:srgbClr val="000000"/>
                </a:solidFill>
              </a:rPr>
              <a:t>Course offerings/scheduling</a:t>
            </a:r>
          </a:p>
          <a:p>
            <a:pPr marL="457200" lvl="0" indent="-381000" algn="l" rtl="0">
              <a:spcBef>
                <a:spcPts val="0"/>
              </a:spcBef>
              <a:spcAft>
                <a:spcPts val="0"/>
              </a:spcAft>
              <a:buSzPts val="2400"/>
              <a:buChar char="●"/>
            </a:pPr>
            <a:r>
              <a:rPr lang="en-US" sz="3200" dirty="0">
                <a:solidFill>
                  <a:srgbClr val="000000"/>
                </a:solidFill>
              </a:rPr>
              <a:t>Student enrollments</a:t>
            </a:r>
          </a:p>
          <a:p>
            <a:pPr marL="457200" lvl="0" indent="-381000" algn="l" rtl="0">
              <a:spcBef>
                <a:spcPts val="0"/>
              </a:spcBef>
              <a:spcAft>
                <a:spcPts val="0"/>
              </a:spcAft>
              <a:buSzPts val="2400"/>
              <a:buChar char="●"/>
            </a:pPr>
            <a:r>
              <a:rPr lang="en-US" sz="3200" dirty="0">
                <a:solidFill>
                  <a:srgbClr val="000000"/>
                </a:solidFill>
              </a:rPr>
              <a:t>Degree requirements</a:t>
            </a:r>
          </a:p>
          <a:p>
            <a:pPr marL="457200" lvl="0" indent="-381000" algn="l" rtl="0">
              <a:spcBef>
                <a:spcPts val="0"/>
              </a:spcBef>
              <a:spcAft>
                <a:spcPts val="0"/>
              </a:spcAft>
              <a:buSzPts val="2400"/>
              <a:buChar char="●"/>
            </a:pPr>
            <a:r>
              <a:rPr lang="en-US" sz="3200" dirty="0">
                <a:solidFill>
                  <a:srgbClr val="000000"/>
                </a:solidFill>
              </a:rPr>
              <a:t>Workload changes and employee hiring and assignments </a:t>
            </a:r>
          </a:p>
          <a:p>
            <a:endParaRPr lang="en-US" dirty="0"/>
          </a:p>
        </p:txBody>
      </p:sp>
      <p:sp>
        <p:nvSpPr>
          <p:cNvPr id="4" name="Slide Number Placeholder 3">
            <a:extLst>
              <a:ext uri="{FF2B5EF4-FFF2-40B4-BE49-F238E27FC236}">
                <a16:creationId xmlns:a16="http://schemas.microsoft.com/office/drawing/2014/main" id="{5FD156F2-9A07-0E7B-1EC0-ADAEC90D8AA5}"/>
              </a:ext>
            </a:extLst>
          </p:cNvPr>
          <p:cNvSpPr>
            <a:spLocks noGrp="1"/>
          </p:cNvSpPr>
          <p:nvPr>
            <p:ph type="sldNum" sz="quarter" idx="10"/>
          </p:nvPr>
        </p:nvSpPr>
        <p:spPr/>
        <p:txBody>
          <a:bodyPr/>
          <a:lstStyle/>
          <a:p>
            <a:pPr>
              <a:defRPr/>
            </a:pPr>
            <a:fld id="{06DDD070-D08E-4B40-B4AC-DB5751E9D83C}" type="slidenum">
              <a:rPr lang="en-US" altLang="en-US" smtClean="0"/>
              <a:pPr>
                <a:defRPr/>
              </a:pPr>
              <a:t>26</a:t>
            </a:fld>
            <a:endParaRPr lang="en-US" altLang="en-US"/>
          </a:p>
        </p:txBody>
      </p:sp>
    </p:spTree>
    <p:extLst>
      <p:ext uri="{BB962C8B-B14F-4D97-AF65-F5344CB8AC3E}">
        <p14:creationId xmlns:p14="http://schemas.microsoft.com/office/powerpoint/2010/main" val="2672801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3784-9C54-23B8-6898-270B46E408D8}"/>
              </a:ext>
            </a:extLst>
          </p:cNvPr>
          <p:cNvSpPr>
            <a:spLocks noGrp="1"/>
          </p:cNvSpPr>
          <p:nvPr>
            <p:ph type="title"/>
          </p:nvPr>
        </p:nvSpPr>
        <p:spPr>
          <a:xfrm>
            <a:off x="1277650" y="365125"/>
            <a:ext cx="10046043" cy="1325563"/>
          </a:xfrm>
        </p:spPr>
        <p:txBody>
          <a:bodyPr wrap="square" anchor="b">
            <a:normAutofit/>
          </a:bodyPr>
          <a:lstStyle/>
          <a:p>
            <a:r>
              <a:rPr lang="en-US" b="1"/>
              <a:t>Looking Ahead</a:t>
            </a:r>
          </a:p>
        </p:txBody>
      </p:sp>
      <p:pic>
        <p:nvPicPr>
          <p:cNvPr id="8" name="Picture 7" descr="A picture of a viewing telescope with a city on its background">
            <a:extLst>
              <a:ext uri="{FF2B5EF4-FFF2-40B4-BE49-F238E27FC236}">
                <a16:creationId xmlns:a16="http://schemas.microsoft.com/office/drawing/2014/main" id="{75B3B633-0D9B-1284-B701-B882AAE23D29}"/>
              </a:ext>
            </a:extLst>
          </p:cNvPr>
          <p:cNvPicPr>
            <a:picLocks noChangeAspect="1"/>
          </p:cNvPicPr>
          <p:nvPr/>
        </p:nvPicPr>
        <p:blipFill rotWithShape="1">
          <a:blip r:embed="rId2"/>
          <a:srcRect t="30804"/>
          <a:stretch/>
        </p:blipFill>
        <p:spPr>
          <a:xfrm>
            <a:off x="1277650" y="1798320"/>
            <a:ext cx="10058400" cy="4419600"/>
          </a:xfrm>
          <a:prstGeom prst="rect">
            <a:avLst/>
          </a:prstGeom>
          <a:noFill/>
        </p:spPr>
      </p:pic>
      <p:sp>
        <p:nvSpPr>
          <p:cNvPr id="4" name="Slide Number Placeholder 3">
            <a:extLst>
              <a:ext uri="{FF2B5EF4-FFF2-40B4-BE49-F238E27FC236}">
                <a16:creationId xmlns:a16="http://schemas.microsoft.com/office/drawing/2014/main" id="{5D42F3C3-D0B7-F581-90B1-777E6AA3B5C0}"/>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smtClean="0"/>
              <a:pPr>
                <a:spcAft>
                  <a:spcPts val="600"/>
                </a:spcAft>
                <a:defRPr/>
              </a:pPr>
              <a:t>27</a:t>
            </a:fld>
            <a:endParaRPr lang="en-US" altLang="en-US"/>
          </a:p>
        </p:txBody>
      </p:sp>
    </p:spTree>
    <p:extLst>
      <p:ext uri="{BB962C8B-B14F-4D97-AF65-F5344CB8AC3E}">
        <p14:creationId xmlns:p14="http://schemas.microsoft.com/office/powerpoint/2010/main" val="1789799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B279-78AB-882A-15B9-2F37C8BF8B8B}"/>
              </a:ext>
            </a:extLst>
          </p:cNvPr>
          <p:cNvSpPr>
            <a:spLocks noGrp="1"/>
          </p:cNvSpPr>
          <p:nvPr>
            <p:ph type="title"/>
          </p:nvPr>
        </p:nvSpPr>
        <p:spPr/>
        <p:txBody>
          <a:bodyPr/>
          <a:lstStyle/>
          <a:p>
            <a:r>
              <a:rPr lang="en" dirty="0"/>
              <a:t>Key considerations for colleges</a:t>
            </a:r>
            <a:endParaRPr lang="en-US" dirty="0"/>
          </a:p>
        </p:txBody>
      </p:sp>
      <p:sp>
        <p:nvSpPr>
          <p:cNvPr id="3" name="Content Placeholder 2">
            <a:extLst>
              <a:ext uri="{FF2B5EF4-FFF2-40B4-BE49-F238E27FC236}">
                <a16:creationId xmlns:a16="http://schemas.microsoft.com/office/drawing/2014/main" id="{4B3A9949-AC2E-4B01-B206-E7B43D984379}"/>
              </a:ext>
            </a:extLst>
          </p:cNvPr>
          <p:cNvSpPr>
            <a:spLocks noGrp="1"/>
          </p:cNvSpPr>
          <p:nvPr>
            <p:ph sz="half" idx="1"/>
          </p:nvPr>
        </p:nvSpPr>
        <p:spPr/>
        <p:txBody>
          <a:bodyPr/>
          <a:lstStyle/>
          <a:p>
            <a:pPr marL="457200" lvl="0" indent="-334327" algn="l" rtl="0">
              <a:spcBef>
                <a:spcPts val="600"/>
              </a:spcBef>
              <a:spcAft>
                <a:spcPts val="0"/>
              </a:spcAft>
              <a:buSzPct val="100000"/>
              <a:buChar char="●"/>
            </a:pPr>
            <a:r>
              <a:rPr lang="en-US" sz="2400" dirty="0">
                <a:solidFill>
                  <a:srgbClr val="000000"/>
                </a:solidFill>
              </a:rPr>
              <a:t>What courses meet CSU GE Breadth but not IGETC? </a:t>
            </a:r>
          </a:p>
          <a:p>
            <a:pPr marL="914400" lvl="1" indent="-310832" algn="l" rtl="0">
              <a:spcBef>
                <a:spcPts val="600"/>
              </a:spcBef>
              <a:spcAft>
                <a:spcPts val="0"/>
              </a:spcAft>
              <a:buSzPct val="100000"/>
              <a:buChar char="○"/>
            </a:pPr>
            <a:r>
              <a:rPr lang="en-US" sz="1900" dirty="0">
                <a:solidFill>
                  <a:srgbClr val="000000"/>
                </a:solidFill>
              </a:rPr>
              <a:t>Exploring this information will help faculty and staff anticipate GE changes due to courses that will meet Cal-GETC requirements and those courses that will not</a:t>
            </a:r>
          </a:p>
          <a:p>
            <a:pPr marL="457200" lvl="0" indent="-334327" algn="l" rtl="0">
              <a:spcBef>
                <a:spcPts val="600"/>
              </a:spcBef>
              <a:spcAft>
                <a:spcPts val="0"/>
              </a:spcAft>
              <a:buSzPct val="100000"/>
              <a:buChar char="●"/>
            </a:pPr>
            <a:r>
              <a:rPr lang="en-US" sz="2400" dirty="0">
                <a:solidFill>
                  <a:srgbClr val="000000"/>
                </a:solidFill>
              </a:rPr>
              <a:t>How many courses are we talking about at the college? </a:t>
            </a:r>
          </a:p>
          <a:p>
            <a:pPr marL="914400" lvl="1" indent="-310832" algn="l" rtl="0">
              <a:spcBef>
                <a:spcPts val="600"/>
              </a:spcBef>
              <a:spcAft>
                <a:spcPts val="0"/>
              </a:spcAft>
              <a:buSzPct val="100000"/>
              <a:buChar char="○"/>
            </a:pPr>
            <a:r>
              <a:rPr lang="en-US" sz="1900" dirty="0">
                <a:solidFill>
                  <a:srgbClr val="000000"/>
                </a:solidFill>
              </a:rPr>
              <a:t>This will help workload planning for departments and curriculum committees</a:t>
            </a:r>
          </a:p>
          <a:p>
            <a:pPr marL="457200" lvl="0" indent="-334327" algn="l" rtl="0">
              <a:spcBef>
                <a:spcPts val="600"/>
              </a:spcBef>
              <a:spcAft>
                <a:spcPts val="0"/>
              </a:spcAft>
              <a:buSzPct val="100000"/>
              <a:buChar char="●"/>
            </a:pPr>
            <a:r>
              <a:rPr lang="en-US" sz="2400" dirty="0">
                <a:solidFill>
                  <a:srgbClr val="000000"/>
                </a:solidFill>
              </a:rPr>
              <a:t>What are the enrollments in those courses?</a:t>
            </a:r>
          </a:p>
          <a:p>
            <a:pPr marL="914400" lvl="1" indent="-310832" algn="l" rtl="0">
              <a:spcBef>
                <a:spcPts val="600"/>
              </a:spcBef>
              <a:spcAft>
                <a:spcPts val="0"/>
              </a:spcAft>
              <a:buSzPct val="100000"/>
              <a:buChar char="○"/>
            </a:pPr>
            <a:r>
              <a:rPr lang="en-US" sz="1900" dirty="0">
                <a:solidFill>
                  <a:srgbClr val="000000"/>
                </a:solidFill>
              </a:rPr>
              <a:t>This will help shifting load balances among departments/divisions and such</a:t>
            </a:r>
          </a:p>
          <a:p>
            <a:pPr marL="457200" lvl="0" indent="-334327" algn="l" rtl="0">
              <a:spcBef>
                <a:spcPts val="600"/>
              </a:spcBef>
              <a:spcAft>
                <a:spcPts val="0"/>
              </a:spcAft>
              <a:buSzPct val="100000"/>
              <a:buChar char="●"/>
            </a:pPr>
            <a:r>
              <a:rPr lang="en-US" sz="2400" dirty="0">
                <a:solidFill>
                  <a:srgbClr val="000000"/>
                </a:solidFill>
              </a:rPr>
              <a:t>Who is enrolling in these courses?</a:t>
            </a:r>
          </a:p>
          <a:p>
            <a:pPr marL="914400" lvl="1" indent="-310832" algn="l" rtl="0">
              <a:spcBef>
                <a:spcPts val="600"/>
              </a:spcBef>
              <a:spcAft>
                <a:spcPts val="0"/>
              </a:spcAft>
              <a:buSzPct val="100000"/>
              <a:buChar char="○"/>
            </a:pPr>
            <a:r>
              <a:rPr lang="en-US" sz="1900" dirty="0">
                <a:solidFill>
                  <a:srgbClr val="000000"/>
                </a:solidFill>
              </a:rPr>
              <a:t>This will help in planning outreach needed to students</a:t>
            </a:r>
          </a:p>
          <a:p>
            <a:endParaRPr lang="en-US" dirty="0"/>
          </a:p>
        </p:txBody>
      </p:sp>
      <p:sp>
        <p:nvSpPr>
          <p:cNvPr id="4" name="Slide Number Placeholder 3">
            <a:extLst>
              <a:ext uri="{FF2B5EF4-FFF2-40B4-BE49-F238E27FC236}">
                <a16:creationId xmlns:a16="http://schemas.microsoft.com/office/drawing/2014/main" id="{64BCCAE6-9376-0EB4-3C58-D78E1B927972}"/>
              </a:ext>
            </a:extLst>
          </p:cNvPr>
          <p:cNvSpPr>
            <a:spLocks noGrp="1"/>
          </p:cNvSpPr>
          <p:nvPr>
            <p:ph type="sldNum" sz="quarter" idx="10"/>
          </p:nvPr>
        </p:nvSpPr>
        <p:spPr/>
        <p:txBody>
          <a:bodyPr/>
          <a:lstStyle/>
          <a:p>
            <a:pPr>
              <a:defRPr/>
            </a:pPr>
            <a:fld id="{06DDD070-D08E-4B40-B4AC-DB5751E9D83C}" type="slidenum">
              <a:rPr lang="en-US" altLang="en-US" smtClean="0"/>
              <a:pPr>
                <a:defRPr/>
              </a:pPr>
              <a:t>28</a:t>
            </a:fld>
            <a:endParaRPr lang="en-US" altLang="en-US"/>
          </a:p>
        </p:txBody>
      </p:sp>
    </p:spTree>
    <p:extLst>
      <p:ext uri="{BB962C8B-B14F-4D97-AF65-F5344CB8AC3E}">
        <p14:creationId xmlns:p14="http://schemas.microsoft.com/office/powerpoint/2010/main" val="420760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0605-4834-D7C9-61ED-42658922CF4D}"/>
              </a:ext>
            </a:extLst>
          </p:cNvPr>
          <p:cNvSpPr>
            <a:spLocks noGrp="1"/>
          </p:cNvSpPr>
          <p:nvPr>
            <p:ph type="title"/>
          </p:nvPr>
        </p:nvSpPr>
        <p:spPr>
          <a:xfrm>
            <a:off x="1072978" y="2103437"/>
            <a:ext cx="10046043" cy="1325563"/>
          </a:xfrm>
        </p:spPr>
        <p:txBody>
          <a:bodyPr wrap="square" anchor="b">
            <a:normAutofit/>
          </a:bodyPr>
          <a:lstStyle/>
          <a:p>
            <a:r>
              <a:rPr lang="en-US" dirty="0"/>
              <a:t>The Tale of Two Bills?</a:t>
            </a:r>
          </a:p>
        </p:txBody>
      </p:sp>
      <p:pic>
        <p:nvPicPr>
          <p:cNvPr id="11" name="Picture 10" descr="Cartoon drawing of a bill sitting on capital hill.">
            <a:extLst>
              <a:ext uri="{FF2B5EF4-FFF2-40B4-BE49-F238E27FC236}">
                <a16:creationId xmlns:a16="http://schemas.microsoft.com/office/drawing/2014/main" id="{F5F7958F-C227-E0EE-55BC-96A68E9D8D2B}"/>
              </a:ext>
            </a:extLst>
          </p:cNvPr>
          <p:cNvPicPr>
            <a:picLocks noChangeAspect="1"/>
          </p:cNvPicPr>
          <p:nvPr/>
        </p:nvPicPr>
        <p:blipFill>
          <a:blip r:embed="rId2"/>
          <a:stretch>
            <a:fillRect/>
          </a:stretch>
        </p:blipFill>
        <p:spPr>
          <a:xfrm>
            <a:off x="6394114" y="687585"/>
            <a:ext cx="4501692" cy="5482830"/>
          </a:xfrm>
          <a:prstGeom prst="rect">
            <a:avLst/>
          </a:prstGeom>
        </p:spPr>
      </p:pic>
      <p:sp>
        <p:nvSpPr>
          <p:cNvPr id="4" name="Slide Number Placeholder 3">
            <a:extLst>
              <a:ext uri="{FF2B5EF4-FFF2-40B4-BE49-F238E27FC236}">
                <a16:creationId xmlns:a16="http://schemas.microsoft.com/office/drawing/2014/main" id="{592595EB-2125-41DE-8827-49E4D09AAC85}"/>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smtClean="0"/>
              <a:pPr>
                <a:spcAft>
                  <a:spcPts val="600"/>
                </a:spcAft>
                <a:defRPr/>
              </a:pPr>
              <a:t>29</a:t>
            </a:fld>
            <a:endParaRPr lang="en-US" altLang="en-US"/>
          </a:p>
        </p:txBody>
      </p:sp>
    </p:spTree>
    <p:extLst>
      <p:ext uri="{BB962C8B-B14F-4D97-AF65-F5344CB8AC3E}">
        <p14:creationId xmlns:p14="http://schemas.microsoft.com/office/powerpoint/2010/main" val="361004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BD6E-7C65-E040-8606-84BC5536A8FF}"/>
              </a:ext>
            </a:extLst>
          </p:cNvPr>
          <p:cNvSpPr>
            <a:spLocks noGrp="1"/>
          </p:cNvSpPr>
          <p:nvPr>
            <p:ph type="title"/>
          </p:nvPr>
        </p:nvSpPr>
        <p:spPr/>
        <p:txBody>
          <a:bodyPr/>
          <a:lstStyle/>
          <a:p>
            <a:r>
              <a:rPr lang="en-US" dirty="0"/>
              <a:t>Description</a:t>
            </a:r>
          </a:p>
        </p:txBody>
      </p:sp>
      <p:sp>
        <p:nvSpPr>
          <p:cNvPr id="3" name="Content Placeholder 2">
            <a:extLst>
              <a:ext uri="{FF2B5EF4-FFF2-40B4-BE49-F238E27FC236}">
                <a16:creationId xmlns:a16="http://schemas.microsoft.com/office/drawing/2014/main" id="{8D961E78-B647-D01A-00F1-5E4EA535EA2D}"/>
              </a:ext>
            </a:extLst>
          </p:cNvPr>
          <p:cNvSpPr>
            <a:spLocks noGrp="1"/>
          </p:cNvSpPr>
          <p:nvPr>
            <p:ph idx="1"/>
          </p:nvPr>
        </p:nvSpPr>
        <p:spPr/>
        <p:txBody>
          <a:bodyPr/>
          <a:lstStyle/>
          <a:p>
            <a:pPr>
              <a:lnSpc>
                <a:spcPct val="150000"/>
              </a:lnSpc>
            </a:pPr>
            <a:r>
              <a:rPr lang="en-US" sz="2000" b="0" i="0" u="none" strike="noStrike" dirty="0">
                <a:solidFill>
                  <a:srgbClr val="000000"/>
                </a:solidFill>
                <a:effectLst/>
                <a:latin typeface="Arial" panose="020B0604020202020204" pitchFamily="34" charset="0"/>
              </a:rPr>
              <a:t>Data currently infuses just about every aspect of our lives, including our colleges and districts.  Some items directly in the purview of academic and professional matters make specific requests on data, such as Student Equity and Achievement Plans, asking institutions to look closely at student retention, success, persistence, and completion.  Initiatives and legislation, for example AB 928, will have large impacts on our system.  Data can be used to help prepare for and anticipate those impacts as well.  Join us for a lively discussion about how to leverage data and uplift the faculty voice.</a:t>
            </a:r>
            <a:endParaRPr lang="en-US" sz="2000" dirty="0"/>
          </a:p>
        </p:txBody>
      </p:sp>
      <p:sp>
        <p:nvSpPr>
          <p:cNvPr id="4" name="Slide Number Placeholder 3">
            <a:extLst>
              <a:ext uri="{FF2B5EF4-FFF2-40B4-BE49-F238E27FC236}">
                <a16:creationId xmlns:a16="http://schemas.microsoft.com/office/drawing/2014/main" id="{B1A4FA8C-FC19-ECD8-8683-D1700E104678}"/>
              </a:ext>
            </a:extLst>
          </p:cNvPr>
          <p:cNvSpPr>
            <a:spLocks noGrp="1"/>
          </p:cNvSpPr>
          <p:nvPr>
            <p:ph type="sldNum" sz="quarter" idx="10"/>
          </p:nvPr>
        </p:nvSpPr>
        <p:spPr/>
        <p:txBody>
          <a:bodyPr/>
          <a:lstStyle/>
          <a:p>
            <a:pPr>
              <a:defRPr/>
            </a:pPr>
            <a:fld id="{8856F6ED-E3DC-8A4A-AABE-AFCED42314C4}" type="slidenum">
              <a:rPr lang="en-US" altLang="en-US" smtClean="0"/>
              <a:pPr>
                <a:defRPr/>
              </a:pPr>
              <a:t>3</a:t>
            </a:fld>
            <a:endParaRPr lang="en-US" altLang="en-US"/>
          </a:p>
        </p:txBody>
      </p:sp>
    </p:spTree>
    <p:extLst>
      <p:ext uri="{BB962C8B-B14F-4D97-AF65-F5344CB8AC3E}">
        <p14:creationId xmlns:p14="http://schemas.microsoft.com/office/powerpoint/2010/main" val="3334075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B501-3642-C785-C69A-2384646D2DC5}"/>
              </a:ext>
            </a:extLst>
          </p:cNvPr>
          <p:cNvSpPr>
            <a:spLocks noGrp="1"/>
          </p:cNvSpPr>
          <p:nvPr>
            <p:ph type="title"/>
          </p:nvPr>
        </p:nvSpPr>
        <p:spPr/>
        <p:txBody>
          <a:bodyPr wrap="square" anchor="b">
            <a:normAutofit/>
          </a:bodyPr>
          <a:lstStyle/>
          <a:p>
            <a:r>
              <a:rPr lang="en-US" b="1" dirty="0"/>
              <a:t>Thank You</a:t>
            </a:r>
          </a:p>
        </p:txBody>
      </p:sp>
      <p:sp>
        <p:nvSpPr>
          <p:cNvPr id="3" name="Content Placeholder 2">
            <a:extLst>
              <a:ext uri="{FF2B5EF4-FFF2-40B4-BE49-F238E27FC236}">
                <a16:creationId xmlns:a16="http://schemas.microsoft.com/office/drawing/2014/main" id="{067502B0-E095-DE8A-48D1-E1B826BB074D}"/>
              </a:ext>
            </a:extLst>
          </p:cNvPr>
          <p:cNvSpPr>
            <a:spLocks noGrp="1"/>
          </p:cNvSpPr>
          <p:nvPr>
            <p:ph sz="half" idx="1"/>
          </p:nvPr>
        </p:nvSpPr>
        <p:spPr/>
        <p:txBody>
          <a:bodyPr/>
          <a:lstStyle/>
          <a:p>
            <a:r>
              <a:rPr lang="en-US" sz="4400" dirty="0"/>
              <a:t>Questions?</a:t>
            </a:r>
          </a:p>
          <a:p>
            <a:pPr lvl="1"/>
            <a:r>
              <a:rPr lang="en-US" sz="4400" dirty="0">
                <a:hlinkClick r:id="rId2"/>
              </a:rPr>
              <a:t>info@asccc.org</a:t>
            </a:r>
            <a:r>
              <a:rPr lang="en-US" sz="4400" dirty="0"/>
              <a:t> </a:t>
            </a:r>
          </a:p>
        </p:txBody>
      </p:sp>
      <p:sp>
        <p:nvSpPr>
          <p:cNvPr id="4" name="Slide Number Placeholder 3">
            <a:extLst>
              <a:ext uri="{FF2B5EF4-FFF2-40B4-BE49-F238E27FC236}">
                <a16:creationId xmlns:a16="http://schemas.microsoft.com/office/drawing/2014/main" id="{F15CFC25-87D5-DB28-9B37-BBDCEA9D83E8}"/>
              </a:ext>
            </a:extLst>
          </p:cNvPr>
          <p:cNvSpPr>
            <a:spLocks noGrp="1"/>
          </p:cNvSpPr>
          <p:nvPr>
            <p:ph type="sldNum" sz="quarter" idx="10"/>
          </p:nvPr>
        </p:nvSpPr>
        <p:spPr/>
        <p:txBody>
          <a:bodyPr wrap="square" anchor="ctr">
            <a:normAutofit/>
          </a:bodyPr>
          <a:lstStyle/>
          <a:p>
            <a:pPr>
              <a:spcAft>
                <a:spcPts val="600"/>
              </a:spcAft>
              <a:defRPr/>
            </a:pPr>
            <a:fld id="{8856F6ED-E3DC-8A4A-AABE-AFCED42314C4}" type="slidenum">
              <a:rPr lang="en-US" altLang="en-US" smtClean="0"/>
              <a:pPr>
                <a:spcAft>
                  <a:spcPts val="600"/>
                </a:spcAft>
                <a:defRPr/>
              </a:pPr>
              <a:t>30</a:t>
            </a:fld>
            <a:endParaRPr lang="en-US" altLang="en-US"/>
          </a:p>
        </p:txBody>
      </p:sp>
    </p:spTree>
    <p:extLst>
      <p:ext uri="{BB962C8B-B14F-4D97-AF65-F5344CB8AC3E}">
        <p14:creationId xmlns:p14="http://schemas.microsoft.com/office/powerpoint/2010/main" val="616927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6270-F10C-B992-43E9-5F3C3C3C342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3C9A60F-A7F6-8E2A-F356-972D690E025B}"/>
              </a:ext>
            </a:extLst>
          </p:cNvPr>
          <p:cNvSpPr>
            <a:spLocks noGrp="1"/>
          </p:cNvSpPr>
          <p:nvPr>
            <p:ph idx="1"/>
          </p:nvPr>
        </p:nvSpPr>
        <p:spPr>
          <a:xfrm>
            <a:off x="829994" y="2564330"/>
            <a:ext cx="10523806" cy="3792020"/>
          </a:xfrm>
        </p:spPr>
        <p:txBody>
          <a:bodyPr/>
          <a:lstStyle/>
          <a:p>
            <a:pPr indent="-317500">
              <a:lnSpc>
                <a:spcPct val="100000"/>
              </a:lnSpc>
              <a:buSzPts val="1400"/>
            </a:pPr>
            <a:r>
              <a:rPr lang="en-US" sz="1800" dirty="0">
                <a:solidFill>
                  <a:srgbClr val="000000"/>
                </a:solidFill>
              </a:rPr>
              <a:t>AB 928</a:t>
            </a:r>
            <a:br>
              <a:rPr lang="en-US" sz="1800" dirty="0"/>
            </a:br>
            <a:r>
              <a:rPr lang="en-US" sz="1800" u="sng" dirty="0">
                <a:solidFill>
                  <a:schemeClr val="hlink"/>
                </a:solidFill>
                <a:hlinkClick r:id="rId2"/>
              </a:rPr>
              <a:t>https://www.ab928committee.org</a:t>
            </a:r>
            <a:br>
              <a:rPr lang="en-US" sz="1800" dirty="0"/>
            </a:br>
            <a:r>
              <a:rPr lang="en-US" sz="1800" dirty="0">
                <a:solidFill>
                  <a:srgbClr val="000000"/>
                </a:solidFill>
              </a:rPr>
              <a:t>AB 1111 </a:t>
            </a:r>
            <a:br>
              <a:rPr lang="en-US" sz="1800" dirty="0"/>
            </a:br>
            <a:r>
              <a:rPr lang="en-US" sz="1800" u="sng" dirty="0">
                <a:solidFill>
                  <a:schemeClr val="hlink"/>
                </a:solidFill>
                <a:hlinkClick r:id="rId3"/>
              </a:rPr>
              <a:t>https://www.cccco.edu/About-Us/Chancellors-Office/Divisions/Educational-Services-and-Support/common-course-numbering-project</a:t>
            </a:r>
            <a:br>
              <a:rPr lang="en-US" sz="1800" u="sng" dirty="0">
                <a:solidFill>
                  <a:schemeClr val="hlink"/>
                </a:solidFill>
              </a:rPr>
            </a:br>
            <a:r>
              <a:rPr lang="en-US" sz="1800" dirty="0">
                <a:solidFill>
                  <a:srgbClr val="000000"/>
                </a:solidFill>
              </a:rPr>
              <a:t>Articulation Handbook</a:t>
            </a:r>
            <a:br>
              <a:rPr lang="en-US" sz="1800" dirty="0"/>
            </a:br>
            <a:r>
              <a:rPr lang="en-US" sz="1800" u="sng" dirty="0">
                <a:solidFill>
                  <a:srgbClr val="2200CC"/>
                </a:solidFill>
                <a:hlinkClick r:id="rId4">
                  <a:extLst>
                    <a:ext uri="{A12FA001-AC4F-418D-AE19-62706E023703}">
                      <ahyp:hlinkClr xmlns:ahyp="http://schemas.microsoft.com/office/drawing/2018/hyperlinkcolor" val="tx"/>
                    </a:ext>
                  </a:extLst>
                </a:hlinkClick>
              </a:rPr>
              <a:t>https://www.csusb.edu/sites/default/files/upload/file/CIAC_Handbook_Spring_2013.pdf</a:t>
            </a:r>
            <a:br>
              <a:rPr lang="en-US" sz="1800" dirty="0"/>
            </a:br>
            <a:r>
              <a:rPr lang="en-US" sz="1800" dirty="0" err="1">
                <a:solidFill>
                  <a:srgbClr val="000000"/>
                </a:solidFill>
              </a:rPr>
              <a:t>CalGETC</a:t>
            </a:r>
            <a:r>
              <a:rPr lang="en-US" sz="1800" dirty="0">
                <a:solidFill>
                  <a:srgbClr val="000000"/>
                </a:solidFill>
              </a:rPr>
              <a:t> Webpage</a:t>
            </a:r>
            <a:br>
              <a:rPr lang="en-US" sz="1800" dirty="0"/>
            </a:br>
            <a:r>
              <a:rPr lang="en-US" sz="1800" u="sng" dirty="0">
                <a:solidFill>
                  <a:schemeClr val="hlink"/>
                </a:solidFill>
                <a:hlinkClick r:id="rId5"/>
              </a:rPr>
              <a:t>https://icas-ca.org/cal-getc-resources/</a:t>
            </a:r>
            <a:br>
              <a:rPr lang="en-US" sz="1800" dirty="0"/>
            </a:br>
            <a:r>
              <a:rPr lang="en-US" sz="1800" dirty="0" err="1">
                <a:solidFill>
                  <a:srgbClr val="000000"/>
                </a:solidFill>
              </a:rPr>
              <a:t>CalGETC</a:t>
            </a:r>
            <a:r>
              <a:rPr lang="en-US" sz="1800" dirty="0">
                <a:solidFill>
                  <a:srgbClr val="000000"/>
                </a:solidFill>
              </a:rPr>
              <a:t> Standards Policies and Procedures</a:t>
            </a:r>
            <a:br>
              <a:rPr lang="en-US" sz="1800" dirty="0"/>
            </a:br>
            <a:r>
              <a:rPr lang="en-US" sz="1800" u="sng" dirty="0">
                <a:solidFill>
                  <a:schemeClr val="hlink"/>
                </a:solidFill>
                <a:hlinkClick r:id="rId6"/>
              </a:rPr>
              <a:t>https://icas-ca.org/standards-policies-and-procedures-manual/</a:t>
            </a:r>
            <a:endParaRPr lang="en-US" sz="1800" u="sng" dirty="0">
              <a:solidFill>
                <a:schemeClr val="hlink"/>
              </a:solidFill>
            </a:endParaRPr>
          </a:p>
          <a:p>
            <a:pPr indent="-317500">
              <a:lnSpc>
                <a:spcPct val="100000"/>
              </a:lnSpc>
              <a:buSzPts val="1400"/>
            </a:pPr>
            <a:r>
              <a:rPr lang="en-US" sz="1800" dirty="0">
                <a:solidFill>
                  <a:srgbClr val="000000"/>
                </a:solidFill>
              </a:rPr>
              <a:t>ICAS - Memos and Letters</a:t>
            </a:r>
            <a:br>
              <a:rPr lang="en-US" sz="1800" dirty="0"/>
            </a:br>
            <a:r>
              <a:rPr lang="en-US" sz="1800" u="sng" dirty="0">
                <a:solidFill>
                  <a:schemeClr val="hlink"/>
                </a:solidFill>
                <a:hlinkClick r:id="rId7"/>
              </a:rPr>
              <a:t>https://icas-ca.org/our-work/memos/</a:t>
            </a:r>
            <a:br>
              <a:rPr lang="en-US" sz="2400" dirty="0"/>
            </a:br>
            <a:endParaRPr lang="en-US" sz="2400" dirty="0"/>
          </a:p>
          <a:p>
            <a:endParaRPr lang="en-US" dirty="0"/>
          </a:p>
        </p:txBody>
      </p:sp>
      <p:sp>
        <p:nvSpPr>
          <p:cNvPr id="4" name="Slide Number Placeholder 3">
            <a:extLst>
              <a:ext uri="{FF2B5EF4-FFF2-40B4-BE49-F238E27FC236}">
                <a16:creationId xmlns:a16="http://schemas.microsoft.com/office/drawing/2014/main" id="{3111D765-8AD9-069F-1E38-2C90E93D73DE}"/>
              </a:ext>
            </a:extLst>
          </p:cNvPr>
          <p:cNvSpPr>
            <a:spLocks noGrp="1"/>
          </p:cNvSpPr>
          <p:nvPr>
            <p:ph type="sldNum" sz="quarter" idx="10"/>
          </p:nvPr>
        </p:nvSpPr>
        <p:spPr/>
        <p:txBody>
          <a:bodyPr/>
          <a:lstStyle/>
          <a:p>
            <a:pPr>
              <a:defRPr/>
            </a:pPr>
            <a:fld id="{8856F6ED-E3DC-8A4A-AABE-AFCED42314C4}" type="slidenum">
              <a:rPr lang="en-US" altLang="en-US" smtClean="0"/>
              <a:pPr>
                <a:defRPr/>
              </a:pPr>
              <a:t>31</a:t>
            </a:fld>
            <a:endParaRPr lang="en-US" altLang="en-US"/>
          </a:p>
        </p:txBody>
      </p:sp>
    </p:spTree>
    <p:extLst>
      <p:ext uri="{BB962C8B-B14F-4D97-AF65-F5344CB8AC3E}">
        <p14:creationId xmlns:p14="http://schemas.microsoft.com/office/powerpoint/2010/main" val="115663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8198-CDF8-98B3-4DC6-D9EF6BA0BFC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262278E-E358-BDF0-593A-BC6C9479E287}"/>
              </a:ext>
            </a:extLst>
          </p:cNvPr>
          <p:cNvSpPr>
            <a:spLocks noGrp="1"/>
          </p:cNvSpPr>
          <p:nvPr>
            <p:ph sz="half" idx="1"/>
          </p:nvPr>
        </p:nvSpPr>
        <p:spPr/>
        <p:txBody>
          <a:bodyPr/>
          <a:lstStyle/>
          <a:p>
            <a:pPr marL="457200" lvl="0" indent="-309582" algn="l" rtl="0">
              <a:lnSpc>
                <a:spcPct val="100000"/>
              </a:lnSpc>
              <a:spcBef>
                <a:spcPts val="0"/>
              </a:spcBef>
              <a:spcAft>
                <a:spcPts val="0"/>
              </a:spcAft>
              <a:buClr>
                <a:srgbClr val="044C7F"/>
              </a:buClr>
              <a:buSzPct val="100000"/>
              <a:buChar char="●"/>
            </a:pPr>
            <a:r>
              <a:rPr lang="en-US" dirty="0">
                <a:solidFill>
                  <a:srgbClr val="000000"/>
                </a:solidFill>
              </a:rPr>
              <a:t>Overview of the AB 928 (The Example)</a:t>
            </a:r>
          </a:p>
          <a:p>
            <a:pPr marL="914400" lvl="1" indent="-309582" algn="l" rtl="0">
              <a:lnSpc>
                <a:spcPct val="100000"/>
              </a:lnSpc>
              <a:spcBef>
                <a:spcPts val="0"/>
              </a:spcBef>
              <a:spcAft>
                <a:spcPts val="0"/>
              </a:spcAft>
              <a:buClr>
                <a:srgbClr val="044C7F"/>
              </a:buClr>
              <a:buSzPct val="100000"/>
              <a:buChar char="○"/>
            </a:pPr>
            <a:r>
              <a:rPr lang="en-US" sz="2400" dirty="0">
                <a:solidFill>
                  <a:srgbClr val="000000"/>
                </a:solidFill>
              </a:rPr>
              <a:t>Common Vocabulary</a:t>
            </a:r>
          </a:p>
          <a:p>
            <a:pPr marL="914400" lvl="1" indent="-309582" algn="l" rtl="0">
              <a:lnSpc>
                <a:spcPct val="100000"/>
              </a:lnSpc>
              <a:spcBef>
                <a:spcPts val="0"/>
              </a:spcBef>
              <a:spcAft>
                <a:spcPts val="0"/>
              </a:spcAft>
              <a:buClr>
                <a:srgbClr val="044C7F"/>
              </a:buClr>
              <a:buSzPct val="100000"/>
              <a:buChar char="○"/>
            </a:pPr>
            <a:r>
              <a:rPr lang="en-US" sz="2400" dirty="0">
                <a:solidFill>
                  <a:srgbClr val="000000"/>
                </a:solidFill>
              </a:rPr>
              <a:t>Cal-GETC standards </a:t>
            </a:r>
            <a:br>
              <a:rPr lang="en-US" sz="2400" dirty="0">
                <a:solidFill>
                  <a:srgbClr val="000000"/>
                </a:solidFill>
              </a:rPr>
            </a:br>
            <a:endParaRPr lang="en-US" sz="2400" dirty="0">
              <a:solidFill>
                <a:srgbClr val="000000"/>
              </a:solidFill>
            </a:endParaRPr>
          </a:p>
          <a:p>
            <a:pPr marL="457200" lvl="0" indent="-309582" algn="l" rtl="0">
              <a:lnSpc>
                <a:spcPct val="100000"/>
              </a:lnSpc>
              <a:spcBef>
                <a:spcPts val="0"/>
              </a:spcBef>
              <a:spcAft>
                <a:spcPts val="0"/>
              </a:spcAft>
              <a:buClr>
                <a:srgbClr val="044C7F"/>
              </a:buClr>
              <a:buSzPct val="100000"/>
              <a:buChar char="●"/>
            </a:pPr>
            <a:r>
              <a:rPr lang="en-US" dirty="0">
                <a:solidFill>
                  <a:srgbClr val="000000"/>
                </a:solidFill>
              </a:rPr>
              <a:t>A Tale of 2 Colleges and Courses (The Data)</a:t>
            </a:r>
            <a:br>
              <a:rPr lang="en-US" dirty="0">
                <a:solidFill>
                  <a:srgbClr val="000000"/>
                </a:solidFill>
              </a:rPr>
            </a:br>
            <a:endParaRPr lang="en-US" dirty="0">
              <a:solidFill>
                <a:srgbClr val="000000"/>
              </a:solidFill>
            </a:endParaRPr>
          </a:p>
          <a:p>
            <a:pPr marL="457200" lvl="0" indent="-309582" algn="l" rtl="0">
              <a:lnSpc>
                <a:spcPct val="100000"/>
              </a:lnSpc>
              <a:spcBef>
                <a:spcPts val="0"/>
              </a:spcBef>
              <a:spcAft>
                <a:spcPts val="0"/>
              </a:spcAft>
              <a:buClr>
                <a:srgbClr val="044C7F"/>
              </a:buClr>
              <a:buSzPct val="100000"/>
              <a:buChar char="●"/>
            </a:pPr>
            <a:r>
              <a:rPr lang="en-US" dirty="0">
                <a:solidFill>
                  <a:srgbClr val="000000"/>
                </a:solidFill>
              </a:rPr>
              <a:t>Impact of AB928 (The Work)</a:t>
            </a:r>
          </a:p>
          <a:p>
            <a:pPr marL="914400" lvl="1" indent="-309582" algn="l" rtl="0">
              <a:lnSpc>
                <a:spcPct val="100000"/>
              </a:lnSpc>
              <a:spcBef>
                <a:spcPts val="0"/>
              </a:spcBef>
              <a:spcAft>
                <a:spcPts val="0"/>
              </a:spcAft>
              <a:buClr>
                <a:srgbClr val="044C7F"/>
              </a:buClr>
              <a:buSzPct val="100000"/>
              <a:buChar char="○"/>
            </a:pPr>
            <a:r>
              <a:rPr lang="en-US" sz="2400" dirty="0">
                <a:solidFill>
                  <a:srgbClr val="000000"/>
                </a:solidFill>
              </a:rPr>
              <a:t>What are some challenges and how can colleges assess these challenges?</a:t>
            </a:r>
            <a:br>
              <a:rPr lang="en-US" sz="2400" dirty="0">
                <a:solidFill>
                  <a:srgbClr val="000000"/>
                </a:solidFill>
              </a:rPr>
            </a:br>
            <a:endParaRPr lang="en-US" sz="2400" dirty="0">
              <a:solidFill>
                <a:srgbClr val="000000"/>
              </a:solidFill>
            </a:endParaRPr>
          </a:p>
          <a:p>
            <a:pPr marL="457200" lvl="0" indent="-309582" algn="l" rtl="0">
              <a:lnSpc>
                <a:spcPct val="100000"/>
              </a:lnSpc>
              <a:spcBef>
                <a:spcPts val="0"/>
              </a:spcBef>
              <a:spcAft>
                <a:spcPts val="0"/>
              </a:spcAft>
              <a:buClr>
                <a:srgbClr val="044C7F"/>
              </a:buClr>
              <a:buSzPct val="100000"/>
              <a:buChar char="●"/>
            </a:pPr>
            <a:r>
              <a:rPr lang="en-US" dirty="0">
                <a:solidFill>
                  <a:srgbClr val="000000"/>
                </a:solidFill>
              </a:rPr>
              <a:t>Looking </a:t>
            </a:r>
            <a:r>
              <a:rPr lang="en-US">
                <a:solidFill>
                  <a:srgbClr val="000000"/>
                </a:solidFill>
              </a:rPr>
              <a:t>Ahead (The Now)</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27626BA6-B7A8-3AD3-001C-49A785AD07CD}"/>
              </a:ext>
            </a:extLst>
          </p:cNvPr>
          <p:cNvSpPr>
            <a:spLocks noGrp="1"/>
          </p:cNvSpPr>
          <p:nvPr>
            <p:ph type="sldNum" sz="quarter" idx="10"/>
          </p:nvPr>
        </p:nvSpPr>
        <p:spPr/>
        <p:txBody>
          <a:bodyPr/>
          <a:lstStyle/>
          <a:p>
            <a:pPr>
              <a:defRPr/>
            </a:pPr>
            <a:fld id="{06DDD070-D08E-4B40-B4AC-DB5751E9D83C}" type="slidenum">
              <a:rPr lang="en-US" altLang="en-US" smtClean="0"/>
              <a:pPr>
                <a:defRPr/>
              </a:pPr>
              <a:t>4</a:t>
            </a:fld>
            <a:endParaRPr lang="en-US" altLang="en-US"/>
          </a:p>
        </p:txBody>
      </p:sp>
    </p:spTree>
    <p:extLst>
      <p:ext uri="{BB962C8B-B14F-4D97-AF65-F5344CB8AC3E}">
        <p14:creationId xmlns:p14="http://schemas.microsoft.com/office/powerpoint/2010/main" val="169514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8AAD-049F-F7EA-25F8-F653A545D9AA}"/>
              </a:ext>
            </a:extLst>
          </p:cNvPr>
          <p:cNvSpPr>
            <a:spLocks noGrp="1"/>
          </p:cNvSpPr>
          <p:nvPr>
            <p:ph type="title"/>
          </p:nvPr>
        </p:nvSpPr>
        <p:spPr/>
        <p:txBody>
          <a:bodyPr>
            <a:normAutofit/>
          </a:bodyPr>
          <a:lstStyle/>
          <a:p>
            <a:pPr algn="ctr"/>
            <a:r>
              <a:rPr lang="en-US" sz="4400"/>
              <a:t>Overview of AB 928</a:t>
            </a:r>
            <a:endParaRPr lang="en-US" sz="4400" dirty="0"/>
          </a:p>
        </p:txBody>
      </p:sp>
      <p:sp>
        <p:nvSpPr>
          <p:cNvPr id="3" name="Content Placeholder 2">
            <a:extLst>
              <a:ext uri="{FF2B5EF4-FFF2-40B4-BE49-F238E27FC236}">
                <a16:creationId xmlns:a16="http://schemas.microsoft.com/office/drawing/2014/main" id="{AF89830A-2934-58EE-6F32-C41157323E75}"/>
              </a:ext>
            </a:extLst>
          </p:cNvPr>
          <p:cNvSpPr>
            <a:spLocks noGrp="1"/>
          </p:cNvSpPr>
          <p:nvPr>
            <p:ph idx="1"/>
          </p:nvPr>
        </p:nvSpPr>
        <p:spPr/>
        <p:txBody>
          <a:bodyPr/>
          <a:lstStyle/>
          <a:p>
            <a:pPr marL="0" lvl="0" indent="0" algn="l" rtl="0">
              <a:lnSpc>
                <a:spcPct val="98181"/>
              </a:lnSpc>
              <a:spcBef>
                <a:spcPts val="1000"/>
              </a:spcBef>
              <a:spcAft>
                <a:spcPts val="0"/>
              </a:spcAft>
              <a:buNone/>
            </a:pPr>
            <a:r>
              <a:rPr lang="en-US" b="1" u="sng" dirty="0">
                <a:solidFill>
                  <a:schemeClr val="hlink"/>
                </a:solidFill>
                <a:latin typeface="Calibri"/>
                <a:ea typeface="Calibri"/>
                <a:cs typeface="Calibri"/>
                <a:sym typeface="Calibri"/>
                <a:hlinkClick r:id="rId2"/>
              </a:rPr>
              <a:t>AB 928 (Berman, 2021)</a:t>
            </a:r>
            <a:r>
              <a:rPr lang="en-US" b="1" dirty="0">
                <a:solidFill>
                  <a:srgbClr val="044C7F"/>
                </a:solidFill>
                <a:latin typeface="Calibri"/>
                <a:ea typeface="Calibri"/>
                <a:cs typeface="Calibri"/>
                <a:sym typeface="Calibri"/>
              </a:rPr>
              <a:t> </a:t>
            </a:r>
            <a:r>
              <a:rPr lang="en-US" b="1" dirty="0">
                <a:solidFill>
                  <a:srgbClr val="000000"/>
                </a:solidFill>
                <a:latin typeface="Calibri"/>
                <a:ea typeface="Calibri"/>
                <a:cs typeface="Calibri"/>
                <a:sym typeface="Calibri"/>
              </a:rPr>
              <a:t>- </a:t>
            </a:r>
            <a:r>
              <a:rPr lang="en-US" dirty="0">
                <a:solidFill>
                  <a:srgbClr val="000000"/>
                </a:solidFill>
                <a:latin typeface="Calibri"/>
                <a:ea typeface="Calibri"/>
                <a:cs typeface="Calibri"/>
                <a:sym typeface="Calibri"/>
              </a:rPr>
              <a:t>Student Transfer Achievement Reform Act of 2021: Associate Degree for Transfer Intersegmental Implementation Committee.</a:t>
            </a:r>
            <a:endParaRPr lang="en-US" b="1" dirty="0">
              <a:solidFill>
                <a:srgbClr val="000000"/>
              </a:solidFill>
              <a:latin typeface="Calibri"/>
              <a:ea typeface="Calibri"/>
              <a:cs typeface="Calibri"/>
              <a:sym typeface="Calibri"/>
            </a:endParaRPr>
          </a:p>
          <a:p>
            <a:pPr marL="0" lvl="0" indent="0" algn="ctr" rtl="0">
              <a:lnSpc>
                <a:spcPct val="98181"/>
              </a:lnSpc>
              <a:spcBef>
                <a:spcPts val="1000"/>
              </a:spcBef>
              <a:spcAft>
                <a:spcPts val="0"/>
              </a:spcAft>
              <a:buClr>
                <a:schemeClr val="dk1"/>
              </a:buClr>
              <a:buSzPct val="39285"/>
              <a:buFont typeface="Arial"/>
              <a:buNone/>
            </a:pPr>
            <a:r>
              <a:rPr lang="en-US" b="1" dirty="0">
                <a:solidFill>
                  <a:srgbClr val="044C7F"/>
                </a:solidFill>
                <a:latin typeface="Calibri"/>
                <a:ea typeface="Calibri"/>
                <a:cs typeface="Calibri"/>
                <a:sym typeface="Calibri"/>
              </a:rPr>
              <a:t>Major Components</a:t>
            </a:r>
          </a:p>
          <a:p>
            <a:pPr marL="457200" lvl="0" indent="-367524" algn="l" rtl="0">
              <a:spcBef>
                <a:spcPts val="1000"/>
              </a:spcBef>
              <a:spcAft>
                <a:spcPts val="0"/>
              </a:spcAft>
              <a:buClr>
                <a:srgbClr val="5F6163"/>
              </a:buClr>
              <a:buSzPct val="100000"/>
              <a:buFont typeface="Calibri"/>
              <a:buAutoNum type="arabicPeriod"/>
            </a:pPr>
            <a:r>
              <a:rPr lang="en-US" dirty="0">
                <a:solidFill>
                  <a:srgbClr val="000000"/>
                </a:solidFill>
                <a:latin typeface="Calibri"/>
                <a:ea typeface="Calibri"/>
                <a:cs typeface="Calibri"/>
                <a:sym typeface="Calibri"/>
              </a:rPr>
              <a:t>Requires the Intersegmental Committee of Academic Senates (ICAS) to establish a </a:t>
            </a:r>
            <a:r>
              <a:rPr lang="en-US" b="1" dirty="0">
                <a:solidFill>
                  <a:srgbClr val="000000"/>
                </a:solidFill>
                <a:latin typeface="Calibri"/>
                <a:ea typeface="Calibri"/>
                <a:cs typeface="Calibri"/>
                <a:sym typeface="Calibri"/>
              </a:rPr>
              <a:t>singular lower division general education pathway</a:t>
            </a:r>
            <a:r>
              <a:rPr lang="en-US" dirty="0">
                <a:solidFill>
                  <a:srgbClr val="000000"/>
                </a:solidFill>
                <a:latin typeface="Calibri"/>
                <a:ea typeface="Calibri"/>
                <a:cs typeface="Calibri"/>
                <a:sym typeface="Calibri"/>
              </a:rPr>
              <a:t>.</a:t>
            </a:r>
          </a:p>
          <a:p>
            <a:pPr marL="457200" lvl="0" indent="-339725" algn="l" rtl="0">
              <a:spcBef>
                <a:spcPts val="0"/>
              </a:spcBef>
              <a:spcAft>
                <a:spcPts val="0"/>
              </a:spcAft>
              <a:buClr>
                <a:srgbClr val="5F6163"/>
              </a:buClr>
              <a:buSzPct val="100000"/>
              <a:buFont typeface="Calibri"/>
              <a:buAutoNum type="arabicPeriod"/>
            </a:pPr>
            <a:r>
              <a:rPr lang="en-US" dirty="0">
                <a:solidFill>
                  <a:srgbClr val="000000"/>
                </a:solidFill>
                <a:latin typeface="Calibri"/>
                <a:ea typeface="Calibri"/>
                <a:cs typeface="Calibri"/>
                <a:sym typeface="Calibri"/>
              </a:rPr>
              <a:t>Establishes the Associate Degree for Transfer Intersegmental Implementation Committee.</a:t>
            </a:r>
          </a:p>
          <a:p>
            <a:pPr marL="457200" lvl="0" indent="-339725" algn="l" rtl="0">
              <a:spcBef>
                <a:spcPts val="0"/>
              </a:spcBef>
              <a:spcAft>
                <a:spcPts val="0"/>
              </a:spcAft>
              <a:buClr>
                <a:srgbClr val="5F6163"/>
              </a:buClr>
              <a:buSzPct val="100000"/>
              <a:buFont typeface="Calibri"/>
              <a:buAutoNum type="arabicPeriod"/>
            </a:pPr>
            <a:r>
              <a:rPr lang="en-US" dirty="0">
                <a:solidFill>
                  <a:srgbClr val="000000"/>
                </a:solidFill>
                <a:latin typeface="Calibri"/>
                <a:ea typeface="Calibri"/>
                <a:cs typeface="Calibri"/>
                <a:sym typeface="Calibri"/>
              </a:rPr>
              <a:t>Requires the CCCs to place students on ADT pathways.</a:t>
            </a:r>
          </a:p>
          <a:p>
            <a:pPr marL="457200" lvl="0" indent="-339725" algn="l" rtl="0">
              <a:spcBef>
                <a:spcPts val="0"/>
              </a:spcBef>
              <a:spcAft>
                <a:spcPts val="0"/>
              </a:spcAft>
              <a:buClr>
                <a:srgbClr val="5F6163"/>
              </a:buClr>
              <a:buSzPct val="100000"/>
              <a:buFont typeface="Calibri"/>
              <a:buAutoNum type="arabicPeriod"/>
            </a:pPr>
            <a:r>
              <a:rPr lang="en-US" dirty="0">
                <a:solidFill>
                  <a:srgbClr val="000000"/>
                </a:solidFill>
                <a:latin typeface="Calibri"/>
                <a:ea typeface="Calibri"/>
                <a:cs typeface="Calibri"/>
                <a:sym typeface="Calibri"/>
              </a:rPr>
              <a:t>Considerations for up to an additional 6 units for STEM pathways.</a:t>
            </a:r>
          </a:p>
          <a:p>
            <a:endParaRPr lang="en-US" dirty="0"/>
          </a:p>
        </p:txBody>
      </p:sp>
      <p:sp>
        <p:nvSpPr>
          <p:cNvPr id="4" name="Slide Number Placeholder 3">
            <a:extLst>
              <a:ext uri="{FF2B5EF4-FFF2-40B4-BE49-F238E27FC236}">
                <a16:creationId xmlns:a16="http://schemas.microsoft.com/office/drawing/2014/main" id="{B3441164-61A8-846F-EECE-AABCA84DC14F}"/>
              </a:ext>
            </a:extLst>
          </p:cNvPr>
          <p:cNvSpPr>
            <a:spLocks noGrp="1"/>
          </p:cNvSpPr>
          <p:nvPr>
            <p:ph type="sldNum" sz="quarter" idx="10"/>
          </p:nvPr>
        </p:nvSpPr>
        <p:spPr/>
        <p:txBody>
          <a:bodyPr/>
          <a:lstStyle/>
          <a:p>
            <a:pPr>
              <a:defRPr/>
            </a:pPr>
            <a:fld id="{8856F6ED-E3DC-8A4A-AABE-AFCED42314C4}" type="slidenum">
              <a:rPr lang="en-US" altLang="en-US" smtClean="0"/>
              <a:pPr>
                <a:defRPr/>
              </a:pPr>
              <a:t>5</a:t>
            </a:fld>
            <a:endParaRPr lang="en-US" altLang="en-US"/>
          </a:p>
        </p:txBody>
      </p:sp>
    </p:spTree>
    <p:extLst>
      <p:ext uri="{BB962C8B-B14F-4D97-AF65-F5344CB8AC3E}">
        <p14:creationId xmlns:p14="http://schemas.microsoft.com/office/powerpoint/2010/main" val="397158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0AF0-6709-06CF-0328-03C853076CC7}"/>
              </a:ext>
            </a:extLst>
          </p:cNvPr>
          <p:cNvSpPr>
            <a:spLocks noGrp="1"/>
          </p:cNvSpPr>
          <p:nvPr>
            <p:ph type="title"/>
          </p:nvPr>
        </p:nvSpPr>
        <p:spPr/>
        <p:txBody>
          <a:bodyPr/>
          <a:lstStyle/>
          <a:p>
            <a:r>
              <a:rPr lang="en" dirty="0"/>
              <a:t>Overview of AB 928 (continued)</a:t>
            </a:r>
            <a:endParaRPr lang="en-US" dirty="0"/>
          </a:p>
        </p:txBody>
      </p:sp>
      <p:sp>
        <p:nvSpPr>
          <p:cNvPr id="3" name="Content Placeholder 2">
            <a:extLst>
              <a:ext uri="{FF2B5EF4-FFF2-40B4-BE49-F238E27FC236}">
                <a16:creationId xmlns:a16="http://schemas.microsoft.com/office/drawing/2014/main" id="{A77715B5-547F-58E9-0BE4-05C5F87685BB}"/>
              </a:ext>
            </a:extLst>
          </p:cNvPr>
          <p:cNvSpPr>
            <a:spLocks noGrp="1"/>
          </p:cNvSpPr>
          <p:nvPr>
            <p:ph idx="1"/>
          </p:nvPr>
        </p:nvSpPr>
        <p:spPr>
          <a:xfrm>
            <a:off x="829994" y="2239604"/>
            <a:ext cx="10523806" cy="3569419"/>
          </a:xfrm>
        </p:spPr>
        <p:txBody>
          <a:bodyPr/>
          <a:lstStyle/>
          <a:p>
            <a:pPr marL="457200" lvl="0" indent="-366395" algn="l" rtl="0">
              <a:spcBef>
                <a:spcPts val="1000"/>
              </a:spcBef>
              <a:spcAft>
                <a:spcPts val="0"/>
              </a:spcAft>
              <a:buClr>
                <a:srgbClr val="5F6163"/>
              </a:buClr>
              <a:buSzPct val="100000"/>
              <a:buFont typeface="Calibri"/>
              <a:buAutoNum type="arabicPeriod"/>
            </a:pPr>
            <a:r>
              <a:rPr lang="en-US" dirty="0">
                <a:solidFill>
                  <a:srgbClr val="000000"/>
                </a:solidFill>
                <a:latin typeface="Calibri"/>
                <a:ea typeface="Calibri"/>
                <a:cs typeface="Calibri"/>
                <a:sym typeface="Calibri"/>
              </a:rPr>
              <a:t>Requires Intersegmental Committee of Academic Senates (ICAS) to establish a singular lower division general education pathway.</a:t>
            </a:r>
          </a:p>
          <a:p>
            <a:pPr marL="1143000" lvl="1" indent="-336867">
              <a:lnSpc>
                <a:spcPct val="98181"/>
              </a:lnSpc>
              <a:spcBef>
                <a:spcPts val="0"/>
              </a:spcBef>
              <a:spcAft>
                <a:spcPts val="0"/>
              </a:spcAft>
              <a:buClr>
                <a:srgbClr val="404040"/>
              </a:buClr>
              <a:buSzPct val="100000"/>
              <a:buFont typeface="Calibri"/>
              <a:buAutoNum type="alphaLcPeriod"/>
            </a:pPr>
            <a:r>
              <a:rPr lang="en-US" dirty="0">
                <a:solidFill>
                  <a:srgbClr val="000000"/>
                </a:solidFill>
                <a:latin typeface="Calibri"/>
                <a:ea typeface="Calibri"/>
                <a:cs typeface="Calibri"/>
                <a:sym typeface="Calibri"/>
              </a:rPr>
              <a:t>Singular lower division general education pathway agreement by December 31, 2023 and implementation by 2025-2026.</a:t>
            </a:r>
          </a:p>
          <a:p>
            <a:pPr marL="1143000" lvl="1" indent="-336867">
              <a:lnSpc>
                <a:spcPct val="98181"/>
              </a:lnSpc>
              <a:spcBef>
                <a:spcPts val="0"/>
              </a:spcBef>
              <a:spcAft>
                <a:spcPts val="0"/>
              </a:spcAft>
              <a:buClr>
                <a:srgbClr val="404040"/>
              </a:buClr>
              <a:buSzPct val="100000"/>
              <a:buFont typeface="Calibri"/>
              <a:buAutoNum type="alphaLcPeriod"/>
            </a:pPr>
            <a:r>
              <a:rPr lang="en-US" dirty="0">
                <a:solidFill>
                  <a:srgbClr val="000000"/>
                </a:solidFill>
                <a:latin typeface="Calibri"/>
                <a:ea typeface="Calibri"/>
                <a:cs typeface="Calibri"/>
                <a:sym typeface="Calibri"/>
              </a:rPr>
              <a:t>Only lower division GE pathway to determine transfer eligibility to both the CSU and UC systems</a:t>
            </a:r>
          </a:p>
          <a:p>
            <a:pPr marL="1143000" lvl="1" indent="-336867">
              <a:lnSpc>
                <a:spcPct val="98181"/>
              </a:lnSpc>
              <a:spcBef>
                <a:spcPts val="0"/>
              </a:spcBef>
              <a:spcAft>
                <a:spcPts val="0"/>
              </a:spcAft>
              <a:buClr>
                <a:srgbClr val="404040"/>
              </a:buClr>
              <a:buSzPct val="100000"/>
              <a:buFont typeface="Calibri"/>
              <a:buAutoNum type="alphaLcPeriod"/>
            </a:pPr>
            <a:r>
              <a:rPr lang="en-US" dirty="0">
                <a:solidFill>
                  <a:srgbClr val="000000"/>
                </a:solidFill>
                <a:latin typeface="Calibri"/>
                <a:ea typeface="Calibri"/>
                <a:cs typeface="Calibri"/>
                <a:sym typeface="Calibri"/>
              </a:rPr>
              <a:t>GE pathway to include no more units than those required under the current IGETC pattern as of July 31, 2021 (34 semester units)</a:t>
            </a:r>
          </a:p>
          <a:p>
            <a:pPr marL="1143000" lvl="1" indent="-336867">
              <a:lnSpc>
                <a:spcPct val="98181"/>
              </a:lnSpc>
              <a:spcBef>
                <a:spcPts val="0"/>
              </a:spcBef>
              <a:spcAft>
                <a:spcPts val="0"/>
              </a:spcAft>
              <a:buClr>
                <a:srgbClr val="404040"/>
              </a:buClr>
              <a:buSzPct val="100000"/>
              <a:buFont typeface="Calibri"/>
              <a:buAutoNum type="alphaLcPeriod"/>
            </a:pPr>
            <a:r>
              <a:rPr lang="en-US" dirty="0">
                <a:solidFill>
                  <a:srgbClr val="000000"/>
                </a:solidFill>
                <a:highlight>
                  <a:srgbClr val="FFFFFF"/>
                </a:highlight>
                <a:latin typeface="Calibri"/>
                <a:ea typeface="Calibri"/>
                <a:cs typeface="Calibri"/>
                <a:sym typeface="Calibri"/>
              </a:rPr>
              <a:t>The Intersegmental Committee of the Academic Senates (ICAS) shall establish the GE pathway by May 31, 2023</a:t>
            </a:r>
          </a:p>
          <a:p>
            <a:pPr marL="1143000" lvl="1" indent="-336867">
              <a:lnSpc>
                <a:spcPct val="98181"/>
              </a:lnSpc>
              <a:spcBef>
                <a:spcPts val="0"/>
              </a:spcBef>
              <a:spcAft>
                <a:spcPts val="0"/>
              </a:spcAft>
              <a:buClr>
                <a:srgbClr val="404040"/>
              </a:buClr>
              <a:buSzPct val="100000"/>
              <a:buFont typeface="Calibri"/>
              <a:buAutoNum type="alphaLcPeriod"/>
            </a:pPr>
            <a:r>
              <a:rPr lang="en-US" dirty="0">
                <a:solidFill>
                  <a:srgbClr val="000000"/>
                </a:solidFill>
                <a:highlight>
                  <a:srgbClr val="FFFFFF"/>
                </a:highlight>
                <a:latin typeface="Calibri"/>
                <a:ea typeface="Calibri"/>
                <a:cs typeface="Calibri"/>
                <a:sym typeface="Calibri"/>
              </a:rPr>
              <a:t>IF NOT… administrative bodies of the CCC, CSU, and UC systems shall establish the GE pathway by December 31, 2023.</a:t>
            </a:r>
            <a:endParaRPr lang="en-US" dirty="0">
              <a:solidFill>
                <a:srgbClr val="000000"/>
              </a:solidFill>
            </a:endParaRPr>
          </a:p>
          <a:p>
            <a:endParaRPr lang="en-US" sz="2000" dirty="0"/>
          </a:p>
        </p:txBody>
      </p:sp>
      <p:sp>
        <p:nvSpPr>
          <p:cNvPr id="4" name="Slide Number Placeholder 3">
            <a:extLst>
              <a:ext uri="{FF2B5EF4-FFF2-40B4-BE49-F238E27FC236}">
                <a16:creationId xmlns:a16="http://schemas.microsoft.com/office/drawing/2014/main" id="{D4ED287B-DE40-D061-D1DC-1CE858C66275}"/>
              </a:ext>
            </a:extLst>
          </p:cNvPr>
          <p:cNvSpPr>
            <a:spLocks noGrp="1"/>
          </p:cNvSpPr>
          <p:nvPr>
            <p:ph type="sldNum" sz="quarter" idx="10"/>
          </p:nvPr>
        </p:nvSpPr>
        <p:spPr/>
        <p:txBody>
          <a:bodyPr/>
          <a:lstStyle/>
          <a:p>
            <a:pPr>
              <a:defRPr/>
            </a:pPr>
            <a:fld id="{8856F6ED-E3DC-8A4A-AABE-AFCED42314C4}" type="slidenum">
              <a:rPr lang="en-US" altLang="en-US" smtClean="0"/>
              <a:pPr>
                <a:defRPr/>
              </a:pPr>
              <a:t>6</a:t>
            </a:fld>
            <a:endParaRPr lang="en-US" altLang="en-US"/>
          </a:p>
        </p:txBody>
      </p:sp>
    </p:spTree>
    <p:extLst>
      <p:ext uri="{BB962C8B-B14F-4D97-AF65-F5344CB8AC3E}">
        <p14:creationId xmlns:p14="http://schemas.microsoft.com/office/powerpoint/2010/main" val="259479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4E60-5D15-A0B3-3918-A3E003131C47}"/>
              </a:ext>
            </a:extLst>
          </p:cNvPr>
          <p:cNvSpPr>
            <a:spLocks noGrp="1"/>
          </p:cNvSpPr>
          <p:nvPr>
            <p:ph type="title"/>
          </p:nvPr>
        </p:nvSpPr>
        <p:spPr/>
        <p:txBody>
          <a:bodyPr/>
          <a:lstStyle/>
          <a:p>
            <a:r>
              <a:rPr lang="en" dirty="0"/>
              <a:t>Overview of AB 928 (continued 2)</a:t>
            </a:r>
            <a:endParaRPr lang="en-US" dirty="0"/>
          </a:p>
        </p:txBody>
      </p:sp>
      <p:sp>
        <p:nvSpPr>
          <p:cNvPr id="3" name="Content Placeholder 2">
            <a:extLst>
              <a:ext uri="{FF2B5EF4-FFF2-40B4-BE49-F238E27FC236}">
                <a16:creationId xmlns:a16="http://schemas.microsoft.com/office/drawing/2014/main" id="{A03AF62B-F61F-B040-713C-38A9F4282498}"/>
              </a:ext>
            </a:extLst>
          </p:cNvPr>
          <p:cNvSpPr>
            <a:spLocks noGrp="1"/>
          </p:cNvSpPr>
          <p:nvPr>
            <p:ph idx="1"/>
          </p:nvPr>
        </p:nvSpPr>
        <p:spPr>
          <a:xfrm>
            <a:off x="829994" y="2460443"/>
            <a:ext cx="10523806" cy="3569419"/>
          </a:xfrm>
        </p:spPr>
        <p:txBody>
          <a:bodyPr/>
          <a:lstStyle/>
          <a:p>
            <a:pPr marL="0" lvl="0" indent="0" algn="ctr" rtl="0">
              <a:spcBef>
                <a:spcPts val="0"/>
              </a:spcBef>
              <a:spcAft>
                <a:spcPts val="0"/>
              </a:spcAft>
              <a:buNone/>
            </a:pPr>
            <a:r>
              <a:rPr lang="en-US" sz="3600" dirty="0">
                <a:solidFill>
                  <a:srgbClr val="000000"/>
                </a:solidFill>
                <a:latin typeface="Calibri"/>
                <a:ea typeface="Calibri"/>
                <a:cs typeface="Calibri"/>
                <a:sym typeface="Calibri"/>
              </a:rPr>
              <a:t>The California General Education Transfer Curriculum (</a:t>
            </a:r>
            <a:r>
              <a:rPr lang="en-US" sz="3600" b="1" dirty="0">
                <a:solidFill>
                  <a:srgbClr val="000000"/>
                </a:solidFill>
                <a:latin typeface="Calibri"/>
                <a:ea typeface="Calibri"/>
                <a:cs typeface="Calibri"/>
                <a:sym typeface="Calibri"/>
              </a:rPr>
              <a:t>Cal-GETC</a:t>
            </a:r>
            <a:r>
              <a:rPr lang="en-US" sz="3600" dirty="0">
                <a:solidFill>
                  <a:srgbClr val="000000"/>
                </a:solidFill>
                <a:latin typeface="Calibri"/>
                <a:ea typeface="Calibri"/>
                <a:cs typeface="Calibri"/>
                <a:sym typeface="Calibri"/>
              </a:rPr>
              <a:t>)</a:t>
            </a:r>
          </a:p>
          <a:p>
            <a:pPr marL="457200" lvl="0" indent="-334327" algn="l" rtl="0">
              <a:spcBef>
                <a:spcPts val="1200"/>
              </a:spcBef>
              <a:spcAft>
                <a:spcPts val="0"/>
              </a:spcAft>
              <a:buSzPct val="100000"/>
              <a:buAutoNum type="arabicPeriod"/>
            </a:pPr>
            <a:r>
              <a:rPr lang="en-US" dirty="0">
                <a:solidFill>
                  <a:srgbClr val="000000"/>
                </a:solidFill>
              </a:rPr>
              <a:t>Established by the Intersegmental Committee of Academic Senates (ICAS) on May 22, 2023.</a:t>
            </a:r>
          </a:p>
          <a:p>
            <a:pPr marL="457200" lvl="0" indent="-334327" algn="l" rtl="0">
              <a:spcBef>
                <a:spcPts val="0"/>
              </a:spcBef>
              <a:spcAft>
                <a:spcPts val="0"/>
              </a:spcAft>
              <a:buSzPct val="100000"/>
              <a:buAutoNum type="arabicPeriod"/>
            </a:pPr>
            <a:r>
              <a:rPr lang="en-US" dirty="0">
                <a:solidFill>
                  <a:srgbClr val="000000"/>
                </a:solidFill>
              </a:rPr>
              <a:t>Differences in IGETC or CSU GE Breadth (current GE patterns):</a:t>
            </a:r>
          </a:p>
          <a:p>
            <a:pPr marL="914400" lvl="1" indent="-334327" algn="l" rtl="0">
              <a:spcBef>
                <a:spcPts val="0"/>
              </a:spcBef>
              <a:spcAft>
                <a:spcPts val="0"/>
              </a:spcAft>
              <a:buSzPct val="100000"/>
              <a:buFont typeface="Calibri"/>
              <a:buAutoNum type="alphaLcPeriod"/>
            </a:pPr>
            <a:r>
              <a:rPr lang="en-US" sz="2000" dirty="0">
                <a:solidFill>
                  <a:srgbClr val="000000"/>
                </a:solidFill>
                <a:latin typeface="Calibri"/>
                <a:ea typeface="Calibri"/>
                <a:cs typeface="Calibri"/>
                <a:sym typeface="Calibri"/>
              </a:rPr>
              <a:t>Oral communication included (not in IGETC); adjustments to CCC courses required</a:t>
            </a:r>
          </a:p>
          <a:p>
            <a:pPr marL="914400" lvl="1" indent="-334327" algn="l" rtl="0">
              <a:spcBef>
                <a:spcPts val="0"/>
              </a:spcBef>
              <a:spcAft>
                <a:spcPts val="0"/>
              </a:spcAft>
              <a:buSzPct val="100000"/>
              <a:buFont typeface="Calibri"/>
              <a:buAutoNum type="alphaLcPeriod"/>
            </a:pPr>
            <a:r>
              <a:rPr lang="en-US" sz="2000" dirty="0">
                <a:solidFill>
                  <a:srgbClr val="000000"/>
                </a:solidFill>
                <a:latin typeface="Calibri"/>
                <a:ea typeface="Calibri"/>
                <a:cs typeface="Calibri"/>
                <a:sym typeface="Calibri"/>
              </a:rPr>
              <a:t>Arts and Humanities Area limited to two courses</a:t>
            </a:r>
          </a:p>
          <a:p>
            <a:pPr marL="914400" lvl="1" indent="-334327" algn="l" rtl="0">
              <a:spcBef>
                <a:spcPts val="0"/>
              </a:spcBef>
              <a:spcAft>
                <a:spcPts val="0"/>
              </a:spcAft>
              <a:buSzPct val="100000"/>
              <a:buFont typeface="Calibri"/>
              <a:buAutoNum type="alphaLcPeriod"/>
            </a:pPr>
            <a:r>
              <a:rPr lang="en-US" sz="2000" dirty="0">
                <a:solidFill>
                  <a:srgbClr val="000000"/>
                </a:solidFill>
                <a:latin typeface="Calibri"/>
                <a:ea typeface="Calibri"/>
                <a:cs typeface="Calibri"/>
                <a:sym typeface="Calibri"/>
              </a:rPr>
              <a:t>Behavioral and Social Sciences Area limited to two courses</a:t>
            </a:r>
          </a:p>
          <a:p>
            <a:pPr marL="914400" lvl="1" indent="-334327" algn="l" rtl="0">
              <a:spcBef>
                <a:spcPts val="0"/>
              </a:spcBef>
              <a:spcAft>
                <a:spcPts val="0"/>
              </a:spcAft>
              <a:buSzPct val="100000"/>
              <a:buFont typeface="Calibri"/>
              <a:buAutoNum type="alphaLcPeriod"/>
            </a:pPr>
            <a:r>
              <a:rPr lang="en-US" sz="2000" dirty="0">
                <a:solidFill>
                  <a:srgbClr val="000000"/>
                </a:solidFill>
                <a:latin typeface="Calibri"/>
                <a:ea typeface="Calibri"/>
                <a:cs typeface="Calibri"/>
                <a:sym typeface="Calibri"/>
              </a:rPr>
              <a:t>Lifelong Learning and Self-Development not included (not in IGETC but in CSU GE Breadth)</a:t>
            </a:r>
          </a:p>
          <a:p>
            <a:pPr marL="914400" lvl="1" indent="-334327" algn="l" rtl="0">
              <a:spcBef>
                <a:spcPts val="0"/>
              </a:spcBef>
              <a:spcAft>
                <a:spcPts val="0"/>
              </a:spcAft>
              <a:buClr>
                <a:srgbClr val="3B3838"/>
              </a:buClr>
              <a:buSzPct val="100000"/>
              <a:buFont typeface="Calibri"/>
              <a:buAutoNum type="alphaLcPeriod"/>
            </a:pPr>
            <a:r>
              <a:rPr lang="en-US" sz="2000" dirty="0">
                <a:solidFill>
                  <a:srgbClr val="000000"/>
                </a:solidFill>
                <a:latin typeface="Calibri"/>
                <a:ea typeface="Calibri"/>
                <a:cs typeface="Calibri"/>
                <a:sym typeface="Calibri"/>
              </a:rPr>
              <a:t>Ethnic Studies included </a:t>
            </a:r>
          </a:p>
          <a:p>
            <a:pPr marL="457200" lvl="0" indent="-334327" algn="l" rtl="0">
              <a:spcBef>
                <a:spcPts val="0"/>
              </a:spcBef>
              <a:spcAft>
                <a:spcPts val="0"/>
              </a:spcAft>
              <a:buSzPct val="100000"/>
              <a:buAutoNum type="arabicPeriod"/>
            </a:pPr>
            <a:r>
              <a:rPr lang="en-US" dirty="0">
                <a:solidFill>
                  <a:srgbClr val="000000"/>
                </a:solidFill>
                <a:hlinkClick r:id="rId2"/>
              </a:rPr>
              <a:t>Information on process </a:t>
            </a:r>
            <a:endParaRPr lang="en-US" dirty="0"/>
          </a:p>
          <a:p>
            <a:endParaRPr lang="en-US" dirty="0"/>
          </a:p>
        </p:txBody>
      </p:sp>
      <p:sp>
        <p:nvSpPr>
          <p:cNvPr id="4" name="Slide Number Placeholder 3">
            <a:extLst>
              <a:ext uri="{FF2B5EF4-FFF2-40B4-BE49-F238E27FC236}">
                <a16:creationId xmlns:a16="http://schemas.microsoft.com/office/drawing/2014/main" id="{1F72A5C9-950C-6A9D-63C3-18B6260FF064}"/>
              </a:ext>
            </a:extLst>
          </p:cNvPr>
          <p:cNvSpPr>
            <a:spLocks noGrp="1"/>
          </p:cNvSpPr>
          <p:nvPr>
            <p:ph type="sldNum" sz="quarter" idx="10"/>
          </p:nvPr>
        </p:nvSpPr>
        <p:spPr/>
        <p:txBody>
          <a:bodyPr/>
          <a:lstStyle/>
          <a:p>
            <a:pPr>
              <a:defRPr/>
            </a:pPr>
            <a:fld id="{8856F6ED-E3DC-8A4A-AABE-AFCED42314C4}" type="slidenum">
              <a:rPr lang="en-US" altLang="en-US" smtClean="0"/>
              <a:pPr>
                <a:defRPr/>
              </a:pPr>
              <a:t>7</a:t>
            </a:fld>
            <a:endParaRPr lang="en-US" altLang="en-US"/>
          </a:p>
        </p:txBody>
      </p:sp>
    </p:spTree>
    <p:extLst>
      <p:ext uri="{BB962C8B-B14F-4D97-AF65-F5344CB8AC3E}">
        <p14:creationId xmlns:p14="http://schemas.microsoft.com/office/powerpoint/2010/main" val="9985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7900-A1B5-3718-27CF-0A04146BA0DF}"/>
              </a:ext>
            </a:extLst>
          </p:cNvPr>
          <p:cNvSpPr>
            <a:spLocks noGrp="1"/>
          </p:cNvSpPr>
          <p:nvPr>
            <p:ph type="title"/>
          </p:nvPr>
        </p:nvSpPr>
        <p:spPr>
          <a:xfrm>
            <a:off x="1277650" y="365125"/>
            <a:ext cx="4922537" cy="1325563"/>
          </a:xfrm>
        </p:spPr>
        <p:txBody>
          <a:bodyPr/>
          <a:lstStyle/>
          <a:p>
            <a:r>
              <a:rPr lang="en" dirty="0"/>
              <a:t>Cal-GETC</a:t>
            </a:r>
            <a:endParaRPr lang="en-US" dirty="0"/>
          </a:p>
        </p:txBody>
      </p:sp>
      <p:sp>
        <p:nvSpPr>
          <p:cNvPr id="3" name="Content Placeholder 2">
            <a:extLst>
              <a:ext uri="{FF2B5EF4-FFF2-40B4-BE49-F238E27FC236}">
                <a16:creationId xmlns:a16="http://schemas.microsoft.com/office/drawing/2014/main" id="{29088B55-87FF-83C6-20CF-602640EBC0EA}"/>
              </a:ext>
            </a:extLst>
          </p:cNvPr>
          <p:cNvSpPr>
            <a:spLocks noGrp="1"/>
          </p:cNvSpPr>
          <p:nvPr>
            <p:ph sz="half" idx="2"/>
          </p:nvPr>
        </p:nvSpPr>
        <p:spPr/>
        <p:txBody>
          <a:bodyPr/>
          <a:lstStyle/>
          <a:p>
            <a:pPr marL="0" marR="0" indent="0" algn="l" rtl="0" fontAlgn="t">
              <a:lnSpc>
                <a:spcPct val="115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 courses total</a:t>
            </a:r>
          </a:p>
          <a:p>
            <a:pPr marL="0" marR="0" indent="0" algn="l" rtl="0" fontAlgn="t">
              <a:lnSpc>
                <a:spcPct val="115000"/>
              </a:lnSpc>
              <a:spcBef>
                <a:spcPts val="0"/>
              </a:spcBef>
              <a:spcAft>
                <a:spcPts val="0"/>
              </a:spcAft>
              <a:buNone/>
            </a:pPr>
            <a:endParaRPr lang="en-US" dirty="0">
              <a:solidFill>
                <a:srgbClr val="000000"/>
              </a:solidFill>
              <a:latin typeface="Calibri" panose="020F0502020204030204" pitchFamily="34" charset="0"/>
              <a:cs typeface="Calibri" panose="020F0502020204030204" pitchFamily="34" charset="0"/>
            </a:endParaRPr>
          </a:p>
          <a:p>
            <a:pPr marL="0" marR="0" indent="0" algn="l" rtl="0" fontAlgn="t">
              <a:lnSpc>
                <a:spcPct val="115000"/>
              </a:lnSpc>
              <a:spcBef>
                <a:spcPts val="0"/>
              </a:spcBef>
              <a:spcAft>
                <a:spcPts val="0"/>
              </a:spcAft>
              <a:buNone/>
            </a:pPr>
            <a:r>
              <a:rPr lang="en-US" i="1" dirty="0">
                <a:solidFill>
                  <a:srgbClr val="000000"/>
                </a:solidFill>
                <a:latin typeface="Calibri" panose="020F0502020204030204" pitchFamily="34" charset="0"/>
                <a:cs typeface="Calibri" panose="020F0502020204030204" pitchFamily="34" charset="0"/>
              </a:rPr>
              <a:t>Minimum</a:t>
            </a:r>
            <a:r>
              <a:rPr lang="en-US" dirty="0">
                <a:solidFill>
                  <a:srgbClr val="000000"/>
                </a:solidFill>
                <a:latin typeface="Calibri" panose="020F0502020204030204" pitchFamily="34" charset="0"/>
                <a:cs typeface="Calibri" panose="020F0502020204030204" pitchFamily="34" charset="0"/>
              </a:rPr>
              <a:t> of:</a:t>
            </a:r>
            <a:endParaRPr lang="en-US" sz="2400" b="0" i="0" u="none" strike="noStrike" dirty="0">
              <a:solidFill>
                <a:srgbClr val="000000"/>
              </a:solidFill>
              <a:effectLst/>
              <a:latin typeface="Arial" panose="020B0604020202020204" pitchFamily="34" charset="0"/>
            </a:endParaRPr>
          </a:p>
          <a:p>
            <a:pPr marL="0" marR="0" indent="0" algn="l" rtl="0" fontAlgn="t">
              <a:lnSpc>
                <a:spcPct val="115000"/>
              </a:lnSpc>
              <a:spcBef>
                <a:spcPts val="0"/>
              </a:spcBef>
              <a:spcAft>
                <a:spcPts val="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 semester units</a:t>
            </a:r>
          </a:p>
          <a:p>
            <a:pPr marL="0" marR="0" indent="0" algn="l" rtl="0" fontAlgn="t">
              <a:lnSpc>
                <a:spcPct val="115000"/>
              </a:lnSpc>
              <a:spcBef>
                <a:spcPts val="0"/>
              </a:spcBef>
              <a:spcAft>
                <a:spcPts val="0"/>
              </a:spcAft>
            </a:pPr>
            <a:r>
              <a:rPr lang="en-US" dirty="0">
                <a:solidFill>
                  <a:srgbClr val="000000"/>
                </a:solidFill>
                <a:latin typeface="Calibri" panose="020F0502020204030204" pitchFamily="34" charset="0"/>
                <a:cs typeface="Calibri" panose="020F0502020204030204" pitchFamily="34" charset="0"/>
              </a:rPr>
              <a:t>3 semester units per class</a:t>
            </a:r>
          </a:p>
          <a:p>
            <a:pPr marL="0" marR="0" indent="0" algn="l" rtl="0" fontAlgn="t">
              <a:lnSpc>
                <a:spcPct val="115000"/>
              </a:lnSpc>
              <a:spcBef>
                <a:spcPts val="0"/>
              </a:spcBef>
              <a:spcAft>
                <a:spcPts val="0"/>
              </a:spcAft>
            </a:pPr>
            <a:r>
              <a:rPr lang="en-US" sz="2400" b="0" i="0" u="none" strike="noStrike" dirty="0">
                <a:solidFill>
                  <a:srgbClr val="000000"/>
                </a:solidFill>
                <a:effectLst/>
                <a:latin typeface="Calibri" panose="020F0502020204030204" pitchFamily="34" charset="0"/>
                <a:cs typeface="Calibri" panose="020F0502020204030204" pitchFamily="34" charset="0"/>
              </a:rPr>
              <a:t>4 </a:t>
            </a:r>
            <a:r>
              <a:rPr lang="en-US" dirty="0">
                <a:solidFill>
                  <a:srgbClr val="000000"/>
                </a:solidFill>
                <a:latin typeface="Calibri" panose="020F0502020204030204" pitchFamily="34" charset="0"/>
                <a:cs typeface="Calibri" panose="020F0502020204030204" pitchFamily="34" charset="0"/>
              </a:rPr>
              <a:t>quarter units per class</a:t>
            </a:r>
            <a:endParaRPr lang="en-US" sz="2400" b="0" i="0" u="none" strike="noStrike" dirty="0">
              <a:solidFill>
                <a:srgbClr val="000000"/>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81BA4949-E280-06D7-4F85-408D548B13B7}"/>
              </a:ext>
            </a:extLst>
          </p:cNvPr>
          <p:cNvSpPr>
            <a:spLocks noGrp="1"/>
          </p:cNvSpPr>
          <p:nvPr>
            <p:ph type="sldNum" sz="quarter" idx="10"/>
          </p:nvPr>
        </p:nvSpPr>
        <p:spPr/>
        <p:txBody>
          <a:bodyPr/>
          <a:lstStyle/>
          <a:p>
            <a:pPr>
              <a:defRPr/>
            </a:pPr>
            <a:fld id="{CDE0A226-D696-6347-98C5-4ECD9707C98F}" type="slidenum">
              <a:rPr lang="en-US" altLang="en-US" smtClean="0"/>
              <a:pPr>
                <a:defRPr/>
              </a:pPr>
              <a:t>8</a:t>
            </a:fld>
            <a:endParaRPr lang="en-US" altLang="en-US"/>
          </a:p>
        </p:txBody>
      </p:sp>
      <p:graphicFrame>
        <p:nvGraphicFramePr>
          <p:cNvPr id="10" name="Google Shape;158;p22">
            <a:extLst>
              <a:ext uri="{FF2B5EF4-FFF2-40B4-BE49-F238E27FC236}">
                <a16:creationId xmlns:a16="http://schemas.microsoft.com/office/drawing/2014/main" id="{E1BCC28B-A882-271F-96C6-28EA2B10D650}"/>
              </a:ext>
            </a:extLst>
          </p:cNvPr>
          <p:cNvGraphicFramePr/>
          <p:nvPr>
            <p:extLst>
              <p:ext uri="{D42A27DB-BD31-4B8C-83A1-F6EECF244321}">
                <p14:modId xmlns:p14="http://schemas.microsoft.com/office/powerpoint/2010/main" val="1406799462"/>
              </p:ext>
            </p:extLst>
          </p:nvPr>
        </p:nvGraphicFramePr>
        <p:xfrm>
          <a:off x="5123060" y="365126"/>
          <a:ext cx="6475382" cy="5991224"/>
        </p:xfrm>
        <a:graphic>
          <a:graphicData uri="http://schemas.openxmlformats.org/drawingml/2006/table">
            <a:tbl>
              <a:tblPr firstRow="1">
                <a:noFill/>
              </a:tblPr>
              <a:tblGrid>
                <a:gridCol w="799216">
                  <a:extLst>
                    <a:ext uri="{9D8B030D-6E8A-4147-A177-3AD203B41FA5}">
                      <a16:colId xmlns:a16="http://schemas.microsoft.com/office/drawing/2014/main" val="20000"/>
                    </a:ext>
                  </a:extLst>
                </a:gridCol>
                <a:gridCol w="4583211">
                  <a:extLst>
                    <a:ext uri="{9D8B030D-6E8A-4147-A177-3AD203B41FA5}">
                      <a16:colId xmlns:a16="http://schemas.microsoft.com/office/drawing/2014/main" val="20001"/>
                    </a:ext>
                  </a:extLst>
                </a:gridCol>
                <a:gridCol w="1092955">
                  <a:extLst>
                    <a:ext uri="{9D8B030D-6E8A-4147-A177-3AD203B41FA5}">
                      <a16:colId xmlns:a16="http://schemas.microsoft.com/office/drawing/2014/main" val="20002"/>
                    </a:ext>
                  </a:extLst>
                </a:gridCol>
              </a:tblGrid>
              <a:tr h="432515">
                <a:tc>
                  <a:txBody>
                    <a:bodyPr/>
                    <a:lstStyle/>
                    <a:p>
                      <a:pPr marL="0" lvl="0" indent="0" algn="l" rtl="0">
                        <a:lnSpc>
                          <a:spcPct val="115000"/>
                        </a:lnSpc>
                        <a:spcBef>
                          <a:spcPts val="0"/>
                        </a:spcBef>
                        <a:spcAft>
                          <a:spcPts val="0"/>
                        </a:spcAft>
                        <a:buNone/>
                      </a:pPr>
                      <a:r>
                        <a:rPr lang="en" sz="1400" b="1" dirty="0">
                          <a:solidFill>
                            <a:srgbClr val="FFFFFF"/>
                          </a:solidFill>
                          <a:latin typeface="Calibri"/>
                          <a:ea typeface="Calibri"/>
                          <a:cs typeface="Calibri"/>
                          <a:sym typeface="Calibri"/>
                        </a:rPr>
                        <a:t>Area</a:t>
                      </a:r>
                      <a:endParaRPr sz="1400" b="1" dirty="0">
                        <a:solidFill>
                          <a:srgbClr val="FFFFFF"/>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955A5"/>
                    </a:solidFill>
                  </a:tcPr>
                </a:tc>
                <a:tc>
                  <a:txBody>
                    <a:bodyPr/>
                    <a:lstStyle/>
                    <a:p>
                      <a:pPr marL="0" lvl="0" indent="0" algn="l" rtl="0">
                        <a:lnSpc>
                          <a:spcPct val="115000"/>
                        </a:lnSpc>
                        <a:spcBef>
                          <a:spcPts val="0"/>
                        </a:spcBef>
                        <a:spcAft>
                          <a:spcPts val="0"/>
                        </a:spcAft>
                        <a:buNone/>
                      </a:pPr>
                      <a:r>
                        <a:rPr lang="en" sz="1400" b="1" dirty="0">
                          <a:solidFill>
                            <a:srgbClr val="FFFFFF"/>
                          </a:solidFill>
                          <a:latin typeface="Calibri"/>
                          <a:ea typeface="Calibri"/>
                          <a:cs typeface="Calibri"/>
                          <a:sym typeface="Calibri"/>
                        </a:rPr>
                        <a:t>Subject</a:t>
                      </a:r>
                      <a:endParaRPr sz="1400" b="1" dirty="0">
                        <a:solidFill>
                          <a:srgbClr val="FFFFFF"/>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955A5"/>
                    </a:solidFill>
                  </a:tcPr>
                </a:tc>
                <a:tc>
                  <a:txBody>
                    <a:bodyPr/>
                    <a:lstStyle/>
                    <a:p>
                      <a:pPr marL="0" lvl="0" indent="0" algn="l" rtl="0">
                        <a:lnSpc>
                          <a:spcPct val="115000"/>
                        </a:lnSpc>
                        <a:spcBef>
                          <a:spcPts val="0"/>
                        </a:spcBef>
                        <a:spcAft>
                          <a:spcPts val="0"/>
                        </a:spcAft>
                        <a:buNone/>
                      </a:pPr>
                      <a:r>
                        <a:rPr lang="en" sz="1400" b="1" dirty="0">
                          <a:solidFill>
                            <a:srgbClr val="FFFFFF"/>
                          </a:solidFill>
                          <a:latin typeface="Calibri"/>
                          <a:ea typeface="Calibri"/>
                          <a:cs typeface="Calibri"/>
                          <a:sym typeface="Calibri"/>
                        </a:rPr>
                        <a:t>Courses</a:t>
                      </a:r>
                      <a:endParaRPr sz="1400" b="1" dirty="0">
                        <a:solidFill>
                          <a:srgbClr val="FFFFFF"/>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955A5"/>
                    </a:solidFill>
                  </a:tcPr>
                </a:tc>
                <a:extLst>
                  <a:ext uri="{0D108BD9-81ED-4DB2-BD59-A6C34878D82A}">
                    <a16:rowId xmlns:a16="http://schemas.microsoft.com/office/drawing/2014/main" val="10000"/>
                  </a:ext>
                </a:extLst>
              </a:tr>
              <a:tr h="1420301">
                <a:tc>
                  <a:txBody>
                    <a:bodyPr/>
                    <a:lstStyle/>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1 </a:t>
                      </a:r>
                      <a:endParaRPr sz="14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400" b="1" dirty="0">
                          <a:solidFill>
                            <a:srgbClr val="000000"/>
                          </a:solidFill>
                          <a:latin typeface="Calibri"/>
                          <a:ea typeface="Calibri"/>
                          <a:cs typeface="Calibri"/>
                          <a:sym typeface="Calibri"/>
                        </a:rPr>
                        <a:t>English Communication</a:t>
                      </a:r>
                      <a:endParaRPr sz="14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English Composition</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Critical Thinking and Composition</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Oral Communication</a:t>
                      </a:r>
                      <a:endParaRPr sz="14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 </a:t>
                      </a:r>
                      <a:endParaRPr sz="14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1 course</a:t>
                      </a:r>
                      <a:endParaRPr sz="14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1 course </a:t>
                      </a:r>
                      <a:endParaRPr sz="14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1 course </a:t>
                      </a:r>
                      <a:endParaRPr sz="14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extLst>
                  <a:ext uri="{0D108BD9-81ED-4DB2-BD59-A6C34878D82A}">
                    <a16:rowId xmlns:a16="http://schemas.microsoft.com/office/drawing/2014/main" val="10001"/>
                  </a:ext>
                </a:extLst>
              </a:tr>
              <a:tr h="432602">
                <a:tc>
                  <a:txBody>
                    <a:bodyPr/>
                    <a:lstStyle/>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2</a:t>
                      </a:r>
                      <a:endParaRPr sz="14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400" b="1" dirty="0">
                          <a:solidFill>
                            <a:srgbClr val="000000"/>
                          </a:solidFill>
                          <a:latin typeface="Calibri"/>
                          <a:ea typeface="Calibri"/>
                          <a:cs typeface="Calibri"/>
                          <a:sym typeface="Calibri"/>
                        </a:rPr>
                        <a:t>Mathematical Concepts and Quantitative Reasoning</a:t>
                      </a:r>
                      <a:endParaRPr sz="1400" b="1"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1 course </a:t>
                      </a:r>
                      <a:endParaRPr sz="14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extLst>
                  <a:ext uri="{0D108BD9-81ED-4DB2-BD59-A6C34878D82A}">
                    <a16:rowId xmlns:a16="http://schemas.microsoft.com/office/drawing/2014/main" val="10002"/>
                  </a:ext>
                </a:extLst>
              </a:tr>
              <a:tr h="1091068">
                <a:tc>
                  <a:txBody>
                    <a:bodyPr/>
                    <a:lstStyle/>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3</a:t>
                      </a:r>
                      <a:endParaRPr sz="14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400" b="1" dirty="0">
                          <a:solidFill>
                            <a:srgbClr val="000000"/>
                          </a:solidFill>
                          <a:latin typeface="Calibri"/>
                          <a:ea typeface="Calibri"/>
                          <a:cs typeface="Calibri"/>
                          <a:sym typeface="Calibri"/>
                        </a:rPr>
                        <a:t>Arts and Humanities</a:t>
                      </a:r>
                      <a:endParaRPr sz="14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Arts</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Humanities</a:t>
                      </a:r>
                      <a:endParaRPr sz="14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 </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1 course </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1 course </a:t>
                      </a:r>
                      <a:endParaRPr sz="14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extLst>
                  <a:ext uri="{0D108BD9-81ED-4DB2-BD59-A6C34878D82A}">
                    <a16:rowId xmlns:a16="http://schemas.microsoft.com/office/drawing/2014/main" val="10003"/>
                  </a:ext>
                </a:extLst>
              </a:tr>
              <a:tr h="761835">
                <a:tc>
                  <a:txBody>
                    <a:bodyPr/>
                    <a:lstStyle/>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4</a:t>
                      </a:r>
                      <a:endParaRPr sz="14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400" b="1" dirty="0">
                          <a:solidFill>
                            <a:srgbClr val="000000"/>
                          </a:solidFill>
                          <a:latin typeface="Calibri"/>
                          <a:ea typeface="Calibri"/>
                          <a:cs typeface="Calibri"/>
                          <a:sym typeface="Calibri"/>
                        </a:rPr>
                        <a:t>Social and Behavioral Sciences</a:t>
                      </a:r>
                      <a:endParaRPr sz="14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Two disciplines</a:t>
                      </a:r>
                      <a:endParaRPr sz="14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 </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2 courses </a:t>
                      </a:r>
                      <a:endParaRPr sz="14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extLst>
                  <a:ext uri="{0D108BD9-81ED-4DB2-BD59-A6C34878D82A}">
                    <a16:rowId xmlns:a16="http://schemas.microsoft.com/office/drawing/2014/main" val="10004"/>
                  </a:ext>
                </a:extLst>
              </a:tr>
              <a:tr h="1420301">
                <a:tc>
                  <a:txBody>
                    <a:bodyPr/>
                    <a:lstStyle/>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5</a:t>
                      </a:r>
                      <a:endParaRPr sz="14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400" b="1" dirty="0">
                          <a:solidFill>
                            <a:srgbClr val="000000"/>
                          </a:solidFill>
                          <a:latin typeface="Calibri"/>
                          <a:ea typeface="Calibri"/>
                          <a:cs typeface="Calibri"/>
                          <a:sym typeface="Calibri"/>
                        </a:rPr>
                        <a:t>Physical and Biological Sciences</a:t>
                      </a:r>
                      <a:endParaRPr sz="14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Physical Science</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Biological Science</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Laboratory (for physical or biological science course)</a:t>
                      </a:r>
                      <a:endParaRPr sz="14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 </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1 course </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1 course </a:t>
                      </a:r>
                      <a:endParaRPr sz="1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(1 unit)</a:t>
                      </a:r>
                      <a:endParaRPr sz="14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extLst>
                  <a:ext uri="{0D108BD9-81ED-4DB2-BD59-A6C34878D82A}">
                    <a16:rowId xmlns:a16="http://schemas.microsoft.com/office/drawing/2014/main" val="10005"/>
                  </a:ext>
                </a:extLst>
              </a:tr>
              <a:tr h="432602">
                <a:tc>
                  <a:txBody>
                    <a:bodyPr/>
                    <a:lstStyle/>
                    <a:p>
                      <a:pPr marL="0" lvl="0" indent="0" algn="l" rtl="0">
                        <a:lnSpc>
                          <a:spcPct val="115000"/>
                        </a:lnSpc>
                        <a:spcBef>
                          <a:spcPts val="0"/>
                        </a:spcBef>
                        <a:spcAft>
                          <a:spcPts val="0"/>
                        </a:spcAft>
                        <a:buNone/>
                      </a:pPr>
                      <a:r>
                        <a:rPr lang="en" sz="1400">
                          <a:solidFill>
                            <a:srgbClr val="000000"/>
                          </a:solidFill>
                          <a:latin typeface="Calibri"/>
                          <a:ea typeface="Calibri"/>
                          <a:cs typeface="Calibri"/>
                          <a:sym typeface="Calibri"/>
                        </a:rPr>
                        <a:t>6</a:t>
                      </a:r>
                      <a:endParaRPr sz="14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400" b="1">
                          <a:solidFill>
                            <a:srgbClr val="000000"/>
                          </a:solidFill>
                          <a:latin typeface="Calibri"/>
                          <a:ea typeface="Calibri"/>
                          <a:cs typeface="Calibri"/>
                          <a:sym typeface="Calibri"/>
                        </a:rPr>
                        <a:t>Ethnic Studies</a:t>
                      </a:r>
                      <a:endParaRPr sz="1400" b="1">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400" dirty="0">
                          <a:solidFill>
                            <a:srgbClr val="000000"/>
                          </a:solidFill>
                          <a:latin typeface="Calibri"/>
                          <a:ea typeface="Calibri"/>
                          <a:cs typeface="Calibri"/>
                          <a:sym typeface="Calibri"/>
                        </a:rPr>
                        <a:t>1 course </a:t>
                      </a:r>
                      <a:endParaRPr sz="14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4536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A431-ABBF-471D-8372-6A7197A83516}"/>
              </a:ext>
            </a:extLst>
          </p:cNvPr>
          <p:cNvSpPr>
            <a:spLocks noGrp="1"/>
          </p:cNvSpPr>
          <p:nvPr>
            <p:ph type="title"/>
          </p:nvPr>
        </p:nvSpPr>
        <p:spPr/>
        <p:txBody>
          <a:bodyPr/>
          <a:lstStyle/>
          <a:p>
            <a:r>
              <a:rPr lang="en" dirty="0"/>
              <a:t>Overview of AB 928 (continued 4)</a:t>
            </a:r>
            <a:endParaRPr lang="en-US" dirty="0"/>
          </a:p>
        </p:txBody>
      </p:sp>
      <p:sp>
        <p:nvSpPr>
          <p:cNvPr id="3" name="Content Placeholder 2">
            <a:extLst>
              <a:ext uri="{FF2B5EF4-FFF2-40B4-BE49-F238E27FC236}">
                <a16:creationId xmlns:a16="http://schemas.microsoft.com/office/drawing/2014/main" id="{437C9CC1-1D83-94F7-D99C-9B368D0637E1}"/>
              </a:ext>
            </a:extLst>
          </p:cNvPr>
          <p:cNvSpPr>
            <a:spLocks noGrp="1"/>
          </p:cNvSpPr>
          <p:nvPr>
            <p:ph idx="1"/>
          </p:nvPr>
        </p:nvSpPr>
        <p:spPr>
          <a:xfrm>
            <a:off x="829994" y="2438055"/>
            <a:ext cx="10523806" cy="3569419"/>
          </a:xfrm>
        </p:spPr>
        <p:txBody>
          <a:bodyPr/>
          <a:lstStyle/>
          <a:p>
            <a:pPr marL="0" lvl="0" indent="0" algn="l" rtl="0">
              <a:spcBef>
                <a:spcPts val="1000"/>
              </a:spcBef>
              <a:spcAft>
                <a:spcPts val="0"/>
              </a:spcAft>
              <a:buNone/>
            </a:pPr>
            <a:r>
              <a:rPr lang="en-US" dirty="0">
                <a:solidFill>
                  <a:srgbClr val="000000"/>
                </a:solidFill>
                <a:latin typeface="Calibri"/>
                <a:ea typeface="Calibri"/>
                <a:cs typeface="Calibri"/>
                <a:sym typeface="Calibri"/>
              </a:rPr>
              <a:t>Establishes the </a:t>
            </a:r>
            <a:r>
              <a:rPr lang="en-US" u="sng" dirty="0">
                <a:solidFill>
                  <a:schemeClr val="hlink"/>
                </a:solidFill>
                <a:latin typeface="Calibri"/>
                <a:ea typeface="Calibri"/>
                <a:cs typeface="Calibri"/>
                <a:sym typeface="Calibri"/>
                <a:hlinkClick r:id="rId2"/>
              </a:rPr>
              <a:t>Intersegmental Associate Degree for Transfer Implementation Committee</a:t>
            </a:r>
            <a:r>
              <a:rPr lang="en-US" dirty="0">
                <a:solidFill>
                  <a:srgbClr val="5F6163"/>
                </a:solidFill>
                <a:latin typeface="Calibri"/>
                <a:ea typeface="Calibri"/>
                <a:cs typeface="Calibri"/>
                <a:sym typeface="Calibri"/>
              </a:rPr>
              <a:t>.</a:t>
            </a:r>
            <a:endParaRPr lang="en-US" dirty="0"/>
          </a:p>
          <a:p>
            <a:pPr marL="457200" lvl="0" indent="-356552" algn="l" rtl="0">
              <a:lnSpc>
                <a:spcPct val="98181"/>
              </a:lnSpc>
              <a:spcBef>
                <a:spcPts val="1200"/>
              </a:spcBef>
              <a:spcAft>
                <a:spcPts val="0"/>
              </a:spcAft>
              <a:buClr>
                <a:srgbClr val="5F6163"/>
              </a:buClr>
              <a:buSzPct val="100000"/>
              <a:buFont typeface="Calibri"/>
              <a:buChar char="●"/>
            </a:pPr>
            <a:r>
              <a:rPr lang="en-US" dirty="0">
                <a:solidFill>
                  <a:srgbClr val="000000"/>
                </a:solidFill>
                <a:latin typeface="Calibri"/>
                <a:ea typeface="Calibri"/>
                <a:cs typeface="Calibri"/>
                <a:sym typeface="Calibri"/>
              </a:rPr>
              <a:t>Primary entity charged with the oversight of the Associate Degree for Transfer (ADT) </a:t>
            </a:r>
          </a:p>
          <a:p>
            <a:pPr marL="914400" lvl="1" indent="-346710" algn="l" rtl="0">
              <a:lnSpc>
                <a:spcPct val="98181"/>
              </a:lnSpc>
              <a:spcBef>
                <a:spcPts val="0"/>
              </a:spcBef>
              <a:spcAft>
                <a:spcPts val="0"/>
              </a:spcAft>
              <a:buClr>
                <a:srgbClr val="5F6163"/>
              </a:buClr>
              <a:buSzPct val="100000"/>
              <a:buFont typeface="Calibri"/>
              <a:buChar char="○"/>
            </a:pPr>
            <a:r>
              <a:rPr lang="en-US" dirty="0">
                <a:solidFill>
                  <a:srgbClr val="000000"/>
                </a:solidFill>
                <a:latin typeface="Calibri"/>
                <a:ea typeface="Calibri"/>
                <a:cs typeface="Calibri"/>
                <a:sym typeface="Calibri"/>
              </a:rPr>
              <a:t>Ensure a reduction in the number of </a:t>
            </a:r>
            <a:r>
              <a:rPr lang="en-US" b="1" dirty="0">
                <a:solidFill>
                  <a:srgbClr val="000000"/>
                </a:solidFill>
                <a:latin typeface="Calibri"/>
                <a:ea typeface="Calibri"/>
                <a:cs typeface="Calibri"/>
                <a:sym typeface="Calibri"/>
              </a:rPr>
              <a:t>excess</a:t>
            </a:r>
            <a:r>
              <a:rPr lang="en-US" dirty="0">
                <a:solidFill>
                  <a:srgbClr val="000000"/>
                </a:solidFill>
                <a:latin typeface="Calibri"/>
                <a:ea typeface="Calibri"/>
                <a:cs typeface="Calibri"/>
                <a:sym typeface="Calibri"/>
              </a:rPr>
              <a:t> units accumulated by CCC students before transfer</a:t>
            </a:r>
          </a:p>
          <a:p>
            <a:pPr marL="914400" lvl="1" indent="-346710" algn="l" rtl="0">
              <a:lnSpc>
                <a:spcPct val="98181"/>
              </a:lnSpc>
              <a:spcBef>
                <a:spcPts val="0"/>
              </a:spcBef>
              <a:spcAft>
                <a:spcPts val="0"/>
              </a:spcAft>
              <a:buClr>
                <a:srgbClr val="5F6163"/>
              </a:buClr>
              <a:buSzPct val="100000"/>
              <a:buFont typeface="Calibri"/>
              <a:buChar char="○"/>
            </a:pPr>
            <a:r>
              <a:rPr lang="en-US" dirty="0">
                <a:solidFill>
                  <a:srgbClr val="000000"/>
                </a:solidFill>
                <a:latin typeface="Calibri"/>
                <a:ea typeface="Calibri"/>
                <a:cs typeface="Calibri"/>
                <a:sym typeface="Calibri"/>
              </a:rPr>
              <a:t>Eliminate repetition of courses at four-year postsecondary colleges and universities taken by CCC students who successfully transfer</a:t>
            </a:r>
          </a:p>
          <a:p>
            <a:pPr marL="914400" lvl="1" indent="-346710" algn="l" rtl="0">
              <a:lnSpc>
                <a:spcPct val="98181"/>
              </a:lnSpc>
              <a:spcBef>
                <a:spcPts val="0"/>
              </a:spcBef>
              <a:spcAft>
                <a:spcPts val="0"/>
              </a:spcAft>
              <a:buClr>
                <a:srgbClr val="5F6163"/>
              </a:buClr>
              <a:buSzPct val="100000"/>
              <a:buFont typeface="Calibri"/>
              <a:buChar char="○"/>
            </a:pPr>
            <a:r>
              <a:rPr lang="en-US" dirty="0">
                <a:solidFill>
                  <a:srgbClr val="000000"/>
                </a:solidFill>
                <a:latin typeface="Calibri"/>
                <a:ea typeface="Calibri"/>
                <a:cs typeface="Calibri"/>
                <a:sym typeface="Calibri"/>
              </a:rPr>
              <a:t>Increase the number of CCC students who transfer</a:t>
            </a:r>
          </a:p>
          <a:p>
            <a:pPr marL="457200" lvl="0" indent="-356552" algn="l" rtl="0">
              <a:lnSpc>
                <a:spcPct val="98181"/>
              </a:lnSpc>
              <a:spcBef>
                <a:spcPts val="0"/>
              </a:spcBef>
              <a:spcAft>
                <a:spcPts val="0"/>
              </a:spcAft>
              <a:buClr>
                <a:srgbClr val="5F6163"/>
              </a:buClr>
              <a:buSzPct val="100000"/>
              <a:buFont typeface="Calibri"/>
              <a:buChar char="●"/>
            </a:pPr>
            <a:r>
              <a:rPr lang="en-US" dirty="0">
                <a:solidFill>
                  <a:srgbClr val="000000"/>
                </a:solidFill>
                <a:latin typeface="Calibri"/>
                <a:ea typeface="Calibri"/>
                <a:cs typeface="Calibri"/>
                <a:sym typeface="Calibri"/>
              </a:rPr>
              <a:t>Enhance coordination and communication between four-year postsecondary colleges and universities and the CCCs</a:t>
            </a:r>
          </a:p>
          <a:p>
            <a:endParaRPr lang="en-US" dirty="0"/>
          </a:p>
        </p:txBody>
      </p:sp>
      <p:sp>
        <p:nvSpPr>
          <p:cNvPr id="4" name="Slide Number Placeholder 3">
            <a:extLst>
              <a:ext uri="{FF2B5EF4-FFF2-40B4-BE49-F238E27FC236}">
                <a16:creationId xmlns:a16="http://schemas.microsoft.com/office/drawing/2014/main" id="{56A9A7BE-B5FF-7ADA-2DDA-F79621FBD839}"/>
              </a:ext>
            </a:extLst>
          </p:cNvPr>
          <p:cNvSpPr>
            <a:spLocks noGrp="1"/>
          </p:cNvSpPr>
          <p:nvPr>
            <p:ph type="sldNum" sz="quarter" idx="10"/>
          </p:nvPr>
        </p:nvSpPr>
        <p:spPr/>
        <p:txBody>
          <a:bodyPr/>
          <a:lstStyle/>
          <a:p>
            <a:pPr>
              <a:defRPr/>
            </a:pPr>
            <a:fld id="{8856F6ED-E3DC-8A4A-AABE-AFCED42314C4}" type="slidenum">
              <a:rPr lang="en-US" altLang="en-US" smtClean="0"/>
              <a:pPr>
                <a:defRPr/>
              </a:pPr>
              <a:t>9</a:t>
            </a:fld>
            <a:endParaRPr lang="en-US" altLang="en-US"/>
          </a:p>
        </p:txBody>
      </p:sp>
    </p:spTree>
    <p:extLst>
      <p:ext uri="{BB962C8B-B14F-4D97-AF65-F5344CB8AC3E}">
        <p14:creationId xmlns:p14="http://schemas.microsoft.com/office/powerpoint/2010/main" val="2442833303"/>
      </p:ext>
    </p:extLst>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143</TotalTime>
  <Words>1997</Words>
  <Application>Microsoft Office PowerPoint</Application>
  <PresentationFormat>Widescreen</PresentationFormat>
  <Paragraphs>289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Palatino</vt:lpstr>
      <vt:lpstr>Arial</vt:lpstr>
      <vt:lpstr>Calibri</vt:lpstr>
      <vt:lpstr>Georgia</vt:lpstr>
      <vt:lpstr>Helvetica</vt:lpstr>
      <vt:lpstr>ASCCC Curriculum Inst. 2020 Theme</vt:lpstr>
      <vt:lpstr>“Data! What is it Good For,  Absolutely Something!”</vt:lpstr>
      <vt:lpstr>Presenters</vt:lpstr>
      <vt:lpstr>Description</vt:lpstr>
      <vt:lpstr>Outline</vt:lpstr>
      <vt:lpstr>Overview of AB 928</vt:lpstr>
      <vt:lpstr>Overview of AB 928 (continued)</vt:lpstr>
      <vt:lpstr>Overview of AB 928 (continued 2)</vt:lpstr>
      <vt:lpstr>Cal-GETC</vt:lpstr>
      <vt:lpstr>Overview of AB 928 (continued 4)</vt:lpstr>
      <vt:lpstr>Overview of AB 928 (continued 5)</vt:lpstr>
      <vt:lpstr>Overview of AB 928 (continued 6)</vt:lpstr>
      <vt:lpstr>Overview of AB 928 (continued 7)</vt:lpstr>
      <vt:lpstr>Why this matters? Cal-GETC</vt:lpstr>
      <vt:lpstr>A Sampling of Courses that meet CSU GE Breadth but NOT IGETC? </vt:lpstr>
      <vt:lpstr>The Data: The Tale Two Colleges</vt:lpstr>
      <vt:lpstr>Large Urban College </vt:lpstr>
      <vt:lpstr>Small Rural College Example</vt:lpstr>
      <vt:lpstr>Small Rural College Example (Cont.)</vt:lpstr>
      <vt:lpstr>A Tale of Two Courses</vt:lpstr>
      <vt:lpstr>AB 928 Public Speaking Requirement</vt:lpstr>
      <vt:lpstr>Success Data: Public Speaking and English Composition</vt:lpstr>
      <vt:lpstr>But Wait…There is More!</vt:lpstr>
      <vt:lpstr>Data Informed Result</vt:lpstr>
      <vt:lpstr>Impact of AB 928?</vt:lpstr>
      <vt:lpstr>AB 928 Implications to ADT pathways</vt:lpstr>
      <vt:lpstr>How will AB928 impact colleges? </vt:lpstr>
      <vt:lpstr>Looking Ahead</vt:lpstr>
      <vt:lpstr>Key considerations for colleges</vt:lpstr>
      <vt:lpstr>The Tale of Two Bills?</vt:lpstr>
      <vt:lpstr>Thank You</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What is it Good For,  Absolutely Something!”  Carlos R. Guerrero, ASCCC South Representative Erik Reese, ASCCC Area C Representative</dc:title>
  <dc:subject/>
  <dc:creator>Guerrero, Carlos R</dc:creator>
  <cp:keywords/>
  <dc:description/>
  <cp:lastModifiedBy>Erik Reese</cp:lastModifiedBy>
  <cp:revision>19</cp:revision>
  <cp:lastPrinted>2020-11-24T19:39:26Z</cp:lastPrinted>
  <dcterms:created xsi:type="dcterms:W3CDTF">2023-11-10T15:19:15Z</dcterms:created>
  <dcterms:modified xsi:type="dcterms:W3CDTF">2023-11-10T21:00:37Z</dcterms:modified>
  <cp:category/>
</cp:coreProperties>
</file>