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262" r:id="rId3"/>
    <p:sldId id="263" r:id="rId4"/>
    <p:sldId id="269" r:id="rId5"/>
    <p:sldId id="264" r:id="rId6"/>
    <p:sldId id="265" r:id="rId7"/>
    <p:sldId id="267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B7E"/>
    <a:srgbClr val="60236D"/>
    <a:srgbClr val="000000"/>
    <a:srgbClr val="FF9845"/>
    <a:srgbClr val="FF8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D3D21-3BAD-4398-9743-A8E7068FE74E}" v="919" dt="2023-11-10T20:00:30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7" autoAdjust="0"/>
    <p:restoredTop sz="94474" autoAdjust="0"/>
  </p:normalViewPr>
  <p:slideViewPr>
    <p:cSldViewPr snapToGrid="0" snapToObjects="1">
      <p:cViewPr varScale="1">
        <p:scale>
          <a:sx n="62" d="100"/>
          <a:sy n="62" d="100"/>
        </p:scale>
        <p:origin x="78" y="264"/>
      </p:cViewPr>
      <p:guideLst/>
    </p:cSldViewPr>
  </p:slideViewPr>
  <p:outlineViewPr>
    <p:cViewPr>
      <p:scale>
        <a:sx n="33" d="100"/>
        <a:sy n="33" d="100"/>
      </p:scale>
      <p:origin x="0" y="-51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C2A6D0-5D39-664E-AE73-15BB84939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BB5E9-8DAD-A04E-9691-81BB78297D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F38F4D-2A84-5D4E-A06F-F3281D6811A2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98972-4EA1-A742-B357-2CF743B923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BA76E-688F-0F4E-BA30-6790D10ABA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5C4AEE-3ED6-A648-8F0A-30E5CDB92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7A6A58-33A5-6B4F-A3A0-194E6FC30B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C095B-F663-5447-9453-A245D06CE5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1D53C4-B748-F94B-8618-1C8A4CDB5E2E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723C4E8-3F4D-D04A-BAF8-651E54DF1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0532E2-2D0B-2C42-BFE7-00EA5CF50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5ACFC-B433-704A-BFA9-4F462171B3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6DDD-C8E9-444B-A973-CAFAFDD95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75ABD-7C45-2E4B-94AC-5D3C882FB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704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1D64-835C-DDD4-DA04-90850E4D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137" y="217272"/>
            <a:ext cx="5123913" cy="641212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8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296E59-4B67-7C39-047E-8A6F9D896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971966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FA93C-3CD9-9B4F-AA5C-2BBD1A22F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502" b="-19503"/>
          <a:stretch/>
        </p:blipFill>
        <p:spPr>
          <a:xfrm>
            <a:off x="4707" y="1119187"/>
            <a:ext cx="3970020" cy="57388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85" y="1335091"/>
            <a:ext cx="3583461" cy="1890709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885" y="3225800"/>
            <a:ext cx="3583461" cy="2297110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0863" y="1193842"/>
            <a:ext cx="6672262" cy="50917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      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D930A56-05D6-E44E-A636-FFC3D86D2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90125" y="6356350"/>
            <a:ext cx="1143000" cy="368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18C6-28F1-3B47-AF4F-AD518E9A6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Academic Senate for California Community Colleges logo icon.">
            <a:extLst>
              <a:ext uri="{FF2B5EF4-FFF2-40B4-BE49-F238E27FC236}">
                <a16:creationId xmlns:a16="http://schemas.microsoft.com/office/drawing/2014/main" id="{1B3A4373-87B5-BD4F-BE04-0477A6DA69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C18D6B-A703-E64A-A334-C1CD5C818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90325" y="0"/>
            <a:ext cx="70167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650" y="1798320"/>
            <a:ext cx="4922537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8259" y="1798320"/>
            <a:ext cx="4948881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8230757-328B-604F-8B76-9E02C60C4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C1AB4-F0EA-3940-A3A7-33051516F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9F823-319F-7E4F-AA47-BB7D5717A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A1B3A6-4B12-5146-310B-672149659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281" y="0"/>
            <a:ext cx="82238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9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8F5588A-1A2C-F348-AD5D-815A25DDC8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C9E23-81DC-524C-9AAF-31FE3F6CA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83CD44-3FC7-6041-A378-45E01DF9E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C7B994-5481-14E3-C476-D438F6BAF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281" y="0"/>
            <a:ext cx="82238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F49CFD5-F105-6749-9C52-411998283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EAC23FE-DF60-4341-ADBF-C4606AB2A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98113" y="6356350"/>
            <a:ext cx="10556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D5F34-64AE-C040-80AB-D2D81A5E34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2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E98E35-7CC0-F64A-8529-52A821B95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F19CA0B-A402-084F-9263-E4B9BB725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– Remember to ad alt text to all imported graphics and images.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EC4CEF-8B82-7242-84B1-FF9D2B43C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728F515E-D5DF-AE4B-BAAD-9D705D124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Palatino" pitchFamily="2" charset="77"/>
          <a:cs typeface="Palatino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+mn-lt"/>
          <a:ea typeface="+mn-ea"/>
          <a:cs typeface="Gill Sans" panose="020B0502020104020203" pitchFamily="34" charset="-79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+mn-lt"/>
          <a:ea typeface="+mn-ea"/>
          <a:cs typeface="Gill Sans" panose="020B0502020104020203" pitchFamily="34" charset="-79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Gill Sans" panose="020B0502020104020203" pitchFamily="34" charset="-79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+mn-ea"/>
          <a:cs typeface="Gill Sans" panose="020B0502020104020203" pitchFamily="34" charset="-79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ccc.org/communities/local-senates/leadership-resources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E46D5-E738-8AE8-068E-B01EDDD7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045" y="217272"/>
            <a:ext cx="5158005" cy="6412128"/>
          </a:xfrm>
        </p:spPr>
        <p:txBody>
          <a:bodyPr>
            <a:noAutofit/>
          </a:bodyPr>
          <a:lstStyle/>
          <a:p>
            <a:pPr marL="1314450" marR="774700" indent="959485">
              <a:spcBef>
                <a:spcPts val="0"/>
              </a:spcBef>
              <a:spcAft>
                <a:spcPts val="0"/>
              </a:spcAft>
            </a:pPr>
            <a:br>
              <a:rPr lang="en-US" sz="2400" dirty="0"/>
            </a:br>
            <a:r>
              <a:rPr lang="en-US" sz="2400" dirty="0"/>
              <a:t>Welcome Fall 2023 ASCCC Plenary Faculty Attendees!</a:t>
            </a:r>
            <a:br>
              <a:rPr lang="en-US" sz="2400" dirty="0"/>
            </a:br>
            <a:br>
              <a:rPr lang="en-US" sz="2400" dirty="0"/>
            </a:b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Thursday, November 16</a:t>
            </a:r>
            <a:r>
              <a:rPr lang="en-US" sz="20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3:00 p.m. to 4:00 p.m.      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Second Breakout Session</a:t>
            </a:r>
            <a:b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Managing Change: Leadership and Strategic Thinking </a:t>
            </a:r>
            <a:b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Presenters:</a:t>
            </a:r>
            <a:b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Anna Nicholas, Ph.D.</a:t>
            </a: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LaTonya Parker Ed. D. Eric Wada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157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Goals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i="1" dirty="0"/>
              <a:t>Converse, Listen and Share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60863" y="1434679"/>
            <a:ext cx="6672262" cy="40119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better understand strategic leadership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understand Backbone, Integrity, </a:t>
            </a:r>
            <a:r>
              <a:rPr lang="en-US"/>
              <a:t>and Competence-Based </a:t>
            </a:r>
            <a:r>
              <a:rPr lang="en-US" dirty="0"/>
              <a:t>Leadership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engage in dialogue around collective leadership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engage and act on supporting and sustaining leadership (Modeling and Creating Opportunities)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Understand Leadership Competencies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79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title" idx="4294967295"/>
          </p:nvPr>
        </p:nvSpPr>
        <p:spPr bwMode="auto">
          <a:xfrm>
            <a:off x="4360863" y="836613"/>
            <a:ext cx="6672262" cy="14605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Gill Sans" panose="020B0502020104020203" pitchFamily="34" charset="-79"/>
              </a:rPr>
              <a:t>How do you define strategic leadership? </a:t>
            </a:r>
          </a:p>
        </p:txBody>
      </p:sp>
      <p:pic>
        <p:nvPicPr>
          <p:cNvPr id="2052" name="Picture 4" descr="Leadership work cloud">
            <a:extLst>
              <a:ext uri="{FF2B5EF4-FFF2-40B4-BE49-F238E27FC236}">
                <a16:creationId xmlns:a16="http://schemas.microsoft.com/office/drawing/2014/main" id="{47D92987-FA24-F569-C8A1-9D1C8B30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10" y="2297152"/>
            <a:ext cx="4627756" cy="34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07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89" y="2131796"/>
            <a:ext cx="3583461" cy="1890709"/>
          </a:xfrm>
        </p:spPr>
        <p:txBody>
          <a:bodyPr/>
          <a:lstStyle/>
          <a:p>
            <a:r>
              <a:rPr lang="en-US" i="1" dirty="0"/>
              <a:t>Deion Sanders</a:t>
            </a:r>
            <a:br>
              <a:rPr lang="en-US" i="1" dirty="0"/>
            </a:br>
            <a:r>
              <a:rPr lang="en-US" i="1" dirty="0"/>
              <a:t>Quote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8" name="Content Placeholder 7" descr="Deion Sanders quote: When a leader walks in the room - the followers feel intimidated, the snakes feel threatened, but the next leaders... they feel inspired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0863" y="1031612"/>
            <a:ext cx="6672262" cy="49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0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76150" cy="1433195"/>
          </a:xfrm>
        </p:spPr>
        <p:txBody>
          <a:bodyPr>
            <a:normAutofit fontScale="90000"/>
          </a:bodyPr>
          <a:lstStyle/>
          <a:p>
            <a:r>
              <a:rPr lang="en-US" dirty="0"/>
              <a:t>For the California Community Colleges…</a:t>
            </a:r>
            <a:br>
              <a:rPr lang="en-US" dirty="0"/>
            </a:br>
            <a:r>
              <a:rPr lang="en-US" dirty="0"/>
              <a:t>Title 5 §53200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(c) “Academic and professional matters” means the following policy development</a:t>
            </a:r>
          </a:p>
          <a:p>
            <a:r>
              <a:rPr lang="en-US" sz="1800" dirty="0"/>
              <a:t>and implementation matters:</a:t>
            </a:r>
          </a:p>
          <a:p>
            <a:r>
              <a:rPr lang="en-US" sz="1800" dirty="0"/>
              <a:t>1. Curriculum, including establishing prerequisites and placing courses within disciplines;</a:t>
            </a:r>
          </a:p>
          <a:p>
            <a:r>
              <a:rPr lang="en-US" sz="1800" dirty="0"/>
              <a:t>2. Degree and certificate requirements;</a:t>
            </a:r>
          </a:p>
          <a:p>
            <a:r>
              <a:rPr lang="en-US" sz="1800" dirty="0"/>
              <a:t>3. Grading policies;</a:t>
            </a:r>
          </a:p>
          <a:p>
            <a:r>
              <a:rPr lang="en-US" sz="1800" dirty="0"/>
              <a:t>4. Educational program development;</a:t>
            </a:r>
          </a:p>
          <a:p>
            <a:r>
              <a:rPr lang="en-US" sz="1800" dirty="0"/>
              <a:t>5. Standards or policies regarding student preparation and success;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407120" y="1436182"/>
            <a:ext cx="4948881" cy="4753481"/>
          </a:xfrm>
        </p:spPr>
        <p:txBody>
          <a:bodyPr/>
          <a:lstStyle/>
          <a:p>
            <a:pPr lvl="0"/>
            <a:r>
              <a:rPr lang="en-US" sz="1800" dirty="0"/>
              <a:t>6. District and college governance structures, as related to faculty roles;</a:t>
            </a:r>
          </a:p>
          <a:p>
            <a:pPr lvl="0"/>
            <a:r>
              <a:rPr lang="en-US" sz="1800" dirty="0"/>
              <a:t>7. Faculty roles and involvement in accreditation processes, including self-study and annual reports;</a:t>
            </a:r>
          </a:p>
          <a:p>
            <a:pPr lvl="0"/>
            <a:r>
              <a:rPr lang="en-US" sz="1800" dirty="0"/>
              <a:t>8. Policies for faculty professional development activities;</a:t>
            </a:r>
          </a:p>
          <a:p>
            <a:pPr lvl="0"/>
            <a:r>
              <a:rPr lang="en-US" sz="1800" dirty="0"/>
              <a:t>9. Processes for program review;</a:t>
            </a:r>
          </a:p>
          <a:p>
            <a:pPr lvl="0"/>
            <a:r>
              <a:rPr lang="en-US" sz="1800" dirty="0"/>
              <a:t>10.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Processes for institutional planning </a:t>
            </a:r>
            <a:r>
              <a:rPr lang="en-US" sz="1800" dirty="0"/>
              <a:t>and budget development; and</a:t>
            </a:r>
          </a:p>
          <a:p>
            <a:pPr lvl="0"/>
            <a:r>
              <a:rPr lang="en-US" sz="1800" dirty="0"/>
              <a:t>11. Other academic and professional matters as are mutually agreed upon between the governing board and the academic senate.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10F49-F680-3688-2D0A-CFC72799BD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85" y="-1890709"/>
            <a:ext cx="3583461" cy="1890709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BIC-Based Leadership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360863" y="577049"/>
            <a:ext cx="6672262" cy="6147601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BIC - Based Leadership: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Backbone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Integrity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Competence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600" dirty="0"/>
              <a:t>* Term coined by Lourdes Brent, </a:t>
            </a:r>
            <a:r>
              <a:rPr lang="en-US" sz="1600" dirty="0">
                <a:cs typeface="Times New Roman" panose="02020603050405020304" pitchFamily="18" charset="0"/>
              </a:rPr>
              <a:t>P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rofessor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merita from Los Angeles Trade-Technical College, former LATTC Senate President and former LACCD District Academic Senate Secretary</a:t>
            </a:r>
            <a:endParaRPr lang="en-US" sz="1600" dirty="0"/>
          </a:p>
        </p:txBody>
      </p:sp>
      <p:pic>
        <p:nvPicPr>
          <p:cNvPr id="3" name="Picture 2" descr="BiC pen logo depicting a person holding a pen">
            <a:extLst>
              <a:ext uri="{FF2B5EF4-FFF2-40B4-BE49-F238E27FC236}">
                <a16:creationId xmlns:a16="http://schemas.microsoft.com/office/drawing/2014/main" id="{5BC95A53-1C5E-C851-A6CC-3C959B282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974" y="1254901"/>
            <a:ext cx="2847975" cy="1600200"/>
          </a:xfrm>
          <a:prstGeom prst="rect">
            <a:avLst/>
          </a:prstGeom>
        </p:spPr>
      </p:pic>
      <p:pic>
        <p:nvPicPr>
          <p:cNvPr id="2" name="Picture 1" descr="A red pen with white text saying &quot;Backbone Integrity Competence&quot;&#10;&#10;">
            <a:extLst>
              <a:ext uri="{FF2B5EF4-FFF2-40B4-BE49-F238E27FC236}">
                <a16:creationId xmlns:a16="http://schemas.microsoft.com/office/drawing/2014/main" id="{CCA272F8-C7B9-993B-FEDB-74E02AB5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27" y="3023024"/>
            <a:ext cx="5166804" cy="19597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C1AB4-F0EA-3940-A3A7-33051516FBC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13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title" idx="4294967295"/>
          </p:nvPr>
        </p:nvSpPr>
        <p:spPr bwMode="auto">
          <a:xfrm>
            <a:off x="4360863" y="379413"/>
            <a:ext cx="6672262" cy="160496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Gill Sans" panose="020B0502020104020203" pitchFamily="34" charset="-79"/>
              </a:rPr>
              <a:t>Supporting and Sustaining Leadership (Modeling and Creating Opportunities)</a:t>
            </a:r>
          </a:p>
        </p:txBody>
      </p:sp>
      <p:pic>
        <p:nvPicPr>
          <p:cNvPr id="6" name="Picture 5" descr="A group of professionals sitting in a circle listening to a presenter&#10;">
            <a:extLst>
              <a:ext uri="{FF2B5EF4-FFF2-40B4-BE49-F238E27FC236}">
                <a16:creationId xmlns:a16="http://schemas.microsoft.com/office/drawing/2014/main" id="{D2AA982C-13D0-0D86-D936-67FAB925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681" y="2553718"/>
            <a:ext cx="4752208" cy="29885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95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3DC4-536A-6720-23DC-BA119E45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85" y="-1890709"/>
            <a:ext cx="3583461" cy="1890709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60863" y="790786"/>
            <a:ext cx="6672262" cy="937653"/>
          </a:xfrm>
        </p:spPr>
        <p:txBody>
          <a:bodyPr/>
          <a:lstStyle/>
          <a:p>
            <a:r>
              <a:rPr lang="en-US" sz="3600" dirty="0"/>
              <a:t>Leadership Competencies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A picture of people climbing up a cliff, with a leader helping and a boss just watching">
            <a:extLst>
              <a:ext uri="{FF2B5EF4-FFF2-40B4-BE49-F238E27FC236}">
                <a16:creationId xmlns:a16="http://schemas.microsoft.com/office/drawing/2014/main" id="{91FA9C0F-FE44-EDF9-07E3-6E4920E0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32" y="1775047"/>
            <a:ext cx="6108402" cy="37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68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ASCCC Faculty Leadership Resource </a:t>
            </a:r>
            <a:r>
              <a:rPr lang="en-US" dirty="0">
                <a:hlinkClick r:id="rId2"/>
              </a:rPr>
              <a:t>https://www.asccc.org/communities/local-senates/leadership-resources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A18C6-28F1-3B47-AF4F-AD518E9A6B5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679628"/>
      </p:ext>
    </p:extLst>
  </p:cSld>
  <p:clrMapOvr>
    <a:masterClrMapping/>
  </p:clrMapOvr>
</p:sld>
</file>

<file path=ppt/theme/theme1.xml><?xml version="1.0" encoding="utf-8"?>
<a:theme xmlns:a="http://schemas.openxmlformats.org/drawingml/2006/main" name="ASCCC Curriculum Inst. 2020 Theme">
  <a:themeElements>
    <a:clrScheme name="ASCCC Fall Plenary 2023 2 1">
      <a:dk1>
        <a:srgbClr val="000000"/>
      </a:dk1>
      <a:lt1>
        <a:srgbClr val="FFFFFF"/>
      </a:lt1>
      <a:dk2>
        <a:srgbClr val="003C89"/>
      </a:dk2>
      <a:lt2>
        <a:srgbClr val="F5E8D3"/>
      </a:lt2>
      <a:accent1>
        <a:srgbClr val="0A65AF"/>
      </a:accent1>
      <a:accent2>
        <a:srgbClr val="45923F"/>
      </a:accent2>
      <a:accent3>
        <a:srgbClr val="C9801E"/>
      </a:accent3>
      <a:accent4>
        <a:srgbClr val="E3411F"/>
      </a:accent4>
      <a:accent5>
        <a:srgbClr val="A61480"/>
      </a:accent5>
      <a:accent6>
        <a:srgbClr val="ECD4B1"/>
      </a:accent6>
      <a:hlink>
        <a:srgbClr val="0965AE"/>
      </a:hlink>
      <a:folHlink>
        <a:srgbClr val="003D89"/>
      </a:folHlink>
    </a:clrScheme>
    <a:fontScheme name="Lato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CC Spring Plenary 2023 ppt template 2.pptx" id="{FC9FB628-224E-0A4E-88CE-ECAEDE7B6CD2}" vid="{AF82552D-38FF-DB45-A537-9E2B189103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ASCCC Fall Plenary 2023 ppt template 2</Template>
  <TotalTime>187</TotalTime>
  <Words>352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Palatino</vt:lpstr>
      <vt:lpstr>Arial</vt:lpstr>
      <vt:lpstr>Calibri</vt:lpstr>
      <vt:lpstr>Georgia</vt:lpstr>
      <vt:lpstr>Times New Roman</vt:lpstr>
      <vt:lpstr>ASCCC Curriculum Inst. 2020 Theme</vt:lpstr>
      <vt:lpstr> Welcome Fall 2023 ASCCC Plenary Faculty Attendees!  Thursday, November 16th 3:00 p.m. to 4:00 p.m.       Second Breakout Session    Managing Change: Leadership and Strategic Thinking   Presenters: Anna Nicholas, Ph.D. LaTonya Parker Ed. D. Eric Wada  </vt:lpstr>
      <vt:lpstr>Objectives and Goals </vt:lpstr>
      <vt:lpstr>How do you define strategic leadership? </vt:lpstr>
      <vt:lpstr>Deion Sanders Quote</vt:lpstr>
      <vt:lpstr>For the California Community Colleges… Title 5 §53200 </vt:lpstr>
      <vt:lpstr>BIC-Based Leadership</vt:lpstr>
      <vt:lpstr>Supporting and Sustaining Leadership (Modeling and Creating Opportunities)</vt:lpstr>
      <vt:lpstr>Leadership Competencies</vt:lpstr>
      <vt:lpstr>Resources: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Fall 2023 ASCCC Plenary Faculty Attendees!  Thursday, November 16, 2023   3:00 p.m. to 4:00 p.m.       Second Breakout Session    Managing Change: Leadership and Strategic Thinking  Presenters: Anna Nicholas, LaTonya Parker Ed. D. &amp; Eric Wada</dc:title>
  <dc:subject/>
  <dc:creator>LaTonya Parker</dc:creator>
  <cp:keywords/>
  <dc:description/>
  <cp:lastModifiedBy>Kyoko Hatano</cp:lastModifiedBy>
  <cp:revision>16</cp:revision>
  <cp:lastPrinted>2020-11-24T19:39:26Z</cp:lastPrinted>
  <dcterms:created xsi:type="dcterms:W3CDTF">2023-11-10T01:27:00Z</dcterms:created>
  <dcterms:modified xsi:type="dcterms:W3CDTF">2023-11-14T18:14:48Z</dcterms:modified>
  <cp:category/>
</cp:coreProperties>
</file>