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4fW9g7lLfUzDVChciMq6I2bI6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bdfe4135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9bdfe4135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9bdfe4135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 pre-recorded presentation prepared by Tiffany is available at: https://laccd.zoom.us/rec/play/uT9yqAzdHrKiQ-R041BrDAp7G167ZAN94b_6ZeSeaQa_pzxii_FTBaJMpNKFi-P6YO-m-uyk_A7-fJtH.F7AfLPseZK7Ffdqz?canPlayFromShare=true&amp;from=share_recording_detail&amp;continueMode=true&amp;componentName=rec-play&amp;originRequestUrl=https%3A%2F%2Flaccd.zoom.us%2Frec%2Fshare%2FTwRtQGbRNAP30CNt5aNZkQzOs9KCHqn_bKhe0XnAwruksa6XfUpVCwGWGahRuONV.AOkOmdzfQs8MLd6L</a:t>
            </a:r>
            <a:endParaRPr/>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1" name="Google Shape;1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While the OERI is nominally about OER, our work has ventured into all of these other spaces. And if faculty leaders are not involved in these things, who is?</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23"/>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2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2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3"/>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79"/>
        <p:cNvGrpSpPr/>
        <p:nvPr/>
      </p:nvGrpSpPr>
      <p:grpSpPr>
        <a:xfrm>
          <a:off x="0" y="0"/>
          <a:ext cx="0" cy="0"/>
          <a:chOff x="0" y="0"/>
          <a:chExt cx="0" cy="0"/>
        </a:xfrm>
      </p:grpSpPr>
      <p:cxnSp>
        <p:nvCxnSpPr>
          <p:cNvPr id="80" name="Google Shape;80;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81" name="Google Shape;81;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2" name="Google Shape;82;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3" name="Google Shape;83;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86"/>
        <p:cNvGrpSpPr/>
        <p:nvPr/>
      </p:nvGrpSpPr>
      <p:grpSpPr>
        <a:xfrm>
          <a:off x="0" y="0"/>
          <a:ext cx="0" cy="0"/>
          <a:chOff x="0" y="0"/>
          <a:chExt cx="0" cy="0"/>
        </a:xfrm>
      </p:grpSpPr>
      <p:cxnSp>
        <p:nvCxnSpPr>
          <p:cNvPr id="87" name="Google Shape;87;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89" name="Google Shape;89;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0" name="Google Shape;90;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91" name="Google Shape;91;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2" name="Google Shape;92;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75"/>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7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9" name="Google Shape;29;p7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1" name="Google Shape;31;p73"/>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4" name="Google Shape;34;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5" name="Google Shape;35;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7" name="Google Shape;37;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2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5"/>
        <p:cNvGrpSpPr/>
        <p:nvPr/>
      </p:nvGrpSpPr>
      <p:grpSpPr>
        <a:xfrm>
          <a:off x="0" y="0"/>
          <a:ext cx="0" cy="0"/>
          <a:chOff x="0" y="0"/>
          <a:chExt cx="0" cy="0"/>
        </a:xfrm>
      </p:grpSpPr>
      <p:sp>
        <p:nvSpPr>
          <p:cNvPr id="46" name="Google Shape;46;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7" name="Google Shape;47;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8" name="Google Shape;48;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0" name="Google Shape;50;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1" name="Google Shape;51;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53"/>
        <p:cNvGrpSpPr/>
        <p:nvPr/>
      </p:nvGrpSpPr>
      <p:grpSpPr>
        <a:xfrm>
          <a:off x="0" y="0"/>
          <a:ext cx="0" cy="0"/>
          <a:chOff x="0" y="0"/>
          <a:chExt cx="0" cy="0"/>
        </a:xfrm>
      </p:grpSpPr>
      <p:sp>
        <p:nvSpPr>
          <p:cNvPr id="54" name="Google Shape;54;p30"/>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5" name="Google Shape;55;p3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6" name="Google Shape;56;p30"/>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8" name="Google Shape;58;p30"/>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30"/>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0" name="Google Shape;60;p30"/>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1" name="Google Shape;61;p3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63"/>
        <p:cNvGrpSpPr/>
        <p:nvPr/>
      </p:nvGrpSpPr>
      <p:grpSpPr>
        <a:xfrm>
          <a:off x="0" y="0"/>
          <a:ext cx="0" cy="0"/>
          <a:chOff x="0" y="0"/>
          <a:chExt cx="0" cy="0"/>
        </a:xfrm>
      </p:grpSpPr>
      <p:sp>
        <p:nvSpPr>
          <p:cNvPr id="64" name="Google Shape;64;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5" name="Google Shape;65;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66" name="Google Shape;66;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9" name="Google Shape;69;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1"/>
        <p:cNvGrpSpPr/>
        <p:nvPr/>
      </p:nvGrpSpPr>
      <p:grpSpPr>
        <a:xfrm>
          <a:off x="0" y="0"/>
          <a:ext cx="0" cy="0"/>
          <a:chOff x="0" y="0"/>
          <a:chExt cx="0" cy="0"/>
        </a:xfrm>
      </p:grpSpPr>
      <p:sp>
        <p:nvSpPr>
          <p:cNvPr id="72" name="Google Shape;72;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3" name="Google Shape;73;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74" name="Google Shape;74;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a:spLocks noGrp="1"/>
          </p:cNvSpPr>
          <p:nvPr>
            <p:ph type="pic" idx="2"/>
          </p:nvPr>
        </p:nvSpPr>
        <p:spPr>
          <a:xfrm>
            <a:off x="5449305" y="797578"/>
            <a:ext cx="2841836" cy="5248677"/>
          </a:xfrm>
          <a:prstGeom prst="rect">
            <a:avLst/>
          </a:prstGeom>
          <a:solidFill>
            <a:srgbClr val="D8D8D8"/>
          </a:solidFill>
          <a:ln>
            <a:noFill/>
          </a:ln>
        </p:spPr>
      </p:sp>
      <p:sp>
        <p:nvSpPr>
          <p:cNvPr id="76" name="Google Shape;76;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7" name="Google Shape;77;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oeri@asccc.org" TargetMode="External"/><Relationship Id="rId7" Type="http://schemas.openxmlformats.org/officeDocument/2006/relationships/hyperlink" Target="https://asccc-oeri.org/specific-stipends-for-specific-task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sccc-oeri.org/california-community-colleges-open-educational-resources/" TargetMode="External"/><Relationship Id="rId5" Type="http://schemas.openxmlformats.org/officeDocument/2006/relationships/hyperlink" Target="https://asccc-oeri.org/oer-and-ztc/" TargetMode="External"/><Relationship Id="rId4" Type="http://schemas.openxmlformats.org/officeDocument/2006/relationships/hyperlink" Target="https://laccd.zoom.us/rec/play/uT9yqAzdHrKiQ-R041BrDAp7G167ZAN94b_6ZeSeaQa_pzxii_FTBaJMpNKFi-P6YO-m-uyk_A7-fJtH.F7AfLPseZK7Ffdqz?canPlayFromShare=true&amp;from=share_recording_detail&amp;continueMode=true&amp;componentName=rec-play&amp;originRequestUrl=https%3A%2F%2Flaccd.zoom.us%2Frec%2Fshare%2FTwRtQGbRNAP30CNt5aNZkQzOs9KCHqn_bKhe0XnAwruksa6XfUpVCwGWGahRuONV.AOkOmdzfQs8MLd6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laccd.zoom.us/rec/play/uT9yqAzdHrKiQ-R041BrDAp7G167ZAN94b_6ZeSeaQa_pzxii_FTBaJMpNKFi-P6YO-m-uyk_A7-fJtH.F7AfLPseZK7Ffdqz?canPlayFromShare=true&amp;from=share_recording_detail&amp;continueMode=true&amp;componentName=rec-play&amp;originRequestUrl=https%3A%2F%2Flaccd.zoom.us%2Frec%2Fshare%2FTwRtQGbRNAP30CNt5aNZkQzOs9KCHqn_bKhe0XnAwruksa6XfUpVCwGWGahRuONV.AOkOmdzfQs8MLd6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nsplash.com/photos/1zO4O3Z0UJA?utm_content=creditCopyText&amp;utm_medium=referral&amp;utm_source=unsplash" TargetMode="External"/><Relationship Id="rId5" Type="http://schemas.openxmlformats.org/officeDocument/2006/relationships/hyperlink" Target="https://unsplash.com/@mathieustern?utm_content=creditCopyText&amp;utm_medium=referral&amp;utm_source=unsplash"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photos/green-and-white-ceramic-figurine-1fzyz-bmKBw?utm_content=creditCopyText&amp;utm_medium=referral&amp;utm_source=unsplash" TargetMode="External"/><Relationship Id="rId4" Type="http://schemas.openxmlformats.org/officeDocument/2006/relationships/hyperlink" Target="https://unsplash.com/@mathieustern?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6"/>
          <p:cNvSpPr txBox="1">
            <a:spLocks noGrp="1"/>
          </p:cNvSpPr>
          <p:nvPr>
            <p:ph type="ctrTitle"/>
          </p:nvPr>
        </p:nvSpPr>
        <p:spPr>
          <a:xfrm>
            <a:off x="1188607" y="2869674"/>
            <a:ext cx="6477803" cy="1538289"/>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000"/>
              <a:t>Advancing Zero Textbook Cost (ZTC) Efforts through Open Education Resources (OER)</a:t>
            </a:r>
            <a:endParaRPr/>
          </a:p>
        </p:txBody>
      </p:sp>
      <p:sp>
        <p:nvSpPr>
          <p:cNvPr id="102" name="Google Shape;102;p36"/>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fontScale="70000" lnSpcReduction="20000"/>
          </a:bodyPr>
          <a:lstStyle/>
          <a:p>
            <a:pPr marL="457200" lvl="0" indent="-330200" algn="l" rtl="0">
              <a:lnSpc>
                <a:spcPct val="120000"/>
              </a:lnSpc>
              <a:spcBef>
                <a:spcPts val="750"/>
              </a:spcBef>
              <a:spcAft>
                <a:spcPts val="0"/>
              </a:spcAft>
              <a:buSzPct val="126984"/>
              <a:buNone/>
            </a:pPr>
            <a:r>
              <a:rPr lang="en-US" sz="1800"/>
              <a:t>ASCCC OERI at 2023 ASCCC Fall Plenary; Thursday, November 16, 2023; 3:00 pm – 4:00 pm</a:t>
            </a:r>
            <a:endParaRPr/>
          </a:p>
          <a:p>
            <a:pPr marL="457200" lvl="0" indent="-330200" algn="l" rtl="0">
              <a:lnSpc>
                <a:spcPct val="120000"/>
              </a:lnSpc>
              <a:spcBef>
                <a:spcPts val="750"/>
              </a:spcBef>
              <a:spcAft>
                <a:spcPts val="0"/>
              </a:spcAft>
              <a:buSzPct val="142857"/>
              <a:buNone/>
            </a:pPr>
            <a:r>
              <a:rPr lang="en-US" sz="1600"/>
              <a:t>This work is licensed under a </a:t>
            </a:r>
            <a:r>
              <a:rPr lang="en-US" sz="1600" u="sng">
                <a:solidFill>
                  <a:schemeClr val="hlink"/>
                </a:solidFill>
                <a:hlinkClick r:id="rId3"/>
              </a:rPr>
              <a:t>Creative Commons Attribution 4.0 International License</a:t>
            </a:r>
            <a:r>
              <a:rPr lang="en-US" sz="1600"/>
              <a:t>.</a:t>
            </a:r>
            <a:endParaRPr/>
          </a:p>
          <a:p>
            <a:pPr marL="457200" lvl="0" indent="-330200" algn="l" rtl="0">
              <a:lnSpc>
                <a:spcPct val="120000"/>
              </a:lnSpc>
              <a:spcBef>
                <a:spcPts val="750"/>
              </a:spcBef>
              <a:spcAft>
                <a:spcPts val="0"/>
              </a:spcAft>
              <a:buSzPct val="142857"/>
              <a:buNone/>
            </a:pP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ZTC</a:t>
            </a:r>
            <a:endParaRPr/>
          </a:p>
        </p:txBody>
      </p:sp>
      <p:sp>
        <p:nvSpPr>
          <p:cNvPr id="165" name="Google Shape;165;p9"/>
          <p:cNvSpPr txBox="1">
            <a:spLocks noGrp="1"/>
          </p:cNvSpPr>
          <p:nvPr>
            <p:ph type="body" idx="1"/>
          </p:nvPr>
        </p:nvSpPr>
        <p:spPr>
          <a:xfrm>
            <a:off x="1088686" y="2015735"/>
            <a:ext cx="7202456" cy="452756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$115 million to address costs of textbooks and supplemental materials (homework systems)</a:t>
            </a:r>
            <a:endParaRPr/>
          </a:p>
          <a:p>
            <a:pPr marL="457200" lvl="0" indent="-330200" algn="l" rtl="0">
              <a:lnSpc>
                <a:spcPct val="120000"/>
              </a:lnSpc>
              <a:spcBef>
                <a:spcPts val="750"/>
              </a:spcBef>
              <a:spcAft>
                <a:spcPts val="0"/>
              </a:spcAft>
              <a:buSzPts val="1600"/>
              <a:buChar char="•"/>
            </a:pPr>
            <a:r>
              <a:rPr lang="en-US" sz="1800"/>
              <a:t>$200,000 to all 115-degree granting colleges</a:t>
            </a:r>
            <a:endParaRPr/>
          </a:p>
          <a:p>
            <a:pPr marL="914400" lvl="1" indent="-317500" algn="l" rtl="0">
              <a:lnSpc>
                <a:spcPct val="120000"/>
              </a:lnSpc>
              <a:spcBef>
                <a:spcPts val="375"/>
              </a:spcBef>
              <a:spcAft>
                <a:spcPts val="0"/>
              </a:spcAft>
              <a:buSzPts val="1400"/>
              <a:buChar char="•"/>
            </a:pPr>
            <a:r>
              <a:rPr lang="en-US" sz="1800"/>
              <a:t>$20,000 Planning Grants</a:t>
            </a:r>
            <a:endParaRPr/>
          </a:p>
          <a:p>
            <a:pPr marL="914400" lvl="1" indent="-317500" algn="l" rtl="0">
              <a:lnSpc>
                <a:spcPct val="120000"/>
              </a:lnSpc>
              <a:spcBef>
                <a:spcPts val="375"/>
              </a:spcBef>
              <a:spcAft>
                <a:spcPts val="0"/>
              </a:spcAft>
              <a:buSzPts val="1400"/>
              <a:buChar char="•"/>
            </a:pPr>
            <a:r>
              <a:rPr lang="en-US" sz="1800"/>
              <a:t>$180,000 Implementation Grants (Plans due 10/31/23)</a:t>
            </a:r>
            <a:endParaRPr/>
          </a:p>
          <a:p>
            <a:pPr marL="1371600" lvl="2" indent="-304800" algn="l" rtl="0">
              <a:lnSpc>
                <a:spcPct val="120000"/>
              </a:lnSpc>
              <a:spcBef>
                <a:spcPts val="375"/>
              </a:spcBef>
              <a:spcAft>
                <a:spcPts val="0"/>
              </a:spcAft>
              <a:buSzPts val="1200"/>
              <a:buChar char="•"/>
            </a:pPr>
            <a:r>
              <a:rPr lang="en-US" sz="1800"/>
              <a:t>Pathways completion by Fall 2025</a:t>
            </a:r>
            <a:endParaRPr/>
          </a:p>
          <a:p>
            <a:pPr marL="457200" lvl="0" indent="-330200" algn="l" rtl="0">
              <a:lnSpc>
                <a:spcPct val="120000"/>
              </a:lnSpc>
              <a:spcBef>
                <a:spcPts val="750"/>
              </a:spcBef>
              <a:spcAft>
                <a:spcPts val="0"/>
              </a:spcAft>
              <a:buSzPts val="1600"/>
              <a:buChar char="•"/>
            </a:pPr>
            <a:r>
              <a:rPr lang="en-US" sz="1800"/>
              <a:t>Acceleration Grants</a:t>
            </a:r>
            <a:endParaRPr/>
          </a:p>
          <a:p>
            <a:pPr marL="914400" lvl="1" indent="-317500" algn="l" rtl="0">
              <a:lnSpc>
                <a:spcPct val="120000"/>
              </a:lnSpc>
              <a:spcBef>
                <a:spcPts val="375"/>
              </a:spcBef>
              <a:spcAft>
                <a:spcPts val="0"/>
              </a:spcAft>
              <a:buSzPts val="1400"/>
              <a:buChar char="•"/>
            </a:pPr>
            <a:r>
              <a:rPr lang="en-US" sz="1800"/>
              <a:t>Opportunity to apply for up to $200,000 per pathway </a:t>
            </a:r>
            <a:endParaRPr/>
          </a:p>
          <a:p>
            <a:pPr marL="914400" lvl="1" indent="-317500" algn="l" rtl="0">
              <a:lnSpc>
                <a:spcPct val="120000"/>
              </a:lnSpc>
              <a:spcBef>
                <a:spcPts val="375"/>
              </a:spcBef>
              <a:spcAft>
                <a:spcPts val="0"/>
              </a:spcAft>
              <a:buSzPts val="1400"/>
              <a:buChar char="•"/>
            </a:pPr>
            <a:r>
              <a:rPr lang="en-US" sz="1800"/>
              <a:t>Pathway completion by Fall 2026</a:t>
            </a:r>
            <a:endParaRPr/>
          </a:p>
          <a:p>
            <a:pPr marL="914400" lvl="1" indent="-317500" algn="l" rtl="0">
              <a:lnSpc>
                <a:spcPct val="120000"/>
              </a:lnSpc>
              <a:spcBef>
                <a:spcPts val="375"/>
              </a:spcBef>
              <a:spcAft>
                <a:spcPts val="0"/>
              </a:spcAft>
              <a:buSzPts val="1400"/>
              <a:buChar char="•"/>
            </a:pPr>
            <a:r>
              <a:rPr lang="en-US" sz="1800"/>
              <a:t>No limit to number of applications that could be submitted</a:t>
            </a:r>
            <a:endParaRPr/>
          </a:p>
          <a:p>
            <a:pPr marL="914400" lvl="1" indent="-317500" algn="l" rtl="0">
              <a:lnSpc>
                <a:spcPct val="120000"/>
              </a:lnSpc>
              <a:spcBef>
                <a:spcPts val="375"/>
              </a:spcBef>
              <a:spcAft>
                <a:spcPts val="0"/>
              </a:spcAft>
              <a:buSzPts val="1400"/>
              <a:buChar char="•"/>
            </a:pPr>
            <a:r>
              <a:rPr lang="en-US" sz="1800"/>
              <a:t>Deadlines of 9/15/23 and 11/15/23</a:t>
            </a:r>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Instructional Materials Task Force</a:t>
            </a:r>
            <a:endParaRPr/>
          </a:p>
        </p:txBody>
      </p:sp>
      <p:sp>
        <p:nvSpPr>
          <p:cNvPr id="171" name="Google Shape;171;p1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How do we get costs of everything to zero for students? </a:t>
            </a:r>
            <a:endParaRPr/>
          </a:p>
          <a:p>
            <a:pPr marL="457200" lvl="0" indent="-330200" algn="l" rtl="0">
              <a:lnSpc>
                <a:spcPct val="120000"/>
              </a:lnSpc>
              <a:spcBef>
                <a:spcPts val="750"/>
              </a:spcBef>
              <a:spcAft>
                <a:spcPts val="0"/>
              </a:spcAft>
              <a:buSzPts val="1600"/>
              <a:buChar char="•"/>
            </a:pPr>
            <a:r>
              <a:rPr lang="en-US" sz="2400"/>
              <a:t>Focus is broader than OER/ZTC – how do we make it so no student is making educational choices based on the associated costs?</a:t>
            </a:r>
            <a:endParaRPr/>
          </a:p>
          <a:p>
            <a:pPr marL="457200" lvl="0" indent="-330200" algn="l" rtl="0">
              <a:lnSpc>
                <a:spcPct val="120000"/>
              </a:lnSpc>
              <a:spcBef>
                <a:spcPts val="750"/>
              </a:spcBef>
              <a:spcAft>
                <a:spcPts val="0"/>
              </a:spcAft>
              <a:buSzPts val="1600"/>
              <a:buChar char="•"/>
            </a:pPr>
            <a:r>
              <a:rPr lang="en-US" sz="2400"/>
              <a:t>How do we make it possible for colleges, districts, the system to cover all costs for students?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Getting to Zero?</a:t>
            </a:r>
            <a:endParaRPr/>
          </a:p>
        </p:txBody>
      </p:sp>
      <p:sp>
        <p:nvSpPr>
          <p:cNvPr id="177" name="Google Shape;177;p1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OER/ZTC where possible</a:t>
            </a:r>
            <a:endParaRPr/>
          </a:p>
          <a:p>
            <a:pPr marL="457200" lvl="0" indent="-330200" algn="l" rtl="0">
              <a:lnSpc>
                <a:spcPct val="120000"/>
              </a:lnSpc>
              <a:spcBef>
                <a:spcPts val="750"/>
              </a:spcBef>
              <a:spcAft>
                <a:spcPts val="0"/>
              </a:spcAft>
              <a:buSzPts val="1600"/>
              <a:buChar char="•"/>
            </a:pPr>
            <a:r>
              <a:rPr lang="en-US" sz="2400"/>
              <a:t>Reducing costs</a:t>
            </a:r>
            <a:endParaRPr/>
          </a:p>
          <a:p>
            <a:pPr marL="457200" lvl="0" indent="-330200" algn="l" rtl="0">
              <a:lnSpc>
                <a:spcPct val="120000"/>
              </a:lnSpc>
              <a:spcBef>
                <a:spcPts val="750"/>
              </a:spcBef>
              <a:spcAft>
                <a:spcPts val="0"/>
              </a:spcAft>
              <a:buSzPts val="1600"/>
              <a:buChar char="•"/>
            </a:pPr>
            <a:r>
              <a:rPr lang="en-US" sz="2400"/>
              <a:t>Freeing funds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Tracking Costs and Cost Transparency</a:t>
            </a:r>
            <a:endParaRPr/>
          </a:p>
        </p:txBody>
      </p:sp>
      <p:sp>
        <p:nvSpPr>
          <p:cNvPr id="183" name="Google Shape;183;p12"/>
          <p:cNvSpPr txBox="1">
            <a:spLocks noGrp="1"/>
          </p:cNvSpPr>
          <p:nvPr>
            <p:ph type="body" idx="1"/>
          </p:nvPr>
        </p:nvSpPr>
        <p:spPr>
          <a:xfrm>
            <a:off x="1088686" y="2015735"/>
            <a:ext cx="7202456" cy="4325688"/>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000"/>
              <a:t>Section-level data element already in place to track costs</a:t>
            </a:r>
            <a:endParaRPr/>
          </a:p>
          <a:p>
            <a:pPr marL="457200" lvl="0" indent="-330200" algn="l" rtl="0">
              <a:lnSpc>
                <a:spcPct val="120000"/>
              </a:lnSpc>
              <a:spcBef>
                <a:spcPts val="750"/>
              </a:spcBef>
              <a:spcAft>
                <a:spcPts val="0"/>
              </a:spcAft>
              <a:buSzPts val="1600"/>
              <a:buChar char="•"/>
            </a:pPr>
            <a:r>
              <a:rPr lang="en-US" sz="2000"/>
              <a:t>New legislation expands the information required to be present in schedules</a:t>
            </a:r>
            <a:endParaRPr/>
          </a:p>
          <a:p>
            <a:pPr marL="914400" lvl="1" indent="-317500" algn="l" rtl="0">
              <a:lnSpc>
                <a:spcPct val="120000"/>
              </a:lnSpc>
              <a:spcBef>
                <a:spcPts val="375"/>
              </a:spcBef>
              <a:spcAft>
                <a:spcPts val="0"/>
              </a:spcAft>
              <a:buSzPts val="1400"/>
              <a:buChar char="•"/>
            </a:pPr>
            <a:r>
              <a:rPr lang="en-US" sz="2000"/>
              <a:t>Not just texts and supplemental materials as is presently required – but also the costs of all the other things</a:t>
            </a:r>
            <a:endParaRPr/>
          </a:p>
          <a:p>
            <a:pPr marL="914400" lvl="1" indent="-317500" algn="l" rtl="0">
              <a:lnSpc>
                <a:spcPct val="120000"/>
              </a:lnSpc>
              <a:spcBef>
                <a:spcPts val="375"/>
              </a:spcBef>
              <a:spcAft>
                <a:spcPts val="0"/>
              </a:spcAft>
              <a:buSzPts val="1400"/>
              <a:buChar char="•"/>
            </a:pPr>
            <a:r>
              <a:rPr lang="en-US" sz="2000"/>
              <a:t>Minimum number of sections with information established</a:t>
            </a:r>
            <a:endParaRPr/>
          </a:p>
          <a:p>
            <a:pPr marL="457200" lvl="0" indent="-330200" algn="l" rtl="0">
              <a:lnSpc>
                <a:spcPct val="120000"/>
              </a:lnSpc>
              <a:spcBef>
                <a:spcPts val="750"/>
              </a:spcBef>
              <a:spcAft>
                <a:spcPts val="0"/>
              </a:spcAft>
              <a:buSzPts val="1600"/>
              <a:buChar char="•"/>
            </a:pPr>
            <a:r>
              <a:rPr lang="en-US" sz="2000"/>
              <a:t>Increased pressure on faculty to consider costs when making choices – as is already required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Benefits of OER</a:t>
            </a:r>
            <a:endParaRPr/>
          </a:p>
        </p:txBody>
      </p:sp>
      <p:sp>
        <p:nvSpPr>
          <p:cNvPr id="189" name="Google Shape;189;p1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120000"/>
              </a:lnSpc>
              <a:spcBef>
                <a:spcPts val="750"/>
              </a:spcBef>
              <a:spcAft>
                <a:spcPts val="0"/>
              </a:spcAft>
              <a:buSzPts val="1600"/>
              <a:buChar char="•"/>
            </a:pPr>
            <a:r>
              <a:rPr lang="en-US" sz="2400"/>
              <a:t>Free</a:t>
            </a:r>
            <a:endParaRPr/>
          </a:p>
          <a:p>
            <a:pPr marL="457200" lvl="0" indent="-330200" algn="l" rtl="0">
              <a:lnSpc>
                <a:spcPct val="120000"/>
              </a:lnSpc>
              <a:spcBef>
                <a:spcPts val="750"/>
              </a:spcBef>
              <a:spcAft>
                <a:spcPts val="0"/>
              </a:spcAft>
              <a:buSzPts val="1600"/>
              <a:buChar char="•"/>
            </a:pPr>
            <a:r>
              <a:rPr lang="en-US" sz="2400"/>
              <a:t>Customizable</a:t>
            </a:r>
            <a:endParaRPr/>
          </a:p>
          <a:p>
            <a:pPr marL="914400" lvl="1" indent="-317500" algn="l" rtl="0">
              <a:lnSpc>
                <a:spcPct val="120000"/>
              </a:lnSpc>
              <a:spcBef>
                <a:spcPts val="375"/>
              </a:spcBef>
              <a:spcAft>
                <a:spcPts val="0"/>
              </a:spcAft>
              <a:buSzPts val="1400"/>
              <a:buChar char="•"/>
            </a:pPr>
            <a:r>
              <a:rPr lang="en-US" sz="2400"/>
              <a:t>Re-mix existing resources</a:t>
            </a:r>
            <a:endParaRPr/>
          </a:p>
          <a:p>
            <a:pPr marL="914400" lvl="1" indent="-317500" algn="l" rtl="0">
              <a:lnSpc>
                <a:spcPct val="120000"/>
              </a:lnSpc>
              <a:spcBef>
                <a:spcPts val="375"/>
              </a:spcBef>
              <a:spcAft>
                <a:spcPts val="0"/>
              </a:spcAft>
              <a:buSzPts val="1400"/>
              <a:buChar char="•"/>
            </a:pPr>
            <a:r>
              <a:rPr lang="en-US" sz="2400"/>
              <a:t>Refine existing resources</a:t>
            </a:r>
            <a:endParaRPr/>
          </a:p>
          <a:p>
            <a:pPr marL="1371600" lvl="2" indent="-304800" algn="l" rtl="0">
              <a:lnSpc>
                <a:spcPct val="120000"/>
              </a:lnSpc>
              <a:spcBef>
                <a:spcPts val="375"/>
              </a:spcBef>
              <a:spcAft>
                <a:spcPts val="0"/>
              </a:spcAft>
              <a:buSzPts val="1200"/>
              <a:buChar char="•"/>
            </a:pPr>
            <a:r>
              <a:rPr lang="en-US" sz="2400"/>
              <a:t>Update</a:t>
            </a:r>
            <a:endParaRPr/>
          </a:p>
          <a:p>
            <a:pPr marL="1371600" lvl="2" indent="-304800" algn="l" rtl="0">
              <a:lnSpc>
                <a:spcPct val="120000"/>
              </a:lnSpc>
              <a:spcBef>
                <a:spcPts val="375"/>
              </a:spcBef>
              <a:spcAft>
                <a:spcPts val="0"/>
              </a:spcAft>
              <a:buSzPts val="1200"/>
              <a:buChar char="•"/>
            </a:pPr>
            <a:r>
              <a:rPr lang="en-US" sz="2400"/>
              <a:t>Modify language</a:t>
            </a:r>
            <a:endParaRPr/>
          </a:p>
          <a:p>
            <a:pPr marL="914400" lvl="1" indent="-317500" algn="l" rtl="0">
              <a:lnSpc>
                <a:spcPct val="120000"/>
              </a:lnSpc>
              <a:spcBef>
                <a:spcPts val="375"/>
              </a:spcBef>
              <a:spcAft>
                <a:spcPts val="0"/>
              </a:spcAft>
              <a:buSzPts val="1400"/>
              <a:buChar char="•"/>
            </a:pPr>
            <a:r>
              <a:rPr lang="en-US" sz="2400"/>
              <a:t>Employ open pedagogy</a:t>
            </a:r>
            <a:endParaRPr/>
          </a:p>
          <a:p>
            <a:pPr marL="914400" lvl="1" indent="-317500" algn="l" rtl="0">
              <a:lnSpc>
                <a:spcPct val="120000"/>
              </a:lnSpc>
              <a:spcBef>
                <a:spcPts val="375"/>
              </a:spcBef>
              <a:spcAft>
                <a:spcPts val="0"/>
              </a:spcAft>
              <a:buSzPts val="1400"/>
              <a:buChar char="•"/>
            </a:pPr>
            <a:r>
              <a:rPr lang="en-US" sz="2400"/>
              <a:t>Integrate IDEA</a:t>
            </a:r>
            <a:endParaRPr/>
          </a:p>
          <a:p>
            <a:pPr marL="914400" lvl="1" indent="-228600" algn="l" rtl="0">
              <a:lnSpc>
                <a:spcPct val="120000"/>
              </a:lnSpc>
              <a:spcBef>
                <a:spcPts val="375"/>
              </a:spcBef>
              <a:spcAft>
                <a:spcPts val="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IDEA</a:t>
            </a:r>
            <a:endParaRPr/>
          </a:p>
        </p:txBody>
      </p:sp>
      <p:sp>
        <p:nvSpPr>
          <p:cNvPr id="195" name="Google Shape;195;p1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Inclusivity, Diversity, Equity, and Anti-Racism</a:t>
            </a:r>
            <a:endParaRPr/>
          </a:p>
          <a:p>
            <a:pPr marL="457200" lvl="0" indent="-330200" algn="l" rtl="0">
              <a:lnSpc>
                <a:spcPct val="120000"/>
              </a:lnSpc>
              <a:spcBef>
                <a:spcPts val="750"/>
              </a:spcBef>
              <a:spcAft>
                <a:spcPts val="0"/>
              </a:spcAft>
              <a:buSzPts val="1600"/>
              <a:buChar char="•"/>
            </a:pPr>
            <a:r>
              <a:rPr lang="en-US" sz="2400"/>
              <a:t>Accessibility is a given – our authors/creators receive accessibility training and the OERI’s resources are subject to an accessibility review and subsequent remediation</a:t>
            </a:r>
            <a:endParaRPr/>
          </a:p>
          <a:p>
            <a:pPr marL="457200" lvl="0" indent="-330200" algn="l" rtl="0">
              <a:lnSpc>
                <a:spcPct val="120000"/>
              </a:lnSpc>
              <a:spcBef>
                <a:spcPts val="750"/>
              </a:spcBef>
              <a:spcAft>
                <a:spcPts val="0"/>
              </a:spcAft>
              <a:buSzPts val="1600"/>
              <a:buChar char="•"/>
            </a:pPr>
            <a:r>
              <a:rPr lang="en-US" sz="2400"/>
              <a:t>Having developed the IDEA Framework, the OERI realized it needed a point-person to elevate our IDEA work</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Challenges</a:t>
            </a:r>
            <a:endParaRPr/>
          </a:p>
        </p:txBody>
      </p:sp>
      <p:sp>
        <p:nvSpPr>
          <p:cNvPr id="201" name="Google Shape;201;p17"/>
          <p:cNvSpPr txBox="1">
            <a:spLocks noGrp="1"/>
          </p:cNvSpPr>
          <p:nvPr>
            <p:ph type="body" idx="1"/>
          </p:nvPr>
        </p:nvSpPr>
        <p:spPr>
          <a:xfrm>
            <a:off x="1088686" y="2015735"/>
            <a:ext cx="7202456" cy="437319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Time and effort</a:t>
            </a:r>
            <a:endParaRPr/>
          </a:p>
          <a:p>
            <a:pPr marL="457200" lvl="0" indent="-330200" algn="l" rtl="0">
              <a:lnSpc>
                <a:spcPct val="120000"/>
              </a:lnSpc>
              <a:spcBef>
                <a:spcPts val="750"/>
              </a:spcBef>
              <a:spcAft>
                <a:spcPts val="0"/>
              </a:spcAft>
              <a:buSzPts val="1600"/>
              <a:buChar char="•"/>
            </a:pPr>
            <a:r>
              <a:rPr lang="en-US" sz="2400"/>
              <a:t>Not sure what is possible</a:t>
            </a:r>
            <a:endParaRPr/>
          </a:p>
          <a:p>
            <a:pPr marL="457200" lvl="0" indent="-330200" algn="l" rtl="0">
              <a:lnSpc>
                <a:spcPct val="120000"/>
              </a:lnSpc>
              <a:spcBef>
                <a:spcPts val="750"/>
              </a:spcBef>
              <a:spcAft>
                <a:spcPts val="0"/>
              </a:spcAft>
              <a:buSzPts val="1600"/>
              <a:buChar char="•"/>
            </a:pPr>
            <a:r>
              <a:rPr lang="en-US" sz="2400"/>
              <a:t>Not sure where to begin</a:t>
            </a:r>
            <a:endParaRPr/>
          </a:p>
          <a:p>
            <a:pPr marL="457200" lvl="0" indent="-330200" algn="l" rtl="0">
              <a:lnSpc>
                <a:spcPct val="120000"/>
              </a:lnSpc>
              <a:spcBef>
                <a:spcPts val="750"/>
              </a:spcBef>
              <a:spcAft>
                <a:spcPts val="0"/>
              </a:spcAft>
              <a:buSzPts val="1600"/>
              <a:buChar char="•"/>
            </a:pPr>
            <a:r>
              <a:rPr lang="en-US" sz="2400"/>
              <a:t>Too busy with everything else</a:t>
            </a:r>
            <a:endParaRPr/>
          </a:p>
          <a:p>
            <a:pPr marL="457200" lvl="0" indent="-330200" algn="l" rtl="0">
              <a:lnSpc>
                <a:spcPct val="120000"/>
              </a:lnSpc>
              <a:spcBef>
                <a:spcPts val="750"/>
              </a:spcBef>
              <a:spcAft>
                <a:spcPts val="0"/>
              </a:spcAft>
              <a:buSzPts val="1600"/>
              <a:buChar char="•"/>
            </a:pPr>
            <a:r>
              <a:rPr lang="en-US" sz="2400"/>
              <a:t>Not supported by the college</a:t>
            </a:r>
            <a:endParaRPr/>
          </a:p>
          <a:p>
            <a:pPr marL="457200" lvl="0" indent="-330200" algn="l" rtl="0">
              <a:lnSpc>
                <a:spcPct val="120000"/>
              </a:lnSpc>
              <a:spcBef>
                <a:spcPts val="750"/>
              </a:spcBef>
              <a:spcAft>
                <a:spcPts val="0"/>
              </a:spcAft>
              <a:buSzPts val="1600"/>
              <a:buChar char="•"/>
            </a:pPr>
            <a:r>
              <a:rPr lang="en-US" sz="2400"/>
              <a:t>Lack of ancillaries in some OER</a:t>
            </a:r>
            <a:endParaRPr/>
          </a:p>
          <a:p>
            <a:pPr marL="457200" lvl="0" indent="-330200" algn="l" rtl="0">
              <a:lnSpc>
                <a:spcPct val="120000"/>
              </a:lnSpc>
              <a:spcBef>
                <a:spcPts val="750"/>
              </a:spcBef>
              <a:spcAft>
                <a:spcPts val="0"/>
              </a:spcAft>
              <a:buSzPts val="1600"/>
              <a:buChar char="•"/>
            </a:pPr>
            <a:r>
              <a:rPr lang="en-US" sz="2400"/>
              <a:t>Overwhelmed faculty</a:t>
            </a:r>
            <a:endParaRPr/>
          </a:p>
          <a:p>
            <a:pPr marL="457200" lvl="0" indent="-228600" algn="l" rtl="0">
              <a:lnSpc>
                <a:spcPct val="120000"/>
              </a:lnSpc>
              <a:spcBef>
                <a:spcPts val="750"/>
              </a:spcBef>
              <a:spcAft>
                <a:spcPts val="0"/>
              </a:spcAft>
              <a:buSzPts val="1600"/>
              <a:buNone/>
            </a:pPr>
            <a:endParaRPr sz="2400"/>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Challenges </a:t>
            </a:r>
            <a:r>
              <a:rPr lang="en-US" dirty="0">
                <a:solidFill>
                  <a:srgbClr val="00417E"/>
                </a:solidFill>
              </a:rPr>
              <a:t>2</a:t>
            </a:r>
            <a:endParaRPr dirty="0">
              <a:solidFill>
                <a:srgbClr val="00417E"/>
              </a:solidFill>
            </a:endParaRPr>
          </a:p>
        </p:txBody>
      </p:sp>
      <p:sp>
        <p:nvSpPr>
          <p:cNvPr id="207" name="Google Shape;207;p18"/>
          <p:cNvSpPr txBox="1">
            <a:spLocks noGrp="1"/>
          </p:cNvSpPr>
          <p:nvPr>
            <p:ph type="body" idx="1"/>
          </p:nvPr>
        </p:nvSpPr>
        <p:spPr>
          <a:xfrm>
            <a:off x="1088686" y="2015735"/>
            <a:ext cx="7202456" cy="437319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Concerns about quality</a:t>
            </a:r>
            <a:endParaRPr/>
          </a:p>
          <a:p>
            <a:pPr marL="457200" lvl="0" indent="-330200" algn="l" rtl="0">
              <a:lnSpc>
                <a:spcPct val="120000"/>
              </a:lnSpc>
              <a:spcBef>
                <a:spcPts val="750"/>
              </a:spcBef>
              <a:spcAft>
                <a:spcPts val="0"/>
              </a:spcAft>
              <a:buSzPts val="1600"/>
              <a:buChar char="•"/>
            </a:pPr>
            <a:r>
              <a:rPr lang="en-US" sz="2400"/>
              <a:t>Integrating OER into curriculum processes - e.g., where’s the copyright date?</a:t>
            </a:r>
            <a:endParaRPr/>
          </a:p>
          <a:p>
            <a:pPr marL="457200" lvl="0" indent="-330200" algn="l" rtl="0">
              <a:lnSpc>
                <a:spcPct val="120000"/>
              </a:lnSpc>
              <a:spcBef>
                <a:spcPts val="750"/>
              </a:spcBef>
              <a:spcAft>
                <a:spcPts val="0"/>
              </a:spcAft>
              <a:buSzPts val="1600"/>
              <a:buChar char="•"/>
            </a:pPr>
            <a:r>
              <a:rPr lang="en-US" sz="2400"/>
              <a:t>How do you make a print copy available?</a:t>
            </a:r>
            <a:endParaRPr/>
          </a:p>
          <a:p>
            <a:pPr marL="457200" lvl="0" indent="-330200" algn="l" rtl="0">
              <a:lnSpc>
                <a:spcPct val="120000"/>
              </a:lnSpc>
              <a:spcBef>
                <a:spcPts val="750"/>
              </a:spcBef>
              <a:spcAft>
                <a:spcPts val="0"/>
              </a:spcAft>
              <a:buSzPts val="1600"/>
              <a:buChar char="•"/>
            </a:pPr>
            <a:r>
              <a:rPr lang="en-US" sz="2400"/>
              <a:t>How do you ensure resources are accessible?</a:t>
            </a:r>
            <a:endParaRPr/>
          </a:p>
          <a:p>
            <a:pPr marL="457200" lvl="0" indent="-330200" algn="l" rtl="0">
              <a:lnSpc>
                <a:spcPct val="120000"/>
              </a:lnSpc>
              <a:spcBef>
                <a:spcPts val="750"/>
              </a:spcBef>
              <a:spcAft>
                <a:spcPts val="0"/>
              </a:spcAft>
              <a:buSzPts val="1600"/>
              <a:buChar char="•"/>
            </a:pPr>
            <a:r>
              <a:rPr lang="en-US" sz="2400"/>
              <a:t>How do you ensure the resource you are using is current?</a:t>
            </a:r>
            <a:endParaRPr/>
          </a:p>
          <a:p>
            <a:pPr marL="457200" lvl="0" indent="-228600" algn="l" rtl="0">
              <a:lnSpc>
                <a:spcPct val="120000"/>
              </a:lnSpc>
              <a:spcBef>
                <a:spcPts val="750"/>
              </a:spcBef>
              <a:spcAft>
                <a:spcPts val="0"/>
              </a:spcAft>
              <a:buSzPts val="1600"/>
              <a:buNone/>
            </a:pPr>
            <a:endParaRPr sz="2400"/>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Strategies</a:t>
            </a:r>
            <a:endParaRPr/>
          </a:p>
        </p:txBody>
      </p:sp>
      <p:sp>
        <p:nvSpPr>
          <p:cNvPr id="213" name="Google Shape;213;p19"/>
          <p:cNvSpPr txBox="1">
            <a:spLocks noGrp="1"/>
          </p:cNvSpPr>
          <p:nvPr>
            <p:ph type="body" idx="1"/>
          </p:nvPr>
        </p:nvSpPr>
        <p:spPr>
          <a:xfrm>
            <a:off x="1088675" y="2015724"/>
            <a:ext cx="7202400" cy="45690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750"/>
              </a:spcBef>
              <a:spcAft>
                <a:spcPts val="0"/>
              </a:spcAft>
              <a:buSzPts val="1900"/>
              <a:buChar char="•"/>
            </a:pPr>
            <a:r>
              <a:rPr lang="en-US" sz="2100"/>
              <a:t>Academic senate involvement</a:t>
            </a:r>
            <a:endParaRPr sz="1900"/>
          </a:p>
          <a:p>
            <a:pPr marL="457200" lvl="0" indent="-349250" algn="l" rtl="0">
              <a:lnSpc>
                <a:spcPct val="120000"/>
              </a:lnSpc>
              <a:spcBef>
                <a:spcPts val="750"/>
              </a:spcBef>
              <a:spcAft>
                <a:spcPts val="0"/>
              </a:spcAft>
              <a:buSzPts val="1900"/>
              <a:buChar char="•"/>
            </a:pPr>
            <a:r>
              <a:rPr lang="en-US" sz="2100"/>
              <a:t>Support faculty champions</a:t>
            </a:r>
            <a:endParaRPr sz="1900"/>
          </a:p>
          <a:p>
            <a:pPr marL="914400" lvl="1" indent="-336550" algn="l" rtl="0">
              <a:lnSpc>
                <a:spcPct val="120000"/>
              </a:lnSpc>
              <a:spcBef>
                <a:spcPts val="375"/>
              </a:spcBef>
              <a:spcAft>
                <a:spcPts val="0"/>
              </a:spcAft>
              <a:buSzPts val="1700"/>
              <a:buChar char="•"/>
            </a:pPr>
            <a:r>
              <a:rPr lang="en-US" sz="2100"/>
              <a:t>A faculty coordinator(s) who leads the college’s OER and ZTC Program efforts.</a:t>
            </a:r>
            <a:endParaRPr sz="1700"/>
          </a:p>
          <a:p>
            <a:pPr marL="914400" lvl="1" indent="-336550" algn="l" rtl="0">
              <a:lnSpc>
                <a:spcPct val="120000"/>
              </a:lnSpc>
              <a:spcBef>
                <a:spcPts val="375"/>
              </a:spcBef>
              <a:spcAft>
                <a:spcPts val="0"/>
              </a:spcAft>
              <a:buSzPts val="1700"/>
              <a:buChar char="•"/>
            </a:pPr>
            <a:r>
              <a:rPr lang="en-US" sz="2100"/>
              <a:t>Division or discipline leads</a:t>
            </a:r>
            <a:endParaRPr sz="1700"/>
          </a:p>
          <a:p>
            <a:pPr marL="457200" lvl="0" indent="-349250" algn="l" rtl="0">
              <a:lnSpc>
                <a:spcPct val="120000"/>
              </a:lnSpc>
              <a:spcBef>
                <a:spcPts val="750"/>
              </a:spcBef>
              <a:spcAft>
                <a:spcPts val="0"/>
              </a:spcAft>
              <a:buSzPts val="1900"/>
              <a:buChar char="•"/>
            </a:pPr>
            <a:r>
              <a:rPr lang="en-US" sz="2100"/>
              <a:t>Structural Support</a:t>
            </a:r>
            <a:endParaRPr sz="1900"/>
          </a:p>
          <a:p>
            <a:pPr marL="914400" lvl="1" indent="-336550" algn="l" rtl="0">
              <a:lnSpc>
                <a:spcPct val="120000"/>
              </a:lnSpc>
              <a:spcBef>
                <a:spcPts val="375"/>
              </a:spcBef>
              <a:spcAft>
                <a:spcPts val="0"/>
              </a:spcAft>
              <a:buSzPts val="1700"/>
              <a:buChar char="•"/>
            </a:pPr>
            <a:r>
              <a:rPr lang="en-US" sz="2100"/>
              <a:t>Committee/task force</a:t>
            </a:r>
            <a:endParaRPr sz="1700"/>
          </a:p>
          <a:p>
            <a:pPr marL="914400" lvl="1" indent="-336550" algn="l" rtl="0">
              <a:lnSpc>
                <a:spcPct val="120000"/>
              </a:lnSpc>
              <a:spcBef>
                <a:spcPts val="375"/>
              </a:spcBef>
              <a:spcAft>
                <a:spcPts val="0"/>
              </a:spcAft>
              <a:buSzPts val="1700"/>
              <a:buChar char="•"/>
            </a:pPr>
            <a:r>
              <a:rPr lang="en-US" sz="2100"/>
              <a:t>Administrative Support </a:t>
            </a:r>
            <a:endParaRPr sz="1700"/>
          </a:p>
          <a:p>
            <a:pPr marL="457200" lvl="0" indent="-349250" algn="l" rtl="0">
              <a:lnSpc>
                <a:spcPct val="120000"/>
              </a:lnSpc>
              <a:spcBef>
                <a:spcPts val="750"/>
              </a:spcBef>
              <a:spcAft>
                <a:spcPts val="0"/>
              </a:spcAft>
              <a:buSzPts val="1900"/>
              <a:buChar char="•"/>
            </a:pPr>
            <a:r>
              <a:rPr lang="en-US" sz="2100"/>
              <a:t>Long-term commitment</a:t>
            </a:r>
            <a:endParaRPr sz="1900"/>
          </a:p>
          <a:p>
            <a:pPr marL="457200" lvl="0" indent="-349250" algn="l" rtl="0">
              <a:lnSpc>
                <a:spcPct val="120000"/>
              </a:lnSpc>
              <a:spcBef>
                <a:spcPts val="750"/>
              </a:spcBef>
              <a:spcAft>
                <a:spcPts val="0"/>
              </a:spcAft>
              <a:buSzPts val="1900"/>
              <a:buChar char="•"/>
            </a:pPr>
            <a:r>
              <a:rPr lang="en-US" sz="2100"/>
              <a:t>Resources</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Opportunities</a:t>
            </a:r>
            <a:endParaRPr/>
          </a:p>
        </p:txBody>
      </p:sp>
      <p:sp>
        <p:nvSpPr>
          <p:cNvPr id="219" name="Google Shape;219;p2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If curating existing OER or updating a complete OER, you can make it what you need it to be. </a:t>
            </a:r>
            <a:endParaRPr sz="2400"/>
          </a:p>
          <a:p>
            <a:pPr marL="457200" lvl="0" indent="-330200" algn="l" rtl="0">
              <a:lnSpc>
                <a:spcPct val="120000"/>
              </a:lnSpc>
              <a:spcBef>
                <a:spcPts val="750"/>
              </a:spcBef>
              <a:spcAft>
                <a:spcPts val="0"/>
              </a:spcAft>
              <a:buSzPts val="1600"/>
              <a:buChar char="•"/>
            </a:pPr>
            <a:r>
              <a:rPr lang="en-US" sz="2400"/>
              <a:t>Control your own resources. </a:t>
            </a:r>
            <a:endParaRPr sz="2400"/>
          </a:p>
          <a:p>
            <a:pPr marL="457200" lvl="0" indent="-330200" algn="l" rtl="0">
              <a:lnSpc>
                <a:spcPct val="120000"/>
              </a:lnSpc>
              <a:spcBef>
                <a:spcPts val="750"/>
              </a:spcBef>
              <a:spcAft>
                <a:spcPts val="0"/>
              </a:spcAft>
              <a:buSzPts val="1600"/>
              <a:buChar char="•"/>
            </a:pPr>
            <a:r>
              <a:rPr lang="en-US" sz="2400"/>
              <a:t>Consider the IDEA Framework – and find ways to bring your students and their experiences into the resources you are using. </a:t>
            </a:r>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400"/>
              <a:t>Description</a:t>
            </a:r>
            <a:endParaRPr sz="4400"/>
          </a:p>
        </p:txBody>
      </p:sp>
      <p:sp>
        <p:nvSpPr>
          <p:cNvPr id="108" name="Google Shape;108;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27000" lvl="0" indent="0" algn="l" rtl="0">
              <a:lnSpc>
                <a:spcPct val="120000"/>
              </a:lnSpc>
              <a:spcBef>
                <a:spcPts val="750"/>
              </a:spcBef>
              <a:spcAft>
                <a:spcPts val="0"/>
              </a:spcAft>
              <a:buSzPts val="1600"/>
              <a:buNone/>
            </a:pPr>
            <a:r>
              <a:rPr lang="en-US" sz="2200"/>
              <a:t>The ASCCC has recognized that OER is “the preferred and most sustainable mechanism for eliminating course costs”, emphasizing the importance of OER in ZTC efforts. Despite increases in OER availability and quality, some faculty are hesitant to make the change. While OER as a means of achieving ZTC is obvious, what benefits are there to adopting OER? If adopting OER is more work, why would you do it? Join us for an overview of the benefits of OER, a candid discussion of the challenges associated with adopting OER, and strategies for overcoming the challenges.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9bdfe41358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Learn more…</a:t>
            </a:r>
            <a:endParaRPr/>
          </a:p>
        </p:txBody>
      </p:sp>
      <p:sp>
        <p:nvSpPr>
          <p:cNvPr id="226" name="Google Shape;226;g29bdfe41358_0_0"/>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81000" algn="l" rtl="0">
              <a:lnSpc>
                <a:spcPct val="120000"/>
              </a:lnSpc>
              <a:spcBef>
                <a:spcPts val="750"/>
              </a:spcBef>
              <a:spcAft>
                <a:spcPts val="0"/>
              </a:spcAft>
              <a:buSzPts val="2400"/>
              <a:buChar char="●"/>
            </a:pPr>
            <a:r>
              <a:rPr lang="en-US" sz="2400"/>
              <a:t>ASCCC-OER.org</a:t>
            </a:r>
            <a:endParaRPr sz="2400"/>
          </a:p>
          <a:p>
            <a:pPr marL="457200" lvl="0" indent="-381000" algn="l" rtl="0">
              <a:lnSpc>
                <a:spcPct val="120000"/>
              </a:lnSpc>
              <a:spcBef>
                <a:spcPts val="0"/>
              </a:spcBef>
              <a:spcAft>
                <a:spcPts val="0"/>
              </a:spcAft>
              <a:buSzPts val="2400"/>
              <a:buChar char="●"/>
            </a:pPr>
            <a:r>
              <a:rPr lang="en-US" sz="2400" u="sng">
                <a:solidFill>
                  <a:schemeClr val="hlink"/>
                </a:solidFill>
                <a:hlinkClick r:id="rId3"/>
              </a:rPr>
              <a:t>oeri@asccc.org</a:t>
            </a:r>
            <a:endParaRPr sz="2400"/>
          </a:p>
          <a:p>
            <a:pPr marL="457200" lvl="0" indent="-381000" algn="l" rtl="0">
              <a:lnSpc>
                <a:spcPct val="120000"/>
              </a:lnSpc>
              <a:spcBef>
                <a:spcPts val="0"/>
              </a:spcBef>
              <a:spcAft>
                <a:spcPts val="0"/>
              </a:spcAft>
              <a:buSzPts val="2400"/>
              <a:buChar char="●"/>
            </a:pPr>
            <a:r>
              <a:rPr lang="en-US" sz="2400" u="sng">
                <a:solidFill>
                  <a:schemeClr val="hlink"/>
                </a:solidFill>
                <a:hlinkClick r:id="rId4"/>
              </a:rPr>
              <a:t>IDEA Framework presentation</a:t>
            </a:r>
            <a:endParaRPr sz="2400"/>
          </a:p>
          <a:p>
            <a:pPr marL="457200" lvl="0" indent="-381000" algn="l" rtl="0">
              <a:lnSpc>
                <a:spcPct val="120000"/>
              </a:lnSpc>
              <a:spcBef>
                <a:spcPts val="0"/>
              </a:spcBef>
              <a:spcAft>
                <a:spcPts val="0"/>
              </a:spcAft>
              <a:buSzPts val="2400"/>
              <a:buChar char="●"/>
            </a:pPr>
            <a:r>
              <a:rPr lang="en-US" sz="2400" u="sng">
                <a:solidFill>
                  <a:schemeClr val="hlink"/>
                </a:solidFill>
                <a:hlinkClick r:id="rId5"/>
              </a:rPr>
              <a:t>OER and ZTC</a:t>
            </a:r>
            <a:r>
              <a:rPr lang="en-US" sz="2400"/>
              <a:t> - tinyurl.com/OER4ZTC</a:t>
            </a:r>
            <a:endParaRPr sz="2400"/>
          </a:p>
          <a:p>
            <a:pPr marL="457200" lvl="0" indent="-381000" algn="l" rtl="0">
              <a:lnSpc>
                <a:spcPct val="120000"/>
              </a:lnSpc>
              <a:spcBef>
                <a:spcPts val="0"/>
              </a:spcBef>
              <a:spcAft>
                <a:spcPts val="0"/>
              </a:spcAft>
              <a:buSzPts val="2400"/>
              <a:buChar char="●"/>
            </a:pPr>
            <a:r>
              <a:rPr lang="en-US" sz="2400" u="sng">
                <a:solidFill>
                  <a:schemeClr val="hlink"/>
                </a:solidFill>
                <a:hlinkClick r:id="rId6"/>
              </a:rPr>
              <a:t>OERI’s Curated OER Collections</a:t>
            </a:r>
            <a:r>
              <a:rPr lang="en-US" sz="2400"/>
              <a:t> - tinyurl.com/ZTC4CCCs</a:t>
            </a:r>
            <a:endParaRPr sz="2400"/>
          </a:p>
          <a:p>
            <a:pPr marL="457200" lvl="0" indent="-381000" algn="l" rtl="0">
              <a:lnSpc>
                <a:spcPct val="120000"/>
              </a:lnSpc>
              <a:spcBef>
                <a:spcPts val="0"/>
              </a:spcBef>
              <a:spcAft>
                <a:spcPts val="0"/>
              </a:spcAft>
              <a:buSzPts val="2400"/>
              <a:buChar char="●"/>
            </a:pPr>
            <a:r>
              <a:rPr lang="en-US" sz="2400" u="sng">
                <a:solidFill>
                  <a:schemeClr val="hlink"/>
                </a:solidFill>
                <a:hlinkClick r:id="rId7"/>
              </a:rPr>
              <a:t>Compensation for OER Development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a:t>Presenters</a:t>
            </a:r>
            <a:endParaRPr/>
          </a:p>
        </p:txBody>
      </p:sp>
      <p:sp>
        <p:nvSpPr>
          <p:cNvPr id="115" name="Google Shape;115;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27000" lvl="0" indent="0" algn="l" rtl="0">
              <a:lnSpc>
                <a:spcPct val="120000"/>
              </a:lnSpc>
              <a:spcBef>
                <a:spcPts val="750"/>
              </a:spcBef>
              <a:spcAft>
                <a:spcPts val="0"/>
              </a:spcAft>
              <a:buSzPts val="1600"/>
              <a:buNone/>
            </a:pPr>
            <a:r>
              <a:rPr lang="en-US" sz="2400"/>
              <a:t>Julie Bruno, Communications Coordinator, ASCCC OERI</a:t>
            </a:r>
            <a:br>
              <a:rPr lang="en-US" sz="2400"/>
            </a:br>
            <a:r>
              <a:rPr lang="en-US" sz="2400"/>
              <a:t>Tiffany Lanoix, IDEA Framework Lead, ASCCC OERI (</a:t>
            </a:r>
            <a:r>
              <a:rPr lang="en-US" sz="2400" u="sng">
                <a:solidFill>
                  <a:schemeClr val="hlink"/>
                </a:solidFill>
                <a:hlinkClick r:id="rId3"/>
              </a:rPr>
              <a:t>IDEA Framework presentation</a:t>
            </a:r>
            <a:r>
              <a:rPr lang="en-US" sz="2400"/>
              <a:t>)</a:t>
            </a:r>
            <a:br>
              <a:rPr lang="en-US" sz="2400"/>
            </a:br>
            <a:r>
              <a:rPr lang="en-US" sz="2400"/>
              <a:t>Michelle Pilati, Project Director, ASCCC OERI</a:t>
            </a:r>
            <a:endParaRPr sz="2000"/>
          </a:p>
          <a:p>
            <a:pPr marL="914400" lvl="1" indent="-228600" algn="l" rtl="0">
              <a:lnSpc>
                <a:spcPct val="120000"/>
              </a:lnSpc>
              <a:spcBef>
                <a:spcPts val="375"/>
              </a:spcBef>
              <a:spcAft>
                <a:spcPts val="0"/>
              </a:spcAft>
              <a:buSzPts val="1400"/>
              <a:buNone/>
            </a:pPr>
            <a:endParaRPr sz="1800"/>
          </a:p>
        </p:txBody>
      </p:sp>
      <p:pic>
        <p:nvPicPr>
          <p:cNvPr id="116" name="Google Shape;116;p1" descr="A miniature person sitting on a stack of coins"/>
          <p:cNvPicPr preferRelativeResize="0"/>
          <p:nvPr/>
        </p:nvPicPr>
        <p:blipFill rotWithShape="1">
          <a:blip r:embed="rId4">
            <a:alphaModFix/>
          </a:blip>
          <a:srcRect/>
          <a:stretch/>
        </p:blipFill>
        <p:spPr>
          <a:xfrm>
            <a:off x="2743200" y="4528680"/>
            <a:ext cx="2758966" cy="1839566"/>
          </a:xfrm>
          <a:prstGeom prst="rect">
            <a:avLst/>
          </a:prstGeom>
          <a:noFill/>
          <a:ln>
            <a:noFill/>
          </a:ln>
        </p:spPr>
      </p:pic>
      <p:sp>
        <p:nvSpPr>
          <p:cNvPr id="117" name="Google Shape;117;p1"/>
          <p:cNvSpPr txBox="1"/>
          <p:nvPr/>
        </p:nvSpPr>
        <p:spPr>
          <a:xfrm>
            <a:off x="2622331" y="647288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Mathieu Stern</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Proposed Overview</a:t>
            </a:r>
            <a:endParaRPr>
              <a:latin typeface="Arial"/>
              <a:ea typeface="Arial"/>
              <a:cs typeface="Arial"/>
              <a:sym typeface="Arial"/>
            </a:endParaRPr>
          </a:p>
        </p:txBody>
      </p:sp>
      <p:sp>
        <p:nvSpPr>
          <p:cNvPr id="124" name="Google Shape;124;p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SzPts val="1600"/>
              <a:buChar char="•"/>
            </a:pPr>
            <a:r>
              <a:rPr lang="en-US" sz="2400"/>
              <a:t>OER and ZTC</a:t>
            </a:r>
            <a:endParaRPr/>
          </a:p>
          <a:p>
            <a:pPr marL="457200" lvl="0" indent="-330200" algn="l" rtl="0">
              <a:lnSpc>
                <a:spcPct val="120000"/>
              </a:lnSpc>
              <a:spcBef>
                <a:spcPts val="750"/>
              </a:spcBef>
              <a:spcAft>
                <a:spcPts val="0"/>
              </a:spcAft>
              <a:buSzPts val="1600"/>
              <a:buChar char="•"/>
            </a:pPr>
            <a:r>
              <a:rPr lang="en-US" sz="2400"/>
              <a:t>Benefits of OER</a:t>
            </a:r>
            <a:endParaRPr/>
          </a:p>
          <a:p>
            <a:pPr marL="457200" lvl="0" indent="-330200" algn="l" rtl="0">
              <a:lnSpc>
                <a:spcPct val="120000"/>
              </a:lnSpc>
              <a:spcBef>
                <a:spcPts val="750"/>
              </a:spcBef>
              <a:spcAft>
                <a:spcPts val="0"/>
              </a:spcAft>
              <a:buSzPts val="1600"/>
              <a:buChar char="•"/>
            </a:pPr>
            <a:r>
              <a:rPr lang="en-US" sz="2400"/>
              <a:t>Challenges of adopting OER</a:t>
            </a:r>
            <a:endParaRPr/>
          </a:p>
          <a:p>
            <a:pPr marL="914400" lvl="1" indent="-317500" algn="l" rtl="0">
              <a:lnSpc>
                <a:spcPct val="120000"/>
              </a:lnSpc>
              <a:spcBef>
                <a:spcPts val="375"/>
              </a:spcBef>
              <a:spcAft>
                <a:spcPts val="0"/>
              </a:spcAft>
              <a:buSzPts val="1400"/>
              <a:buChar char="•"/>
            </a:pPr>
            <a:r>
              <a:rPr lang="en-US" sz="2400"/>
              <a:t>And if adopting OER is more work, why would you do it?</a:t>
            </a:r>
            <a:endParaRPr/>
          </a:p>
          <a:p>
            <a:pPr marL="457200" lvl="0" indent="-330200" algn="l" rtl="0">
              <a:lnSpc>
                <a:spcPct val="120000"/>
              </a:lnSpc>
              <a:spcBef>
                <a:spcPts val="750"/>
              </a:spcBef>
              <a:spcAft>
                <a:spcPts val="0"/>
              </a:spcAft>
              <a:buSzPts val="1600"/>
              <a:buChar char="•"/>
            </a:pPr>
            <a:r>
              <a:rPr lang="en-US" sz="2400"/>
              <a:t>Strategies for overcoming challenges</a:t>
            </a:r>
            <a:endParaRPr/>
          </a:p>
          <a:p>
            <a:pPr marL="457200" lvl="0" indent="-330200" algn="l" rtl="0">
              <a:lnSpc>
                <a:spcPct val="120000"/>
              </a:lnSpc>
              <a:spcBef>
                <a:spcPts val="750"/>
              </a:spcBef>
              <a:spcAft>
                <a:spcPts val="0"/>
              </a:spcAft>
              <a:buSzPts val="1600"/>
              <a:buChar char="•"/>
            </a:pPr>
            <a:r>
              <a:rPr lang="en-US" sz="2400"/>
              <a:t>Opportunities</a:t>
            </a:r>
            <a:endParaRPr/>
          </a:p>
          <a:p>
            <a:pPr marL="457200" lvl="0" indent="-228600" algn="l" rtl="0">
              <a:lnSpc>
                <a:spcPct val="120000"/>
              </a:lnSpc>
              <a:spcBef>
                <a:spcPts val="750"/>
              </a:spcBef>
              <a:spcAft>
                <a:spcPts val="0"/>
              </a:spcAft>
              <a:buSzPts val="1600"/>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Why we think you should be here…</a:t>
            </a:r>
            <a:endParaRPr/>
          </a:p>
        </p:txBody>
      </p:sp>
      <p:sp>
        <p:nvSpPr>
          <p:cNvPr id="131" name="Google Shape;131;p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Open Educational Resources</a:t>
            </a:r>
            <a:endParaRPr/>
          </a:p>
          <a:p>
            <a:pPr marL="457200" lvl="0" indent="-330200" algn="l" rtl="0">
              <a:lnSpc>
                <a:spcPct val="120000"/>
              </a:lnSpc>
              <a:spcBef>
                <a:spcPts val="750"/>
              </a:spcBef>
              <a:spcAft>
                <a:spcPts val="0"/>
              </a:spcAft>
              <a:buSzPts val="1600"/>
              <a:buChar char="•"/>
            </a:pPr>
            <a:r>
              <a:rPr lang="en-US" sz="2400"/>
              <a:t>Zero Textbook Cost</a:t>
            </a:r>
            <a:endParaRPr/>
          </a:p>
          <a:p>
            <a:pPr marL="457200" lvl="0" indent="-330200" algn="l" rtl="0">
              <a:lnSpc>
                <a:spcPct val="120000"/>
              </a:lnSpc>
              <a:spcBef>
                <a:spcPts val="750"/>
              </a:spcBef>
              <a:spcAft>
                <a:spcPts val="0"/>
              </a:spcAft>
              <a:buSzPts val="1600"/>
              <a:buChar char="•"/>
            </a:pPr>
            <a:r>
              <a:rPr lang="en-US" sz="2400"/>
              <a:t>Low Textbook Cost</a:t>
            </a:r>
            <a:endParaRPr/>
          </a:p>
          <a:p>
            <a:pPr marL="457200" lvl="0" indent="-330200" algn="l" rtl="0">
              <a:lnSpc>
                <a:spcPct val="120000"/>
              </a:lnSpc>
              <a:spcBef>
                <a:spcPts val="750"/>
              </a:spcBef>
              <a:spcAft>
                <a:spcPts val="0"/>
              </a:spcAft>
              <a:buSzPts val="1600"/>
              <a:buChar char="•"/>
            </a:pPr>
            <a:r>
              <a:rPr lang="en-US" sz="2400"/>
              <a:t>Instructional Materials</a:t>
            </a:r>
            <a:endParaRPr/>
          </a:p>
          <a:p>
            <a:pPr marL="457200" lvl="0" indent="-330200" algn="l" rtl="0">
              <a:lnSpc>
                <a:spcPct val="120000"/>
              </a:lnSpc>
              <a:spcBef>
                <a:spcPts val="750"/>
              </a:spcBef>
              <a:spcAft>
                <a:spcPts val="0"/>
              </a:spcAft>
              <a:buSzPts val="1600"/>
              <a:buChar char="•"/>
            </a:pPr>
            <a:r>
              <a:rPr lang="en-US" sz="2400"/>
              <a:t>Cost Transparency</a:t>
            </a:r>
            <a:endParaRPr/>
          </a:p>
          <a:p>
            <a:pPr marL="457200" lvl="0" indent="-330200" algn="l" rtl="0">
              <a:lnSpc>
                <a:spcPct val="120000"/>
              </a:lnSpc>
              <a:spcBef>
                <a:spcPts val="750"/>
              </a:spcBef>
              <a:spcAft>
                <a:spcPts val="0"/>
              </a:spcAft>
              <a:buSzPts val="1600"/>
              <a:buChar char="•"/>
            </a:pPr>
            <a:r>
              <a:rPr lang="en-US" sz="2400"/>
              <a:t>No-cost Section Marking</a:t>
            </a:r>
            <a:endParaRPr/>
          </a:p>
          <a:p>
            <a:pPr marL="457200" lvl="0" indent="-330200" algn="l" rtl="0">
              <a:lnSpc>
                <a:spcPct val="120000"/>
              </a:lnSpc>
              <a:spcBef>
                <a:spcPts val="750"/>
              </a:spcBef>
              <a:spcAft>
                <a:spcPts val="0"/>
              </a:spcAft>
              <a:buSzPts val="1600"/>
              <a:buChar char="•"/>
            </a:pPr>
            <a:r>
              <a:rPr lang="en-US" sz="2400"/>
              <a:t>XB12 – Section-Level Data Element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Are any of these things not faculty purview?</a:t>
            </a:r>
            <a:endParaRPr/>
          </a:p>
        </p:txBody>
      </p:sp>
      <p:sp>
        <p:nvSpPr>
          <p:cNvPr id="138" name="Google Shape;138;p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584200" lvl="0" indent="-457200" algn="l" rtl="0">
              <a:lnSpc>
                <a:spcPct val="120000"/>
              </a:lnSpc>
              <a:spcBef>
                <a:spcPts val="750"/>
              </a:spcBef>
              <a:spcAft>
                <a:spcPts val="0"/>
              </a:spcAft>
              <a:buSzPts val="1600"/>
              <a:buFont typeface="Arial"/>
              <a:buAutoNum type="arabicPeriod"/>
            </a:pPr>
            <a:r>
              <a:rPr lang="en-US" sz="2400"/>
              <a:t>Open Educational Resources</a:t>
            </a:r>
            <a:endParaRPr/>
          </a:p>
          <a:p>
            <a:pPr marL="584200" lvl="0" indent="-457200" algn="l" rtl="0">
              <a:lnSpc>
                <a:spcPct val="120000"/>
              </a:lnSpc>
              <a:spcBef>
                <a:spcPts val="750"/>
              </a:spcBef>
              <a:spcAft>
                <a:spcPts val="0"/>
              </a:spcAft>
              <a:buSzPts val="1600"/>
              <a:buFont typeface="Arial"/>
              <a:buAutoNum type="arabicPeriod"/>
            </a:pPr>
            <a:r>
              <a:rPr lang="en-US" sz="2400"/>
              <a:t>Zero Textbook Cost</a:t>
            </a:r>
            <a:endParaRPr/>
          </a:p>
          <a:p>
            <a:pPr marL="584200" lvl="0" indent="-457200" algn="l" rtl="0">
              <a:lnSpc>
                <a:spcPct val="120000"/>
              </a:lnSpc>
              <a:spcBef>
                <a:spcPts val="750"/>
              </a:spcBef>
              <a:spcAft>
                <a:spcPts val="0"/>
              </a:spcAft>
              <a:buSzPts val="1600"/>
              <a:buFont typeface="Arial"/>
              <a:buAutoNum type="arabicPeriod"/>
            </a:pPr>
            <a:r>
              <a:rPr lang="en-US" sz="2400"/>
              <a:t>Low Textbook Cost</a:t>
            </a:r>
            <a:endParaRPr/>
          </a:p>
          <a:p>
            <a:pPr marL="584200" lvl="0" indent="-457200" algn="l" rtl="0">
              <a:lnSpc>
                <a:spcPct val="120000"/>
              </a:lnSpc>
              <a:spcBef>
                <a:spcPts val="750"/>
              </a:spcBef>
              <a:spcAft>
                <a:spcPts val="0"/>
              </a:spcAft>
              <a:buSzPts val="1600"/>
              <a:buFont typeface="Arial"/>
              <a:buAutoNum type="arabicPeriod"/>
            </a:pPr>
            <a:r>
              <a:rPr lang="en-US" sz="2400"/>
              <a:t>Instructional Materials</a:t>
            </a:r>
            <a:endParaRPr/>
          </a:p>
          <a:p>
            <a:pPr marL="584200" lvl="0" indent="-457200" algn="l" rtl="0">
              <a:lnSpc>
                <a:spcPct val="120000"/>
              </a:lnSpc>
              <a:spcBef>
                <a:spcPts val="750"/>
              </a:spcBef>
              <a:spcAft>
                <a:spcPts val="0"/>
              </a:spcAft>
              <a:buSzPts val="1600"/>
              <a:buFont typeface="Arial"/>
              <a:buAutoNum type="arabicPeriod"/>
            </a:pPr>
            <a:r>
              <a:rPr lang="en-US" sz="2400"/>
              <a:t>Cost Transparency</a:t>
            </a:r>
            <a:endParaRPr/>
          </a:p>
          <a:p>
            <a:pPr marL="584200" lvl="0" indent="-457200" algn="l" rtl="0">
              <a:lnSpc>
                <a:spcPct val="120000"/>
              </a:lnSpc>
              <a:spcBef>
                <a:spcPts val="750"/>
              </a:spcBef>
              <a:spcAft>
                <a:spcPts val="0"/>
              </a:spcAft>
              <a:buSzPts val="1600"/>
              <a:buFont typeface="Arial"/>
              <a:buAutoNum type="arabicPeriod"/>
            </a:pPr>
            <a:r>
              <a:rPr lang="en-US" sz="2400"/>
              <a:t>No-cost Section Marking</a:t>
            </a:r>
            <a:endParaRPr/>
          </a:p>
          <a:p>
            <a:pPr marL="584200" lvl="0" indent="-457200" algn="l" rtl="0">
              <a:lnSpc>
                <a:spcPct val="120000"/>
              </a:lnSpc>
              <a:spcBef>
                <a:spcPts val="750"/>
              </a:spcBef>
              <a:spcAft>
                <a:spcPts val="0"/>
              </a:spcAft>
              <a:buSzPts val="1600"/>
              <a:buFont typeface="Arial"/>
              <a:buAutoNum type="arabicPeriod"/>
            </a:pPr>
            <a:r>
              <a:rPr lang="en-US" sz="2400"/>
              <a:t>XB12 – Section-Level Data Element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Who is determining…</a:t>
            </a:r>
            <a:endParaRPr/>
          </a:p>
        </p:txBody>
      </p:sp>
      <p:sp>
        <p:nvSpPr>
          <p:cNvPr id="144" name="Google Shape;144;p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What ZTC funds you seek – and what you do with them?</a:t>
            </a:r>
            <a:endParaRPr/>
          </a:p>
          <a:p>
            <a:pPr marL="457200" lvl="0" indent="-330200" algn="l" rtl="0">
              <a:lnSpc>
                <a:spcPct val="120000"/>
              </a:lnSpc>
              <a:spcBef>
                <a:spcPts val="750"/>
              </a:spcBef>
              <a:spcAft>
                <a:spcPts val="0"/>
              </a:spcAft>
              <a:buSzPts val="1600"/>
              <a:buChar char="•"/>
            </a:pPr>
            <a:r>
              <a:rPr lang="en-US" sz="2400"/>
              <a:t>If you are using ZTC funds for OER, which faculty are involved and how are they supported?</a:t>
            </a:r>
            <a:endParaRPr/>
          </a:p>
          <a:p>
            <a:pPr marL="457200" lvl="0" indent="-330200" algn="l" rtl="0">
              <a:lnSpc>
                <a:spcPct val="120000"/>
              </a:lnSpc>
              <a:spcBef>
                <a:spcPts val="750"/>
              </a:spcBef>
              <a:spcAft>
                <a:spcPts val="0"/>
              </a:spcAft>
              <a:buSzPts val="1600"/>
              <a:buChar char="•"/>
            </a:pPr>
            <a:r>
              <a:rPr lang="en-US" sz="2400"/>
              <a:t>Which course sections are marked no-cost?</a:t>
            </a:r>
            <a:endParaRPr/>
          </a:p>
          <a:p>
            <a:pPr marL="457200" lvl="0" indent="-330200" algn="l" rtl="0">
              <a:lnSpc>
                <a:spcPct val="120000"/>
              </a:lnSpc>
              <a:spcBef>
                <a:spcPts val="750"/>
              </a:spcBef>
              <a:spcAft>
                <a:spcPts val="0"/>
              </a:spcAft>
              <a:buSzPts val="1600"/>
              <a:buChar char="•"/>
            </a:pPr>
            <a:r>
              <a:rPr lang="en-US" sz="2400"/>
              <a:t>Whether you have a low-cost text definition – and, if you do, how much it will be?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How…</a:t>
            </a:r>
            <a:endParaRPr/>
          </a:p>
        </p:txBody>
      </p:sp>
      <p:sp>
        <p:nvSpPr>
          <p:cNvPr id="150" name="Google Shape;150;p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 are no-cost sections being identified?</a:t>
            </a:r>
            <a:endParaRPr/>
          </a:p>
          <a:p>
            <a:pPr marL="457200" lvl="0" indent="-330200" algn="l" rtl="0">
              <a:lnSpc>
                <a:spcPct val="120000"/>
              </a:lnSpc>
              <a:spcBef>
                <a:spcPts val="750"/>
              </a:spcBef>
              <a:spcAft>
                <a:spcPts val="0"/>
              </a:spcAft>
              <a:buSzPts val="1600"/>
              <a:buChar char="•"/>
            </a:pPr>
            <a:r>
              <a:rPr lang="en-US" sz="2400"/>
              <a:t>… is your college gathering information to be able to report XB12 data?</a:t>
            </a:r>
            <a:endParaRPr/>
          </a:p>
          <a:p>
            <a:pPr marL="457200" lvl="0" indent="-330200" algn="l" rtl="0">
              <a:lnSpc>
                <a:spcPct val="120000"/>
              </a:lnSpc>
              <a:spcBef>
                <a:spcPts val="750"/>
              </a:spcBef>
              <a:spcAft>
                <a:spcPts val="0"/>
              </a:spcAft>
              <a:buSzPts val="1600"/>
              <a:buChar char="•"/>
            </a:pPr>
            <a:r>
              <a:rPr lang="en-US" sz="2400"/>
              <a:t>… are senate leaders ensuring faculty choice is respected while also encouraging faculty to participate in activities to reduce costs?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 and ZTC</a:t>
            </a:r>
            <a:endParaRPr/>
          </a:p>
        </p:txBody>
      </p:sp>
      <p:sp>
        <p:nvSpPr>
          <p:cNvPr id="157" name="Google Shape;157;p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27000" lvl="0" indent="0" algn="l" rtl="0">
              <a:lnSpc>
                <a:spcPct val="120000"/>
              </a:lnSpc>
              <a:spcBef>
                <a:spcPts val="750"/>
              </a:spcBef>
              <a:spcAft>
                <a:spcPts val="0"/>
              </a:spcAft>
              <a:buSzPts val="1600"/>
              <a:buNone/>
            </a:pPr>
            <a:r>
              <a:rPr lang="en-US" sz="2400"/>
              <a:t>In light of California’s investment in ZTC and the anticipated recommendations of the Burden-free Instructional Materials Task Force, the available resources to support faculty adoption of OER is unprecedented.</a:t>
            </a:r>
            <a:endParaRPr/>
          </a:p>
        </p:txBody>
      </p:sp>
      <p:pic>
        <p:nvPicPr>
          <p:cNvPr id="158" name="Google Shape;158;p8" descr="A miniature figurine on a stack of coins"/>
          <p:cNvPicPr preferRelativeResize="0"/>
          <p:nvPr/>
        </p:nvPicPr>
        <p:blipFill rotWithShape="1">
          <a:blip r:embed="rId3">
            <a:alphaModFix/>
          </a:blip>
          <a:srcRect/>
          <a:stretch/>
        </p:blipFill>
        <p:spPr>
          <a:xfrm>
            <a:off x="4456386" y="4056041"/>
            <a:ext cx="2990193" cy="1993656"/>
          </a:xfrm>
          <a:prstGeom prst="rect">
            <a:avLst/>
          </a:prstGeom>
          <a:noFill/>
          <a:ln>
            <a:noFill/>
          </a:ln>
        </p:spPr>
      </p:pic>
      <p:sp>
        <p:nvSpPr>
          <p:cNvPr id="159" name="Google Shape;159;p8"/>
          <p:cNvSpPr txBox="1"/>
          <p:nvPr/>
        </p:nvSpPr>
        <p:spPr>
          <a:xfrm>
            <a:off x="4456386" y="6215246"/>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Mathieu Stern</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On-screen Show (4:3)</PresentationFormat>
  <Paragraphs>123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Gill Sans</vt:lpstr>
      <vt:lpstr>Arial</vt:lpstr>
      <vt:lpstr>Calibri</vt:lpstr>
      <vt:lpstr>Gallery</vt:lpstr>
      <vt:lpstr>Advancing Zero Textbook Cost (ZTC) Efforts through Open Education Resources (OER)</vt:lpstr>
      <vt:lpstr>Description</vt:lpstr>
      <vt:lpstr>Presenters</vt:lpstr>
      <vt:lpstr>Proposed Overview</vt:lpstr>
      <vt:lpstr>Why we think you should be here…</vt:lpstr>
      <vt:lpstr>Are any of these things not faculty purview?</vt:lpstr>
      <vt:lpstr>Who is determining…</vt:lpstr>
      <vt:lpstr>How…</vt:lpstr>
      <vt:lpstr>OER and ZTC</vt:lpstr>
      <vt:lpstr>ZTC</vt:lpstr>
      <vt:lpstr>Instructional Materials Task Force</vt:lpstr>
      <vt:lpstr>Getting to Zero?</vt:lpstr>
      <vt:lpstr>Tracking Costs and Cost Transparency</vt:lpstr>
      <vt:lpstr>Benefits of OER</vt:lpstr>
      <vt:lpstr>IDEA</vt:lpstr>
      <vt:lpstr>Challenges</vt:lpstr>
      <vt:lpstr>Challenges 2</vt:lpstr>
      <vt:lpstr>Strategies</vt:lpstr>
      <vt:lpstr>Opportunities</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Zero Textbook Cost (ZTC) Efforts through Open Education Resources (OER)</dc:title>
  <dc:creator>Katie Nash</dc:creator>
  <cp:lastModifiedBy>Kyoko Hatano</cp:lastModifiedBy>
  <cp:revision>1</cp:revision>
  <dcterms:created xsi:type="dcterms:W3CDTF">2020-03-05T11:04:57Z</dcterms:created>
  <dcterms:modified xsi:type="dcterms:W3CDTF">2023-11-21T22:52:22Z</dcterms:modified>
</cp:coreProperties>
</file>