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9" r:id="rId2"/>
    <p:sldId id="260" r:id="rId3"/>
    <p:sldId id="261" r:id="rId4"/>
    <p:sldId id="274" r:id="rId5"/>
    <p:sldId id="262" r:id="rId6"/>
    <p:sldId id="275" r:id="rId7"/>
    <p:sldId id="263" r:id="rId8"/>
    <p:sldId id="264" r:id="rId9"/>
    <p:sldId id="272" r:id="rId10"/>
    <p:sldId id="273" r:id="rId11"/>
    <p:sldId id="278" r:id="rId12"/>
    <p:sldId id="276" r:id="rId13"/>
    <p:sldId id="277" r:id="rId14"/>
    <p:sldId id="270" r:id="rId15"/>
    <p:sldId id="279"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4831"/>
    <a:srgbClr val="533A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06"/>
    <p:restoredTop sz="96197"/>
  </p:normalViewPr>
  <p:slideViewPr>
    <p:cSldViewPr snapToGrid="0" snapToObjects="1">
      <p:cViewPr varScale="1">
        <p:scale>
          <a:sx n="72" d="100"/>
          <a:sy n="72" d="100"/>
        </p:scale>
        <p:origin x="7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F1718C-EE5C-A545-A26B-F1D44DE2C295}" type="datetimeFigureOut">
              <a:rPr lang="en-US" smtClean="0"/>
              <a:t>11/12/2023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7E57F4-9D9C-5847-BCD2-13B860A1E044}" type="slidenum">
              <a:rPr lang="en-US" smtClean="0"/>
              <a:t>‹#›</a:t>
            </a:fld>
            <a:endParaRPr lang="en-US"/>
          </a:p>
        </p:txBody>
      </p:sp>
    </p:spTree>
    <p:extLst>
      <p:ext uri="{BB962C8B-B14F-4D97-AF65-F5344CB8AC3E}">
        <p14:creationId xmlns:p14="http://schemas.microsoft.com/office/powerpoint/2010/main" val="1454596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Title Slid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23FAFF0-097F-1C4A-A510-02936B413EF6}"/>
              </a:ext>
              <a:ext uri="{C183D7F6-B498-43B3-948B-1728B52AA6E4}">
                <adec:decorative xmlns:adec="http://schemas.microsoft.com/office/drawing/2017/decorative" val="1"/>
              </a:ext>
            </a:extLst>
          </p:cNvPr>
          <p:cNvGrpSpPr/>
          <p:nvPr userDrawn="1"/>
        </p:nvGrpSpPr>
        <p:grpSpPr>
          <a:xfrm>
            <a:off x="0" y="2812265"/>
            <a:ext cx="12192000" cy="4045735"/>
            <a:chOff x="0" y="2812265"/>
            <a:chExt cx="12192000" cy="4045735"/>
          </a:xfrm>
        </p:grpSpPr>
        <p:sp>
          <p:nvSpPr>
            <p:cNvPr id="10" name="Rectangle 9">
              <a:extLst>
                <a:ext uri="{FF2B5EF4-FFF2-40B4-BE49-F238E27FC236}">
                  <a16:creationId xmlns:a16="http://schemas.microsoft.com/office/drawing/2014/main" id="{CF0E0845-18E1-5945-A041-B07EAC8B3623}"/>
                </a:ext>
                <a:ext uri="{C183D7F6-B498-43B3-948B-1728B52AA6E4}">
                  <adec:decorative xmlns:adec="http://schemas.microsoft.com/office/drawing/2017/decorative" val="1"/>
                </a:ext>
              </a:extLst>
            </p:cNvPr>
            <p:cNvSpPr/>
            <p:nvPr userDrawn="1"/>
          </p:nvSpPr>
          <p:spPr>
            <a:xfrm rot="10800000">
              <a:off x="0" y="3177391"/>
              <a:ext cx="12192000" cy="36806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D3B09942-DABE-0644-98E7-8C82B41ECE4B}"/>
                </a:ext>
                <a:ext uri="{C183D7F6-B498-43B3-948B-1728B52AA6E4}">
                  <adec:decorative xmlns:adec="http://schemas.microsoft.com/office/drawing/2017/decorative" val="1"/>
                </a:ext>
              </a:extLst>
            </p:cNvPr>
            <p:cNvSpPr/>
            <p:nvPr userDrawn="1"/>
          </p:nvSpPr>
          <p:spPr>
            <a:xfrm rot="10800000">
              <a:off x="0" y="2812265"/>
              <a:ext cx="12192000" cy="3651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descr="Academic Senate for California Community Colleges Logo">
            <a:extLst>
              <a:ext uri="{FF2B5EF4-FFF2-40B4-BE49-F238E27FC236}">
                <a16:creationId xmlns:a16="http://schemas.microsoft.com/office/drawing/2014/main" id="{13A6256D-FB97-4441-AB98-9691F3E35A5F}"/>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1995054" y="829173"/>
            <a:ext cx="4540210" cy="1146403"/>
          </a:xfrm>
          <a:prstGeom prst="rect">
            <a:avLst/>
          </a:prstGeom>
        </p:spPr>
      </p:pic>
      <p:sp>
        <p:nvSpPr>
          <p:cNvPr id="7" name="Title 1">
            <a:extLst>
              <a:ext uri="{FF2B5EF4-FFF2-40B4-BE49-F238E27FC236}">
                <a16:creationId xmlns:a16="http://schemas.microsoft.com/office/drawing/2014/main" id="{E740FD2D-D9B8-AC45-BEA0-7C7100EE63E3}"/>
              </a:ext>
            </a:extLst>
          </p:cNvPr>
          <p:cNvSpPr>
            <a:spLocks noGrp="1"/>
          </p:cNvSpPr>
          <p:nvPr>
            <p:ph type="title" hasCustomPrompt="1"/>
          </p:nvPr>
        </p:nvSpPr>
        <p:spPr>
          <a:xfrm>
            <a:off x="2133598" y="3310152"/>
            <a:ext cx="9213852" cy="1312648"/>
          </a:xfrm>
          <a:prstGeom prst="rect">
            <a:avLst/>
          </a:prstGeom>
        </p:spPr>
        <p:txBody>
          <a:bodyPr anchor="b"/>
          <a:lstStyle>
            <a:lvl1pPr algn="l">
              <a:defRPr sz="4400">
                <a:solidFill>
                  <a:schemeClr val="bg1"/>
                </a:solidFill>
              </a:defRPr>
            </a:lvl1pPr>
          </a:lstStyle>
          <a:p>
            <a:r>
              <a:rPr lang="en-US" dirty="0"/>
              <a:t>Click to edit title</a:t>
            </a:r>
          </a:p>
        </p:txBody>
      </p:sp>
      <p:sp>
        <p:nvSpPr>
          <p:cNvPr id="21" name="Subtitle 2">
            <a:extLst>
              <a:ext uri="{FF2B5EF4-FFF2-40B4-BE49-F238E27FC236}">
                <a16:creationId xmlns:a16="http://schemas.microsoft.com/office/drawing/2014/main" id="{68570E13-05CC-2B4E-BDEF-FE4C25D7A53B}"/>
              </a:ext>
            </a:extLst>
          </p:cNvPr>
          <p:cNvSpPr>
            <a:spLocks noGrp="1"/>
          </p:cNvSpPr>
          <p:nvPr>
            <p:ph type="subTitle" idx="1" hasCustomPrompt="1"/>
          </p:nvPr>
        </p:nvSpPr>
        <p:spPr>
          <a:xfrm>
            <a:off x="2133597" y="4755561"/>
            <a:ext cx="9213851" cy="1655762"/>
          </a:xfrm>
        </p:spPr>
        <p:txBody>
          <a:bodyPr/>
          <a:lstStyle>
            <a:lvl1pPr marL="0" indent="0">
              <a:buNone/>
              <a:defRPr>
                <a:solidFill>
                  <a:schemeClr val="bg1"/>
                </a:solidFill>
              </a:defRPr>
            </a:lvl1pPr>
          </a:lstStyle>
          <a:p>
            <a:pPr algn="l"/>
            <a:r>
              <a:rPr lang="en-US" dirty="0">
                <a:solidFill>
                  <a:schemeClr val="bg1"/>
                </a:solidFill>
                <a:latin typeface="Gill Sans" panose="020B0502020104020203" pitchFamily="34" charset="-79"/>
                <a:cs typeface="Gill Sans" panose="020B0502020104020203" pitchFamily="34" charset="-79"/>
              </a:rPr>
              <a:t>Click to add a subtitle. Remember to add alt text to all imported graphics and images.</a:t>
            </a:r>
          </a:p>
        </p:txBody>
      </p:sp>
    </p:spTree>
    <p:extLst>
      <p:ext uri="{BB962C8B-B14F-4D97-AF65-F5344CB8AC3E}">
        <p14:creationId xmlns:p14="http://schemas.microsoft.com/office/powerpoint/2010/main" val="3057468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 Section Slide">
    <p:bg>
      <p:bgRef idx="1001">
        <a:schemeClr val="bg1"/>
      </p:bgRef>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42E40F4-06B3-A04E-BAB7-ACB4DFADECBE}"/>
              </a:ext>
              <a:ext uri="{C183D7F6-B498-43B3-948B-1728B52AA6E4}">
                <adec:decorative xmlns:adec="http://schemas.microsoft.com/office/drawing/2017/decorative" val="1"/>
              </a:ext>
            </a:extLst>
          </p:cNvPr>
          <p:cNvGrpSpPr/>
          <p:nvPr userDrawn="1"/>
        </p:nvGrpSpPr>
        <p:grpSpPr>
          <a:xfrm>
            <a:off x="0" y="0"/>
            <a:ext cx="12192000" cy="6858000"/>
            <a:chOff x="0" y="0"/>
            <a:chExt cx="12192000" cy="6858000"/>
          </a:xfrm>
        </p:grpSpPr>
        <p:sp>
          <p:nvSpPr>
            <p:cNvPr id="4" name="Rectangle 3">
              <a:extLst>
                <a:ext uri="{FF2B5EF4-FFF2-40B4-BE49-F238E27FC236}">
                  <a16:creationId xmlns:a16="http://schemas.microsoft.com/office/drawing/2014/main" id="{C44F28EA-8038-9B43-A556-FDEFBE65B481}"/>
                </a:ext>
              </a:extLst>
            </p:cNvPr>
            <p:cNvSpPr/>
            <p:nvPr userDrawn="1"/>
          </p:nvSpPr>
          <p:spPr>
            <a:xfrm>
              <a:off x="0" y="0"/>
              <a:ext cx="12192000" cy="18842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7F127A8-4F37-D142-AB91-ECA155293916}"/>
                </a:ext>
              </a:extLst>
            </p:cNvPr>
            <p:cNvSpPr/>
            <p:nvPr userDrawn="1"/>
          </p:nvSpPr>
          <p:spPr>
            <a:xfrm>
              <a:off x="0" y="6276109"/>
              <a:ext cx="12192000" cy="5818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5738914-F2C2-854D-9708-D737579C324E}"/>
                </a:ext>
              </a:extLst>
            </p:cNvPr>
            <p:cNvSpPr/>
            <p:nvPr userDrawn="1"/>
          </p:nvSpPr>
          <p:spPr>
            <a:xfrm>
              <a:off x="0" y="1867368"/>
              <a:ext cx="12192000" cy="1497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D8E5331D-721A-754F-942B-A90651FFD257}"/>
              </a:ext>
            </a:extLst>
          </p:cNvPr>
          <p:cNvSpPr>
            <a:spLocks noGrp="1"/>
          </p:cNvSpPr>
          <p:nvPr>
            <p:ph type="title" hasCustomPrompt="1"/>
          </p:nvPr>
        </p:nvSpPr>
        <p:spPr>
          <a:xfrm>
            <a:off x="831850" y="434518"/>
            <a:ext cx="10515600" cy="1312648"/>
          </a:xfrm>
          <a:prstGeom prst="rect">
            <a:avLst/>
          </a:prstGeom>
        </p:spPr>
        <p:txBody>
          <a:bodyPr anchor="b">
            <a:normAutofit/>
          </a:bodyPr>
          <a:lstStyle>
            <a:lvl1pPr algn="l">
              <a:defRPr sz="3600">
                <a:solidFill>
                  <a:schemeClr val="bg1"/>
                </a:solidFill>
              </a:defRPr>
            </a:lvl1pPr>
          </a:lstStyle>
          <a:p>
            <a:r>
              <a:rPr lang="en-US" dirty="0"/>
              <a:t>Click to edit section title</a:t>
            </a:r>
          </a:p>
        </p:txBody>
      </p:sp>
      <p:sp>
        <p:nvSpPr>
          <p:cNvPr id="3" name="Text Placeholder 2">
            <a:extLst>
              <a:ext uri="{FF2B5EF4-FFF2-40B4-BE49-F238E27FC236}">
                <a16:creationId xmlns:a16="http://schemas.microsoft.com/office/drawing/2014/main" id="{C3C4F635-4E32-2C45-9BD9-9C4B375AB562}"/>
              </a:ext>
            </a:extLst>
          </p:cNvPr>
          <p:cNvSpPr>
            <a:spLocks noGrp="1"/>
          </p:cNvSpPr>
          <p:nvPr>
            <p:ph type="body" idx="1" hasCustomPrompt="1"/>
          </p:nvPr>
        </p:nvSpPr>
        <p:spPr>
          <a:xfrm>
            <a:off x="831850" y="2221728"/>
            <a:ext cx="10515600" cy="706823"/>
          </a:xfrm>
        </p:spPr>
        <p:txBody>
          <a:bodyPr>
            <a:normAutofit/>
          </a:bodyPr>
          <a:lstStyle>
            <a:lvl1pPr marL="0" indent="0" algn="l">
              <a:buNone/>
              <a:defRPr sz="3000">
                <a:solidFill>
                  <a:schemeClr val="bg2">
                    <a:lumMod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Click to edit subtitle</a:t>
            </a:r>
          </a:p>
        </p:txBody>
      </p:sp>
      <p:sp>
        <p:nvSpPr>
          <p:cNvPr id="8" name="Content Placeholder 2">
            <a:extLst>
              <a:ext uri="{FF2B5EF4-FFF2-40B4-BE49-F238E27FC236}">
                <a16:creationId xmlns:a16="http://schemas.microsoft.com/office/drawing/2014/main" id="{8602FC1C-E415-C14A-9431-D009CC2D5E3F}"/>
              </a:ext>
            </a:extLst>
          </p:cNvPr>
          <p:cNvSpPr>
            <a:spLocks noGrp="1"/>
          </p:cNvSpPr>
          <p:nvPr>
            <p:ph idx="10"/>
          </p:nvPr>
        </p:nvSpPr>
        <p:spPr>
          <a:xfrm>
            <a:off x="831850" y="2997965"/>
            <a:ext cx="10515600" cy="3093226"/>
          </a:xfrm>
        </p:spPr>
        <p:txBody>
          <a:bodyPr/>
          <a:lstStyle>
            <a:lvl1pPr>
              <a:defRPr sz="26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Slide Number Placeholder 5">
            <a:extLst>
              <a:ext uri="{FF2B5EF4-FFF2-40B4-BE49-F238E27FC236}">
                <a16:creationId xmlns:a16="http://schemas.microsoft.com/office/drawing/2014/main" id="{CC66BCDF-2525-4D46-9D4F-607A8C6C681D}"/>
              </a:ext>
            </a:extLst>
          </p:cNvPr>
          <p:cNvSpPr>
            <a:spLocks noGrp="1"/>
          </p:cNvSpPr>
          <p:nvPr>
            <p:ph type="sldNum" sz="quarter" idx="4"/>
          </p:nvPr>
        </p:nvSpPr>
        <p:spPr>
          <a:xfrm>
            <a:off x="1240719" y="6462512"/>
            <a:ext cx="820479" cy="225365"/>
          </a:xfrm>
          <a:prstGeom prst="rect">
            <a:avLst/>
          </a:prstGeom>
        </p:spPr>
        <p:txBody>
          <a:bodyPr vert="horz" lIns="91440" tIns="45720" rIns="91440" bIns="45720" rtlCol="0" anchor="ctr"/>
          <a:lstStyle>
            <a:lvl1pPr algn="l">
              <a:defRPr sz="1200">
                <a:solidFill>
                  <a:schemeClr val="bg1"/>
                </a:solidFill>
                <a:latin typeface="+mn-lt"/>
              </a:defRPr>
            </a:lvl1pPr>
          </a:lstStyle>
          <a:p>
            <a:fld id="{492D8F1A-69A8-9242-9469-8400121D240A}" type="slidenum">
              <a:rPr lang="en-US" smtClean="0"/>
              <a:pPr/>
              <a:t>‹#›</a:t>
            </a:fld>
            <a:endParaRPr lang="en-US" dirty="0"/>
          </a:p>
        </p:txBody>
      </p:sp>
      <p:pic>
        <p:nvPicPr>
          <p:cNvPr id="15" name="Picture 14" descr="A picture containing text, clipart&#10;&#10;Description automatically generated">
            <a:extLst>
              <a:ext uri="{FF2B5EF4-FFF2-40B4-BE49-F238E27FC236}">
                <a16:creationId xmlns:a16="http://schemas.microsoft.com/office/drawing/2014/main" id="{EF3575F3-61AA-334D-BF34-D3D1B80F2C90}"/>
              </a:ext>
            </a:extLst>
          </p:cNvPr>
          <p:cNvPicPr>
            <a:picLocks noChangeAspect="1"/>
          </p:cNvPicPr>
          <p:nvPr userDrawn="1"/>
        </p:nvPicPr>
        <p:blipFill>
          <a:blip r:embed="rId2"/>
          <a:stretch>
            <a:fillRect/>
          </a:stretch>
        </p:blipFill>
        <p:spPr>
          <a:xfrm>
            <a:off x="800427" y="6345089"/>
            <a:ext cx="419026" cy="419026"/>
          </a:xfrm>
          <a:prstGeom prst="rect">
            <a:avLst/>
          </a:prstGeom>
        </p:spPr>
      </p:pic>
    </p:spTree>
    <p:extLst>
      <p:ext uri="{BB962C8B-B14F-4D97-AF65-F5344CB8AC3E}">
        <p14:creationId xmlns:p14="http://schemas.microsoft.com/office/powerpoint/2010/main" val="213878440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Content 2 Column Slide">
    <p:bg>
      <p:bgRef idx="1001">
        <a:schemeClr val="bg1"/>
      </p:bgRef>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A72E784-6603-5141-900A-EDC5CB738396}"/>
              </a:ext>
              <a:ext uri="{C183D7F6-B498-43B3-948B-1728B52AA6E4}">
                <adec:decorative xmlns:adec="http://schemas.microsoft.com/office/drawing/2017/decorative" val="1"/>
              </a:ext>
            </a:extLst>
          </p:cNvPr>
          <p:cNvGrpSpPr/>
          <p:nvPr userDrawn="1"/>
        </p:nvGrpSpPr>
        <p:grpSpPr>
          <a:xfrm>
            <a:off x="0" y="0"/>
            <a:ext cx="12192000" cy="798858"/>
            <a:chOff x="0" y="0"/>
            <a:chExt cx="12192000" cy="798858"/>
          </a:xfrm>
        </p:grpSpPr>
        <p:sp>
          <p:nvSpPr>
            <p:cNvPr id="6" name="Rectangle 5">
              <a:extLst>
                <a:ext uri="{FF2B5EF4-FFF2-40B4-BE49-F238E27FC236}">
                  <a16:creationId xmlns:a16="http://schemas.microsoft.com/office/drawing/2014/main" id="{B2E8C9FE-4888-374D-BF4B-9F4375830E71}"/>
                </a:ext>
              </a:extLst>
            </p:cNvPr>
            <p:cNvSpPr/>
            <p:nvPr userDrawn="1"/>
          </p:nvSpPr>
          <p:spPr>
            <a:xfrm>
              <a:off x="0" y="0"/>
              <a:ext cx="12192000" cy="674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0545F2B-08F9-4E48-A235-37643862447C}"/>
                </a:ext>
              </a:extLst>
            </p:cNvPr>
            <p:cNvSpPr/>
            <p:nvPr userDrawn="1"/>
          </p:nvSpPr>
          <p:spPr>
            <a:xfrm>
              <a:off x="0" y="674328"/>
              <a:ext cx="12192000" cy="1245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928DA5A-03EB-7C4E-BED7-BCB1E5A11604}"/>
              </a:ext>
            </a:extLst>
          </p:cNvPr>
          <p:cNvSpPr>
            <a:spLocks noGrp="1"/>
          </p:cNvSpPr>
          <p:nvPr>
            <p:ph type="title" hasCustomPrompt="1"/>
          </p:nvPr>
        </p:nvSpPr>
        <p:spPr>
          <a:xfrm>
            <a:off x="838200" y="1014921"/>
            <a:ext cx="10515600" cy="1146991"/>
          </a:xfrm>
          <a:prstGeom prst="rect">
            <a:avLst/>
          </a:prstGeom>
        </p:spPr>
        <p:txBody>
          <a:bodyPr anchor="b">
            <a:normAutofit/>
          </a:bodyPr>
          <a:lstStyle>
            <a:lvl1pPr>
              <a:defRPr sz="3600">
                <a:solidFill>
                  <a:schemeClr val="tx2"/>
                </a:solidFill>
              </a:defRPr>
            </a:lvl1pPr>
          </a:lstStyle>
          <a:p>
            <a:r>
              <a:rPr lang="en-US" dirty="0"/>
              <a:t>Click to edit page title</a:t>
            </a:r>
          </a:p>
        </p:txBody>
      </p:sp>
      <p:sp>
        <p:nvSpPr>
          <p:cNvPr id="3" name="Content Placeholder 2">
            <a:extLst>
              <a:ext uri="{FF2B5EF4-FFF2-40B4-BE49-F238E27FC236}">
                <a16:creationId xmlns:a16="http://schemas.microsoft.com/office/drawing/2014/main" id="{11062FDB-A149-0B44-BB49-58F5C3155A54}"/>
              </a:ext>
            </a:extLst>
          </p:cNvPr>
          <p:cNvSpPr>
            <a:spLocks noGrp="1"/>
          </p:cNvSpPr>
          <p:nvPr>
            <p:ph sz="half" idx="1"/>
          </p:nvPr>
        </p:nvSpPr>
        <p:spPr>
          <a:xfrm>
            <a:off x="838200" y="2286442"/>
            <a:ext cx="5181600" cy="40080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B07721E-11C3-6B42-AE2E-8506E4B9E51F}"/>
              </a:ext>
            </a:extLst>
          </p:cNvPr>
          <p:cNvSpPr>
            <a:spLocks noGrp="1"/>
          </p:cNvSpPr>
          <p:nvPr>
            <p:ph sz="half" idx="2"/>
          </p:nvPr>
        </p:nvSpPr>
        <p:spPr>
          <a:xfrm>
            <a:off x="6172200" y="2286442"/>
            <a:ext cx="5181600" cy="40080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a:extLst>
              <a:ext uri="{FF2B5EF4-FFF2-40B4-BE49-F238E27FC236}">
                <a16:creationId xmlns:a16="http://schemas.microsoft.com/office/drawing/2014/main" id="{25D2E1E8-B870-864B-A0DD-EC84E238C58D}"/>
              </a:ext>
            </a:extLst>
          </p:cNvPr>
          <p:cNvSpPr>
            <a:spLocks noGrp="1"/>
          </p:cNvSpPr>
          <p:nvPr>
            <p:ph type="sldNum" sz="quarter" idx="4"/>
          </p:nvPr>
        </p:nvSpPr>
        <p:spPr>
          <a:xfrm>
            <a:off x="1240719" y="6462512"/>
            <a:ext cx="820479" cy="225365"/>
          </a:xfrm>
          <a:prstGeom prst="rect">
            <a:avLst/>
          </a:prstGeom>
        </p:spPr>
        <p:txBody>
          <a:bodyPr vert="horz" lIns="91440" tIns="45720" rIns="91440" bIns="45720" rtlCol="0" anchor="ctr"/>
          <a:lstStyle>
            <a:lvl1pPr algn="l">
              <a:defRPr sz="1200">
                <a:solidFill>
                  <a:schemeClr val="tx2"/>
                </a:solidFill>
                <a:latin typeface="+mn-lt"/>
              </a:defRPr>
            </a:lvl1pPr>
          </a:lstStyle>
          <a:p>
            <a:fld id="{492D8F1A-69A8-9242-9469-8400121D240A}" type="slidenum">
              <a:rPr lang="en-US" smtClean="0"/>
              <a:pPr/>
              <a:t>‹#›</a:t>
            </a:fld>
            <a:endParaRPr lang="en-US" dirty="0"/>
          </a:p>
        </p:txBody>
      </p:sp>
    </p:spTree>
    <p:extLst>
      <p:ext uri="{BB962C8B-B14F-4D97-AF65-F5344CB8AC3E}">
        <p14:creationId xmlns:p14="http://schemas.microsoft.com/office/powerpoint/2010/main" val="326266467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Content Slide">
    <p:bg>
      <p:bgRef idx="1001">
        <a:schemeClr val="bg1"/>
      </p:bgRef>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80A3442-1326-DF4E-A985-460C269301C6}"/>
              </a:ext>
            </a:extLst>
          </p:cNvPr>
          <p:cNvSpPr>
            <a:spLocks noGrp="1"/>
          </p:cNvSpPr>
          <p:nvPr>
            <p:ph type="title" hasCustomPrompt="1"/>
          </p:nvPr>
        </p:nvSpPr>
        <p:spPr>
          <a:xfrm>
            <a:off x="838200" y="1014921"/>
            <a:ext cx="10515600" cy="1146991"/>
          </a:xfrm>
          <a:prstGeom prst="rect">
            <a:avLst/>
          </a:prstGeom>
        </p:spPr>
        <p:txBody>
          <a:bodyPr anchor="b">
            <a:normAutofit/>
          </a:bodyPr>
          <a:lstStyle>
            <a:lvl1pPr>
              <a:defRPr sz="3600">
                <a:solidFill>
                  <a:schemeClr val="tx2"/>
                </a:solidFill>
              </a:defRPr>
            </a:lvl1pPr>
          </a:lstStyle>
          <a:p>
            <a:r>
              <a:rPr lang="en-US" dirty="0"/>
              <a:t>Click to edit page title</a:t>
            </a:r>
          </a:p>
        </p:txBody>
      </p:sp>
      <p:sp>
        <p:nvSpPr>
          <p:cNvPr id="8" name="Content Placeholder 2">
            <a:extLst>
              <a:ext uri="{FF2B5EF4-FFF2-40B4-BE49-F238E27FC236}">
                <a16:creationId xmlns:a16="http://schemas.microsoft.com/office/drawing/2014/main" id="{310C3C29-A639-4947-ABE0-595414656825}"/>
              </a:ext>
            </a:extLst>
          </p:cNvPr>
          <p:cNvSpPr>
            <a:spLocks noGrp="1"/>
          </p:cNvSpPr>
          <p:nvPr>
            <p:ph sz="half" idx="1"/>
          </p:nvPr>
        </p:nvSpPr>
        <p:spPr>
          <a:xfrm>
            <a:off x="838200" y="2286443"/>
            <a:ext cx="10515600" cy="40080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4" name="Group 13">
            <a:extLst>
              <a:ext uri="{FF2B5EF4-FFF2-40B4-BE49-F238E27FC236}">
                <a16:creationId xmlns:a16="http://schemas.microsoft.com/office/drawing/2014/main" id="{AD1F3C40-5FAB-184D-A6C1-099E99E4409B}"/>
              </a:ext>
              <a:ext uri="{C183D7F6-B498-43B3-948B-1728B52AA6E4}">
                <adec:decorative xmlns:adec="http://schemas.microsoft.com/office/drawing/2017/decorative" val="1"/>
              </a:ext>
            </a:extLst>
          </p:cNvPr>
          <p:cNvGrpSpPr/>
          <p:nvPr userDrawn="1"/>
        </p:nvGrpSpPr>
        <p:grpSpPr>
          <a:xfrm>
            <a:off x="0" y="0"/>
            <a:ext cx="12192000" cy="798858"/>
            <a:chOff x="0" y="0"/>
            <a:chExt cx="12192000" cy="798858"/>
          </a:xfrm>
        </p:grpSpPr>
        <p:sp>
          <p:nvSpPr>
            <p:cNvPr id="15" name="Rectangle 14">
              <a:extLst>
                <a:ext uri="{FF2B5EF4-FFF2-40B4-BE49-F238E27FC236}">
                  <a16:creationId xmlns:a16="http://schemas.microsoft.com/office/drawing/2014/main" id="{CCC7A901-E22C-AA4F-BADC-39C915201514}"/>
                </a:ext>
              </a:extLst>
            </p:cNvPr>
            <p:cNvSpPr/>
            <p:nvPr userDrawn="1"/>
          </p:nvSpPr>
          <p:spPr>
            <a:xfrm>
              <a:off x="0" y="0"/>
              <a:ext cx="12192000" cy="674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4DCA827-EDB4-3B4C-BA9A-41E10F08A1A4}"/>
                </a:ext>
              </a:extLst>
            </p:cNvPr>
            <p:cNvSpPr/>
            <p:nvPr userDrawn="1"/>
          </p:nvSpPr>
          <p:spPr>
            <a:xfrm>
              <a:off x="0" y="674328"/>
              <a:ext cx="12192000" cy="1245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Slide Number Placeholder 5">
            <a:extLst>
              <a:ext uri="{FF2B5EF4-FFF2-40B4-BE49-F238E27FC236}">
                <a16:creationId xmlns:a16="http://schemas.microsoft.com/office/drawing/2014/main" id="{2EDCC086-ABB3-8D4F-8394-C8FE42171727}"/>
              </a:ext>
            </a:extLst>
          </p:cNvPr>
          <p:cNvSpPr>
            <a:spLocks noGrp="1"/>
          </p:cNvSpPr>
          <p:nvPr>
            <p:ph type="sldNum" sz="quarter" idx="4"/>
          </p:nvPr>
        </p:nvSpPr>
        <p:spPr>
          <a:xfrm>
            <a:off x="1240719" y="6462512"/>
            <a:ext cx="820479" cy="225365"/>
          </a:xfrm>
          <a:prstGeom prst="rect">
            <a:avLst/>
          </a:prstGeom>
        </p:spPr>
        <p:txBody>
          <a:bodyPr vert="horz" lIns="91440" tIns="45720" rIns="91440" bIns="45720" rtlCol="0" anchor="ctr"/>
          <a:lstStyle>
            <a:lvl1pPr algn="l">
              <a:defRPr sz="1200">
                <a:solidFill>
                  <a:schemeClr val="tx2"/>
                </a:solidFill>
                <a:latin typeface="+mn-lt"/>
              </a:defRPr>
            </a:lvl1pPr>
          </a:lstStyle>
          <a:p>
            <a:fld id="{492D8F1A-69A8-9242-9469-8400121D240A}" type="slidenum">
              <a:rPr lang="en-US" smtClean="0"/>
              <a:pPr/>
              <a:t>‹#›</a:t>
            </a:fld>
            <a:endParaRPr lang="en-US" dirty="0"/>
          </a:p>
        </p:txBody>
      </p:sp>
    </p:spTree>
    <p:extLst>
      <p:ext uri="{BB962C8B-B14F-4D97-AF65-F5344CB8AC3E}">
        <p14:creationId xmlns:p14="http://schemas.microsoft.com/office/powerpoint/2010/main" val="105628362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B9249B-BE17-6849-9D73-B0C3BA84C550}"/>
              </a:ext>
            </a:extLst>
          </p:cNvPr>
          <p:cNvSpPr>
            <a:spLocks noGrp="1"/>
          </p:cNvSpPr>
          <p:nvPr>
            <p:ph type="sldNum" sz="quarter" idx="12"/>
          </p:nvPr>
        </p:nvSpPr>
        <p:spPr/>
        <p:txBody>
          <a:bodyPr/>
          <a:lstStyle/>
          <a:p>
            <a:fld id="{492D8F1A-69A8-9242-9469-8400121D240A}" type="slidenum">
              <a:rPr lang="en-US" smtClean="0"/>
              <a:t>‹#›</a:t>
            </a:fld>
            <a:endParaRPr lang="en-US" dirty="0"/>
          </a:p>
        </p:txBody>
      </p:sp>
    </p:spTree>
    <p:extLst>
      <p:ext uri="{BB962C8B-B14F-4D97-AF65-F5344CB8AC3E}">
        <p14:creationId xmlns:p14="http://schemas.microsoft.com/office/powerpoint/2010/main" val="5688669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3A2FC3-D2C7-9B4C-9B9B-A2C7D0FDA3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 Remember to ad alt text to all imported graphics and images.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2F650318-0809-C04F-9288-E60B69D54831}"/>
              </a:ext>
            </a:extLst>
          </p:cNvPr>
          <p:cNvSpPr>
            <a:spLocks noGrp="1"/>
          </p:cNvSpPr>
          <p:nvPr>
            <p:ph type="sldNum" sz="quarter" idx="4"/>
          </p:nvPr>
        </p:nvSpPr>
        <p:spPr>
          <a:xfrm>
            <a:off x="1240719" y="6462512"/>
            <a:ext cx="820479" cy="225365"/>
          </a:xfrm>
          <a:prstGeom prst="rect">
            <a:avLst/>
          </a:prstGeom>
        </p:spPr>
        <p:txBody>
          <a:bodyPr vert="horz" lIns="91440" tIns="45720" rIns="91440" bIns="45720" rtlCol="0" anchor="ctr"/>
          <a:lstStyle>
            <a:lvl1pPr algn="l">
              <a:defRPr sz="1200">
                <a:solidFill>
                  <a:schemeClr val="tx2"/>
                </a:solidFill>
                <a:latin typeface="+mn-lt"/>
              </a:defRPr>
            </a:lvl1pPr>
          </a:lstStyle>
          <a:p>
            <a:fld id="{492D8F1A-69A8-9242-9469-8400121D240A}" type="slidenum">
              <a:rPr lang="en-US" smtClean="0"/>
              <a:pPr/>
              <a:t>‹#›</a:t>
            </a:fld>
            <a:endParaRPr lang="en-US" dirty="0"/>
          </a:p>
        </p:txBody>
      </p:sp>
      <p:sp>
        <p:nvSpPr>
          <p:cNvPr id="7" name="Title Placeholder 6">
            <a:extLst>
              <a:ext uri="{FF2B5EF4-FFF2-40B4-BE49-F238E27FC236}">
                <a16:creationId xmlns:a16="http://schemas.microsoft.com/office/drawing/2014/main" id="{456AC5D1-15F0-954C-A07F-F99E0C1534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pic>
        <p:nvPicPr>
          <p:cNvPr id="4" name="Picture 3" descr="A picture containing text, clipart&#10;&#10;Description automatically generated">
            <a:extLst>
              <a:ext uri="{FF2B5EF4-FFF2-40B4-BE49-F238E27FC236}">
                <a16:creationId xmlns:a16="http://schemas.microsoft.com/office/drawing/2014/main" id="{C6674C29-43EE-134E-93EF-70FA560253B1}"/>
              </a:ext>
            </a:extLst>
          </p:cNvPr>
          <p:cNvPicPr>
            <a:picLocks noChangeAspect="1"/>
          </p:cNvPicPr>
          <p:nvPr userDrawn="1"/>
        </p:nvPicPr>
        <p:blipFill>
          <a:blip r:embed="rId7"/>
          <a:stretch>
            <a:fillRect/>
          </a:stretch>
        </p:blipFill>
        <p:spPr>
          <a:xfrm>
            <a:off x="800427" y="6345089"/>
            <a:ext cx="419026" cy="419026"/>
          </a:xfrm>
          <a:prstGeom prst="rect">
            <a:avLst/>
          </a:prstGeom>
        </p:spPr>
      </p:pic>
    </p:spTree>
    <p:extLst>
      <p:ext uri="{BB962C8B-B14F-4D97-AF65-F5344CB8AC3E}">
        <p14:creationId xmlns:p14="http://schemas.microsoft.com/office/powerpoint/2010/main" val="984657070"/>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52" r:id="rId3"/>
    <p:sldLayoutId id="2147483667" r:id="rId4"/>
    <p:sldLayoutId id="2147483655" r:id="rId5"/>
  </p:sldLayoutIdLst>
  <p:hf hdr="0" ftr="0" dt="0"/>
  <p:txStyles>
    <p:titleStyle>
      <a:lvl1pPr algn="l" defTabSz="914400" rtl="0" eaLnBrk="1" latinLnBrk="0" hangingPunct="1">
        <a:lnSpc>
          <a:spcPct val="90000"/>
        </a:lnSpc>
        <a:spcBef>
          <a:spcPct val="0"/>
        </a:spcBef>
        <a:buNone/>
        <a:defRPr sz="4400" kern="1200">
          <a:solidFill>
            <a:schemeClr val="accent2"/>
          </a:solidFill>
          <a:latin typeface="Palatino" pitchFamily="2" charset="77"/>
          <a:ea typeface="Palatino" pitchFamily="2" charset="7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600" b="0" i="0" kern="1200">
          <a:solidFill>
            <a:schemeClr val="bg2">
              <a:lumMod val="25000"/>
            </a:schemeClr>
          </a:solidFill>
          <a:latin typeface="Gill Sans" panose="020B0502020104020203" pitchFamily="34" charset="-79"/>
          <a:ea typeface="+mn-ea"/>
          <a:cs typeface="Gill Sans" panose="020B05020201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2">
              <a:lumMod val="25000"/>
            </a:schemeClr>
          </a:solidFill>
          <a:latin typeface="Gill Sans" panose="020B0502020104020203" pitchFamily="34" charset="-79"/>
          <a:ea typeface="+mn-ea"/>
          <a:cs typeface="Gill Sans" panose="020B05020201040202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2">
              <a:lumMod val="25000"/>
            </a:schemeClr>
          </a:solidFill>
          <a:latin typeface="Gill Sans" panose="020B0502020104020203" pitchFamily="34" charset="-79"/>
          <a:ea typeface="+mn-ea"/>
          <a:cs typeface="Gill Sans" panose="020B05020201040202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2">
              <a:lumMod val="25000"/>
            </a:schemeClr>
          </a:solidFill>
          <a:latin typeface="Gill Sans" panose="020B0502020104020203" pitchFamily="34" charset="-79"/>
          <a:ea typeface="+mn-ea"/>
          <a:cs typeface="Gill Sans" panose="020B05020201040202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2">
              <a:lumMod val="25000"/>
            </a:schemeClr>
          </a:solidFill>
          <a:latin typeface="Gill Sans" panose="020B0502020104020203" pitchFamily="34" charset="-79"/>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2ADA7-8C63-E840-9929-915404F630E8}"/>
              </a:ext>
            </a:extLst>
          </p:cNvPr>
          <p:cNvSpPr>
            <a:spLocks noGrp="1"/>
          </p:cNvSpPr>
          <p:nvPr>
            <p:ph type="title"/>
          </p:nvPr>
        </p:nvSpPr>
        <p:spPr>
          <a:xfrm>
            <a:off x="1489074" y="3310152"/>
            <a:ext cx="9213852" cy="1287248"/>
          </a:xfrm>
        </p:spPr>
        <p:txBody>
          <a:bodyPr/>
          <a:lstStyle/>
          <a:p>
            <a:pPr algn="ctr"/>
            <a:r>
              <a:rPr lang="en-US" dirty="0"/>
              <a:t>C-ID Update</a:t>
            </a:r>
          </a:p>
        </p:txBody>
      </p:sp>
      <p:sp>
        <p:nvSpPr>
          <p:cNvPr id="3" name="Subtitle 2">
            <a:extLst>
              <a:ext uri="{FF2B5EF4-FFF2-40B4-BE49-F238E27FC236}">
                <a16:creationId xmlns:a16="http://schemas.microsoft.com/office/drawing/2014/main" id="{5E296757-763A-B74F-975E-1FBA36EA6202}"/>
              </a:ext>
            </a:extLst>
          </p:cNvPr>
          <p:cNvSpPr>
            <a:spLocks noGrp="1"/>
          </p:cNvSpPr>
          <p:nvPr>
            <p:ph type="subTitle" idx="1"/>
          </p:nvPr>
        </p:nvSpPr>
        <p:spPr>
          <a:xfrm>
            <a:off x="1489075" y="4615861"/>
            <a:ext cx="9213851" cy="1655762"/>
          </a:xfrm>
        </p:spPr>
        <p:txBody>
          <a:bodyPr/>
          <a:lstStyle/>
          <a:p>
            <a:pPr algn="ctr"/>
            <a:r>
              <a:rPr lang="en-US" dirty="0"/>
              <a:t>Dolores Davison,  ASCCC Curriculum Director</a:t>
            </a:r>
          </a:p>
          <a:p>
            <a:pPr algn="ctr"/>
            <a:r>
              <a:rPr lang="en-US" dirty="0"/>
              <a:t>Dave DeGroot,  Allan Hancock College </a:t>
            </a:r>
          </a:p>
          <a:p>
            <a:pPr algn="ctr"/>
            <a:r>
              <a:rPr lang="en-US" dirty="0"/>
              <a:t>ASCCC Fall Plenary – November 2023</a:t>
            </a:r>
          </a:p>
        </p:txBody>
      </p:sp>
      <p:pic>
        <p:nvPicPr>
          <p:cNvPr id="5" name="Picture 4" descr="C-ID logo">
            <a:extLst>
              <a:ext uri="{FF2B5EF4-FFF2-40B4-BE49-F238E27FC236}">
                <a16:creationId xmlns:a16="http://schemas.microsoft.com/office/drawing/2014/main" id="{722D0BF9-2A29-4183-A1FD-2674CECF7E5D}"/>
              </a:ext>
            </a:extLst>
          </p:cNvPr>
          <p:cNvPicPr>
            <a:picLocks noChangeAspect="1"/>
          </p:cNvPicPr>
          <p:nvPr/>
        </p:nvPicPr>
        <p:blipFill>
          <a:blip r:embed="rId2"/>
          <a:stretch>
            <a:fillRect/>
          </a:stretch>
        </p:blipFill>
        <p:spPr>
          <a:xfrm>
            <a:off x="6819255" y="821409"/>
            <a:ext cx="3316638" cy="1083591"/>
          </a:xfrm>
          <a:prstGeom prst="rect">
            <a:avLst/>
          </a:prstGeom>
        </p:spPr>
      </p:pic>
    </p:spTree>
    <p:extLst>
      <p:ext uri="{BB962C8B-B14F-4D97-AF65-F5344CB8AC3E}">
        <p14:creationId xmlns:p14="http://schemas.microsoft.com/office/powerpoint/2010/main" val="482527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3CEFB-642C-C26D-8120-514B54268F8A}"/>
              </a:ext>
            </a:extLst>
          </p:cNvPr>
          <p:cNvSpPr>
            <a:spLocks noGrp="1"/>
          </p:cNvSpPr>
          <p:nvPr>
            <p:ph type="title"/>
          </p:nvPr>
        </p:nvSpPr>
        <p:spPr>
          <a:xfrm>
            <a:off x="838200" y="1014922"/>
            <a:ext cx="10515600" cy="827734"/>
          </a:xfrm>
        </p:spPr>
        <p:txBody>
          <a:bodyPr/>
          <a:lstStyle/>
          <a:p>
            <a:pPr algn="ctr"/>
            <a:r>
              <a:rPr lang="en-US" dirty="0"/>
              <a:t>5-Year Reviews	</a:t>
            </a:r>
          </a:p>
        </p:txBody>
      </p:sp>
      <p:sp>
        <p:nvSpPr>
          <p:cNvPr id="3" name="Content Placeholder 2">
            <a:extLst>
              <a:ext uri="{FF2B5EF4-FFF2-40B4-BE49-F238E27FC236}">
                <a16:creationId xmlns:a16="http://schemas.microsoft.com/office/drawing/2014/main" id="{68D2C699-FF93-E5C2-E690-469C2679B7C2}"/>
              </a:ext>
            </a:extLst>
          </p:cNvPr>
          <p:cNvSpPr>
            <a:spLocks noGrp="1"/>
          </p:cNvSpPr>
          <p:nvPr>
            <p:ph sz="half" idx="1"/>
          </p:nvPr>
        </p:nvSpPr>
        <p:spPr>
          <a:xfrm>
            <a:off x="838200" y="2148568"/>
            <a:ext cx="10515600" cy="4008032"/>
          </a:xfrm>
        </p:spPr>
        <p:txBody>
          <a:bodyPr>
            <a:normAutofit/>
          </a:bodyPr>
          <a:lstStyle/>
          <a:p>
            <a:r>
              <a:rPr lang="en-US" dirty="0"/>
              <a:t>2 Disciplines beginning their 5-year review (2023-24)</a:t>
            </a:r>
          </a:p>
          <a:p>
            <a:pPr marL="457200" lvl="1" indent="0">
              <a:buNone/>
            </a:pPr>
            <a:r>
              <a:rPr lang="en-US" dirty="0"/>
              <a:t>Economics, Nutrition Science</a:t>
            </a:r>
          </a:p>
          <a:p>
            <a:r>
              <a:rPr lang="en-US" dirty="0"/>
              <a:t>19 Disciplines due for 5 year review:  </a:t>
            </a:r>
          </a:p>
          <a:p>
            <a:pPr lvl="1"/>
            <a:r>
              <a:rPr lang="en-US" dirty="0"/>
              <a:t>Accounting,  Administration of Justice,  Anthropology, Child Development, Computer Science, Elementary Teacher Education, Environmental Science, Geology, Global Studies, History,  Journalism, Law Public Policy and Society, Mathematics, Music, Social Justice Studies, Social Work and Human Services, Spanish, Studio Arts, Theatre Arts. </a:t>
            </a:r>
          </a:p>
          <a:p>
            <a:endParaRPr lang="en-US" dirty="0"/>
          </a:p>
        </p:txBody>
      </p:sp>
      <p:sp>
        <p:nvSpPr>
          <p:cNvPr id="4" name="Slide Number Placeholder 3">
            <a:extLst>
              <a:ext uri="{FF2B5EF4-FFF2-40B4-BE49-F238E27FC236}">
                <a16:creationId xmlns:a16="http://schemas.microsoft.com/office/drawing/2014/main" id="{39A9919F-B804-A1D1-DEFE-F81EF50F136A}"/>
              </a:ext>
            </a:extLst>
          </p:cNvPr>
          <p:cNvSpPr>
            <a:spLocks noGrp="1"/>
          </p:cNvSpPr>
          <p:nvPr>
            <p:ph type="sldNum" sz="quarter" idx="4"/>
          </p:nvPr>
        </p:nvSpPr>
        <p:spPr/>
        <p:txBody>
          <a:bodyPr/>
          <a:lstStyle/>
          <a:p>
            <a:fld id="{492D8F1A-69A8-9242-9469-8400121D240A}" type="slidenum">
              <a:rPr lang="en-US" smtClean="0"/>
              <a:pPr/>
              <a:t>10</a:t>
            </a:fld>
            <a:endParaRPr lang="en-US" dirty="0"/>
          </a:p>
        </p:txBody>
      </p:sp>
    </p:spTree>
    <p:extLst>
      <p:ext uri="{BB962C8B-B14F-4D97-AF65-F5344CB8AC3E}">
        <p14:creationId xmlns:p14="http://schemas.microsoft.com/office/powerpoint/2010/main" val="1827077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BEB02-EF21-4047-8599-5017EB14A661}"/>
              </a:ext>
            </a:extLst>
          </p:cNvPr>
          <p:cNvSpPr>
            <a:spLocks noGrp="1"/>
          </p:cNvSpPr>
          <p:nvPr>
            <p:ph type="title"/>
          </p:nvPr>
        </p:nvSpPr>
        <p:spPr>
          <a:xfrm>
            <a:off x="838200" y="1014921"/>
            <a:ext cx="10515600" cy="841175"/>
          </a:xfrm>
        </p:spPr>
        <p:txBody>
          <a:bodyPr>
            <a:normAutofit/>
          </a:bodyPr>
          <a:lstStyle/>
          <a:p>
            <a:r>
              <a:rPr lang="en-US" sz="3200" dirty="0"/>
              <a:t>Prioritization of FDRG Convenings and 5 Year Reviews</a:t>
            </a:r>
          </a:p>
        </p:txBody>
      </p:sp>
      <p:sp>
        <p:nvSpPr>
          <p:cNvPr id="3" name="Content Placeholder 2">
            <a:extLst>
              <a:ext uri="{FF2B5EF4-FFF2-40B4-BE49-F238E27FC236}">
                <a16:creationId xmlns:a16="http://schemas.microsoft.com/office/drawing/2014/main" id="{CA0D6EB8-F9E1-1E4D-9112-6B51CACEE8FA}"/>
              </a:ext>
            </a:extLst>
          </p:cNvPr>
          <p:cNvSpPr>
            <a:spLocks noGrp="1"/>
          </p:cNvSpPr>
          <p:nvPr>
            <p:ph sz="half" idx="1"/>
          </p:nvPr>
        </p:nvSpPr>
        <p:spPr/>
        <p:txBody>
          <a:bodyPr>
            <a:normAutofit fontScale="92500" lnSpcReduction="10000"/>
          </a:bodyPr>
          <a:lstStyle/>
          <a:p>
            <a:r>
              <a:rPr lang="en-US" dirty="0"/>
              <a:t>Due to the increased work load this year, FDRG Convenings are being prioritized if they are:</a:t>
            </a:r>
          </a:p>
          <a:p>
            <a:pPr lvl="1"/>
            <a:r>
              <a:rPr lang="en-US" dirty="0"/>
              <a:t>Have or will see significant changes due to legislative mandate, regulatory changes, or Cal-GETC implementation</a:t>
            </a:r>
          </a:p>
          <a:p>
            <a:pPr lvl="2"/>
            <a:r>
              <a:rPr lang="en-US" dirty="0"/>
              <a:t>Ethnic Studies (all 5 FDRGs), Communication Studies</a:t>
            </a:r>
          </a:p>
          <a:p>
            <a:pPr lvl="2"/>
            <a:r>
              <a:rPr lang="en-US" dirty="0"/>
              <a:t>STEM Disciplines in Biology, Chemistry, Computer Science, Engineering, Environmental Science, Math, Physics</a:t>
            </a:r>
          </a:p>
          <a:p>
            <a:r>
              <a:rPr lang="en-US" dirty="0"/>
              <a:t>In addition, 5 Year Reviews will be prioritized if they:</a:t>
            </a:r>
          </a:p>
          <a:p>
            <a:pPr lvl="1"/>
            <a:r>
              <a:rPr lang="en-US" dirty="0"/>
              <a:t>Are already in progress</a:t>
            </a:r>
          </a:p>
          <a:p>
            <a:pPr lvl="1"/>
            <a:r>
              <a:rPr lang="en-US" dirty="0"/>
              <a:t>Have or will see significant changes due to legislative mandate, regulatory changes, or Cal-GETC implementation</a:t>
            </a:r>
          </a:p>
          <a:p>
            <a:pPr lvl="1"/>
            <a:r>
              <a:rPr lang="en-US" dirty="0"/>
              <a:t>Are significantly overdue</a:t>
            </a:r>
          </a:p>
        </p:txBody>
      </p:sp>
      <p:sp>
        <p:nvSpPr>
          <p:cNvPr id="4" name="Slide Number Placeholder 3">
            <a:extLst>
              <a:ext uri="{FF2B5EF4-FFF2-40B4-BE49-F238E27FC236}">
                <a16:creationId xmlns:a16="http://schemas.microsoft.com/office/drawing/2014/main" id="{F6F48611-4E0E-7146-9C4A-A1AFAC6DCE22}"/>
              </a:ext>
            </a:extLst>
          </p:cNvPr>
          <p:cNvSpPr>
            <a:spLocks noGrp="1"/>
          </p:cNvSpPr>
          <p:nvPr>
            <p:ph type="sldNum" sz="quarter" idx="4"/>
          </p:nvPr>
        </p:nvSpPr>
        <p:spPr/>
        <p:txBody>
          <a:bodyPr/>
          <a:lstStyle/>
          <a:p>
            <a:fld id="{492D8F1A-69A8-9242-9469-8400121D240A}" type="slidenum">
              <a:rPr lang="en-US" smtClean="0"/>
              <a:pPr/>
              <a:t>11</a:t>
            </a:fld>
            <a:endParaRPr lang="en-US" dirty="0"/>
          </a:p>
        </p:txBody>
      </p:sp>
    </p:spTree>
    <p:extLst>
      <p:ext uri="{BB962C8B-B14F-4D97-AF65-F5344CB8AC3E}">
        <p14:creationId xmlns:p14="http://schemas.microsoft.com/office/powerpoint/2010/main" val="3236557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7F088-1F0D-2F4E-AE03-72A79821E2AE}"/>
              </a:ext>
            </a:extLst>
          </p:cNvPr>
          <p:cNvSpPr>
            <a:spLocks noGrp="1"/>
          </p:cNvSpPr>
          <p:nvPr>
            <p:ph type="title"/>
          </p:nvPr>
        </p:nvSpPr>
        <p:spPr/>
        <p:txBody>
          <a:bodyPr/>
          <a:lstStyle/>
          <a:p>
            <a:r>
              <a:rPr lang="en-US" dirty="0"/>
              <a:t>Reconstitution of C-ID Advisory Committee </a:t>
            </a:r>
          </a:p>
        </p:txBody>
      </p:sp>
      <p:sp>
        <p:nvSpPr>
          <p:cNvPr id="3" name="Content Placeholder 2">
            <a:extLst>
              <a:ext uri="{FF2B5EF4-FFF2-40B4-BE49-F238E27FC236}">
                <a16:creationId xmlns:a16="http://schemas.microsoft.com/office/drawing/2014/main" id="{A55B4A9C-3C84-F144-9502-9C2CB8C2486B}"/>
              </a:ext>
            </a:extLst>
          </p:cNvPr>
          <p:cNvSpPr>
            <a:spLocks noGrp="1"/>
          </p:cNvSpPr>
          <p:nvPr>
            <p:ph sz="half" idx="1"/>
          </p:nvPr>
        </p:nvSpPr>
        <p:spPr/>
        <p:txBody>
          <a:bodyPr>
            <a:normAutofit fontScale="85000" lnSpcReduction="20000"/>
          </a:bodyPr>
          <a:lstStyle/>
          <a:p>
            <a:pPr marL="0" indent="0">
              <a:buNone/>
            </a:pPr>
            <a:r>
              <a:rPr lang="en-US" dirty="0"/>
              <a:t>Did not meeting in 2022-23 because of membership overlap, but will meet in 2023-24</a:t>
            </a:r>
          </a:p>
          <a:p>
            <a:pPr marL="0" indent="0">
              <a:buNone/>
            </a:pPr>
            <a:r>
              <a:rPr lang="en-US" b="1" dirty="0"/>
              <a:t>Purpose:</a:t>
            </a:r>
            <a:endParaRPr lang="en-US" dirty="0"/>
          </a:p>
          <a:p>
            <a:r>
              <a:rPr lang="en-US" dirty="0"/>
              <a:t>To provide oversight and direction related to policies and processes for C-ID numbering, descriptor development, review, revision, and deletion.  </a:t>
            </a:r>
          </a:p>
          <a:p>
            <a:pPr marL="0" indent="0">
              <a:buNone/>
            </a:pPr>
            <a:r>
              <a:rPr lang="en-US" b="1" dirty="0"/>
              <a:t>Responsibilities:</a:t>
            </a:r>
            <a:endParaRPr lang="en-US" dirty="0"/>
          </a:p>
          <a:p>
            <a:r>
              <a:rPr lang="en-US" dirty="0"/>
              <a:t>Develop, periodically review and revise (as necessary) policies and processes related to C-ID and its structure.</a:t>
            </a:r>
          </a:p>
          <a:p>
            <a:r>
              <a:rPr lang="en-US" dirty="0"/>
              <a:t>Develop or revise processes for Course Outline of Record Evaluator (CORE) and Primary Reviewer training.</a:t>
            </a:r>
          </a:p>
          <a:p>
            <a:r>
              <a:rPr lang="en-US" dirty="0"/>
              <a:t>Facilitate communication with intersegmental stakeholders on matters related to C-ID.</a:t>
            </a:r>
          </a:p>
          <a:p>
            <a:r>
              <a:rPr lang="en-US" dirty="0"/>
              <a:t>Recommend, as appropriate, modifications to the C-ID website to improve functionality and efficiency.</a:t>
            </a:r>
          </a:p>
          <a:p>
            <a:endParaRPr lang="en-US" dirty="0"/>
          </a:p>
        </p:txBody>
      </p:sp>
      <p:sp>
        <p:nvSpPr>
          <p:cNvPr id="4" name="Slide Number Placeholder 3">
            <a:extLst>
              <a:ext uri="{FF2B5EF4-FFF2-40B4-BE49-F238E27FC236}">
                <a16:creationId xmlns:a16="http://schemas.microsoft.com/office/drawing/2014/main" id="{150D4F69-3BDE-A144-B38C-58704AC1CB40}"/>
              </a:ext>
            </a:extLst>
          </p:cNvPr>
          <p:cNvSpPr>
            <a:spLocks noGrp="1"/>
          </p:cNvSpPr>
          <p:nvPr>
            <p:ph type="sldNum" sz="quarter" idx="4"/>
          </p:nvPr>
        </p:nvSpPr>
        <p:spPr/>
        <p:txBody>
          <a:bodyPr/>
          <a:lstStyle/>
          <a:p>
            <a:fld id="{492D8F1A-69A8-9242-9469-8400121D240A}" type="slidenum">
              <a:rPr lang="en-US" smtClean="0"/>
              <a:pPr/>
              <a:t>12</a:t>
            </a:fld>
            <a:endParaRPr lang="en-US" dirty="0"/>
          </a:p>
        </p:txBody>
      </p:sp>
    </p:spTree>
    <p:extLst>
      <p:ext uri="{BB962C8B-B14F-4D97-AF65-F5344CB8AC3E}">
        <p14:creationId xmlns:p14="http://schemas.microsoft.com/office/powerpoint/2010/main" val="3620905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18BA1-B5BB-FB4B-8031-6D93567D3699}"/>
              </a:ext>
            </a:extLst>
          </p:cNvPr>
          <p:cNvSpPr>
            <a:spLocks noGrp="1"/>
          </p:cNvSpPr>
          <p:nvPr>
            <p:ph type="title"/>
          </p:nvPr>
        </p:nvSpPr>
        <p:spPr/>
        <p:txBody>
          <a:bodyPr/>
          <a:lstStyle/>
          <a:p>
            <a:r>
              <a:rPr lang="en-US" dirty="0"/>
              <a:t>C-ID Advisory Committee Membership</a:t>
            </a:r>
          </a:p>
        </p:txBody>
      </p:sp>
      <p:sp>
        <p:nvSpPr>
          <p:cNvPr id="3" name="Content Placeholder 2">
            <a:extLst>
              <a:ext uri="{FF2B5EF4-FFF2-40B4-BE49-F238E27FC236}">
                <a16:creationId xmlns:a16="http://schemas.microsoft.com/office/drawing/2014/main" id="{6F6A9145-B7B2-9B4B-8106-0A775F63148D}"/>
              </a:ext>
            </a:extLst>
          </p:cNvPr>
          <p:cNvSpPr>
            <a:spLocks noGrp="1"/>
          </p:cNvSpPr>
          <p:nvPr>
            <p:ph sz="half" idx="1"/>
          </p:nvPr>
        </p:nvSpPr>
        <p:spPr/>
        <p:txBody>
          <a:bodyPr>
            <a:normAutofit fontScale="92500" lnSpcReduction="10000"/>
          </a:bodyPr>
          <a:lstStyle/>
          <a:p>
            <a:r>
              <a:rPr lang="en-US" dirty="0"/>
              <a:t>Membership (*indicates voting member) (Membership may overlap with ICC):</a:t>
            </a:r>
          </a:p>
          <a:p>
            <a:r>
              <a:rPr lang="en-US" sz="2200" dirty="0"/>
              <a:t>C-ID Curriculum Director (Chair)*</a:t>
            </a:r>
          </a:p>
          <a:p>
            <a:r>
              <a:rPr lang="en-US" sz="2200" dirty="0"/>
              <a:t>3 CCC faculty*</a:t>
            </a:r>
          </a:p>
          <a:p>
            <a:r>
              <a:rPr lang="en-US" sz="2200" dirty="0"/>
              <a:t>3 CSU faculty*</a:t>
            </a:r>
          </a:p>
          <a:p>
            <a:r>
              <a:rPr lang="en-US" sz="2200" dirty="0"/>
              <a:t>1 ICC chair</a:t>
            </a:r>
          </a:p>
          <a:p>
            <a:r>
              <a:rPr lang="en-US" sz="2200" dirty="0"/>
              <a:t>1 UC faculty</a:t>
            </a:r>
          </a:p>
          <a:p>
            <a:r>
              <a:rPr lang="en-US" sz="2200" dirty="0"/>
              <a:t>1 CCC AO</a:t>
            </a:r>
          </a:p>
          <a:p>
            <a:r>
              <a:rPr lang="en-US" sz="2200" dirty="0"/>
              <a:t>1 CSU AO</a:t>
            </a:r>
          </a:p>
          <a:p>
            <a:r>
              <a:rPr lang="en-US" sz="2200" dirty="0"/>
              <a:t>1 UC AO</a:t>
            </a:r>
          </a:p>
          <a:p>
            <a:endParaRPr lang="en-US" dirty="0"/>
          </a:p>
        </p:txBody>
      </p:sp>
      <p:sp>
        <p:nvSpPr>
          <p:cNvPr id="5" name="Content Placeholder 4">
            <a:extLst>
              <a:ext uri="{FF2B5EF4-FFF2-40B4-BE49-F238E27FC236}">
                <a16:creationId xmlns:a16="http://schemas.microsoft.com/office/drawing/2014/main" id="{7A9D6EC8-6517-3349-BF7D-5445A22B618E}"/>
              </a:ext>
            </a:extLst>
          </p:cNvPr>
          <p:cNvSpPr>
            <a:spLocks noGrp="1"/>
          </p:cNvSpPr>
          <p:nvPr>
            <p:ph sz="half" idx="2"/>
          </p:nvPr>
        </p:nvSpPr>
        <p:spPr/>
        <p:txBody>
          <a:bodyPr>
            <a:normAutofit fontScale="77500" lnSpcReduction="20000"/>
          </a:bodyPr>
          <a:lstStyle/>
          <a:p>
            <a:r>
              <a:rPr lang="en-US" dirty="0"/>
              <a:t>C-ID Special Projects Director (this position no longer exists – now Director of Intersegmental Issues)</a:t>
            </a:r>
          </a:p>
          <a:p>
            <a:r>
              <a:rPr lang="en-US" dirty="0"/>
              <a:t>2 CCCCO Liaisons</a:t>
            </a:r>
          </a:p>
          <a:p>
            <a:r>
              <a:rPr lang="en-US" dirty="0"/>
              <a:t>2 CSUCO Liaisons</a:t>
            </a:r>
          </a:p>
          <a:p>
            <a:r>
              <a:rPr lang="en-US" dirty="0"/>
              <a:t>1 UC Liaison</a:t>
            </a:r>
          </a:p>
          <a:p>
            <a:r>
              <a:rPr lang="en-US" dirty="0"/>
              <a:t>1 AICCU Liaison</a:t>
            </a:r>
          </a:p>
          <a:p>
            <a:r>
              <a:rPr lang="en-US" dirty="0"/>
              <a:t>1 HBCU Liaison</a:t>
            </a:r>
          </a:p>
          <a:p>
            <a:pPr marL="0" indent="0">
              <a:buNone/>
            </a:pPr>
            <a:r>
              <a:rPr lang="en-US" dirty="0"/>
              <a:t>ASCCC Staff</a:t>
            </a:r>
          </a:p>
          <a:p>
            <a:r>
              <a:rPr lang="en-US" dirty="0"/>
              <a:t>Executive Director</a:t>
            </a:r>
          </a:p>
          <a:p>
            <a:r>
              <a:rPr lang="en-US" dirty="0"/>
              <a:t>Director of Grants</a:t>
            </a:r>
          </a:p>
          <a:p>
            <a:r>
              <a:rPr lang="en-US" dirty="0"/>
              <a:t>Grant Coordinator</a:t>
            </a:r>
          </a:p>
          <a:p>
            <a:endParaRPr lang="en-US" dirty="0"/>
          </a:p>
          <a:p>
            <a:endParaRPr lang="en-US" dirty="0"/>
          </a:p>
        </p:txBody>
      </p:sp>
      <p:sp>
        <p:nvSpPr>
          <p:cNvPr id="4" name="Slide Number Placeholder 3">
            <a:extLst>
              <a:ext uri="{FF2B5EF4-FFF2-40B4-BE49-F238E27FC236}">
                <a16:creationId xmlns:a16="http://schemas.microsoft.com/office/drawing/2014/main" id="{931C19D2-E308-6B48-ADF8-501B8CB0C002}"/>
              </a:ext>
            </a:extLst>
          </p:cNvPr>
          <p:cNvSpPr>
            <a:spLocks noGrp="1"/>
          </p:cNvSpPr>
          <p:nvPr>
            <p:ph type="sldNum" sz="quarter" idx="4"/>
          </p:nvPr>
        </p:nvSpPr>
        <p:spPr/>
        <p:txBody>
          <a:bodyPr/>
          <a:lstStyle/>
          <a:p>
            <a:fld id="{492D8F1A-69A8-9242-9469-8400121D240A}" type="slidenum">
              <a:rPr lang="en-US" smtClean="0"/>
              <a:pPr/>
              <a:t>13</a:t>
            </a:fld>
            <a:endParaRPr lang="en-US" dirty="0"/>
          </a:p>
        </p:txBody>
      </p:sp>
    </p:spTree>
    <p:extLst>
      <p:ext uri="{BB962C8B-B14F-4D97-AF65-F5344CB8AC3E}">
        <p14:creationId xmlns:p14="http://schemas.microsoft.com/office/powerpoint/2010/main" val="1227629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AB713-C9AF-4AC2-AC6F-3AF330F29803}"/>
              </a:ext>
            </a:extLst>
          </p:cNvPr>
          <p:cNvSpPr>
            <a:spLocks noGrp="1"/>
          </p:cNvSpPr>
          <p:nvPr>
            <p:ph type="title"/>
          </p:nvPr>
        </p:nvSpPr>
        <p:spPr>
          <a:xfrm>
            <a:off x="838200" y="1014921"/>
            <a:ext cx="10515600" cy="940879"/>
          </a:xfrm>
        </p:spPr>
        <p:txBody>
          <a:bodyPr/>
          <a:lstStyle/>
          <a:p>
            <a:pPr algn="ctr"/>
            <a:r>
              <a:rPr lang="en" dirty="0"/>
              <a:t>C-ID Website</a:t>
            </a:r>
            <a:endParaRPr lang="en-US" dirty="0"/>
          </a:p>
        </p:txBody>
      </p:sp>
      <p:sp>
        <p:nvSpPr>
          <p:cNvPr id="3" name="Content Placeholder 2">
            <a:extLst>
              <a:ext uri="{FF2B5EF4-FFF2-40B4-BE49-F238E27FC236}">
                <a16:creationId xmlns:a16="http://schemas.microsoft.com/office/drawing/2014/main" id="{61B07BB6-F582-4C98-AE49-042D257763F2}"/>
              </a:ext>
            </a:extLst>
          </p:cNvPr>
          <p:cNvSpPr>
            <a:spLocks noGrp="1"/>
          </p:cNvSpPr>
          <p:nvPr>
            <p:ph sz="half" idx="1"/>
          </p:nvPr>
        </p:nvSpPr>
        <p:spPr/>
        <p:txBody>
          <a:bodyPr>
            <a:normAutofit/>
          </a:bodyPr>
          <a:lstStyle/>
          <a:p>
            <a:pPr marL="114300" lvl="0" indent="0" algn="l" rtl="0">
              <a:spcBef>
                <a:spcPts val="0"/>
              </a:spcBef>
              <a:spcAft>
                <a:spcPts val="0"/>
              </a:spcAft>
              <a:buSzPts val="1800"/>
              <a:buNone/>
            </a:pPr>
            <a:r>
              <a:rPr lang="en-US" dirty="0"/>
              <a:t>Weekly meetings are held with the CCC Technology Center to review system development, discuss user needs, and ensure new areas of the site function as intended.</a:t>
            </a:r>
          </a:p>
          <a:p>
            <a:pPr marL="114300" lvl="0" indent="0" algn="l" rtl="0">
              <a:spcBef>
                <a:spcPts val="0"/>
              </a:spcBef>
              <a:spcAft>
                <a:spcPts val="0"/>
              </a:spcAft>
              <a:buSzPts val="1800"/>
              <a:buNone/>
            </a:pPr>
            <a:endParaRPr lang="en-US" dirty="0"/>
          </a:p>
          <a:p>
            <a:pPr marL="457200" lvl="0" indent="-342900" algn="l" rtl="0">
              <a:spcBef>
                <a:spcPts val="0"/>
              </a:spcBef>
              <a:spcAft>
                <a:spcPts val="0"/>
              </a:spcAft>
              <a:buSzPts val="1800"/>
              <a:buChar char="●"/>
            </a:pPr>
            <a:r>
              <a:rPr lang="en-US" dirty="0"/>
              <a:t>2023-2024 development will focus on:</a:t>
            </a:r>
          </a:p>
          <a:p>
            <a:pPr marL="731520" lvl="1" indent="-342900">
              <a:spcBef>
                <a:spcPts val="0"/>
              </a:spcBef>
              <a:buSzPts val="1800"/>
              <a:buChar char="●"/>
            </a:pPr>
            <a:endParaRPr lang="en-US" dirty="0"/>
          </a:p>
          <a:p>
            <a:pPr marL="731520" lvl="1" indent="-342900">
              <a:spcBef>
                <a:spcPts val="0"/>
              </a:spcBef>
              <a:buSzPts val="1800"/>
              <a:buChar char="●"/>
            </a:pPr>
            <a:r>
              <a:rPr lang="en-US" dirty="0"/>
              <a:t>Upgrades to the public facing site to allow for an improved user experience.</a:t>
            </a:r>
          </a:p>
          <a:p>
            <a:pPr marL="731520" lvl="1" indent="-342900">
              <a:spcBef>
                <a:spcPts val="0"/>
              </a:spcBef>
              <a:buSzPts val="1800"/>
              <a:buChar char="●"/>
            </a:pPr>
            <a:r>
              <a:rPr lang="en-US" dirty="0"/>
              <a:t>Improvements on the course submission and review process.</a:t>
            </a:r>
          </a:p>
          <a:p>
            <a:pPr marL="731520" lvl="1" indent="-342900">
              <a:spcBef>
                <a:spcPts val="0"/>
              </a:spcBef>
              <a:buSzPts val="1800"/>
              <a:buChar char="●"/>
            </a:pPr>
            <a:r>
              <a:rPr lang="en-US" dirty="0"/>
              <a:t>User dashboard upgrades.</a:t>
            </a:r>
          </a:p>
          <a:p>
            <a:pPr marL="731520" lvl="1" indent="-342900">
              <a:spcBef>
                <a:spcPts val="0"/>
              </a:spcBef>
              <a:buSzPts val="1800"/>
              <a:buChar char="●"/>
            </a:pPr>
            <a:r>
              <a:rPr lang="en-US" dirty="0"/>
              <a:t>Additional editing features for C-ID staff/webmaster.</a:t>
            </a:r>
          </a:p>
          <a:p>
            <a:pPr marL="731520" lvl="1" indent="-342900">
              <a:spcBef>
                <a:spcPts val="0"/>
              </a:spcBef>
              <a:buSzPts val="1800"/>
              <a:buChar char="●"/>
            </a:pPr>
            <a:r>
              <a:rPr lang="en-US" dirty="0"/>
              <a:t>Website bugs</a:t>
            </a:r>
          </a:p>
        </p:txBody>
      </p:sp>
      <p:sp>
        <p:nvSpPr>
          <p:cNvPr id="4" name="Slide Number Placeholder 3">
            <a:extLst>
              <a:ext uri="{FF2B5EF4-FFF2-40B4-BE49-F238E27FC236}">
                <a16:creationId xmlns:a16="http://schemas.microsoft.com/office/drawing/2014/main" id="{077093E0-B655-4B1D-AB38-2D300096E1DF}"/>
              </a:ext>
            </a:extLst>
          </p:cNvPr>
          <p:cNvSpPr>
            <a:spLocks noGrp="1"/>
          </p:cNvSpPr>
          <p:nvPr>
            <p:ph type="sldNum" sz="quarter" idx="4"/>
          </p:nvPr>
        </p:nvSpPr>
        <p:spPr/>
        <p:txBody>
          <a:bodyPr/>
          <a:lstStyle/>
          <a:p>
            <a:fld id="{492D8F1A-69A8-9242-9469-8400121D240A}" type="slidenum">
              <a:rPr lang="en-US" smtClean="0"/>
              <a:pPr/>
              <a:t>14</a:t>
            </a:fld>
            <a:endParaRPr lang="en-US" dirty="0"/>
          </a:p>
        </p:txBody>
      </p:sp>
    </p:spTree>
    <p:extLst>
      <p:ext uri="{BB962C8B-B14F-4D97-AF65-F5344CB8AC3E}">
        <p14:creationId xmlns:p14="http://schemas.microsoft.com/office/powerpoint/2010/main" val="2710828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E62C5-83B5-3D41-BAD2-A5CA63F8CC3B}"/>
              </a:ext>
            </a:extLst>
          </p:cNvPr>
          <p:cNvSpPr>
            <a:spLocks noGrp="1"/>
          </p:cNvSpPr>
          <p:nvPr>
            <p:ph type="title"/>
          </p:nvPr>
        </p:nvSpPr>
        <p:spPr/>
        <p:txBody>
          <a:bodyPr/>
          <a:lstStyle/>
          <a:p>
            <a:r>
              <a:rPr lang="en-US" dirty="0"/>
              <a:t>Other Hot Topics </a:t>
            </a:r>
          </a:p>
        </p:txBody>
      </p:sp>
      <p:sp>
        <p:nvSpPr>
          <p:cNvPr id="3" name="Content Placeholder 2">
            <a:extLst>
              <a:ext uri="{FF2B5EF4-FFF2-40B4-BE49-F238E27FC236}">
                <a16:creationId xmlns:a16="http://schemas.microsoft.com/office/drawing/2014/main" id="{9834A7E3-792D-C14B-B5C6-EEEB59876BD3}"/>
              </a:ext>
            </a:extLst>
          </p:cNvPr>
          <p:cNvSpPr>
            <a:spLocks noGrp="1"/>
          </p:cNvSpPr>
          <p:nvPr>
            <p:ph sz="half" idx="1"/>
          </p:nvPr>
        </p:nvSpPr>
        <p:spPr/>
        <p:txBody>
          <a:bodyPr/>
          <a:lstStyle/>
          <a:p>
            <a:r>
              <a:rPr lang="en-US" dirty="0"/>
              <a:t>Ethnic Studies TMCs Continuing to Move Forward </a:t>
            </a:r>
          </a:p>
          <a:p>
            <a:pPr lvl="1"/>
            <a:r>
              <a:rPr lang="en-US" dirty="0"/>
              <a:t>Expected release for first two no later than Fall 2024</a:t>
            </a:r>
          </a:p>
          <a:p>
            <a:pPr lvl="1"/>
            <a:r>
              <a:rPr lang="en-US" dirty="0"/>
              <a:t>Other three to follow later that year (Spring/Fall 2025)</a:t>
            </a:r>
          </a:p>
          <a:p>
            <a:r>
              <a:rPr lang="en-US" dirty="0"/>
              <a:t>Changes to </a:t>
            </a:r>
            <a:r>
              <a:rPr lang="en-US"/>
              <a:t>CCCCO website</a:t>
            </a:r>
            <a:endParaRPr lang="en-US" dirty="0"/>
          </a:p>
          <a:p>
            <a:pPr lvl="1"/>
            <a:r>
              <a:rPr lang="en-US" dirty="0"/>
              <a:t>TMC Template will be renamed “ADT Submission Form”</a:t>
            </a:r>
          </a:p>
          <a:p>
            <a:pPr lvl="1"/>
            <a:r>
              <a:rPr lang="en-US" dirty="0"/>
              <a:t>Links in form will take user directly to the actual TMC on the C-ID website</a:t>
            </a:r>
          </a:p>
        </p:txBody>
      </p:sp>
      <p:sp>
        <p:nvSpPr>
          <p:cNvPr id="4" name="Slide Number Placeholder 3">
            <a:extLst>
              <a:ext uri="{FF2B5EF4-FFF2-40B4-BE49-F238E27FC236}">
                <a16:creationId xmlns:a16="http://schemas.microsoft.com/office/drawing/2014/main" id="{3556B17A-5CC1-BF4E-9B79-1955FA9B0A5C}"/>
              </a:ext>
            </a:extLst>
          </p:cNvPr>
          <p:cNvSpPr>
            <a:spLocks noGrp="1"/>
          </p:cNvSpPr>
          <p:nvPr>
            <p:ph type="sldNum" sz="quarter" idx="4"/>
          </p:nvPr>
        </p:nvSpPr>
        <p:spPr/>
        <p:txBody>
          <a:bodyPr/>
          <a:lstStyle/>
          <a:p>
            <a:fld id="{492D8F1A-69A8-9242-9469-8400121D240A}" type="slidenum">
              <a:rPr lang="en-US" smtClean="0"/>
              <a:pPr/>
              <a:t>15</a:t>
            </a:fld>
            <a:endParaRPr lang="en-US" dirty="0"/>
          </a:p>
        </p:txBody>
      </p:sp>
    </p:spTree>
    <p:extLst>
      <p:ext uri="{BB962C8B-B14F-4D97-AF65-F5344CB8AC3E}">
        <p14:creationId xmlns:p14="http://schemas.microsoft.com/office/powerpoint/2010/main" val="277933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42EBA-0F3E-49CE-822A-37E729F17CFA}"/>
              </a:ext>
            </a:extLst>
          </p:cNvPr>
          <p:cNvSpPr>
            <a:spLocks noGrp="1"/>
          </p:cNvSpPr>
          <p:nvPr>
            <p:ph type="title"/>
          </p:nvPr>
        </p:nvSpPr>
        <p:spPr>
          <a:xfrm>
            <a:off x="838200" y="2589721"/>
            <a:ext cx="10515600" cy="1146991"/>
          </a:xfrm>
        </p:spPr>
        <p:txBody>
          <a:bodyPr/>
          <a:lstStyle/>
          <a:p>
            <a:pPr algn="ctr"/>
            <a:r>
              <a:rPr lang="en-US" dirty="0"/>
              <a:t>Questions?</a:t>
            </a:r>
          </a:p>
        </p:txBody>
      </p:sp>
      <p:sp>
        <p:nvSpPr>
          <p:cNvPr id="4" name="Slide Number Placeholder 3">
            <a:extLst>
              <a:ext uri="{FF2B5EF4-FFF2-40B4-BE49-F238E27FC236}">
                <a16:creationId xmlns:a16="http://schemas.microsoft.com/office/drawing/2014/main" id="{0346C2CE-2C8A-436A-9EFF-D9E32E351652}"/>
              </a:ext>
            </a:extLst>
          </p:cNvPr>
          <p:cNvSpPr>
            <a:spLocks noGrp="1"/>
          </p:cNvSpPr>
          <p:nvPr>
            <p:ph type="sldNum" sz="quarter" idx="4"/>
          </p:nvPr>
        </p:nvSpPr>
        <p:spPr/>
        <p:txBody>
          <a:bodyPr/>
          <a:lstStyle/>
          <a:p>
            <a:fld id="{492D8F1A-69A8-9242-9469-8400121D240A}" type="slidenum">
              <a:rPr lang="en-US" smtClean="0"/>
              <a:pPr/>
              <a:t>16</a:t>
            </a:fld>
            <a:endParaRPr lang="en-US" dirty="0"/>
          </a:p>
        </p:txBody>
      </p:sp>
    </p:spTree>
    <p:extLst>
      <p:ext uri="{BB962C8B-B14F-4D97-AF65-F5344CB8AC3E}">
        <p14:creationId xmlns:p14="http://schemas.microsoft.com/office/powerpoint/2010/main" val="3730065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818A6-E443-42B3-AB6F-33614B832081}"/>
              </a:ext>
            </a:extLst>
          </p:cNvPr>
          <p:cNvSpPr>
            <a:spLocks noGrp="1"/>
          </p:cNvSpPr>
          <p:nvPr>
            <p:ph type="title"/>
          </p:nvPr>
        </p:nvSpPr>
        <p:spPr>
          <a:xfrm>
            <a:off x="838200" y="1014921"/>
            <a:ext cx="10515600" cy="940879"/>
          </a:xfrm>
        </p:spPr>
        <p:txBody>
          <a:bodyPr/>
          <a:lstStyle/>
          <a:p>
            <a:pPr algn="ctr"/>
            <a:r>
              <a:rPr lang="en-US" dirty="0"/>
              <a:t>Overview</a:t>
            </a:r>
          </a:p>
        </p:txBody>
      </p:sp>
      <p:sp>
        <p:nvSpPr>
          <p:cNvPr id="3" name="Content Placeholder 2">
            <a:extLst>
              <a:ext uri="{FF2B5EF4-FFF2-40B4-BE49-F238E27FC236}">
                <a16:creationId xmlns:a16="http://schemas.microsoft.com/office/drawing/2014/main" id="{8E98774A-CC4B-43D5-A4FD-C216472CFEDC}"/>
              </a:ext>
            </a:extLst>
          </p:cNvPr>
          <p:cNvSpPr>
            <a:spLocks noGrp="1"/>
          </p:cNvSpPr>
          <p:nvPr>
            <p:ph sz="half" idx="1"/>
          </p:nvPr>
        </p:nvSpPr>
        <p:spPr/>
        <p:txBody>
          <a:bodyPr>
            <a:normAutofit fontScale="92500" lnSpcReduction="20000"/>
          </a:bodyPr>
          <a:lstStyle/>
          <a:p>
            <a:r>
              <a:rPr lang="en-US" sz="3200" dirty="0">
                <a:latin typeface="Century Gothic" panose="020B0502020202020204" pitchFamily="34" charset="0"/>
                <a:cs typeface="Gill Sans" panose="020B0502020104020203"/>
              </a:rPr>
              <a:t>C-ID Faculty Appointments</a:t>
            </a:r>
          </a:p>
          <a:p>
            <a:r>
              <a:rPr lang="en-US" sz="3200" dirty="0">
                <a:latin typeface="Century Gothic" panose="020B0502020202020204" pitchFamily="34" charset="0"/>
                <a:cs typeface="Gill Sans" panose="020B0502020104020203"/>
              </a:rPr>
              <a:t>Legislative Initiatives</a:t>
            </a:r>
          </a:p>
          <a:p>
            <a:r>
              <a:rPr lang="en-US" sz="3200" dirty="0">
                <a:latin typeface="Century Gothic" panose="020B0502020202020204" pitchFamily="34" charset="0"/>
                <a:cs typeface="Gill Sans" panose="020B0502020104020203"/>
              </a:rPr>
              <a:t>Model Curriculum Workgroup (MCW)</a:t>
            </a:r>
          </a:p>
          <a:p>
            <a:r>
              <a:rPr lang="en-US" sz="3200" dirty="0">
                <a:latin typeface="Century Gothic" panose="020B0502020202020204" pitchFamily="34" charset="0"/>
                <a:cs typeface="Gill Sans" panose="020B0502020104020203"/>
              </a:rPr>
              <a:t>Transfer Model Curriculum (TMC)</a:t>
            </a:r>
          </a:p>
          <a:p>
            <a:r>
              <a:rPr lang="en-US" sz="3200" dirty="0">
                <a:latin typeface="Century Gothic" panose="020B0502020202020204" pitchFamily="34" charset="0"/>
                <a:cs typeface="Gill Sans" panose="020B0502020104020203"/>
              </a:rPr>
              <a:t>Cal-GETC Review</a:t>
            </a:r>
          </a:p>
          <a:p>
            <a:r>
              <a:rPr lang="en-US" sz="3200" dirty="0">
                <a:latin typeface="Century Gothic" panose="020B0502020202020204" pitchFamily="34" charset="0"/>
                <a:cs typeface="Gill Sans" panose="020B0502020104020203"/>
              </a:rPr>
              <a:t>5-Year Reviews</a:t>
            </a:r>
          </a:p>
          <a:p>
            <a:r>
              <a:rPr lang="en-US" sz="3200" dirty="0">
                <a:latin typeface="Century Gothic" panose="020B0502020202020204" pitchFamily="34" charset="0"/>
                <a:cs typeface="Gill Sans" panose="020B0502020104020203"/>
              </a:rPr>
              <a:t>C-ID Advisory Committee Re-Convening, Charge, and Membership</a:t>
            </a:r>
          </a:p>
          <a:p>
            <a:r>
              <a:rPr lang="en-US" sz="3200" dirty="0">
                <a:latin typeface="Century Gothic" panose="020B0502020202020204" pitchFamily="34" charset="0"/>
                <a:cs typeface="Gill Sans" panose="020B0502020104020203"/>
              </a:rPr>
              <a:t>Website</a:t>
            </a:r>
          </a:p>
          <a:p>
            <a:endParaRPr lang="en-US" sz="2200" dirty="0">
              <a:latin typeface="Century Gothic" panose="020B0502020202020204" pitchFamily="34" charset="0"/>
              <a:cs typeface="Gill Sans" panose="020B0502020104020203"/>
            </a:endParaRPr>
          </a:p>
          <a:p>
            <a:endParaRPr lang="en-US" dirty="0">
              <a:latin typeface="Century Gothic" panose="020B0502020202020204" pitchFamily="34" charset="0"/>
              <a:cs typeface="Gill Sans" panose="020B0502020104020203"/>
            </a:endParaRPr>
          </a:p>
          <a:p>
            <a:pPr marL="0" indent="0">
              <a:buNone/>
            </a:pPr>
            <a:endParaRPr lang="en-US" dirty="0"/>
          </a:p>
        </p:txBody>
      </p:sp>
      <p:sp>
        <p:nvSpPr>
          <p:cNvPr id="4" name="Slide Number Placeholder 3">
            <a:extLst>
              <a:ext uri="{FF2B5EF4-FFF2-40B4-BE49-F238E27FC236}">
                <a16:creationId xmlns:a16="http://schemas.microsoft.com/office/drawing/2014/main" id="{068CBB6E-7D8D-4938-B1B1-A22D20A2139C}"/>
              </a:ext>
            </a:extLst>
          </p:cNvPr>
          <p:cNvSpPr>
            <a:spLocks noGrp="1"/>
          </p:cNvSpPr>
          <p:nvPr>
            <p:ph type="sldNum" sz="quarter" idx="4"/>
          </p:nvPr>
        </p:nvSpPr>
        <p:spPr/>
        <p:txBody>
          <a:bodyPr/>
          <a:lstStyle/>
          <a:p>
            <a:fld id="{492D8F1A-69A8-9242-9469-8400121D240A}" type="slidenum">
              <a:rPr lang="en-US" smtClean="0"/>
              <a:pPr/>
              <a:t>2</a:t>
            </a:fld>
            <a:endParaRPr lang="en-US" dirty="0"/>
          </a:p>
        </p:txBody>
      </p:sp>
    </p:spTree>
    <p:extLst>
      <p:ext uri="{BB962C8B-B14F-4D97-AF65-F5344CB8AC3E}">
        <p14:creationId xmlns:p14="http://schemas.microsoft.com/office/powerpoint/2010/main" val="2280505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01E0C-C3B7-46D5-B3AE-5F812C4919AD}"/>
              </a:ext>
            </a:extLst>
          </p:cNvPr>
          <p:cNvSpPr>
            <a:spLocks noGrp="1"/>
          </p:cNvSpPr>
          <p:nvPr>
            <p:ph type="title"/>
          </p:nvPr>
        </p:nvSpPr>
        <p:spPr/>
        <p:txBody>
          <a:bodyPr/>
          <a:lstStyle/>
          <a:p>
            <a:pPr algn="ctr"/>
            <a:r>
              <a:rPr lang="en-US" dirty="0"/>
              <a:t>C-ID Faculty Appointments</a:t>
            </a:r>
          </a:p>
        </p:txBody>
      </p:sp>
      <p:sp>
        <p:nvSpPr>
          <p:cNvPr id="3" name="Content Placeholder 2">
            <a:extLst>
              <a:ext uri="{FF2B5EF4-FFF2-40B4-BE49-F238E27FC236}">
                <a16:creationId xmlns:a16="http://schemas.microsoft.com/office/drawing/2014/main" id="{EF56F1E6-95A3-4713-AD5E-60103E707705}"/>
              </a:ext>
            </a:extLst>
          </p:cNvPr>
          <p:cNvSpPr>
            <a:spLocks noGrp="1"/>
          </p:cNvSpPr>
          <p:nvPr>
            <p:ph sz="half" idx="1"/>
          </p:nvPr>
        </p:nvSpPr>
        <p:spPr>
          <a:xfrm>
            <a:off x="838200" y="2454480"/>
            <a:ext cx="10515600" cy="4008032"/>
          </a:xfrm>
        </p:spPr>
        <p:txBody>
          <a:bodyPr>
            <a:normAutofit lnSpcReduction="10000"/>
          </a:bodyPr>
          <a:lstStyle/>
          <a:p>
            <a:pPr marL="0" indent="0">
              <a:spcBef>
                <a:spcPts val="0"/>
              </a:spcBef>
              <a:buNone/>
            </a:pPr>
            <a:r>
              <a:rPr lang="en-US" sz="2200" dirty="0"/>
              <a:t>During the Spring 2023 semester C-ID began work to contact all faculty members appointed as Course Outline of Record Evaluators (COREs) and Faculty Discipline Review Group Members (FDRG) to confirm their continued participation. In disciplines where additional faculty are needed, C-ID staff is working to recruit, appoint, and train new faculty members. </a:t>
            </a:r>
          </a:p>
          <a:p>
            <a:pPr marL="0" indent="0">
              <a:spcBef>
                <a:spcPts val="0"/>
              </a:spcBef>
              <a:buNone/>
            </a:pPr>
            <a:endParaRPr lang="en-US" sz="2000" dirty="0"/>
          </a:p>
          <a:p>
            <a:pPr lvl="1"/>
            <a:r>
              <a:rPr lang="en-US" sz="2000" dirty="0"/>
              <a:t>Updates to the public facing website are being completed to assist faculty recruitment efforts.</a:t>
            </a:r>
          </a:p>
          <a:p>
            <a:pPr lvl="1"/>
            <a:r>
              <a:rPr lang="en-US" sz="2000" dirty="0"/>
              <a:t>Currently, C-ID FDRG members work on a volunteer basis.  The Intersegmental Curriculum Council (ICC, formerly ICW) has been discussing seeking funding for participating faculty (both for COREs and for FDRG members).</a:t>
            </a:r>
          </a:p>
          <a:p>
            <a:pPr lvl="1"/>
            <a:r>
              <a:rPr lang="en-US" sz="2000" dirty="0"/>
              <a:t>Process to periodically confirm eligibility of faculty to serve as a FDRG member and/or CORE. </a:t>
            </a:r>
          </a:p>
          <a:p>
            <a:pPr lvl="1"/>
            <a:r>
              <a:rPr lang="en-US" sz="2000" dirty="0"/>
              <a:t>Where there is FDRG turnover, efforts will be made to improve diversity, equity, and inclusion.</a:t>
            </a:r>
          </a:p>
          <a:p>
            <a:pPr marL="0" indent="0">
              <a:spcBef>
                <a:spcPts val="0"/>
              </a:spcBef>
              <a:buNone/>
            </a:pPr>
            <a:endParaRPr lang="en-US" sz="2200" dirty="0"/>
          </a:p>
        </p:txBody>
      </p:sp>
      <p:sp>
        <p:nvSpPr>
          <p:cNvPr id="4" name="Slide Number Placeholder 3">
            <a:extLst>
              <a:ext uri="{FF2B5EF4-FFF2-40B4-BE49-F238E27FC236}">
                <a16:creationId xmlns:a16="http://schemas.microsoft.com/office/drawing/2014/main" id="{8BB3FF70-1049-4D3A-BBE5-CD7EBD7FD1E5}"/>
              </a:ext>
            </a:extLst>
          </p:cNvPr>
          <p:cNvSpPr>
            <a:spLocks noGrp="1"/>
          </p:cNvSpPr>
          <p:nvPr>
            <p:ph type="sldNum" sz="quarter" idx="4"/>
          </p:nvPr>
        </p:nvSpPr>
        <p:spPr/>
        <p:txBody>
          <a:bodyPr/>
          <a:lstStyle/>
          <a:p>
            <a:fld id="{492D8F1A-69A8-9242-9469-8400121D240A}" type="slidenum">
              <a:rPr lang="en-US" smtClean="0"/>
              <a:pPr/>
              <a:t>3</a:t>
            </a:fld>
            <a:endParaRPr lang="en-US" dirty="0"/>
          </a:p>
        </p:txBody>
      </p:sp>
    </p:spTree>
    <p:extLst>
      <p:ext uri="{BB962C8B-B14F-4D97-AF65-F5344CB8AC3E}">
        <p14:creationId xmlns:p14="http://schemas.microsoft.com/office/powerpoint/2010/main" val="2728838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14074-E23D-B8ED-EEDF-62516E5FFF95}"/>
              </a:ext>
            </a:extLst>
          </p:cNvPr>
          <p:cNvSpPr>
            <a:spLocks noGrp="1"/>
          </p:cNvSpPr>
          <p:nvPr>
            <p:ph type="title"/>
          </p:nvPr>
        </p:nvSpPr>
        <p:spPr/>
        <p:txBody>
          <a:bodyPr/>
          <a:lstStyle/>
          <a:p>
            <a:pPr algn="ctr"/>
            <a:r>
              <a:rPr lang="en-US" dirty="0"/>
              <a:t>C-ID Related Initiatives	</a:t>
            </a:r>
          </a:p>
        </p:txBody>
      </p:sp>
      <p:sp>
        <p:nvSpPr>
          <p:cNvPr id="3" name="Content Placeholder 2">
            <a:extLst>
              <a:ext uri="{FF2B5EF4-FFF2-40B4-BE49-F238E27FC236}">
                <a16:creationId xmlns:a16="http://schemas.microsoft.com/office/drawing/2014/main" id="{0D4B36E5-5DA9-6AC2-1F47-C9B89CBB23C7}"/>
              </a:ext>
            </a:extLst>
          </p:cNvPr>
          <p:cNvSpPr>
            <a:spLocks noGrp="1"/>
          </p:cNvSpPr>
          <p:nvPr>
            <p:ph sz="half" idx="1"/>
          </p:nvPr>
        </p:nvSpPr>
        <p:spPr/>
        <p:txBody>
          <a:bodyPr/>
          <a:lstStyle/>
          <a:p>
            <a:r>
              <a:rPr lang="en-US" dirty="0"/>
              <a:t>AB 1111 (Berman, 2021)</a:t>
            </a:r>
          </a:p>
          <a:p>
            <a:pPr marL="0" indent="0">
              <a:buNone/>
            </a:pPr>
            <a:r>
              <a:rPr lang="en-US" dirty="0"/>
              <a:t>C-ID continues to work with external committees during the discussion of common course numbering in relation to AB 1111 and remains poised to assist with implementation.</a:t>
            </a:r>
          </a:p>
          <a:p>
            <a:pPr marL="0" indent="0">
              <a:buNone/>
            </a:pPr>
            <a:endParaRPr lang="en-US" dirty="0"/>
          </a:p>
          <a:p>
            <a:r>
              <a:rPr lang="en-US" dirty="0"/>
              <a:t>AB 928 (Berman, 2021)</a:t>
            </a:r>
          </a:p>
          <a:p>
            <a:pPr marL="0" indent="0">
              <a:buNone/>
            </a:pPr>
            <a:r>
              <a:rPr lang="en-US" dirty="0"/>
              <a:t>During Fall 2023 C-ID will begin convening FDRGs in STEM disciplines to review the TMC in their discipline and provide recommendations for improvement going forward.</a:t>
            </a:r>
          </a:p>
          <a:p>
            <a:pPr marL="0" indent="0">
              <a:buNone/>
            </a:pPr>
            <a:endParaRPr lang="en-US" dirty="0"/>
          </a:p>
        </p:txBody>
      </p:sp>
      <p:sp>
        <p:nvSpPr>
          <p:cNvPr id="4" name="Slide Number Placeholder 3">
            <a:extLst>
              <a:ext uri="{FF2B5EF4-FFF2-40B4-BE49-F238E27FC236}">
                <a16:creationId xmlns:a16="http://schemas.microsoft.com/office/drawing/2014/main" id="{DEFD7DC3-0172-026D-48F6-BE9108DBB864}"/>
              </a:ext>
            </a:extLst>
          </p:cNvPr>
          <p:cNvSpPr>
            <a:spLocks noGrp="1"/>
          </p:cNvSpPr>
          <p:nvPr>
            <p:ph type="sldNum" sz="quarter" idx="4"/>
          </p:nvPr>
        </p:nvSpPr>
        <p:spPr/>
        <p:txBody>
          <a:bodyPr/>
          <a:lstStyle/>
          <a:p>
            <a:fld id="{492D8F1A-69A8-9242-9469-8400121D240A}" type="slidenum">
              <a:rPr lang="en-US" smtClean="0"/>
              <a:pPr/>
              <a:t>4</a:t>
            </a:fld>
            <a:endParaRPr lang="en-US" dirty="0"/>
          </a:p>
        </p:txBody>
      </p:sp>
    </p:spTree>
    <p:extLst>
      <p:ext uri="{BB962C8B-B14F-4D97-AF65-F5344CB8AC3E}">
        <p14:creationId xmlns:p14="http://schemas.microsoft.com/office/powerpoint/2010/main" val="1796302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5B28E-2746-4F4C-811A-06D98C3C52B1}"/>
              </a:ext>
            </a:extLst>
          </p:cNvPr>
          <p:cNvSpPr>
            <a:spLocks noGrp="1"/>
          </p:cNvSpPr>
          <p:nvPr>
            <p:ph type="title"/>
          </p:nvPr>
        </p:nvSpPr>
        <p:spPr>
          <a:xfrm>
            <a:off x="838200" y="1014922"/>
            <a:ext cx="10515600" cy="978954"/>
          </a:xfrm>
        </p:spPr>
        <p:txBody>
          <a:bodyPr>
            <a:normAutofit/>
          </a:bodyPr>
          <a:lstStyle/>
          <a:p>
            <a:pPr algn="ctr"/>
            <a:r>
              <a:rPr lang="en-US" dirty="0"/>
              <a:t>Model Curriculum Workgroup (MCW)</a:t>
            </a:r>
          </a:p>
        </p:txBody>
      </p:sp>
      <p:sp>
        <p:nvSpPr>
          <p:cNvPr id="3" name="Content Placeholder 2">
            <a:extLst>
              <a:ext uri="{FF2B5EF4-FFF2-40B4-BE49-F238E27FC236}">
                <a16:creationId xmlns:a16="http://schemas.microsoft.com/office/drawing/2014/main" id="{1B50BD34-941F-4011-ADB8-604A50F53A06}"/>
              </a:ext>
            </a:extLst>
          </p:cNvPr>
          <p:cNvSpPr>
            <a:spLocks noGrp="1"/>
          </p:cNvSpPr>
          <p:nvPr>
            <p:ph sz="half" idx="1"/>
          </p:nvPr>
        </p:nvSpPr>
        <p:spPr>
          <a:xfrm>
            <a:off x="977900" y="2161912"/>
            <a:ext cx="10236200" cy="4132563"/>
          </a:xfrm>
        </p:spPr>
        <p:txBody>
          <a:bodyPr>
            <a:normAutofit/>
          </a:bodyPr>
          <a:lstStyle/>
          <a:p>
            <a:pPr marL="0" indent="0">
              <a:buNone/>
            </a:pPr>
            <a:endParaRPr lang="en-US" dirty="0"/>
          </a:p>
          <a:p>
            <a:pPr marL="0" indent="0">
              <a:buNone/>
            </a:pPr>
            <a:r>
              <a:rPr lang="en-US" dirty="0"/>
              <a:t>MCW was re-convened during Spring 2023 to review and finalize Ethnic Studies core competencies. The group will meet throughout 2023-24 to discuss how C-ID can be utilized to expand upon and assist with CTE efforts, as well as other efforts as warranted.</a:t>
            </a:r>
          </a:p>
        </p:txBody>
      </p:sp>
      <p:sp>
        <p:nvSpPr>
          <p:cNvPr id="4" name="Slide Number Placeholder 3">
            <a:extLst>
              <a:ext uri="{FF2B5EF4-FFF2-40B4-BE49-F238E27FC236}">
                <a16:creationId xmlns:a16="http://schemas.microsoft.com/office/drawing/2014/main" id="{A33B09D1-B775-48AB-8CAD-27BB7737A6D1}"/>
              </a:ext>
            </a:extLst>
          </p:cNvPr>
          <p:cNvSpPr>
            <a:spLocks noGrp="1"/>
          </p:cNvSpPr>
          <p:nvPr>
            <p:ph type="sldNum" sz="quarter" idx="4"/>
          </p:nvPr>
        </p:nvSpPr>
        <p:spPr/>
        <p:txBody>
          <a:bodyPr/>
          <a:lstStyle/>
          <a:p>
            <a:fld id="{492D8F1A-69A8-9242-9469-8400121D240A}" type="slidenum">
              <a:rPr lang="en-US" smtClean="0"/>
              <a:pPr/>
              <a:t>5</a:t>
            </a:fld>
            <a:endParaRPr lang="en-US" dirty="0"/>
          </a:p>
        </p:txBody>
      </p:sp>
    </p:spTree>
    <p:extLst>
      <p:ext uri="{BB962C8B-B14F-4D97-AF65-F5344CB8AC3E}">
        <p14:creationId xmlns:p14="http://schemas.microsoft.com/office/powerpoint/2010/main" val="609048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9AD78-D5D6-6902-2142-E428071A05DE}"/>
              </a:ext>
            </a:extLst>
          </p:cNvPr>
          <p:cNvSpPr>
            <a:spLocks noGrp="1"/>
          </p:cNvSpPr>
          <p:nvPr>
            <p:ph type="title"/>
          </p:nvPr>
        </p:nvSpPr>
        <p:spPr/>
        <p:txBody>
          <a:bodyPr/>
          <a:lstStyle/>
          <a:p>
            <a:pPr algn="ctr"/>
            <a:r>
              <a:rPr lang="en-US" dirty="0"/>
              <a:t>Current TMC Discipline Selection Criteria</a:t>
            </a:r>
          </a:p>
        </p:txBody>
      </p:sp>
      <p:sp>
        <p:nvSpPr>
          <p:cNvPr id="3" name="Content Placeholder 2">
            <a:extLst>
              <a:ext uri="{FF2B5EF4-FFF2-40B4-BE49-F238E27FC236}">
                <a16:creationId xmlns:a16="http://schemas.microsoft.com/office/drawing/2014/main" id="{206CEB2D-FD1D-AB2C-196C-A1405B18E1AD}"/>
              </a:ext>
            </a:extLst>
          </p:cNvPr>
          <p:cNvSpPr>
            <a:spLocks noGrp="1"/>
          </p:cNvSpPr>
          <p:nvPr>
            <p:ph sz="half" idx="1"/>
          </p:nvPr>
        </p:nvSpPr>
        <p:spPr/>
        <p:txBody>
          <a:bodyPr>
            <a:normAutofit lnSpcReduction="10000"/>
          </a:bodyPr>
          <a:lstStyle/>
          <a:p>
            <a:pPr marL="0" indent="0">
              <a:buNone/>
            </a:pPr>
            <a:r>
              <a:rPr lang="en-US" dirty="0"/>
              <a:t>A subgroup of ICC was chosen to begin reviewing the criteria for TMC discipline selection. Requirements for a discipline to be considered for TMC development were created in 2011 and currently remain as:</a:t>
            </a:r>
          </a:p>
          <a:p>
            <a:r>
              <a:rPr lang="en-US" dirty="0"/>
              <a:t>Interest by faculty intersegmentally.</a:t>
            </a:r>
          </a:p>
          <a:p>
            <a:r>
              <a:rPr lang="en-US" dirty="0"/>
              <a:t>A willingness of at least 4 CSUs to accept an ADT with any possible combination of courses permitted by the TMC.</a:t>
            </a:r>
          </a:p>
          <a:p>
            <a:r>
              <a:rPr lang="en-US" dirty="0"/>
              <a:t>A minimum of 200 students who transfer into the CSU with the discipline as their declared major. </a:t>
            </a:r>
          </a:p>
          <a:p>
            <a:pPr marL="0" indent="0">
              <a:buNone/>
            </a:pPr>
            <a:r>
              <a:rPr lang="en-US" dirty="0"/>
              <a:t>A draft of the recommended changes will be brought to ICC at the November meeting.</a:t>
            </a:r>
          </a:p>
          <a:p>
            <a:pPr marL="514350" indent="-514350">
              <a:buAutoNum type="arabicPeriod"/>
            </a:pPr>
            <a:endParaRPr lang="en-US" dirty="0"/>
          </a:p>
        </p:txBody>
      </p:sp>
      <p:sp>
        <p:nvSpPr>
          <p:cNvPr id="4" name="Slide Number Placeholder 3">
            <a:extLst>
              <a:ext uri="{FF2B5EF4-FFF2-40B4-BE49-F238E27FC236}">
                <a16:creationId xmlns:a16="http://schemas.microsoft.com/office/drawing/2014/main" id="{F6922089-321F-0E68-A95A-56CCC3204E6F}"/>
              </a:ext>
            </a:extLst>
          </p:cNvPr>
          <p:cNvSpPr>
            <a:spLocks noGrp="1"/>
          </p:cNvSpPr>
          <p:nvPr>
            <p:ph type="sldNum" sz="quarter" idx="4"/>
          </p:nvPr>
        </p:nvSpPr>
        <p:spPr/>
        <p:txBody>
          <a:bodyPr/>
          <a:lstStyle/>
          <a:p>
            <a:fld id="{492D8F1A-69A8-9242-9469-8400121D240A}" type="slidenum">
              <a:rPr lang="en-US" smtClean="0"/>
              <a:pPr/>
              <a:t>6</a:t>
            </a:fld>
            <a:endParaRPr lang="en-US" dirty="0"/>
          </a:p>
        </p:txBody>
      </p:sp>
    </p:spTree>
    <p:extLst>
      <p:ext uri="{BB962C8B-B14F-4D97-AF65-F5344CB8AC3E}">
        <p14:creationId xmlns:p14="http://schemas.microsoft.com/office/powerpoint/2010/main" val="833832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54F95-FCDC-460A-8996-5245A67BD063}"/>
              </a:ext>
            </a:extLst>
          </p:cNvPr>
          <p:cNvSpPr>
            <a:spLocks noGrp="1"/>
          </p:cNvSpPr>
          <p:nvPr>
            <p:ph type="title"/>
          </p:nvPr>
        </p:nvSpPr>
        <p:spPr>
          <a:xfrm>
            <a:off x="838200" y="1014921"/>
            <a:ext cx="10515600" cy="864679"/>
          </a:xfrm>
        </p:spPr>
        <p:txBody>
          <a:bodyPr/>
          <a:lstStyle/>
          <a:p>
            <a:pPr algn="ctr"/>
            <a:r>
              <a:rPr lang="en-US" dirty="0"/>
              <a:t>Transfer Model Curriculum (TMC)</a:t>
            </a:r>
          </a:p>
        </p:txBody>
      </p:sp>
      <p:sp>
        <p:nvSpPr>
          <p:cNvPr id="3" name="Content Placeholder 2">
            <a:extLst>
              <a:ext uri="{FF2B5EF4-FFF2-40B4-BE49-F238E27FC236}">
                <a16:creationId xmlns:a16="http://schemas.microsoft.com/office/drawing/2014/main" id="{680CE98B-CC36-408F-9012-BA7572A5774F}"/>
              </a:ext>
            </a:extLst>
          </p:cNvPr>
          <p:cNvSpPr>
            <a:spLocks noGrp="1"/>
          </p:cNvSpPr>
          <p:nvPr>
            <p:ph sz="half" idx="1"/>
          </p:nvPr>
        </p:nvSpPr>
        <p:spPr>
          <a:xfrm>
            <a:off x="838200" y="2064327"/>
            <a:ext cx="10515600" cy="4230148"/>
          </a:xfrm>
        </p:spPr>
        <p:txBody>
          <a:bodyPr>
            <a:normAutofit fontScale="85000" lnSpcReduction="20000"/>
          </a:bodyPr>
          <a:lstStyle/>
          <a:p>
            <a:pPr marL="0" indent="0">
              <a:buNone/>
            </a:pPr>
            <a:r>
              <a:rPr lang="en-US" dirty="0"/>
              <a:t>C-ID continues to receive requests for the development of TMC in certain disciplines.  As mentioned above, the Intersegmental Curriculum Workgroup is reviewing current C-ID policy surrounding requirements for TMC development.</a:t>
            </a:r>
          </a:p>
          <a:p>
            <a:pPr marL="0" indent="0">
              <a:buNone/>
            </a:pPr>
            <a:r>
              <a:rPr lang="en-US" dirty="0"/>
              <a:t>Requested:</a:t>
            </a:r>
          </a:p>
          <a:p>
            <a:r>
              <a:rPr lang="en-US" dirty="0"/>
              <a:t>Architecture</a:t>
            </a:r>
          </a:p>
          <a:p>
            <a:r>
              <a:rPr lang="en-US" dirty="0"/>
              <a:t>Elementary education with an emphasis on special education</a:t>
            </a:r>
          </a:p>
          <a:p>
            <a:r>
              <a:rPr lang="en-US" dirty="0"/>
              <a:t>Japanese</a:t>
            </a:r>
          </a:p>
          <a:p>
            <a:pPr marL="0" indent="0">
              <a:buNone/>
            </a:pPr>
            <a:r>
              <a:rPr lang="en-US" dirty="0"/>
              <a:t>Discipline Input Groups (DIGs)* that have met this term:</a:t>
            </a:r>
          </a:p>
          <a:p>
            <a:r>
              <a:rPr lang="en-US" dirty="0"/>
              <a:t>Music Industry Studies – October 25 – moving forward</a:t>
            </a:r>
          </a:p>
          <a:p>
            <a:r>
              <a:rPr lang="en-US" dirty="0"/>
              <a:t>Women and Gender Studies – October 25 – moving forward </a:t>
            </a:r>
          </a:p>
          <a:p>
            <a:r>
              <a:rPr lang="en-US" dirty="0"/>
              <a:t>Cybersecurity – October 26 – chose not to move forward</a:t>
            </a:r>
          </a:p>
          <a:p>
            <a:pPr marL="0" indent="0">
              <a:buNone/>
            </a:pPr>
            <a:r>
              <a:rPr lang="en-US" dirty="0"/>
              <a:t>*All DIGs scheduled for Fall 2023 will have their initial meeting via Zoom.</a:t>
            </a:r>
          </a:p>
          <a:p>
            <a:endParaRPr lang="en-US" dirty="0"/>
          </a:p>
          <a:p>
            <a:endParaRPr lang="en-US" dirty="0"/>
          </a:p>
        </p:txBody>
      </p:sp>
      <p:sp>
        <p:nvSpPr>
          <p:cNvPr id="4" name="Slide Number Placeholder 3">
            <a:extLst>
              <a:ext uri="{FF2B5EF4-FFF2-40B4-BE49-F238E27FC236}">
                <a16:creationId xmlns:a16="http://schemas.microsoft.com/office/drawing/2014/main" id="{315026B6-BCB6-4BFB-B29A-189E23344521}"/>
              </a:ext>
            </a:extLst>
          </p:cNvPr>
          <p:cNvSpPr>
            <a:spLocks noGrp="1"/>
          </p:cNvSpPr>
          <p:nvPr>
            <p:ph type="sldNum" sz="quarter" idx="4"/>
          </p:nvPr>
        </p:nvSpPr>
        <p:spPr/>
        <p:txBody>
          <a:bodyPr/>
          <a:lstStyle/>
          <a:p>
            <a:fld id="{492D8F1A-69A8-9242-9469-8400121D240A}" type="slidenum">
              <a:rPr lang="en-US" smtClean="0"/>
              <a:pPr/>
              <a:t>7</a:t>
            </a:fld>
            <a:endParaRPr lang="en-US" dirty="0"/>
          </a:p>
        </p:txBody>
      </p:sp>
    </p:spTree>
    <p:extLst>
      <p:ext uri="{BB962C8B-B14F-4D97-AF65-F5344CB8AC3E}">
        <p14:creationId xmlns:p14="http://schemas.microsoft.com/office/powerpoint/2010/main" val="774004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02706-13BE-4961-9879-EC71C27C4B6A}"/>
              </a:ext>
            </a:extLst>
          </p:cNvPr>
          <p:cNvSpPr>
            <a:spLocks noGrp="1"/>
          </p:cNvSpPr>
          <p:nvPr>
            <p:ph type="title"/>
          </p:nvPr>
        </p:nvSpPr>
        <p:spPr>
          <a:xfrm>
            <a:off x="838200" y="1080630"/>
            <a:ext cx="10515600" cy="592206"/>
          </a:xfrm>
        </p:spPr>
        <p:txBody>
          <a:bodyPr>
            <a:normAutofit fontScale="90000"/>
          </a:bodyPr>
          <a:lstStyle/>
          <a:p>
            <a:pPr algn="ctr"/>
            <a:r>
              <a:rPr lang="en-US" dirty="0"/>
              <a:t>Cal-GETC Review</a:t>
            </a:r>
          </a:p>
        </p:txBody>
      </p:sp>
      <p:sp>
        <p:nvSpPr>
          <p:cNvPr id="3" name="Content Placeholder 2">
            <a:extLst>
              <a:ext uri="{FF2B5EF4-FFF2-40B4-BE49-F238E27FC236}">
                <a16:creationId xmlns:a16="http://schemas.microsoft.com/office/drawing/2014/main" id="{1E42F7AA-F885-4D26-87AB-06289E6CE8BB}"/>
              </a:ext>
            </a:extLst>
          </p:cNvPr>
          <p:cNvSpPr>
            <a:spLocks noGrp="1"/>
          </p:cNvSpPr>
          <p:nvPr>
            <p:ph sz="half" idx="1"/>
          </p:nvPr>
        </p:nvSpPr>
        <p:spPr>
          <a:xfrm>
            <a:off x="838200" y="2109519"/>
            <a:ext cx="10515600" cy="4578357"/>
          </a:xfrm>
        </p:spPr>
        <p:txBody>
          <a:bodyPr>
            <a:normAutofit/>
          </a:bodyPr>
          <a:lstStyle/>
          <a:p>
            <a:pPr marL="0" indent="0">
              <a:buNone/>
            </a:pPr>
            <a:r>
              <a:rPr lang="en-US" dirty="0"/>
              <a:t>Working with the Articulation Officer (AO) Subgroup, C-ID began a review of all TMCs to ensure they align with the new Cal-GETC transfer pattern. Where necessary, FDRGs will be convened to discuss potential revisions to the TMC, and statewide vetting will be conducted prior to acceptance of substantive revisions. Clerical revisions will be reviewed by ICC before being finalized.</a:t>
            </a:r>
          </a:p>
          <a:p>
            <a:pPr marL="0" indent="0">
              <a:buNone/>
            </a:pPr>
            <a:endParaRPr lang="en-US" dirty="0"/>
          </a:p>
          <a:p>
            <a:pPr marL="0" indent="0">
              <a:buNone/>
            </a:pPr>
            <a:r>
              <a:rPr lang="en-US" dirty="0"/>
              <a:t>ICC will also work with the CCCCO to provide the field with clear messaging on local implementation of revisions to ADTs, as well as a submission and approval process for the revised ADTs.</a:t>
            </a:r>
          </a:p>
        </p:txBody>
      </p:sp>
      <p:sp>
        <p:nvSpPr>
          <p:cNvPr id="4" name="Slide Number Placeholder 3">
            <a:extLst>
              <a:ext uri="{FF2B5EF4-FFF2-40B4-BE49-F238E27FC236}">
                <a16:creationId xmlns:a16="http://schemas.microsoft.com/office/drawing/2014/main" id="{034864D0-AC11-4367-816A-369DAFE99159}"/>
              </a:ext>
            </a:extLst>
          </p:cNvPr>
          <p:cNvSpPr>
            <a:spLocks noGrp="1"/>
          </p:cNvSpPr>
          <p:nvPr>
            <p:ph type="sldNum" sz="quarter" idx="4"/>
          </p:nvPr>
        </p:nvSpPr>
        <p:spPr/>
        <p:txBody>
          <a:bodyPr/>
          <a:lstStyle/>
          <a:p>
            <a:fld id="{492D8F1A-69A8-9242-9469-8400121D240A}" type="slidenum">
              <a:rPr lang="en-US" smtClean="0"/>
              <a:pPr/>
              <a:t>8</a:t>
            </a:fld>
            <a:endParaRPr lang="en-US" dirty="0"/>
          </a:p>
        </p:txBody>
      </p:sp>
    </p:spTree>
    <p:extLst>
      <p:ext uri="{BB962C8B-B14F-4D97-AF65-F5344CB8AC3E}">
        <p14:creationId xmlns:p14="http://schemas.microsoft.com/office/powerpoint/2010/main" val="309580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373C1-9D97-E8C1-BF64-EE8B0B8D2449}"/>
              </a:ext>
            </a:extLst>
          </p:cNvPr>
          <p:cNvSpPr>
            <a:spLocks noGrp="1"/>
          </p:cNvSpPr>
          <p:nvPr>
            <p:ph type="title"/>
          </p:nvPr>
        </p:nvSpPr>
        <p:spPr/>
        <p:txBody>
          <a:bodyPr/>
          <a:lstStyle/>
          <a:p>
            <a:pPr algn="ctr"/>
            <a:r>
              <a:rPr lang="en-US" dirty="0"/>
              <a:t>5-Year Reviews Completed Spring 2023</a:t>
            </a:r>
          </a:p>
        </p:txBody>
      </p:sp>
      <p:sp>
        <p:nvSpPr>
          <p:cNvPr id="3" name="Content Placeholder 2">
            <a:extLst>
              <a:ext uri="{FF2B5EF4-FFF2-40B4-BE49-F238E27FC236}">
                <a16:creationId xmlns:a16="http://schemas.microsoft.com/office/drawing/2014/main" id="{2CE9C732-B3DE-A426-3CAF-9C85A81E35EF}"/>
              </a:ext>
            </a:extLst>
          </p:cNvPr>
          <p:cNvSpPr>
            <a:spLocks noGrp="1"/>
          </p:cNvSpPr>
          <p:nvPr>
            <p:ph sz="half" idx="1"/>
          </p:nvPr>
        </p:nvSpPr>
        <p:spPr/>
        <p:txBody>
          <a:bodyPr>
            <a:normAutofit/>
          </a:bodyPr>
          <a:lstStyle/>
          <a:p>
            <a:pPr marL="0" indent="0">
              <a:buNone/>
            </a:pPr>
            <a:r>
              <a:rPr lang="en-US" b="1" dirty="0"/>
              <a:t>Complete:</a:t>
            </a:r>
          </a:p>
          <a:p>
            <a:endParaRPr lang="en-US" dirty="0"/>
          </a:p>
          <a:p>
            <a:r>
              <a:rPr lang="en-US" dirty="0"/>
              <a:t>Art History – Non-substantive changes.</a:t>
            </a:r>
          </a:p>
          <a:p>
            <a:r>
              <a:rPr lang="en-US" dirty="0"/>
              <a:t>Hospitality Management – No changes.</a:t>
            </a:r>
          </a:p>
          <a:p>
            <a:r>
              <a:rPr lang="en-US" dirty="0"/>
              <a:t>Public Health Science – Substantive changes including change to Public Health title, new prefix, and the addition of several new course descriptors.</a:t>
            </a:r>
          </a:p>
          <a:p>
            <a:pPr lvl="1"/>
            <a:r>
              <a:rPr lang="en-US" dirty="0"/>
              <a:t>Information from the ASCCC and Chancellor’s Office forthcoming in November </a:t>
            </a:r>
          </a:p>
          <a:p>
            <a:endParaRPr lang="en-US" dirty="0"/>
          </a:p>
        </p:txBody>
      </p:sp>
      <p:sp>
        <p:nvSpPr>
          <p:cNvPr id="4" name="Slide Number Placeholder 3">
            <a:extLst>
              <a:ext uri="{FF2B5EF4-FFF2-40B4-BE49-F238E27FC236}">
                <a16:creationId xmlns:a16="http://schemas.microsoft.com/office/drawing/2014/main" id="{71C19EF7-8E3D-305C-C506-421AD5950D7E}"/>
              </a:ext>
            </a:extLst>
          </p:cNvPr>
          <p:cNvSpPr>
            <a:spLocks noGrp="1"/>
          </p:cNvSpPr>
          <p:nvPr>
            <p:ph type="sldNum" sz="quarter" idx="4"/>
          </p:nvPr>
        </p:nvSpPr>
        <p:spPr/>
        <p:txBody>
          <a:bodyPr/>
          <a:lstStyle/>
          <a:p>
            <a:fld id="{492D8F1A-69A8-9242-9469-8400121D240A}" type="slidenum">
              <a:rPr lang="en-US" smtClean="0"/>
              <a:pPr/>
              <a:t>9</a:t>
            </a:fld>
            <a:endParaRPr lang="en-US" dirty="0"/>
          </a:p>
        </p:txBody>
      </p:sp>
    </p:spTree>
    <p:extLst>
      <p:ext uri="{BB962C8B-B14F-4D97-AF65-F5344CB8AC3E}">
        <p14:creationId xmlns:p14="http://schemas.microsoft.com/office/powerpoint/2010/main" val="3086954447"/>
      </p:ext>
    </p:extLst>
  </p:cSld>
  <p:clrMapOvr>
    <a:masterClrMapping/>
  </p:clrMapOvr>
</p:sld>
</file>

<file path=ppt/theme/theme1.xml><?xml version="1.0" encoding="utf-8"?>
<a:theme xmlns:a="http://schemas.openxmlformats.org/drawingml/2006/main" name="Office Theme">
  <a:themeElements>
    <a:clrScheme name="ASCCC Brand Colors 2021">
      <a:dk1>
        <a:srgbClr val="04A193"/>
      </a:dk1>
      <a:lt1>
        <a:srgbClr val="FFFFFF"/>
      </a:lt1>
      <a:dk2>
        <a:srgbClr val="044C7F"/>
      </a:dk2>
      <a:lt2>
        <a:srgbClr val="E7E6E6"/>
      </a:lt2>
      <a:accent1>
        <a:srgbClr val="8955A5"/>
      </a:accent1>
      <a:accent2>
        <a:srgbClr val="044C7F"/>
      </a:accent2>
      <a:accent3>
        <a:srgbClr val="B92083"/>
      </a:accent3>
      <a:accent4>
        <a:srgbClr val="24B6A8"/>
      </a:accent4>
      <a:accent5>
        <a:srgbClr val="F05A28"/>
      </a:accent5>
      <a:accent6>
        <a:srgbClr val="4983C4"/>
      </a:accent6>
      <a:hlink>
        <a:srgbClr val="044C7F"/>
      </a:hlink>
      <a:folHlink>
        <a:srgbClr val="044C7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ppt template 2021 Basic" id="{BF22F42C-0203-B646-8779-524F6B02B65B}" vid="{5ECC6179-C36C-D34A-9330-46D6D66F30D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ppt template 2021 Basic (2)</Template>
  <TotalTime>24895</TotalTime>
  <Words>1236</Words>
  <Application>Microsoft Office PowerPoint</Application>
  <PresentationFormat>Widescreen</PresentationFormat>
  <Paragraphs>134</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Gill Sans</vt:lpstr>
      <vt:lpstr>Palatino</vt:lpstr>
      <vt:lpstr>Arial</vt:lpstr>
      <vt:lpstr>Calibri</vt:lpstr>
      <vt:lpstr>Century Gothic</vt:lpstr>
      <vt:lpstr>Office Theme</vt:lpstr>
      <vt:lpstr>C-ID Update</vt:lpstr>
      <vt:lpstr>Overview</vt:lpstr>
      <vt:lpstr>C-ID Faculty Appointments</vt:lpstr>
      <vt:lpstr>C-ID Related Initiatives </vt:lpstr>
      <vt:lpstr>Model Curriculum Workgroup (MCW)</vt:lpstr>
      <vt:lpstr>Current TMC Discipline Selection Criteria</vt:lpstr>
      <vt:lpstr>Transfer Model Curriculum (TMC)</vt:lpstr>
      <vt:lpstr>Cal-GETC Review</vt:lpstr>
      <vt:lpstr>5-Year Reviews Completed Spring 2023</vt:lpstr>
      <vt:lpstr>5-Year Reviews </vt:lpstr>
      <vt:lpstr>Prioritization of FDRG Convenings and 5 Year Reviews</vt:lpstr>
      <vt:lpstr>Reconstitution of C-ID Advisory Committee </vt:lpstr>
      <vt:lpstr>C-ID Advisory Committee Membership</vt:lpstr>
      <vt:lpstr>C-ID Website</vt:lpstr>
      <vt:lpstr>Other Hot Topics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C-ID Update</dc:title>
  <dc:creator>Miguel Rother</dc:creator>
  <cp:lastModifiedBy>Kyoko Hatano</cp:lastModifiedBy>
  <cp:revision>80</cp:revision>
  <dcterms:created xsi:type="dcterms:W3CDTF">2022-01-05T17:47:26Z</dcterms:created>
  <dcterms:modified xsi:type="dcterms:W3CDTF">2023-11-13T02:15:47Z</dcterms:modified>
</cp:coreProperties>
</file>