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29"/>
    <p:restoredTop sz="94173" autoAdjust="0"/>
  </p:normalViewPr>
  <p:slideViewPr>
    <p:cSldViewPr snapToGrid="0" snapToObjects="1">
      <p:cViewPr varScale="1">
        <p:scale>
          <a:sx n="71" d="100"/>
          <a:sy n="71" d="100"/>
        </p:scale>
        <p:origin x="276" y="6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11/22/2023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11/22/2023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e3d6e916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5e3d6e916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5e3d6e916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5e3d6e916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e3d6e916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5e3d6e916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1211bbd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61211bbd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1211bbd87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61211bbd87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e3d6e91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e3d6e91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e3d6e91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5e3d6e91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e3d6e91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e3d6e916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e3ba4afc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e3ba4afc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65675df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965675df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e3d6e916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e3d6e916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5e3d6e916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5e3d6e916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e3d6e91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e3d6e91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4132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5194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90583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 id="2147483813" r:id="rId9"/>
    <p:sldLayoutId id="2147483814" r:id="rId10"/>
    <p:sldLayoutId id="2147483815" r:id="rId11"/>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asccc.org/events/cte-regional-consortium-1" TargetMode="External"/><Relationship Id="rId3" Type="http://schemas.openxmlformats.org/officeDocument/2006/relationships/hyperlink" Target="https://www.asccc.org/events/demystifying-cbe" TargetMode="External"/><Relationship Id="rId7" Type="http://schemas.openxmlformats.org/officeDocument/2006/relationships/hyperlink" Target="https://www.asccc.org/events/cte-regional-consortium-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asccc.org/events/cte-collaborative-events-and-regional-consortium-0" TargetMode="External"/><Relationship Id="rId5" Type="http://schemas.openxmlformats.org/officeDocument/2006/relationships/hyperlink" Target="https://www.asccc.org/events/cte-regional-consortium" TargetMode="External"/><Relationship Id="rId10" Type="http://schemas.openxmlformats.org/officeDocument/2006/relationships/hyperlink" Target="https://www.asccc.org/events/cte-regional-consortium-3" TargetMode="External"/><Relationship Id="rId4" Type="http://schemas.openxmlformats.org/officeDocument/2006/relationships/hyperlink" Target="https://docs.google.com/forms/d/e/1FAIpQLSdvAMqeKBYpeV7pVCOL4BIu6r69dpwVba2NoZ0JCRzuX3IGxg/viewform" TargetMode="External"/><Relationship Id="rId9" Type="http://schemas.openxmlformats.org/officeDocument/2006/relationships/hyperlink" Target="https://www.asccc.org/events/cte-regional-consortium-2"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asccc.org/content/new-faculty-application-statewide-service" TargetMode="External"/><Relationship Id="rId13" Type="http://schemas.openxmlformats.org/officeDocument/2006/relationships/hyperlink" Target="https://www.norcocollege.edu/services/enrollment/vrc/Pages/map.aspx" TargetMode="External"/><Relationship Id="rId3" Type="http://schemas.openxmlformats.org/officeDocument/2006/relationships/hyperlink" Target="mailto:info@asccc.org" TargetMode="External"/><Relationship Id="rId7" Type="http://schemas.openxmlformats.org/officeDocument/2006/relationships/hyperlink" Target="https://groups.io/g/CCCCurriculumChairs/" TargetMode="External"/><Relationship Id="rId12" Type="http://schemas.openxmlformats.org/officeDocument/2006/relationships/hyperlink" Target="https://cccaoe.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cccco.edu/About-Us/Chancellors-Office/Divisions/Workforce-and-Economic-Development/regional-consortium-chairs" TargetMode="External"/><Relationship Id="rId11" Type="http://schemas.openxmlformats.org/officeDocument/2006/relationships/hyperlink" Target="https://www.cccco.edu/About-Us/Vision-2030" TargetMode="External"/><Relationship Id="rId5" Type="http://schemas.openxmlformats.org/officeDocument/2006/relationships/hyperlink" Target="https://www.ciwea.org/" TargetMode="External"/><Relationship Id="rId10" Type="http://schemas.openxmlformats.org/officeDocument/2006/relationships/hyperlink" Target="https://www.asccc.org/contact/request-services" TargetMode="External"/><Relationship Id="rId4" Type="http://schemas.openxmlformats.org/officeDocument/2006/relationships/hyperlink" Target="https://go.boarddocs.com/ca/cccchan/Board.nsf/files/CG3R2N6B41DB/$file/work-experience-education-regulatory-text-a11y(871920.1).pdf" TargetMode="External"/><Relationship Id="rId9" Type="http://schemas.openxmlformats.org/officeDocument/2006/relationships/hyperlink" Target="https://asccc.org/sites/default/files/ADAversion_CTEMinQualsToolki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desertcolleges.org/" TargetMode="External"/><Relationship Id="rId3" Type="http://schemas.openxmlformats.org/officeDocument/2006/relationships/hyperlink" Target="https://nfnrc.org/" TargetMode="External"/><Relationship Id="rId7" Type="http://schemas.openxmlformats.org/officeDocument/2006/relationships/hyperlink" Target="https://losangelesrc.or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sccrcolleges.org/" TargetMode="External"/><Relationship Id="rId11" Type="http://schemas.openxmlformats.org/officeDocument/2006/relationships/image" Target="../media/image6.png"/><Relationship Id="rId5" Type="http://schemas.openxmlformats.org/officeDocument/2006/relationships/hyperlink" Target="https://baccc.net/" TargetMode="External"/><Relationship Id="rId10" Type="http://schemas.openxmlformats.org/officeDocument/2006/relationships/hyperlink" Target="https://myworkforceconnection.org/" TargetMode="External"/><Relationship Id="rId4" Type="http://schemas.openxmlformats.org/officeDocument/2006/relationships/hyperlink" Target="https://crconsortium.com/" TargetMode="External"/><Relationship Id="rId9" Type="http://schemas.openxmlformats.org/officeDocument/2006/relationships/hyperlink" Target="https://ocregionalconsortium.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prstGeom prst="rect">
            <a:avLst/>
          </a:prstGeom>
        </p:spPr>
        <p:txBody>
          <a:bodyPr spcFirstLastPara="1" vert="horz" wrap="square" lIns="121900" tIns="121900" rIns="121900" bIns="121900" numCol="1" anchor="b" anchorCtr="0" compatLnSpc="1">
            <a:prstTxWarp prst="textNoShape">
              <a:avLst/>
            </a:prstTxWarp>
            <a:normAutofit fontScale="90000"/>
          </a:bodyPr>
          <a:lstStyle/>
          <a:p>
            <a:pPr>
              <a:lnSpc>
                <a:spcPct val="140000"/>
              </a:lnSpc>
            </a:pPr>
            <a:endParaRPr sz="5511" b="1" dirty="0">
              <a:solidFill>
                <a:srgbClr val="0A0A0A"/>
              </a:solidFill>
              <a:highlight>
                <a:srgbClr val="FFFFFF"/>
              </a:highlight>
            </a:endParaRPr>
          </a:p>
          <a:p>
            <a:pPr>
              <a:lnSpc>
                <a:spcPct val="140000"/>
              </a:lnSpc>
              <a:spcBef>
                <a:spcPts val="267"/>
              </a:spcBef>
            </a:pPr>
            <a:endParaRPr sz="5511" b="1" dirty="0">
              <a:solidFill>
                <a:srgbClr val="0A0A0A"/>
              </a:solidFill>
              <a:highlight>
                <a:srgbClr val="FFFFFF"/>
              </a:highlight>
            </a:endParaRPr>
          </a:p>
          <a:p>
            <a:pPr>
              <a:lnSpc>
                <a:spcPct val="140000"/>
              </a:lnSpc>
              <a:spcBef>
                <a:spcPts val="267"/>
              </a:spcBef>
              <a:spcAft>
                <a:spcPts val="267"/>
              </a:spcAft>
            </a:pPr>
            <a:r>
              <a:rPr lang="en" sz="5511" b="1" dirty="0">
                <a:solidFill>
                  <a:srgbClr val="0A0A0A"/>
                </a:solidFill>
                <a:highlight>
                  <a:srgbClr val="FFFFFF"/>
                </a:highlight>
              </a:rPr>
              <a:t>Challenges and Opportunities in Career Education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Artificial Intelligence (AI)</a:t>
            </a:r>
            <a:endParaRPr/>
          </a:p>
        </p:txBody>
      </p:sp>
      <p:sp>
        <p:nvSpPr>
          <p:cNvPr id="200" name="Google Shape;200;p38"/>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a:solidFill>
                  <a:schemeClr val="dk1"/>
                </a:solidFill>
              </a:rPr>
              <a:t>This, I believe is not such a big issue for CTE with regards to using AI for classwork. Many CTE outcomes are demonstrated hands on and that cannot be replaced by AI. It is an issue but not as important as for general education.</a:t>
            </a:r>
            <a:endParaRPr>
              <a:solidFill>
                <a:schemeClr val="dk1"/>
              </a:solidFill>
            </a:endParaRPr>
          </a:p>
          <a:p>
            <a:pPr marL="0" indent="0">
              <a:spcBef>
                <a:spcPts val="1600"/>
              </a:spcBef>
              <a:spcAft>
                <a:spcPts val="1600"/>
              </a:spcAft>
              <a:buNone/>
            </a:pPr>
            <a:r>
              <a:rPr lang="en">
                <a:solidFill>
                  <a:schemeClr val="dk1"/>
                </a:solidFill>
              </a:rPr>
              <a:t>But instructors should have discussions of using AI in CTE Programs to illustrate realities of current jobs. Many have AI components or will have AI in the future.</a:t>
            </a:r>
            <a:r>
              <a:rPr lang="en">
                <a:solidFill>
                  <a:srgbClr val="FF0000"/>
                </a:solidFill>
              </a:rPr>
              <a:t>  </a:t>
            </a:r>
            <a:endParaRPr>
              <a:solidFill>
                <a:srgbClr val="FF0000"/>
              </a:solidFill>
            </a:endParaRPr>
          </a:p>
        </p:txBody>
      </p:sp>
      <p:pic>
        <p:nvPicPr>
          <p:cNvPr id="201" name="Google Shape;201;p38">
            <a:extLst>
              <a:ext uri="{C183D7F6-B498-43B3-948B-1728B52AA6E4}">
                <adec:decorative xmlns:adec="http://schemas.microsoft.com/office/drawing/2017/decorative" val="1"/>
              </a:ext>
            </a:extLst>
          </p:cNvPr>
          <p:cNvPicPr preferRelativeResize="0"/>
          <p:nvPr/>
        </p:nvPicPr>
        <p:blipFill rotWithShape="1">
          <a:blip r:embed="rId3">
            <a:alphaModFix/>
          </a:blip>
          <a:srcRect l="-3881" t="-6255" r="-8629" b="-6255"/>
          <a:stretch/>
        </p:blipFill>
        <p:spPr>
          <a:xfrm>
            <a:off x="4155440" y="4399279"/>
            <a:ext cx="4511188" cy="23397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Dual Enrollment </a:t>
            </a:r>
            <a:endParaRPr/>
          </a:p>
        </p:txBody>
      </p:sp>
      <p:sp>
        <p:nvSpPr>
          <p:cNvPr id="207" name="Google Shape;207;p39"/>
          <p:cNvSpPr txBox="1">
            <a:spLocks noGrp="1"/>
          </p:cNvSpPr>
          <p:nvPr>
            <p:ph sz="half" idx="2"/>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indent="-457189">
              <a:buSzPts val="1800"/>
            </a:pPr>
            <a:r>
              <a:rPr lang="en" sz="2400"/>
              <a:t>Enrollment Strategy </a:t>
            </a:r>
            <a:endParaRPr sz="2400"/>
          </a:p>
          <a:p>
            <a:pPr indent="-457189">
              <a:buSzPts val="1800"/>
            </a:pPr>
            <a:r>
              <a:rPr lang="en" sz="2400"/>
              <a:t>Intentional Courses (No random acts of Dual Enrollment)</a:t>
            </a:r>
            <a:endParaRPr sz="2400"/>
          </a:p>
          <a:p>
            <a:pPr indent="-457189">
              <a:buSzPts val="1800"/>
            </a:pPr>
            <a:r>
              <a:rPr lang="en" sz="2400"/>
              <a:t>Pathways to College Programs </a:t>
            </a:r>
            <a:endParaRPr sz="2400"/>
          </a:p>
          <a:p>
            <a:pPr indent="-457189">
              <a:buSzPts val="1800"/>
            </a:pPr>
            <a:r>
              <a:rPr lang="en" sz="2400"/>
              <a:t>Career Exploration</a:t>
            </a:r>
            <a:endParaRPr sz="2400"/>
          </a:p>
          <a:p>
            <a:pPr indent="-457189">
              <a:buSzPts val="1800"/>
            </a:pPr>
            <a:r>
              <a:rPr lang="en" sz="2400"/>
              <a:t>Importance of Faculty Role </a:t>
            </a:r>
            <a:endParaRPr sz="2400"/>
          </a:p>
        </p:txBody>
      </p:sp>
      <p:sp>
        <p:nvSpPr>
          <p:cNvPr id="2" name="Content Placeholder 1">
            <a:extLst>
              <a:ext uri="{FF2B5EF4-FFF2-40B4-BE49-F238E27FC236}">
                <a16:creationId xmlns:a16="http://schemas.microsoft.com/office/drawing/2014/main" id="{2CD8F210-F544-4428-935A-96C1814A2F73}"/>
              </a:ext>
            </a:extLst>
          </p:cNvPr>
          <p:cNvSpPr>
            <a:spLocks noGrp="1"/>
          </p:cNvSpPr>
          <p:nvPr>
            <p:ph sz="quarter" idx="4"/>
          </p:nvPr>
        </p:nvSpPr>
        <p:spPr/>
        <p:txBody>
          <a:bodyPr/>
          <a:lstStyle/>
          <a:p>
            <a:endParaRPr lang="en-US"/>
          </a:p>
        </p:txBody>
      </p:sp>
      <p:pic>
        <p:nvPicPr>
          <p:cNvPr id="209" name="Google Shape;209;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52807" y="2021608"/>
            <a:ext cx="4891367" cy="31732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gn="ctr"/>
            <a:r>
              <a:rPr lang="en"/>
              <a:t>LET'S HEAR FROM YOU!</a:t>
            </a:r>
            <a:endParaRPr/>
          </a:p>
        </p:txBody>
      </p:sp>
      <p:sp>
        <p:nvSpPr>
          <p:cNvPr id="215" name="Google Shape;215;p40"/>
          <p:cNvSpPr txBox="1">
            <a:spLocks noGrp="1"/>
          </p:cNvSpPr>
          <p:nvPr>
            <p:ph sz="half" idx="1"/>
          </p:nvPr>
        </p:nvSpPr>
        <p:spPr>
          <a:xfrm>
            <a:off x="1265293" y="3022407"/>
            <a:ext cx="10058400" cy="4419600"/>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b="1" dirty="0"/>
              <a:t>What opportunities and challenges are you seeing at your campus?</a:t>
            </a:r>
            <a:endParaRPr b="1" dirty="0"/>
          </a:p>
          <a:p>
            <a:pPr indent="0">
              <a:spcBef>
                <a:spcPts val="1600"/>
              </a:spcBef>
              <a:buNone/>
            </a:pPr>
            <a:endParaRPr b="1" dirty="0"/>
          </a:p>
          <a:p>
            <a:pPr>
              <a:spcBef>
                <a:spcPts val="1600"/>
              </a:spcBef>
            </a:pPr>
            <a:r>
              <a:rPr lang="en" b="1" dirty="0"/>
              <a:t>What are your questions?</a:t>
            </a:r>
            <a:endParaRPr b="1" dirty="0"/>
          </a:p>
          <a:p>
            <a:pPr indent="0">
              <a:spcBef>
                <a:spcPts val="1600"/>
              </a:spcBef>
              <a:buNone/>
            </a:pPr>
            <a:endParaRPr b="1" dirty="0"/>
          </a:p>
          <a:p>
            <a:pPr>
              <a:spcBef>
                <a:spcPts val="1600"/>
              </a:spcBef>
            </a:pPr>
            <a:r>
              <a:rPr lang="en" b="1" dirty="0"/>
              <a:t>How can we help you? </a:t>
            </a:r>
            <a:endParaRPr b="1" dirty="0"/>
          </a:p>
        </p:txBody>
      </p:sp>
      <p:pic>
        <p:nvPicPr>
          <p:cNvPr id="216" name="Google Shape;216;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42901" y="1126354"/>
            <a:ext cx="2936905" cy="20789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Upcoming CTE Events </a:t>
            </a:r>
            <a:endParaRPr/>
          </a:p>
        </p:txBody>
      </p:sp>
      <p:sp>
        <p:nvSpPr>
          <p:cNvPr id="222" name="Google Shape;222;p4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buNone/>
            </a:pPr>
            <a:r>
              <a:rPr lang="en"/>
              <a:t>Webinar- </a:t>
            </a:r>
            <a:r>
              <a:rPr lang="en" u="sng">
                <a:solidFill>
                  <a:schemeClr val="hlink"/>
                </a:solidFill>
                <a:hlinkClick r:id="rId3"/>
              </a:rPr>
              <a:t>Demystifying Competency Based Education (CBE)</a:t>
            </a:r>
            <a:r>
              <a:rPr lang="en"/>
              <a:t> (December 7, 2023) </a:t>
            </a:r>
            <a:endParaRPr/>
          </a:p>
          <a:p>
            <a:pPr marL="0" indent="0">
              <a:spcBef>
                <a:spcPts val="1600"/>
              </a:spcBef>
              <a:buNone/>
            </a:pPr>
            <a:r>
              <a:rPr lang="en" u="sng">
                <a:solidFill>
                  <a:schemeClr val="hlink"/>
                </a:solidFill>
                <a:hlinkClick r:id="rId4"/>
              </a:rPr>
              <a:t>California Regions at Work Conference</a:t>
            </a:r>
            <a:r>
              <a:rPr lang="en"/>
              <a:t>- (December 6-8, 2023)</a:t>
            </a:r>
            <a:endParaRPr/>
          </a:p>
          <a:p>
            <a:pPr marL="0" indent="0">
              <a:spcBef>
                <a:spcPts val="1600"/>
              </a:spcBef>
              <a:buNone/>
            </a:pPr>
            <a:r>
              <a:rPr lang="en"/>
              <a:t>Regional Consortium Events </a:t>
            </a:r>
            <a:endParaRPr/>
          </a:p>
          <a:p>
            <a:pPr indent="0">
              <a:spcBef>
                <a:spcPts val="1600"/>
              </a:spcBef>
              <a:buNone/>
            </a:pPr>
            <a:r>
              <a:rPr lang="en" u="sng">
                <a:solidFill>
                  <a:schemeClr val="hlink"/>
                </a:solidFill>
                <a:hlinkClick r:id="rId5"/>
              </a:rPr>
              <a:t>Central/Motherload Regional Collaborative Event</a:t>
            </a:r>
            <a:r>
              <a:rPr lang="en"/>
              <a:t> February 2, 2024 </a:t>
            </a:r>
            <a:endParaRPr/>
          </a:p>
          <a:p>
            <a:pPr indent="0">
              <a:spcBef>
                <a:spcPts val="1600"/>
              </a:spcBef>
              <a:buNone/>
            </a:pPr>
            <a:r>
              <a:rPr lang="en" u="sng">
                <a:solidFill>
                  <a:schemeClr val="hlink"/>
                </a:solidFill>
                <a:hlinkClick r:id="rId6"/>
              </a:rPr>
              <a:t>Inland Empire Regional Collaborative Event</a:t>
            </a:r>
            <a:r>
              <a:rPr lang="en"/>
              <a:t> February 9, 2024 </a:t>
            </a:r>
            <a:endParaRPr/>
          </a:p>
          <a:p>
            <a:pPr indent="0">
              <a:spcBef>
                <a:spcPts val="1600"/>
              </a:spcBef>
              <a:buNone/>
            </a:pPr>
            <a:r>
              <a:rPr lang="en" u="sng">
                <a:solidFill>
                  <a:schemeClr val="hlink"/>
                </a:solidFill>
                <a:hlinkClick r:id="rId7"/>
              </a:rPr>
              <a:t>San Diego/Imperial Regional Collaborative Event</a:t>
            </a:r>
            <a:r>
              <a:rPr lang="en"/>
              <a:t> March 8, 2024</a:t>
            </a:r>
            <a:endParaRPr/>
          </a:p>
          <a:p>
            <a:pPr indent="0">
              <a:spcBef>
                <a:spcPts val="1600"/>
              </a:spcBef>
              <a:buNone/>
            </a:pPr>
            <a:r>
              <a:rPr lang="en" u="sng">
                <a:solidFill>
                  <a:schemeClr val="hlink"/>
                </a:solidFill>
                <a:hlinkClick r:id="rId8"/>
              </a:rPr>
              <a:t>North Far North Regional Collaborative Event</a:t>
            </a:r>
            <a:r>
              <a:rPr lang="en"/>
              <a:t> March 27, 2024 </a:t>
            </a:r>
            <a:endParaRPr/>
          </a:p>
          <a:p>
            <a:pPr indent="0">
              <a:spcBef>
                <a:spcPts val="1600"/>
              </a:spcBef>
              <a:buNone/>
            </a:pPr>
            <a:r>
              <a:rPr lang="en" u="sng">
                <a:solidFill>
                  <a:schemeClr val="hlink"/>
                </a:solidFill>
                <a:hlinkClick r:id="rId9"/>
              </a:rPr>
              <a:t>Los Angeles Regional Collaborative Event </a:t>
            </a:r>
            <a:r>
              <a:rPr lang="en"/>
              <a:t>May 3, 2024</a:t>
            </a:r>
            <a:endParaRPr/>
          </a:p>
          <a:p>
            <a:pPr indent="0">
              <a:spcBef>
                <a:spcPts val="1600"/>
              </a:spcBef>
              <a:buNone/>
            </a:pPr>
            <a:r>
              <a:rPr lang="en" u="sng">
                <a:solidFill>
                  <a:schemeClr val="hlink"/>
                </a:solidFill>
                <a:hlinkClick r:id="rId10"/>
              </a:rPr>
              <a:t>Bay Area Regional Collaborative Event</a:t>
            </a:r>
            <a:r>
              <a:rPr lang="en"/>
              <a:t> May 10, 2024</a:t>
            </a:r>
            <a:endParaRPr/>
          </a:p>
          <a:p>
            <a:pPr marL="0" indent="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prstGeom prst="rect">
            <a:avLst/>
          </a:prstGeom>
          <a:noFill/>
          <a:ln>
            <a:noFill/>
          </a:ln>
        </p:spPr>
        <p:txBody>
          <a:bodyPr spcFirstLastPara="1" vert="horz" wrap="square" lIns="121900" tIns="121900" rIns="121900" bIns="121900" numCol="1" anchor="t" anchorCtr="0" compatLnSpc="1">
            <a:prstTxWarp prst="textNoShape">
              <a:avLst/>
            </a:prstTxWarp>
            <a:normAutofit/>
          </a:bodyPr>
          <a:lstStyle/>
          <a:p>
            <a:pPr>
              <a:buClr>
                <a:schemeClr val="accent2"/>
              </a:buClr>
              <a:buSzPct val="69696"/>
            </a:pPr>
            <a:r>
              <a:rPr lang="en"/>
              <a:t>Resources </a:t>
            </a:r>
            <a:endParaRPr/>
          </a:p>
        </p:txBody>
      </p:sp>
      <p:sp>
        <p:nvSpPr>
          <p:cNvPr id="228" name="Google Shape;228;p42"/>
          <p:cNvSpPr txBox="1">
            <a:spLocks noGrp="1"/>
          </p:cNvSpPr>
          <p:nvPr>
            <p:ph sz="half" idx="1"/>
          </p:nvPr>
        </p:nvSpPr>
        <p:spPr>
          <a:prstGeom prst="rect">
            <a:avLst/>
          </a:prstGeom>
          <a:noFill/>
          <a:ln>
            <a:noFill/>
          </a:ln>
        </p:spPr>
        <p:txBody>
          <a:bodyPr spcFirstLastPara="1" vert="horz" wrap="square" lIns="121900" tIns="121900" rIns="121900" bIns="121900" numCol="1" anchor="t" anchorCtr="0" compatLnSpc="1">
            <a:prstTxWarp prst="textNoShape">
              <a:avLst/>
            </a:prstTxWarp>
            <a:normAutofit fontScale="47500" lnSpcReduction="20000"/>
          </a:bodyPr>
          <a:lstStyle/>
          <a:p>
            <a:pPr marL="0" indent="0">
              <a:buClr>
                <a:srgbClr val="3A3838"/>
              </a:buClr>
              <a:buSzPct val="84615"/>
              <a:buNone/>
            </a:pPr>
            <a:r>
              <a:rPr lang="en" sz="3467"/>
              <a:t>Questions? Email the Academic Senate for California Community Colleges: </a:t>
            </a:r>
            <a:r>
              <a:rPr lang="en" sz="3467" u="sng">
                <a:solidFill>
                  <a:schemeClr val="hlink"/>
                </a:solidFill>
                <a:hlinkClick r:id="rId3"/>
              </a:rPr>
              <a:t>info@asccc.org</a:t>
            </a:r>
            <a:endParaRPr sz="3467"/>
          </a:p>
          <a:p>
            <a:pPr marL="0" indent="0">
              <a:spcBef>
                <a:spcPts val="1067"/>
              </a:spcBef>
              <a:buClr>
                <a:srgbClr val="3A3838"/>
              </a:buClr>
              <a:buSzPct val="84615"/>
              <a:buNone/>
            </a:pPr>
            <a:r>
              <a:rPr lang="en" sz="3467"/>
              <a:t>Updated regs: </a:t>
            </a:r>
            <a:r>
              <a:rPr lang="en" sz="3467" u="sng">
                <a:solidFill>
                  <a:schemeClr val="hlink"/>
                </a:solidFill>
                <a:hlinkClick r:id="rId4"/>
              </a:rPr>
              <a:t>Text of Updated Regulations</a:t>
            </a:r>
            <a:endParaRPr sz="3467"/>
          </a:p>
          <a:p>
            <a:pPr marL="0" indent="0">
              <a:spcBef>
                <a:spcPts val="1067"/>
              </a:spcBef>
              <a:buClr>
                <a:srgbClr val="3A3838"/>
              </a:buClr>
              <a:buSzPct val="84615"/>
              <a:buNone/>
            </a:pPr>
            <a:r>
              <a:rPr lang="en" sz="3467"/>
              <a:t>CA Internship &amp; Work Experience Association: </a:t>
            </a:r>
            <a:r>
              <a:rPr lang="en" sz="3467" u="sng">
                <a:solidFill>
                  <a:schemeClr val="hlink"/>
                </a:solidFill>
                <a:hlinkClick r:id="rId5"/>
              </a:rPr>
              <a:t>CIWEA.org</a:t>
            </a:r>
            <a:endParaRPr sz="3467"/>
          </a:p>
          <a:p>
            <a:pPr marL="0" indent="0">
              <a:spcBef>
                <a:spcPts val="1067"/>
              </a:spcBef>
              <a:buClr>
                <a:srgbClr val="3A3838"/>
              </a:buClr>
              <a:buSzPct val="84615"/>
              <a:buNone/>
            </a:pPr>
            <a:r>
              <a:rPr lang="en" sz="3467"/>
              <a:t>CCCCO Regional Consortiums </a:t>
            </a:r>
            <a:r>
              <a:rPr lang="en" u="sng">
                <a:solidFill>
                  <a:srgbClr val="0097A7"/>
                </a:solidFill>
                <a:latin typeface="Arial"/>
                <a:ea typeface="Arial"/>
                <a:cs typeface="Arial"/>
                <a:sym typeface="Arial"/>
                <a:hlinkClick r:id="rId6">
                  <a:extLst>
                    <a:ext uri="{A12FA001-AC4F-418D-AE19-62706E023703}">
                      <ahyp:hlinkClr xmlns:ahyp="http://schemas.microsoft.com/office/drawing/2018/hyperlinkcolor" val="tx"/>
                    </a:ext>
                  </a:extLst>
                </a:hlinkClick>
              </a:rPr>
              <a:t>Regional Consortium Chairs | California Community Colleges Chancellor's Office</a:t>
            </a:r>
            <a:endParaRPr sz="3467"/>
          </a:p>
          <a:p>
            <a:pPr marL="0" indent="0">
              <a:spcBef>
                <a:spcPts val="1067"/>
              </a:spcBef>
              <a:buClr>
                <a:srgbClr val="3A3838"/>
              </a:buClr>
              <a:buSzPct val="84615"/>
              <a:buNone/>
            </a:pPr>
            <a:r>
              <a:rPr lang="en" sz="3467"/>
              <a:t>Join the CA Community College Curriculum Chairs Listserv: </a:t>
            </a:r>
            <a:r>
              <a:rPr lang="en" sz="3467" u="sng">
                <a:solidFill>
                  <a:schemeClr val="hlink"/>
                </a:solidFill>
                <a:hlinkClick r:id="rId7"/>
              </a:rPr>
              <a:t>https://groups.io/g/CCCCurriculumChairs/</a:t>
            </a:r>
            <a:endParaRPr sz="3467" u="sng"/>
          </a:p>
          <a:p>
            <a:pPr marL="0" indent="0">
              <a:spcBef>
                <a:spcPts val="1067"/>
              </a:spcBef>
              <a:buClr>
                <a:srgbClr val="3A3838"/>
              </a:buClr>
              <a:buSzPct val="84615"/>
              <a:buNone/>
            </a:pPr>
            <a:r>
              <a:rPr lang="en" sz="3467"/>
              <a:t>Volunteer for Statewide Service: </a:t>
            </a:r>
            <a:r>
              <a:rPr lang="en" sz="3467" u="sng">
                <a:solidFill>
                  <a:schemeClr val="hlink"/>
                </a:solidFill>
                <a:hlinkClick r:id="rId8"/>
              </a:rPr>
              <a:t>https://www.asccc.org/content/new-faculty-application-statewide-service</a:t>
            </a:r>
            <a:endParaRPr sz="3467"/>
          </a:p>
          <a:p>
            <a:pPr marL="0" indent="0">
              <a:spcBef>
                <a:spcPts val="1067"/>
              </a:spcBef>
              <a:buClr>
                <a:srgbClr val="3A3838"/>
              </a:buClr>
              <a:buSzPct val="84615"/>
              <a:buNone/>
            </a:pPr>
            <a:r>
              <a:rPr lang="en" sz="3467"/>
              <a:t>CTE Minimum Qualifications Toolkit: </a:t>
            </a:r>
            <a:r>
              <a:rPr lang="en" sz="3467" u="sng">
                <a:solidFill>
                  <a:schemeClr val="hlink"/>
                </a:solidFill>
                <a:hlinkClick r:id="rId9"/>
              </a:rPr>
              <a:t>https://asccc.org/sites/default/files/ADAversion_CTEMinQualsToolkit.pdf</a:t>
            </a:r>
            <a:endParaRPr sz="3467"/>
          </a:p>
          <a:p>
            <a:pPr marL="0" indent="0">
              <a:spcBef>
                <a:spcPts val="533"/>
              </a:spcBef>
              <a:buClr>
                <a:srgbClr val="3A3838"/>
              </a:buClr>
              <a:buSzPct val="84615"/>
              <a:buNone/>
            </a:pPr>
            <a:r>
              <a:rPr lang="en" sz="3467"/>
              <a:t>Technical visits, including training your Equivalency Committee: </a:t>
            </a:r>
            <a:r>
              <a:rPr lang="en" sz="3467" u="sng">
                <a:solidFill>
                  <a:schemeClr val="hlink"/>
                </a:solidFill>
                <a:hlinkClick r:id="rId10"/>
              </a:rPr>
              <a:t>https://www.asccc.org/contact/request-services</a:t>
            </a:r>
            <a:endParaRPr sz="3467"/>
          </a:p>
          <a:p>
            <a:pPr marL="0" indent="0">
              <a:spcBef>
                <a:spcPts val="533"/>
              </a:spcBef>
              <a:buClr>
                <a:srgbClr val="3A3838"/>
              </a:buClr>
              <a:buSzPct val="84615"/>
              <a:buNone/>
            </a:pPr>
            <a:r>
              <a:rPr lang="en" sz="3467"/>
              <a:t>CCCCO Vision 2030 </a:t>
            </a:r>
            <a:r>
              <a:rPr lang="en" sz="3467" u="sng">
                <a:solidFill>
                  <a:schemeClr val="hlink"/>
                </a:solidFill>
                <a:hlinkClick r:id="rId11"/>
              </a:rPr>
              <a:t>https://www.cccco.edu/About-Us/Vision-2030</a:t>
            </a:r>
            <a:endParaRPr sz="3467"/>
          </a:p>
          <a:p>
            <a:pPr marL="0" indent="0">
              <a:spcBef>
                <a:spcPts val="533"/>
              </a:spcBef>
              <a:buClr>
                <a:srgbClr val="3A3838"/>
              </a:buClr>
              <a:buSzPct val="84615"/>
              <a:buNone/>
            </a:pPr>
            <a:r>
              <a:rPr lang="en" sz="3467"/>
              <a:t>CCCAOE </a:t>
            </a:r>
            <a:r>
              <a:rPr lang="en" sz="3467" u="sng">
                <a:solidFill>
                  <a:schemeClr val="hlink"/>
                </a:solidFill>
                <a:hlinkClick r:id="rId12"/>
              </a:rPr>
              <a:t>https://cccaoe.org/</a:t>
            </a:r>
            <a:endParaRPr sz="3467"/>
          </a:p>
          <a:p>
            <a:pPr marL="0" indent="0">
              <a:spcBef>
                <a:spcPts val="533"/>
              </a:spcBef>
              <a:buClr>
                <a:srgbClr val="3A3838"/>
              </a:buClr>
              <a:buSzPct val="84615"/>
              <a:buNone/>
            </a:pPr>
            <a:r>
              <a:rPr lang="en" sz="3467"/>
              <a:t>MAP Program (Norco College) </a:t>
            </a:r>
            <a:r>
              <a:rPr lang="en" sz="3467" u="sng">
                <a:solidFill>
                  <a:schemeClr val="hlink"/>
                </a:solidFill>
                <a:hlinkClick r:id="rId13"/>
              </a:rPr>
              <a:t>https://www.norcocollege.edu/services/enrollment/vrc/Pages/map.aspx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a:extLst>
              <a:ext uri="{FF2B5EF4-FFF2-40B4-BE49-F238E27FC236}">
                <a16:creationId xmlns:a16="http://schemas.microsoft.com/office/drawing/2014/main" id="{8834D712-2629-4A57-A997-A2618789CA3B}"/>
              </a:ext>
            </a:extLst>
          </p:cNvPr>
          <p:cNvSpPr>
            <a:spLocks noGrp="1"/>
          </p:cNvSpPr>
          <p:nvPr>
            <p:ph type="title"/>
          </p:nvPr>
        </p:nvSpPr>
        <p:spPr/>
        <p:txBody>
          <a:bodyPr/>
          <a:lstStyle/>
          <a:p>
            <a:r>
              <a:rPr lang="en-US" dirty="0"/>
              <a:t>Presenters </a:t>
            </a:r>
          </a:p>
        </p:txBody>
      </p:sp>
      <p:sp>
        <p:nvSpPr>
          <p:cNvPr id="148" name="Google Shape;148;p30"/>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Clr>
                <a:schemeClr val="dk1"/>
              </a:buClr>
              <a:buSzPts val="1100"/>
              <a:buNone/>
            </a:pPr>
            <a:r>
              <a:rPr lang="en" sz="3200" b="1" i="1" dirty="0">
                <a:solidFill>
                  <a:srgbClr val="0A0A0A"/>
                </a:solidFill>
                <a:highlight>
                  <a:srgbClr val="FFFFFF"/>
                </a:highlight>
              </a:rPr>
              <a:t>Stephanie Curry</a:t>
            </a:r>
            <a:endParaRPr sz="3200" b="1" i="1" dirty="0">
              <a:solidFill>
                <a:srgbClr val="0A0A0A"/>
              </a:solidFill>
              <a:highlight>
                <a:srgbClr val="FFFFFF"/>
              </a:highlight>
            </a:endParaRPr>
          </a:p>
          <a:p>
            <a:pPr marL="0" indent="0">
              <a:spcBef>
                <a:spcPts val="1600"/>
              </a:spcBef>
              <a:buClr>
                <a:schemeClr val="dk1"/>
              </a:buClr>
              <a:buSzPts val="1100"/>
              <a:buNone/>
            </a:pPr>
            <a:r>
              <a:rPr lang="en" sz="3067" i="1" dirty="0">
                <a:solidFill>
                  <a:srgbClr val="0A0A0A"/>
                </a:solidFill>
                <a:highlight>
                  <a:srgbClr val="FFFFFF"/>
                </a:highlight>
              </a:rPr>
              <a:t>ASCCC Area A Representative</a:t>
            </a:r>
            <a:endParaRPr sz="3067" i="1" dirty="0">
              <a:solidFill>
                <a:srgbClr val="0A0A0A"/>
              </a:solidFill>
              <a:highlight>
                <a:srgbClr val="FFFFFF"/>
              </a:highlight>
            </a:endParaRPr>
          </a:p>
          <a:p>
            <a:pPr marL="0" indent="0">
              <a:spcBef>
                <a:spcPts val="1600"/>
              </a:spcBef>
              <a:buNone/>
            </a:pPr>
            <a:r>
              <a:rPr lang="en" sz="3067" i="1" dirty="0">
                <a:solidFill>
                  <a:srgbClr val="0A0A0A"/>
                </a:solidFill>
                <a:highlight>
                  <a:srgbClr val="FFFFFF"/>
                </a:highlight>
              </a:rPr>
              <a:t>stephanie.curry@reedleycollege.edu</a:t>
            </a:r>
            <a:endParaRPr sz="3067" i="1" dirty="0">
              <a:solidFill>
                <a:srgbClr val="0A0A0A"/>
              </a:solidFill>
              <a:highlight>
                <a:srgbClr val="FFFFFF"/>
              </a:highlight>
            </a:endParaRPr>
          </a:p>
          <a:p>
            <a:pPr marL="0" indent="0">
              <a:spcBef>
                <a:spcPts val="1600"/>
              </a:spcBef>
              <a:buNone/>
            </a:pPr>
            <a:r>
              <a:rPr lang="en" sz="3200" b="1" i="1" dirty="0">
                <a:solidFill>
                  <a:srgbClr val="0A0A0A"/>
                </a:solidFill>
                <a:highlight>
                  <a:srgbClr val="FFFFFF"/>
                </a:highlight>
              </a:rPr>
              <a:t>Lynn Shaw</a:t>
            </a:r>
            <a:endParaRPr sz="3200" b="1" i="1" dirty="0">
              <a:solidFill>
                <a:srgbClr val="0A0A0A"/>
              </a:solidFill>
              <a:highlight>
                <a:srgbClr val="FFFFFF"/>
              </a:highlight>
            </a:endParaRPr>
          </a:p>
          <a:p>
            <a:pPr marL="0" indent="0">
              <a:spcBef>
                <a:spcPts val="1600"/>
              </a:spcBef>
              <a:buNone/>
            </a:pPr>
            <a:r>
              <a:rPr lang="en" sz="2933" i="1" dirty="0">
                <a:solidFill>
                  <a:srgbClr val="0A0A0A"/>
                </a:solidFill>
                <a:highlight>
                  <a:srgbClr val="FFFFFF"/>
                </a:highlight>
              </a:rPr>
              <a:t>Liaison to ASCCC CTE Leadership Committee</a:t>
            </a:r>
            <a:endParaRPr sz="2933" i="1" dirty="0">
              <a:solidFill>
                <a:srgbClr val="0A0A0A"/>
              </a:solidFill>
              <a:highlight>
                <a:srgbClr val="FFFFFF"/>
              </a:highlight>
            </a:endParaRPr>
          </a:p>
          <a:p>
            <a:pPr marL="0" indent="0">
              <a:spcBef>
                <a:spcPts val="1600"/>
              </a:spcBef>
              <a:spcAft>
                <a:spcPts val="1600"/>
              </a:spcAft>
              <a:buNone/>
            </a:pPr>
            <a:r>
              <a:rPr lang="en" sz="2933" i="1" dirty="0">
                <a:solidFill>
                  <a:srgbClr val="0A0A0A"/>
                </a:solidFill>
                <a:highlight>
                  <a:srgbClr val="FFFFFF"/>
                </a:highlight>
              </a:rPr>
              <a:t>shawlynn@gmail.com</a:t>
            </a:r>
            <a:endParaRPr sz="2933" i="1" dirty="0">
              <a:solidFill>
                <a:srgbClr val="0A0A0A"/>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Breakout Description </a:t>
            </a:r>
            <a:endParaRPr/>
          </a:p>
        </p:txBody>
      </p:sp>
      <p:sp>
        <p:nvSpPr>
          <p:cNvPr id="154" name="Google Shape;154;p3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r>
              <a:rPr lang="en" sz="2533" dirty="0">
                <a:solidFill>
                  <a:srgbClr val="0A0A0A"/>
                </a:solidFill>
                <a:highlight>
                  <a:srgbClr val="FFFFFF"/>
                </a:highlight>
              </a:rPr>
              <a:t>With the Governor’s Executive order N-11-23 calling for a New Master Plan on Career Education, the CCCCO Vision 2030 goal to increase the share of graduates earning a living wage and a new CCCCO California State Update to CTE Plan and Programs, CTE is at the forefront of statewide dialog and planning. Join us at this session to talk about current and future challenges and opportunities for CTE education. Topics will include work experience, GE impacts, working with regional consortia, CTE-related legislation, artificial intelligence (AI)I, competency based education (CBE), and much more.</a:t>
            </a:r>
            <a:endParaRPr sz="333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ctr"/>
            <a:r>
              <a:rPr lang="en"/>
              <a:t>Career Technical Education Minimum Qualifications </a:t>
            </a:r>
            <a:endParaRPr/>
          </a:p>
          <a:p>
            <a:r>
              <a:rPr lang="en"/>
              <a:t> </a:t>
            </a:r>
            <a:endParaRPr/>
          </a:p>
        </p:txBody>
      </p:sp>
      <p:sp>
        <p:nvSpPr>
          <p:cNvPr id="160" name="Google Shape;160;p32"/>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endParaRPr b="1"/>
          </a:p>
          <a:p>
            <a:pPr marL="0" indent="0">
              <a:spcBef>
                <a:spcPts val="1600"/>
              </a:spcBef>
              <a:buNone/>
            </a:pPr>
            <a:endParaRPr b="1"/>
          </a:p>
          <a:p>
            <a:pPr marL="0" indent="0">
              <a:spcBef>
                <a:spcPts val="1600"/>
              </a:spcBef>
              <a:buNone/>
            </a:pPr>
            <a:endParaRPr b="1"/>
          </a:p>
          <a:p>
            <a:pPr marL="0" indent="0">
              <a:spcBef>
                <a:spcPts val="1600"/>
              </a:spcBef>
              <a:buNone/>
            </a:pPr>
            <a:endParaRPr b="1"/>
          </a:p>
          <a:p>
            <a:pPr marL="0" indent="0">
              <a:spcBef>
                <a:spcPts val="1600"/>
              </a:spcBef>
              <a:buNone/>
            </a:pPr>
            <a:endParaRPr b="1"/>
          </a:p>
          <a:p>
            <a:pPr indent="-465655">
              <a:spcBef>
                <a:spcPts val="1600"/>
              </a:spcBef>
              <a:buSzPts val="1900"/>
            </a:pPr>
            <a:r>
              <a:rPr lang="en" sz="2533" b="1"/>
              <a:t>What is it?</a:t>
            </a:r>
            <a:endParaRPr sz="2533" b="1"/>
          </a:p>
          <a:p>
            <a:pPr indent="-465655">
              <a:buSzPts val="1900"/>
            </a:pPr>
            <a:r>
              <a:rPr lang="en" sz="2533" b="1"/>
              <a:t>Why do CTE faculty candidates need equivalency?</a:t>
            </a:r>
            <a:endParaRPr sz="2533" b="1"/>
          </a:p>
          <a:p>
            <a:pPr indent="-465655">
              <a:buSzPts val="1900"/>
            </a:pPr>
            <a:r>
              <a:rPr lang="en" sz="2533" b="1"/>
              <a:t>How does this help our students and programs?</a:t>
            </a:r>
            <a:endParaRPr sz="2533" b="1"/>
          </a:p>
        </p:txBody>
      </p:sp>
      <p:pic>
        <p:nvPicPr>
          <p:cNvPr id="161" name="Google Shape;161;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46200" y="1742000"/>
            <a:ext cx="2824800" cy="282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509767" y="975360"/>
            <a:ext cx="4010000" cy="5344160"/>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Regional Consortia</a:t>
            </a:r>
            <a:br>
              <a:rPr lang="en" dirty="0"/>
            </a:br>
            <a:br>
              <a:rPr lang="en" dirty="0"/>
            </a:br>
            <a:r>
              <a:rPr lang="en" sz="2000" dirty="0">
                <a:hlinkClick r:id="rId3"/>
              </a:rPr>
              <a:t>North Far North </a:t>
            </a:r>
            <a:br>
              <a:rPr lang="en" sz="2000" dirty="0"/>
            </a:br>
            <a:r>
              <a:rPr lang="en-US" sz="2000" dirty="0">
                <a:hlinkClick r:id="rId4"/>
              </a:rPr>
              <a:t>Central Valley-Motherload </a:t>
            </a:r>
            <a:br>
              <a:rPr lang="en-US" sz="2000" dirty="0"/>
            </a:br>
            <a:r>
              <a:rPr lang="en-US" sz="2000" dirty="0">
                <a:hlinkClick r:id="rId5"/>
              </a:rPr>
              <a:t>Bay Area </a:t>
            </a:r>
            <a:br>
              <a:rPr lang="en-US" sz="2000" dirty="0"/>
            </a:br>
            <a:r>
              <a:rPr lang="en-US" sz="2000" dirty="0">
                <a:hlinkClick r:id="rId6"/>
              </a:rPr>
              <a:t>South Central Coast</a:t>
            </a:r>
            <a:br>
              <a:rPr lang="en-US" sz="2000" dirty="0"/>
            </a:br>
            <a:r>
              <a:rPr lang="en-US" sz="2000" dirty="0">
                <a:hlinkClick r:id="rId7"/>
              </a:rPr>
              <a:t>Los Angeles </a:t>
            </a:r>
            <a:br>
              <a:rPr lang="en-US" sz="2000" dirty="0"/>
            </a:br>
            <a:r>
              <a:rPr lang="en-US" sz="2000" dirty="0">
                <a:hlinkClick r:id="rId8"/>
              </a:rPr>
              <a:t>Inland Empire/Desert </a:t>
            </a:r>
            <a:br>
              <a:rPr lang="en-US" sz="2000" dirty="0"/>
            </a:br>
            <a:r>
              <a:rPr lang="en-US" sz="2000" dirty="0">
                <a:hlinkClick r:id="rId9"/>
              </a:rPr>
              <a:t>Orange County </a:t>
            </a:r>
            <a:br>
              <a:rPr lang="en-US" sz="2000" dirty="0"/>
            </a:br>
            <a:r>
              <a:rPr lang="en-US" sz="2000" dirty="0">
                <a:hlinkClick r:id="rId10"/>
              </a:rPr>
              <a:t>San Diego/Imperial </a:t>
            </a:r>
            <a:endParaRPr sz="2000" dirty="0"/>
          </a:p>
        </p:txBody>
      </p:sp>
      <p:pic>
        <p:nvPicPr>
          <p:cNvPr id="167" name="Google Shape;167;p33" descr="Map of California broken up by the 8 CTE Regions "/>
          <p:cNvPicPr preferRelativeResize="0"/>
          <p:nvPr/>
        </p:nvPicPr>
        <p:blipFill>
          <a:blip r:embed="rId11">
            <a:alphaModFix/>
          </a:blip>
          <a:stretch>
            <a:fillRect/>
          </a:stretch>
        </p:blipFill>
        <p:spPr>
          <a:xfrm>
            <a:off x="4116328" y="596707"/>
            <a:ext cx="5789465" cy="61014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gn="ctr"/>
            <a:r>
              <a:rPr lang="en"/>
              <a:t>California Career Technical Education Funding </a:t>
            </a:r>
            <a:endParaRPr/>
          </a:p>
        </p:txBody>
      </p:sp>
      <p:sp>
        <p:nvSpPr>
          <p:cNvPr id="173" name="Google Shape;173;p34"/>
          <p:cNvSpPr txBox="1">
            <a:spLocks noGrp="1"/>
          </p:cNvSpPr>
          <p:nvPr>
            <p:ph sz="half" idx="1"/>
          </p:nvPr>
        </p:nvSpPr>
        <p:spPr>
          <a:xfrm>
            <a:off x="1277650" y="1564640"/>
            <a:ext cx="10058400" cy="465328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80000"/>
              </a:lnSpc>
              <a:buClr>
                <a:schemeClr val="dk1"/>
              </a:buClr>
              <a:buSzPts val="688"/>
              <a:buNone/>
            </a:pPr>
            <a:r>
              <a:rPr lang="en" sz="1200" b="1" dirty="0">
                <a:solidFill>
                  <a:schemeClr val="dk1"/>
                </a:solidFill>
                <a:latin typeface="Calibri"/>
                <a:ea typeface="Calibri"/>
                <a:cs typeface="Calibri"/>
                <a:sym typeface="Calibri"/>
              </a:rPr>
              <a:t>Strong Workforce Program - $248M</a:t>
            </a:r>
            <a:endParaRPr sz="1200" b="1"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60% to colleges, 40% to be allocated by vote of each region’s colleges</a:t>
            </a:r>
            <a:endParaRPr sz="1200"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Requires Regional Workforce Development Plan</a:t>
            </a:r>
            <a:endParaRPr sz="1200" dirty="0">
              <a:solidFill>
                <a:schemeClr val="dk1"/>
              </a:solidFill>
              <a:latin typeface="Calibri"/>
              <a:ea typeface="Calibri"/>
              <a:cs typeface="Calibri"/>
              <a:sym typeface="Calibri"/>
            </a:endParaRPr>
          </a:p>
          <a:p>
            <a:pPr marL="0" indent="0">
              <a:lnSpc>
                <a:spcPct val="80000"/>
              </a:lnSpc>
              <a:spcBef>
                <a:spcPts val="1333"/>
              </a:spcBef>
              <a:buClr>
                <a:schemeClr val="dk1"/>
              </a:buClr>
              <a:buSzPts val="688"/>
              <a:buNone/>
            </a:pPr>
            <a:r>
              <a:rPr lang="en" sz="1200" b="1" dirty="0">
                <a:solidFill>
                  <a:schemeClr val="dk1"/>
                </a:solidFill>
                <a:latin typeface="Calibri"/>
                <a:ea typeface="Calibri"/>
                <a:cs typeface="Calibri"/>
                <a:sym typeface="Calibri"/>
              </a:rPr>
              <a:t>K12 Strong Workforce Program - $162M</a:t>
            </a:r>
            <a:endParaRPr sz="1200" b="1"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$162M - awarded by a regional Selection Committee</a:t>
            </a:r>
            <a:endParaRPr sz="1200"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Awards to be directed by SWP Regional Workforce Development Plan</a:t>
            </a:r>
            <a:endParaRPr sz="1200" dirty="0">
              <a:solidFill>
                <a:schemeClr val="dk1"/>
              </a:solidFill>
              <a:latin typeface="Calibri"/>
              <a:ea typeface="Calibri"/>
              <a:cs typeface="Calibri"/>
              <a:sym typeface="Calibri"/>
            </a:endParaRPr>
          </a:p>
          <a:p>
            <a:pPr marL="0" indent="0">
              <a:lnSpc>
                <a:spcPct val="80000"/>
              </a:lnSpc>
              <a:spcBef>
                <a:spcPts val="1333"/>
              </a:spcBef>
              <a:buClr>
                <a:schemeClr val="dk1"/>
              </a:buClr>
              <a:buSzPts val="688"/>
              <a:buNone/>
            </a:pPr>
            <a:r>
              <a:rPr lang="en" sz="1200" b="1" dirty="0">
                <a:solidFill>
                  <a:schemeClr val="dk1"/>
                </a:solidFill>
                <a:latin typeface="Calibri"/>
                <a:ea typeface="Calibri"/>
                <a:cs typeface="Calibri"/>
                <a:sym typeface="Calibri"/>
              </a:rPr>
              <a:t>Regional Collaboration &amp; Coordination Grants - $14.5M</a:t>
            </a:r>
            <a:endParaRPr sz="1200" b="1"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Work with the colleges and key stakeholders in the regional workforce and economic development ecosystem to help drive: collaboration and coordination of career education programs among colleges in each identified region; </a:t>
            </a:r>
            <a:endParaRPr sz="1200" dirty="0">
              <a:solidFill>
                <a:schemeClr val="dk1"/>
              </a:solidFill>
              <a:latin typeface="Calibri"/>
              <a:ea typeface="Calibri"/>
              <a:cs typeface="Calibri"/>
              <a:sym typeface="Calibri"/>
            </a:endParaRPr>
          </a:p>
          <a:p>
            <a:pPr marL="0" indent="0">
              <a:lnSpc>
                <a:spcPct val="80000"/>
              </a:lnSpc>
              <a:spcBef>
                <a:spcPts val="1333"/>
              </a:spcBef>
              <a:buClr>
                <a:schemeClr val="dk1"/>
              </a:buClr>
              <a:buSzPts val="688"/>
              <a:buNone/>
            </a:pPr>
            <a:r>
              <a:rPr lang="en" sz="1200" b="1" dirty="0">
                <a:solidFill>
                  <a:schemeClr val="dk1"/>
                </a:solidFill>
                <a:latin typeface="Calibri"/>
                <a:ea typeface="Calibri"/>
                <a:cs typeface="Calibri"/>
                <a:sym typeface="Calibri"/>
              </a:rPr>
              <a:t>Regional Equity and Recovery Partnerships (RERP) - $24M WDB + $9.5M CC</a:t>
            </a:r>
            <a:endParaRPr sz="1200" b="1"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 support regional efforts to increase colleges capacity to award credit for prior learning; creating work-based learning opportunities; providing academic and career supports; and providing an on-ramp to credit pathways leading to industry-valued credentials or degrees </a:t>
            </a:r>
            <a:endParaRPr sz="1200" dirty="0">
              <a:solidFill>
                <a:schemeClr val="dk1"/>
              </a:solidFill>
              <a:latin typeface="Calibri"/>
              <a:ea typeface="Calibri"/>
              <a:cs typeface="Calibri"/>
              <a:sym typeface="Calibri"/>
            </a:endParaRPr>
          </a:p>
          <a:p>
            <a:pPr marL="0" indent="0">
              <a:lnSpc>
                <a:spcPct val="80000"/>
              </a:lnSpc>
              <a:spcBef>
                <a:spcPts val="1333"/>
              </a:spcBef>
              <a:buClr>
                <a:schemeClr val="dk1"/>
              </a:buClr>
              <a:buSzPts val="688"/>
              <a:buNone/>
            </a:pPr>
            <a:r>
              <a:rPr lang="en" sz="1200" b="1" dirty="0">
                <a:solidFill>
                  <a:schemeClr val="dk1"/>
                </a:solidFill>
                <a:latin typeface="Calibri"/>
                <a:ea typeface="Calibri"/>
                <a:cs typeface="Calibri"/>
                <a:sym typeface="Calibri"/>
              </a:rPr>
              <a:t>K-16 Collaborative $250M</a:t>
            </a:r>
            <a:endParaRPr sz="1200" b="1"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incentivize regional education and workforce collaboration as a way to make a significant impact on the regional economy</a:t>
            </a:r>
            <a:endParaRPr sz="1200" dirty="0">
              <a:solidFill>
                <a:schemeClr val="dk1"/>
              </a:solidFill>
              <a:latin typeface="Calibri"/>
              <a:ea typeface="Calibri"/>
              <a:cs typeface="Calibri"/>
              <a:sym typeface="Calibri"/>
            </a:endParaRPr>
          </a:p>
          <a:p>
            <a:pPr marL="0" indent="0">
              <a:lnSpc>
                <a:spcPct val="80000"/>
              </a:lnSpc>
              <a:spcBef>
                <a:spcPts val="1333"/>
              </a:spcBef>
              <a:buClr>
                <a:schemeClr val="dk1"/>
              </a:buClr>
              <a:buSzPts val="688"/>
              <a:buNone/>
            </a:pPr>
            <a:r>
              <a:rPr lang="en" sz="1200" b="1" dirty="0">
                <a:solidFill>
                  <a:schemeClr val="dk1"/>
                </a:solidFill>
                <a:latin typeface="Calibri"/>
                <a:ea typeface="Calibri"/>
                <a:cs typeface="Calibri"/>
                <a:sym typeface="Calibri"/>
              </a:rPr>
              <a:t>California Jobs First (CERF) - $500M </a:t>
            </a:r>
            <a:endParaRPr sz="1200" b="1" dirty="0">
              <a:solidFill>
                <a:schemeClr val="dk1"/>
              </a:solidFill>
              <a:latin typeface="Calibri"/>
              <a:ea typeface="Calibri"/>
              <a:cs typeface="Calibri"/>
              <a:sym typeface="Calibri"/>
            </a:endParaRPr>
          </a:p>
          <a:p>
            <a:pPr marL="0" indent="0">
              <a:lnSpc>
                <a:spcPct val="80000"/>
              </a:lnSpc>
              <a:buClr>
                <a:schemeClr val="dk1"/>
              </a:buClr>
              <a:buSzPts val="688"/>
              <a:buNone/>
            </a:pPr>
            <a:r>
              <a:rPr lang="en" sz="1200" dirty="0">
                <a:solidFill>
                  <a:schemeClr val="dk1"/>
                </a:solidFill>
                <a:latin typeface="Calibri"/>
                <a:ea typeface="Calibri"/>
                <a:cs typeface="Calibri"/>
                <a:sym typeface="Calibri"/>
              </a:rPr>
              <a:t> inclusive regional planning processes that produce regional roadmaps for economic; Invest in projects proposed by regional planning tables that align with regional strategies;Align and leverage investments in regions to maximize economic development efforts</a:t>
            </a:r>
            <a:endParaRPr sz="1200" dirty="0">
              <a:solidFill>
                <a:schemeClr val="dk1"/>
              </a:solidFill>
              <a:latin typeface="Calibri"/>
              <a:ea typeface="Calibri"/>
              <a:cs typeface="Calibri"/>
              <a:sym typeface="Calibri"/>
            </a:endParaRPr>
          </a:p>
          <a:p>
            <a:pPr marL="0" indent="0">
              <a:lnSpc>
                <a:spcPct val="80000"/>
              </a:lnSpc>
              <a:buClr>
                <a:schemeClr val="dk1"/>
              </a:buClr>
              <a:buSzPts val="688"/>
              <a:buNone/>
            </a:pPr>
            <a:endParaRPr sz="1200" dirty="0">
              <a:solidFill>
                <a:schemeClr val="dk1"/>
              </a:solidFill>
              <a:latin typeface="Calibri"/>
              <a:ea typeface="Calibri"/>
              <a:cs typeface="Calibri"/>
              <a:sym typeface="Calibri"/>
            </a:endParaRPr>
          </a:p>
          <a:p>
            <a:pPr marL="0" indent="0">
              <a:lnSpc>
                <a:spcPct val="80000"/>
              </a:lnSpc>
              <a:buClr>
                <a:schemeClr val="dk1"/>
              </a:buClr>
              <a:buSzPts val="688"/>
              <a:buNone/>
            </a:pPr>
            <a:endParaRPr sz="1200" dirty="0">
              <a:solidFill>
                <a:schemeClr val="dk1"/>
              </a:solidFill>
              <a:latin typeface="Calibri"/>
              <a:ea typeface="Calibri"/>
              <a:cs typeface="Calibri"/>
              <a:sym typeface="Calibri"/>
            </a:endParaRPr>
          </a:p>
          <a:p>
            <a:pPr marL="0" indent="0">
              <a:lnSpc>
                <a:spcPct val="95000"/>
              </a:lnSpc>
              <a:spcAft>
                <a:spcPts val="1600"/>
              </a:spcAft>
              <a:buSzPts val="688"/>
              <a:buNone/>
            </a:pP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gn="ctr"/>
            <a:r>
              <a:rPr lang="en"/>
              <a:t>Apprenticeship and Work Experience </a:t>
            </a:r>
            <a:endParaRPr/>
          </a:p>
        </p:txBody>
      </p:sp>
      <p:sp>
        <p:nvSpPr>
          <p:cNvPr id="179" name="Google Shape;179;p35"/>
          <p:cNvSpPr txBox="1">
            <a:spLocks noGrp="1"/>
          </p:cNvSpPr>
          <p:nvPr>
            <p:ph sz="half" idx="1"/>
          </p:nvPr>
        </p:nvSpPr>
        <p:spPr>
          <a:xfrm>
            <a:off x="1277650" y="3505200"/>
            <a:ext cx="10058400" cy="271272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indent="0">
              <a:buNone/>
            </a:pPr>
            <a:endParaRPr sz="3091" dirty="0"/>
          </a:p>
          <a:p>
            <a:pPr indent="-427453">
              <a:spcBef>
                <a:spcPts val="1600"/>
              </a:spcBef>
              <a:buSzPct val="100000"/>
            </a:pPr>
            <a:r>
              <a:rPr lang="en" sz="2000" dirty="0"/>
              <a:t>Apprenticeship is a learn while you earn system, sometimes called the original “degree”</a:t>
            </a:r>
            <a:endParaRPr sz="2000" dirty="0"/>
          </a:p>
          <a:p>
            <a:pPr indent="-427453">
              <a:spcBef>
                <a:spcPts val="1600"/>
              </a:spcBef>
              <a:buSzPct val="100000"/>
            </a:pPr>
            <a:r>
              <a:rPr lang="en" sz="2000" dirty="0"/>
              <a:t>Traditionally apprenticeship is primarily in the building trades, but new occupations are being added</a:t>
            </a:r>
            <a:endParaRPr sz="2000" dirty="0"/>
          </a:p>
          <a:p>
            <a:pPr indent="-427453">
              <a:spcBef>
                <a:spcPts val="1600"/>
              </a:spcBef>
              <a:buSzPct val="100000"/>
            </a:pPr>
            <a:r>
              <a:rPr lang="en" sz="2000" dirty="0"/>
              <a:t>Work Experience is seeing a resurgence</a:t>
            </a:r>
            <a:endParaRPr sz="2000" dirty="0"/>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pic>
        <p:nvPicPr>
          <p:cNvPr id="180" name="Google Shape;180;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68434" y="1116838"/>
            <a:ext cx="4255133" cy="28574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Importance of the CTE Faculty Voice </a:t>
            </a:r>
            <a:endParaRPr/>
          </a:p>
        </p:txBody>
      </p:sp>
      <p:sp>
        <p:nvSpPr>
          <p:cNvPr id="186" name="Google Shape;186;p36"/>
          <p:cNvSpPr txBox="1">
            <a:spLocks noGrp="1"/>
          </p:cNvSpPr>
          <p:nvPr>
            <p:ph sz="half" idx="2"/>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indent="-465655">
              <a:buSzPts val="1900"/>
            </a:pPr>
            <a:endParaRPr sz="2533" dirty="0"/>
          </a:p>
        </p:txBody>
      </p:sp>
      <p:sp>
        <p:nvSpPr>
          <p:cNvPr id="2" name="Content Placeholder 1">
            <a:extLst>
              <a:ext uri="{FF2B5EF4-FFF2-40B4-BE49-F238E27FC236}">
                <a16:creationId xmlns:a16="http://schemas.microsoft.com/office/drawing/2014/main" id="{261F4B82-9A03-4B32-A86A-F8055E086F24}"/>
              </a:ext>
            </a:extLst>
          </p:cNvPr>
          <p:cNvSpPr>
            <a:spLocks noGrp="1"/>
          </p:cNvSpPr>
          <p:nvPr>
            <p:ph sz="quarter" idx="4"/>
          </p:nvPr>
        </p:nvSpPr>
        <p:spPr/>
        <p:txBody>
          <a:bodyPr/>
          <a:lstStyle/>
          <a:p>
            <a:pPr indent="-465655">
              <a:buSzPts val="1900"/>
            </a:pPr>
            <a:r>
              <a:rPr lang="en-US" dirty="0"/>
              <a:t>Most CTE faculty are not yet actively engaged with the local or state Academic Senate</a:t>
            </a:r>
          </a:p>
          <a:p>
            <a:pPr indent="0">
              <a:spcBef>
                <a:spcPts val="1600"/>
              </a:spcBef>
              <a:buNone/>
            </a:pPr>
            <a:endParaRPr lang="en-US" dirty="0"/>
          </a:p>
          <a:p>
            <a:pPr indent="-465655">
              <a:spcBef>
                <a:spcPts val="1600"/>
              </a:spcBef>
              <a:buSzPts val="1900"/>
            </a:pPr>
            <a:r>
              <a:rPr lang="en-US" dirty="0"/>
              <a:t>CTE issues are often not on the local senate’s agendas</a:t>
            </a:r>
          </a:p>
          <a:p>
            <a:pPr indent="0">
              <a:spcBef>
                <a:spcPts val="1600"/>
              </a:spcBef>
              <a:buNone/>
            </a:pPr>
            <a:endParaRPr lang="en-US" dirty="0"/>
          </a:p>
          <a:p>
            <a:pPr indent="-465655">
              <a:spcBef>
                <a:spcPts val="1600"/>
              </a:spcBef>
              <a:buSzPts val="1900"/>
            </a:pPr>
            <a:r>
              <a:rPr lang="en-US" dirty="0"/>
              <a:t>ASCCC CTE Liaisons</a:t>
            </a:r>
          </a:p>
          <a:p>
            <a:endParaRPr lang="en-US" dirty="0"/>
          </a:p>
        </p:txBody>
      </p:sp>
      <p:pic>
        <p:nvPicPr>
          <p:cNvPr id="187" name="Google Shape;187;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06290" y="1798320"/>
            <a:ext cx="4189710" cy="47853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gn="ctr"/>
            <a:r>
              <a:rPr lang="en"/>
              <a:t>Credit for Prior Learning</a:t>
            </a:r>
            <a:endParaRPr/>
          </a:p>
          <a:p>
            <a:pPr algn="ctr"/>
            <a:r>
              <a:rPr lang="en"/>
              <a:t>Competency Based Education</a:t>
            </a:r>
            <a:endParaRPr/>
          </a:p>
          <a:p>
            <a:pPr algn="ctr"/>
            <a:endParaRPr/>
          </a:p>
        </p:txBody>
      </p:sp>
      <p:sp>
        <p:nvSpPr>
          <p:cNvPr id="193" name="Google Shape;193;p37"/>
          <p:cNvSpPr txBox="1">
            <a:spLocks noGrp="1"/>
          </p:cNvSpPr>
          <p:nvPr>
            <p:ph sz="half" idx="1"/>
          </p:nvPr>
        </p:nvSpPr>
        <p:spPr>
          <a:xfrm>
            <a:off x="1277650" y="4602480"/>
            <a:ext cx="10058400" cy="161544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lgn="ctr">
              <a:buNone/>
            </a:pPr>
            <a:endParaRPr b="1" dirty="0"/>
          </a:p>
          <a:p>
            <a:pPr marL="0" indent="0" algn="ctr">
              <a:spcBef>
                <a:spcPts val="1600"/>
              </a:spcBef>
              <a:buNone/>
            </a:pPr>
            <a:r>
              <a:rPr lang="en" b="1" dirty="0"/>
              <a:t>What are CPL and CBE and how do they help our students?</a:t>
            </a:r>
            <a:endParaRPr b="1" dirty="0"/>
          </a:p>
          <a:p>
            <a:pPr marL="0" indent="0">
              <a:spcBef>
                <a:spcPts val="1600"/>
              </a:spcBef>
              <a:spcAft>
                <a:spcPts val="1600"/>
              </a:spcAft>
              <a:buNone/>
            </a:pPr>
            <a:endParaRPr dirty="0"/>
          </a:p>
        </p:txBody>
      </p:sp>
      <p:pic>
        <p:nvPicPr>
          <p:cNvPr id="194" name="Google Shape;194;p37" descr="Circle chart with skills, knowledge and abilities "/>
          <p:cNvPicPr preferRelativeResize="0"/>
          <p:nvPr/>
        </p:nvPicPr>
        <p:blipFill>
          <a:blip r:embed="rId3">
            <a:alphaModFix/>
          </a:blip>
          <a:stretch>
            <a:fillRect/>
          </a:stretch>
        </p:blipFill>
        <p:spPr>
          <a:xfrm>
            <a:off x="1703033" y="1690688"/>
            <a:ext cx="8785933" cy="3422865"/>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1</Template>
  <TotalTime>14</TotalTime>
  <Words>911</Words>
  <Application>Microsoft Office PowerPoint</Application>
  <PresentationFormat>Widescreen</PresentationFormat>
  <Paragraphs>92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Palatino</vt:lpstr>
      <vt:lpstr>Arial</vt:lpstr>
      <vt:lpstr>Calibri</vt:lpstr>
      <vt:lpstr>Georgia</vt:lpstr>
      <vt:lpstr>ASCCC Curriculum Inst. 2020 Theme</vt:lpstr>
      <vt:lpstr>  Challenges and Opportunities in Career Education</vt:lpstr>
      <vt:lpstr>Presenters </vt:lpstr>
      <vt:lpstr>Breakout Description </vt:lpstr>
      <vt:lpstr>Career Technical Education Minimum Qualifications   </vt:lpstr>
      <vt:lpstr>Regional Consortia  North Far North  Central Valley-Motherload  Bay Area  South Central Coast Los Angeles  Inland Empire/Desert  Orange County  San Diego/Imperial </vt:lpstr>
      <vt:lpstr>California Career Technical Education Funding </vt:lpstr>
      <vt:lpstr>Apprenticeship and Work Experience </vt:lpstr>
      <vt:lpstr>Importance of the CTE Faculty Voice </vt:lpstr>
      <vt:lpstr>Credit for Prior Learning Competency Based Education </vt:lpstr>
      <vt:lpstr>Artificial Intelligence (AI)</vt:lpstr>
      <vt:lpstr>Dual Enrollment </vt:lpstr>
      <vt:lpstr>LET'S HEAR FROM YOU!</vt:lpstr>
      <vt:lpstr>Upcoming CTE Events </vt:lpstr>
      <vt:lpstr>Resources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Opportunities in Career Education</dc:title>
  <dc:subject/>
  <dc:creator>Stephanie Curry</dc:creator>
  <cp:keywords/>
  <dc:description/>
  <cp:lastModifiedBy>Kyoko Hatano</cp:lastModifiedBy>
  <cp:revision>3</cp:revision>
  <cp:lastPrinted>2020-11-24T19:39:26Z</cp:lastPrinted>
  <dcterms:created xsi:type="dcterms:W3CDTF">2023-11-09T23:39:28Z</dcterms:created>
  <dcterms:modified xsi:type="dcterms:W3CDTF">2023-11-22T19:18:28Z</dcterms:modified>
  <cp:category/>
</cp:coreProperties>
</file>