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64697" autoAdjust="0"/>
  </p:normalViewPr>
  <p:slideViewPr>
    <p:cSldViewPr snapToGrid="0" snapToObjects="1">
      <p:cViewPr varScale="1">
        <p:scale>
          <a:sx n="46" d="100"/>
          <a:sy n="46" d="100"/>
        </p:scale>
        <p:origin x="1536" y="4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11/23/2023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11/23/2023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a:t>
            </a:fld>
            <a:endParaRPr lang="en-US" altLang="en-US"/>
          </a:p>
        </p:txBody>
      </p:sp>
    </p:spTree>
    <p:extLst>
      <p:ext uri="{BB962C8B-B14F-4D97-AF65-F5344CB8AC3E}">
        <p14:creationId xmlns:p14="http://schemas.microsoft.com/office/powerpoint/2010/main" val="385575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11</a:t>
            </a:fld>
            <a:endParaRPr lang="en-US" altLang="en-US"/>
          </a:p>
        </p:txBody>
      </p:sp>
    </p:spTree>
    <p:extLst>
      <p:ext uri="{BB962C8B-B14F-4D97-AF65-F5344CB8AC3E}">
        <p14:creationId xmlns:p14="http://schemas.microsoft.com/office/powerpoint/2010/main" val="150330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13</a:t>
            </a:fld>
            <a:endParaRPr lang="en-US" altLang="en-US"/>
          </a:p>
        </p:txBody>
      </p:sp>
    </p:spTree>
    <p:extLst>
      <p:ext uri="{BB962C8B-B14F-4D97-AF65-F5344CB8AC3E}">
        <p14:creationId xmlns:p14="http://schemas.microsoft.com/office/powerpoint/2010/main" val="87513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14</a:t>
            </a:fld>
            <a:endParaRPr lang="en-US" altLang="en-US"/>
          </a:p>
        </p:txBody>
      </p:sp>
    </p:spTree>
    <p:extLst>
      <p:ext uri="{BB962C8B-B14F-4D97-AF65-F5344CB8AC3E}">
        <p14:creationId xmlns:p14="http://schemas.microsoft.com/office/powerpoint/2010/main" val="306242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15</a:t>
            </a:fld>
            <a:endParaRPr lang="en-US" altLang="en-US"/>
          </a:p>
        </p:txBody>
      </p:sp>
    </p:spTree>
    <p:extLst>
      <p:ext uri="{BB962C8B-B14F-4D97-AF65-F5344CB8AC3E}">
        <p14:creationId xmlns:p14="http://schemas.microsoft.com/office/powerpoint/2010/main" val="199211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16</a:t>
            </a:fld>
            <a:endParaRPr lang="en-US" altLang="en-US"/>
          </a:p>
        </p:txBody>
      </p:sp>
    </p:spTree>
    <p:extLst>
      <p:ext uri="{BB962C8B-B14F-4D97-AF65-F5344CB8AC3E}">
        <p14:creationId xmlns:p14="http://schemas.microsoft.com/office/powerpoint/2010/main" val="351658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17</a:t>
            </a:fld>
            <a:endParaRPr lang="en-US" altLang="en-US"/>
          </a:p>
        </p:txBody>
      </p:sp>
    </p:spTree>
    <p:extLst>
      <p:ext uri="{BB962C8B-B14F-4D97-AF65-F5344CB8AC3E}">
        <p14:creationId xmlns:p14="http://schemas.microsoft.com/office/powerpoint/2010/main" val="304886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19</a:t>
            </a:fld>
            <a:endParaRPr lang="en-US" altLang="en-US"/>
          </a:p>
        </p:txBody>
      </p:sp>
    </p:spTree>
    <p:extLst>
      <p:ext uri="{BB962C8B-B14F-4D97-AF65-F5344CB8AC3E}">
        <p14:creationId xmlns:p14="http://schemas.microsoft.com/office/powerpoint/2010/main" val="126394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20</a:t>
            </a:fld>
            <a:endParaRPr lang="en-US" altLang="en-US"/>
          </a:p>
        </p:txBody>
      </p:sp>
    </p:spTree>
    <p:extLst>
      <p:ext uri="{BB962C8B-B14F-4D97-AF65-F5344CB8AC3E}">
        <p14:creationId xmlns:p14="http://schemas.microsoft.com/office/powerpoint/2010/main" val="380080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21</a:t>
            </a:fld>
            <a:endParaRPr lang="en-US" altLang="en-US"/>
          </a:p>
        </p:txBody>
      </p:sp>
    </p:spTree>
    <p:extLst>
      <p:ext uri="{BB962C8B-B14F-4D97-AF65-F5344CB8AC3E}">
        <p14:creationId xmlns:p14="http://schemas.microsoft.com/office/powerpoint/2010/main" val="966540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22</a:t>
            </a:fld>
            <a:endParaRPr lang="en-US" altLang="en-US"/>
          </a:p>
        </p:txBody>
      </p:sp>
    </p:spTree>
    <p:extLst>
      <p:ext uri="{BB962C8B-B14F-4D97-AF65-F5344CB8AC3E}">
        <p14:creationId xmlns:p14="http://schemas.microsoft.com/office/powerpoint/2010/main" val="103358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a:t>
            </a:fld>
            <a:endParaRPr lang="en-US" altLang="en-US"/>
          </a:p>
        </p:txBody>
      </p:sp>
    </p:spTree>
    <p:extLst>
      <p:ext uri="{BB962C8B-B14F-4D97-AF65-F5344CB8AC3E}">
        <p14:creationId xmlns:p14="http://schemas.microsoft.com/office/powerpoint/2010/main" val="407948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4</a:t>
            </a:fld>
            <a:endParaRPr lang="en-US" altLang="en-US"/>
          </a:p>
        </p:txBody>
      </p:sp>
    </p:spTree>
    <p:extLst>
      <p:ext uri="{BB962C8B-B14F-4D97-AF65-F5344CB8AC3E}">
        <p14:creationId xmlns:p14="http://schemas.microsoft.com/office/powerpoint/2010/main" val="390341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5</a:t>
            </a:fld>
            <a:endParaRPr lang="en-US" altLang="en-US"/>
          </a:p>
        </p:txBody>
      </p:sp>
    </p:spTree>
    <p:extLst>
      <p:ext uri="{BB962C8B-B14F-4D97-AF65-F5344CB8AC3E}">
        <p14:creationId xmlns:p14="http://schemas.microsoft.com/office/powerpoint/2010/main" val="213201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6</a:t>
            </a:fld>
            <a:endParaRPr lang="en-US" altLang="en-US"/>
          </a:p>
        </p:txBody>
      </p:sp>
    </p:spTree>
    <p:extLst>
      <p:ext uri="{BB962C8B-B14F-4D97-AF65-F5344CB8AC3E}">
        <p14:creationId xmlns:p14="http://schemas.microsoft.com/office/powerpoint/2010/main" val="257298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7</a:t>
            </a:fld>
            <a:endParaRPr lang="en-US" altLang="en-US"/>
          </a:p>
        </p:txBody>
      </p:sp>
    </p:spTree>
    <p:extLst>
      <p:ext uri="{BB962C8B-B14F-4D97-AF65-F5344CB8AC3E}">
        <p14:creationId xmlns:p14="http://schemas.microsoft.com/office/powerpoint/2010/main" val="142916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8</a:t>
            </a:fld>
            <a:endParaRPr lang="en-US" altLang="en-US"/>
          </a:p>
        </p:txBody>
      </p:sp>
    </p:spTree>
    <p:extLst>
      <p:ext uri="{BB962C8B-B14F-4D97-AF65-F5344CB8AC3E}">
        <p14:creationId xmlns:p14="http://schemas.microsoft.com/office/powerpoint/2010/main" val="233070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9</a:t>
            </a:fld>
            <a:endParaRPr lang="en-US" altLang="en-US"/>
          </a:p>
        </p:txBody>
      </p:sp>
    </p:spTree>
    <p:extLst>
      <p:ext uri="{BB962C8B-B14F-4D97-AF65-F5344CB8AC3E}">
        <p14:creationId xmlns:p14="http://schemas.microsoft.com/office/powerpoint/2010/main" val="203424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10</a:t>
            </a:fld>
            <a:endParaRPr lang="en-US" altLang="en-US"/>
          </a:p>
        </p:txBody>
      </p:sp>
    </p:spTree>
    <p:extLst>
      <p:ext uri="{BB962C8B-B14F-4D97-AF65-F5344CB8AC3E}">
        <p14:creationId xmlns:p14="http://schemas.microsoft.com/office/powerpoint/2010/main" val="58114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tudents.dartmouth.edu/opal/education/introduction-power-privilege-and-social-justi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ccc.org/sites/default/files/Cultural_Humility_Toolkit_2022.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elanietervalon.com/about/"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youtube.com/watch?v=_Mbu8bvKb_U" TargetMode="External"/><Relationship Id="rId4" Type="http://schemas.openxmlformats.org/officeDocument/2006/relationships/hyperlink" Target="https://health.ucdavis.edu/nursing/ourteam/faculty/Murray-Garcia_bio.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lanietervalon.com/wp-content/uploads/2013/08/CulturalHumility_Tervalon-and-Murray-Garcia-Article.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p:txBody>
          <a:bodyPr>
            <a:normAutofit fontScale="90000"/>
          </a:bodyPr>
          <a:lstStyle/>
          <a:p>
            <a:r>
              <a:rPr lang="en-US" dirty="0"/>
              <a:t>Leading with Humility: Bringing Cultural Humility into Academic Senate Work</a:t>
            </a:r>
            <a:br>
              <a:rPr lang="en-US" dirty="0"/>
            </a:br>
            <a:r>
              <a:rPr lang="en-US" sz="2200" dirty="0"/>
              <a:t>Friday November 17, 2023</a:t>
            </a:r>
            <a:br>
              <a:rPr lang="en-US" sz="2200" dirty="0"/>
            </a:br>
            <a:r>
              <a:rPr lang="en-US" sz="2200" dirty="0"/>
              <a:t>1:15pm - 2:15pm</a:t>
            </a:r>
            <a:br>
              <a:rPr lang="en-US" sz="2200" dirty="0"/>
            </a:br>
            <a:r>
              <a:rPr lang="en-US" sz="2200" dirty="0"/>
              <a:t>(online session)</a:t>
            </a:r>
            <a:br>
              <a:rPr lang="en-US" dirty="0"/>
            </a:br>
            <a:endParaRPr lang="en-US" dirty="0"/>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9761-50B7-7209-069B-A1487B0A69A9}"/>
              </a:ext>
            </a:extLst>
          </p:cNvPr>
          <p:cNvSpPr>
            <a:spLocks noGrp="1"/>
          </p:cNvSpPr>
          <p:nvPr>
            <p:ph type="title"/>
          </p:nvPr>
        </p:nvSpPr>
        <p:spPr>
          <a:xfrm>
            <a:off x="1277650" y="365125"/>
            <a:ext cx="10046043" cy="803275"/>
          </a:xfrm>
        </p:spPr>
        <p:txBody>
          <a:bodyPr/>
          <a:lstStyle/>
          <a:p>
            <a:r>
              <a:rPr lang="en-US" dirty="0"/>
              <a:t>Cultural Competence Vs. Cultural Humility</a:t>
            </a:r>
          </a:p>
        </p:txBody>
      </p:sp>
      <p:sp>
        <p:nvSpPr>
          <p:cNvPr id="3" name="Content Placeholder 2">
            <a:extLst>
              <a:ext uri="{FF2B5EF4-FFF2-40B4-BE49-F238E27FC236}">
                <a16:creationId xmlns:a16="http://schemas.microsoft.com/office/drawing/2014/main" id="{0DAEA1F1-3F65-81C8-1B53-3A39BF0056E5}"/>
              </a:ext>
            </a:extLst>
          </p:cNvPr>
          <p:cNvSpPr>
            <a:spLocks noGrp="1"/>
          </p:cNvSpPr>
          <p:nvPr>
            <p:ph sz="half" idx="2"/>
          </p:nvPr>
        </p:nvSpPr>
        <p:spPr>
          <a:xfrm>
            <a:off x="1277650" y="1337734"/>
            <a:ext cx="4922537" cy="4851930"/>
          </a:xfrm>
        </p:spPr>
        <p:txBody>
          <a:bodyPr/>
          <a:lstStyle/>
          <a:p>
            <a:pPr marL="0" indent="0" algn="ctr" rtl="0">
              <a:spcBef>
                <a:spcPts val="0"/>
              </a:spcBef>
              <a:spcAft>
                <a:spcPts val="0"/>
              </a:spcAft>
              <a:buNone/>
            </a:pPr>
            <a:r>
              <a:rPr lang="en-US" b="1" i="0" u="none" strike="noStrike" dirty="0">
                <a:solidFill>
                  <a:srgbClr val="181D26"/>
                </a:solidFill>
                <a:effectLst/>
                <a:latin typeface="Arial" panose="020B0604020202020204" pitchFamily="34" charset="0"/>
              </a:rPr>
              <a:t>Cultural Competence</a:t>
            </a:r>
            <a:endParaRPr lang="en-US" sz="3200" b="1" dirty="0">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181D26"/>
                </a:solidFill>
                <a:effectLst/>
                <a:latin typeface="Arial" panose="020B0604020202020204" pitchFamily="34" charset="0"/>
              </a:rPr>
              <a:t>Assumes an end-point or ability to arrive at competence</a:t>
            </a:r>
          </a:p>
          <a:p>
            <a:pPr marL="0" indent="0" rtl="0" fontAlgn="base">
              <a:spcBef>
                <a:spcPts val="0"/>
              </a:spcBef>
              <a:spcAft>
                <a:spcPts val="0"/>
              </a:spcAft>
              <a:buNone/>
            </a:pPr>
            <a:endParaRPr lang="en-US" sz="2000"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181D26"/>
                </a:solidFill>
                <a:effectLst/>
                <a:latin typeface="Arial" panose="020B0604020202020204" pitchFamily="34" charset="0"/>
              </a:rPr>
              <a:t>Outward facing; learning about the “other”</a:t>
            </a:r>
          </a:p>
          <a:p>
            <a:pPr marL="0" indent="0" rtl="0" fontAlgn="base">
              <a:spcBef>
                <a:spcPts val="0"/>
              </a:spcBef>
              <a:spcAft>
                <a:spcPts val="0"/>
              </a:spcAft>
              <a:buNone/>
            </a:pPr>
            <a:endParaRPr lang="en-US" sz="2000"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181D26"/>
                </a:solidFill>
                <a:effectLst/>
                <a:latin typeface="Arial" panose="020B0604020202020204" pitchFamily="34" charset="0"/>
              </a:rPr>
              <a:t>Doesn’t intentionally address power and privilege</a:t>
            </a:r>
          </a:p>
          <a:p>
            <a:pPr marL="0" indent="0" rtl="0" fontAlgn="base">
              <a:spcBef>
                <a:spcPts val="0"/>
              </a:spcBef>
              <a:spcAft>
                <a:spcPts val="0"/>
              </a:spcAft>
              <a:buNone/>
            </a:pPr>
            <a:endParaRPr lang="en-US" sz="2000"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181D26"/>
                </a:solidFill>
                <a:effectLst/>
                <a:latin typeface="Arial" panose="020B0604020202020204" pitchFamily="34" charset="0"/>
              </a:rPr>
              <a:t>Does not address institutional responsibility; Responsibility placed on practitioner</a:t>
            </a:r>
          </a:p>
          <a:p>
            <a:pPr marL="0" indent="0" rtl="0" fontAlgn="base">
              <a:spcBef>
                <a:spcPts val="0"/>
              </a:spcBef>
              <a:spcAft>
                <a:spcPts val="0"/>
              </a:spcAft>
              <a:buNone/>
            </a:pPr>
            <a:endParaRPr lang="en-US" sz="2000"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181D26"/>
                </a:solidFill>
                <a:effectLst/>
                <a:latin typeface="Arial" panose="020B0604020202020204" pitchFamily="34" charset="0"/>
              </a:rPr>
              <a:t>Congruent set of beliefs, practices, assumptions, and protocols upheld in cross-cultural settings. </a:t>
            </a:r>
            <a:endParaRPr lang="en-US" sz="2000" b="0" i="0" u="none" strike="noStrike" dirty="0">
              <a:solidFill>
                <a:srgbClr val="595959"/>
              </a:solidFill>
              <a:effectLst/>
              <a:latin typeface="Arial" panose="020B0604020202020204" pitchFamily="34" charset="0"/>
            </a:endParaRPr>
          </a:p>
          <a:p>
            <a:pPr marL="0" indent="0">
              <a:buNone/>
            </a:pPr>
            <a:endParaRPr lang="en-US" dirty="0"/>
          </a:p>
        </p:txBody>
      </p:sp>
      <p:sp>
        <p:nvSpPr>
          <p:cNvPr id="4" name="Content Placeholder 3">
            <a:extLst>
              <a:ext uri="{FF2B5EF4-FFF2-40B4-BE49-F238E27FC236}">
                <a16:creationId xmlns:a16="http://schemas.microsoft.com/office/drawing/2014/main" id="{1DB3994D-5701-B3D1-BAD6-C3FEA756AD50}"/>
              </a:ext>
            </a:extLst>
          </p:cNvPr>
          <p:cNvSpPr>
            <a:spLocks noGrp="1"/>
          </p:cNvSpPr>
          <p:nvPr>
            <p:ph sz="quarter" idx="4"/>
          </p:nvPr>
        </p:nvSpPr>
        <p:spPr>
          <a:xfrm>
            <a:off x="6388259" y="1337734"/>
            <a:ext cx="4948881" cy="4851929"/>
          </a:xfrm>
        </p:spPr>
        <p:txBody>
          <a:bodyPr/>
          <a:lstStyle/>
          <a:p>
            <a:pPr marL="0" indent="0" algn="ctr">
              <a:buNone/>
            </a:pPr>
            <a:r>
              <a:rPr lang="en-US" b="1" dirty="0"/>
              <a:t>Cultural Humility</a:t>
            </a:r>
          </a:p>
          <a:p>
            <a:r>
              <a:rPr lang="en-US" sz="2000" dirty="0"/>
              <a:t>No end-point; ongoing learning</a:t>
            </a:r>
          </a:p>
          <a:p>
            <a:r>
              <a:rPr lang="en-US" sz="2000" dirty="0"/>
              <a:t>Inward-facing; Self-reflection and compassionate self-critique</a:t>
            </a:r>
          </a:p>
          <a:p>
            <a:r>
              <a:rPr lang="en-US" sz="2000" dirty="0"/>
              <a:t>Intentionally addresses P&amp;P</a:t>
            </a:r>
          </a:p>
          <a:p>
            <a:r>
              <a:rPr lang="en-US" sz="2000" dirty="0"/>
              <a:t>Requires Institutional Analysis, Consistency, and Transformation</a:t>
            </a:r>
          </a:p>
          <a:p>
            <a:r>
              <a:rPr lang="en-US" sz="2000" dirty="0"/>
              <a:t>Trauma Informed and Harm Reducing</a:t>
            </a:r>
          </a:p>
          <a:p>
            <a:r>
              <a:rPr lang="en-US" sz="2000" dirty="0"/>
              <a:t>Responsibility is shared among individuals and the system; the system leads by example</a:t>
            </a:r>
          </a:p>
          <a:p>
            <a:r>
              <a:rPr lang="en-US" sz="2000" dirty="0"/>
              <a:t>Congruent set of beliefs and guiding principles in ALL settings. </a:t>
            </a:r>
          </a:p>
          <a:p>
            <a:endParaRPr lang="en-US" dirty="0"/>
          </a:p>
        </p:txBody>
      </p:sp>
      <p:sp>
        <p:nvSpPr>
          <p:cNvPr id="5" name="Slide Number Placeholder 4">
            <a:extLst>
              <a:ext uri="{FF2B5EF4-FFF2-40B4-BE49-F238E27FC236}">
                <a16:creationId xmlns:a16="http://schemas.microsoft.com/office/drawing/2014/main" id="{29A53E65-B41D-FD26-9A6C-8E2179E9338F}"/>
              </a:ext>
            </a:extLst>
          </p:cNvPr>
          <p:cNvSpPr>
            <a:spLocks noGrp="1"/>
          </p:cNvSpPr>
          <p:nvPr>
            <p:ph type="sldNum" sz="quarter" idx="10"/>
          </p:nvPr>
        </p:nvSpPr>
        <p:spPr/>
        <p:txBody>
          <a:bodyPr/>
          <a:lstStyle/>
          <a:p>
            <a:pPr>
              <a:defRPr/>
            </a:pPr>
            <a:fld id="{CDE0A226-D696-6347-98C5-4ECD9707C98F}" type="slidenum">
              <a:rPr lang="en-US" altLang="en-US" smtClean="0"/>
              <a:pPr>
                <a:defRPr/>
              </a:pPr>
              <a:t>10</a:t>
            </a:fld>
            <a:endParaRPr lang="en-US" altLang="en-US"/>
          </a:p>
        </p:txBody>
      </p:sp>
    </p:spTree>
    <p:extLst>
      <p:ext uri="{BB962C8B-B14F-4D97-AF65-F5344CB8AC3E}">
        <p14:creationId xmlns:p14="http://schemas.microsoft.com/office/powerpoint/2010/main" val="106550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209-D4E5-5CF3-93C5-42A99E4D2B3B}"/>
              </a:ext>
            </a:extLst>
          </p:cNvPr>
          <p:cNvSpPr>
            <a:spLocks noGrp="1"/>
          </p:cNvSpPr>
          <p:nvPr>
            <p:ph type="title"/>
          </p:nvPr>
        </p:nvSpPr>
        <p:spPr>
          <a:xfrm>
            <a:off x="1277650" y="365125"/>
            <a:ext cx="10046043" cy="752475"/>
          </a:xfrm>
        </p:spPr>
        <p:txBody>
          <a:bodyPr/>
          <a:lstStyle/>
          <a:p>
            <a:r>
              <a:rPr lang="en-US" dirty="0"/>
              <a:t>Dialogue vs. Discussion</a:t>
            </a:r>
          </a:p>
        </p:txBody>
      </p:sp>
      <p:sp>
        <p:nvSpPr>
          <p:cNvPr id="3" name="Content Placeholder 2">
            <a:extLst>
              <a:ext uri="{FF2B5EF4-FFF2-40B4-BE49-F238E27FC236}">
                <a16:creationId xmlns:a16="http://schemas.microsoft.com/office/drawing/2014/main" id="{5E481CEF-7610-D54F-809C-53C83028B8A5}"/>
              </a:ext>
            </a:extLst>
          </p:cNvPr>
          <p:cNvSpPr>
            <a:spLocks noGrp="1"/>
          </p:cNvSpPr>
          <p:nvPr>
            <p:ph sz="half" idx="2"/>
          </p:nvPr>
        </p:nvSpPr>
        <p:spPr>
          <a:xfrm>
            <a:off x="1277650" y="1337733"/>
            <a:ext cx="4922537" cy="4851930"/>
          </a:xfrm>
        </p:spPr>
        <p:txBody>
          <a:bodyPr/>
          <a:lstStyle/>
          <a:p>
            <a:pPr marL="0" indent="0" algn="ctr" rtl="0">
              <a:spcBef>
                <a:spcPts val="0"/>
              </a:spcBef>
              <a:spcAft>
                <a:spcPts val="0"/>
              </a:spcAft>
              <a:buNone/>
            </a:pPr>
            <a:r>
              <a:rPr lang="en-US" b="1" i="0" dirty="0">
                <a:solidFill>
                  <a:srgbClr val="000000"/>
                </a:solidFill>
                <a:effectLst/>
                <a:latin typeface="Arial" panose="020B0604020202020204" pitchFamily="34" charset="0"/>
              </a:rPr>
              <a:t>Dialogue</a:t>
            </a:r>
            <a:endParaRPr lang="en-US" b="1"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learn</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hear and understand different perspectives</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offer, reflect and inquire</a:t>
            </a:r>
          </a:p>
          <a:p>
            <a:pPr>
              <a:spcBef>
                <a:spcPts val="0"/>
              </a:spcBef>
              <a:spcAft>
                <a:spcPts val="0"/>
              </a:spcAft>
            </a:pPr>
            <a:endParaRPr lang="en-US" sz="2000" b="0" dirty="0">
              <a:effectLst/>
            </a:endParaRPr>
          </a:p>
          <a:p>
            <a:pPr>
              <a:spcBef>
                <a:spcPts val="0"/>
              </a:spcBef>
              <a:spcAft>
                <a:spcPts val="0"/>
              </a:spcAft>
            </a:pPr>
            <a:r>
              <a:rPr lang="en-US" sz="2000" dirty="0">
                <a:solidFill>
                  <a:srgbClr val="000000"/>
                </a:solidFill>
              </a:rPr>
              <a:t>T</a:t>
            </a:r>
            <a:r>
              <a:rPr lang="en-US" sz="2000" b="0" i="0" u="none" strike="noStrike" dirty="0">
                <a:solidFill>
                  <a:srgbClr val="000000"/>
                </a:solidFill>
                <a:effectLst/>
                <a:latin typeface="Arial" panose="020B0604020202020204" pitchFamily="34" charset="0"/>
              </a:rPr>
              <a:t>o explore collective thinking and meaning</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allow for common ground</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discover/create shared visions</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seek coherence between thought and action </a:t>
            </a:r>
            <a:endParaRPr lang="en-US" sz="2000" b="0" dirty="0">
              <a:effectLst/>
            </a:endParaRPr>
          </a:p>
          <a:p>
            <a:pPr marL="0" indent="0">
              <a:buNone/>
            </a:pPr>
            <a:br>
              <a:rPr lang="en-US" dirty="0"/>
            </a:br>
            <a:endParaRPr lang="en-US" dirty="0"/>
          </a:p>
        </p:txBody>
      </p:sp>
      <p:sp>
        <p:nvSpPr>
          <p:cNvPr id="4" name="Content Placeholder 3">
            <a:extLst>
              <a:ext uri="{FF2B5EF4-FFF2-40B4-BE49-F238E27FC236}">
                <a16:creationId xmlns:a16="http://schemas.microsoft.com/office/drawing/2014/main" id="{193A4FEF-6857-AB0D-8B73-66E1F8298DD9}"/>
              </a:ext>
            </a:extLst>
          </p:cNvPr>
          <p:cNvSpPr>
            <a:spLocks noGrp="1"/>
          </p:cNvSpPr>
          <p:nvPr>
            <p:ph sz="quarter" idx="4"/>
          </p:nvPr>
        </p:nvSpPr>
        <p:spPr>
          <a:xfrm>
            <a:off x="6388259" y="1337734"/>
            <a:ext cx="4948881" cy="4851930"/>
          </a:xfrm>
        </p:spPr>
        <p:txBody>
          <a:bodyPr/>
          <a:lstStyle/>
          <a:p>
            <a:pPr marL="0" indent="0" algn="ctr" rtl="0">
              <a:spcBef>
                <a:spcPts val="0"/>
              </a:spcBef>
              <a:spcAft>
                <a:spcPts val="0"/>
              </a:spcAft>
              <a:buNone/>
            </a:pPr>
            <a:r>
              <a:rPr lang="en-US" b="1" i="0" dirty="0">
                <a:solidFill>
                  <a:srgbClr val="000000"/>
                </a:solidFill>
                <a:effectLst/>
                <a:latin typeface="Arial" panose="020B0604020202020204" pitchFamily="34" charset="0"/>
              </a:rPr>
              <a:t>Discussion</a:t>
            </a:r>
            <a:endParaRPr lang="en-US" b="1"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fix</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advocate a single perspective</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present a position as "right“</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sell, persuade, enlist</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succumb to one strong opinion</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prove one's own vision</a:t>
            </a:r>
          </a:p>
          <a:p>
            <a:pPr>
              <a:spcBef>
                <a:spcPts val="0"/>
              </a:spcBef>
              <a:spcAft>
                <a:spcPts val="0"/>
              </a:spcAft>
            </a:pPr>
            <a:endParaRPr lang="en-US" sz="20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To decide to act first</a:t>
            </a:r>
            <a:endParaRPr lang="en-US" sz="2000" b="0" dirty="0">
              <a:effectLst/>
            </a:endParaRPr>
          </a:p>
          <a:p>
            <a:pPr marL="0" indent="0">
              <a:buNone/>
            </a:pPr>
            <a:br>
              <a:rPr lang="en-US" dirty="0"/>
            </a:br>
            <a:endParaRPr lang="en-US" dirty="0"/>
          </a:p>
        </p:txBody>
      </p:sp>
      <p:sp>
        <p:nvSpPr>
          <p:cNvPr id="5" name="Slide Number Placeholder 4">
            <a:extLst>
              <a:ext uri="{FF2B5EF4-FFF2-40B4-BE49-F238E27FC236}">
                <a16:creationId xmlns:a16="http://schemas.microsoft.com/office/drawing/2014/main" id="{D926721E-6E2A-6BB7-1844-FAA9938E95A0}"/>
              </a:ext>
            </a:extLst>
          </p:cNvPr>
          <p:cNvSpPr>
            <a:spLocks noGrp="1"/>
          </p:cNvSpPr>
          <p:nvPr>
            <p:ph type="sldNum" sz="quarter" idx="10"/>
          </p:nvPr>
        </p:nvSpPr>
        <p:spPr/>
        <p:txBody>
          <a:bodyPr/>
          <a:lstStyle/>
          <a:p>
            <a:pPr>
              <a:defRPr/>
            </a:pPr>
            <a:fld id="{CDE0A226-D696-6347-98C5-4ECD9707C98F}" type="slidenum">
              <a:rPr lang="en-US" altLang="en-US" smtClean="0"/>
              <a:pPr>
                <a:defRPr/>
              </a:pPr>
              <a:t>11</a:t>
            </a:fld>
            <a:endParaRPr lang="en-US" altLang="en-US"/>
          </a:p>
        </p:txBody>
      </p:sp>
    </p:spTree>
    <p:extLst>
      <p:ext uri="{BB962C8B-B14F-4D97-AF65-F5344CB8AC3E}">
        <p14:creationId xmlns:p14="http://schemas.microsoft.com/office/powerpoint/2010/main" val="390698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E9EC-A3A3-3833-079E-559FACDFD818}"/>
              </a:ext>
            </a:extLst>
          </p:cNvPr>
          <p:cNvSpPr>
            <a:spLocks noGrp="1"/>
          </p:cNvSpPr>
          <p:nvPr>
            <p:ph type="title"/>
          </p:nvPr>
        </p:nvSpPr>
        <p:spPr>
          <a:xfrm>
            <a:off x="1277650" y="365125"/>
            <a:ext cx="10046043" cy="1325563"/>
          </a:xfrm>
        </p:spPr>
        <p:txBody>
          <a:bodyPr wrap="square" anchor="b">
            <a:normAutofit/>
          </a:bodyPr>
          <a:lstStyle/>
          <a:p>
            <a:r>
              <a:rPr lang="en-US" dirty="0"/>
              <a:t>Dialogue is…</a:t>
            </a:r>
          </a:p>
        </p:txBody>
      </p:sp>
      <p:sp>
        <p:nvSpPr>
          <p:cNvPr id="3" name="Content Placeholder 2">
            <a:extLst>
              <a:ext uri="{FF2B5EF4-FFF2-40B4-BE49-F238E27FC236}">
                <a16:creationId xmlns:a16="http://schemas.microsoft.com/office/drawing/2014/main" id="{AC777EDF-B422-1DD3-552E-77468F73DBB8}"/>
              </a:ext>
            </a:extLst>
          </p:cNvPr>
          <p:cNvSpPr>
            <a:spLocks noGrp="1"/>
          </p:cNvSpPr>
          <p:nvPr>
            <p:ph sz="half" idx="2"/>
          </p:nvPr>
        </p:nvSpPr>
        <p:spPr>
          <a:xfrm>
            <a:off x="1277650" y="1798320"/>
            <a:ext cx="4922537" cy="4391343"/>
          </a:xfrm>
        </p:spPr>
        <p:txBody>
          <a:bodyPr wrap="square" anchor="t">
            <a:normAutofit/>
          </a:bodyPr>
          <a:lstStyle/>
          <a:p>
            <a:pPr>
              <a:spcBef>
                <a:spcPts val="0"/>
              </a:spcBef>
              <a:spcAft>
                <a:spcPts val="600"/>
              </a:spcAft>
            </a:pPr>
            <a:r>
              <a:rPr lang="en-US" sz="1700" b="0" i="0" u="none" strike="noStrike">
                <a:effectLst/>
              </a:rPr>
              <a:t>Open-hearted and empathetic (feeling with)</a:t>
            </a:r>
          </a:p>
          <a:p>
            <a:pPr marL="0" indent="0">
              <a:spcBef>
                <a:spcPts val="0"/>
              </a:spcBef>
              <a:spcAft>
                <a:spcPts val="600"/>
              </a:spcAft>
              <a:buNone/>
            </a:pPr>
            <a:endParaRPr lang="en-US" sz="1700" b="0">
              <a:effectLst/>
            </a:endParaRPr>
          </a:p>
          <a:p>
            <a:pPr>
              <a:spcBef>
                <a:spcPts val="0"/>
              </a:spcBef>
              <a:spcAft>
                <a:spcPts val="600"/>
              </a:spcAft>
            </a:pPr>
            <a:r>
              <a:rPr lang="en-US" sz="1700" b="0" i="0" u="none" strike="noStrike">
                <a:effectLst/>
              </a:rPr>
              <a:t>Perspective-based vs. prejudice-based</a:t>
            </a:r>
          </a:p>
          <a:p>
            <a:pPr marL="0" indent="0">
              <a:spcBef>
                <a:spcPts val="0"/>
              </a:spcBef>
              <a:spcAft>
                <a:spcPts val="600"/>
              </a:spcAft>
              <a:buNone/>
            </a:pPr>
            <a:endParaRPr lang="en-US" sz="1700" b="0">
              <a:effectLst/>
            </a:endParaRPr>
          </a:p>
          <a:p>
            <a:pPr>
              <a:spcBef>
                <a:spcPts val="0"/>
              </a:spcBef>
              <a:spcAft>
                <a:spcPts val="600"/>
              </a:spcAft>
            </a:pPr>
            <a:r>
              <a:rPr lang="en-US" sz="1700" b="0" i="0" u="none" strike="noStrike">
                <a:effectLst/>
              </a:rPr>
              <a:t>Open-minded, curious and learning focused</a:t>
            </a:r>
          </a:p>
          <a:p>
            <a:pPr marL="0" indent="0">
              <a:spcBef>
                <a:spcPts val="0"/>
              </a:spcBef>
              <a:spcAft>
                <a:spcPts val="600"/>
              </a:spcAft>
              <a:buNone/>
            </a:pPr>
            <a:endParaRPr lang="en-US" sz="1700" b="0">
              <a:effectLst/>
            </a:endParaRPr>
          </a:p>
          <a:p>
            <a:pPr>
              <a:spcBef>
                <a:spcPts val="0"/>
              </a:spcBef>
              <a:spcAft>
                <a:spcPts val="600"/>
              </a:spcAft>
            </a:pPr>
            <a:r>
              <a:rPr lang="en-US" sz="1700" b="0" i="0" u="none" strike="noStrike">
                <a:effectLst/>
              </a:rPr>
              <a:t>Non-threatening environment to evaluate personal assumptions and stereotypes</a:t>
            </a:r>
          </a:p>
          <a:p>
            <a:pPr marL="0" indent="0">
              <a:spcBef>
                <a:spcPts val="0"/>
              </a:spcBef>
              <a:spcAft>
                <a:spcPts val="600"/>
              </a:spcAft>
              <a:buNone/>
            </a:pPr>
            <a:endParaRPr lang="en-US" sz="1700" b="0">
              <a:effectLst/>
            </a:endParaRPr>
          </a:p>
          <a:p>
            <a:pPr>
              <a:spcBef>
                <a:spcPts val="0"/>
              </a:spcBef>
              <a:spcAft>
                <a:spcPts val="600"/>
              </a:spcAft>
            </a:pPr>
            <a:r>
              <a:rPr lang="en-US" sz="1700" b="0" i="0" u="none" strike="noStrike">
                <a:effectLst/>
              </a:rPr>
              <a:t>Not focused on being politically correct rather it is focused on </a:t>
            </a:r>
            <a:r>
              <a:rPr lang="en-US" sz="1700" b="0" i="0" u="sng">
                <a:effectLst/>
              </a:rPr>
              <a:t>understanding</a:t>
            </a:r>
            <a:r>
              <a:rPr lang="en-US" sz="1700" b="0" i="0" u="none" strike="noStrike">
                <a:effectLst/>
              </a:rPr>
              <a:t> diversity, equity, and authentic inclusion on a deeper, more meaningful level.</a:t>
            </a:r>
            <a:endParaRPr lang="en-US" sz="1700"/>
          </a:p>
        </p:txBody>
      </p:sp>
      <p:pic>
        <p:nvPicPr>
          <p:cNvPr id="5" name="Picture 4">
            <a:extLst>
              <a:ext uri="{FF2B5EF4-FFF2-40B4-BE49-F238E27FC236}">
                <a16:creationId xmlns:a16="http://schemas.microsoft.com/office/drawing/2014/main" id="{EA0372B9-5C37-2287-E951-D359992F51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76126" y="2123732"/>
            <a:ext cx="4948881" cy="2610535"/>
          </a:xfrm>
          <a:prstGeom prst="rect">
            <a:avLst/>
          </a:prstGeom>
          <a:noFill/>
        </p:spPr>
      </p:pic>
      <p:sp>
        <p:nvSpPr>
          <p:cNvPr id="4" name="Slide Number Placeholder 3">
            <a:extLst>
              <a:ext uri="{FF2B5EF4-FFF2-40B4-BE49-F238E27FC236}">
                <a16:creationId xmlns:a16="http://schemas.microsoft.com/office/drawing/2014/main" id="{969E71B1-4F2E-687D-01EF-5A62F4A527C5}"/>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smtClean="0"/>
              <a:pPr>
                <a:spcAft>
                  <a:spcPts val="600"/>
                </a:spcAft>
                <a:defRPr/>
              </a:pPr>
              <a:t>12</a:t>
            </a:fld>
            <a:endParaRPr lang="en-US" altLang="en-US"/>
          </a:p>
        </p:txBody>
      </p:sp>
    </p:spTree>
    <p:extLst>
      <p:ext uri="{BB962C8B-B14F-4D97-AF65-F5344CB8AC3E}">
        <p14:creationId xmlns:p14="http://schemas.microsoft.com/office/powerpoint/2010/main" val="205030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756A-B029-C1A4-2938-6A89A1762C3A}"/>
              </a:ext>
            </a:extLst>
          </p:cNvPr>
          <p:cNvSpPr>
            <a:spLocks noGrp="1"/>
          </p:cNvSpPr>
          <p:nvPr>
            <p:ph type="title"/>
          </p:nvPr>
        </p:nvSpPr>
        <p:spPr/>
        <p:txBody>
          <a:bodyPr/>
          <a:lstStyle/>
          <a:p>
            <a:r>
              <a:rPr lang="en-US" dirty="0"/>
              <a:t>Dialogue is NOT..</a:t>
            </a:r>
          </a:p>
        </p:txBody>
      </p:sp>
      <p:sp>
        <p:nvSpPr>
          <p:cNvPr id="3" name="Content Placeholder 2">
            <a:extLst>
              <a:ext uri="{FF2B5EF4-FFF2-40B4-BE49-F238E27FC236}">
                <a16:creationId xmlns:a16="http://schemas.microsoft.com/office/drawing/2014/main" id="{A4666387-375D-A5E9-22B1-49AED9081488}"/>
              </a:ext>
            </a:extLst>
          </p:cNvPr>
          <p:cNvSpPr>
            <a:spLocks noGrp="1"/>
          </p:cNvSpPr>
          <p:nvPr>
            <p:ph sz="half" idx="1"/>
          </p:nvPr>
        </p:nvSpPr>
        <p:spPr>
          <a:xfrm>
            <a:off x="1277650" y="1798320"/>
            <a:ext cx="7629283" cy="4419600"/>
          </a:xfrm>
        </p:spPr>
        <p:txBody>
          <a:bodyPr/>
          <a:lstStyle/>
          <a:p>
            <a:pPr>
              <a:lnSpc>
                <a:spcPct val="100000"/>
              </a:lnSpc>
              <a:spcBef>
                <a:spcPts val="0"/>
              </a:spcBef>
              <a:spcAft>
                <a:spcPts val="0"/>
              </a:spcAft>
            </a:pPr>
            <a:r>
              <a:rPr lang="en-US" sz="1800" b="0" i="0" u="none" strike="noStrike" dirty="0">
                <a:solidFill>
                  <a:srgbClr val="000000"/>
                </a:solidFill>
                <a:effectLst/>
                <a:latin typeface="Arial" panose="020B0604020202020204" pitchFamily="34" charset="0"/>
              </a:rPr>
              <a:t>Closed-hearted and sympathetic (feeling for)</a:t>
            </a:r>
          </a:p>
          <a:p>
            <a:pPr marL="0" indent="0">
              <a:lnSpc>
                <a:spcPct val="100000"/>
              </a:lnSpc>
              <a:spcBef>
                <a:spcPts val="0"/>
              </a:spcBef>
              <a:spcAft>
                <a:spcPts val="0"/>
              </a:spcAft>
              <a:buNone/>
            </a:pPr>
            <a:endParaRPr lang="en-US" b="0" dirty="0">
              <a:effectLst/>
            </a:endParaRPr>
          </a:p>
          <a:p>
            <a:pPr>
              <a:lnSpc>
                <a:spcPct val="100000"/>
              </a:lnSpc>
              <a:spcBef>
                <a:spcPts val="0"/>
              </a:spcBef>
              <a:spcAft>
                <a:spcPts val="0"/>
              </a:spcAft>
            </a:pPr>
            <a:r>
              <a:rPr lang="en-US" sz="1800" b="0" i="0" u="none" strike="noStrike" dirty="0">
                <a:solidFill>
                  <a:srgbClr val="000000"/>
                </a:solidFill>
                <a:effectLst/>
                <a:latin typeface="Arial" panose="020B0604020202020204" pitchFamily="34" charset="0"/>
              </a:rPr>
              <a:t>Discussion (a word that shares its root meaning with “percussion” and “concussion” both of which involve breaking things up)</a:t>
            </a:r>
          </a:p>
          <a:p>
            <a:pPr marL="0" indent="0">
              <a:lnSpc>
                <a:spcPct val="100000"/>
              </a:lnSpc>
              <a:spcBef>
                <a:spcPts val="0"/>
              </a:spcBef>
              <a:spcAft>
                <a:spcPts val="0"/>
              </a:spcAft>
              <a:buNone/>
            </a:pPr>
            <a:endParaRPr lang="en-US" b="0" dirty="0">
              <a:effectLst/>
            </a:endParaRPr>
          </a:p>
          <a:p>
            <a:pPr>
              <a:lnSpc>
                <a:spcPct val="100000"/>
              </a:lnSpc>
              <a:spcBef>
                <a:spcPts val="0"/>
              </a:spcBef>
              <a:spcAft>
                <a:spcPts val="0"/>
              </a:spcAft>
            </a:pPr>
            <a:r>
              <a:rPr lang="en-US" sz="1800" b="0" i="0" u="none" strike="noStrike" dirty="0">
                <a:solidFill>
                  <a:srgbClr val="000000"/>
                </a:solidFill>
                <a:effectLst/>
                <a:latin typeface="Arial" panose="020B0604020202020204" pitchFamily="34" charset="0"/>
              </a:rPr>
              <a:t>Argumentative or debate orientated</a:t>
            </a:r>
          </a:p>
          <a:p>
            <a:pPr marL="0" indent="0">
              <a:lnSpc>
                <a:spcPct val="100000"/>
              </a:lnSpc>
              <a:spcBef>
                <a:spcPts val="0"/>
              </a:spcBef>
              <a:spcAft>
                <a:spcPts val="0"/>
              </a:spcAft>
              <a:buNone/>
            </a:pPr>
            <a:endParaRPr lang="en-US" b="0" dirty="0">
              <a:effectLst/>
            </a:endParaRPr>
          </a:p>
          <a:p>
            <a:pPr>
              <a:lnSpc>
                <a:spcPct val="100000"/>
              </a:lnSpc>
              <a:spcBef>
                <a:spcPts val="0"/>
              </a:spcBef>
              <a:spcAft>
                <a:spcPts val="0"/>
              </a:spcAft>
            </a:pPr>
            <a:r>
              <a:rPr lang="en-US" sz="1800" b="0" i="0" u="none" strike="noStrike" dirty="0">
                <a:solidFill>
                  <a:srgbClr val="000000"/>
                </a:solidFill>
                <a:effectLst/>
                <a:latin typeface="Arial" panose="020B0604020202020204" pitchFamily="34" charset="0"/>
              </a:rPr>
              <a:t>Forms of communication aimed toward a goal, to form consensus, to solve a problem, or to have one’s opinion prevail</a:t>
            </a:r>
            <a:endParaRPr lang="en-US" b="0" dirty="0">
              <a:effectLst/>
            </a:endParaRPr>
          </a:p>
          <a:p>
            <a:pPr marL="0" indent="0">
              <a:buNone/>
            </a:pPr>
            <a:endParaRPr lang="en-US" dirty="0"/>
          </a:p>
          <a:p>
            <a:pPr marL="0" indent="0">
              <a:buNone/>
            </a:pPr>
            <a:endParaRPr lang="en-US" dirty="0"/>
          </a:p>
          <a:p>
            <a:pPr marL="0" indent="0">
              <a:buNone/>
            </a:pPr>
            <a:br>
              <a:rPr lang="en-US" dirty="0"/>
            </a:br>
            <a:r>
              <a:rPr lang="en-US" sz="1400" b="0" i="0" u="none" strike="noStrike" dirty="0">
                <a:solidFill>
                  <a:srgbClr val="000000"/>
                </a:solidFill>
                <a:effectLst/>
                <a:latin typeface="Arial" panose="020B0604020202020204" pitchFamily="34" charset="0"/>
              </a:rPr>
              <a:t>Adapted from </a:t>
            </a:r>
            <a:r>
              <a:rPr lang="en-US" sz="1400" b="0" i="1" u="none" strike="noStrike" dirty="0">
                <a:solidFill>
                  <a:srgbClr val="000000"/>
                </a:solidFill>
                <a:effectLst/>
                <a:latin typeface="Arial" panose="020B0604020202020204" pitchFamily="34" charset="0"/>
              </a:rPr>
              <a:t> Intro. to Dialogue Groups, LLNL, 10/1/97 </a:t>
            </a:r>
            <a:endParaRPr lang="en-US" dirty="0"/>
          </a:p>
        </p:txBody>
      </p:sp>
      <p:sp>
        <p:nvSpPr>
          <p:cNvPr id="4" name="Slide Number Placeholder 3">
            <a:extLst>
              <a:ext uri="{FF2B5EF4-FFF2-40B4-BE49-F238E27FC236}">
                <a16:creationId xmlns:a16="http://schemas.microsoft.com/office/drawing/2014/main" id="{9B51C8D4-7B18-2653-3CA7-DDCF10820546}"/>
              </a:ext>
            </a:extLst>
          </p:cNvPr>
          <p:cNvSpPr>
            <a:spLocks noGrp="1"/>
          </p:cNvSpPr>
          <p:nvPr>
            <p:ph type="sldNum" sz="quarter" idx="10"/>
          </p:nvPr>
        </p:nvSpPr>
        <p:spPr/>
        <p:txBody>
          <a:bodyPr/>
          <a:lstStyle/>
          <a:p>
            <a:pPr>
              <a:defRPr/>
            </a:pPr>
            <a:fld id="{06DDD070-D08E-4B40-B4AC-DB5751E9D83C}" type="slidenum">
              <a:rPr lang="en-US" altLang="en-US" smtClean="0"/>
              <a:pPr>
                <a:defRPr/>
              </a:pPr>
              <a:t>13</a:t>
            </a:fld>
            <a:endParaRPr lang="en-US" altLang="en-US"/>
          </a:p>
        </p:txBody>
      </p:sp>
      <p:pic>
        <p:nvPicPr>
          <p:cNvPr id="5" name="Picture 4">
            <a:extLst>
              <a:ext uri="{FF2B5EF4-FFF2-40B4-BE49-F238E27FC236}">
                <a16:creationId xmlns:a16="http://schemas.microsoft.com/office/drawing/2014/main" id="{FCA858CC-4A2B-53E2-2FAC-D916BD0BA4EC}"/>
              </a:ext>
              <a:ext uri="{C183D7F6-B498-43B3-948B-1728B52AA6E4}">
                <adec:decorative xmlns:adec="http://schemas.microsoft.com/office/drawing/2017/decorative" val="1"/>
              </a:ext>
            </a:extLst>
          </p:cNvPr>
          <p:cNvPicPr>
            <a:picLocks noChangeAspect="1"/>
          </p:cNvPicPr>
          <p:nvPr/>
        </p:nvPicPr>
        <p:blipFill rotWithShape="1">
          <a:blip r:embed="rId3"/>
          <a:srcRect l="22243" t="6066" r="21682"/>
          <a:stretch/>
        </p:blipFill>
        <p:spPr>
          <a:xfrm>
            <a:off x="9313333" y="4122526"/>
            <a:ext cx="2540000" cy="2233824"/>
          </a:xfrm>
          <a:prstGeom prst="rect">
            <a:avLst/>
          </a:prstGeom>
        </p:spPr>
      </p:pic>
    </p:spTree>
    <p:extLst>
      <p:ext uri="{BB962C8B-B14F-4D97-AF65-F5344CB8AC3E}">
        <p14:creationId xmlns:p14="http://schemas.microsoft.com/office/powerpoint/2010/main" val="276632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BD13-141E-5B4C-7C93-93F400524B3B}"/>
              </a:ext>
            </a:extLst>
          </p:cNvPr>
          <p:cNvSpPr>
            <a:spLocks noGrp="1"/>
          </p:cNvSpPr>
          <p:nvPr>
            <p:ph type="title"/>
          </p:nvPr>
        </p:nvSpPr>
        <p:spPr/>
        <p:txBody>
          <a:bodyPr/>
          <a:lstStyle/>
          <a:p>
            <a:r>
              <a:rPr lang="en-US" dirty="0"/>
              <a:t>Leading with Empathy</a:t>
            </a:r>
          </a:p>
        </p:txBody>
      </p:sp>
      <p:sp>
        <p:nvSpPr>
          <p:cNvPr id="3" name="Content Placeholder 2">
            <a:extLst>
              <a:ext uri="{FF2B5EF4-FFF2-40B4-BE49-F238E27FC236}">
                <a16:creationId xmlns:a16="http://schemas.microsoft.com/office/drawing/2014/main" id="{42E9AC05-DB5D-0473-85C3-ACB20FD818A8}"/>
              </a:ext>
            </a:extLst>
          </p:cNvPr>
          <p:cNvSpPr>
            <a:spLocks noGrp="1"/>
          </p:cNvSpPr>
          <p:nvPr>
            <p:ph idx="1"/>
          </p:nvPr>
        </p:nvSpPr>
        <p:spPr>
          <a:xfrm>
            <a:off x="406401" y="2662568"/>
            <a:ext cx="5875866" cy="3569419"/>
          </a:xfrm>
        </p:spPr>
        <p:txBody>
          <a:bodyPr/>
          <a:lstStyle/>
          <a:p>
            <a:pPr rtl="0">
              <a:spcBef>
                <a:spcPts val="0"/>
              </a:spcBef>
              <a:spcAft>
                <a:spcPts val="1200"/>
              </a:spcAft>
            </a:pPr>
            <a:r>
              <a:rPr lang="en-US" b="0" i="0" u="none" strike="noStrike" dirty="0">
                <a:solidFill>
                  <a:srgbClr val="595959"/>
                </a:solidFill>
                <a:effectLst/>
                <a:latin typeface="Arial" panose="020B0604020202020204" pitchFamily="34" charset="0"/>
              </a:rPr>
              <a:t>Empathy is not the same as sympathy</a:t>
            </a:r>
          </a:p>
          <a:p>
            <a:pPr marL="457200" indent="-457200" rtl="0">
              <a:spcBef>
                <a:spcPts val="0"/>
              </a:spcBef>
              <a:spcAft>
                <a:spcPts val="1200"/>
              </a:spcAft>
              <a:buFont typeface="Arial" panose="020B0604020202020204" pitchFamily="34" charset="0"/>
              <a:buChar char="•"/>
            </a:pPr>
            <a:r>
              <a:rPr lang="en-US" sz="2000" b="1" dirty="0">
                <a:solidFill>
                  <a:srgbClr val="595959"/>
                </a:solidFill>
              </a:rPr>
              <a:t>Empathy</a:t>
            </a:r>
            <a:r>
              <a:rPr lang="en-US" sz="2000" dirty="0">
                <a:solidFill>
                  <a:srgbClr val="595959"/>
                </a:solidFill>
              </a:rPr>
              <a:t> – involves feeling what someone else feels</a:t>
            </a:r>
          </a:p>
          <a:p>
            <a:pPr marL="457200" indent="-457200" rtl="0">
              <a:spcBef>
                <a:spcPts val="0"/>
              </a:spcBef>
              <a:spcAft>
                <a:spcPts val="1200"/>
              </a:spcAft>
              <a:buFont typeface="Arial" panose="020B0604020202020204" pitchFamily="34" charset="0"/>
              <a:buChar char="•"/>
            </a:pPr>
            <a:r>
              <a:rPr lang="en-US" sz="2000" b="1" dirty="0">
                <a:solidFill>
                  <a:srgbClr val="595959"/>
                </a:solidFill>
                <a:effectLst/>
              </a:rPr>
              <a:t>Sympathy</a:t>
            </a:r>
            <a:r>
              <a:rPr lang="en-US" sz="2000" b="0" dirty="0">
                <a:solidFill>
                  <a:srgbClr val="595959"/>
                </a:solidFill>
                <a:effectLst/>
              </a:rPr>
              <a:t> – understanding someone else’s emotions but from your own perspective</a:t>
            </a:r>
            <a:endParaRPr lang="en-US" sz="2000" b="0" dirty="0">
              <a:effectLst/>
            </a:endParaRPr>
          </a:p>
          <a:p>
            <a:pPr rtl="0">
              <a:spcBef>
                <a:spcPts val="0"/>
              </a:spcBef>
              <a:spcAft>
                <a:spcPts val="1200"/>
              </a:spcAft>
            </a:pPr>
            <a:br>
              <a:rPr lang="en-US" b="0" dirty="0">
                <a:effectLst/>
              </a:rPr>
            </a:br>
            <a:br>
              <a:rPr lang="en-US" b="0" dirty="0">
                <a:effectLst/>
              </a:rPr>
            </a:br>
            <a:r>
              <a:rPr lang="en-US" sz="1800" b="0" i="0" u="none" strike="noStrike" dirty="0">
                <a:solidFill>
                  <a:srgbClr val="595959"/>
                </a:solidFill>
                <a:effectLst/>
                <a:latin typeface="Arial" panose="020B0604020202020204" pitchFamily="34" charset="0"/>
              </a:rPr>
              <a:t>Video: </a:t>
            </a:r>
            <a:r>
              <a:rPr lang="en-US" sz="1800" b="0" i="0" u="sng" strike="noStrike" dirty="0">
                <a:solidFill>
                  <a:srgbClr val="0097A7"/>
                </a:solidFill>
                <a:effectLst/>
                <a:latin typeface="Arial" panose="020B0604020202020204" pitchFamily="34" charset="0"/>
                <a:hlinkClick r:id="rId3"/>
              </a:rPr>
              <a:t>Empathy by </a:t>
            </a:r>
            <a:r>
              <a:rPr lang="en-US" sz="1800" b="0" i="0" u="sng" strike="noStrike" dirty="0" err="1">
                <a:solidFill>
                  <a:srgbClr val="0097A7"/>
                </a:solidFill>
                <a:effectLst/>
                <a:latin typeface="Arial" panose="020B0604020202020204" pitchFamily="34" charset="0"/>
                <a:hlinkClick r:id="rId3"/>
              </a:rPr>
              <a:t>Brene</a:t>
            </a:r>
            <a:r>
              <a:rPr lang="en-US" sz="1800" b="0" i="0" u="sng" strike="noStrike" dirty="0">
                <a:solidFill>
                  <a:srgbClr val="0097A7"/>
                </a:solidFill>
                <a:effectLst/>
                <a:latin typeface="Arial" panose="020B0604020202020204" pitchFamily="34" charset="0"/>
                <a:hlinkClick r:id="rId3"/>
              </a:rPr>
              <a:t> Brown </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8B8302F7-888A-38CF-CBC1-EFCFC78B492B}"/>
              </a:ext>
            </a:extLst>
          </p:cNvPr>
          <p:cNvSpPr>
            <a:spLocks noGrp="1"/>
          </p:cNvSpPr>
          <p:nvPr>
            <p:ph type="sldNum" sz="quarter" idx="10"/>
          </p:nvPr>
        </p:nvSpPr>
        <p:spPr/>
        <p:txBody>
          <a:bodyPr/>
          <a:lstStyle/>
          <a:p>
            <a:pPr>
              <a:defRPr/>
            </a:pPr>
            <a:fld id="{8856F6ED-E3DC-8A4A-AABE-AFCED42314C4}" type="slidenum">
              <a:rPr lang="en-US" altLang="en-US" smtClean="0"/>
              <a:pPr>
                <a:defRPr/>
              </a:pPr>
              <a:t>14</a:t>
            </a:fld>
            <a:endParaRPr lang="en-US" altLang="en-US"/>
          </a:p>
        </p:txBody>
      </p:sp>
      <p:pic>
        <p:nvPicPr>
          <p:cNvPr id="2050" name="Picture 2">
            <a:extLst>
              <a:ext uri="{FF2B5EF4-FFF2-40B4-BE49-F238E27FC236}">
                <a16:creationId xmlns:a16="http://schemas.microsoft.com/office/drawing/2014/main" id="{FD9F34FD-666A-ED2D-32C9-DFE911CED6C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665" y="1227666"/>
            <a:ext cx="5504353" cy="44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29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3BCB-1807-9B6F-DC4C-19B584DE795E}"/>
              </a:ext>
            </a:extLst>
          </p:cNvPr>
          <p:cNvSpPr>
            <a:spLocks noGrp="1"/>
          </p:cNvSpPr>
          <p:nvPr>
            <p:ph type="title"/>
          </p:nvPr>
        </p:nvSpPr>
        <p:spPr>
          <a:xfrm>
            <a:off x="1277650" y="365126"/>
            <a:ext cx="10046043" cy="871008"/>
          </a:xfrm>
        </p:spPr>
        <p:txBody>
          <a:bodyPr/>
          <a:lstStyle/>
          <a:p>
            <a:r>
              <a:rPr lang="en-US" dirty="0"/>
              <a:t>Leading with Curious Listening</a:t>
            </a:r>
          </a:p>
        </p:txBody>
      </p:sp>
      <p:sp>
        <p:nvSpPr>
          <p:cNvPr id="3" name="Content Placeholder 2">
            <a:extLst>
              <a:ext uri="{FF2B5EF4-FFF2-40B4-BE49-F238E27FC236}">
                <a16:creationId xmlns:a16="http://schemas.microsoft.com/office/drawing/2014/main" id="{1813F55B-6DCD-E27E-036B-B4EFBB99752A}"/>
              </a:ext>
            </a:extLst>
          </p:cNvPr>
          <p:cNvSpPr>
            <a:spLocks noGrp="1"/>
          </p:cNvSpPr>
          <p:nvPr>
            <p:ph sz="half" idx="1"/>
          </p:nvPr>
        </p:nvSpPr>
        <p:spPr>
          <a:xfrm>
            <a:off x="1277650" y="1490133"/>
            <a:ext cx="10076150" cy="4727787"/>
          </a:xfrm>
        </p:spPr>
        <p:txBody>
          <a:bodyPr/>
          <a:lstStyle/>
          <a:p>
            <a:pPr marL="0" indent="0" rtl="0">
              <a:spcBef>
                <a:spcPts val="0"/>
              </a:spcBef>
              <a:spcAft>
                <a:spcPts val="0"/>
              </a:spcAft>
              <a:buNone/>
            </a:pPr>
            <a:r>
              <a:rPr lang="en-US" sz="2000" b="0" i="1" u="none" strike="noStrike" dirty="0">
                <a:solidFill>
                  <a:srgbClr val="000000"/>
                </a:solidFill>
                <a:effectLst/>
                <a:latin typeface="Arial" panose="020B0604020202020204" pitchFamily="34" charset="0"/>
              </a:rPr>
              <a:t>The skill of curious listening takes </a:t>
            </a:r>
            <a:r>
              <a:rPr lang="en-US" sz="2000" b="1" i="1" u="none" strike="noStrike" dirty="0">
                <a:solidFill>
                  <a:srgbClr val="000000"/>
                </a:solidFill>
                <a:effectLst/>
                <a:latin typeface="Arial" panose="020B0604020202020204" pitchFamily="34" charset="0"/>
              </a:rPr>
              <a:t>time</a:t>
            </a:r>
            <a:r>
              <a:rPr lang="en-US" sz="2000" b="0" i="1" u="none" strike="noStrike" dirty="0">
                <a:solidFill>
                  <a:srgbClr val="000000"/>
                </a:solidFill>
                <a:effectLst/>
                <a:latin typeface="Arial" panose="020B0604020202020204" pitchFamily="34" charset="0"/>
              </a:rPr>
              <a:t> and it takes </a:t>
            </a:r>
            <a:r>
              <a:rPr lang="en-US" sz="2000" b="1" i="1" u="none" strike="noStrike" dirty="0">
                <a:solidFill>
                  <a:srgbClr val="000000"/>
                </a:solidFill>
                <a:effectLst/>
                <a:latin typeface="Arial" panose="020B0604020202020204" pitchFamily="34" charset="0"/>
              </a:rPr>
              <a:t>active energy</a:t>
            </a:r>
            <a:r>
              <a:rPr lang="en-US" sz="2000" b="0" i="1" u="none" strike="noStrike" dirty="0">
                <a:solidFill>
                  <a:srgbClr val="000000"/>
                </a:solidFill>
                <a:effectLst/>
                <a:latin typeface="Arial" panose="020B0604020202020204" pitchFamily="34" charset="0"/>
              </a:rPr>
              <a:t>. Practice by being intentional about the following </a:t>
            </a:r>
            <a:r>
              <a:rPr lang="en-US" sz="2000" b="1" i="1" u="none" strike="noStrike" dirty="0">
                <a:solidFill>
                  <a:srgbClr val="000000"/>
                </a:solidFill>
                <a:effectLst/>
                <a:latin typeface="Arial" panose="020B0604020202020204" pitchFamily="34" charset="0"/>
              </a:rPr>
              <a:t>DOs &amp; DON’Ts</a:t>
            </a:r>
            <a:r>
              <a:rPr lang="en-US" sz="2000" b="0" i="1" u="none" strike="noStrike" dirty="0">
                <a:solidFill>
                  <a:srgbClr val="000000"/>
                </a:solidFill>
                <a:effectLst/>
                <a:latin typeface="Arial" panose="020B0604020202020204" pitchFamily="34" charset="0"/>
              </a:rPr>
              <a:t>:</a:t>
            </a:r>
          </a:p>
          <a:p>
            <a:pPr marL="0" indent="0" rtl="0">
              <a:spcBef>
                <a:spcPts val="0"/>
              </a:spcBef>
              <a:spcAft>
                <a:spcPts val="0"/>
              </a:spcAft>
              <a:buNone/>
            </a:pPr>
            <a:endParaRPr lang="en-US" sz="2800" b="0" dirty="0">
              <a:effectLst/>
            </a:endParaRPr>
          </a:p>
          <a:p>
            <a:pPr marL="0" indent="0" rtl="0">
              <a:spcBef>
                <a:spcPts val="0"/>
              </a:spcBef>
              <a:spcAft>
                <a:spcPts val="0"/>
              </a:spcAft>
              <a:buNone/>
            </a:pPr>
            <a:r>
              <a:rPr lang="en-US" b="1" i="0" u="none" strike="noStrike" dirty="0">
                <a:solidFill>
                  <a:srgbClr val="38761D"/>
                </a:solidFill>
                <a:effectLst/>
                <a:latin typeface="Arial" panose="020B0604020202020204" pitchFamily="34" charset="0"/>
              </a:rPr>
              <a:t>DO:</a:t>
            </a:r>
            <a:endParaRPr lang="en-US" sz="32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ignore your internal noise and thoughts</a:t>
            </a:r>
            <a:endParaRPr lang="en-US" sz="28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listen to the other person’s words and their impact on you</a:t>
            </a:r>
            <a:endParaRPr lang="en-US" sz="28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sense how the other person is feeling (… Tap into </a:t>
            </a:r>
            <a:r>
              <a:rPr lang="en-US" sz="2000" b="0" i="1" u="sng" dirty="0">
                <a:solidFill>
                  <a:srgbClr val="000000"/>
                </a:solidFill>
                <a:effectLst/>
                <a:latin typeface="Arial" panose="020B0604020202020204" pitchFamily="34" charset="0"/>
              </a:rPr>
              <a:t>empathy</a:t>
            </a:r>
            <a:r>
              <a:rPr lang="en-US" sz="2000" b="0" i="0" u="none" strike="noStrike" dirty="0">
                <a:solidFill>
                  <a:srgbClr val="000000"/>
                </a:solidFill>
                <a:effectLst/>
                <a:latin typeface="Arial" panose="020B0604020202020204" pitchFamily="34" charset="0"/>
              </a:rPr>
              <a:t>)</a:t>
            </a:r>
          </a:p>
          <a:p>
            <a:pPr marL="0" indent="0">
              <a:spcBef>
                <a:spcPts val="0"/>
              </a:spcBef>
              <a:spcAft>
                <a:spcPts val="0"/>
              </a:spcAft>
              <a:buNone/>
            </a:pPr>
            <a:endParaRPr lang="en-US" sz="2800" b="0" dirty="0">
              <a:effectLst/>
            </a:endParaRPr>
          </a:p>
          <a:p>
            <a:pPr marL="0" indent="0" rtl="0">
              <a:spcBef>
                <a:spcPts val="1000"/>
              </a:spcBef>
              <a:spcAft>
                <a:spcPts val="0"/>
              </a:spcAft>
              <a:buNone/>
            </a:pPr>
            <a:r>
              <a:rPr lang="en-US" b="1" i="0" u="none" strike="noStrike" dirty="0">
                <a:solidFill>
                  <a:srgbClr val="CC0000"/>
                </a:solidFill>
                <a:effectLst/>
                <a:latin typeface="Arial" panose="020B0604020202020204" pitchFamily="34" charset="0"/>
              </a:rPr>
              <a:t>DON’T:</a:t>
            </a:r>
            <a:endParaRPr lang="en-US" sz="32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formulate a response in your mind</a:t>
            </a:r>
            <a:endParaRPr lang="en-US" sz="28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think about advice, opinions, or solutions</a:t>
            </a:r>
            <a:endParaRPr lang="en-US" sz="28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silently judge or criticize the person or what they are saying</a:t>
            </a:r>
            <a:endParaRPr lang="en-US" sz="2800" b="0" dirty="0">
              <a:effectLst/>
            </a:endParaRPr>
          </a:p>
          <a:p>
            <a:pPr>
              <a:spcBef>
                <a:spcPts val="0"/>
              </a:spcBef>
              <a:spcAft>
                <a:spcPts val="0"/>
              </a:spcAft>
            </a:pPr>
            <a:r>
              <a:rPr lang="en-US" sz="2000" b="0" i="0" u="none" strike="noStrike" dirty="0">
                <a:solidFill>
                  <a:srgbClr val="000000"/>
                </a:solidFill>
                <a:effectLst/>
                <a:latin typeface="Arial" panose="020B0604020202020204" pitchFamily="34" charset="0"/>
              </a:rPr>
              <a:t>feel the need to memorize anything they say</a:t>
            </a:r>
          </a:p>
          <a:p>
            <a:pPr marL="0" indent="0" rtl="0">
              <a:spcBef>
                <a:spcPts val="0"/>
              </a:spcBef>
              <a:spcAft>
                <a:spcPts val="0"/>
              </a:spcAft>
              <a:buNone/>
            </a:pPr>
            <a:endParaRPr lang="en-US" b="0" dirty="0">
              <a:effectLst/>
            </a:endParaRPr>
          </a:p>
          <a:p>
            <a:pPr marL="0" indent="0" algn="r" rtl="0">
              <a:spcBef>
                <a:spcPts val="0"/>
              </a:spcBef>
              <a:spcAft>
                <a:spcPts val="0"/>
              </a:spcAft>
              <a:buNone/>
            </a:pPr>
            <a:endParaRPr lang="en-US" sz="1800" b="1" i="1" u="none" strike="noStrike" dirty="0">
              <a:solidFill>
                <a:srgbClr val="000000"/>
              </a:solidFill>
              <a:effectLst/>
              <a:latin typeface="Arial" panose="020B0604020202020204" pitchFamily="34" charset="0"/>
            </a:endParaRPr>
          </a:p>
          <a:p>
            <a:pPr marL="0" indent="0" rtl="0">
              <a:spcBef>
                <a:spcPts val="0"/>
              </a:spcBef>
              <a:spcAft>
                <a:spcPts val="0"/>
              </a:spcAft>
              <a:buNone/>
            </a:pPr>
            <a:r>
              <a:rPr lang="en-US" sz="1600" b="1" i="1" u="none" strike="noStrike" dirty="0">
                <a:solidFill>
                  <a:srgbClr val="000000"/>
                </a:solidFill>
                <a:effectLst/>
                <a:latin typeface="Arial" panose="020B0604020202020204" pitchFamily="34" charset="0"/>
              </a:rPr>
              <a:t>Source: https://masterpieceleader.com/tag/humble-inquiry/</a:t>
            </a:r>
            <a:br>
              <a:rPr lang="en-US" sz="2000" dirty="0"/>
            </a:br>
            <a:endParaRPr lang="en-US" sz="2000" dirty="0"/>
          </a:p>
        </p:txBody>
      </p:sp>
      <p:sp>
        <p:nvSpPr>
          <p:cNvPr id="4" name="Slide Number Placeholder 3">
            <a:extLst>
              <a:ext uri="{FF2B5EF4-FFF2-40B4-BE49-F238E27FC236}">
                <a16:creationId xmlns:a16="http://schemas.microsoft.com/office/drawing/2014/main" id="{C79FEBFB-33FB-42C2-B145-92238C69D94A}"/>
              </a:ext>
            </a:extLst>
          </p:cNvPr>
          <p:cNvSpPr>
            <a:spLocks noGrp="1"/>
          </p:cNvSpPr>
          <p:nvPr>
            <p:ph type="sldNum" sz="quarter" idx="10"/>
          </p:nvPr>
        </p:nvSpPr>
        <p:spPr/>
        <p:txBody>
          <a:bodyPr/>
          <a:lstStyle/>
          <a:p>
            <a:pPr>
              <a:defRPr/>
            </a:pPr>
            <a:fld id="{06DDD070-D08E-4B40-B4AC-DB5751E9D83C}" type="slidenum">
              <a:rPr lang="en-US" altLang="en-US" smtClean="0"/>
              <a:pPr>
                <a:defRPr/>
              </a:pPr>
              <a:t>15</a:t>
            </a:fld>
            <a:endParaRPr lang="en-US" altLang="en-US"/>
          </a:p>
        </p:txBody>
      </p:sp>
    </p:spTree>
    <p:extLst>
      <p:ext uri="{BB962C8B-B14F-4D97-AF65-F5344CB8AC3E}">
        <p14:creationId xmlns:p14="http://schemas.microsoft.com/office/powerpoint/2010/main" val="272712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99A7-163F-3641-36E4-13408BB319D6}"/>
              </a:ext>
            </a:extLst>
          </p:cNvPr>
          <p:cNvSpPr>
            <a:spLocks noGrp="1"/>
          </p:cNvSpPr>
          <p:nvPr>
            <p:ph type="title"/>
          </p:nvPr>
        </p:nvSpPr>
        <p:spPr/>
        <p:txBody>
          <a:bodyPr/>
          <a:lstStyle/>
          <a:p>
            <a:r>
              <a:rPr lang="en-US" dirty="0"/>
              <a:t>Power &amp; Privilege</a:t>
            </a:r>
          </a:p>
        </p:txBody>
      </p:sp>
      <p:sp>
        <p:nvSpPr>
          <p:cNvPr id="3" name="Content Placeholder 2">
            <a:extLst>
              <a:ext uri="{FF2B5EF4-FFF2-40B4-BE49-F238E27FC236}">
                <a16:creationId xmlns:a16="http://schemas.microsoft.com/office/drawing/2014/main" id="{7C8D2EDC-8625-A2E9-153A-CA7D2096A45D}"/>
              </a:ext>
            </a:extLst>
          </p:cNvPr>
          <p:cNvSpPr>
            <a:spLocks noGrp="1"/>
          </p:cNvSpPr>
          <p:nvPr>
            <p:ph idx="1"/>
          </p:nvPr>
        </p:nvSpPr>
        <p:spPr>
          <a:xfrm>
            <a:off x="829994" y="2662568"/>
            <a:ext cx="5553873" cy="3569419"/>
          </a:xfrm>
        </p:spPr>
        <p:txBody>
          <a:bodyPr/>
          <a:lstStyle/>
          <a:p>
            <a:pPr rtl="0">
              <a:spcBef>
                <a:spcPts val="1200"/>
              </a:spcBef>
              <a:spcAft>
                <a:spcPts val="0"/>
              </a:spcAft>
            </a:pPr>
            <a:r>
              <a:rPr lang="en-US" sz="1800" b="1" i="0" u="none" strike="noStrike" dirty="0">
                <a:solidFill>
                  <a:srgbClr val="000000"/>
                </a:solidFill>
                <a:effectLst/>
                <a:latin typeface="Arial" panose="020B0604020202020204" pitchFamily="34" charset="0"/>
              </a:rPr>
              <a:t>Power</a:t>
            </a:r>
            <a:r>
              <a:rPr lang="en-US" sz="1800" b="0" i="0" u="none" strike="noStrike" dirty="0">
                <a:solidFill>
                  <a:srgbClr val="000000"/>
                </a:solidFill>
                <a:effectLst/>
                <a:latin typeface="Arial" panose="020B0604020202020204" pitchFamily="34" charset="0"/>
              </a:rPr>
              <a:t> is the ability to influence and make decisions that impact others.</a:t>
            </a:r>
            <a:endParaRPr lang="en-US" b="0" dirty="0">
              <a:effectLst/>
            </a:endParaRPr>
          </a:p>
          <a:p>
            <a:pPr rtl="0">
              <a:spcBef>
                <a:spcPts val="1200"/>
              </a:spcBef>
              <a:spcAft>
                <a:spcPts val="0"/>
              </a:spcAft>
            </a:pPr>
            <a:r>
              <a:rPr lang="en-US" sz="1800" b="1" i="0" u="none" strike="noStrike" dirty="0">
                <a:solidFill>
                  <a:srgbClr val="000000"/>
                </a:solidFill>
                <a:effectLst/>
                <a:latin typeface="Arial" panose="020B0604020202020204" pitchFamily="34" charset="0"/>
              </a:rPr>
              <a:t>Privilege</a:t>
            </a:r>
            <a:r>
              <a:rPr lang="en-US" sz="1800" b="0" i="0" u="none" strike="noStrike" dirty="0">
                <a:solidFill>
                  <a:srgbClr val="000000"/>
                </a:solidFill>
                <a:effectLst/>
                <a:latin typeface="Arial" panose="020B0604020202020204" pitchFamily="34" charset="0"/>
              </a:rPr>
              <a:t> is advantages and benefits that individuals receive because of social groups they are perceived to be a part of. Privilege is often a result of systematic targeting and/or marginalization of another social group.</a:t>
            </a:r>
          </a:p>
          <a:p>
            <a:pPr rtl="0">
              <a:spcBef>
                <a:spcPts val="1200"/>
              </a:spcBef>
              <a:spcAft>
                <a:spcPts val="0"/>
              </a:spcAft>
            </a:pPr>
            <a:endParaRPr lang="en-US" sz="1800" dirty="0">
              <a:solidFill>
                <a:srgbClr val="000000"/>
              </a:solidFill>
            </a:endParaRPr>
          </a:p>
          <a:p>
            <a:pPr rtl="0">
              <a:spcBef>
                <a:spcPts val="1200"/>
              </a:spcBef>
              <a:spcAft>
                <a:spcPts val="0"/>
              </a:spcAft>
            </a:pPr>
            <a:endParaRPr lang="en-US" b="0" dirty="0">
              <a:effectLst/>
            </a:endParaRPr>
          </a:p>
          <a:p>
            <a:pPr rtl="0">
              <a:spcBef>
                <a:spcPts val="1200"/>
              </a:spcBef>
              <a:spcAft>
                <a:spcPts val="1200"/>
              </a:spcAft>
            </a:pPr>
            <a:r>
              <a:rPr lang="en-US" sz="1400" b="0" i="0" u="none" strike="noStrike" dirty="0">
                <a:solidFill>
                  <a:srgbClr val="000000"/>
                </a:solidFill>
                <a:effectLst/>
                <a:latin typeface="Arial" panose="020B0604020202020204" pitchFamily="34" charset="0"/>
              </a:rPr>
              <a:t>Source: </a:t>
            </a:r>
            <a:r>
              <a:rPr lang="en-US" sz="1400" b="0" i="0" u="none" strike="noStrike" dirty="0">
                <a:solidFill>
                  <a:srgbClr val="000000"/>
                </a:solidFill>
                <a:effectLst/>
                <a:latin typeface="Arial" panose="020B0604020202020204" pitchFamily="34" charset="0"/>
                <a:hlinkClick r:id="rId3"/>
              </a:rPr>
              <a:t>https://students.dartmouth.edu/opal/education/introduction-power-privilege-and-social-justice</a:t>
            </a:r>
            <a:endParaRPr lang="en-US" sz="1400" b="0" i="0" u="none" strike="noStrike" dirty="0">
              <a:solidFill>
                <a:srgbClr val="000000"/>
              </a:solidFill>
              <a:effectLst/>
              <a:latin typeface="Arial" panose="020B0604020202020204" pitchFamily="34" charset="0"/>
            </a:endParaRPr>
          </a:p>
          <a:p>
            <a:pPr rtl="0">
              <a:spcBef>
                <a:spcPts val="1200"/>
              </a:spcBef>
              <a:spcAft>
                <a:spcPts val="1200"/>
              </a:spcAft>
            </a:pPr>
            <a:endParaRPr lang="en-US" sz="1800"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3D69C36C-3539-E4C2-8DDF-5E933587B8B9}"/>
              </a:ext>
            </a:extLst>
          </p:cNvPr>
          <p:cNvSpPr>
            <a:spLocks noGrp="1"/>
          </p:cNvSpPr>
          <p:nvPr>
            <p:ph type="sldNum" sz="quarter" idx="10"/>
          </p:nvPr>
        </p:nvSpPr>
        <p:spPr/>
        <p:txBody>
          <a:bodyPr/>
          <a:lstStyle/>
          <a:p>
            <a:pPr>
              <a:defRPr/>
            </a:pPr>
            <a:fld id="{8856F6ED-E3DC-8A4A-AABE-AFCED42314C4}" type="slidenum">
              <a:rPr lang="en-US" altLang="en-US" smtClean="0"/>
              <a:pPr>
                <a:defRPr/>
              </a:pPr>
              <a:t>16</a:t>
            </a:fld>
            <a:endParaRPr lang="en-US" altLang="en-US"/>
          </a:p>
        </p:txBody>
      </p:sp>
      <p:pic>
        <p:nvPicPr>
          <p:cNvPr id="3074" name="Picture 2">
            <a:extLst>
              <a:ext uri="{FF2B5EF4-FFF2-40B4-BE49-F238E27FC236}">
                <a16:creationId xmlns:a16="http://schemas.microsoft.com/office/drawing/2014/main" id="{951868B7-5218-BD8E-836D-274DD8F0985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0817" y="931332"/>
            <a:ext cx="4541189" cy="492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B636-1DF2-0429-5112-BC8C516D765A}"/>
              </a:ext>
            </a:extLst>
          </p:cNvPr>
          <p:cNvSpPr>
            <a:spLocks noGrp="1"/>
          </p:cNvSpPr>
          <p:nvPr>
            <p:ph type="title"/>
          </p:nvPr>
        </p:nvSpPr>
        <p:spPr/>
        <p:txBody>
          <a:bodyPr/>
          <a:lstStyle/>
          <a:p>
            <a:r>
              <a:rPr lang="en-US" dirty="0"/>
              <a:t>Institutional Consistency</a:t>
            </a:r>
          </a:p>
        </p:txBody>
      </p:sp>
      <p:sp>
        <p:nvSpPr>
          <p:cNvPr id="3" name="Content Placeholder 2">
            <a:extLst>
              <a:ext uri="{FF2B5EF4-FFF2-40B4-BE49-F238E27FC236}">
                <a16:creationId xmlns:a16="http://schemas.microsoft.com/office/drawing/2014/main" id="{2E579617-CB6C-8568-4384-F0E1D2703048}"/>
              </a:ext>
            </a:extLst>
          </p:cNvPr>
          <p:cNvSpPr>
            <a:spLocks noGrp="1"/>
          </p:cNvSpPr>
          <p:nvPr>
            <p:ph idx="1"/>
          </p:nvPr>
        </p:nvSpPr>
        <p:spPr>
          <a:xfrm>
            <a:off x="829995" y="2662568"/>
            <a:ext cx="4724140" cy="3569419"/>
          </a:xfrm>
        </p:spPr>
        <p:txBody>
          <a:bodyPr/>
          <a:lstStyle/>
          <a:p>
            <a:r>
              <a:rPr lang="en-US" b="0" i="0" u="none" strike="noStrike" dirty="0">
                <a:solidFill>
                  <a:srgbClr val="000000"/>
                </a:solidFill>
                <a:effectLst/>
                <a:latin typeface="Arial" panose="020B0604020202020204" pitchFamily="34" charset="0"/>
              </a:rPr>
              <a:t>Cultural Humility requires institutions are also self-reflective, honor the wisdom and partnerships of those we serve, and challenge systems of oppression, power and privilege to ensure everyone is treated with equity, justice, and fairness.</a:t>
            </a:r>
            <a:endParaRPr lang="en-US" sz="3200" dirty="0"/>
          </a:p>
        </p:txBody>
      </p:sp>
      <p:sp>
        <p:nvSpPr>
          <p:cNvPr id="4" name="Slide Number Placeholder 3">
            <a:extLst>
              <a:ext uri="{FF2B5EF4-FFF2-40B4-BE49-F238E27FC236}">
                <a16:creationId xmlns:a16="http://schemas.microsoft.com/office/drawing/2014/main" id="{A4935B47-3664-4008-785D-6D89E3A66C02}"/>
              </a:ext>
            </a:extLst>
          </p:cNvPr>
          <p:cNvSpPr>
            <a:spLocks noGrp="1"/>
          </p:cNvSpPr>
          <p:nvPr>
            <p:ph type="sldNum" sz="quarter" idx="10"/>
          </p:nvPr>
        </p:nvSpPr>
        <p:spPr/>
        <p:txBody>
          <a:bodyPr/>
          <a:lstStyle/>
          <a:p>
            <a:pPr>
              <a:defRPr/>
            </a:pPr>
            <a:fld id="{8856F6ED-E3DC-8A4A-AABE-AFCED42314C4}" type="slidenum">
              <a:rPr lang="en-US" altLang="en-US" smtClean="0"/>
              <a:pPr>
                <a:defRPr/>
              </a:pPr>
              <a:t>17</a:t>
            </a:fld>
            <a:endParaRPr lang="en-US" altLang="en-US"/>
          </a:p>
        </p:txBody>
      </p:sp>
      <p:pic>
        <p:nvPicPr>
          <p:cNvPr id="5" name="Picture 4">
            <a:extLst>
              <a:ext uri="{FF2B5EF4-FFF2-40B4-BE49-F238E27FC236}">
                <a16:creationId xmlns:a16="http://schemas.microsoft.com/office/drawing/2014/main" id="{7A95715D-3ACD-15FE-7400-160F23E95A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86055" y="2662567"/>
            <a:ext cx="5592116" cy="3145565"/>
          </a:xfrm>
          <a:prstGeom prst="rect">
            <a:avLst/>
          </a:prstGeom>
        </p:spPr>
      </p:pic>
    </p:spTree>
    <p:extLst>
      <p:ext uri="{BB962C8B-B14F-4D97-AF65-F5344CB8AC3E}">
        <p14:creationId xmlns:p14="http://schemas.microsoft.com/office/powerpoint/2010/main" val="75699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E1BB-8A49-C9D7-F060-DCFA71C63ED5}"/>
              </a:ext>
            </a:extLst>
          </p:cNvPr>
          <p:cNvSpPr>
            <a:spLocks noGrp="1"/>
          </p:cNvSpPr>
          <p:nvPr>
            <p:ph type="title"/>
          </p:nvPr>
        </p:nvSpPr>
        <p:spPr/>
        <p:txBody>
          <a:bodyPr/>
          <a:lstStyle/>
          <a:p>
            <a:r>
              <a:rPr lang="en-US" dirty="0"/>
              <a:t>Why Institutional Consistency?</a:t>
            </a:r>
          </a:p>
        </p:txBody>
      </p:sp>
      <p:sp>
        <p:nvSpPr>
          <p:cNvPr id="3" name="Content Placeholder 2">
            <a:extLst>
              <a:ext uri="{FF2B5EF4-FFF2-40B4-BE49-F238E27FC236}">
                <a16:creationId xmlns:a16="http://schemas.microsoft.com/office/drawing/2014/main" id="{DBD39A62-8161-FDA6-E2A7-A5FB3980D3FE}"/>
              </a:ext>
            </a:extLst>
          </p:cNvPr>
          <p:cNvSpPr>
            <a:spLocks noGrp="1"/>
          </p:cNvSpPr>
          <p:nvPr>
            <p:ph sz="half" idx="1"/>
          </p:nvPr>
        </p:nvSpPr>
        <p:spPr/>
        <p:txBody>
          <a:bodyPr/>
          <a:lstStyle/>
          <a:p>
            <a:pPr marL="0" indent="0" rtl="0">
              <a:spcBef>
                <a:spcPts val="0"/>
              </a:spcBef>
              <a:spcAft>
                <a:spcPts val="0"/>
              </a:spcAft>
              <a:buNone/>
            </a:pPr>
            <a:r>
              <a:rPr lang="en-US" b="1" i="0" u="none" strike="noStrike" dirty="0">
                <a:solidFill>
                  <a:srgbClr val="000000"/>
                </a:solidFill>
                <a:effectLst/>
                <a:latin typeface="Arial" panose="020B0604020202020204" pitchFamily="34" charset="0"/>
              </a:rPr>
              <a:t>Institutions</a:t>
            </a:r>
            <a:r>
              <a:rPr lang="en-US" b="0" i="0" u="none" strike="noStrike" dirty="0">
                <a:solidFill>
                  <a:srgbClr val="000000"/>
                </a:solidFill>
                <a:effectLst/>
                <a:latin typeface="Arial" panose="020B0604020202020204" pitchFamily="34" charset="0"/>
              </a:rPr>
              <a:t> are fairly stable social arrangements and practices through which collective actions are taken. Examples of institutions in the U.S. include the legal, educational, health care, social service, government, media and criminal justice systems. </a:t>
            </a:r>
            <a:endParaRPr lang="en-US" sz="3200" b="0" dirty="0">
              <a:effectLst/>
            </a:endParaRPr>
          </a:p>
          <a:p>
            <a:pPr marL="0" indent="0" rtl="0">
              <a:spcBef>
                <a:spcPts val="1400"/>
              </a:spcBef>
              <a:spcAft>
                <a:spcPts val="0"/>
              </a:spcAft>
              <a:buNone/>
            </a:pPr>
            <a:r>
              <a:rPr lang="en-US" b="1" i="0" u="none" strike="noStrike" dirty="0">
                <a:solidFill>
                  <a:srgbClr val="000000"/>
                </a:solidFill>
                <a:effectLst/>
                <a:latin typeface="Arial" panose="020B0604020202020204" pitchFamily="34" charset="0"/>
              </a:rPr>
              <a:t>Institutional Oppression </a:t>
            </a:r>
            <a:r>
              <a:rPr lang="en-US" b="0" i="0" u="none" strike="noStrike" dirty="0">
                <a:solidFill>
                  <a:srgbClr val="000000"/>
                </a:solidFill>
                <a:effectLst/>
                <a:latin typeface="Arial" panose="020B0604020202020204" pitchFamily="34" charset="0"/>
              </a:rPr>
              <a:t>occurs when established laws, customs, and practices systematically reflect and produce inequities based on one’s membership in targeted social identity groups. If oppressive consequences accrue to institutional laws, customs, or practices, the institution is oppressive whether or not the individuals maintaining those practices have oppressive intentions.</a:t>
            </a:r>
            <a:endParaRPr lang="en-US" sz="3200" b="0" dirty="0">
              <a:effectLst/>
            </a:endParaRPr>
          </a:p>
          <a:p>
            <a:pPr marL="0" indent="0" rtl="0">
              <a:spcBef>
                <a:spcPts val="0"/>
              </a:spcBef>
              <a:spcAft>
                <a:spcPts val="1200"/>
              </a:spcAft>
              <a:buNone/>
            </a:pPr>
            <a:endParaRPr lang="en-US" sz="1600" b="0" i="1" u="none" strike="noStrike" dirty="0">
              <a:solidFill>
                <a:srgbClr val="31394D"/>
              </a:solidFill>
              <a:effectLst/>
              <a:latin typeface="Calibri" panose="020F0502020204030204" pitchFamily="34" charset="0"/>
            </a:endParaRPr>
          </a:p>
          <a:p>
            <a:pPr marL="0" indent="0" rtl="0">
              <a:spcBef>
                <a:spcPts val="0"/>
              </a:spcBef>
              <a:spcAft>
                <a:spcPts val="1200"/>
              </a:spcAft>
              <a:buNone/>
            </a:pPr>
            <a:r>
              <a:rPr lang="en-US" sz="1600" b="0" i="1" u="none" strike="noStrike" dirty="0">
                <a:solidFill>
                  <a:srgbClr val="31394D"/>
                </a:solidFill>
                <a:effectLst/>
                <a:latin typeface="Calibri" panose="020F0502020204030204" pitchFamily="34" charset="0"/>
              </a:rPr>
              <a:t>Adapted from “Institutional Oppression,” Tools for Diversity</a:t>
            </a:r>
            <a:br>
              <a:rPr lang="en-US" dirty="0"/>
            </a:br>
            <a:endParaRPr lang="en-US" dirty="0"/>
          </a:p>
        </p:txBody>
      </p:sp>
      <p:sp>
        <p:nvSpPr>
          <p:cNvPr id="4" name="Slide Number Placeholder 3">
            <a:extLst>
              <a:ext uri="{FF2B5EF4-FFF2-40B4-BE49-F238E27FC236}">
                <a16:creationId xmlns:a16="http://schemas.microsoft.com/office/drawing/2014/main" id="{7E5A5C84-53FE-EA01-25DF-E758562004D3}"/>
              </a:ext>
            </a:extLst>
          </p:cNvPr>
          <p:cNvSpPr>
            <a:spLocks noGrp="1"/>
          </p:cNvSpPr>
          <p:nvPr>
            <p:ph type="sldNum" sz="quarter" idx="10"/>
          </p:nvPr>
        </p:nvSpPr>
        <p:spPr/>
        <p:txBody>
          <a:bodyPr/>
          <a:lstStyle/>
          <a:p>
            <a:pPr>
              <a:defRPr/>
            </a:pPr>
            <a:fld id="{06DDD070-D08E-4B40-B4AC-DB5751E9D83C}" type="slidenum">
              <a:rPr lang="en-US" altLang="en-US" smtClean="0"/>
              <a:pPr>
                <a:defRPr/>
              </a:pPr>
              <a:t>18</a:t>
            </a:fld>
            <a:endParaRPr lang="en-US" altLang="en-US"/>
          </a:p>
        </p:txBody>
      </p:sp>
    </p:spTree>
    <p:extLst>
      <p:ext uri="{BB962C8B-B14F-4D97-AF65-F5344CB8AC3E}">
        <p14:creationId xmlns:p14="http://schemas.microsoft.com/office/powerpoint/2010/main" val="374273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282C-14C0-F180-2E3D-A982FF92BCFA}"/>
              </a:ext>
            </a:extLst>
          </p:cNvPr>
          <p:cNvSpPr>
            <a:spLocks noGrp="1"/>
          </p:cNvSpPr>
          <p:nvPr>
            <p:ph type="title"/>
          </p:nvPr>
        </p:nvSpPr>
        <p:spPr/>
        <p:txBody>
          <a:bodyPr/>
          <a:lstStyle/>
          <a:p>
            <a:pPr algn="ctr"/>
            <a:r>
              <a:rPr lang="en-US" dirty="0"/>
              <a:t>Take a Breath</a:t>
            </a:r>
          </a:p>
        </p:txBody>
      </p:sp>
      <p:pic>
        <p:nvPicPr>
          <p:cNvPr id="6" name="Content Placeholder 5" descr="breathe in, breathe out with a full and deflating balloon">
            <a:extLst>
              <a:ext uri="{FF2B5EF4-FFF2-40B4-BE49-F238E27FC236}">
                <a16:creationId xmlns:a16="http://schemas.microsoft.com/office/drawing/2014/main" id="{6EDF556A-71D1-A716-E5A5-757E57CF068A}"/>
              </a:ext>
            </a:extLst>
          </p:cNvPr>
          <p:cNvPicPr>
            <a:picLocks noGrp="1" noChangeAspect="1"/>
          </p:cNvPicPr>
          <p:nvPr>
            <p:ph idx="1"/>
          </p:nvPr>
        </p:nvPicPr>
        <p:blipFill>
          <a:blip r:embed="rId3"/>
          <a:stretch>
            <a:fillRect/>
          </a:stretch>
        </p:blipFill>
        <p:spPr>
          <a:xfrm>
            <a:off x="3104019" y="2437621"/>
            <a:ext cx="5983961" cy="4160724"/>
          </a:xfrm>
          <a:prstGeom prst="rect">
            <a:avLst/>
          </a:prstGeom>
        </p:spPr>
      </p:pic>
      <p:sp>
        <p:nvSpPr>
          <p:cNvPr id="4" name="Slide Number Placeholder 3">
            <a:extLst>
              <a:ext uri="{FF2B5EF4-FFF2-40B4-BE49-F238E27FC236}">
                <a16:creationId xmlns:a16="http://schemas.microsoft.com/office/drawing/2014/main" id="{66802C0A-138F-6FA0-4FC4-B752AEC7BF75}"/>
              </a:ext>
            </a:extLst>
          </p:cNvPr>
          <p:cNvSpPr>
            <a:spLocks noGrp="1"/>
          </p:cNvSpPr>
          <p:nvPr>
            <p:ph type="sldNum" sz="quarter" idx="10"/>
          </p:nvPr>
        </p:nvSpPr>
        <p:spPr/>
        <p:txBody>
          <a:bodyPr/>
          <a:lstStyle/>
          <a:p>
            <a:pPr>
              <a:defRPr/>
            </a:pPr>
            <a:fld id="{8856F6ED-E3DC-8A4A-AABE-AFCED42314C4}" type="slidenum">
              <a:rPr lang="en-US" altLang="en-US" smtClean="0"/>
              <a:pPr>
                <a:defRPr/>
              </a:pPr>
              <a:t>19</a:t>
            </a:fld>
            <a:endParaRPr lang="en-US" altLang="en-US"/>
          </a:p>
        </p:txBody>
      </p:sp>
    </p:spTree>
    <p:extLst>
      <p:ext uri="{BB962C8B-B14F-4D97-AF65-F5344CB8AC3E}">
        <p14:creationId xmlns:p14="http://schemas.microsoft.com/office/powerpoint/2010/main" val="256013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0CB4-02D1-0B37-6EDD-02D02B6F49FF}"/>
              </a:ext>
            </a:extLst>
          </p:cNvPr>
          <p:cNvSpPr>
            <a:spLocks noGrp="1"/>
          </p:cNvSpPr>
          <p:nvPr>
            <p:ph type="title"/>
          </p:nvPr>
        </p:nvSpPr>
        <p:spPr/>
        <p:txBody>
          <a:bodyPr/>
          <a:lstStyle/>
          <a:p>
            <a:r>
              <a:rPr lang="en-US" dirty="0"/>
              <a:t>Facilitators</a:t>
            </a:r>
          </a:p>
        </p:txBody>
      </p:sp>
      <p:sp>
        <p:nvSpPr>
          <p:cNvPr id="3" name="Content Placeholder 2">
            <a:extLst>
              <a:ext uri="{FF2B5EF4-FFF2-40B4-BE49-F238E27FC236}">
                <a16:creationId xmlns:a16="http://schemas.microsoft.com/office/drawing/2014/main" id="{B65B28AD-595C-E2F1-BA2B-0D9BAD86DAA5}"/>
              </a:ext>
            </a:extLst>
          </p:cNvPr>
          <p:cNvSpPr>
            <a:spLocks noGrp="1"/>
          </p:cNvSpPr>
          <p:nvPr>
            <p:ph idx="1"/>
          </p:nvPr>
        </p:nvSpPr>
        <p:spPr/>
        <p:txBody>
          <a:bodyPr/>
          <a:lstStyle/>
          <a:p>
            <a:r>
              <a:rPr lang="en-US" dirty="0"/>
              <a:t>Juan Arzola, ASCCC At-Large Representative</a:t>
            </a:r>
          </a:p>
          <a:p>
            <a:r>
              <a:rPr lang="en-US" dirty="0"/>
              <a:t>Carlos Reyes Guerrero, ASCCC South Representative</a:t>
            </a:r>
          </a:p>
          <a:p>
            <a:r>
              <a:rPr lang="en-US" dirty="0"/>
              <a:t>Christopher J. Howerton, ASCCC At-Large Representative</a:t>
            </a:r>
          </a:p>
          <a:p>
            <a:endParaRPr lang="en-US" dirty="0"/>
          </a:p>
        </p:txBody>
      </p:sp>
      <p:sp>
        <p:nvSpPr>
          <p:cNvPr id="4" name="Slide Number Placeholder 3">
            <a:extLst>
              <a:ext uri="{FF2B5EF4-FFF2-40B4-BE49-F238E27FC236}">
                <a16:creationId xmlns:a16="http://schemas.microsoft.com/office/drawing/2014/main" id="{376E1991-D65B-CB0C-E325-57F2C9101D23}"/>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363178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8ECF-B275-09E5-DE43-FF84AF770472}"/>
              </a:ext>
            </a:extLst>
          </p:cNvPr>
          <p:cNvSpPr>
            <a:spLocks noGrp="1"/>
          </p:cNvSpPr>
          <p:nvPr>
            <p:ph type="title"/>
          </p:nvPr>
        </p:nvSpPr>
        <p:spPr>
          <a:xfrm>
            <a:off x="1277650" y="365126"/>
            <a:ext cx="10046043" cy="718608"/>
          </a:xfrm>
        </p:spPr>
        <p:txBody>
          <a:bodyPr/>
          <a:lstStyle/>
          <a:p>
            <a:r>
              <a:rPr lang="en-US" dirty="0">
                <a:hlinkClick r:id="rId3"/>
              </a:rPr>
              <a:t>ASCCC Cultural Humility Toolkit</a:t>
            </a:r>
            <a:endParaRPr lang="en-US" dirty="0"/>
          </a:p>
        </p:txBody>
      </p:sp>
      <p:pic>
        <p:nvPicPr>
          <p:cNvPr id="4098" name="Picture 2" descr="Flowchart of the ASCCC Cultural Humility toolkit">
            <a:extLst>
              <a:ext uri="{FF2B5EF4-FFF2-40B4-BE49-F238E27FC236}">
                <a16:creationId xmlns:a16="http://schemas.microsoft.com/office/drawing/2014/main" id="{714FF26C-6621-91A4-17C2-081DC4E8EB9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995749" y="1216934"/>
            <a:ext cx="8797663" cy="52759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23CCF88-9849-B557-52D9-002C00554569}"/>
              </a:ext>
            </a:extLst>
          </p:cNvPr>
          <p:cNvSpPr>
            <a:spLocks noGrp="1"/>
          </p:cNvSpPr>
          <p:nvPr>
            <p:ph type="sldNum" sz="quarter" idx="10"/>
          </p:nvPr>
        </p:nvSpPr>
        <p:spPr/>
        <p:txBody>
          <a:bodyPr/>
          <a:lstStyle/>
          <a:p>
            <a:pPr>
              <a:defRPr/>
            </a:pPr>
            <a:fld id="{8856F6ED-E3DC-8A4A-AABE-AFCED42314C4}" type="slidenum">
              <a:rPr lang="en-US" altLang="en-US" smtClean="0"/>
              <a:pPr>
                <a:defRPr/>
              </a:pPr>
              <a:t>20</a:t>
            </a:fld>
            <a:endParaRPr lang="en-US" altLang="en-US"/>
          </a:p>
        </p:txBody>
      </p:sp>
    </p:spTree>
    <p:extLst>
      <p:ext uri="{BB962C8B-B14F-4D97-AF65-F5344CB8AC3E}">
        <p14:creationId xmlns:p14="http://schemas.microsoft.com/office/powerpoint/2010/main" val="309144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AE05-31DB-080C-F97E-246324A285A1}"/>
              </a:ext>
            </a:extLst>
          </p:cNvPr>
          <p:cNvSpPr>
            <a:spLocks noGrp="1"/>
          </p:cNvSpPr>
          <p:nvPr>
            <p:ph type="title"/>
          </p:nvPr>
        </p:nvSpPr>
        <p:spPr>
          <a:xfrm>
            <a:off x="1277650" y="365126"/>
            <a:ext cx="10046043" cy="938742"/>
          </a:xfrm>
        </p:spPr>
        <p:txBody>
          <a:bodyPr/>
          <a:lstStyle/>
          <a:p>
            <a:r>
              <a:rPr lang="en-US" dirty="0"/>
              <a:t>Cultural Humility Journey Map</a:t>
            </a:r>
          </a:p>
        </p:txBody>
      </p:sp>
      <p:pic>
        <p:nvPicPr>
          <p:cNvPr id="5122" name="Picture 2" descr="Graphic of the ASCCC Cultural Humility Journey Map and 4 steps:&#10;1. Use the Cultural Humility Tool&#10;2. Use the Cultural Humility Inventory&#10;3. Use the Cultural Humility Journey Map&#10;4. Commit to action and accountability">
            <a:extLst>
              <a:ext uri="{FF2B5EF4-FFF2-40B4-BE49-F238E27FC236}">
                <a16:creationId xmlns:a16="http://schemas.microsoft.com/office/drawing/2014/main" id="{AD66BCD8-F8B7-6710-E6D8-C74AD1A53FF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4465" t="14859" r="4152"/>
          <a:stretch/>
        </p:blipFill>
        <p:spPr bwMode="auto">
          <a:xfrm>
            <a:off x="2484558" y="1303868"/>
            <a:ext cx="7632226" cy="54710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6E04257-BFAD-20F7-DE00-85795046E3E5}"/>
              </a:ext>
            </a:extLst>
          </p:cNvPr>
          <p:cNvSpPr>
            <a:spLocks noGrp="1"/>
          </p:cNvSpPr>
          <p:nvPr>
            <p:ph type="sldNum" sz="quarter" idx="10"/>
          </p:nvPr>
        </p:nvSpPr>
        <p:spPr/>
        <p:txBody>
          <a:bodyPr/>
          <a:lstStyle/>
          <a:p>
            <a:pPr>
              <a:defRPr/>
            </a:pPr>
            <a:fld id="{06DDD070-D08E-4B40-B4AC-DB5751E9D83C}" type="slidenum">
              <a:rPr lang="en-US" altLang="en-US" smtClean="0"/>
              <a:pPr>
                <a:defRPr/>
              </a:pPr>
              <a:t>21</a:t>
            </a:fld>
            <a:endParaRPr lang="en-US" altLang="en-US"/>
          </a:p>
        </p:txBody>
      </p:sp>
    </p:spTree>
    <p:extLst>
      <p:ext uri="{BB962C8B-B14F-4D97-AF65-F5344CB8AC3E}">
        <p14:creationId xmlns:p14="http://schemas.microsoft.com/office/powerpoint/2010/main" val="15072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3D7F-41F1-0C7E-1DA4-34221624FD94}"/>
              </a:ext>
            </a:extLst>
          </p:cNvPr>
          <p:cNvSpPr>
            <a:spLocks noGrp="1"/>
          </p:cNvSpPr>
          <p:nvPr>
            <p:ph type="title"/>
          </p:nvPr>
        </p:nvSpPr>
        <p:spPr>
          <a:xfrm>
            <a:off x="829994" y="403412"/>
            <a:ext cx="10523803" cy="1459255"/>
          </a:xfrm>
        </p:spPr>
        <p:txBody>
          <a:bodyPr/>
          <a:lstStyle/>
          <a:p>
            <a:r>
              <a:rPr lang="en-US" dirty="0"/>
              <a:t>Cultural Humility as an Equity Lens</a:t>
            </a:r>
          </a:p>
        </p:txBody>
      </p:sp>
      <p:pic>
        <p:nvPicPr>
          <p:cNvPr id="6146" name="Picture 2" descr="Principle 1: Self reflection and compassionate self critique. &#10;plus.&#10; Principle 2: Developing mutually beneficial partnerships: learning from each other's cultural differences, centering those we serve and finding common ground. &#10;Plus.&#10; Principle 3: Redressing power and privilege. &#10;Plus. &#10;Principle 4: Institutional Consistency. Equals&#10;Cultural Humility and Equity-Discernment">
            <a:extLst>
              <a:ext uri="{FF2B5EF4-FFF2-40B4-BE49-F238E27FC236}">
                <a16:creationId xmlns:a16="http://schemas.microsoft.com/office/drawing/2014/main" id="{3BD5FDC2-442F-7E4D-BBDD-95D06A18E1F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091" t="29199" r="9917"/>
          <a:stretch/>
        </p:blipFill>
        <p:spPr bwMode="auto">
          <a:xfrm>
            <a:off x="1585579" y="1862667"/>
            <a:ext cx="9012632" cy="44936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95C8AE-2680-B0BD-CC8E-2A66461CBE75}"/>
              </a:ext>
            </a:extLst>
          </p:cNvPr>
          <p:cNvSpPr>
            <a:spLocks noGrp="1"/>
          </p:cNvSpPr>
          <p:nvPr>
            <p:ph type="sldNum" sz="quarter" idx="10"/>
          </p:nvPr>
        </p:nvSpPr>
        <p:spPr/>
        <p:txBody>
          <a:bodyPr/>
          <a:lstStyle/>
          <a:p>
            <a:pPr>
              <a:defRPr/>
            </a:pPr>
            <a:fld id="{8856F6ED-E3DC-8A4A-AABE-AFCED42314C4}" type="slidenum">
              <a:rPr lang="en-US" altLang="en-US" smtClean="0"/>
              <a:pPr>
                <a:defRPr/>
              </a:pPr>
              <a:t>22</a:t>
            </a:fld>
            <a:endParaRPr lang="en-US" altLang="en-US"/>
          </a:p>
        </p:txBody>
      </p:sp>
    </p:spTree>
    <p:extLst>
      <p:ext uri="{BB962C8B-B14F-4D97-AF65-F5344CB8AC3E}">
        <p14:creationId xmlns:p14="http://schemas.microsoft.com/office/powerpoint/2010/main" val="249534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1A30-E968-8B2C-F6B3-D438D498CE35}"/>
              </a:ext>
            </a:extLst>
          </p:cNvPr>
          <p:cNvSpPr>
            <a:spLocks noGrp="1"/>
          </p:cNvSpPr>
          <p:nvPr>
            <p:ph type="title"/>
          </p:nvPr>
        </p:nvSpPr>
        <p:spPr/>
        <p:txBody>
          <a:bodyPr/>
          <a:lstStyle/>
          <a:p>
            <a:pPr algn="ctr"/>
            <a:r>
              <a:rPr lang="en-US" dirty="0"/>
              <a:t>Reflections &amp; Final Thoughts</a:t>
            </a:r>
          </a:p>
        </p:txBody>
      </p:sp>
      <p:sp>
        <p:nvSpPr>
          <p:cNvPr id="5" name="Content Placeholder 4">
            <a:extLst>
              <a:ext uri="{FF2B5EF4-FFF2-40B4-BE49-F238E27FC236}">
                <a16:creationId xmlns:a16="http://schemas.microsoft.com/office/drawing/2014/main" id="{1A2F22F7-3EBC-B0BA-ECD3-0CD05A9AF42C}"/>
              </a:ext>
            </a:extLst>
          </p:cNvPr>
          <p:cNvSpPr>
            <a:spLocks noGrp="1"/>
          </p:cNvSpPr>
          <p:nvPr>
            <p:ph idx="1"/>
          </p:nvPr>
        </p:nvSpPr>
        <p:spPr/>
        <p:txBody>
          <a:bodyPr/>
          <a:lstStyle/>
          <a:p>
            <a:pPr algn="ctr"/>
            <a:r>
              <a:rPr lang="en-US" sz="3600" b="1" dirty="0"/>
              <a:t>Thank you for spending this time with us today and enjoy the rest of our </a:t>
            </a:r>
            <a:r>
              <a:rPr lang="en-US" sz="3600" b="1"/>
              <a:t>fall plenary</a:t>
            </a:r>
            <a:r>
              <a:rPr lang="en-US" sz="3600" b="1" dirty="0"/>
              <a:t>!</a:t>
            </a:r>
          </a:p>
          <a:p>
            <a:pPr algn="ctr"/>
            <a:endParaRPr lang="en-US" dirty="0"/>
          </a:p>
          <a:p>
            <a:pPr algn="ctr"/>
            <a:r>
              <a:rPr lang="en-US" dirty="0"/>
              <a:t>Questions?</a:t>
            </a:r>
          </a:p>
          <a:p>
            <a:pPr algn="ctr"/>
            <a:r>
              <a:rPr lang="en-US" dirty="0"/>
              <a:t>info@asccc.org</a:t>
            </a:r>
          </a:p>
        </p:txBody>
      </p:sp>
      <p:sp>
        <p:nvSpPr>
          <p:cNvPr id="4" name="Slide Number Placeholder 3">
            <a:extLst>
              <a:ext uri="{FF2B5EF4-FFF2-40B4-BE49-F238E27FC236}">
                <a16:creationId xmlns:a16="http://schemas.microsoft.com/office/drawing/2014/main" id="{EB75635B-FB22-D4C5-CCA0-3FF8B7CEC350}"/>
              </a:ext>
            </a:extLst>
          </p:cNvPr>
          <p:cNvSpPr>
            <a:spLocks noGrp="1"/>
          </p:cNvSpPr>
          <p:nvPr>
            <p:ph type="sldNum" sz="quarter" idx="10"/>
          </p:nvPr>
        </p:nvSpPr>
        <p:spPr/>
        <p:txBody>
          <a:bodyPr/>
          <a:lstStyle/>
          <a:p>
            <a:pPr>
              <a:defRPr/>
            </a:pPr>
            <a:fld id="{8856F6ED-E3DC-8A4A-AABE-AFCED42314C4}" type="slidenum">
              <a:rPr lang="en-US" altLang="en-US" smtClean="0"/>
              <a:pPr>
                <a:defRPr/>
              </a:pPr>
              <a:t>23</a:t>
            </a:fld>
            <a:endParaRPr lang="en-US" altLang="en-US"/>
          </a:p>
        </p:txBody>
      </p:sp>
    </p:spTree>
    <p:extLst>
      <p:ext uri="{BB962C8B-B14F-4D97-AF65-F5344CB8AC3E}">
        <p14:creationId xmlns:p14="http://schemas.microsoft.com/office/powerpoint/2010/main" val="413955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C61D-DD3E-801E-A1E0-072FC9CB98A4}"/>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740D5085-3531-E792-3135-CE2D90516C89}"/>
              </a:ext>
            </a:extLst>
          </p:cNvPr>
          <p:cNvSpPr>
            <a:spLocks noGrp="1"/>
          </p:cNvSpPr>
          <p:nvPr>
            <p:ph idx="1"/>
          </p:nvPr>
        </p:nvSpPr>
        <p:spPr/>
        <p:txBody>
          <a:bodyPr/>
          <a:lstStyle/>
          <a:p>
            <a:r>
              <a:rPr lang="en-US" dirty="0"/>
              <a:t>Cultural humility is not a destination but a journey. Whether we are leading in our classrooms, leading in our departments, or leading in our college governance, each of us is influential in our collective success. The ASCCC has made cultural humility a priority as we continue to refine our work around IDEAA, and our work with local academic senates who are taking on this important journey. In this session, we will share the cultural humility work in which ASCCC has been engaged, the ASCCC Cultural Humility Toolkit, and, as a community, share experiences, challenges, and opportunities to authentically infuse cultural humility into our work.</a:t>
            </a:r>
          </a:p>
        </p:txBody>
      </p:sp>
      <p:sp>
        <p:nvSpPr>
          <p:cNvPr id="4" name="Slide Number Placeholder 3">
            <a:extLst>
              <a:ext uri="{FF2B5EF4-FFF2-40B4-BE49-F238E27FC236}">
                <a16:creationId xmlns:a16="http://schemas.microsoft.com/office/drawing/2014/main" id="{87DE97AB-20D3-5D26-50FE-344F49EAD3DE}"/>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spTree>
    <p:extLst>
      <p:ext uri="{BB962C8B-B14F-4D97-AF65-F5344CB8AC3E}">
        <p14:creationId xmlns:p14="http://schemas.microsoft.com/office/powerpoint/2010/main" val="95837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63AF-1C37-D795-0CFB-AD27F987D8EE}"/>
              </a:ext>
            </a:extLst>
          </p:cNvPr>
          <p:cNvSpPr>
            <a:spLocks noGrp="1"/>
          </p:cNvSpPr>
          <p:nvPr>
            <p:ph type="title"/>
          </p:nvPr>
        </p:nvSpPr>
        <p:spPr/>
        <p:txBody>
          <a:bodyPr/>
          <a:lstStyle/>
          <a:p>
            <a:r>
              <a:rPr lang="en-US" dirty="0"/>
              <a:t>A  Mindful Moment of Silence</a:t>
            </a:r>
          </a:p>
        </p:txBody>
      </p:sp>
      <p:sp>
        <p:nvSpPr>
          <p:cNvPr id="3" name="Content Placeholder 2">
            <a:extLst>
              <a:ext uri="{FF2B5EF4-FFF2-40B4-BE49-F238E27FC236}">
                <a16:creationId xmlns:a16="http://schemas.microsoft.com/office/drawing/2014/main" id="{2853DD63-7EDC-B90E-F4A4-A58F6605E546}"/>
              </a:ext>
            </a:extLst>
          </p:cNvPr>
          <p:cNvSpPr>
            <a:spLocks noGrp="1"/>
          </p:cNvSpPr>
          <p:nvPr>
            <p:ph idx="1"/>
          </p:nvPr>
        </p:nvSpPr>
        <p:spPr>
          <a:xfrm>
            <a:off x="829994" y="2438400"/>
            <a:ext cx="10523806" cy="3793587"/>
          </a:xfrm>
        </p:spPr>
        <p:txBody>
          <a:bodyPr/>
          <a:lstStyle/>
          <a:p>
            <a:r>
              <a:rPr lang="en-US" dirty="0"/>
              <a:t>Today we will learn all sorts of important information which will enable us to do better in our anti-racist equity work, and in the world. Let us take a moment to be silent; to think about what is in our hearts and on our minds as we begin this journey together.</a:t>
            </a:r>
          </a:p>
          <a:p>
            <a:endParaRPr lang="en-US" dirty="0"/>
          </a:p>
          <a:p>
            <a:r>
              <a:rPr lang="en-US" dirty="0"/>
              <a:t>You are invited to set an intention for our time together. Please also take this time to remember the original stewards of the land we stand on.</a:t>
            </a:r>
          </a:p>
          <a:p>
            <a:endParaRPr lang="en-US" dirty="0"/>
          </a:p>
          <a:p>
            <a:pPr algn="ctr"/>
            <a:r>
              <a:rPr lang="en-US" b="1" dirty="0"/>
              <a:t>Breathe in… Breathe out… and be still.</a:t>
            </a:r>
          </a:p>
          <a:p>
            <a:endParaRPr lang="en-US" dirty="0"/>
          </a:p>
        </p:txBody>
      </p:sp>
      <p:sp>
        <p:nvSpPr>
          <p:cNvPr id="4" name="Slide Number Placeholder 3">
            <a:extLst>
              <a:ext uri="{FF2B5EF4-FFF2-40B4-BE49-F238E27FC236}">
                <a16:creationId xmlns:a16="http://schemas.microsoft.com/office/drawing/2014/main" id="{53FD2C22-B2A2-03D0-7398-E1CCB7172D5D}"/>
              </a:ext>
            </a:extLst>
          </p:cNvPr>
          <p:cNvSpPr>
            <a:spLocks noGrp="1"/>
          </p:cNvSpPr>
          <p:nvPr>
            <p:ph type="sldNum" sz="quarter" idx="10"/>
          </p:nvPr>
        </p:nvSpPr>
        <p:spPr/>
        <p:txBody>
          <a:bodyPr/>
          <a:lstStyle/>
          <a:p>
            <a:pPr>
              <a:defRPr/>
            </a:pPr>
            <a:fld id="{8856F6ED-E3DC-8A4A-AABE-AFCED42314C4}" type="slidenum">
              <a:rPr lang="en-US" altLang="en-US" smtClean="0"/>
              <a:pPr>
                <a:defRPr/>
              </a:pPr>
              <a:t>4</a:t>
            </a:fld>
            <a:endParaRPr lang="en-US" altLang="en-US"/>
          </a:p>
        </p:txBody>
      </p:sp>
    </p:spTree>
    <p:extLst>
      <p:ext uri="{BB962C8B-B14F-4D97-AF65-F5344CB8AC3E}">
        <p14:creationId xmlns:p14="http://schemas.microsoft.com/office/powerpoint/2010/main" val="355783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B9FD-7BE1-A3FC-DA57-26CAE5F3851A}"/>
              </a:ext>
            </a:extLst>
          </p:cNvPr>
          <p:cNvSpPr>
            <a:spLocks noGrp="1"/>
          </p:cNvSpPr>
          <p:nvPr>
            <p:ph type="title"/>
          </p:nvPr>
        </p:nvSpPr>
        <p:spPr>
          <a:xfrm>
            <a:off x="626533" y="403412"/>
            <a:ext cx="11023599" cy="1685768"/>
          </a:xfrm>
        </p:spPr>
        <p:txBody>
          <a:bodyPr/>
          <a:lstStyle/>
          <a:p>
            <a:r>
              <a:rPr lang="en-US" dirty="0"/>
              <a:t>Community Agreement for Our Time Together Today</a:t>
            </a:r>
          </a:p>
        </p:txBody>
      </p:sp>
      <p:sp>
        <p:nvSpPr>
          <p:cNvPr id="3" name="Content Placeholder 2">
            <a:extLst>
              <a:ext uri="{FF2B5EF4-FFF2-40B4-BE49-F238E27FC236}">
                <a16:creationId xmlns:a16="http://schemas.microsoft.com/office/drawing/2014/main" id="{10E29000-976A-804A-DB2E-630DCC82C80A}"/>
              </a:ext>
            </a:extLst>
          </p:cNvPr>
          <p:cNvSpPr>
            <a:spLocks noGrp="1"/>
          </p:cNvSpPr>
          <p:nvPr>
            <p:ph idx="1"/>
          </p:nvPr>
        </p:nvSpPr>
        <p:spPr/>
        <p:txBody>
          <a:bodyPr/>
          <a:lstStyle/>
          <a:p>
            <a:r>
              <a:rPr lang="en-US" i="1" dirty="0"/>
              <a:t>The Four-Fold Way: Walking the Paths of the Warrior, Teacher, Healer, and Visionary </a:t>
            </a:r>
            <a:r>
              <a:rPr lang="en-US" dirty="0"/>
              <a:t>By Angeles </a:t>
            </a:r>
            <a:r>
              <a:rPr lang="en-US" dirty="0" err="1"/>
              <a:t>Arrien</a:t>
            </a:r>
            <a:endParaRPr lang="en-US" dirty="0"/>
          </a:p>
          <a:p>
            <a:endParaRPr lang="en-US" dirty="0"/>
          </a:p>
          <a:p>
            <a:pPr marL="457200" indent="-457200">
              <a:buFont typeface="+mj-lt"/>
              <a:buAutoNum type="arabicPeriod"/>
            </a:pPr>
            <a:r>
              <a:rPr lang="en-US" dirty="0"/>
              <a:t>Show </a:t>
            </a:r>
            <a:r>
              <a:rPr lang="en-US" dirty="0" err="1"/>
              <a:t>up,or</a:t>
            </a:r>
            <a:r>
              <a:rPr lang="en-US" dirty="0"/>
              <a:t> choose to be present.</a:t>
            </a:r>
          </a:p>
          <a:p>
            <a:pPr marL="457200" indent="-457200">
              <a:buFont typeface="+mj-lt"/>
              <a:buAutoNum type="arabicPeriod"/>
            </a:pPr>
            <a:r>
              <a:rPr lang="en-US" dirty="0"/>
              <a:t>Pay attention to what has heart and meaning.</a:t>
            </a:r>
          </a:p>
          <a:p>
            <a:pPr marL="457200" indent="-457200">
              <a:buFont typeface="+mj-lt"/>
              <a:buAutoNum type="arabicPeriod"/>
            </a:pPr>
            <a:r>
              <a:rPr lang="en-US" dirty="0"/>
              <a:t>Tell the truth without blame or judgment.</a:t>
            </a:r>
          </a:p>
          <a:p>
            <a:pPr marL="457200" indent="-457200">
              <a:buFont typeface="+mj-lt"/>
              <a:buAutoNum type="arabicPeriod"/>
            </a:pPr>
            <a:r>
              <a:rPr lang="en-US" dirty="0"/>
              <a:t>Don’t be attached to the results; stay open to outcome, not attached to it.</a:t>
            </a:r>
          </a:p>
          <a:p>
            <a:r>
              <a:rPr lang="en-US" dirty="0"/>
              <a:t> </a:t>
            </a:r>
          </a:p>
          <a:p>
            <a:endParaRPr lang="en-US" dirty="0"/>
          </a:p>
        </p:txBody>
      </p:sp>
      <p:sp>
        <p:nvSpPr>
          <p:cNvPr id="4" name="Slide Number Placeholder 3">
            <a:extLst>
              <a:ext uri="{FF2B5EF4-FFF2-40B4-BE49-F238E27FC236}">
                <a16:creationId xmlns:a16="http://schemas.microsoft.com/office/drawing/2014/main" id="{68B5E578-A6CC-3974-DCF7-1A2FC3BA2D55}"/>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spTree>
    <p:extLst>
      <p:ext uri="{BB962C8B-B14F-4D97-AF65-F5344CB8AC3E}">
        <p14:creationId xmlns:p14="http://schemas.microsoft.com/office/powerpoint/2010/main" val="211013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5B07-1094-97D6-1122-12026D2008FD}"/>
              </a:ext>
            </a:extLst>
          </p:cNvPr>
          <p:cNvSpPr>
            <a:spLocks noGrp="1"/>
          </p:cNvSpPr>
          <p:nvPr>
            <p:ph type="title"/>
          </p:nvPr>
        </p:nvSpPr>
        <p:spPr/>
        <p:txBody>
          <a:bodyPr/>
          <a:lstStyle/>
          <a:p>
            <a:r>
              <a:rPr lang="en-US" dirty="0"/>
              <a:t>Session Agenda</a:t>
            </a:r>
          </a:p>
        </p:txBody>
      </p:sp>
      <p:sp>
        <p:nvSpPr>
          <p:cNvPr id="3" name="Content Placeholder 2">
            <a:extLst>
              <a:ext uri="{FF2B5EF4-FFF2-40B4-BE49-F238E27FC236}">
                <a16:creationId xmlns:a16="http://schemas.microsoft.com/office/drawing/2014/main" id="{6D6FA740-834F-8DDD-48C4-084D6E9FF009}"/>
              </a:ext>
            </a:extLst>
          </p:cNvPr>
          <p:cNvSpPr>
            <a:spLocks noGrp="1"/>
          </p:cNvSpPr>
          <p:nvPr>
            <p:ph idx="1"/>
          </p:nvPr>
        </p:nvSpPr>
        <p:spPr>
          <a:xfrm>
            <a:off x="829994" y="2506134"/>
            <a:ext cx="10523806" cy="3725854"/>
          </a:xfrm>
        </p:spPr>
        <p:txBody>
          <a:bodyPr/>
          <a:lstStyle/>
          <a:p>
            <a:pPr marL="342900" indent="-342900">
              <a:buFont typeface="Arial" panose="020B0604020202020204" pitchFamily="34" charset="0"/>
              <a:buChar char="•"/>
            </a:pPr>
            <a:r>
              <a:rPr lang="en-US" dirty="0"/>
              <a:t>Define Cultural Humility and 4 Principles</a:t>
            </a:r>
          </a:p>
          <a:p>
            <a:pPr marL="342900" indent="-342900">
              <a:buFont typeface="Arial" panose="020B0604020202020204" pitchFamily="34" charset="0"/>
              <a:buChar char="•"/>
            </a:pPr>
            <a:r>
              <a:rPr lang="en-US" dirty="0"/>
              <a:t>Cultural Competence vs Cultural Humility</a:t>
            </a:r>
          </a:p>
          <a:p>
            <a:pPr marL="342900" indent="-342900">
              <a:buFont typeface="Arial" panose="020B0604020202020204" pitchFamily="34" charset="0"/>
              <a:buChar char="•"/>
            </a:pPr>
            <a:r>
              <a:rPr lang="en-US" dirty="0"/>
              <a:t>Dialogue vs. Discussion</a:t>
            </a:r>
          </a:p>
          <a:p>
            <a:pPr marL="342900" indent="-342900">
              <a:buFont typeface="Arial" panose="020B0604020202020204" pitchFamily="34" charset="0"/>
              <a:buChar char="•"/>
            </a:pPr>
            <a:r>
              <a:rPr lang="en-US" dirty="0"/>
              <a:t>Leading with Empathy and Listening</a:t>
            </a:r>
          </a:p>
          <a:p>
            <a:pPr marL="342900" indent="-342900">
              <a:buFont typeface="Arial" panose="020B0604020202020204" pitchFamily="34" charset="0"/>
              <a:buChar char="•"/>
            </a:pPr>
            <a:r>
              <a:rPr lang="en-US" dirty="0"/>
              <a:t>Understanding impact of Power and Privilege</a:t>
            </a:r>
          </a:p>
          <a:p>
            <a:pPr marL="342900" indent="-342900">
              <a:buFont typeface="Arial" panose="020B0604020202020204" pitchFamily="34" charset="0"/>
              <a:buChar char="•"/>
            </a:pPr>
            <a:r>
              <a:rPr lang="en-US" dirty="0"/>
              <a:t>Institutional Consistency</a:t>
            </a:r>
          </a:p>
          <a:p>
            <a:pPr marL="342900" indent="-342900">
              <a:buFont typeface="Arial" panose="020B0604020202020204" pitchFamily="34" charset="0"/>
              <a:buChar char="•"/>
            </a:pPr>
            <a:r>
              <a:rPr lang="en-US" dirty="0"/>
              <a:t>ASCCC Cultural Humility Toolkit and planned update</a:t>
            </a:r>
          </a:p>
          <a:p>
            <a:endParaRPr lang="en-US" dirty="0"/>
          </a:p>
        </p:txBody>
      </p:sp>
      <p:sp>
        <p:nvSpPr>
          <p:cNvPr id="4" name="Slide Number Placeholder 3">
            <a:extLst>
              <a:ext uri="{FF2B5EF4-FFF2-40B4-BE49-F238E27FC236}">
                <a16:creationId xmlns:a16="http://schemas.microsoft.com/office/drawing/2014/main" id="{1EF20E3B-A135-B5D7-4CAA-C809BD863305}"/>
              </a:ext>
            </a:extLst>
          </p:cNvPr>
          <p:cNvSpPr>
            <a:spLocks noGrp="1"/>
          </p:cNvSpPr>
          <p:nvPr>
            <p:ph type="sldNum" sz="quarter" idx="10"/>
          </p:nvPr>
        </p:nvSpPr>
        <p:spPr/>
        <p:txBody>
          <a:bodyPr/>
          <a:lstStyle/>
          <a:p>
            <a:pPr>
              <a:defRPr/>
            </a:pPr>
            <a:fld id="{8856F6ED-E3DC-8A4A-AABE-AFCED42314C4}" type="slidenum">
              <a:rPr lang="en-US" altLang="en-US" smtClean="0"/>
              <a:pPr>
                <a:defRPr/>
              </a:pPr>
              <a:t>6</a:t>
            </a:fld>
            <a:endParaRPr lang="en-US" altLang="en-US"/>
          </a:p>
        </p:txBody>
      </p:sp>
      <p:pic>
        <p:nvPicPr>
          <p:cNvPr id="5" name="Picture 4">
            <a:extLst>
              <a:ext uri="{FF2B5EF4-FFF2-40B4-BE49-F238E27FC236}">
                <a16:creationId xmlns:a16="http://schemas.microsoft.com/office/drawing/2014/main" id="{E262A748-E33C-04E8-5416-0A51A798E1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72949" y="2381772"/>
            <a:ext cx="3578784" cy="2387049"/>
          </a:xfrm>
          <a:prstGeom prst="rect">
            <a:avLst/>
          </a:prstGeom>
        </p:spPr>
      </p:pic>
    </p:spTree>
    <p:extLst>
      <p:ext uri="{BB962C8B-B14F-4D97-AF65-F5344CB8AC3E}">
        <p14:creationId xmlns:p14="http://schemas.microsoft.com/office/powerpoint/2010/main" val="24678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B6E7-3F24-E9B9-E931-CD4BA78505F8}"/>
              </a:ext>
            </a:extLst>
          </p:cNvPr>
          <p:cNvSpPr>
            <a:spLocks noGrp="1"/>
          </p:cNvSpPr>
          <p:nvPr>
            <p:ph type="title"/>
          </p:nvPr>
        </p:nvSpPr>
        <p:spPr>
          <a:xfrm>
            <a:off x="1277650" y="365125"/>
            <a:ext cx="10046043" cy="1325563"/>
          </a:xfrm>
        </p:spPr>
        <p:txBody>
          <a:bodyPr wrap="square" anchor="b">
            <a:normAutofit/>
          </a:bodyPr>
          <a:lstStyle/>
          <a:p>
            <a:r>
              <a:rPr lang="en-US" dirty="0"/>
              <a:t>Cultural Humility</a:t>
            </a:r>
          </a:p>
        </p:txBody>
      </p:sp>
      <p:pic>
        <p:nvPicPr>
          <p:cNvPr id="5" name="Picture 4">
            <a:extLst>
              <a:ext uri="{FF2B5EF4-FFF2-40B4-BE49-F238E27FC236}">
                <a16:creationId xmlns:a16="http://schemas.microsoft.com/office/drawing/2014/main" id="{A3355B14-8979-FD6B-5208-946D16F95376}"/>
              </a:ext>
              <a:ext uri="{C183D7F6-B498-43B3-948B-1728B52AA6E4}">
                <adec:decorative xmlns:adec="http://schemas.microsoft.com/office/drawing/2017/decorative" val="1"/>
              </a:ext>
            </a:extLst>
          </p:cNvPr>
          <p:cNvPicPr>
            <a:picLocks noChangeAspect="1"/>
          </p:cNvPicPr>
          <p:nvPr/>
        </p:nvPicPr>
        <p:blipFill rotWithShape="1">
          <a:blip r:embed="rId3"/>
          <a:srcRect l="14399" r="20585" b="-1"/>
          <a:stretch/>
        </p:blipFill>
        <p:spPr>
          <a:xfrm>
            <a:off x="1277650" y="1798320"/>
            <a:ext cx="4922537" cy="4391343"/>
          </a:xfrm>
          <a:prstGeom prst="rect">
            <a:avLst/>
          </a:prstGeom>
          <a:noFill/>
        </p:spPr>
      </p:pic>
      <p:sp>
        <p:nvSpPr>
          <p:cNvPr id="3" name="Content Placeholder 2">
            <a:extLst>
              <a:ext uri="{FF2B5EF4-FFF2-40B4-BE49-F238E27FC236}">
                <a16:creationId xmlns:a16="http://schemas.microsoft.com/office/drawing/2014/main" id="{0A794B58-9808-B74B-FB00-D4A54FACF7AD}"/>
              </a:ext>
            </a:extLst>
          </p:cNvPr>
          <p:cNvSpPr>
            <a:spLocks noGrp="1"/>
          </p:cNvSpPr>
          <p:nvPr>
            <p:ph sz="quarter" idx="4"/>
          </p:nvPr>
        </p:nvSpPr>
        <p:spPr>
          <a:xfrm>
            <a:off x="6388259" y="1798320"/>
            <a:ext cx="4948881" cy="4391343"/>
          </a:xfrm>
        </p:spPr>
        <p:txBody>
          <a:bodyPr wrap="square" anchor="t">
            <a:normAutofit/>
          </a:bodyPr>
          <a:lstStyle/>
          <a:p>
            <a:pPr marL="0" indent="0">
              <a:buNone/>
            </a:pPr>
            <a:r>
              <a:rPr lang="en-US" dirty="0"/>
              <a:t> </a:t>
            </a:r>
            <a:r>
              <a:rPr lang="en-US" sz="2800" dirty="0"/>
              <a:t>“…not a discreet endpoint, but a commitment and active engagement in a lifelong process that individuals enter into on an ongoing basis with patients, communities, colleagues, and with themselves.”</a:t>
            </a:r>
          </a:p>
          <a:p>
            <a:pPr marL="0" indent="0">
              <a:buNone/>
            </a:pPr>
            <a:r>
              <a:rPr lang="en-US" sz="2000" dirty="0"/>
              <a:t>(Leland Brown, 1994)</a:t>
            </a:r>
          </a:p>
        </p:txBody>
      </p:sp>
      <p:sp>
        <p:nvSpPr>
          <p:cNvPr id="4" name="Slide Number Placeholder 3">
            <a:extLst>
              <a:ext uri="{FF2B5EF4-FFF2-40B4-BE49-F238E27FC236}">
                <a16:creationId xmlns:a16="http://schemas.microsoft.com/office/drawing/2014/main" id="{81A22BE2-2FE5-5610-1C3D-5352E9C29664}"/>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smtClean="0"/>
              <a:pPr>
                <a:spcAft>
                  <a:spcPts val="600"/>
                </a:spcAft>
                <a:defRPr/>
              </a:pPr>
              <a:t>7</a:t>
            </a:fld>
            <a:endParaRPr lang="en-US" altLang="en-US"/>
          </a:p>
        </p:txBody>
      </p:sp>
    </p:spTree>
    <p:extLst>
      <p:ext uri="{BB962C8B-B14F-4D97-AF65-F5344CB8AC3E}">
        <p14:creationId xmlns:p14="http://schemas.microsoft.com/office/powerpoint/2010/main" val="43017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CF79-FD7D-A5CA-25E9-BFEEC92506B2}"/>
              </a:ext>
            </a:extLst>
          </p:cNvPr>
          <p:cNvSpPr>
            <a:spLocks noGrp="1"/>
          </p:cNvSpPr>
          <p:nvPr>
            <p:ph type="title"/>
          </p:nvPr>
        </p:nvSpPr>
        <p:spPr/>
        <p:txBody>
          <a:bodyPr/>
          <a:lstStyle/>
          <a:p>
            <a:r>
              <a:rPr lang="en-US" dirty="0"/>
              <a:t>Pioneers in this Work</a:t>
            </a:r>
          </a:p>
        </p:txBody>
      </p:sp>
      <p:sp>
        <p:nvSpPr>
          <p:cNvPr id="3" name="Content Placeholder 2">
            <a:extLst>
              <a:ext uri="{FF2B5EF4-FFF2-40B4-BE49-F238E27FC236}">
                <a16:creationId xmlns:a16="http://schemas.microsoft.com/office/drawing/2014/main" id="{F716B431-D919-67ED-5772-C27DF7ABA7CB}"/>
              </a:ext>
            </a:extLst>
          </p:cNvPr>
          <p:cNvSpPr>
            <a:spLocks noGrp="1"/>
          </p:cNvSpPr>
          <p:nvPr>
            <p:ph sz="half" idx="1"/>
          </p:nvPr>
        </p:nvSpPr>
        <p:spPr>
          <a:xfrm>
            <a:off x="1277651" y="1798320"/>
            <a:ext cx="5360216" cy="4419600"/>
          </a:xfrm>
        </p:spPr>
        <p:txBody>
          <a:bodyPr/>
          <a:lstStyle/>
          <a:p>
            <a:pPr marL="0" indent="0" rtl="0">
              <a:spcBef>
                <a:spcPts val="0"/>
              </a:spcBef>
              <a:spcAft>
                <a:spcPts val="1200"/>
              </a:spcAft>
              <a:buNone/>
            </a:pPr>
            <a:r>
              <a:rPr lang="en-US" b="0" i="0" u="none" strike="noStrike" dirty="0">
                <a:solidFill>
                  <a:srgbClr val="595959"/>
                </a:solidFill>
                <a:effectLst/>
                <a:latin typeface="Arial" panose="020B0604020202020204" pitchFamily="34" charset="0"/>
              </a:rPr>
              <a:t>Dr. Melanie Tervalon - </a:t>
            </a:r>
            <a:r>
              <a:rPr lang="en-US" b="0" i="0" u="sng" strike="noStrike" dirty="0">
                <a:solidFill>
                  <a:srgbClr val="0097A7"/>
                </a:solidFill>
                <a:effectLst/>
                <a:latin typeface="Arial" panose="020B0604020202020204" pitchFamily="34" charset="0"/>
                <a:hlinkClick r:id="rId3"/>
              </a:rPr>
              <a:t>Bio</a:t>
            </a:r>
            <a:endParaRPr lang="en-US" sz="3200" b="0" dirty="0">
              <a:effectLst/>
            </a:endParaRPr>
          </a:p>
          <a:p>
            <a:pPr marL="0" indent="0" rtl="0">
              <a:spcBef>
                <a:spcPts val="0"/>
              </a:spcBef>
              <a:spcAft>
                <a:spcPts val="1200"/>
              </a:spcAft>
              <a:buNone/>
            </a:pPr>
            <a:r>
              <a:rPr lang="en-US" b="0" i="0" u="none" strike="noStrike" dirty="0">
                <a:solidFill>
                  <a:srgbClr val="595959"/>
                </a:solidFill>
                <a:effectLst/>
                <a:latin typeface="Arial" panose="020B0604020202020204" pitchFamily="34" charset="0"/>
              </a:rPr>
              <a:t>Dr. Jann Murray-García – </a:t>
            </a:r>
            <a:r>
              <a:rPr lang="en-US" b="0" i="0" u="sng" strike="noStrike" dirty="0">
                <a:solidFill>
                  <a:srgbClr val="0097A7"/>
                </a:solidFill>
                <a:effectLst/>
                <a:latin typeface="Arial" panose="020B0604020202020204" pitchFamily="34" charset="0"/>
                <a:hlinkClick r:id="rId4"/>
              </a:rPr>
              <a:t>Bio</a:t>
            </a:r>
            <a:endParaRPr lang="en-US" b="0" i="0" u="sng" strike="noStrike" dirty="0">
              <a:solidFill>
                <a:srgbClr val="0097A7"/>
              </a:solidFill>
              <a:effectLst/>
              <a:latin typeface="Arial" panose="020B0604020202020204" pitchFamily="34" charset="0"/>
            </a:endParaRPr>
          </a:p>
          <a:p>
            <a:pPr marL="0" indent="0" rtl="0">
              <a:spcBef>
                <a:spcPts val="0"/>
              </a:spcBef>
              <a:spcAft>
                <a:spcPts val="1200"/>
              </a:spcAft>
              <a:buNone/>
            </a:pPr>
            <a:endParaRPr lang="en-US" sz="3200" b="0" dirty="0">
              <a:effectLst/>
            </a:endParaRPr>
          </a:p>
          <a:p>
            <a:pPr marL="0" indent="0">
              <a:buNone/>
            </a:pPr>
            <a:r>
              <a:rPr lang="en-US" b="0" i="0" u="none" strike="noStrike" dirty="0">
                <a:solidFill>
                  <a:srgbClr val="595959"/>
                </a:solidFill>
                <a:effectLst/>
                <a:latin typeface="Arial" panose="020B0604020202020204" pitchFamily="34" charset="0"/>
              </a:rPr>
              <a:t>VIDEO/Documentary: </a:t>
            </a:r>
            <a:r>
              <a:rPr lang="en-US" b="0" i="0" u="sng" strike="noStrike" dirty="0">
                <a:solidFill>
                  <a:srgbClr val="0097A7"/>
                </a:solidFill>
                <a:effectLst/>
                <a:latin typeface="Arial" panose="020B0604020202020204" pitchFamily="34" charset="0"/>
                <a:hlinkClick r:id="rId5"/>
              </a:rPr>
              <a:t>Cultural Humility: People, Principles and Practices</a:t>
            </a:r>
            <a:r>
              <a:rPr lang="en-US" b="0" i="0" u="none" strike="noStrike" dirty="0">
                <a:solidFill>
                  <a:srgbClr val="595959"/>
                </a:solidFill>
                <a:effectLst/>
                <a:latin typeface="Arial" panose="020B0604020202020204" pitchFamily="34" charset="0"/>
              </a:rPr>
              <a:t> - Vivian Chavez</a:t>
            </a:r>
            <a:endParaRPr lang="en-US" sz="3200" dirty="0"/>
          </a:p>
        </p:txBody>
      </p:sp>
      <p:pic>
        <p:nvPicPr>
          <p:cNvPr id="1026" name="Picture 2" descr="headshot image of Dr. Melanie Tervalon">
            <a:extLst>
              <a:ext uri="{FF2B5EF4-FFF2-40B4-BE49-F238E27FC236}">
                <a16:creationId xmlns:a16="http://schemas.microsoft.com/office/drawing/2014/main" id="{5467614B-FB45-9642-1703-BC532D25CF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8674" y="1180254"/>
            <a:ext cx="2185459" cy="3122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dshot image of Dr. Jann Murray-Garcia">
            <a:extLst>
              <a:ext uri="{FF2B5EF4-FFF2-40B4-BE49-F238E27FC236}">
                <a16:creationId xmlns:a16="http://schemas.microsoft.com/office/drawing/2014/main" id="{66BB8214-AC72-9B0D-70EA-9E5FAED742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1080" y="3319146"/>
            <a:ext cx="2370666" cy="27093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DD15A4D-1532-4AE1-04B8-97738B2EFFAA}"/>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06DDD070-D08E-4B40-B4AC-DB5751E9D83C}" type="slidenum">
              <a:rPr lang="en-US" altLang="en-US" smtClean="0"/>
              <a:pPr>
                <a:defRPr/>
              </a:pPr>
              <a:t>8</a:t>
            </a:fld>
            <a:endParaRPr lang="en-US" altLang="en-US"/>
          </a:p>
        </p:txBody>
      </p:sp>
    </p:spTree>
    <p:extLst>
      <p:ext uri="{BB962C8B-B14F-4D97-AF65-F5344CB8AC3E}">
        <p14:creationId xmlns:p14="http://schemas.microsoft.com/office/powerpoint/2010/main" val="89894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F8E8-A970-8581-C8A4-C1948F9FFE8C}"/>
              </a:ext>
            </a:extLst>
          </p:cNvPr>
          <p:cNvSpPr>
            <a:spLocks noGrp="1"/>
          </p:cNvSpPr>
          <p:nvPr>
            <p:ph type="title"/>
          </p:nvPr>
        </p:nvSpPr>
        <p:spPr>
          <a:xfrm>
            <a:off x="1277650" y="365125"/>
            <a:ext cx="10046043" cy="904875"/>
          </a:xfrm>
        </p:spPr>
        <p:txBody>
          <a:bodyPr/>
          <a:lstStyle/>
          <a:p>
            <a:r>
              <a:rPr lang="en-US" dirty="0"/>
              <a:t>Cultural Humility Principles</a:t>
            </a:r>
          </a:p>
        </p:txBody>
      </p:sp>
      <p:sp>
        <p:nvSpPr>
          <p:cNvPr id="3" name="Content Placeholder 2">
            <a:extLst>
              <a:ext uri="{FF2B5EF4-FFF2-40B4-BE49-F238E27FC236}">
                <a16:creationId xmlns:a16="http://schemas.microsoft.com/office/drawing/2014/main" id="{B34CB6A2-E69C-822B-D7B1-A3C3DABC1DD1}"/>
              </a:ext>
            </a:extLst>
          </p:cNvPr>
          <p:cNvSpPr>
            <a:spLocks noGrp="1"/>
          </p:cNvSpPr>
          <p:nvPr>
            <p:ph sz="half" idx="1"/>
          </p:nvPr>
        </p:nvSpPr>
        <p:spPr>
          <a:xfrm>
            <a:off x="1277650" y="1422400"/>
            <a:ext cx="10058400" cy="4795520"/>
          </a:xfrm>
        </p:spPr>
        <p:txBody>
          <a:bodyPr/>
          <a:lstStyle/>
          <a:p>
            <a:pPr rtl="0">
              <a:spcBef>
                <a:spcPts val="0"/>
              </a:spcBef>
              <a:spcAft>
                <a:spcPts val="0"/>
              </a:spcAft>
            </a:pPr>
            <a:r>
              <a:rPr lang="en-US" sz="2000" b="1" i="0" u="none" strike="noStrike" dirty="0">
                <a:solidFill>
                  <a:srgbClr val="000000"/>
                </a:solidFill>
                <a:effectLst/>
                <a:latin typeface="Arial" panose="020B0604020202020204" pitchFamily="34" charset="0"/>
              </a:rPr>
              <a:t>Principle 1: </a:t>
            </a:r>
            <a:r>
              <a:rPr lang="en-US" sz="2000" b="0" i="0" u="none" strike="noStrike" dirty="0">
                <a:solidFill>
                  <a:srgbClr val="000000"/>
                </a:solidFill>
                <a:effectLst/>
                <a:latin typeface="Arial" panose="020B0604020202020204" pitchFamily="34" charset="0"/>
              </a:rPr>
              <a:t>A lifelong commitment to lifelong learning, self-reflection, and compassionate self-critique. (Intra)</a:t>
            </a:r>
            <a:endParaRPr lang="en-US" sz="2800" b="0" dirty="0">
              <a:effectLst/>
            </a:endParaRPr>
          </a:p>
          <a:p>
            <a:pPr rtl="0">
              <a:spcBef>
                <a:spcPts val="1800"/>
              </a:spcBef>
              <a:spcAft>
                <a:spcPts val="0"/>
              </a:spcAft>
            </a:pPr>
            <a:r>
              <a:rPr lang="en-US" sz="2000" b="1" i="0" u="none" strike="noStrike" dirty="0">
                <a:solidFill>
                  <a:srgbClr val="000000"/>
                </a:solidFill>
                <a:effectLst/>
                <a:latin typeface="Arial" panose="020B0604020202020204" pitchFamily="34" charset="0"/>
              </a:rPr>
              <a:t>Principle 2:</a:t>
            </a:r>
            <a:r>
              <a:rPr lang="en-US" sz="2000" b="0" i="0" u="none" strike="noStrike" dirty="0">
                <a:solidFill>
                  <a:srgbClr val="000000"/>
                </a:solidFill>
                <a:effectLst/>
                <a:latin typeface="Arial" panose="020B0604020202020204" pitchFamily="34" charset="0"/>
              </a:rPr>
              <a:t> An investment in interconnectedness and interdependence. Developing mutually-beneficial partnerships with communities on behalf of individuals and defined populations; partnering with those you serve. (Inter)</a:t>
            </a:r>
            <a:endParaRPr lang="en-US" sz="2800" b="0" dirty="0">
              <a:effectLst/>
            </a:endParaRPr>
          </a:p>
          <a:p>
            <a:pPr rtl="0">
              <a:spcBef>
                <a:spcPts val="1800"/>
              </a:spcBef>
              <a:spcAft>
                <a:spcPts val="0"/>
              </a:spcAft>
            </a:pPr>
            <a:r>
              <a:rPr lang="en-US" sz="2000" b="1" i="0" u="none" strike="noStrike" dirty="0">
                <a:solidFill>
                  <a:srgbClr val="000000"/>
                </a:solidFill>
                <a:effectLst/>
                <a:latin typeface="Arial" panose="020B0604020202020204" pitchFamily="34" charset="0"/>
              </a:rPr>
              <a:t>Principle 3:</a:t>
            </a:r>
            <a:r>
              <a:rPr lang="en-US" sz="2000" b="0" i="0" u="none" strike="noStrike" dirty="0">
                <a:solidFill>
                  <a:srgbClr val="000000"/>
                </a:solidFill>
                <a:effectLst/>
                <a:latin typeface="Arial" panose="020B0604020202020204" pitchFamily="34" charset="0"/>
              </a:rPr>
              <a:t> Identifying and redressing power imbalances in relational dynamics. Disrupting systems of oppression and harm. (Cultural)</a:t>
            </a:r>
            <a:endParaRPr lang="en-US" sz="2800" b="0" dirty="0">
              <a:effectLst/>
            </a:endParaRPr>
          </a:p>
          <a:p>
            <a:pPr rtl="0">
              <a:spcBef>
                <a:spcPts val="1800"/>
              </a:spcBef>
              <a:spcAft>
                <a:spcPts val="0"/>
              </a:spcAft>
            </a:pPr>
            <a:r>
              <a:rPr lang="en-US" sz="2000" b="1" i="0" u="none" strike="noStrike" dirty="0">
                <a:solidFill>
                  <a:srgbClr val="000000"/>
                </a:solidFill>
                <a:effectLst/>
                <a:latin typeface="Arial" panose="020B0604020202020204" pitchFamily="34" charset="0"/>
              </a:rPr>
              <a:t>Principle 4:</a:t>
            </a:r>
            <a:r>
              <a:rPr lang="en-US" sz="2000" b="0" i="0" u="none" strike="noStrike" dirty="0">
                <a:solidFill>
                  <a:srgbClr val="000000"/>
                </a:solidFill>
                <a:effectLst/>
                <a:latin typeface="Arial" panose="020B0604020202020204" pitchFamily="34" charset="0"/>
              </a:rPr>
              <a:t> Advocating for and maintaining institutional consistency with principles 1-3. (Systems/Institutions)</a:t>
            </a:r>
            <a:endParaRPr lang="en-US" sz="2800" b="0" dirty="0">
              <a:effectLst/>
            </a:endParaRPr>
          </a:p>
          <a:p>
            <a:pPr marL="0" indent="0" rtl="0">
              <a:spcBef>
                <a:spcPts val="800"/>
              </a:spcBef>
              <a:spcAft>
                <a:spcPts val="0"/>
              </a:spcAft>
              <a:buNone/>
            </a:pPr>
            <a:endParaRPr lang="en-US" b="0" dirty="0">
              <a:effectLst/>
            </a:endParaRPr>
          </a:p>
          <a:p>
            <a:pPr marL="0" indent="0" rtl="0">
              <a:spcBef>
                <a:spcPts val="800"/>
              </a:spcBef>
              <a:spcAft>
                <a:spcPts val="0"/>
              </a:spcAft>
              <a:buNone/>
            </a:pPr>
            <a:endParaRPr lang="en-US" b="0" dirty="0">
              <a:effectLst/>
            </a:endParaRPr>
          </a:p>
          <a:p>
            <a:pPr marL="0" indent="0">
              <a:buNone/>
            </a:pPr>
            <a:r>
              <a:rPr lang="en-US" sz="1400" b="0" i="0" u="none" strike="noStrike" dirty="0">
                <a:solidFill>
                  <a:srgbClr val="31394D"/>
                </a:solidFill>
                <a:effectLst/>
                <a:latin typeface="Calibri" panose="020F0502020204030204" pitchFamily="34" charset="0"/>
              </a:rPr>
              <a:t>Adapted from </a:t>
            </a:r>
            <a:r>
              <a:rPr lang="en-US" sz="1400" b="0" i="0" u="none" strike="noStrike" dirty="0">
                <a:solidFill>
                  <a:srgbClr val="31394D"/>
                </a:solidFill>
                <a:effectLst/>
                <a:latin typeface="Calibri" panose="020F0502020204030204" pitchFamily="34" charset="0"/>
                <a:hlinkClick r:id="rId3"/>
              </a:rPr>
              <a:t>Tervalon M, Murray-Garcia J:  “Cultural humility  versus cultural competence: a critical distinction in defining physician training outcomes in multicultural education, “</a:t>
            </a:r>
            <a:r>
              <a:rPr lang="en-US" sz="1400" b="0" i="0" u="sng" dirty="0">
                <a:solidFill>
                  <a:srgbClr val="31394D"/>
                </a:solidFill>
                <a:effectLst/>
                <a:latin typeface="Calibri" panose="020F0502020204030204" pitchFamily="34" charset="0"/>
                <a:hlinkClick r:id="rId3"/>
              </a:rPr>
              <a:t>Journal of Health Care for the Poor and Underserved</a:t>
            </a:r>
            <a:r>
              <a:rPr lang="en-US" sz="1400" b="0" i="0" u="none" strike="noStrike" dirty="0">
                <a:solidFill>
                  <a:srgbClr val="31394D"/>
                </a:solidFill>
                <a:effectLst/>
                <a:latin typeface="Calibri" panose="020F0502020204030204" pitchFamily="34" charset="0"/>
                <a:hlinkClick r:id="rId3"/>
              </a:rPr>
              <a:t> 1998; 9(2):117-124.</a:t>
            </a:r>
            <a:endParaRPr lang="en-US" sz="1800" dirty="0"/>
          </a:p>
        </p:txBody>
      </p:sp>
      <p:sp>
        <p:nvSpPr>
          <p:cNvPr id="4" name="Slide Number Placeholder 3">
            <a:extLst>
              <a:ext uri="{FF2B5EF4-FFF2-40B4-BE49-F238E27FC236}">
                <a16:creationId xmlns:a16="http://schemas.microsoft.com/office/drawing/2014/main" id="{4ADE1A37-8771-9BCE-F91A-7C329B695CEC}"/>
              </a:ext>
            </a:extLst>
          </p:cNvPr>
          <p:cNvSpPr>
            <a:spLocks noGrp="1"/>
          </p:cNvSpPr>
          <p:nvPr>
            <p:ph type="sldNum" sz="quarter" idx="10"/>
          </p:nvPr>
        </p:nvSpPr>
        <p:spPr/>
        <p:txBody>
          <a:bodyPr/>
          <a:lstStyle/>
          <a:p>
            <a:pPr>
              <a:defRPr/>
            </a:pPr>
            <a:fld id="{06DDD070-D08E-4B40-B4AC-DB5751E9D83C}" type="slidenum">
              <a:rPr lang="en-US" altLang="en-US" smtClean="0"/>
              <a:pPr>
                <a:defRPr/>
              </a:pPr>
              <a:t>9</a:t>
            </a:fld>
            <a:endParaRPr lang="en-US" altLang="en-US"/>
          </a:p>
        </p:txBody>
      </p:sp>
    </p:spTree>
    <p:extLst>
      <p:ext uri="{BB962C8B-B14F-4D97-AF65-F5344CB8AC3E}">
        <p14:creationId xmlns:p14="http://schemas.microsoft.com/office/powerpoint/2010/main" val="1157187723"/>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1 (1)</Template>
  <TotalTime>152</TotalTime>
  <Words>1449</Words>
  <Application>Microsoft Office PowerPoint</Application>
  <PresentationFormat>Widescreen</PresentationFormat>
  <Paragraphs>222</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Palatino</vt:lpstr>
      <vt:lpstr>Arial</vt:lpstr>
      <vt:lpstr>Calibri</vt:lpstr>
      <vt:lpstr>Georgia</vt:lpstr>
      <vt:lpstr>ASCCC Curriculum Inst. 2020 Theme</vt:lpstr>
      <vt:lpstr>Leading with Humility: Bringing Cultural Humility into Academic Senate Work Friday November 17, 2023 1:15pm - 2:15pm (online session) </vt:lpstr>
      <vt:lpstr>Facilitators</vt:lpstr>
      <vt:lpstr>Session Description</vt:lpstr>
      <vt:lpstr>A  Mindful Moment of Silence</vt:lpstr>
      <vt:lpstr>Community Agreement for Our Time Together Today</vt:lpstr>
      <vt:lpstr>Session Agenda</vt:lpstr>
      <vt:lpstr>Cultural Humility</vt:lpstr>
      <vt:lpstr>Pioneers in this Work</vt:lpstr>
      <vt:lpstr>Cultural Humility Principles</vt:lpstr>
      <vt:lpstr>Cultural Competence Vs. Cultural Humility</vt:lpstr>
      <vt:lpstr>Dialogue vs. Discussion</vt:lpstr>
      <vt:lpstr>Dialogue is…</vt:lpstr>
      <vt:lpstr>Dialogue is NOT..</vt:lpstr>
      <vt:lpstr>Leading with Empathy</vt:lpstr>
      <vt:lpstr>Leading with Curious Listening</vt:lpstr>
      <vt:lpstr>Power &amp; Privilege</vt:lpstr>
      <vt:lpstr>Institutional Consistency</vt:lpstr>
      <vt:lpstr>Why Institutional Consistency?</vt:lpstr>
      <vt:lpstr>Take a Breath</vt:lpstr>
      <vt:lpstr>ASCCC Cultural Humility Toolkit</vt:lpstr>
      <vt:lpstr>Cultural Humility Journey Map</vt:lpstr>
      <vt:lpstr>Cultural Humility as an Equity Lens</vt:lpstr>
      <vt:lpstr>Reflections &amp; Final Thoughts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Howerton</dc:creator>
  <cp:keywords/>
  <dc:description/>
  <cp:lastModifiedBy>Kyoko Hatano</cp:lastModifiedBy>
  <cp:revision>6</cp:revision>
  <cp:lastPrinted>2020-11-24T19:39:26Z</cp:lastPrinted>
  <dcterms:created xsi:type="dcterms:W3CDTF">2023-11-08T21:31:20Z</dcterms:created>
  <dcterms:modified xsi:type="dcterms:W3CDTF">2023-11-23T20:11:08Z</dcterms:modified>
  <cp:category/>
</cp:coreProperties>
</file>