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5"/>
  </p:notesMasterIdLst>
  <p:handoutMasterIdLst>
    <p:handoutMasterId r:id="rId36"/>
  </p:handoutMasterIdLst>
  <p:sldIdLst>
    <p:sldId id="258" r:id="rId2"/>
    <p:sldId id="259" r:id="rId3"/>
    <p:sldId id="260" r:id="rId4"/>
    <p:sldId id="261" r:id="rId5"/>
    <p:sldId id="256" r:id="rId6"/>
    <p:sldId id="257" r:id="rId7"/>
    <p:sldId id="267" r:id="rId8"/>
    <p:sldId id="268" r:id="rId9"/>
    <p:sldId id="269" r:id="rId10"/>
    <p:sldId id="270" r:id="rId11"/>
    <p:sldId id="271" r:id="rId12"/>
    <p:sldId id="272" r:id="rId13"/>
    <p:sldId id="273" r:id="rId14"/>
    <p:sldId id="274" r:id="rId15"/>
    <p:sldId id="263" r:id="rId16"/>
    <p:sldId id="276" r:id="rId17"/>
    <p:sldId id="277" r:id="rId18"/>
    <p:sldId id="278" r:id="rId19"/>
    <p:sldId id="264" r:id="rId20"/>
    <p:sldId id="265" r:id="rId21"/>
    <p:sldId id="279" r:id="rId22"/>
    <p:sldId id="280" r:id="rId23"/>
    <p:sldId id="290" r:id="rId24"/>
    <p:sldId id="281" r:id="rId25"/>
    <p:sldId id="286" r:id="rId26"/>
    <p:sldId id="293" r:id="rId27"/>
    <p:sldId id="284" r:id="rId28"/>
    <p:sldId id="285" r:id="rId29"/>
    <p:sldId id="287" r:id="rId30"/>
    <p:sldId id="288" r:id="rId31"/>
    <p:sldId id="294" r:id="rId32"/>
    <p:sldId id="289" r:id="rId33"/>
    <p:sldId id="292" r:id="rId34"/>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B7E"/>
    <a:srgbClr val="B14E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26" autoAdjust="0"/>
    <p:restoredTop sz="94173" autoAdjust="0"/>
  </p:normalViewPr>
  <p:slideViewPr>
    <p:cSldViewPr snapToGrid="0" snapToObjects="1">
      <p:cViewPr varScale="1">
        <p:scale>
          <a:sx n="71" d="100"/>
          <a:sy n="71" d="100"/>
        </p:scale>
        <p:origin x="804" y="66"/>
      </p:cViewPr>
      <p:guideLst/>
    </p:cSldViewPr>
  </p:slideViewPr>
  <p:outlineViewPr>
    <p:cViewPr>
      <p:scale>
        <a:sx n="33" d="100"/>
        <a:sy n="33" d="100"/>
      </p:scale>
      <p:origin x="0" y="-18560"/>
    </p:cViewPr>
  </p:outlineViewPr>
  <p:notesTextViewPr>
    <p:cViewPr>
      <p:scale>
        <a:sx n="1" d="1"/>
        <a:sy n="1" d="1"/>
      </p:scale>
      <p:origin x="0" y="0"/>
    </p:cViewPr>
  </p:notesText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6FA67F-9975-BD45-B48E-5BC1E0A59597}" type="doc">
      <dgm:prSet loTypeId="urn:microsoft.com/office/officeart/2005/8/layout/hList6" loCatId="" qsTypeId="urn:microsoft.com/office/officeart/2005/8/quickstyle/3d3" qsCatId="3D" csTypeId="urn:microsoft.com/office/officeart/2005/8/colors/colorful4" csCatId="colorful" phldr="1"/>
      <dgm:spPr/>
      <dgm:t>
        <a:bodyPr/>
        <a:lstStyle/>
        <a:p>
          <a:endParaRPr lang="en-US"/>
        </a:p>
      </dgm:t>
    </dgm:pt>
    <dgm:pt modelId="{037F7792-3875-8945-9981-EC29F72A40E0}">
      <dgm:prSet phldrT="[Text]"/>
      <dgm:spPr/>
      <dgm:t>
        <a:bodyPr/>
        <a:lstStyle/>
        <a:p>
          <a:r>
            <a:rPr lang="en-US" dirty="0"/>
            <a:t>Embracing Organizational Change</a:t>
          </a:r>
        </a:p>
      </dgm:t>
    </dgm:pt>
    <dgm:pt modelId="{6372C36E-E18A-5348-A01F-827D5F531958}" type="parTrans" cxnId="{EB788E1D-7B08-4043-82D3-402510E52EBE}">
      <dgm:prSet/>
      <dgm:spPr/>
      <dgm:t>
        <a:bodyPr/>
        <a:lstStyle/>
        <a:p>
          <a:endParaRPr lang="en-US"/>
        </a:p>
      </dgm:t>
    </dgm:pt>
    <dgm:pt modelId="{09BD90B7-772F-EC49-9A63-A26C8348A8B2}" type="sibTrans" cxnId="{EB788E1D-7B08-4043-82D3-402510E52EBE}">
      <dgm:prSet/>
      <dgm:spPr/>
      <dgm:t>
        <a:bodyPr/>
        <a:lstStyle/>
        <a:p>
          <a:endParaRPr lang="en-US"/>
        </a:p>
      </dgm:t>
    </dgm:pt>
    <dgm:pt modelId="{5308D21D-FF0F-8841-9B41-5307F24FF007}">
      <dgm:prSet phldrT="[Text]"/>
      <dgm:spPr/>
      <dgm:t>
        <a:bodyPr/>
        <a:lstStyle/>
        <a:p>
          <a:r>
            <a:rPr lang="en-US" dirty="0">
              <a:solidFill>
                <a:schemeClr val="tx1"/>
              </a:solidFill>
            </a:rPr>
            <a:t>Engaging Proactively in Partnerships and Advocacy to Advance Faculty Voice and Student Success</a:t>
          </a:r>
        </a:p>
      </dgm:t>
    </dgm:pt>
    <dgm:pt modelId="{20ADD373-CA1F-5746-A52F-2BC7A7C7E5D7}" type="parTrans" cxnId="{46403B4F-3832-B648-99BC-1677C2BEEA8A}">
      <dgm:prSet/>
      <dgm:spPr/>
      <dgm:t>
        <a:bodyPr/>
        <a:lstStyle/>
        <a:p>
          <a:endParaRPr lang="en-US"/>
        </a:p>
      </dgm:t>
    </dgm:pt>
    <dgm:pt modelId="{A0A2DAC4-47AB-5C4C-9E89-5D8C8CFF164E}" type="sibTrans" cxnId="{46403B4F-3832-B648-99BC-1677C2BEEA8A}">
      <dgm:prSet/>
      <dgm:spPr/>
      <dgm:t>
        <a:bodyPr/>
        <a:lstStyle/>
        <a:p>
          <a:endParaRPr lang="en-US"/>
        </a:p>
      </dgm:t>
    </dgm:pt>
    <dgm:pt modelId="{7F6FD49C-0019-6A46-BAFA-2F7B2DC504DF}">
      <dgm:prSet/>
      <dgm:spPr/>
      <dgm:t>
        <a:bodyPr/>
        <a:lstStyle/>
        <a:p>
          <a:r>
            <a:rPr lang="en-US" dirty="0"/>
            <a:t>Advancing Faculty Engagement in Data Literacy</a:t>
          </a:r>
        </a:p>
      </dgm:t>
    </dgm:pt>
    <dgm:pt modelId="{F5D22E3F-0C42-DB4B-868A-26984D314192}" type="parTrans" cxnId="{D25D5908-6F8C-B241-98CC-A4867B8710FA}">
      <dgm:prSet/>
      <dgm:spPr/>
      <dgm:t>
        <a:bodyPr/>
        <a:lstStyle/>
        <a:p>
          <a:endParaRPr lang="en-US"/>
        </a:p>
      </dgm:t>
    </dgm:pt>
    <dgm:pt modelId="{885A5FE5-BDCD-6C49-93B8-4B273EFD9303}" type="sibTrans" cxnId="{D25D5908-6F8C-B241-98CC-A4867B8710FA}">
      <dgm:prSet/>
      <dgm:spPr/>
      <dgm:t>
        <a:bodyPr/>
        <a:lstStyle/>
        <a:p>
          <a:endParaRPr lang="en-US"/>
        </a:p>
      </dgm:t>
    </dgm:pt>
    <dgm:pt modelId="{8B509A6E-DECC-9F41-8383-4403AC1D9C7B}">
      <dgm:prSet phldrT="[Text]"/>
      <dgm:spPr/>
      <dgm:t>
        <a:bodyPr/>
        <a:lstStyle/>
        <a:p>
          <a:r>
            <a:rPr lang="en-US" dirty="0"/>
            <a:t>Developing Innovative Activities to Empower Faculty and Uplift Underrepresented Voices</a:t>
          </a:r>
        </a:p>
      </dgm:t>
    </dgm:pt>
    <dgm:pt modelId="{C028825A-0653-2847-9145-504DA28BD2FC}" type="sibTrans" cxnId="{D98346D8-5A86-C24F-AA81-6F6A172D8E26}">
      <dgm:prSet/>
      <dgm:spPr/>
      <dgm:t>
        <a:bodyPr/>
        <a:lstStyle/>
        <a:p>
          <a:endParaRPr lang="en-US"/>
        </a:p>
      </dgm:t>
    </dgm:pt>
    <dgm:pt modelId="{4BFEB174-ECB3-2341-9F9A-E4BB1DA01D05}" type="parTrans" cxnId="{D98346D8-5A86-C24F-AA81-6F6A172D8E26}">
      <dgm:prSet/>
      <dgm:spPr/>
      <dgm:t>
        <a:bodyPr/>
        <a:lstStyle/>
        <a:p>
          <a:endParaRPr lang="en-US"/>
        </a:p>
      </dgm:t>
    </dgm:pt>
    <dgm:pt modelId="{54FBD4F3-F534-0643-A869-F91574975BCF}" type="pres">
      <dgm:prSet presAssocID="{406FA67F-9975-BD45-B48E-5BC1E0A59597}" presName="Name0" presStyleCnt="0">
        <dgm:presLayoutVars>
          <dgm:dir/>
          <dgm:resizeHandles val="exact"/>
        </dgm:presLayoutVars>
      </dgm:prSet>
      <dgm:spPr/>
    </dgm:pt>
    <dgm:pt modelId="{D725AF18-34FF-6941-8D85-017816E13DC9}" type="pres">
      <dgm:prSet presAssocID="{037F7792-3875-8945-9981-EC29F72A40E0}" presName="node" presStyleLbl="node1" presStyleIdx="0" presStyleCnt="4">
        <dgm:presLayoutVars>
          <dgm:bulletEnabled val="1"/>
        </dgm:presLayoutVars>
      </dgm:prSet>
      <dgm:spPr/>
    </dgm:pt>
    <dgm:pt modelId="{10845A93-4153-6345-8D4B-6F8229375A46}" type="pres">
      <dgm:prSet presAssocID="{09BD90B7-772F-EC49-9A63-A26C8348A8B2}" presName="sibTrans" presStyleCnt="0"/>
      <dgm:spPr/>
    </dgm:pt>
    <dgm:pt modelId="{9DB250DC-3726-DD47-8132-8A8A1FBEFC3B}" type="pres">
      <dgm:prSet presAssocID="{5308D21D-FF0F-8841-9B41-5307F24FF007}" presName="node" presStyleLbl="node1" presStyleIdx="1" presStyleCnt="4">
        <dgm:presLayoutVars>
          <dgm:bulletEnabled val="1"/>
        </dgm:presLayoutVars>
      </dgm:prSet>
      <dgm:spPr/>
    </dgm:pt>
    <dgm:pt modelId="{46F0F332-E8A0-0D40-BB75-71135BC98D94}" type="pres">
      <dgm:prSet presAssocID="{A0A2DAC4-47AB-5C4C-9E89-5D8C8CFF164E}" presName="sibTrans" presStyleCnt="0"/>
      <dgm:spPr/>
    </dgm:pt>
    <dgm:pt modelId="{9FF7EF6E-37CC-B94C-BB70-C8C4437767CF}" type="pres">
      <dgm:prSet presAssocID="{8B509A6E-DECC-9F41-8383-4403AC1D9C7B}" presName="node" presStyleLbl="node1" presStyleIdx="2" presStyleCnt="4">
        <dgm:presLayoutVars>
          <dgm:bulletEnabled val="1"/>
        </dgm:presLayoutVars>
      </dgm:prSet>
      <dgm:spPr/>
    </dgm:pt>
    <dgm:pt modelId="{D65AE440-F728-8145-A529-D1C8AC36E0DB}" type="pres">
      <dgm:prSet presAssocID="{C028825A-0653-2847-9145-504DA28BD2FC}" presName="sibTrans" presStyleCnt="0"/>
      <dgm:spPr/>
    </dgm:pt>
    <dgm:pt modelId="{1B668A7E-5203-D74D-8F04-3FB069905485}" type="pres">
      <dgm:prSet presAssocID="{7F6FD49C-0019-6A46-BAFA-2F7B2DC504DF}" presName="node" presStyleLbl="node1" presStyleIdx="3" presStyleCnt="4">
        <dgm:presLayoutVars>
          <dgm:bulletEnabled val="1"/>
        </dgm:presLayoutVars>
      </dgm:prSet>
      <dgm:spPr/>
    </dgm:pt>
  </dgm:ptLst>
  <dgm:cxnLst>
    <dgm:cxn modelId="{D25D5908-6F8C-B241-98CC-A4867B8710FA}" srcId="{406FA67F-9975-BD45-B48E-5BC1E0A59597}" destId="{7F6FD49C-0019-6A46-BAFA-2F7B2DC504DF}" srcOrd="3" destOrd="0" parTransId="{F5D22E3F-0C42-DB4B-868A-26984D314192}" sibTransId="{885A5FE5-BDCD-6C49-93B8-4B273EFD9303}"/>
    <dgm:cxn modelId="{EB788E1D-7B08-4043-82D3-402510E52EBE}" srcId="{406FA67F-9975-BD45-B48E-5BC1E0A59597}" destId="{037F7792-3875-8945-9981-EC29F72A40E0}" srcOrd="0" destOrd="0" parTransId="{6372C36E-E18A-5348-A01F-827D5F531958}" sibTransId="{09BD90B7-772F-EC49-9A63-A26C8348A8B2}"/>
    <dgm:cxn modelId="{CB6CE538-8DB6-354C-AD08-530BF19E952C}" type="presOf" srcId="{406FA67F-9975-BD45-B48E-5BC1E0A59597}" destId="{54FBD4F3-F534-0643-A869-F91574975BCF}" srcOrd="0" destOrd="0" presId="urn:microsoft.com/office/officeart/2005/8/layout/hList6"/>
    <dgm:cxn modelId="{BBE9F55B-8BF5-0042-B960-6926DDDD42F5}" type="presOf" srcId="{5308D21D-FF0F-8841-9B41-5307F24FF007}" destId="{9DB250DC-3726-DD47-8132-8A8A1FBEFC3B}" srcOrd="0" destOrd="0" presId="urn:microsoft.com/office/officeart/2005/8/layout/hList6"/>
    <dgm:cxn modelId="{46403B4F-3832-B648-99BC-1677C2BEEA8A}" srcId="{406FA67F-9975-BD45-B48E-5BC1E0A59597}" destId="{5308D21D-FF0F-8841-9B41-5307F24FF007}" srcOrd="1" destOrd="0" parTransId="{20ADD373-CA1F-5746-A52F-2BC7A7C7E5D7}" sibTransId="{A0A2DAC4-47AB-5C4C-9E89-5D8C8CFF164E}"/>
    <dgm:cxn modelId="{3CEFFB8E-CF4C-0145-8497-84C4E9966317}" type="presOf" srcId="{7F6FD49C-0019-6A46-BAFA-2F7B2DC504DF}" destId="{1B668A7E-5203-D74D-8F04-3FB069905485}" srcOrd="0" destOrd="0" presId="urn:microsoft.com/office/officeart/2005/8/layout/hList6"/>
    <dgm:cxn modelId="{206325A3-8577-5C42-9012-4F1A346A7C01}" type="presOf" srcId="{037F7792-3875-8945-9981-EC29F72A40E0}" destId="{D725AF18-34FF-6941-8D85-017816E13DC9}" srcOrd="0" destOrd="0" presId="urn:microsoft.com/office/officeart/2005/8/layout/hList6"/>
    <dgm:cxn modelId="{483BA8CB-DDE6-7C40-815B-5F7729782BA4}" type="presOf" srcId="{8B509A6E-DECC-9F41-8383-4403AC1D9C7B}" destId="{9FF7EF6E-37CC-B94C-BB70-C8C4437767CF}" srcOrd="0" destOrd="0" presId="urn:microsoft.com/office/officeart/2005/8/layout/hList6"/>
    <dgm:cxn modelId="{D98346D8-5A86-C24F-AA81-6F6A172D8E26}" srcId="{406FA67F-9975-BD45-B48E-5BC1E0A59597}" destId="{8B509A6E-DECC-9F41-8383-4403AC1D9C7B}" srcOrd="2" destOrd="0" parTransId="{4BFEB174-ECB3-2341-9F9A-E4BB1DA01D05}" sibTransId="{C028825A-0653-2847-9145-504DA28BD2FC}"/>
    <dgm:cxn modelId="{30268614-4A82-274B-A08A-5AFEE44FAF92}" type="presParOf" srcId="{54FBD4F3-F534-0643-A869-F91574975BCF}" destId="{D725AF18-34FF-6941-8D85-017816E13DC9}" srcOrd="0" destOrd="0" presId="urn:microsoft.com/office/officeart/2005/8/layout/hList6"/>
    <dgm:cxn modelId="{0030DFD1-AD09-1545-B52E-B2F980E3593F}" type="presParOf" srcId="{54FBD4F3-F534-0643-A869-F91574975BCF}" destId="{10845A93-4153-6345-8D4B-6F8229375A46}" srcOrd="1" destOrd="0" presId="urn:microsoft.com/office/officeart/2005/8/layout/hList6"/>
    <dgm:cxn modelId="{6E5A37EE-F297-344F-91D2-FCC778FAB17E}" type="presParOf" srcId="{54FBD4F3-F534-0643-A869-F91574975BCF}" destId="{9DB250DC-3726-DD47-8132-8A8A1FBEFC3B}" srcOrd="2" destOrd="0" presId="urn:microsoft.com/office/officeart/2005/8/layout/hList6"/>
    <dgm:cxn modelId="{B397FB61-127F-B34F-86CD-295F4794CCC9}" type="presParOf" srcId="{54FBD4F3-F534-0643-A869-F91574975BCF}" destId="{46F0F332-E8A0-0D40-BB75-71135BC98D94}" srcOrd="3" destOrd="0" presId="urn:microsoft.com/office/officeart/2005/8/layout/hList6"/>
    <dgm:cxn modelId="{5FD025BF-20D3-ED49-970E-1C098D651481}" type="presParOf" srcId="{54FBD4F3-F534-0643-A869-F91574975BCF}" destId="{9FF7EF6E-37CC-B94C-BB70-C8C4437767CF}" srcOrd="4" destOrd="0" presId="urn:microsoft.com/office/officeart/2005/8/layout/hList6"/>
    <dgm:cxn modelId="{FC000416-CD10-084A-B28E-EFB65B496E07}" type="presParOf" srcId="{54FBD4F3-F534-0643-A869-F91574975BCF}" destId="{D65AE440-F728-8145-A529-D1C8AC36E0DB}" srcOrd="5" destOrd="0" presId="urn:microsoft.com/office/officeart/2005/8/layout/hList6"/>
    <dgm:cxn modelId="{344A96EF-253B-7941-A4B3-CF4C7A9B5F63}" type="presParOf" srcId="{54FBD4F3-F534-0643-A869-F91574975BCF}" destId="{1B668A7E-5203-D74D-8F04-3FB069905485}" srcOrd="6"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25AF18-34FF-6941-8D85-017816E13DC9}">
      <dsp:nvSpPr>
        <dsp:cNvPr id="0" name=""/>
        <dsp:cNvSpPr/>
      </dsp:nvSpPr>
      <dsp:spPr>
        <a:xfrm rot="16200000">
          <a:off x="-1017605" y="1020030"/>
          <a:ext cx="4419600" cy="2379538"/>
        </a:xfrm>
        <a:prstGeom prst="flowChartManualOperation">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0" tIns="0" rIns="128860" bIns="0" numCol="1" spcCol="1270" anchor="ctr" anchorCtr="0">
          <a:noAutofit/>
        </a:bodyPr>
        <a:lstStyle/>
        <a:p>
          <a:pPr marL="0" lvl="0" indent="0" algn="ctr" defTabSz="889000">
            <a:lnSpc>
              <a:spcPct val="90000"/>
            </a:lnSpc>
            <a:spcBef>
              <a:spcPct val="0"/>
            </a:spcBef>
            <a:spcAft>
              <a:spcPct val="35000"/>
            </a:spcAft>
            <a:buNone/>
          </a:pPr>
          <a:r>
            <a:rPr lang="en-US" sz="2000" kern="1200" dirty="0"/>
            <a:t>Embracing Organizational Change</a:t>
          </a:r>
        </a:p>
      </dsp:txBody>
      <dsp:txXfrm rot="5400000">
        <a:off x="2426" y="883919"/>
        <a:ext cx="2379538" cy="2651760"/>
      </dsp:txXfrm>
    </dsp:sp>
    <dsp:sp modelId="{9DB250DC-3726-DD47-8132-8A8A1FBEFC3B}">
      <dsp:nvSpPr>
        <dsp:cNvPr id="0" name=""/>
        <dsp:cNvSpPr/>
      </dsp:nvSpPr>
      <dsp:spPr>
        <a:xfrm rot="16200000">
          <a:off x="1540398" y="1020030"/>
          <a:ext cx="4419600" cy="2379538"/>
        </a:xfrm>
        <a:prstGeom prst="flowChartManualOperation">
          <a:avLst/>
        </a:prstGeom>
        <a:solidFill>
          <a:schemeClr val="accent4">
            <a:hueOff val="6104180"/>
            <a:satOff val="236"/>
            <a:lumOff val="-470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0" tIns="0" rIns="128860" bIns="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Engaging Proactively in Partnerships and Advocacy to Advance Faculty Voice and Student Success</a:t>
          </a:r>
        </a:p>
      </dsp:txBody>
      <dsp:txXfrm rot="5400000">
        <a:off x="2560429" y="883919"/>
        <a:ext cx="2379538" cy="2651760"/>
      </dsp:txXfrm>
    </dsp:sp>
    <dsp:sp modelId="{9FF7EF6E-37CC-B94C-BB70-C8C4437767CF}">
      <dsp:nvSpPr>
        <dsp:cNvPr id="0" name=""/>
        <dsp:cNvSpPr/>
      </dsp:nvSpPr>
      <dsp:spPr>
        <a:xfrm rot="16200000">
          <a:off x="4098401" y="1020030"/>
          <a:ext cx="4419600" cy="2379538"/>
        </a:xfrm>
        <a:prstGeom prst="flowChartManualOperation">
          <a:avLst/>
        </a:prstGeom>
        <a:solidFill>
          <a:schemeClr val="accent4">
            <a:hueOff val="12208359"/>
            <a:satOff val="472"/>
            <a:lumOff val="-941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0" tIns="0" rIns="128860" bIns="0" numCol="1" spcCol="1270" anchor="ctr" anchorCtr="0">
          <a:noAutofit/>
        </a:bodyPr>
        <a:lstStyle/>
        <a:p>
          <a:pPr marL="0" lvl="0" indent="0" algn="ctr" defTabSz="889000">
            <a:lnSpc>
              <a:spcPct val="90000"/>
            </a:lnSpc>
            <a:spcBef>
              <a:spcPct val="0"/>
            </a:spcBef>
            <a:spcAft>
              <a:spcPct val="35000"/>
            </a:spcAft>
            <a:buNone/>
          </a:pPr>
          <a:r>
            <a:rPr lang="en-US" sz="2000" kern="1200" dirty="0"/>
            <a:t>Developing Innovative Activities to Empower Faculty and Uplift Underrepresented Voices</a:t>
          </a:r>
        </a:p>
      </dsp:txBody>
      <dsp:txXfrm rot="5400000">
        <a:off x="5118432" y="883919"/>
        <a:ext cx="2379538" cy="2651760"/>
      </dsp:txXfrm>
    </dsp:sp>
    <dsp:sp modelId="{1B668A7E-5203-D74D-8F04-3FB069905485}">
      <dsp:nvSpPr>
        <dsp:cNvPr id="0" name=""/>
        <dsp:cNvSpPr/>
      </dsp:nvSpPr>
      <dsp:spPr>
        <a:xfrm rot="16200000">
          <a:off x="6656405" y="1020030"/>
          <a:ext cx="4419600" cy="2379538"/>
        </a:xfrm>
        <a:prstGeom prst="flowChartManualOperation">
          <a:avLst/>
        </a:prstGeom>
        <a:solidFill>
          <a:schemeClr val="accent4">
            <a:hueOff val="18312539"/>
            <a:satOff val="708"/>
            <a:lumOff val="-1411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0" tIns="0" rIns="128860" bIns="0" numCol="1" spcCol="1270" anchor="ctr" anchorCtr="0">
          <a:noAutofit/>
        </a:bodyPr>
        <a:lstStyle/>
        <a:p>
          <a:pPr marL="0" lvl="0" indent="0" algn="ctr" defTabSz="889000">
            <a:lnSpc>
              <a:spcPct val="90000"/>
            </a:lnSpc>
            <a:spcBef>
              <a:spcPct val="0"/>
            </a:spcBef>
            <a:spcAft>
              <a:spcPct val="35000"/>
            </a:spcAft>
            <a:buNone/>
          </a:pPr>
          <a:r>
            <a:rPr lang="en-US" sz="2000" kern="1200" dirty="0"/>
            <a:t>Advancing Faculty Engagement in Data Literacy</a:t>
          </a:r>
        </a:p>
      </dsp:txBody>
      <dsp:txXfrm rot="5400000">
        <a:off x="7676436" y="883919"/>
        <a:ext cx="2379538" cy="2651760"/>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5CB547-D8BB-5C48-8462-FD0CB901A9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42683E5D-00DF-F041-A84B-D6F1E6295ED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C975C498-9A9C-764D-B6F1-237599E8A721}" type="datetimeFigureOut">
              <a:rPr lang="en-US"/>
              <a:pPr>
                <a:defRPr/>
              </a:pPr>
              <a:t>11/26/2023</a:t>
            </a:fld>
            <a:endParaRPr lang="en-US"/>
          </a:p>
        </p:txBody>
      </p:sp>
      <p:sp>
        <p:nvSpPr>
          <p:cNvPr id="4" name="Footer Placeholder 3">
            <a:extLst>
              <a:ext uri="{FF2B5EF4-FFF2-40B4-BE49-F238E27FC236}">
                <a16:creationId xmlns:a16="http://schemas.microsoft.com/office/drawing/2014/main" id="{6E55CACD-274B-DE4E-99EE-46077CD0BC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5" name="Slide Number Placeholder 4">
            <a:extLst>
              <a:ext uri="{FF2B5EF4-FFF2-40B4-BE49-F238E27FC236}">
                <a16:creationId xmlns:a16="http://schemas.microsoft.com/office/drawing/2014/main" id="{EF1FC012-AC68-714B-9724-7A479BC42B14}"/>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ED9D3B7-7C65-2F44-B8CE-1AE4CFFD329F}"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915D97-8592-FF4E-9875-358BF4973DD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BFF2FB98-4577-9543-8172-332ACAD91FC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6EE5E2D6-94F0-5445-8872-D2557A2AA862}" type="datetimeFigureOut">
              <a:rPr lang="en-US"/>
              <a:pPr>
                <a:defRPr/>
              </a:pPr>
              <a:t>11/26/2023</a:t>
            </a:fld>
            <a:endParaRPr lang="en-US"/>
          </a:p>
        </p:txBody>
      </p:sp>
      <p:sp>
        <p:nvSpPr>
          <p:cNvPr id="4" name="Slide Image Placeholder 3">
            <a:extLst>
              <a:ext uri="{FF2B5EF4-FFF2-40B4-BE49-F238E27FC236}">
                <a16:creationId xmlns:a16="http://schemas.microsoft.com/office/drawing/2014/main" id="{6F9F6430-99A5-C04A-A795-F657A572726D}"/>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1A5CFA7-3E9F-FA48-842F-93F2B10560D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10F7AEB-216D-7346-A3DF-4423C420B269}"/>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7" name="Slide Number Placeholder 6">
            <a:extLst>
              <a:ext uri="{FF2B5EF4-FFF2-40B4-BE49-F238E27FC236}">
                <a16:creationId xmlns:a16="http://schemas.microsoft.com/office/drawing/2014/main" id="{2EF5396A-B27A-3E44-8659-67897C8AAD3C}"/>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4745E52-6025-A649-9923-01E10DB281B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1</a:t>
            </a:fld>
            <a:endParaRPr lang="en-US" altLang="en-US"/>
          </a:p>
        </p:txBody>
      </p:sp>
    </p:spTree>
    <p:extLst>
      <p:ext uri="{BB962C8B-B14F-4D97-AF65-F5344CB8AC3E}">
        <p14:creationId xmlns:p14="http://schemas.microsoft.com/office/powerpoint/2010/main" val="552198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995fdd1d7a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g2995fdd1d7a_0_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8" name="Google Shape;138;g2995fdd1d7a_0_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spTree>
    <p:extLst>
      <p:ext uri="{BB962C8B-B14F-4D97-AF65-F5344CB8AC3E}">
        <p14:creationId xmlns:p14="http://schemas.microsoft.com/office/powerpoint/2010/main" val="2358848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4" name="Google Shape;14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31557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16</a:t>
            </a:fld>
            <a:endParaRPr lang="en-US" altLang="en-US"/>
          </a:p>
        </p:txBody>
      </p:sp>
    </p:spTree>
    <p:extLst>
      <p:ext uri="{BB962C8B-B14F-4D97-AF65-F5344CB8AC3E}">
        <p14:creationId xmlns:p14="http://schemas.microsoft.com/office/powerpoint/2010/main" val="412796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17</a:t>
            </a:fld>
            <a:endParaRPr lang="en-US" altLang="en-US"/>
          </a:p>
        </p:txBody>
      </p:sp>
    </p:spTree>
    <p:extLst>
      <p:ext uri="{BB962C8B-B14F-4D97-AF65-F5344CB8AC3E}">
        <p14:creationId xmlns:p14="http://schemas.microsoft.com/office/powerpoint/2010/main" val="154587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21</a:t>
            </a:fld>
            <a:endParaRPr lang="en-US" altLang="en-US"/>
          </a:p>
        </p:txBody>
      </p:sp>
    </p:spTree>
    <p:extLst>
      <p:ext uri="{BB962C8B-B14F-4D97-AF65-F5344CB8AC3E}">
        <p14:creationId xmlns:p14="http://schemas.microsoft.com/office/powerpoint/2010/main" val="35748536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22</a:t>
            </a:fld>
            <a:endParaRPr lang="en-US" altLang="en-US"/>
          </a:p>
        </p:txBody>
      </p:sp>
    </p:spTree>
    <p:extLst>
      <p:ext uri="{BB962C8B-B14F-4D97-AF65-F5344CB8AC3E}">
        <p14:creationId xmlns:p14="http://schemas.microsoft.com/office/powerpoint/2010/main" val="693665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 name="Google Shape;65;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 name="Google Shape;66;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extLst>
      <p:ext uri="{BB962C8B-B14F-4D97-AF65-F5344CB8AC3E}">
        <p14:creationId xmlns:p14="http://schemas.microsoft.com/office/powerpoint/2010/main" val="4093307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 name="Google Shape;7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50330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4dc8007ea9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g24dc8007ea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46117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latin typeface="Arial"/>
                <a:ea typeface="Arial"/>
                <a:cs typeface="Arial"/>
                <a:sym typeface="Arial"/>
              </a:rPr>
              <a:t>This Fall the foundation decided to look over its Mission and Purpose statement and revise it in order to more accurately reflect the work that we do:</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a:latin typeface="Arial"/>
                <a:ea typeface="Arial"/>
                <a:cs typeface="Arial"/>
                <a:sym typeface="Arial"/>
              </a:rPr>
              <a:t>Original Purpose: The specific purposes of this corporation are to benefit, support, and enhance the excellence of California community colleges; to support, design and implement professional development for California community college faculty; to research, develop and communicate effective practices to promote effective teaching and learning in the California community colleges; and to promote a variety of activities and strategies to advance teaching and learning.</a:t>
            </a:r>
            <a:endParaRPr sz="800"/>
          </a:p>
        </p:txBody>
      </p:sp>
      <p:sp>
        <p:nvSpPr>
          <p:cNvPr id="93" name="Google Shape;9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08266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04641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 name="Google Shape;114;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10</a:t>
            </a:fld>
            <a:endParaRPr/>
          </a:p>
        </p:txBody>
      </p:sp>
    </p:spTree>
    <p:extLst>
      <p:ext uri="{BB962C8B-B14F-4D97-AF65-F5344CB8AC3E}">
        <p14:creationId xmlns:p14="http://schemas.microsoft.com/office/powerpoint/2010/main" val="1533533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1" name="Google Shape;121;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11</a:t>
            </a:fld>
            <a:endParaRPr/>
          </a:p>
        </p:txBody>
      </p:sp>
    </p:spTree>
    <p:extLst>
      <p:ext uri="{BB962C8B-B14F-4D97-AF65-F5344CB8AC3E}">
        <p14:creationId xmlns:p14="http://schemas.microsoft.com/office/powerpoint/2010/main" val="834503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Total number of dollars spent on scholarships and sponsorships =  $17,373.76</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Other Expenses = Professional Fees, Dues/Subscriptions, and office supplies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Important to consider that our fiscal year ends in June, so these numbers will certainly change by then.  Also, important to remember that our biggest fundraiser is the Area competitions so our Donations Revenue should see an increase after Spring Plenary as long as the Area competition is robust!</a:t>
            </a:r>
            <a:endParaRPr/>
          </a:p>
        </p:txBody>
      </p:sp>
      <p:sp>
        <p:nvSpPr>
          <p:cNvPr id="130" name="Google Shape;130;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12</a:t>
            </a:fld>
            <a:endParaRPr/>
          </a:p>
        </p:txBody>
      </p:sp>
    </p:spTree>
    <p:extLst>
      <p:ext uri="{BB962C8B-B14F-4D97-AF65-F5344CB8AC3E}">
        <p14:creationId xmlns:p14="http://schemas.microsoft.com/office/powerpoint/2010/main" val="3215867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59005" y="4323806"/>
            <a:ext cx="10432249" cy="2160534"/>
          </a:xfrm>
        </p:spPr>
        <p:txBody>
          <a:bodyPr anchor="t">
            <a:normAutofit/>
          </a:bodyPr>
          <a:lstStyle>
            <a:lvl1pPr algn="ctr">
              <a:lnSpc>
                <a:spcPct val="100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608169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 Content Slide">
  <p:cSld name="#3 Content Slide">
    <p:bg>
      <p:bgPr>
        <a:solidFill>
          <a:schemeClr val="lt1"/>
        </a:solidFill>
        <a:effectLst/>
      </p:bgPr>
    </p:bg>
    <p:spTree>
      <p:nvGrpSpPr>
        <p:cNvPr id="1" name="Shape 16"/>
        <p:cNvGrpSpPr/>
        <p:nvPr/>
      </p:nvGrpSpPr>
      <p:grpSpPr>
        <a:xfrm>
          <a:off x="0" y="0"/>
          <a:ext cx="0" cy="0"/>
          <a:chOff x="0" y="0"/>
          <a:chExt cx="0" cy="0"/>
        </a:xfrm>
      </p:grpSpPr>
      <p:grpSp>
        <p:nvGrpSpPr>
          <p:cNvPr id="17" name="Google Shape;17;p13"/>
          <p:cNvGrpSpPr/>
          <p:nvPr/>
        </p:nvGrpSpPr>
        <p:grpSpPr>
          <a:xfrm>
            <a:off x="838199" y="0"/>
            <a:ext cx="10516007" cy="798828"/>
            <a:chOff x="0" y="0"/>
            <a:chExt cx="12192000" cy="798828"/>
          </a:xfrm>
        </p:grpSpPr>
        <p:sp>
          <p:nvSpPr>
            <p:cNvPr id="18" name="Google Shape;18;p13"/>
            <p:cNvSpPr/>
            <p:nvPr/>
          </p:nvSpPr>
          <p:spPr>
            <a:xfrm>
              <a:off x="0" y="0"/>
              <a:ext cx="12192000" cy="674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 name="Google Shape;19;p13"/>
            <p:cNvSpPr/>
            <p:nvPr/>
          </p:nvSpPr>
          <p:spPr>
            <a:xfrm>
              <a:off x="0" y="674328"/>
              <a:ext cx="12192000" cy="1245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20" name="Google Shape;20;p13"/>
          <p:cNvSpPr txBox="1">
            <a:spLocks noGrp="1"/>
          </p:cNvSpPr>
          <p:nvPr>
            <p:ph type="title"/>
          </p:nvPr>
        </p:nvSpPr>
        <p:spPr>
          <a:xfrm>
            <a:off x="838200" y="1014921"/>
            <a:ext cx="10515600" cy="1146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3600"/>
              <a:buFont typeface="Palatino"/>
              <a:buNone/>
              <a:defRPr sz="36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3"/>
          <p:cNvSpPr txBox="1">
            <a:spLocks noGrp="1"/>
          </p:cNvSpPr>
          <p:nvPr>
            <p:ph type="body" idx="1"/>
          </p:nvPr>
        </p:nvSpPr>
        <p:spPr>
          <a:xfrm>
            <a:off x="838200" y="2286442"/>
            <a:ext cx="10515600" cy="40605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A3838"/>
              </a:buClr>
              <a:buSzPts val="1800"/>
              <a:buChar char="•"/>
              <a:defRPr/>
            </a:lvl1pPr>
            <a:lvl2pPr marL="914400" lvl="1" indent="-342900" algn="l">
              <a:lnSpc>
                <a:spcPct val="90000"/>
              </a:lnSpc>
              <a:spcBef>
                <a:spcPts val="500"/>
              </a:spcBef>
              <a:spcAft>
                <a:spcPts val="0"/>
              </a:spcAft>
              <a:buClr>
                <a:srgbClr val="3A3838"/>
              </a:buClr>
              <a:buSzPts val="1800"/>
              <a:buChar char="•"/>
              <a:defRPr/>
            </a:lvl2pPr>
            <a:lvl3pPr marL="1371600" lvl="2" indent="-342900" algn="l">
              <a:lnSpc>
                <a:spcPct val="90000"/>
              </a:lnSpc>
              <a:spcBef>
                <a:spcPts val="500"/>
              </a:spcBef>
              <a:spcAft>
                <a:spcPts val="0"/>
              </a:spcAft>
              <a:buClr>
                <a:srgbClr val="3A3838"/>
              </a:buClr>
              <a:buSzPts val="1800"/>
              <a:buChar char="•"/>
              <a:defRPr/>
            </a:lvl3pPr>
            <a:lvl4pPr marL="1828800" lvl="3" indent="-342900" algn="l">
              <a:lnSpc>
                <a:spcPct val="90000"/>
              </a:lnSpc>
              <a:spcBef>
                <a:spcPts val="500"/>
              </a:spcBef>
              <a:spcAft>
                <a:spcPts val="0"/>
              </a:spcAft>
              <a:buClr>
                <a:srgbClr val="3A3838"/>
              </a:buClr>
              <a:buSzPts val="1800"/>
              <a:buChar char="•"/>
              <a:defRPr/>
            </a:lvl4pPr>
            <a:lvl5pPr marL="2286000" lvl="4" indent="-342900" algn="l">
              <a:lnSpc>
                <a:spcPct val="90000"/>
              </a:lnSpc>
              <a:spcBef>
                <a:spcPts val="500"/>
              </a:spcBef>
              <a:spcAft>
                <a:spcPts val="0"/>
              </a:spcAft>
              <a:buClr>
                <a:srgbClr val="3A383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13"/>
          <p:cNvSpPr txBox="1"/>
          <p:nvPr/>
        </p:nvSpPr>
        <p:spPr>
          <a:xfrm>
            <a:off x="1240719" y="6494411"/>
            <a:ext cx="820400" cy="2253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2"/>
                </a:solidFill>
                <a:latin typeface="Calibri"/>
                <a:ea typeface="Calibri"/>
                <a:cs typeface="Calibri"/>
                <a:sym typeface="Calibri"/>
              </a:rPr>
              <a:pPr marL="0" marR="0" lvl="0" indent="0" algn="l" rtl="0">
                <a:lnSpc>
                  <a:spcPct val="100000"/>
                </a:lnSpc>
                <a:spcBef>
                  <a:spcPts val="0"/>
                </a:spcBef>
                <a:spcAft>
                  <a:spcPts val="0"/>
                </a:spcAft>
                <a:buClr>
                  <a:srgbClr val="000000"/>
                </a:buClr>
                <a:buSzPts val="1200"/>
                <a:buFont typeface="Arial"/>
                <a:buNone/>
              </a:pPr>
              <a:t>‹#›</a:t>
            </a:fld>
            <a:endParaRPr sz="1200" b="0" i="0" u="none" strike="noStrike" cap="none">
              <a:solidFill>
                <a:schemeClr val="dk2"/>
              </a:solidFill>
              <a:latin typeface="Calibri"/>
              <a:ea typeface="Calibri"/>
              <a:cs typeface="Calibri"/>
              <a:sym typeface="Calibri"/>
            </a:endParaRPr>
          </a:p>
        </p:txBody>
      </p:sp>
      <p:pic>
        <p:nvPicPr>
          <p:cNvPr id="23" name="Google Shape;23;p13" descr="A picture containing text, clipart&#10;&#10;Description automatically generated"/>
          <p:cNvPicPr preferRelativeResize="0"/>
          <p:nvPr/>
        </p:nvPicPr>
        <p:blipFill rotWithShape="1">
          <a:blip r:embed="rId2">
            <a:alphaModFix/>
          </a:blip>
          <a:srcRect/>
          <a:stretch/>
        </p:blipFill>
        <p:spPr>
          <a:xfrm>
            <a:off x="800427" y="6376989"/>
            <a:ext cx="419027" cy="314269"/>
          </a:xfrm>
          <a:prstGeom prst="rect">
            <a:avLst/>
          </a:prstGeom>
          <a:noFill/>
          <a:ln>
            <a:noFill/>
          </a:ln>
        </p:spPr>
      </p:pic>
    </p:spTree>
    <p:extLst>
      <p:ext uri="{BB962C8B-B14F-4D97-AF65-F5344CB8AC3E}">
        <p14:creationId xmlns:p14="http://schemas.microsoft.com/office/powerpoint/2010/main" val="1440416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 Content 2 Column Slide">
  <p:cSld name="#3 Content 2 Column Slide">
    <p:bg>
      <p:bgPr>
        <a:solidFill>
          <a:schemeClr val="lt1"/>
        </a:solidFill>
        <a:effectLst/>
      </p:bgPr>
    </p:bg>
    <p:spTree>
      <p:nvGrpSpPr>
        <p:cNvPr id="1" name="Shape 24"/>
        <p:cNvGrpSpPr/>
        <p:nvPr/>
      </p:nvGrpSpPr>
      <p:grpSpPr>
        <a:xfrm>
          <a:off x="0" y="0"/>
          <a:ext cx="0" cy="0"/>
          <a:chOff x="0" y="0"/>
          <a:chExt cx="0" cy="0"/>
        </a:xfrm>
      </p:grpSpPr>
      <p:grpSp>
        <p:nvGrpSpPr>
          <p:cNvPr id="25" name="Google Shape;25;p14"/>
          <p:cNvGrpSpPr/>
          <p:nvPr/>
        </p:nvGrpSpPr>
        <p:grpSpPr>
          <a:xfrm>
            <a:off x="838199" y="0"/>
            <a:ext cx="10516007" cy="798828"/>
            <a:chOff x="0" y="0"/>
            <a:chExt cx="12192000" cy="798828"/>
          </a:xfrm>
        </p:grpSpPr>
        <p:sp>
          <p:nvSpPr>
            <p:cNvPr id="26" name="Google Shape;26;p14"/>
            <p:cNvSpPr/>
            <p:nvPr/>
          </p:nvSpPr>
          <p:spPr>
            <a:xfrm>
              <a:off x="0" y="0"/>
              <a:ext cx="12192000" cy="674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 name="Google Shape;27;p14"/>
            <p:cNvSpPr/>
            <p:nvPr/>
          </p:nvSpPr>
          <p:spPr>
            <a:xfrm>
              <a:off x="0" y="674328"/>
              <a:ext cx="12192000" cy="1245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28" name="Google Shape;28;p14"/>
          <p:cNvSpPr txBox="1">
            <a:spLocks noGrp="1"/>
          </p:cNvSpPr>
          <p:nvPr>
            <p:ph type="title"/>
          </p:nvPr>
        </p:nvSpPr>
        <p:spPr>
          <a:xfrm>
            <a:off x="838200" y="1014921"/>
            <a:ext cx="10515600" cy="1146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3600"/>
              <a:buFont typeface="Palatino"/>
              <a:buNone/>
              <a:defRPr sz="36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4"/>
          <p:cNvSpPr txBox="1">
            <a:spLocks noGrp="1"/>
          </p:cNvSpPr>
          <p:nvPr>
            <p:ph type="body" idx="1"/>
          </p:nvPr>
        </p:nvSpPr>
        <p:spPr>
          <a:xfrm>
            <a:off x="838200" y="2286442"/>
            <a:ext cx="5181600" cy="40590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A3838"/>
              </a:buClr>
              <a:buSzPts val="1800"/>
              <a:buChar char="•"/>
              <a:defRPr/>
            </a:lvl1pPr>
            <a:lvl2pPr marL="914400" lvl="1" indent="-342900" algn="l">
              <a:lnSpc>
                <a:spcPct val="90000"/>
              </a:lnSpc>
              <a:spcBef>
                <a:spcPts val="500"/>
              </a:spcBef>
              <a:spcAft>
                <a:spcPts val="0"/>
              </a:spcAft>
              <a:buClr>
                <a:srgbClr val="3A3838"/>
              </a:buClr>
              <a:buSzPts val="1800"/>
              <a:buChar char="•"/>
              <a:defRPr/>
            </a:lvl2pPr>
            <a:lvl3pPr marL="1371600" lvl="2" indent="-342900" algn="l">
              <a:lnSpc>
                <a:spcPct val="90000"/>
              </a:lnSpc>
              <a:spcBef>
                <a:spcPts val="500"/>
              </a:spcBef>
              <a:spcAft>
                <a:spcPts val="0"/>
              </a:spcAft>
              <a:buClr>
                <a:srgbClr val="3A3838"/>
              </a:buClr>
              <a:buSzPts val="1800"/>
              <a:buChar char="•"/>
              <a:defRPr/>
            </a:lvl3pPr>
            <a:lvl4pPr marL="1828800" lvl="3" indent="-342900" algn="l">
              <a:lnSpc>
                <a:spcPct val="90000"/>
              </a:lnSpc>
              <a:spcBef>
                <a:spcPts val="500"/>
              </a:spcBef>
              <a:spcAft>
                <a:spcPts val="0"/>
              </a:spcAft>
              <a:buClr>
                <a:srgbClr val="3A3838"/>
              </a:buClr>
              <a:buSzPts val="1800"/>
              <a:buChar char="•"/>
              <a:defRPr/>
            </a:lvl4pPr>
            <a:lvl5pPr marL="2286000" lvl="4" indent="-342900" algn="l">
              <a:lnSpc>
                <a:spcPct val="90000"/>
              </a:lnSpc>
              <a:spcBef>
                <a:spcPts val="500"/>
              </a:spcBef>
              <a:spcAft>
                <a:spcPts val="0"/>
              </a:spcAft>
              <a:buClr>
                <a:srgbClr val="3A383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14"/>
          <p:cNvSpPr txBox="1">
            <a:spLocks noGrp="1"/>
          </p:cNvSpPr>
          <p:nvPr>
            <p:ph type="body" idx="2"/>
          </p:nvPr>
        </p:nvSpPr>
        <p:spPr>
          <a:xfrm>
            <a:off x="6172200" y="2286442"/>
            <a:ext cx="5181600" cy="40590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A3838"/>
              </a:buClr>
              <a:buSzPts val="1800"/>
              <a:buChar char="•"/>
              <a:defRPr/>
            </a:lvl1pPr>
            <a:lvl2pPr marL="914400" lvl="1" indent="-342900" algn="l">
              <a:lnSpc>
                <a:spcPct val="90000"/>
              </a:lnSpc>
              <a:spcBef>
                <a:spcPts val="500"/>
              </a:spcBef>
              <a:spcAft>
                <a:spcPts val="0"/>
              </a:spcAft>
              <a:buClr>
                <a:srgbClr val="3A3838"/>
              </a:buClr>
              <a:buSzPts val="1800"/>
              <a:buChar char="•"/>
              <a:defRPr/>
            </a:lvl2pPr>
            <a:lvl3pPr marL="1371600" lvl="2" indent="-342900" algn="l">
              <a:lnSpc>
                <a:spcPct val="90000"/>
              </a:lnSpc>
              <a:spcBef>
                <a:spcPts val="500"/>
              </a:spcBef>
              <a:spcAft>
                <a:spcPts val="0"/>
              </a:spcAft>
              <a:buClr>
                <a:srgbClr val="3A3838"/>
              </a:buClr>
              <a:buSzPts val="1800"/>
              <a:buChar char="•"/>
              <a:defRPr/>
            </a:lvl3pPr>
            <a:lvl4pPr marL="1828800" lvl="3" indent="-342900" algn="l">
              <a:lnSpc>
                <a:spcPct val="90000"/>
              </a:lnSpc>
              <a:spcBef>
                <a:spcPts val="500"/>
              </a:spcBef>
              <a:spcAft>
                <a:spcPts val="0"/>
              </a:spcAft>
              <a:buClr>
                <a:srgbClr val="3A3838"/>
              </a:buClr>
              <a:buSzPts val="1800"/>
              <a:buChar char="•"/>
              <a:defRPr/>
            </a:lvl4pPr>
            <a:lvl5pPr marL="2286000" lvl="4" indent="-342900" algn="l">
              <a:lnSpc>
                <a:spcPct val="90000"/>
              </a:lnSpc>
              <a:spcBef>
                <a:spcPts val="500"/>
              </a:spcBef>
              <a:spcAft>
                <a:spcPts val="0"/>
              </a:spcAft>
              <a:buClr>
                <a:srgbClr val="3A383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14"/>
          <p:cNvSpPr txBox="1"/>
          <p:nvPr/>
        </p:nvSpPr>
        <p:spPr>
          <a:xfrm>
            <a:off x="1240719" y="6494411"/>
            <a:ext cx="820400" cy="2253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2"/>
                </a:solidFill>
                <a:latin typeface="Calibri"/>
                <a:ea typeface="Calibri"/>
                <a:cs typeface="Calibri"/>
                <a:sym typeface="Calibri"/>
              </a:rPr>
              <a:pPr marL="0" marR="0" lvl="0" indent="0" algn="l" rtl="0">
                <a:lnSpc>
                  <a:spcPct val="100000"/>
                </a:lnSpc>
                <a:spcBef>
                  <a:spcPts val="0"/>
                </a:spcBef>
                <a:spcAft>
                  <a:spcPts val="0"/>
                </a:spcAft>
                <a:buClr>
                  <a:srgbClr val="000000"/>
                </a:buClr>
                <a:buSzPts val="1200"/>
                <a:buFont typeface="Arial"/>
                <a:buNone/>
              </a:pPr>
              <a:t>‹#›</a:t>
            </a:fld>
            <a:endParaRPr sz="1200" b="0" i="0" u="none" strike="noStrike" cap="none">
              <a:solidFill>
                <a:schemeClr val="dk2"/>
              </a:solidFill>
              <a:latin typeface="Calibri"/>
              <a:ea typeface="Calibri"/>
              <a:cs typeface="Calibri"/>
              <a:sym typeface="Calibri"/>
            </a:endParaRPr>
          </a:p>
        </p:txBody>
      </p:sp>
      <p:pic>
        <p:nvPicPr>
          <p:cNvPr id="32" name="Google Shape;32;p14" descr="A picture containing text, clipart&#10;&#10;Description automatically generated"/>
          <p:cNvPicPr preferRelativeResize="0"/>
          <p:nvPr/>
        </p:nvPicPr>
        <p:blipFill rotWithShape="1">
          <a:blip r:embed="rId2">
            <a:alphaModFix/>
          </a:blip>
          <a:srcRect/>
          <a:stretch/>
        </p:blipFill>
        <p:spPr>
          <a:xfrm>
            <a:off x="800427" y="6376989"/>
            <a:ext cx="419027" cy="314269"/>
          </a:xfrm>
          <a:prstGeom prst="rect">
            <a:avLst/>
          </a:prstGeom>
          <a:noFill/>
          <a:ln>
            <a:noFill/>
          </a:ln>
        </p:spPr>
      </p:pic>
    </p:spTree>
    <p:extLst>
      <p:ext uri="{BB962C8B-B14F-4D97-AF65-F5344CB8AC3E}">
        <p14:creationId xmlns:p14="http://schemas.microsoft.com/office/powerpoint/2010/main" val="1730590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Slid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B5D9C5-9014-EB56-9A64-DFFD98D9B732}"/>
              </a:ext>
              <a:ext uri="{C183D7F6-B498-43B3-948B-1728B52AA6E4}">
                <adec:decorative xmlns:adec="http://schemas.microsoft.com/office/drawing/2017/decorative" val="1"/>
              </a:ext>
            </a:extLst>
          </p:cNvPr>
          <p:cNvSpPr/>
          <p:nvPr userDrawn="1"/>
        </p:nvSpPr>
        <p:spPr>
          <a:xfrm>
            <a:off x="0" y="0"/>
            <a:ext cx="12192000" cy="22729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6">
            <a:extLst>
              <a:ext uri="{FF2B5EF4-FFF2-40B4-BE49-F238E27FC236}">
                <a16:creationId xmlns:a16="http://schemas.microsoft.com/office/drawing/2014/main" id="{81C2F473-8038-C74B-8DC1-AF9F6E976776}"/>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8302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29994" y="403412"/>
            <a:ext cx="10523803" cy="1685768"/>
          </a:xfrm>
        </p:spPr>
        <p:txBody>
          <a:bodyPr>
            <a:normAutofit/>
          </a:bodyPr>
          <a:lstStyle>
            <a:lvl1pPr algn="l">
              <a:defRPr sz="38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12">
            <a:extLst>
              <a:ext uri="{FF2B5EF4-FFF2-40B4-BE49-F238E27FC236}">
                <a16:creationId xmlns:a16="http://schemas.microsoft.com/office/drawing/2014/main" id="{1E0B24B1-20CE-244C-A568-F07B26F877E2}"/>
              </a:ext>
            </a:extLst>
          </p:cNvPr>
          <p:cNvSpPr>
            <a:spLocks noGrp="1"/>
          </p:cNvSpPr>
          <p:nvPr>
            <p:ph type="sldNum" sz="quarter" idx="10"/>
          </p:nvPr>
        </p:nvSpPr>
        <p:spPr/>
        <p:txBody>
          <a:bodyPr/>
          <a:lstStyle>
            <a:lvl1pPr>
              <a:defRPr/>
            </a:lvl1pPr>
          </a:lstStyle>
          <a:p>
            <a:pPr>
              <a:defRPr/>
            </a:pPr>
            <a:fld id="{8856F6ED-E3DC-8A4A-AABE-AFCED42314C4}" type="slidenum">
              <a:rPr lang="en-US" altLang="en-US"/>
              <a:pPr>
                <a:defRPr/>
              </a:pPr>
              <a:t>‹#›</a:t>
            </a:fld>
            <a:endParaRPr lang="en-US" altLang="en-US"/>
          </a:p>
        </p:txBody>
      </p:sp>
    </p:spTree>
    <p:extLst>
      <p:ext uri="{BB962C8B-B14F-4D97-AF65-F5344CB8AC3E}">
        <p14:creationId xmlns:p14="http://schemas.microsoft.com/office/powerpoint/2010/main" val="1159223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ntent 2 Column Slide">
    <p:spTree>
      <p:nvGrpSpPr>
        <p:cNvPr id="1" name=""/>
        <p:cNvGrpSpPr/>
        <p:nvPr/>
      </p:nvGrpSpPr>
      <p:grpSpPr>
        <a:xfrm>
          <a:off x="0" y="0"/>
          <a:ext cx="0" cy="0"/>
          <a:chOff x="0" y="0"/>
          <a:chExt cx="0" cy="0"/>
        </a:xfrm>
      </p:grpSpPr>
      <p:sp>
        <p:nvSpPr>
          <p:cNvPr id="2" name="Title 1"/>
          <p:cNvSpPr>
            <a:spLocks noGrp="1"/>
          </p:cNvSpPr>
          <p:nvPr>
            <p:ph type="title"/>
          </p:nvPr>
        </p:nvSpPr>
        <p:spPr>
          <a:xfrm>
            <a:off x="1277650" y="365125"/>
            <a:ext cx="10046043" cy="1325563"/>
          </a:xfrm>
        </p:spPr>
        <p:txBody>
          <a:bodyPr anchor="b">
            <a:normAutofit/>
          </a:bodyPr>
          <a:lstStyle>
            <a:lvl1pPr>
              <a:defRPr sz="3800">
                <a:solidFill>
                  <a:schemeClr val="tx2"/>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D32AE22C-3BFA-9A4F-BCC7-138B587C9726}"/>
              </a:ext>
            </a:extLst>
          </p:cNvPr>
          <p:cNvSpPr>
            <a:spLocks noGrp="1"/>
          </p:cNvSpPr>
          <p:nvPr>
            <p:ph type="sldNum" sz="quarter" idx="10"/>
          </p:nvPr>
        </p:nvSpPr>
        <p:spPr/>
        <p:txBody>
          <a:bodyPr/>
          <a:lstStyle>
            <a:lvl1pPr>
              <a:defRPr/>
            </a:lvl1pPr>
          </a:lstStyle>
          <a:p>
            <a:pPr>
              <a:defRPr/>
            </a:pPr>
            <a:fld id="{CDE0A226-D696-6347-98C5-4ECD9707C98F}" type="slidenum">
              <a:rPr lang="en-US" altLang="en-US"/>
              <a:pPr>
                <a:defRPr/>
              </a:pPr>
              <a:t>‹#›</a:t>
            </a:fld>
            <a:endParaRPr lang="en-US" altLang="en-US"/>
          </a:p>
        </p:txBody>
      </p:sp>
      <p:pic>
        <p:nvPicPr>
          <p:cNvPr id="5" name="Picture 5">
            <a:extLst>
              <a:ext uri="{FF2B5EF4-FFF2-40B4-BE49-F238E27FC236}">
                <a16:creationId xmlns:a16="http://schemas.microsoft.com/office/drawing/2014/main" id="{FF66E5AA-0B67-8348-93AF-8A6B4FB72A26}"/>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7088F91A-EDDF-618C-1F41-61AC0210BA3A}"/>
              </a:ext>
              <a:ext uri="{C183D7F6-B498-43B3-948B-1728B52AA6E4}">
                <adec:decorative xmlns:adec="http://schemas.microsoft.com/office/drawing/2017/decorative" val="1"/>
              </a:ext>
            </a:extLst>
          </p:cNvPr>
          <p:cNvSpPr/>
          <p:nvPr userDrawn="1"/>
        </p:nvSpPr>
        <p:spPr>
          <a:xfrm>
            <a:off x="-5281" y="0"/>
            <a:ext cx="822381" cy="6858000"/>
          </a:xfrm>
          <a:prstGeom prst="rect">
            <a:avLst/>
          </a:prstGeom>
          <a:solidFill>
            <a:schemeClr val="accent1"/>
          </a:solidFill>
          <a:ln>
            <a:noFill/>
          </a:ln>
          <a:effectLst>
            <a:outerShdw blurRad="190500" dist="508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706593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 1 Column Slide">
    <p:spTree>
      <p:nvGrpSpPr>
        <p:cNvPr id="1" name=""/>
        <p:cNvGrpSpPr/>
        <p:nvPr/>
      </p:nvGrpSpPr>
      <p:grpSpPr>
        <a:xfrm>
          <a:off x="0" y="0"/>
          <a:ext cx="0" cy="0"/>
          <a:chOff x="0" y="0"/>
          <a:chExt cx="0" cy="0"/>
        </a:xfrm>
      </p:grpSpPr>
      <p:sp>
        <p:nvSpPr>
          <p:cNvPr id="2" name="Title 1"/>
          <p:cNvSpPr>
            <a:spLocks noGrp="1"/>
          </p:cNvSpPr>
          <p:nvPr>
            <p:ph type="title"/>
          </p:nvPr>
        </p:nvSpPr>
        <p:spPr>
          <a:xfrm>
            <a:off x="1277650" y="365125"/>
            <a:ext cx="10046043" cy="1325563"/>
          </a:xfrm>
        </p:spPr>
        <p:txBody>
          <a:bodyPr anchor="b">
            <a:normAutofit/>
          </a:bodyPr>
          <a:lstStyle>
            <a:lvl1pPr>
              <a:defRPr sz="3800">
                <a:solidFill>
                  <a:schemeClr val="tx2"/>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D910648A-46C8-AB4B-96EC-1AC10F013ECC}"/>
              </a:ext>
            </a:extLst>
          </p:cNvPr>
          <p:cNvSpPr>
            <a:spLocks noGrp="1"/>
          </p:cNvSpPr>
          <p:nvPr>
            <p:ph type="sldNum" sz="quarter" idx="10"/>
          </p:nvPr>
        </p:nvSpPr>
        <p:spPr/>
        <p:txBody>
          <a:bodyPr/>
          <a:lstStyle>
            <a:lvl1pPr>
              <a:defRPr/>
            </a:lvl1pPr>
          </a:lstStyle>
          <a:p>
            <a:pPr>
              <a:defRPr/>
            </a:pPr>
            <a:fld id="{06DDD070-D08E-4B40-B4AC-DB5751E9D83C}" type="slidenum">
              <a:rPr lang="en-US" altLang="en-US"/>
              <a:pPr>
                <a:defRPr/>
              </a:pPr>
              <a:t>‹#›</a:t>
            </a:fld>
            <a:endParaRPr lang="en-US" altLang="en-US"/>
          </a:p>
        </p:txBody>
      </p:sp>
      <p:pic>
        <p:nvPicPr>
          <p:cNvPr id="4" name="Picture 4">
            <a:extLst>
              <a:ext uri="{FF2B5EF4-FFF2-40B4-BE49-F238E27FC236}">
                <a16:creationId xmlns:a16="http://schemas.microsoft.com/office/drawing/2014/main" id="{74374DEF-593A-4D43-8E6D-A915BF27F0BF}"/>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27B2E9E0-1DCB-2037-55F5-CDDA87668AD8}"/>
              </a:ext>
              <a:ext uri="{C183D7F6-B498-43B3-948B-1728B52AA6E4}">
                <adec:decorative xmlns:adec="http://schemas.microsoft.com/office/drawing/2017/decorative" val="1"/>
              </a:ext>
            </a:extLst>
          </p:cNvPr>
          <p:cNvSpPr/>
          <p:nvPr userDrawn="1"/>
        </p:nvSpPr>
        <p:spPr>
          <a:xfrm>
            <a:off x="-5281" y="0"/>
            <a:ext cx="822381" cy="6858000"/>
          </a:xfrm>
          <a:prstGeom prst="rect">
            <a:avLst/>
          </a:prstGeom>
          <a:solidFill>
            <a:schemeClr val="accent1"/>
          </a:solidFill>
          <a:ln>
            <a:noFill/>
          </a:ln>
          <a:effectLst>
            <a:outerShdw blurRad="190500" dist="508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086227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A">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2A29DB7A-65E4-C42D-C7FF-DE26DC26CCA1}"/>
              </a:ext>
            </a:extLst>
          </p:cNvPr>
          <p:cNvGrpSpPr/>
          <p:nvPr userDrawn="1"/>
        </p:nvGrpSpPr>
        <p:grpSpPr>
          <a:xfrm>
            <a:off x="-1" y="-102514"/>
            <a:ext cx="12192001" cy="2375451"/>
            <a:chOff x="-1" y="-102514"/>
            <a:chExt cx="12192001" cy="2375451"/>
          </a:xfrm>
        </p:grpSpPr>
        <p:sp>
          <p:nvSpPr>
            <p:cNvPr id="7" name="Rectangle 6">
              <a:extLst>
                <a:ext uri="{FF2B5EF4-FFF2-40B4-BE49-F238E27FC236}">
                  <a16:creationId xmlns:a16="http://schemas.microsoft.com/office/drawing/2014/main" id="{01B5D9C5-9014-EB56-9A64-DFFD98D9B732}"/>
                </a:ext>
                <a:ext uri="{C183D7F6-B498-43B3-948B-1728B52AA6E4}">
                  <adec:decorative xmlns:adec="http://schemas.microsoft.com/office/drawing/2017/decorative" val="1"/>
                </a:ext>
              </a:extLst>
            </p:cNvPr>
            <p:cNvSpPr/>
            <p:nvPr userDrawn="1"/>
          </p:nvSpPr>
          <p:spPr>
            <a:xfrm>
              <a:off x="0" y="0"/>
              <a:ext cx="12192000" cy="22729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C8E86F46-FF63-16ED-8F37-43C4F546471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102514"/>
              <a:ext cx="12192001" cy="2286000"/>
            </a:xfrm>
            <a:prstGeom prst="rect">
              <a:avLst/>
            </a:prstGeom>
            <a:ln>
              <a:noFill/>
            </a:ln>
          </p:spPr>
        </p:pic>
      </p:grpSp>
      <p:pic>
        <p:nvPicPr>
          <p:cNvPr id="5" name="Picture 6">
            <a:extLst>
              <a:ext uri="{FF2B5EF4-FFF2-40B4-BE49-F238E27FC236}">
                <a16:creationId xmlns:a16="http://schemas.microsoft.com/office/drawing/2014/main" id="{81C2F473-8038-C74B-8DC1-AF9F6E976776}"/>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8302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29994" y="403412"/>
            <a:ext cx="10523803" cy="1685768"/>
          </a:xfrm>
        </p:spPr>
        <p:txBody>
          <a:bodyPr>
            <a:normAutofit/>
          </a:bodyPr>
          <a:lstStyle>
            <a:lvl1pPr algn="l">
              <a:defRPr sz="3800">
                <a:solidFill>
                  <a:schemeClr val="tx1">
                    <a:lumMod val="85000"/>
                    <a:lumOff val="1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12">
            <a:extLst>
              <a:ext uri="{FF2B5EF4-FFF2-40B4-BE49-F238E27FC236}">
                <a16:creationId xmlns:a16="http://schemas.microsoft.com/office/drawing/2014/main" id="{1E0B24B1-20CE-244C-A568-F07B26F877E2}"/>
              </a:ext>
            </a:extLst>
          </p:cNvPr>
          <p:cNvSpPr>
            <a:spLocks noGrp="1"/>
          </p:cNvSpPr>
          <p:nvPr>
            <p:ph type="sldNum" sz="quarter" idx="10"/>
          </p:nvPr>
        </p:nvSpPr>
        <p:spPr/>
        <p:txBody>
          <a:bodyPr/>
          <a:lstStyle>
            <a:lvl1pPr>
              <a:defRPr/>
            </a:lvl1pPr>
          </a:lstStyle>
          <a:p>
            <a:pPr>
              <a:defRPr/>
            </a:pPr>
            <a:fld id="{8856F6ED-E3DC-8A4A-AABE-AFCED42314C4}" type="slidenum">
              <a:rPr lang="en-US" altLang="en-US"/>
              <a:pPr>
                <a:defRPr/>
              </a:pPr>
              <a:t>‹#›</a:t>
            </a:fld>
            <a:endParaRPr lang="en-US" altLang="en-US"/>
          </a:p>
        </p:txBody>
      </p:sp>
    </p:spTree>
    <p:extLst>
      <p:ext uri="{BB962C8B-B14F-4D97-AF65-F5344CB8AC3E}">
        <p14:creationId xmlns:p14="http://schemas.microsoft.com/office/powerpoint/2010/main" val="1020009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2 Column Slide">
    <p:spTree>
      <p:nvGrpSpPr>
        <p:cNvPr id="1" name=""/>
        <p:cNvGrpSpPr/>
        <p:nvPr/>
      </p:nvGrpSpPr>
      <p:grpSpPr>
        <a:xfrm>
          <a:off x="0" y="0"/>
          <a:ext cx="0" cy="0"/>
          <a:chOff x="0" y="0"/>
          <a:chExt cx="0" cy="0"/>
        </a:xfrm>
      </p:grpSpPr>
      <p:sp>
        <p:nvSpPr>
          <p:cNvPr id="2" name="Title 1"/>
          <p:cNvSpPr>
            <a:spLocks noGrp="1"/>
          </p:cNvSpPr>
          <p:nvPr>
            <p:ph type="title"/>
          </p:nvPr>
        </p:nvSpPr>
        <p:spPr>
          <a:xfrm>
            <a:off x="1277650" y="365125"/>
            <a:ext cx="10046043" cy="1325563"/>
          </a:xfrm>
        </p:spPr>
        <p:txBody>
          <a:bodyPr anchor="b">
            <a:normAutofit/>
          </a:bodyPr>
          <a:lstStyle>
            <a:lvl1pPr>
              <a:defRPr sz="3800">
                <a:solidFill>
                  <a:schemeClr val="tx2"/>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D32AE22C-3BFA-9A4F-BCC7-138B587C9726}"/>
              </a:ext>
            </a:extLst>
          </p:cNvPr>
          <p:cNvSpPr>
            <a:spLocks noGrp="1"/>
          </p:cNvSpPr>
          <p:nvPr>
            <p:ph type="sldNum" sz="quarter" idx="10"/>
          </p:nvPr>
        </p:nvSpPr>
        <p:spPr/>
        <p:txBody>
          <a:bodyPr/>
          <a:lstStyle>
            <a:lvl1pPr>
              <a:defRPr/>
            </a:lvl1pPr>
          </a:lstStyle>
          <a:p>
            <a:pPr>
              <a:defRPr/>
            </a:pPr>
            <a:fld id="{CDE0A226-D696-6347-98C5-4ECD9707C98F}" type="slidenum">
              <a:rPr lang="en-US" altLang="en-US"/>
              <a:pPr>
                <a:defRPr/>
              </a:pPr>
              <a:t>‹#›</a:t>
            </a:fld>
            <a:endParaRPr lang="en-US" altLang="en-US"/>
          </a:p>
        </p:txBody>
      </p:sp>
      <p:pic>
        <p:nvPicPr>
          <p:cNvPr id="5" name="Picture 5">
            <a:extLst>
              <a:ext uri="{FF2B5EF4-FFF2-40B4-BE49-F238E27FC236}">
                <a16:creationId xmlns:a16="http://schemas.microsoft.com/office/drawing/2014/main" id="{FF66E5AA-0B67-8348-93AF-8A6B4FB72A26}"/>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4236F6C8-4AD8-A0BC-40AB-96D63F9D9A7C}"/>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7113" y="3808"/>
            <a:ext cx="822046" cy="6850383"/>
          </a:xfrm>
          <a:prstGeom prst="rect">
            <a:avLst/>
          </a:prstGeom>
          <a:effectLst>
            <a:outerShdw blurRad="190500" dist="50800" algn="ctr" rotWithShape="0">
              <a:srgbClr val="000000">
                <a:alpha val="40000"/>
              </a:srgbClr>
            </a:outerShdw>
          </a:effectLst>
        </p:spPr>
      </p:pic>
    </p:spTree>
    <p:extLst>
      <p:ext uri="{BB962C8B-B14F-4D97-AF65-F5344CB8AC3E}">
        <p14:creationId xmlns:p14="http://schemas.microsoft.com/office/powerpoint/2010/main" val="3530744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1 Column Slide">
    <p:spTree>
      <p:nvGrpSpPr>
        <p:cNvPr id="1" name=""/>
        <p:cNvGrpSpPr/>
        <p:nvPr/>
      </p:nvGrpSpPr>
      <p:grpSpPr>
        <a:xfrm>
          <a:off x="0" y="0"/>
          <a:ext cx="0" cy="0"/>
          <a:chOff x="0" y="0"/>
          <a:chExt cx="0" cy="0"/>
        </a:xfrm>
      </p:grpSpPr>
      <p:sp>
        <p:nvSpPr>
          <p:cNvPr id="2" name="Title 1"/>
          <p:cNvSpPr>
            <a:spLocks noGrp="1"/>
          </p:cNvSpPr>
          <p:nvPr>
            <p:ph type="title"/>
          </p:nvPr>
        </p:nvSpPr>
        <p:spPr>
          <a:xfrm>
            <a:off x="1277650" y="365125"/>
            <a:ext cx="10046043" cy="1325563"/>
          </a:xfrm>
        </p:spPr>
        <p:txBody>
          <a:bodyPr anchor="b">
            <a:normAutofit/>
          </a:bodyPr>
          <a:lstStyle>
            <a:lvl1pPr>
              <a:defRPr sz="3800">
                <a:solidFill>
                  <a:schemeClr val="tx2"/>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D910648A-46C8-AB4B-96EC-1AC10F013ECC}"/>
              </a:ext>
            </a:extLst>
          </p:cNvPr>
          <p:cNvSpPr>
            <a:spLocks noGrp="1"/>
          </p:cNvSpPr>
          <p:nvPr>
            <p:ph type="sldNum" sz="quarter" idx="10"/>
          </p:nvPr>
        </p:nvSpPr>
        <p:spPr/>
        <p:txBody>
          <a:bodyPr/>
          <a:lstStyle>
            <a:lvl1pPr>
              <a:defRPr/>
            </a:lvl1pPr>
          </a:lstStyle>
          <a:p>
            <a:pPr>
              <a:defRPr/>
            </a:pPr>
            <a:fld id="{06DDD070-D08E-4B40-B4AC-DB5751E9D83C}" type="slidenum">
              <a:rPr lang="en-US" altLang="en-US"/>
              <a:pPr>
                <a:defRPr/>
              </a:pPr>
              <a:t>‹#›</a:t>
            </a:fld>
            <a:endParaRPr lang="en-US" altLang="en-US"/>
          </a:p>
        </p:txBody>
      </p:sp>
      <p:pic>
        <p:nvPicPr>
          <p:cNvPr id="4" name="Picture 4">
            <a:extLst>
              <a:ext uri="{FF2B5EF4-FFF2-40B4-BE49-F238E27FC236}">
                <a16:creationId xmlns:a16="http://schemas.microsoft.com/office/drawing/2014/main" id="{74374DEF-593A-4D43-8E6D-A915BF27F0BF}"/>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E5C9404B-2868-264C-B504-B836A1219C9D}"/>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7113" y="3808"/>
            <a:ext cx="822046" cy="6850383"/>
          </a:xfrm>
          <a:prstGeom prst="rect">
            <a:avLst/>
          </a:prstGeom>
          <a:effectLst>
            <a:outerShdw blurRad="190500" dist="50800" algn="ctr" rotWithShape="0">
              <a:srgbClr val="000000">
                <a:alpha val="40000"/>
              </a:srgbClr>
            </a:outerShdw>
          </a:effectLst>
        </p:spPr>
      </p:pic>
    </p:spTree>
    <p:extLst>
      <p:ext uri="{BB962C8B-B14F-4D97-AF65-F5344CB8AC3E}">
        <p14:creationId xmlns:p14="http://schemas.microsoft.com/office/powerpoint/2010/main" val="3448332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87CA25C0-FBDE-374E-8B02-A3DFA7FC7AFA}"/>
              </a:ext>
            </a:extLst>
          </p:cNvPr>
          <p:cNvSpPr>
            <a:spLocks noGrp="1"/>
          </p:cNvSpPr>
          <p:nvPr>
            <p:ph type="sldNum" sz="quarter" idx="10"/>
          </p:nvPr>
        </p:nvSpPr>
        <p:spPr>
          <a:xfrm>
            <a:off x="10298113" y="6356350"/>
            <a:ext cx="1055687" cy="365125"/>
          </a:xfrm>
        </p:spPr>
        <p:txBody>
          <a:bodyPr/>
          <a:lstStyle>
            <a:lvl1pPr>
              <a:defRPr/>
            </a:lvl1pPr>
          </a:lstStyle>
          <a:p>
            <a:pPr>
              <a:defRPr/>
            </a:pPr>
            <a:fld id="{55F1E47E-D7EC-2141-BEFC-978E97EE44D1}" type="slidenum">
              <a:rPr lang="en-US" altLang="en-US"/>
              <a:pPr>
                <a:defRPr/>
              </a:pPr>
              <a:t>‹#›</a:t>
            </a:fld>
            <a:endParaRPr lang="en-US" altLang="en-US"/>
          </a:p>
        </p:txBody>
      </p:sp>
      <p:pic>
        <p:nvPicPr>
          <p:cNvPr id="2" name="Picture 4">
            <a:extLst>
              <a:ext uri="{FF2B5EF4-FFF2-40B4-BE49-F238E27FC236}">
                <a16:creationId xmlns:a16="http://schemas.microsoft.com/office/drawing/2014/main" id="{B80F9B99-8263-EA4C-B572-EE434178C8B7}"/>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8302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2951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 Title Slide">
  <p:cSld name="#1 Title Slide">
    <p:bg>
      <p:bgPr>
        <a:blipFill>
          <a:blip r:embed="rId2" cstate="screen">
            <a:alphaModFix/>
            <a:extLst>
              <a:ext uri="{28A0092B-C50C-407E-A947-70E740481C1C}">
                <a14:useLocalDpi xmlns:a14="http://schemas.microsoft.com/office/drawing/2010/main"/>
              </a:ext>
            </a:extLst>
          </a:blip>
          <a:stretch>
            <a:fillRect/>
          </a:stretch>
        </a:blipFill>
        <a:effectLst/>
      </p:bgPr>
    </p:bg>
    <p:spTree>
      <p:nvGrpSpPr>
        <p:cNvPr id="1" name="Shape 12"/>
        <p:cNvGrpSpPr/>
        <p:nvPr/>
      </p:nvGrpSpPr>
      <p:grpSpPr>
        <a:xfrm>
          <a:off x="0" y="0"/>
          <a:ext cx="0" cy="0"/>
          <a:chOff x="0" y="0"/>
          <a:chExt cx="0" cy="0"/>
        </a:xfrm>
      </p:grpSpPr>
      <p:pic>
        <p:nvPicPr>
          <p:cNvPr id="13" name="Google Shape;13;p12" descr="Academic Senate for California Community Colleges Logo"/>
          <p:cNvPicPr preferRelativeResize="0"/>
          <p:nvPr/>
        </p:nvPicPr>
        <p:blipFill rotWithShape="1">
          <a:blip r:embed="rId3">
            <a:alphaModFix/>
          </a:blip>
          <a:srcRect/>
          <a:stretch/>
        </p:blipFill>
        <p:spPr>
          <a:xfrm>
            <a:off x="4622750" y="457132"/>
            <a:ext cx="3238141" cy="1487521"/>
          </a:xfrm>
          <a:prstGeom prst="rect">
            <a:avLst/>
          </a:prstGeom>
          <a:noFill/>
          <a:ln>
            <a:noFill/>
          </a:ln>
        </p:spPr>
      </p:pic>
      <p:sp>
        <p:nvSpPr>
          <p:cNvPr id="14" name="Google Shape;14;p12"/>
          <p:cNvSpPr txBox="1">
            <a:spLocks noGrp="1"/>
          </p:cNvSpPr>
          <p:nvPr>
            <p:ph type="title"/>
          </p:nvPr>
        </p:nvSpPr>
        <p:spPr>
          <a:xfrm>
            <a:off x="3159480" y="3000807"/>
            <a:ext cx="5860000" cy="1629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4400"/>
              <a:buFont typeface="Palatino"/>
              <a:buNone/>
              <a:defRPr sz="4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2"/>
          <p:cNvSpPr txBox="1">
            <a:spLocks noGrp="1"/>
          </p:cNvSpPr>
          <p:nvPr>
            <p:ph type="subTitle" idx="1"/>
          </p:nvPr>
        </p:nvSpPr>
        <p:spPr>
          <a:xfrm>
            <a:off x="3159480" y="4679081"/>
            <a:ext cx="5860000" cy="2010000"/>
          </a:xfrm>
          <a:prstGeom prst="rect">
            <a:avLst/>
          </a:prstGeom>
          <a:noFill/>
          <a:ln>
            <a:noFill/>
          </a:ln>
        </p:spPr>
        <p:txBody>
          <a:bodyPr spcFirstLastPara="1" wrap="square" lIns="91425" tIns="45700" rIns="91425" bIns="45700" anchor="t" anchorCtr="0">
            <a:normAutofit/>
          </a:bodyPr>
          <a:lstStyle>
            <a:lvl1pPr marR="0" lvl="0" algn="ctr">
              <a:lnSpc>
                <a:spcPct val="100000"/>
              </a:lnSpc>
              <a:spcBef>
                <a:spcPts val="0"/>
              </a:spcBef>
              <a:spcAft>
                <a:spcPts val="0"/>
              </a:spcAft>
              <a:buClr>
                <a:schemeClr val="lt1"/>
              </a:buClr>
              <a:buSzPts val="2400"/>
              <a:buFont typeface="Arial"/>
              <a:buNone/>
              <a:defRPr sz="2400" b="0" i="0">
                <a:solidFill>
                  <a:schemeClr val="lt1"/>
                </a:solidFill>
                <a:latin typeface="Gill Sans"/>
                <a:ea typeface="Gill Sans"/>
                <a:cs typeface="Gill Sans"/>
                <a:sym typeface="Gill Sans"/>
              </a:defRPr>
            </a:lvl1pPr>
            <a:lvl2pPr lvl="1" algn="ctr">
              <a:lnSpc>
                <a:spcPct val="90000"/>
              </a:lnSpc>
              <a:spcBef>
                <a:spcPts val="500"/>
              </a:spcBef>
              <a:spcAft>
                <a:spcPts val="0"/>
              </a:spcAft>
              <a:buClr>
                <a:srgbClr val="3A3838"/>
              </a:buClr>
              <a:buSzPts val="2000"/>
              <a:buNone/>
              <a:defRPr sz="2000"/>
            </a:lvl2pPr>
            <a:lvl3pPr lvl="2" algn="ctr">
              <a:lnSpc>
                <a:spcPct val="90000"/>
              </a:lnSpc>
              <a:spcBef>
                <a:spcPts val="500"/>
              </a:spcBef>
              <a:spcAft>
                <a:spcPts val="0"/>
              </a:spcAft>
              <a:buClr>
                <a:srgbClr val="3A3838"/>
              </a:buClr>
              <a:buSzPts val="1800"/>
              <a:buNone/>
              <a:defRPr sz="1800"/>
            </a:lvl3pPr>
            <a:lvl4pPr lvl="3" algn="ctr">
              <a:lnSpc>
                <a:spcPct val="90000"/>
              </a:lnSpc>
              <a:spcBef>
                <a:spcPts val="500"/>
              </a:spcBef>
              <a:spcAft>
                <a:spcPts val="0"/>
              </a:spcAft>
              <a:buClr>
                <a:srgbClr val="3A3838"/>
              </a:buClr>
              <a:buSzPts val="1600"/>
              <a:buNone/>
              <a:defRPr sz="1600"/>
            </a:lvl4pPr>
            <a:lvl5pPr lvl="4" algn="ctr">
              <a:lnSpc>
                <a:spcPct val="90000"/>
              </a:lnSpc>
              <a:spcBef>
                <a:spcPts val="500"/>
              </a:spcBef>
              <a:spcAft>
                <a:spcPts val="0"/>
              </a:spcAft>
              <a:buClr>
                <a:srgbClr val="3A3838"/>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2042828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368F019-6ADE-9B41-AEFC-12D26889A271}"/>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a:extLst>
              <a:ext uri="{FF2B5EF4-FFF2-40B4-BE49-F238E27FC236}">
                <a16:creationId xmlns:a16="http://schemas.microsoft.com/office/drawing/2014/main" id="{9BEC97F8-5603-C842-9003-509EE69DAB1D}"/>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Edit Master text – Remember to ad alt text to all imported graphics and images.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5" name="Slide Number Placeholder 14">
            <a:extLst>
              <a:ext uri="{FF2B5EF4-FFF2-40B4-BE49-F238E27FC236}">
                <a16:creationId xmlns:a16="http://schemas.microsoft.com/office/drawing/2014/main" id="{185FCD8D-1E30-B240-9C71-F2AE6C6B8298}"/>
              </a:ext>
            </a:extLst>
          </p:cNvPr>
          <p:cNvSpPr>
            <a:spLocks noGrp="1"/>
          </p:cNvSpPr>
          <p:nvPr>
            <p:ph type="sldNum" sz="quarter" idx="4"/>
          </p:nvPr>
        </p:nvSpPr>
        <p:spPr>
          <a:xfrm>
            <a:off x="10437813" y="6356350"/>
            <a:ext cx="915987" cy="365125"/>
          </a:xfrm>
          <a:prstGeom prst="rect">
            <a:avLst/>
          </a:prstGeom>
        </p:spPr>
        <p:txBody>
          <a:bodyPr vert="horz" wrap="square" lIns="91440" tIns="45720" rIns="0" bIns="45720" numCol="1" anchor="ctr" anchorCtr="0" compatLnSpc="1">
            <a:prstTxWarp prst="textNoShape">
              <a:avLst/>
            </a:prstTxWarp>
          </a:bodyPr>
          <a:lstStyle>
            <a:lvl1pPr algn="r" eaLnBrk="1" hangingPunct="1">
              <a:defRPr sz="1200">
                <a:solidFill>
                  <a:srgbClr val="7F7F7F"/>
                </a:solidFill>
              </a:defRPr>
            </a:lvl1pPr>
          </a:lstStyle>
          <a:p>
            <a:pPr>
              <a:defRPr/>
            </a:pPr>
            <a:fld id="{B803B18D-F6BB-7446-AB8B-B65811EA606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03" r:id="rId1"/>
    <p:sldLayoutId id="2147483810" r:id="rId2"/>
    <p:sldLayoutId id="2147483811" r:id="rId3"/>
    <p:sldLayoutId id="2147483812" r:id="rId4"/>
    <p:sldLayoutId id="2147483804" r:id="rId5"/>
    <p:sldLayoutId id="2147483805" r:id="rId6"/>
    <p:sldLayoutId id="2147483806" r:id="rId7"/>
    <p:sldLayoutId id="2147483809" r:id="rId8"/>
    <p:sldLayoutId id="2147483813" r:id="rId9"/>
    <p:sldLayoutId id="2147483814" r:id="rId10"/>
    <p:sldLayoutId id="2147483815" r:id="rId11"/>
  </p:sldLayoutIdLst>
  <p:hf hdr="0" dt="0"/>
  <p:txStyles>
    <p:titleStyle>
      <a:lvl1pPr algn="l" rtl="0" eaLnBrk="1" fontAlgn="base" hangingPunct="1">
        <a:lnSpc>
          <a:spcPct val="90000"/>
        </a:lnSpc>
        <a:spcBef>
          <a:spcPct val="0"/>
        </a:spcBef>
        <a:spcAft>
          <a:spcPct val="0"/>
        </a:spcAft>
        <a:defRPr sz="4400" kern="1200">
          <a:solidFill>
            <a:schemeClr val="tx2"/>
          </a:solidFill>
          <a:latin typeface="Georgia" panose="02040502050405020303" pitchFamily="18" charset="0"/>
          <a:ea typeface="Palatino" pitchFamily="2" charset="77"/>
          <a:cs typeface="Georgia" panose="02040502050405020303" pitchFamily="18" charset="0"/>
        </a:defRPr>
      </a:lvl1pPr>
      <a:lvl2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Arial" panose="020B0604020202020204" pitchFamily="34" charset="0"/>
          <a:ea typeface="+mn-ea"/>
          <a:cs typeface="Arial" panose="020B0604020202020204" pitchFamily="34"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Arial" panose="020B0604020202020204" pitchFamily="34" charset="0"/>
          <a:ea typeface="+mn-ea"/>
          <a:cs typeface="Arial" panose="020B0604020202020204" pitchFamily="34"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Arial" panose="020B0604020202020204" pitchFamily="34" charset="0"/>
          <a:ea typeface="+mn-ea"/>
          <a:cs typeface="Arial" panose="020B060402020202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hyperlink" Target="https://creativecommons.org/licenses/by/2.0/?ref=openverse" TargetMode="External"/><Relationship Id="rId3" Type="http://schemas.openxmlformats.org/officeDocument/2006/relationships/image" Target="../media/image28.png"/><Relationship Id="rId7" Type="http://schemas.openxmlformats.org/officeDocument/2006/relationships/hyperlink" Target="https://www.flickr.com/photos/193749286@N04"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hyperlink" Target="https://www.flickr.com/photos/193749286@N04/51420229164" TargetMode="External"/><Relationship Id="rId5" Type="http://schemas.openxmlformats.org/officeDocument/2006/relationships/image" Target="../media/image30.jpeg"/><Relationship Id="rId10" Type="http://schemas.openxmlformats.org/officeDocument/2006/relationships/hyperlink" Target="https://pixabay.com/?utm_source=link-attribution&amp;utm_medium=referral&amp;utm_campaign=image&amp;utm_content=8325501" TargetMode="External"/><Relationship Id="rId4" Type="http://schemas.openxmlformats.org/officeDocument/2006/relationships/image" Target="../media/image29.jpg"/><Relationship Id="rId9" Type="http://schemas.openxmlformats.org/officeDocument/2006/relationships/hyperlink" Target="https://pixabay.com/users/geralt-9301/?utm_source=link-attribution&amp;utm_medium=referral&amp;utm_campaign=image&amp;utm_content=8325501"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hyperlink" Target="https://pixabay.com/?utm_source=link-attribution&amp;utm_medium=referral&amp;utm_campaign=image&amp;utm_content=3331244"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hyperlink" Target="https://pixabay.com/users/geralt-9301/?utm_source=link-attribution&amp;utm_medium=referral&amp;utm_campaign=image&amp;utm_content=3331244" TargetMode="External"/><Relationship Id="rId5" Type="http://schemas.openxmlformats.org/officeDocument/2006/relationships/image" Target="../media/image33.jpeg"/><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41.jpeg"/><Relationship Id="rId13" Type="http://schemas.openxmlformats.org/officeDocument/2006/relationships/image" Target="../media/image46.jpg"/><Relationship Id="rId3" Type="http://schemas.openxmlformats.org/officeDocument/2006/relationships/image" Target="../media/image36.jpeg"/><Relationship Id="rId7" Type="http://schemas.openxmlformats.org/officeDocument/2006/relationships/image" Target="../media/image40.jpeg"/><Relationship Id="rId12" Type="http://schemas.openxmlformats.org/officeDocument/2006/relationships/image" Target="../media/image45.jpeg"/><Relationship Id="rId2" Type="http://schemas.openxmlformats.org/officeDocument/2006/relationships/image" Target="../media/image35.jpg"/><Relationship Id="rId16" Type="http://schemas.openxmlformats.org/officeDocument/2006/relationships/image" Target="../media/image49.jpg"/><Relationship Id="rId1" Type="http://schemas.openxmlformats.org/officeDocument/2006/relationships/slideLayout" Target="../slideLayouts/slideLayout7.xml"/><Relationship Id="rId6" Type="http://schemas.openxmlformats.org/officeDocument/2006/relationships/image" Target="../media/image39.jpeg"/><Relationship Id="rId11" Type="http://schemas.openxmlformats.org/officeDocument/2006/relationships/image" Target="../media/image44.jpeg"/><Relationship Id="rId5" Type="http://schemas.openxmlformats.org/officeDocument/2006/relationships/image" Target="../media/image38.jpeg"/><Relationship Id="rId15" Type="http://schemas.openxmlformats.org/officeDocument/2006/relationships/image" Target="../media/image48.jpg"/><Relationship Id="rId10" Type="http://schemas.openxmlformats.org/officeDocument/2006/relationships/image" Target="../media/image43.jpeg"/><Relationship Id="rId4" Type="http://schemas.openxmlformats.org/officeDocument/2006/relationships/image" Target="../media/image37.jpeg"/><Relationship Id="rId9" Type="http://schemas.openxmlformats.org/officeDocument/2006/relationships/image" Target="../media/image42.jpeg"/><Relationship Id="rId14" Type="http://schemas.openxmlformats.org/officeDocument/2006/relationships/image" Target="../media/image4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56.jpeg"/><Relationship Id="rId13" Type="http://schemas.openxmlformats.org/officeDocument/2006/relationships/image" Target="../media/image61.jpeg"/><Relationship Id="rId3" Type="http://schemas.openxmlformats.org/officeDocument/2006/relationships/image" Target="../media/image51.jpeg"/><Relationship Id="rId7" Type="http://schemas.openxmlformats.org/officeDocument/2006/relationships/image" Target="../media/image55.jpeg"/><Relationship Id="rId12" Type="http://schemas.openxmlformats.org/officeDocument/2006/relationships/image" Target="../media/image60.jpeg"/><Relationship Id="rId2" Type="http://schemas.openxmlformats.org/officeDocument/2006/relationships/image" Target="../media/image50.jpg"/><Relationship Id="rId1" Type="http://schemas.openxmlformats.org/officeDocument/2006/relationships/slideLayout" Target="../slideLayouts/slideLayout7.xml"/><Relationship Id="rId6" Type="http://schemas.openxmlformats.org/officeDocument/2006/relationships/image" Target="../media/image54.jpeg"/><Relationship Id="rId11" Type="http://schemas.openxmlformats.org/officeDocument/2006/relationships/image" Target="../media/image59.jpeg"/><Relationship Id="rId5" Type="http://schemas.openxmlformats.org/officeDocument/2006/relationships/image" Target="../media/image53.jpeg"/><Relationship Id="rId15" Type="http://schemas.openxmlformats.org/officeDocument/2006/relationships/image" Target="../media/image63.jpeg"/><Relationship Id="rId10" Type="http://schemas.openxmlformats.org/officeDocument/2006/relationships/image" Target="../media/image58.jpeg"/><Relationship Id="rId4" Type="http://schemas.openxmlformats.org/officeDocument/2006/relationships/image" Target="../media/image52.jpeg"/><Relationship Id="rId9" Type="http://schemas.openxmlformats.org/officeDocument/2006/relationships/image" Target="../media/image57.png"/><Relationship Id="rId14" Type="http://schemas.openxmlformats.org/officeDocument/2006/relationships/image" Target="../media/image62.jpeg"/></Relationships>
</file>

<file path=ppt/slides/_rels/slide2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hyperlink" Target="https://pixabay.com/?utm_source=link-attribution&amp;utm_medium=referral&amp;utm_campaign=image&amp;utm_content=1084770" TargetMode="External"/><Relationship Id="rId4" Type="http://schemas.openxmlformats.org/officeDocument/2006/relationships/hyperlink" Target="https://pixabay.com/users/thedigitalartist-202249/?utm_source=link-attribution&amp;utm_medium=referral&amp;utm_campaign=image&amp;utm_content=1084770"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www.asccc.org/sites/default/files/Agendas/DRAFT%20ASCCC%202023-24%20Strategic%20Planning%20Work%20Plan.docx" TargetMode="External"/><Relationship Id="rId7" Type="http://schemas.openxmlformats.org/officeDocument/2006/relationships/diagramColors" Target="../diagrams/colors1.xml"/><Relationship Id="rId2" Type="http://schemas.openxmlformats.org/officeDocument/2006/relationships/hyperlink" Target="https://www.asccc.org/sites/default/files/ASCCC%20Comprehensive%20Strategic%20Plan%20Document%202018-2023%20final_0.pdf" TargetMode="Externa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5.xml.rels><?xml version="1.0" encoding="UTF-8" standalone="yes"?>
<Relationships xmlns="http://schemas.openxmlformats.org/package/2006/relationships"><Relationship Id="rId8" Type="http://schemas.openxmlformats.org/officeDocument/2006/relationships/hyperlink" Target="https://www.asccc.org/papers/effective-and-equitable-online-education-faculty-perspective" TargetMode="External"/><Relationship Id="rId3" Type="http://schemas.openxmlformats.org/officeDocument/2006/relationships/hyperlink" Target="https://www.asccc.org/resolutions/add-designated-large-part-time-representative-executive-committee" TargetMode="External"/><Relationship Id="rId7" Type="http://schemas.openxmlformats.org/officeDocument/2006/relationships/hyperlink" Target="https://www.asccc.org/resolutions/adopt-effective-and-equitable-online-education-faculty-perspective-paper" TargetMode="External"/><Relationship Id="rId2" Type="http://schemas.openxmlformats.org/officeDocument/2006/relationships/hyperlink" Target="https://www.asccc.org/resolutions/flexible-area-meetings" TargetMode="External"/><Relationship Id="rId1" Type="http://schemas.openxmlformats.org/officeDocument/2006/relationships/slideLayout" Target="../slideLayouts/slideLayout7.xml"/><Relationship Id="rId6" Type="http://schemas.openxmlformats.org/officeDocument/2006/relationships/hyperlink" Target="https://www.asccc.org/papers/enrollment-management-revisited-again-post-pandemic" TargetMode="External"/><Relationship Id="rId5" Type="http://schemas.openxmlformats.org/officeDocument/2006/relationships/hyperlink" Target="https://www.asccc.org/resolutions/adopt-enrollment-management-revisited-again-post-pandemic-paper" TargetMode="External"/><Relationship Id="rId4" Type="http://schemas.openxmlformats.org/officeDocument/2006/relationships/hyperlink" Target="https://www.asccc.org/resolutions/destigmatize-academic-probation-language-and-processes" TargetMode="External"/><Relationship Id="rId9" Type="http://schemas.openxmlformats.org/officeDocument/2006/relationships/hyperlink" Target="https://www.asccc.org/resolutions/considering-merits-and-faults-artificial-intelligence-community-college-classroom"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www.asccc.org/resolutions/assert-value-work-done-online-network-educators-one-and-suppot-local-senate-reliance" TargetMode="External"/><Relationship Id="rId3" Type="http://schemas.openxmlformats.org/officeDocument/2006/relationships/hyperlink" Target="https://www.asccc.org/resolutions/comprehensive-title-5-revision-align-associate-degree-general-education-ab-928-required" TargetMode="External"/><Relationship Id="rId7" Type="http://schemas.openxmlformats.org/officeDocument/2006/relationships/hyperlink" Target="https://www.cccco.edu/-/media/CCCCO-Website/docs/minimum-qualifications/CCCCOReport-Minimum-Qualifications-2023_.pdf?la=en&amp;hash=D3075F5E24FF5D3DB759E61009DC66F0F5060FF6" TargetMode="External"/><Relationship Id="rId2" Type="http://schemas.openxmlformats.org/officeDocument/2006/relationships/hyperlink" Target="https://www.asccc.org/resolutions/revisit-baccalaureate-degree-upper-division-general-education-and-minimum" TargetMode="External"/><Relationship Id="rId1" Type="http://schemas.openxmlformats.org/officeDocument/2006/relationships/slideLayout" Target="../slideLayouts/slideLayout7.xml"/><Relationship Id="rId6" Type="http://schemas.openxmlformats.org/officeDocument/2006/relationships/hyperlink" Target="https://www.asccc.org/resolutions/disciplines-list-ethnic-studies" TargetMode="External"/><Relationship Id="rId5" Type="http://schemas.openxmlformats.org/officeDocument/2006/relationships/hyperlink" Target="https://www.cccco.edu/-/media/CCCCO-Website/docs/regulatory-action/bgccc-associate-degree-final-reg-text-a11y.pdf?la=en&amp;hash=C88E0D34E31E975523EEE00E88CCAB1965D5AB64" TargetMode="External"/><Relationship Id="rId4" Type="http://schemas.openxmlformats.org/officeDocument/2006/relationships/hyperlink" Target="https://www.asccc.org/resources/resolutions" TargetMode="External"/><Relationship Id="rId9" Type="http://schemas.openxmlformats.org/officeDocument/2006/relationships/hyperlink" Target="https://onlinenetworkofeducators.org/"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image" Target="../media/image67.jpeg"/><Relationship Id="rId7" Type="http://schemas.openxmlformats.org/officeDocument/2006/relationships/image" Target="../media/image71.jpeg"/><Relationship Id="rId2" Type="http://schemas.openxmlformats.org/officeDocument/2006/relationships/image" Target="../media/image66.jpeg"/><Relationship Id="rId1" Type="http://schemas.openxmlformats.org/officeDocument/2006/relationships/slideLayout" Target="../slideLayouts/slideLayout7.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6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hyperlink" Target="https://www.cccco.edu/About-Us/Vision-2030"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www.asccc.org/sign-our-newsletters" TargetMode="External"/><Relationship Id="rId2" Type="http://schemas.openxmlformats.org/officeDocument/2006/relationships/hyperlink" Target="https://www.asccc.org/" TargetMode="External"/><Relationship Id="rId1" Type="http://schemas.openxmlformats.org/officeDocument/2006/relationships/slideLayout" Target="../slideLayouts/slideLayout7.xml"/><Relationship Id="rId5" Type="http://schemas.openxmlformats.org/officeDocument/2006/relationships/hyperlink" Target="mailto:cccsenates+subscribe@googlegroups.com" TargetMode="External"/><Relationship Id="rId4" Type="http://schemas.openxmlformats.org/officeDocument/2006/relationships/hyperlink" Target="mailto:CCCCurriculumChairs+subscribe@groups.io"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cccconfer.zoom.us/meeting/register/tZUpdOmsqz0qHtS3n-6CVpPd4qPoAysS6VjI#/registration" TargetMode="External"/><Relationship Id="rId2" Type="http://schemas.openxmlformats.org/officeDocument/2006/relationships/hyperlink" Target="https://cccconfer.zoom.us/meeting/register/tZAqd-ioqT8uGdCYs7jvPH8ciquULfQ4nYWV#/registration" TargetMode="External"/><Relationship Id="rId1" Type="http://schemas.openxmlformats.org/officeDocument/2006/relationships/slideLayout" Target="../slideLayouts/slideLayout7.xml"/><Relationship Id="rId6" Type="http://schemas.openxmlformats.org/officeDocument/2006/relationships/hyperlink" Target="https://www.asccc.org/events/cte-collaborative-events-and-regional-consortium-0" TargetMode="External"/><Relationship Id="rId5" Type="http://schemas.openxmlformats.org/officeDocument/2006/relationships/hyperlink" Target="https://www.asccc.org/events/cte-regional-consortium" TargetMode="External"/><Relationship Id="rId4" Type="http://schemas.openxmlformats.org/officeDocument/2006/relationships/hyperlink" Target="https://cccconfer.zoom.us/meeting/register/tZwtc-qrrjwtE9PHI9YLS_gPNsu-Sv-OLcU-#/registration"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asccc.org/events/2023-fall-plenary-session" TargetMode="External"/><Relationship Id="rId2" Type="http://schemas.openxmlformats.org/officeDocument/2006/relationships/hyperlink" Target="https://www.asccc.org/resolutions-fall-2023" TargetMode="External"/><Relationship Id="rId1" Type="http://schemas.openxmlformats.org/officeDocument/2006/relationships/slideLayout" Target="../slideLayouts/slideLayout6.xml"/><Relationship Id="rId4" Type="http://schemas.openxmlformats.org/officeDocument/2006/relationships/hyperlink" Target="https://www.asccc.org/sites/default/files/2023%20ASCCC%20Audit%20FS%20%20Fiscal%20Year%2022-23.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9.png"/><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11.jpeg"/><Relationship Id="rId5" Type="http://schemas.openxmlformats.org/officeDocument/2006/relationships/image" Target="../media/image10.png"/><Relationship Id="rId10" Type="http://schemas.openxmlformats.org/officeDocument/2006/relationships/image" Target="../media/image15.jpeg"/><Relationship Id="rId4" Type="http://schemas.openxmlformats.org/officeDocument/2006/relationships/hyperlink" Target="mailto:krystinne@asccc.org" TargetMode="External"/><Relationship Id="rId9"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797D4-2754-C5A3-16A5-AA45B543E08F}"/>
              </a:ext>
            </a:extLst>
          </p:cNvPr>
          <p:cNvSpPr>
            <a:spLocks noGrp="1"/>
          </p:cNvSpPr>
          <p:nvPr>
            <p:ph type="title"/>
          </p:nvPr>
        </p:nvSpPr>
        <p:spPr/>
        <p:txBody>
          <a:bodyPr/>
          <a:lstStyle/>
          <a:p>
            <a:r>
              <a:rPr lang="en-US" dirty="0"/>
              <a:t>Welcome to</a:t>
            </a:r>
            <a:br>
              <a:rPr lang="en-US" dirty="0"/>
            </a:br>
            <a:r>
              <a:rPr lang="en-US" dirty="0"/>
              <a:t>Fall 2023</a:t>
            </a:r>
            <a:br>
              <a:rPr lang="en-US" dirty="0"/>
            </a:br>
            <a:r>
              <a:rPr lang="en-US" dirty="0"/>
              <a:t>Plenary Session</a:t>
            </a:r>
          </a:p>
        </p:txBody>
      </p:sp>
    </p:spTree>
    <p:extLst>
      <p:ext uri="{BB962C8B-B14F-4D97-AF65-F5344CB8AC3E}">
        <p14:creationId xmlns:p14="http://schemas.microsoft.com/office/powerpoint/2010/main" val="1252228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7"/>
          <p:cNvSpPr txBox="1">
            <a:spLocks noGrp="1"/>
          </p:cNvSpPr>
          <p:nvPr>
            <p:ph type="title"/>
          </p:nvPr>
        </p:nvSpPr>
        <p:spPr>
          <a:xfrm>
            <a:off x="2152650" y="1014921"/>
            <a:ext cx="7886700" cy="591000"/>
          </a:xfrm>
          <a:prstGeom prst="rect">
            <a:avLst/>
          </a:prstGeom>
          <a:noFill/>
          <a:ln>
            <a:noFill/>
          </a:ln>
        </p:spPr>
        <p:txBody>
          <a:bodyPr spcFirstLastPara="1" vert="horz" wrap="square" lIns="91425" tIns="45700" rIns="91425" bIns="45700" numCol="1" anchor="ctr" anchorCtr="0" compatLnSpc="1">
            <a:prstTxWarp prst="textNoShape">
              <a:avLst/>
            </a:prstTxWarp>
            <a:noAutofit/>
          </a:bodyPr>
          <a:lstStyle/>
          <a:p>
            <a:pPr algn="ctr"/>
            <a:r>
              <a:rPr lang="en-US">
                <a:latin typeface="Arial"/>
                <a:ea typeface="Arial"/>
                <a:cs typeface="Arial"/>
                <a:sym typeface="Arial"/>
              </a:rPr>
              <a:t>Faculty Game Night!</a:t>
            </a:r>
            <a:endParaRPr>
              <a:latin typeface="Arial"/>
              <a:ea typeface="Arial"/>
              <a:cs typeface="Arial"/>
              <a:sym typeface="Arial"/>
            </a:endParaRPr>
          </a:p>
        </p:txBody>
      </p:sp>
      <p:sp>
        <p:nvSpPr>
          <p:cNvPr id="117" name="Google Shape;117;p7"/>
          <p:cNvSpPr txBox="1">
            <a:spLocks noGrp="1"/>
          </p:cNvSpPr>
          <p:nvPr>
            <p:ph type="body" idx="1"/>
          </p:nvPr>
        </p:nvSpPr>
        <p:spPr>
          <a:xfrm>
            <a:off x="2152675" y="1794850"/>
            <a:ext cx="7886700" cy="4436100"/>
          </a:xfrm>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marL="0" indent="0">
              <a:buSzPts val="1508"/>
              <a:buNone/>
            </a:pPr>
            <a:r>
              <a:rPr lang="en-US" sz="2206">
                <a:solidFill>
                  <a:srgbClr val="0A0A0A"/>
                </a:solidFill>
                <a:highlight>
                  <a:srgbClr val="FFFFFF"/>
                </a:highlight>
              </a:rPr>
              <a:t>Let’s celebrate the 15th year anniversary of the Foundation for ASCCC! </a:t>
            </a:r>
            <a:endParaRPr sz="2206">
              <a:solidFill>
                <a:srgbClr val="0A0A0A"/>
              </a:solidFill>
              <a:highlight>
                <a:srgbClr val="FFFFFF"/>
              </a:highlight>
            </a:endParaRPr>
          </a:p>
          <a:p>
            <a:pPr marL="0" indent="0">
              <a:buSzPts val="1508"/>
              <a:buNone/>
            </a:pPr>
            <a:r>
              <a:rPr lang="en-US" sz="2206">
                <a:solidFill>
                  <a:srgbClr val="0A0A0A"/>
                </a:solidFill>
                <a:highlight>
                  <a:srgbClr val="FFFFFF"/>
                </a:highlight>
              </a:rPr>
              <a:t>Games, Appetizers, and Nonalcoholic drinks!  </a:t>
            </a:r>
            <a:endParaRPr sz="2206">
              <a:solidFill>
                <a:srgbClr val="0A0A0A"/>
              </a:solidFill>
              <a:highlight>
                <a:srgbClr val="FFFFFF"/>
              </a:highlight>
            </a:endParaRPr>
          </a:p>
          <a:p>
            <a:pPr marL="0" indent="0">
              <a:buSzPts val="1508"/>
              <a:buNone/>
            </a:pPr>
            <a:r>
              <a:rPr lang="en-US" sz="2206">
                <a:solidFill>
                  <a:srgbClr val="0A0A0A"/>
                </a:solidFill>
                <a:highlight>
                  <a:srgbClr val="FFFFFF"/>
                </a:highlight>
              </a:rPr>
              <a:t>TONIGHT, Thursday, 5:30 p.m. to 6:30 p.m in Viejo/Laguna Room, 1st floor </a:t>
            </a:r>
            <a:endParaRPr sz="2206">
              <a:solidFill>
                <a:srgbClr val="0A0A0A"/>
              </a:solidFill>
              <a:highlight>
                <a:srgbClr val="FFFFFF"/>
              </a:highlight>
            </a:endParaRPr>
          </a:p>
          <a:p>
            <a:pPr marL="0" indent="0">
              <a:buSzPts val="1508"/>
              <a:buNone/>
            </a:pPr>
            <a:r>
              <a:rPr lang="en-US" sz="2206">
                <a:solidFill>
                  <a:srgbClr val="0A0A0A"/>
                </a:solidFill>
                <a:highlight>
                  <a:srgbClr val="FFFFFF"/>
                </a:highlight>
              </a:rPr>
              <a:t>Win prizes, including a FREE registration to an upcoming ASCCC event!  </a:t>
            </a:r>
            <a:endParaRPr sz="2206">
              <a:solidFill>
                <a:srgbClr val="0A0A0A"/>
              </a:solidFill>
              <a:highlight>
                <a:srgbClr val="FFFFFF"/>
              </a:highlight>
            </a:endParaRPr>
          </a:p>
          <a:p>
            <a:pPr marL="0" indent="0">
              <a:buSzPts val="1508"/>
              <a:buNone/>
            </a:pPr>
            <a:endParaRPr sz="2206">
              <a:solidFill>
                <a:srgbClr val="0A0A0A"/>
              </a:solidFill>
              <a:highlight>
                <a:srgbClr val="FFFFFF"/>
              </a:highlight>
            </a:endParaRPr>
          </a:p>
          <a:p>
            <a:pPr indent="-368737">
              <a:lnSpc>
                <a:spcPct val="100000"/>
              </a:lnSpc>
              <a:spcBef>
                <a:spcPts val="0"/>
              </a:spcBef>
              <a:buClr>
                <a:srgbClr val="0A0A0A"/>
              </a:buClr>
              <a:buSzPts val="2207"/>
              <a:buFont typeface="Gill Sans"/>
              <a:buChar char="●"/>
            </a:pPr>
            <a:r>
              <a:rPr lang="en-US" sz="2206">
                <a:solidFill>
                  <a:srgbClr val="0A0A0A"/>
                </a:solidFill>
                <a:highlight>
                  <a:srgbClr val="FFFFFF"/>
                </a:highlight>
              </a:rPr>
              <a:t>Suggested donation of $15 for the 15th anniversary</a:t>
            </a:r>
            <a:endParaRPr sz="2206">
              <a:solidFill>
                <a:srgbClr val="0A0A0A"/>
              </a:solidFill>
              <a:highlight>
                <a:srgbClr val="FFFFFF"/>
              </a:highlight>
            </a:endParaRPr>
          </a:p>
          <a:p>
            <a:pPr indent="-368737">
              <a:lnSpc>
                <a:spcPct val="150000"/>
              </a:lnSpc>
              <a:spcBef>
                <a:spcPts val="0"/>
              </a:spcBef>
              <a:buClr>
                <a:srgbClr val="0A0A0A"/>
              </a:buClr>
              <a:buSzPts val="2207"/>
              <a:buFont typeface="Gill Sans"/>
              <a:buChar char="●"/>
            </a:pPr>
            <a:r>
              <a:rPr lang="en-US" sz="2206">
                <a:solidFill>
                  <a:srgbClr val="0A0A0A"/>
                </a:solidFill>
                <a:highlight>
                  <a:srgbClr val="FFFFFF"/>
                </a:highlight>
              </a:rPr>
              <a:t>Be a monthly sustainer at $10+1 OR ANY amount</a:t>
            </a:r>
            <a:endParaRPr sz="2206">
              <a:solidFill>
                <a:srgbClr val="0A0A0A"/>
              </a:solidFill>
              <a:highlight>
                <a:srgbClr val="FFFFFF"/>
              </a:highlight>
            </a:endParaRPr>
          </a:p>
          <a:p>
            <a:pPr marL="0" indent="0">
              <a:spcBef>
                <a:spcPts val="1200"/>
              </a:spcBef>
              <a:buSzPts val="1508"/>
              <a:buNone/>
            </a:pPr>
            <a:endParaRPr sz="930">
              <a:solidFill>
                <a:srgbClr val="0A0A0A"/>
              </a:solidFill>
              <a:highlight>
                <a:srgbClr val="FFFFFF"/>
              </a:highlight>
              <a:latin typeface="Arial"/>
              <a:ea typeface="Arial"/>
              <a:cs typeface="Arial"/>
              <a:sym typeface="Arial"/>
            </a:endParaRPr>
          </a:p>
        </p:txBody>
      </p:sp>
    </p:spTree>
    <p:extLst>
      <p:ext uri="{BB962C8B-B14F-4D97-AF65-F5344CB8AC3E}">
        <p14:creationId xmlns:p14="http://schemas.microsoft.com/office/powerpoint/2010/main" val="3857034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8"/>
          <p:cNvSpPr txBox="1">
            <a:spLocks noGrp="1"/>
          </p:cNvSpPr>
          <p:nvPr>
            <p:ph type="title"/>
          </p:nvPr>
        </p:nvSpPr>
        <p:spPr>
          <a:xfrm>
            <a:off x="2152650" y="862521"/>
            <a:ext cx="7886700" cy="923400"/>
          </a:xfrm>
          <a:prstGeom prst="rect">
            <a:avLst/>
          </a:prstGeom>
          <a:noFill/>
          <a:ln>
            <a:noFill/>
          </a:ln>
        </p:spPr>
        <p:txBody>
          <a:bodyPr spcFirstLastPara="1" vert="horz" wrap="square" lIns="91425" tIns="45700" rIns="91425" bIns="45700" numCol="1" anchor="b" anchorCtr="0" compatLnSpc="1">
            <a:prstTxWarp prst="textNoShape">
              <a:avLst/>
            </a:prstTxWarp>
            <a:spAutoFit/>
          </a:bodyPr>
          <a:lstStyle/>
          <a:p>
            <a:pPr algn="ctr"/>
            <a:r>
              <a:rPr lang="en-US" sz="3000">
                <a:latin typeface="Arial"/>
                <a:ea typeface="Arial"/>
                <a:cs typeface="Arial"/>
                <a:sym typeface="Arial"/>
              </a:rPr>
              <a:t>Get Your ASFCCC Gear and </a:t>
            </a:r>
            <a:endParaRPr sz="3000">
              <a:latin typeface="Arial"/>
              <a:ea typeface="Arial"/>
              <a:cs typeface="Arial"/>
              <a:sym typeface="Arial"/>
            </a:endParaRPr>
          </a:p>
          <a:p>
            <a:pPr algn="ctr"/>
            <a:r>
              <a:rPr lang="en-US" sz="3000">
                <a:latin typeface="Arial"/>
                <a:ea typeface="Arial"/>
                <a:cs typeface="Arial"/>
                <a:sym typeface="Arial"/>
              </a:rPr>
              <a:t>Support a Great Cause!</a:t>
            </a:r>
            <a:endParaRPr sz="3000">
              <a:latin typeface="Arial"/>
              <a:ea typeface="Arial"/>
              <a:cs typeface="Arial"/>
              <a:sym typeface="Arial"/>
            </a:endParaRPr>
          </a:p>
        </p:txBody>
      </p:sp>
      <p:sp>
        <p:nvSpPr>
          <p:cNvPr id="124" name="Google Shape;124;p8"/>
          <p:cNvSpPr txBox="1">
            <a:spLocks noGrp="1"/>
          </p:cNvSpPr>
          <p:nvPr>
            <p:ph type="body" idx="1"/>
          </p:nvPr>
        </p:nvSpPr>
        <p:spPr>
          <a:xfrm>
            <a:off x="2076500" y="1785925"/>
            <a:ext cx="6016800" cy="4350600"/>
          </a:xfrm>
          <a:prstGeom prst="rect">
            <a:avLst/>
          </a:prstGeom>
          <a:noFill/>
          <a:ln>
            <a:noFill/>
          </a:ln>
        </p:spPr>
        <p:txBody>
          <a:bodyPr spcFirstLastPara="1" vert="horz" wrap="square" lIns="91425" tIns="45700" rIns="91425" bIns="45700" numCol="1" anchor="ctr" anchorCtr="0" compatLnSpc="1">
            <a:prstTxWarp prst="textNoShape">
              <a:avLst/>
            </a:prstTxWarp>
            <a:normAutofit lnSpcReduction="10000"/>
          </a:bodyPr>
          <a:lstStyle/>
          <a:p>
            <a:pPr indent="-368300">
              <a:lnSpc>
                <a:spcPct val="100000"/>
              </a:lnSpc>
              <a:buSzPts val="2200"/>
            </a:pPr>
            <a:r>
              <a:rPr lang="en-US" sz="2200"/>
              <a:t>Make sure to stop by our ASFCCC table during the Fall Plenary to get your hands on some merchandise featuring our new logo!</a:t>
            </a:r>
            <a:endParaRPr sz="2200"/>
          </a:p>
          <a:p>
            <a:pPr indent="-368300">
              <a:lnSpc>
                <a:spcPct val="100000"/>
              </a:lnSpc>
              <a:buSzPts val="2200"/>
            </a:pPr>
            <a:r>
              <a:rPr lang="en-US" sz="2200"/>
              <a:t>Donate to the foundation and get tickets for a chance to spin our Prize Wheel and win some merchandise!</a:t>
            </a:r>
            <a:endParaRPr sz="2200"/>
          </a:p>
          <a:p>
            <a:pPr indent="-368300">
              <a:lnSpc>
                <a:spcPct val="100000"/>
              </a:lnSpc>
              <a:buSzPts val="2200"/>
            </a:pPr>
            <a:r>
              <a:rPr lang="en-US" sz="2200"/>
              <a:t>T-shirts, water bottles, notepads and other merchandise featuring our new logo will also be available for a small donation.</a:t>
            </a:r>
            <a:endParaRPr sz="2200"/>
          </a:p>
          <a:p>
            <a:pPr indent="-368300">
              <a:lnSpc>
                <a:spcPct val="100000"/>
              </a:lnSpc>
              <a:spcAft>
                <a:spcPts val="1000"/>
              </a:spcAft>
              <a:buSzPts val="2200"/>
            </a:pPr>
            <a:r>
              <a:rPr lang="en-US" sz="2200"/>
              <a:t>What an excellent way to support your colleagues and look cool in the process!</a:t>
            </a:r>
            <a:endParaRPr sz="2200"/>
          </a:p>
        </p:txBody>
      </p:sp>
      <p:pic>
        <p:nvPicPr>
          <p:cNvPr id="125" name="Google Shape;125;p8" descr="photo of Foundation swag items"/>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321350" y="1996251"/>
            <a:ext cx="1824426" cy="1927475"/>
          </a:xfrm>
          <a:prstGeom prst="rect">
            <a:avLst/>
          </a:prstGeom>
          <a:noFill/>
          <a:ln>
            <a:noFill/>
          </a:ln>
          <a:effectLst>
            <a:outerShdw blurRad="57150" dist="19050" dir="5400000" algn="bl" rotWithShape="0">
              <a:srgbClr val="000000">
                <a:alpha val="49019"/>
              </a:srgbClr>
            </a:outerShdw>
          </a:effectLst>
        </p:spPr>
      </p:pic>
      <p:pic>
        <p:nvPicPr>
          <p:cNvPr id="126" name="Google Shape;126;p8" descr="photo of Foundation swag items"/>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8321350" y="4228075"/>
            <a:ext cx="1824426" cy="2118784"/>
          </a:xfrm>
          <a:prstGeom prst="rect">
            <a:avLst/>
          </a:prstGeom>
          <a:noFill/>
          <a:ln>
            <a:noFill/>
          </a:ln>
          <a:effectLst>
            <a:outerShdw blurRad="57150" dist="19050" dir="5400000" algn="bl" rotWithShape="0">
              <a:srgbClr val="000000">
                <a:alpha val="49019"/>
              </a:srgbClr>
            </a:outerShdw>
          </a:effectLst>
        </p:spPr>
      </p:pic>
    </p:spTree>
    <p:extLst>
      <p:ext uri="{BB962C8B-B14F-4D97-AF65-F5344CB8AC3E}">
        <p14:creationId xmlns:p14="http://schemas.microsoft.com/office/powerpoint/2010/main" val="2609521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1"/>
        <p:cNvGrpSpPr/>
        <p:nvPr/>
      </p:nvGrpSpPr>
      <p:grpSpPr>
        <a:xfrm>
          <a:off x="0" y="0"/>
          <a:ext cx="0" cy="0"/>
          <a:chOff x="0" y="0"/>
          <a:chExt cx="0" cy="0"/>
        </a:xfrm>
      </p:grpSpPr>
      <p:sp>
        <p:nvSpPr>
          <p:cNvPr id="132" name="Google Shape;132;p9"/>
          <p:cNvSpPr txBox="1">
            <a:spLocks noGrp="1"/>
          </p:cNvSpPr>
          <p:nvPr>
            <p:ph type="title"/>
          </p:nvPr>
        </p:nvSpPr>
        <p:spPr>
          <a:xfrm>
            <a:off x="2152650" y="1014923"/>
            <a:ext cx="7886700" cy="613200"/>
          </a:xfrm>
          <a:prstGeom prst="rect">
            <a:avLst/>
          </a:prstGeom>
          <a:noFill/>
          <a:ln>
            <a:noFill/>
          </a:ln>
        </p:spPr>
        <p:txBody>
          <a:bodyPr spcFirstLastPara="1" vert="horz" wrap="square" lIns="91425" tIns="45700" rIns="91425" bIns="45700" numCol="1" anchor="b" anchorCtr="0" compatLnSpc="1">
            <a:prstTxWarp prst="textNoShape">
              <a:avLst/>
            </a:prstTxWarp>
            <a:normAutofit fontScale="90000"/>
          </a:bodyPr>
          <a:lstStyle/>
          <a:p>
            <a:pPr>
              <a:buSzPct val="100000"/>
            </a:pPr>
            <a:r>
              <a:rPr lang="en-US" dirty="0">
                <a:latin typeface="Arial"/>
                <a:ea typeface="Arial"/>
                <a:cs typeface="Arial"/>
                <a:sym typeface="Arial"/>
              </a:rPr>
              <a:t>Financial Statement (July ‘22- June ‘23)</a:t>
            </a:r>
            <a:endParaRPr dirty="0">
              <a:latin typeface="Arial"/>
              <a:ea typeface="Arial"/>
              <a:cs typeface="Arial"/>
              <a:sym typeface="Arial"/>
            </a:endParaRPr>
          </a:p>
        </p:txBody>
      </p:sp>
      <p:sp>
        <p:nvSpPr>
          <p:cNvPr id="133" name="Google Shape;133;p9"/>
          <p:cNvSpPr txBox="1">
            <a:spLocks noGrp="1"/>
          </p:cNvSpPr>
          <p:nvPr>
            <p:ph type="body" idx="1"/>
          </p:nvPr>
        </p:nvSpPr>
        <p:spPr>
          <a:xfrm>
            <a:off x="2152650" y="1874638"/>
            <a:ext cx="3735600" cy="3007200"/>
          </a:xfrm>
          <a:prstGeom prst="rect">
            <a:avLst/>
          </a:prstGeom>
          <a:noFill/>
          <a:ln>
            <a:noFill/>
          </a:ln>
        </p:spPr>
        <p:txBody>
          <a:bodyPr spcFirstLastPara="1" vert="horz" wrap="square" lIns="91425" tIns="45700" rIns="91425" bIns="45700" numCol="1" anchor="t" anchorCtr="0" compatLnSpc="1">
            <a:prstTxWarp prst="textNoShape">
              <a:avLst/>
            </a:prstTxWarp>
            <a:normAutofit/>
          </a:bodyPr>
          <a:lstStyle/>
          <a:p>
            <a:pPr marL="0" indent="0">
              <a:buNone/>
            </a:pPr>
            <a:r>
              <a:rPr lang="en-US" sz="1900" b="1" dirty="0"/>
              <a:t>Revenues</a:t>
            </a:r>
            <a:endParaRPr sz="1900" b="1" dirty="0"/>
          </a:p>
          <a:p>
            <a:pPr marL="0" indent="0">
              <a:buNone/>
            </a:pPr>
            <a:r>
              <a:rPr lang="en-US" sz="1900" dirty="0"/>
              <a:t>Sponsorships	$23,500.00</a:t>
            </a:r>
            <a:endParaRPr sz="1900" dirty="0"/>
          </a:p>
          <a:p>
            <a:pPr marL="0" indent="0">
              <a:buNone/>
            </a:pPr>
            <a:r>
              <a:rPr lang="en-US" sz="1900" dirty="0"/>
              <a:t>Donations Revenue $23,795.88</a:t>
            </a:r>
            <a:endParaRPr sz="1900" dirty="0"/>
          </a:p>
          <a:p>
            <a:pPr marL="0" indent="0">
              <a:buNone/>
            </a:pPr>
            <a:r>
              <a:rPr lang="en-US" sz="1900" dirty="0"/>
              <a:t>Other Revenue 	$184.90</a:t>
            </a:r>
            <a:endParaRPr sz="1900" dirty="0"/>
          </a:p>
          <a:p>
            <a:pPr marL="0" indent="0">
              <a:buNone/>
            </a:pPr>
            <a:endParaRPr sz="1900" dirty="0"/>
          </a:p>
          <a:p>
            <a:pPr marL="0" indent="0">
              <a:buNone/>
            </a:pPr>
            <a:r>
              <a:rPr lang="en-US" sz="1900" dirty="0"/>
              <a:t>Total Revenue	$47,480.78</a:t>
            </a:r>
            <a:endParaRPr sz="1900" dirty="0"/>
          </a:p>
        </p:txBody>
      </p:sp>
      <p:sp>
        <p:nvSpPr>
          <p:cNvPr id="134" name="Google Shape;134;p9"/>
          <p:cNvSpPr txBox="1"/>
          <p:nvPr/>
        </p:nvSpPr>
        <p:spPr>
          <a:xfrm>
            <a:off x="6060925" y="1838851"/>
            <a:ext cx="4093800" cy="3140317"/>
          </a:xfrm>
          <a:prstGeom prst="rect">
            <a:avLst/>
          </a:prstGeom>
          <a:noFill/>
          <a:ln>
            <a:noFill/>
          </a:ln>
        </p:spPr>
        <p:txBody>
          <a:bodyPr spcFirstLastPara="1" wrap="square" lIns="91425" tIns="91425" rIns="91425" bIns="91425" anchor="t" anchorCtr="0">
            <a:spAutoFit/>
          </a:bodyPr>
          <a:lstStyle/>
          <a:p>
            <a:pPr>
              <a:lnSpc>
                <a:spcPct val="80000"/>
              </a:lnSpc>
              <a:spcBef>
                <a:spcPts val="0"/>
              </a:spcBef>
              <a:spcAft>
                <a:spcPts val="0"/>
              </a:spcAft>
              <a:buClr>
                <a:srgbClr val="000000"/>
              </a:buClr>
              <a:buSzPts val="1900"/>
            </a:pPr>
            <a:r>
              <a:rPr lang="en-US" sz="1900" b="1" dirty="0">
                <a:solidFill>
                  <a:srgbClr val="000000"/>
                </a:solidFill>
                <a:latin typeface="Gill Sans"/>
                <a:ea typeface="Gill Sans"/>
                <a:cs typeface="Gill Sans"/>
                <a:sym typeface="Gill Sans"/>
              </a:rPr>
              <a:t>Expenditures</a:t>
            </a:r>
            <a:endParaRPr sz="1900" b="1" dirty="0">
              <a:solidFill>
                <a:srgbClr val="000000"/>
              </a:solidFill>
              <a:latin typeface="Gill Sans"/>
              <a:ea typeface="Gill Sans"/>
              <a:cs typeface="Gill Sans"/>
              <a:sym typeface="Gill Sans"/>
            </a:endParaRPr>
          </a:p>
          <a:p>
            <a:pPr>
              <a:lnSpc>
                <a:spcPct val="80000"/>
              </a:lnSpc>
              <a:spcBef>
                <a:spcPts val="1000"/>
              </a:spcBef>
              <a:spcAft>
                <a:spcPts val="0"/>
              </a:spcAft>
              <a:buClr>
                <a:srgbClr val="000000"/>
              </a:buClr>
              <a:buSzPts val="1900"/>
            </a:pPr>
            <a:r>
              <a:rPr lang="en-US" sz="1900" dirty="0">
                <a:solidFill>
                  <a:srgbClr val="000000"/>
                </a:solidFill>
                <a:latin typeface="Gill Sans"/>
                <a:ea typeface="Gill Sans"/>
                <a:cs typeface="Gill Sans"/>
                <a:sym typeface="Gill Sans"/>
              </a:rPr>
              <a:t>Scholarships		$21,437.36</a:t>
            </a:r>
            <a:endParaRPr sz="1900" dirty="0">
              <a:solidFill>
                <a:srgbClr val="000000"/>
              </a:solidFill>
              <a:latin typeface="Gill Sans"/>
              <a:ea typeface="Gill Sans"/>
              <a:cs typeface="Gill Sans"/>
              <a:sym typeface="Gill Sans"/>
            </a:endParaRPr>
          </a:p>
          <a:p>
            <a:pPr>
              <a:lnSpc>
                <a:spcPct val="80000"/>
              </a:lnSpc>
              <a:spcBef>
                <a:spcPts val="1000"/>
              </a:spcBef>
              <a:spcAft>
                <a:spcPts val="0"/>
              </a:spcAft>
              <a:buClr>
                <a:srgbClr val="000000"/>
              </a:buClr>
              <a:buSzPts val="1900"/>
            </a:pPr>
            <a:r>
              <a:rPr lang="en-US" sz="1900" dirty="0">
                <a:solidFill>
                  <a:srgbClr val="000000"/>
                </a:solidFill>
                <a:latin typeface="Gill Sans"/>
                <a:ea typeface="Gill Sans"/>
                <a:cs typeface="Gill Sans"/>
                <a:sym typeface="Gill Sans"/>
              </a:rPr>
              <a:t>LGBTQ+ Summit and 	$4,013.34</a:t>
            </a:r>
            <a:endParaRPr sz="1900" dirty="0">
              <a:solidFill>
                <a:srgbClr val="000000"/>
              </a:solidFill>
              <a:latin typeface="Gill Sans"/>
              <a:ea typeface="Gill Sans"/>
              <a:cs typeface="Gill Sans"/>
              <a:sym typeface="Gill Sans"/>
            </a:endParaRPr>
          </a:p>
          <a:p>
            <a:pPr>
              <a:lnSpc>
                <a:spcPct val="80000"/>
              </a:lnSpc>
              <a:spcBef>
                <a:spcPts val="1000"/>
              </a:spcBef>
              <a:spcAft>
                <a:spcPts val="0"/>
              </a:spcAft>
              <a:buClr>
                <a:srgbClr val="000000"/>
              </a:buClr>
              <a:buSzPts val="1900"/>
            </a:pPr>
            <a:r>
              <a:rPr lang="en-US" sz="1900" dirty="0">
                <a:solidFill>
                  <a:srgbClr val="000000"/>
                </a:solidFill>
                <a:latin typeface="Gill Sans"/>
                <a:ea typeface="Gill Sans"/>
                <a:cs typeface="Gill Sans"/>
                <a:sym typeface="Gill Sans"/>
              </a:rPr>
              <a:t>Other Sponsorships		</a:t>
            </a:r>
            <a:endParaRPr sz="1900" dirty="0">
              <a:solidFill>
                <a:srgbClr val="000000"/>
              </a:solidFill>
              <a:latin typeface="Gill Sans"/>
              <a:ea typeface="Gill Sans"/>
              <a:cs typeface="Gill Sans"/>
              <a:sym typeface="Gill Sans"/>
            </a:endParaRPr>
          </a:p>
          <a:p>
            <a:pPr>
              <a:lnSpc>
                <a:spcPct val="80000"/>
              </a:lnSpc>
              <a:spcBef>
                <a:spcPts val="1000"/>
              </a:spcBef>
              <a:spcAft>
                <a:spcPts val="0"/>
              </a:spcAft>
              <a:buClr>
                <a:srgbClr val="000000"/>
              </a:buClr>
              <a:buSzPts val="1900"/>
            </a:pPr>
            <a:r>
              <a:rPr lang="en-US" sz="1900" dirty="0">
                <a:solidFill>
                  <a:srgbClr val="000000"/>
                </a:solidFill>
                <a:latin typeface="Gill Sans"/>
                <a:ea typeface="Gill Sans"/>
                <a:cs typeface="Gill Sans"/>
                <a:sym typeface="Gill Sans"/>
              </a:rPr>
              <a:t>Other Expenses		$20,908.65</a:t>
            </a:r>
            <a:endParaRPr sz="1900" dirty="0">
              <a:solidFill>
                <a:srgbClr val="000000"/>
              </a:solidFill>
              <a:latin typeface="Gill Sans"/>
              <a:ea typeface="Gill Sans"/>
              <a:cs typeface="Gill Sans"/>
              <a:sym typeface="Gill Sans"/>
            </a:endParaRPr>
          </a:p>
          <a:p>
            <a:pPr>
              <a:lnSpc>
                <a:spcPct val="80000"/>
              </a:lnSpc>
              <a:spcBef>
                <a:spcPts val="1000"/>
              </a:spcBef>
              <a:spcAft>
                <a:spcPts val="0"/>
              </a:spcAft>
              <a:buClr>
                <a:srgbClr val="000000"/>
              </a:buClr>
              <a:buSzPts val="1900"/>
            </a:pPr>
            <a:endParaRPr sz="1900" dirty="0">
              <a:solidFill>
                <a:srgbClr val="000000"/>
              </a:solidFill>
              <a:latin typeface="Gill Sans"/>
              <a:ea typeface="Gill Sans"/>
              <a:cs typeface="Gill Sans"/>
              <a:sym typeface="Gill Sans"/>
            </a:endParaRPr>
          </a:p>
          <a:p>
            <a:pPr>
              <a:lnSpc>
                <a:spcPct val="80000"/>
              </a:lnSpc>
              <a:spcBef>
                <a:spcPts val="1000"/>
              </a:spcBef>
              <a:spcAft>
                <a:spcPts val="0"/>
              </a:spcAft>
              <a:buClr>
                <a:srgbClr val="000000"/>
              </a:buClr>
              <a:buSzPts val="1900"/>
            </a:pPr>
            <a:r>
              <a:rPr lang="en-US" sz="1900" dirty="0">
                <a:solidFill>
                  <a:srgbClr val="000000"/>
                </a:solidFill>
                <a:latin typeface="Gill Sans"/>
                <a:ea typeface="Gill Sans"/>
                <a:cs typeface="Gill Sans"/>
                <a:sym typeface="Gill Sans"/>
              </a:rPr>
              <a:t>Total Expenditures	$46,359.15</a:t>
            </a:r>
            <a:endParaRPr sz="1900" dirty="0">
              <a:solidFill>
                <a:srgbClr val="000000"/>
              </a:solidFill>
              <a:latin typeface="Gill Sans"/>
              <a:ea typeface="Gill Sans"/>
              <a:cs typeface="Gill Sans"/>
              <a:sym typeface="Gill Sans"/>
            </a:endParaRPr>
          </a:p>
          <a:p>
            <a:pPr>
              <a:spcBef>
                <a:spcPts val="1000"/>
              </a:spcBef>
              <a:spcAft>
                <a:spcPts val="1000"/>
              </a:spcAft>
              <a:buClr>
                <a:srgbClr val="000000"/>
              </a:buClr>
              <a:buSzPts val="1900"/>
            </a:pPr>
            <a:endParaRPr sz="1900" dirty="0">
              <a:solidFill>
                <a:srgbClr val="000000"/>
              </a:solidFill>
              <a:latin typeface="Gill Sans"/>
              <a:ea typeface="Gill Sans"/>
              <a:cs typeface="Gill Sans"/>
              <a:sym typeface="Gill Sans"/>
            </a:endParaRPr>
          </a:p>
        </p:txBody>
      </p:sp>
    </p:spTree>
    <p:extLst>
      <p:ext uri="{BB962C8B-B14F-4D97-AF65-F5344CB8AC3E}">
        <p14:creationId xmlns:p14="http://schemas.microsoft.com/office/powerpoint/2010/main" val="2753435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2995fdd1d7a_0_2"/>
          <p:cNvSpPr txBox="1">
            <a:spLocks noGrp="1"/>
          </p:cNvSpPr>
          <p:nvPr>
            <p:ph type="title"/>
          </p:nvPr>
        </p:nvSpPr>
        <p:spPr>
          <a:xfrm>
            <a:off x="2152650" y="1014921"/>
            <a:ext cx="7886700" cy="1146900"/>
          </a:xfrm>
          <a:prstGeom prst="rect">
            <a:avLst/>
          </a:prstGeom>
          <a:noFill/>
          <a:ln>
            <a:noFill/>
          </a:ln>
        </p:spPr>
        <p:txBody>
          <a:bodyPr spcFirstLastPara="1" vert="horz" wrap="square" lIns="91425" tIns="45700" rIns="91425" bIns="45700" numCol="1" anchor="b" anchorCtr="0" compatLnSpc="1">
            <a:prstTxWarp prst="textNoShape">
              <a:avLst/>
            </a:prstTxWarp>
            <a:normAutofit/>
          </a:bodyPr>
          <a:lstStyle/>
          <a:p>
            <a:r>
              <a:rPr lang="en-US"/>
              <a:t>Testimonials from Faculty Scholarship Recipients</a:t>
            </a:r>
            <a:endParaRPr/>
          </a:p>
        </p:txBody>
      </p:sp>
      <p:sp>
        <p:nvSpPr>
          <p:cNvPr id="141" name="Google Shape;141;g2995fdd1d7a_0_2"/>
          <p:cNvSpPr txBox="1">
            <a:spLocks noGrp="1"/>
          </p:cNvSpPr>
          <p:nvPr>
            <p:ph type="body" idx="1"/>
          </p:nvPr>
        </p:nvSpPr>
        <p:spPr>
          <a:xfrm>
            <a:off x="2152650" y="2161825"/>
            <a:ext cx="7886700" cy="4185000"/>
          </a:xfrm>
          <a:prstGeom prst="rect">
            <a:avLst/>
          </a:prstGeom>
          <a:noFill/>
          <a:ln>
            <a:noFill/>
          </a:ln>
        </p:spPr>
        <p:txBody>
          <a:bodyPr spcFirstLastPara="1" vert="horz" wrap="square" lIns="91425" tIns="45700" rIns="91425" bIns="45700" numCol="1" anchor="t" anchorCtr="0" compatLnSpc="1">
            <a:prstTxWarp prst="textNoShape">
              <a:avLst/>
            </a:prstTxWarp>
            <a:normAutofit fontScale="85000" lnSpcReduction="20000"/>
          </a:bodyPr>
          <a:lstStyle/>
          <a:p>
            <a:pPr marL="0" indent="0">
              <a:lnSpc>
                <a:spcPct val="107916"/>
              </a:lnSpc>
              <a:spcBef>
                <a:spcPts val="0"/>
              </a:spcBef>
              <a:buSzPct val="169683"/>
              <a:buNone/>
            </a:pPr>
            <a:r>
              <a:rPr lang="en-US" sz="1248">
                <a:solidFill>
                  <a:srgbClr val="242424"/>
                </a:solidFill>
                <a:highlight>
                  <a:srgbClr val="FFFFFF"/>
                </a:highlight>
                <a:latin typeface="Quattrocento Sans"/>
                <a:ea typeface="Quattrocento Sans"/>
                <a:cs typeface="Quattrocento Sans"/>
                <a:sym typeface="Quattrocento Sans"/>
              </a:rPr>
              <a:t> “</a:t>
            </a:r>
            <a:r>
              <a:rPr lang="en-US" sz="1748">
                <a:solidFill>
                  <a:srgbClr val="242424"/>
                </a:solidFill>
                <a:highlight>
                  <a:srgbClr val="FFFFFF"/>
                </a:highlight>
              </a:rPr>
              <a:t>I went to the Society of Integrative and Comparative Biology conference in January 2023.  I presented a talk on High Impact Practices at this conference and chaired the session on high impact practices in undergraduate education.  I learned different ways to better engage students in science courses and the importance of involving freshman and sophomore students in small research projects to increase their understanding of science.”</a:t>
            </a:r>
            <a:endParaRPr sz="1748">
              <a:solidFill>
                <a:srgbClr val="242424"/>
              </a:solidFill>
              <a:highlight>
                <a:srgbClr val="FFFFFF"/>
              </a:highlight>
            </a:endParaRPr>
          </a:p>
          <a:p>
            <a:pPr marL="0" indent="0">
              <a:lnSpc>
                <a:spcPct val="107916"/>
              </a:lnSpc>
              <a:spcBef>
                <a:spcPts val="800"/>
              </a:spcBef>
              <a:buSzPct val="121146"/>
              <a:buNone/>
            </a:pPr>
            <a:r>
              <a:rPr lang="en-US" sz="1748">
                <a:solidFill>
                  <a:srgbClr val="242424"/>
                </a:solidFill>
                <a:highlight>
                  <a:srgbClr val="FFFFFF"/>
                </a:highlight>
              </a:rPr>
              <a:t>--Kelly Kissane, Lassen College Biology Faculty, Innovation Scholarship Recipient</a:t>
            </a:r>
            <a:endParaRPr sz="1748">
              <a:solidFill>
                <a:srgbClr val="242424"/>
              </a:solidFill>
              <a:highlight>
                <a:srgbClr val="FFFFFF"/>
              </a:highlight>
            </a:endParaRPr>
          </a:p>
          <a:p>
            <a:pPr marL="0" indent="0">
              <a:lnSpc>
                <a:spcPct val="107916"/>
              </a:lnSpc>
              <a:spcBef>
                <a:spcPts val="800"/>
              </a:spcBef>
              <a:buSzPct val="121146"/>
              <a:buNone/>
            </a:pPr>
            <a:endParaRPr sz="1748">
              <a:solidFill>
                <a:srgbClr val="242424"/>
              </a:solidFill>
              <a:highlight>
                <a:srgbClr val="FFFFFF"/>
              </a:highlight>
            </a:endParaRPr>
          </a:p>
          <a:p>
            <a:pPr marL="0" indent="0">
              <a:lnSpc>
                <a:spcPct val="107916"/>
              </a:lnSpc>
              <a:spcBef>
                <a:spcPts val="800"/>
              </a:spcBef>
              <a:buSzPct val="121146"/>
              <a:buNone/>
            </a:pPr>
            <a:r>
              <a:rPr lang="en-US" sz="1748">
                <a:solidFill>
                  <a:srgbClr val="242424"/>
                </a:solidFill>
                <a:highlight>
                  <a:srgbClr val="FFFFFF"/>
                </a:highlight>
              </a:rPr>
              <a:t>“In April 2023, I traveled to the future with over 1300 Black California Community College leaders, educators, counselors, and students to the African American Male Education Network and Development (A2MEND) Summit…I’d never been in a predominantly Black space for an extended period of time until A2MEND. I felt it before I was conscious of what I was witnessing: Black folks—young, old, leaders, students, writers, poets, administrators, faculty—creating and taking up space; allowing themselves to expand as big and authentic as they were meant to be and should always have been. The breath was a collective sigh of relief and a collective breath of fresh air where the relaxation into authentic self was possible…and palpable. For the first time in my academic journey, I was breathing too.”</a:t>
            </a:r>
            <a:endParaRPr sz="1748">
              <a:solidFill>
                <a:srgbClr val="242424"/>
              </a:solidFill>
              <a:highlight>
                <a:srgbClr val="FFFFFF"/>
              </a:highlight>
            </a:endParaRPr>
          </a:p>
          <a:p>
            <a:pPr marL="0" indent="0">
              <a:lnSpc>
                <a:spcPct val="107916"/>
              </a:lnSpc>
              <a:spcBef>
                <a:spcPts val="800"/>
              </a:spcBef>
              <a:buSzPct val="121146"/>
              <a:buNone/>
            </a:pPr>
            <a:r>
              <a:rPr lang="en-US" sz="1748">
                <a:solidFill>
                  <a:srgbClr val="242424"/>
                </a:solidFill>
                <a:highlight>
                  <a:srgbClr val="FFFFFF"/>
                </a:highlight>
              </a:rPr>
              <a:t>-- Winnie Tam Hung, Consumnes River College Ethnic Studies Faculty Chair</a:t>
            </a:r>
            <a:endParaRPr sz="1748">
              <a:solidFill>
                <a:srgbClr val="242424"/>
              </a:solidFill>
              <a:highlight>
                <a:srgbClr val="FFFFFF"/>
              </a:highlight>
            </a:endParaRPr>
          </a:p>
          <a:p>
            <a:pPr marL="0" indent="0">
              <a:lnSpc>
                <a:spcPct val="107916"/>
              </a:lnSpc>
              <a:spcBef>
                <a:spcPts val="800"/>
              </a:spcBef>
              <a:spcAft>
                <a:spcPts val="800"/>
              </a:spcAft>
              <a:buSzPct val="128342"/>
              <a:buNone/>
            </a:pPr>
            <a:endParaRPr sz="1650">
              <a:solidFill>
                <a:srgbClr val="242424"/>
              </a:solidFill>
              <a:highlight>
                <a:srgbClr val="FFFFFF"/>
              </a:highlight>
            </a:endParaRPr>
          </a:p>
        </p:txBody>
      </p:sp>
    </p:spTree>
    <p:extLst>
      <p:ext uri="{BB962C8B-B14F-4D97-AF65-F5344CB8AC3E}">
        <p14:creationId xmlns:p14="http://schemas.microsoft.com/office/powerpoint/2010/main" val="2695828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0"/>
          <p:cNvSpPr txBox="1">
            <a:spLocks noGrp="1"/>
          </p:cNvSpPr>
          <p:nvPr>
            <p:ph type="title"/>
          </p:nvPr>
        </p:nvSpPr>
        <p:spPr>
          <a:xfrm>
            <a:off x="2152650" y="1014921"/>
            <a:ext cx="7886700" cy="591000"/>
          </a:xfrm>
          <a:prstGeom prst="rect">
            <a:avLst/>
          </a:prstGeom>
          <a:noFill/>
          <a:ln>
            <a:noFill/>
          </a:ln>
        </p:spPr>
        <p:txBody>
          <a:bodyPr spcFirstLastPara="1" vert="horz" wrap="square" lIns="91425" tIns="45700" rIns="91425" bIns="45700" numCol="1" anchor="ctr" anchorCtr="0" compatLnSpc="1">
            <a:prstTxWarp prst="textNoShape">
              <a:avLst/>
            </a:prstTxWarp>
            <a:spAutoFit/>
          </a:bodyPr>
          <a:lstStyle/>
          <a:p>
            <a:pPr algn="ctr">
              <a:buSzPts val="4000"/>
            </a:pPr>
            <a:r>
              <a:rPr lang="en-US" i="1">
                <a:latin typeface="Arial"/>
                <a:ea typeface="Arial"/>
                <a:cs typeface="Arial"/>
                <a:sym typeface="Arial"/>
              </a:rPr>
              <a:t>Thank you!</a:t>
            </a:r>
            <a:endParaRPr i="1">
              <a:latin typeface="Arial"/>
              <a:ea typeface="Arial"/>
              <a:cs typeface="Arial"/>
              <a:sym typeface="Arial"/>
            </a:endParaRPr>
          </a:p>
        </p:txBody>
      </p:sp>
      <p:sp>
        <p:nvSpPr>
          <p:cNvPr id="147" name="Google Shape;147;p10"/>
          <p:cNvSpPr txBox="1">
            <a:spLocks noGrp="1"/>
          </p:cNvSpPr>
          <p:nvPr>
            <p:ph type="body" idx="1"/>
          </p:nvPr>
        </p:nvSpPr>
        <p:spPr>
          <a:xfrm>
            <a:off x="2249925" y="5064467"/>
            <a:ext cx="7886700" cy="1492676"/>
          </a:xfrm>
          <a:prstGeom prst="rect">
            <a:avLst/>
          </a:prstGeom>
          <a:noFill/>
          <a:ln>
            <a:noFill/>
          </a:ln>
        </p:spPr>
        <p:txBody>
          <a:bodyPr spcFirstLastPara="1" vert="horz" wrap="square" lIns="91425" tIns="45700" rIns="91425" bIns="45700" numCol="1" anchor="t" anchorCtr="0" compatLnSpc="1">
            <a:prstTxWarp prst="textNoShape">
              <a:avLst/>
            </a:prstTxWarp>
            <a:spAutoFit/>
          </a:bodyPr>
          <a:lstStyle/>
          <a:p>
            <a:pPr marL="0" indent="0" algn="ctr">
              <a:spcBef>
                <a:spcPts val="640"/>
              </a:spcBef>
              <a:buSzPts val="2720"/>
              <a:buNone/>
            </a:pPr>
            <a:r>
              <a:rPr lang="en-US" sz="2500">
                <a:latin typeface="Arial"/>
                <a:ea typeface="Arial"/>
                <a:cs typeface="Arial"/>
                <a:sym typeface="Arial"/>
              </a:rPr>
              <a:t>On behalf of the AS Foundation Board of Directors, thank you for your generous support and contributions!</a:t>
            </a:r>
            <a:endParaRPr sz="2500">
              <a:latin typeface="Arial"/>
              <a:ea typeface="Arial"/>
              <a:cs typeface="Arial"/>
              <a:sym typeface="Arial"/>
            </a:endParaRPr>
          </a:p>
          <a:p>
            <a:pPr marL="0" indent="0" algn="ctr">
              <a:spcBef>
                <a:spcPts val="640"/>
              </a:spcBef>
              <a:buSzPts val="2720"/>
              <a:buNone/>
            </a:pPr>
            <a:r>
              <a:rPr lang="en-US" sz="2000">
                <a:latin typeface="Arial"/>
                <a:ea typeface="Arial"/>
                <a:cs typeface="Arial"/>
                <a:sym typeface="Arial"/>
              </a:rPr>
              <a:t>Visit us at asfccc.com for more information on our scholarships and how you can support our work!</a:t>
            </a:r>
            <a:endParaRPr sz="2000">
              <a:latin typeface="Arial"/>
              <a:ea typeface="Arial"/>
              <a:cs typeface="Arial"/>
              <a:sym typeface="Arial"/>
            </a:endParaRPr>
          </a:p>
        </p:txBody>
      </p:sp>
      <p:pic>
        <p:nvPicPr>
          <p:cNvPr id="148" name="Google Shape;148;p10" descr="Foundation logo "/>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235588" y="1896875"/>
            <a:ext cx="3720824" cy="2876650"/>
          </a:xfrm>
          <a:prstGeom prst="rect">
            <a:avLst/>
          </a:prstGeom>
          <a:noFill/>
          <a:ln>
            <a:noFill/>
          </a:ln>
        </p:spPr>
      </p:pic>
    </p:spTree>
    <p:extLst>
      <p:ext uri="{BB962C8B-B14F-4D97-AF65-F5344CB8AC3E}">
        <p14:creationId xmlns:p14="http://schemas.microsoft.com/office/powerpoint/2010/main" val="2443955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35F204-CC0B-7928-A9E2-EFE973129922}"/>
              </a:ext>
            </a:extLst>
          </p:cNvPr>
          <p:cNvSpPr>
            <a:spLocks noGrp="1"/>
          </p:cNvSpPr>
          <p:nvPr>
            <p:ph type="title"/>
          </p:nvPr>
        </p:nvSpPr>
        <p:spPr/>
        <p:txBody>
          <a:bodyPr/>
          <a:lstStyle/>
          <a:p>
            <a:r>
              <a:rPr lang="en-US" dirty="0"/>
              <a:t>State of the Academic Senate </a:t>
            </a:r>
            <a:br>
              <a:rPr lang="en-US" dirty="0"/>
            </a:br>
            <a:r>
              <a:rPr lang="en-US" dirty="0"/>
              <a:t>for California Community Colleges</a:t>
            </a:r>
          </a:p>
        </p:txBody>
      </p:sp>
      <p:sp>
        <p:nvSpPr>
          <p:cNvPr id="4" name="Slide Number Placeholder 3">
            <a:extLst>
              <a:ext uri="{FF2B5EF4-FFF2-40B4-BE49-F238E27FC236}">
                <a16:creationId xmlns:a16="http://schemas.microsoft.com/office/drawing/2014/main" id="{B7F02FB9-F9E6-4F85-77A8-75FC33323138}"/>
              </a:ext>
            </a:extLst>
          </p:cNvPr>
          <p:cNvSpPr>
            <a:spLocks noGrp="1"/>
          </p:cNvSpPr>
          <p:nvPr>
            <p:ph type="sldNum" sz="quarter" idx="4294967295"/>
          </p:nvPr>
        </p:nvSpPr>
        <p:spPr>
          <a:xfrm>
            <a:off x="11276013" y="6356350"/>
            <a:ext cx="915987" cy="365125"/>
          </a:xfrm>
        </p:spPr>
        <p:txBody>
          <a:bodyPr/>
          <a:lstStyle/>
          <a:p>
            <a:pPr>
              <a:defRPr/>
            </a:pPr>
            <a:fld id="{8856F6ED-E3DC-8A4A-AABE-AFCED42314C4}" type="slidenum">
              <a:rPr lang="en-US" altLang="en-US" smtClean="0"/>
              <a:pPr>
                <a:defRPr/>
              </a:pPr>
              <a:t>15</a:t>
            </a:fld>
            <a:endParaRPr lang="en-US" altLang="en-US"/>
          </a:p>
        </p:txBody>
      </p:sp>
    </p:spTree>
    <p:extLst>
      <p:ext uri="{BB962C8B-B14F-4D97-AF65-F5344CB8AC3E}">
        <p14:creationId xmlns:p14="http://schemas.microsoft.com/office/powerpoint/2010/main" val="3334748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8DBD2-F7B4-7756-2820-09C0210F409E}"/>
              </a:ext>
            </a:extLst>
          </p:cNvPr>
          <p:cNvSpPr>
            <a:spLocks noGrp="1"/>
          </p:cNvSpPr>
          <p:nvPr>
            <p:ph type="title"/>
          </p:nvPr>
        </p:nvSpPr>
        <p:spPr/>
        <p:txBody>
          <a:bodyPr/>
          <a:lstStyle/>
          <a:p>
            <a:r>
              <a:rPr lang="en-US" dirty="0">
                <a:solidFill>
                  <a:schemeClr val="bg1"/>
                </a:solidFill>
              </a:rPr>
              <a:t>Leadership can be stressful</a:t>
            </a:r>
          </a:p>
        </p:txBody>
      </p:sp>
      <p:pic>
        <p:nvPicPr>
          <p:cNvPr id="6" name="Content Placeholder 5" descr="Outline of a person and a clock with stress-related words on it">
            <a:extLst>
              <a:ext uri="{FF2B5EF4-FFF2-40B4-BE49-F238E27FC236}">
                <a16:creationId xmlns:a16="http://schemas.microsoft.com/office/drawing/2014/main" id="{1FE4A14A-7F17-1259-FB23-260DB1476081}"/>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rot="20931156">
            <a:off x="267029" y="204459"/>
            <a:ext cx="5502712" cy="3912084"/>
          </a:xfrm>
        </p:spPr>
      </p:pic>
      <p:pic>
        <p:nvPicPr>
          <p:cNvPr id="10" name="Picture 9" descr="A stressed person with many hands around his head">
            <a:extLst>
              <a:ext uri="{FF2B5EF4-FFF2-40B4-BE49-F238E27FC236}">
                <a16:creationId xmlns:a16="http://schemas.microsoft.com/office/drawing/2014/main" id="{62C3B979-97B6-F32A-0098-70B6F8908EB3}"/>
              </a:ext>
            </a:extLst>
          </p:cNvPr>
          <p:cNvPicPr>
            <a:picLocks noChangeAspect="1"/>
          </p:cNvPicPr>
          <p:nvPr/>
        </p:nvPicPr>
        <p:blipFill>
          <a:blip r:embed="rId4"/>
          <a:stretch>
            <a:fillRect/>
          </a:stretch>
        </p:blipFill>
        <p:spPr>
          <a:xfrm rot="21418986">
            <a:off x="6805288" y="441380"/>
            <a:ext cx="5080000" cy="3810000"/>
          </a:xfrm>
          <a:prstGeom prst="rect">
            <a:avLst/>
          </a:prstGeom>
        </p:spPr>
      </p:pic>
      <p:pic>
        <p:nvPicPr>
          <p:cNvPr id="8" name="Picture 7" descr="A person with her hands over her face">
            <a:extLst>
              <a:ext uri="{FF2B5EF4-FFF2-40B4-BE49-F238E27FC236}">
                <a16:creationId xmlns:a16="http://schemas.microsoft.com/office/drawing/2014/main" id="{B09CCBE4-2296-8D07-2BCC-DF44D9317E5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15418">
            <a:off x="3081101" y="3127675"/>
            <a:ext cx="6439140" cy="3622016"/>
          </a:xfrm>
          <a:prstGeom prst="rect">
            <a:avLst/>
          </a:prstGeom>
        </p:spPr>
      </p:pic>
      <p:sp>
        <p:nvSpPr>
          <p:cNvPr id="11" name="TextBox 10">
            <a:extLst>
              <a:ext uri="{FF2B5EF4-FFF2-40B4-BE49-F238E27FC236}">
                <a16:creationId xmlns:a16="http://schemas.microsoft.com/office/drawing/2014/main" id="{E2245B03-97B8-C54A-1908-4C37CFCDAEC3}"/>
              </a:ext>
            </a:extLst>
          </p:cNvPr>
          <p:cNvSpPr txBox="1"/>
          <p:nvPr/>
        </p:nvSpPr>
        <p:spPr>
          <a:xfrm>
            <a:off x="9903125" y="4299450"/>
            <a:ext cx="2288875" cy="1477328"/>
          </a:xfrm>
          <a:prstGeom prst="rect">
            <a:avLst/>
          </a:prstGeom>
          <a:noFill/>
        </p:spPr>
        <p:txBody>
          <a:bodyPr wrap="square" rtlCol="0">
            <a:spAutoFit/>
          </a:bodyPr>
          <a:lstStyle/>
          <a:p>
            <a:r>
              <a:rPr lang="en-US" b="0" i="0" u="none" strike="noStrike" dirty="0">
                <a:solidFill>
                  <a:srgbClr val="30272E"/>
                </a:solidFill>
                <a:effectLst/>
                <a:latin typeface="Inter"/>
              </a:rPr>
              <a:t>"</a:t>
            </a:r>
            <a:r>
              <a:rPr lang="en-US" b="0" i="0" dirty="0">
                <a:effectLst/>
                <a:latin typeface="Inter"/>
                <a:hlinkClick r:id="rId6"/>
              </a:rPr>
              <a:t>Man Stressed At Work Illustration</a:t>
            </a:r>
            <a:r>
              <a:rPr lang="en-US" b="0" i="0" u="none" strike="noStrike" dirty="0">
                <a:solidFill>
                  <a:srgbClr val="30272E"/>
                </a:solidFill>
                <a:effectLst/>
                <a:latin typeface="Inter"/>
              </a:rPr>
              <a:t>" by </a:t>
            </a:r>
            <a:r>
              <a:rPr lang="en-US" b="0" i="0" dirty="0">
                <a:effectLst/>
                <a:latin typeface="Inter"/>
                <a:hlinkClick r:id="rId7"/>
              </a:rPr>
              <a:t>Ciphr Connect</a:t>
            </a:r>
            <a:r>
              <a:rPr lang="en-US" b="0" i="0" u="none" strike="noStrike" dirty="0">
                <a:solidFill>
                  <a:srgbClr val="30272E"/>
                </a:solidFill>
                <a:effectLst/>
                <a:latin typeface="Inter"/>
              </a:rPr>
              <a:t> is licensed under </a:t>
            </a:r>
            <a:r>
              <a:rPr lang="en-US" b="0" i="0" dirty="0">
                <a:effectLst/>
                <a:latin typeface="Inter"/>
                <a:hlinkClick r:id="rId8"/>
              </a:rPr>
              <a:t>CC BY 2.0</a:t>
            </a:r>
            <a:r>
              <a:rPr lang="en-US" b="0" i="0" u="none" strike="noStrike" dirty="0">
                <a:solidFill>
                  <a:srgbClr val="30272E"/>
                </a:solidFill>
                <a:effectLst/>
                <a:latin typeface="Inter"/>
              </a:rPr>
              <a:t>.</a:t>
            </a:r>
            <a:endParaRPr lang="en-US" dirty="0"/>
          </a:p>
        </p:txBody>
      </p:sp>
      <p:sp>
        <p:nvSpPr>
          <p:cNvPr id="12" name="TextBox 11">
            <a:extLst>
              <a:ext uri="{FF2B5EF4-FFF2-40B4-BE49-F238E27FC236}">
                <a16:creationId xmlns:a16="http://schemas.microsoft.com/office/drawing/2014/main" id="{BA35E573-A311-1E8A-B106-9B1CA7FBE06A}"/>
              </a:ext>
            </a:extLst>
          </p:cNvPr>
          <p:cNvSpPr txBox="1"/>
          <p:nvPr/>
        </p:nvSpPr>
        <p:spPr>
          <a:xfrm>
            <a:off x="1655411" y="6215746"/>
            <a:ext cx="2725948" cy="646331"/>
          </a:xfrm>
          <a:prstGeom prst="rect">
            <a:avLst/>
          </a:prstGeom>
          <a:noFill/>
        </p:spPr>
        <p:txBody>
          <a:bodyPr wrap="square" rtlCol="0">
            <a:spAutoFit/>
          </a:bodyPr>
          <a:lstStyle/>
          <a:p>
            <a:r>
              <a:rPr lang="en-US" b="0" i="0" u="none" strike="noStrike" dirty="0">
                <a:solidFill>
                  <a:srgbClr val="191B26"/>
                </a:solidFill>
                <a:effectLst/>
                <a:latin typeface="Open Sans" panose="020B0606030504020204" pitchFamily="34" charset="0"/>
              </a:rPr>
              <a:t>Image by </a:t>
            </a:r>
            <a:r>
              <a:rPr lang="en-US" b="0" i="0" u="sng" dirty="0">
                <a:solidFill>
                  <a:srgbClr val="191B26"/>
                </a:solidFill>
                <a:effectLst/>
                <a:latin typeface="Open Sans" panose="020B0606030504020204" pitchFamily="34" charset="0"/>
                <a:hlinkClick r:id="rId9"/>
              </a:rPr>
              <a:t>Gerd Altmann</a:t>
            </a:r>
            <a:r>
              <a:rPr lang="en-US" b="0" i="0" u="none" strike="noStrike" dirty="0">
                <a:solidFill>
                  <a:srgbClr val="191B26"/>
                </a:solidFill>
                <a:effectLst/>
                <a:latin typeface="Open Sans" panose="020B0606030504020204" pitchFamily="34" charset="0"/>
              </a:rPr>
              <a:t> from </a:t>
            </a:r>
            <a:r>
              <a:rPr lang="en-US" b="0" i="0" u="sng" dirty="0">
                <a:solidFill>
                  <a:srgbClr val="191B26"/>
                </a:solidFill>
                <a:effectLst/>
                <a:latin typeface="Open Sans" panose="020B0606030504020204" pitchFamily="34" charset="0"/>
                <a:hlinkClick r:id="rId10"/>
              </a:rPr>
              <a:t>Pixabay</a:t>
            </a:r>
            <a:endParaRPr lang="en-US" dirty="0"/>
          </a:p>
        </p:txBody>
      </p:sp>
      <p:sp>
        <p:nvSpPr>
          <p:cNvPr id="4" name="Slide Number Placeholder 3">
            <a:extLst>
              <a:ext uri="{FF2B5EF4-FFF2-40B4-BE49-F238E27FC236}">
                <a16:creationId xmlns:a16="http://schemas.microsoft.com/office/drawing/2014/main" id="{CEFF7082-3E22-0003-B56D-126E9F41DFA5}"/>
              </a:ext>
            </a:extLst>
          </p:cNvPr>
          <p:cNvSpPr>
            <a:spLocks noGrp="1"/>
          </p:cNvSpPr>
          <p:nvPr>
            <p:ph type="sldNum" sz="quarter" idx="10"/>
          </p:nvPr>
        </p:nvSpPr>
        <p:spPr/>
        <p:txBody>
          <a:bodyPr/>
          <a:lstStyle/>
          <a:p>
            <a:pPr>
              <a:defRPr/>
            </a:pPr>
            <a:fld id="{06DDD070-D08E-4B40-B4AC-DB5751E9D83C}" type="slidenum">
              <a:rPr lang="en-US" altLang="en-US" smtClean="0"/>
              <a:pPr>
                <a:defRPr/>
              </a:pPr>
              <a:t>16</a:t>
            </a:fld>
            <a:endParaRPr lang="en-US" altLang="en-US"/>
          </a:p>
        </p:txBody>
      </p:sp>
    </p:spTree>
    <p:extLst>
      <p:ext uri="{BB962C8B-B14F-4D97-AF65-F5344CB8AC3E}">
        <p14:creationId xmlns:p14="http://schemas.microsoft.com/office/powerpoint/2010/main" val="3742785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3A431-0915-29EB-29DD-7E4CCF50CE12}"/>
              </a:ext>
            </a:extLst>
          </p:cNvPr>
          <p:cNvSpPr>
            <a:spLocks noGrp="1"/>
          </p:cNvSpPr>
          <p:nvPr>
            <p:ph type="title"/>
          </p:nvPr>
        </p:nvSpPr>
        <p:spPr/>
        <p:txBody>
          <a:bodyPr/>
          <a:lstStyle/>
          <a:p>
            <a:r>
              <a:rPr lang="en-US" dirty="0">
                <a:solidFill>
                  <a:schemeClr val="bg1"/>
                </a:solidFill>
              </a:rPr>
              <a:t>You are part of a community. We are stronger together.</a:t>
            </a:r>
          </a:p>
        </p:txBody>
      </p:sp>
      <p:pic>
        <p:nvPicPr>
          <p:cNvPr id="6" name="Content Placeholder 5" descr="A logo with colorful circles, each with a letter in Leadership">
            <a:extLst>
              <a:ext uri="{FF2B5EF4-FFF2-40B4-BE49-F238E27FC236}">
                <a16:creationId xmlns:a16="http://schemas.microsoft.com/office/drawing/2014/main" id="{9FF6C277-9FED-B154-66C1-FB47EF9A76E3}"/>
              </a:ext>
            </a:extLst>
          </p:cNvPr>
          <p:cNvPicPr>
            <a:picLocks noGrp="1" noChangeAspect="1"/>
          </p:cNvPicPr>
          <p:nvPr>
            <p:ph sz="half" idx="1"/>
          </p:nvPr>
        </p:nvPicPr>
        <p:blipFill>
          <a:blip r:embed="rId3"/>
          <a:stretch>
            <a:fillRect/>
          </a:stretch>
        </p:blipFill>
        <p:spPr>
          <a:xfrm>
            <a:off x="1690313" y="-597694"/>
            <a:ext cx="8128000" cy="3251200"/>
          </a:xfrm>
        </p:spPr>
      </p:pic>
      <p:pic>
        <p:nvPicPr>
          <p:cNvPr id="11" name="Picture 10" descr="A group of children holding hands">
            <a:extLst>
              <a:ext uri="{FF2B5EF4-FFF2-40B4-BE49-F238E27FC236}">
                <a16:creationId xmlns:a16="http://schemas.microsoft.com/office/drawing/2014/main" id="{1937568D-9040-90E5-A9C4-C537E84AB1A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450487">
            <a:off x="1257771" y="2026798"/>
            <a:ext cx="4424572" cy="4424572"/>
          </a:xfrm>
          <a:prstGeom prst="rect">
            <a:avLst/>
          </a:prstGeom>
        </p:spPr>
      </p:pic>
      <p:pic>
        <p:nvPicPr>
          <p:cNvPr id="13" name="Picture 12" descr="A group of people holding hands with the word &quot;together&quot; above their heads">
            <a:extLst>
              <a:ext uri="{FF2B5EF4-FFF2-40B4-BE49-F238E27FC236}">
                <a16:creationId xmlns:a16="http://schemas.microsoft.com/office/drawing/2014/main" id="{5A28F7F7-B7D0-38E3-CF0A-C9FB5CB8814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9858665">
            <a:off x="5002955" y="1994320"/>
            <a:ext cx="7772400" cy="4080510"/>
          </a:xfrm>
          <a:prstGeom prst="rect">
            <a:avLst/>
          </a:prstGeom>
        </p:spPr>
      </p:pic>
      <p:sp>
        <p:nvSpPr>
          <p:cNvPr id="9" name="TextBox 8">
            <a:extLst>
              <a:ext uri="{FF2B5EF4-FFF2-40B4-BE49-F238E27FC236}">
                <a16:creationId xmlns:a16="http://schemas.microsoft.com/office/drawing/2014/main" id="{A53BA919-5FA9-029A-F9CE-5FD263DC9492}"/>
              </a:ext>
            </a:extLst>
          </p:cNvPr>
          <p:cNvSpPr txBox="1"/>
          <p:nvPr/>
        </p:nvSpPr>
        <p:spPr>
          <a:xfrm>
            <a:off x="9618369" y="6211669"/>
            <a:ext cx="2668523" cy="646331"/>
          </a:xfrm>
          <a:prstGeom prst="rect">
            <a:avLst/>
          </a:prstGeom>
          <a:noFill/>
        </p:spPr>
        <p:txBody>
          <a:bodyPr wrap="square" rtlCol="0">
            <a:spAutoFit/>
          </a:bodyPr>
          <a:lstStyle/>
          <a:p>
            <a:r>
              <a:rPr lang="en-US" b="0" i="0" u="none" strike="noStrike" dirty="0">
                <a:solidFill>
                  <a:srgbClr val="191B26"/>
                </a:solidFill>
                <a:effectLst/>
                <a:latin typeface="Open Sans" panose="020B0606030504020204" pitchFamily="34" charset="0"/>
              </a:rPr>
              <a:t>Images by </a:t>
            </a:r>
            <a:r>
              <a:rPr lang="en-US" b="0" i="0" u="sng" dirty="0">
                <a:solidFill>
                  <a:srgbClr val="191B26"/>
                </a:solidFill>
                <a:effectLst/>
                <a:latin typeface="Open Sans" panose="020B0606030504020204" pitchFamily="34" charset="0"/>
                <a:hlinkClick r:id="rId6"/>
              </a:rPr>
              <a:t>Gerd Altmann</a:t>
            </a:r>
            <a:r>
              <a:rPr lang="en-US" b="0" i="0" u="none" strike="noStrike" dirty="0">
                <a:solidFill>
                  <a:srgbClr val="191B26"/>
                </a:solidFill>
                <a:effectLst/>
                <a:latin typeface="Open Sans" panose="020B0606030504020204" pitchFamily="34" charset="0"/>
              </a:rPr>
              <a:t> from </a:t>
            </a:r>
            <a:r>
              <a:rPr lang="en-US" b="0" i="0" u="sng" dirty="0">
                <a:solidFill>
                  <a:srgbClr val="191B26"/>
                </a:solidFill>
                <a:effectLst/>
                <a:latin typeface="Open Sans" panose="020B0606030504020204" pitchFamily="34" charset="0"/>
                <a:hlinkClick r:id="rId7"/>
              </a:rPr>
              <a:t>Pixabay</a:t>
            </a:r>
            <a:endParaRPr lang="en-US" dirty="0"/>
          </a:p>
        </p:txBody>
      </p:sp>
      <p:sp>
        <p:nvSpPr>
          <p:cNvPr id="4" name="Slide Number Placeholder 3">
            <a:extLst>
              <a:ext uri="{FF2B5EF4-FFF2-40B4-BE49-F238E27FC236}">
                <a16:creationId xmlns:a16="http://schemas.microsoft.com/office/drawing/2014/main" id="{FD7A0D95-B01B-4E11-87EA-250368556FDC}"/>
              </a:ext>
            </a:extLst>
          </p:cNvPr>
          <p:cNvSpPr>
            <a:spLocks noGrp="1"/>
          </p:cNvSpPr>
          <p:nvPr>
            <p:ph type="sldNum" sz="quarter" idx="10"/>
          </p:nvPr>
        </p:nvSpPr>
        <p:spPr/>
        <p:txBody>
          <a:bodyPr/>
          <a:lstStyle/>
          <a:p>
            <a:pPr>
              <a:defRPr/>
            </a:pPr>
            <a:fld id="{06DDD070-D08E-4B40-B4AC-DB5751E9D83C}" type="slidenum">
              <a:rPr lang="en-US" altLang="en-US" smtClean="0"/>
              <a:pPr>
                <a:defRPr/>
              </a:pPr>
              <a:t>17</a:t>
            </a:fld>
            <a:endParaRPr lang="en-US" altLang="en-US"/>
          </a:p>
        </p:txBody>
      </p:sp>
    </p:spTree>
    <p:extLst>
      <p:ext uri="{BB962C8B-B14F-4D97-AF65-F5344CB8AC3E}">
        <p14:creationId xmlns:p14="http://schemas.microsoft.com/office/powerpoint/2010/main" val="26247173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89F5D-026F-6061-6DAE-929B3658E68C}"/>
              </a:ext>
            </a:extLst>
          </p:cNvPr>
          <p:cNvSpPr>
            <a:spLocks noGrp="1"/>
          </p:cNvSpPr>
          <p:nvPr>
            <p:ph type="title"/>
          </p:nvPr>
        </p:nvSpPr>
        <p:spPr/>
        <p:txBody>
          <a:bodyPr/>
          <a:lstStyle/>
          <a:p>
            <a:r>
              <a:rPr lang="en-US" dirty="0">
                <a:solidFill>
                  <a:schemeClr val="bg1"/>
                </a:solidFill>
              </a:rPr>
              <a:t>Academic Senate Vision and Mission</a:t>
            </a:r>
          </a:p>
        </p:txBody>
      </p:sp>
      <p:pic>
        <p:nvPicPr>
          <p:cNvPr id="6" name="Content Placeholder 5" descr="Logo for Academic Senate for California Community Colleges">
            <a:extLst>
              <a:ext uri="{FF2B5EF4-FFF2-40B4-BE49-F238E27FC236}">
                <a16:creationId xmlns:a16="http://schemas.microsoft.com/office/drawing/2014/main" id="{FABC6ED0-3F3B-E369-C7F5-FD3E8C6EBAFC}"/>
              </a:ext>
            </a:extLst>
          </p:cNvPr>
          <p:cNvPicPr>
            <a:picLocks noGrp="1" noChangeAspect="1"/>
          </p:cNvPicPr>
          <p:nvPr>
            <p:ph sz="half" idx="1"/>
          </p:nvPr>
        </p:nvPicPr>
        <p:blipFill>
          <a:blip r:embed="rId2"/>
          <a:stretch>
            <a:fillRect/>
          </a:stretch>
        </p:blipFill>
        <p:spPr>
          <a:xfrm>
            <a:off x="868307" y="134938"/>
            <a:ext cx="5080000" cy="3111500"/>
          </a:xfrm>
        </p:spPr>
      </p:pic>
      <p:sp>
        <p:nvSpPr>
          <p:cNvPr id="7" name="TextBox 6">
            <a:extLst>
              <a:ext uri="{FF2B5EF4-FFF2-40B4-BE49-F238E27FC236}">
                <a16:creationId xmlns:a16="http://schemas.microsoft.com/office/drawing/2014/main" id="{5435E894-3A5A-1971-0534-6C062634EF23}"/>
              </a:ext>
            </a:extLst>
          </p:cNvPr>
          <p:cNvSpPr txBox="1"/>
          <p:nvPr/>
        </p:nvSpPr>
        <p:spPr>
          <a:xfrm>
            <a:off x="6282128" y="1214358"/>
            <a:ext cx="5303215" cy="1354217"/>
          </a:xfrm>
          <a:prstGeom prst="rect">
            <a:avLst/>
          </a:prstGeom>
          <a:noFill/>
        </p:spPr>
        <p:txBody>
          <a:bodyPr wrap="square" rtlCol="0">
            <a:spAutoFit/>
          </a:bodyPr>
          <a:lstStyle/>
          <a:p>
            <a:r>
              <a:rPr lang="en-US" sz="2800" dirty="0"/>
              <a:t>Vision</a:t>
            </a:r>
          </a:p>
          <a:p>
            <a:r>
              <a:rPr lang="en-US" dirty="0"/>
              <a:t>Faculty leading change, serving students, and advancing inclusion, diversity, equity, anti-racism, and accessibility</a:t>
            </a:r>
          </a:p>
        </p:txBody>
      </p:sp>
      <p:sp>
        <p:nvSpPr>
          <p:cNvPr id="8" name="TextBox 7">
            <a:extLst>
              <a:ext uri="{FF2B5EF4-FFF2-40B4-BE49-F238E27FC236}">
                <a16:creationId xmlns:a16="http://schemas.microsoft.com/office/drawing/2014/main" id="{7B125842-35DD-64BD-CE45-50C4FB040A7A}"/>
              </a:ext>
            </a:extLst>
          </p:cNvPr>
          <p:cNvSpPr txBox="1"/>
          <p:nvPr/>
        </p:nvSpPr>
        <p:spPr>
          <a:xfrm>
            <a:off x="1716168" y="3378879"/>
            <a:ext cx="10307692" cy="3293209"/>
          </a:xfrm>
          <a:prstGeom prst="rect">
            <a:avLst/>
          </a:prstGeom>
          <a:noFill/>
        </p:spPr>
        <p:txBody>
          <a:bodyPr wrap="square" rtlCol="0">
            <a:spAutoFit/>
          </a:bodyPr>
          <a:lstStyle/>
          <a:p>
            <a:r>
              <a:rPr lang="en-US" sz="2800" dirty="0"/>
              <a:t>Mission</a:t>
            </a:r>
          </a:p>
          <a:p>
            <a:r>
              <a:rPr lang="en-US" dirty="0"/>
              <a:t>As the official voice of California community college faculty in academic and professional matters, the Academic Senate for California Community Colleges (ASCCC) is committed to advancing inclusion, diversity, equity, anti-racism, accessibility, student learning, and student success. The ASCCC acts to:</a:t>
            </a:r>
          </a:p>
          <a:p>
            <a:pPr marL="285750" indent="-285750">
              <a:buFont typeface="Arial" panose="020B0604020202020204" pitchFamily="34" charset="0"/>
              <a:buChar char="•"/>
            </a:pPr>
            <a:r>
              <a:rPr lang="en-US" dirty="0"/>
              <a:t>Empower faculty to engage in local and statewide dialog and take action for continued improvement of teaching, learning, and faculty participation in governance</a:t>
            </a:r>
          </a:p>
          <a:p>
            <a:pPr marL="285750" indent="-285750">
              <a:buFont typeface="Arial" panose="020B0604020202020204" pitchFamily="34" charset="0"/>
              <a:buChar char="•"/>
            </a:pPr>
            <a:r>
              <a:rPr lang="en-US" dirty="0"/>
              <a:t>Lead and advocate proactively for the development of policies, processes, and practices</a:t>
            </a:r>
          </a:p>
          <a:p>
            <a:pPr marL="285750" indent="-285750">
              <a:buFont typeface="Arial" panose="020B0604020202020204" pitchFamily="34" charset="0"/>
              <a:buChar char="•"/>
            </a:pPr>
            <a:r>
              <a:rPr lang="en-US" dirty="0"/>
              <a:t>Include diverse faculty, perspectives, and experiences that represent our student populations</a:t>
            </a:r>
          </a:p>
          <a:p>
            <a:pPr marL="285750" indent="-285750">
              <a:buFont typeface="Arial" panose="020B0604020202020204" pitchFamily="34" charset="0"/>
              <a:buChar char="•"/>
            </a:pPr>
            <a:r>
              <a:rPr lang="en-US" dirty="0"/>
              <a:t>Develop faculty as local and statewide leaders through personal and professional development</a:t>
            </a:r>
          </a:p>
          <a:p>
            <a:pPr marL="285750" indent="-285750">
              <a:buFont typeface="Arial" panose="020B0604020202020204" pitchFamily="34" charset="0"/>
              <a:buChar char="•"/>
            </a:pPr>
            <a:r>
              <a:rPr lang="en-US" dirty="0"/>
              <a:t>Engage faculty and system partners through collegial consultation</a:t>
            </a:r>
          </a:p>
        </p:txBody>
      </p:sp>
      <p:sp>
        <p:nvSpPr>
          <p:cNvPr id="4" name="Slide Number Placeholder 3">
            <a:extLst>
              <a:ext uri="{FF2B5EF4-FFF2-40B4-BE49-F238E27FC236}">
                <a16:creationId xmlns:a16="http://schemas.microsoft.com/office/drawing/2014/main" id="{3E5E3181-B527-2B0B-0A33-09A7FAB4288F}"/>
              </a:ext>
            </a:extLst>
          </p:cNvPr>
          <p:cNvSpPr>
            <a:spLocks noGrp="1"/>
          </p:cNvSpPr>
          <p:nvPr>
            <p:ph type="sldNum" sz="quarter" idx="10"/>
          </p:nvPr>
        </p:nvSpPr>
        <p:spPr/>
        <p:txBody>
          <a:bodyPr/>
          <a:lstStyle/>
          <a:p>
            <a:pPr>
              <a:defRPr/>
            </a:pPr>
            <a:fld id="{06DDD070-D08E-4B40-B4AC-DB5751E9D83C}" type="slidenum">
              <a:rPr lang="en-US" altLang="en-US" smtClean="0"/>
              <a:pPr>
                <a:defRPr/>
              </a:pPr>
              <a:t>18</a:t>
            </a:fld>
            <a:endParaRPr lang="en-US" altLang="en-US"/>
          </a:p>
        </p:txBody>
      </p:sp>
    </p:spTree>
    <p:extLst>
      <p:ext uri="{BB962C8B-B14F-4D97-AF65-F5344CB8AC3E}">
        <p14:creationId xmlns:p14="http://schemas.microsoft.com/office/powerpoint/2010/main" val="868020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16DC89-AF3F-C12E-1A86-97C81D78B07C}"/>
              </a:ext>
            </a:extLst>
          </p:cNvPr>
          <p:cNvSpPr>
            <a:spLocks noGrp="1"/>
          </p:cNvSpPr>
          <p:nvPr>
            <p:ph type="title"/>
          </p:nvPr>
        </p:nvSpPr>
        <p:spPr>
          <a:xfrm>
            <a:off x="1277650" y="365126"/>
            <a:ext cx="10046043" cy="711678"/>
          </a:xfrm>
        </p:spPr>
        <p:txBody>
          <a:bodyPr/>
          <a:lstStyle/>
          <a:p>
            <a:r>
              <a:rPr lang="en-US" dirty="0"/>
              <a:t>Executive Committee Members 2023-2024</a:t>
            </a:r>
          </a:p>
        </p:txBody>
      </p:sp>
      <p:pic>
        <p:nvPicPr>
          <p:cNvPr id="2" name="Picture 1" descr="a picture of Cheryl Aschenbach">
            <a:extLst>
              <a:ext uri="{FF2B5EF4-FFF2-40B4-BE49-F238E27FC236}">
                <a16:creationId xmlns:a16="http://schemas.microsoft.com/office/drawing/2014/main" id="{765ABA5A-28AC-853E-1915-110A19733B50}"/>
              </a:ext>
            </a:extLst>
          </p:cNvPr>
          <p:cNvPicPr>
            <a:picLocks noChangeAspect="1"/>
          </p:cNvPicPr>
          <p:nvPr/>
        </p:nvPicPr>
        <p:blipFill>
          <a:blip r:embed="rId2"/>
          <a:stretch>
            <a:fillRect/>
          </a:stretch>
        </p:blipFill>
        <p:spPr>
          <a:xfrm>
            <a:off x="2406446" y="1215233"/>
            <a:ext cx="1000299" cy="1336606"/>
          </a:xfrm>
          <a:prstGeom prst="rect">
            <a:avLst/>
          </a:prstGeom>
        </p:spPr>
      </p:pic>
      <p:sp>
        <p:nvSpPr>
          <p:cNvPr id="10" name="TextBox 9">
            <a:extLst>
              <a:ext uri="{FF2B5EF4-FFF2-40B4-BE49-F238E27FC236}">
                <a16:creationId xmlns:a16="http://schemas.microsoft.com/office/drawing/2014/main" id="{823BCADD-FAA3-BF99-0C01-5EB5271E5B3B}"/>
              </a:ext>
            </a:extLst>
          </p:cNvPr>
          <p:cNvSpPr txBox="1"/>
          <p:nvPr/>
        </p:nvSpPr>
        <p:spPr>
          <a:xfrm>
            <a:off x="2188469" y="2551839"/>
            <a:ext cx="1436815" cy="400110"/>
          </a:xfrm>
          <a:prstGeom prst="rect">
            <a:avLst/>
          </a:prstGeom>
          <a:noFill/>
        </p:spPr>
        <p:txBody>
          <a:bodyPr wrap="square" rtlCol="0">
            <a:spAutoFit/>
          </a:bodyPr>
          <a:lstStyle/>
          <a:p>
            <a:pPr algn="ctr"/>
            <a:r>
              <a:rPr lang="en-US" sz="1000" b="1" dirty="0">
                <a:solidFill>
                  <a:schemeClr val="accent1"/>
                </a:solidFill>
                <a:latin typeface="+mj-lt"/>
              </a:rPr>
              <a:t>President</a:t>
            </a:r>
          </a:p>
          <a:p>
            <a:pPr algn="ctr"/>
            <a:r>
              <a:rPr lang="en-US" sz="1000" b="1" dirty="0">
                <a:solidFill>
                  <a:schemeClr val="accent1"/>
                </a:solidFill>
                <a:latin typeface="+mj-lt"/>
              </a:rPr>
              <a:t>Cheryl Aschenbach</a:t>
            </a:r>
          </a:p>
        </p:txBody>
      </p:sp>
      <p:pic>
        <p:nvPicPr>
          <p:cNvPr id="25" name="Picture 24" descr="a picture of Manuel Vélez">
            <a:extLst>
              <a:ext uri="{FF2B5EF4-FFF2-40B4-BE49-F238E27FC236}">
                <a16:creationId xmlns:a16="http://schemas.microsoft.com/office/drawing/2014/main" id="{9DD78B1D-8720-9296-DE23-E6B70AE4A6C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21445" y="1215233"/>
            <a:ext cx="1000299" cy="1338435"/>
          </a:xfrm>
          <a:prstGeom prst="rect">
            <a:avLst/>
          </a:prstGeom>
        </p:spPr>
      </p:pic>
      <p:sp>
        <p:nvSpPr>
          <p:cNvPr id="15" name="TextBox 14">
            <a:extLst>
              <a:ext uri="{FF2B5EF4-FFF2-40B4-BE49-F238E27FC236}">
                <a16:creationId xmlns:a16="http://schemas.microsoft.com/office/drawing/2014/main" id="{7395A934-335B-19EF-1A22-92CCAA7CBF9F}"/>
              </a:ext>
            </a:extLst>
          </p:cNvPr>
          <p:cNvSpPr txBox="1"/>
          <p:nvPr/>
        </p:nvSpPr>
        <p:spPr>
          <a:xfrm>
            <a:off x="3904173" y="2552946"/>
            <a:ext cx="1436815" cy="400110"/>
          </a:xfrm>
          <a:prstGeom prst="rect">
            <a:avLst/>
          </a:prstGeom>
          <a:noFill/>
        </p:spPr>
        <p:txBody>
          <a:bodyPr wrap="square" rtlCol="0">
            <a:spAutoFit/>
          </a:bodyPr>
          <a:lstStyle/>
          <a:p>
            <a:pPr algn="ctr"/>
            <a:r>
              <a:rPr lang="en-US" sz="1000" b="1" i="0" dirty="0">
                <a:solidFill>
                  <a:schemeClr val="accent1"/>
                </a:solidFill>
                <a:effectLst/>
                <a:latin typeface="+mj-lt"/>
              </a:rPr>
              <a:t>Vice President</a:t>
            </a:r>
          </a:p>
          <a:p>
            <a:pPr algn="ctr"/>
            <a:r>
              <a:rPr lang="en-US" sz="1000" b="1" i="0" dirty="0">
                <a:solidFill>
                  <a:schemeClr val="accent1"/>
                </a:solidFill>
                <a:effectLst/>
                <a:latin typeface="+mj-lt"/>
              </a:rPr>
              <a:t>Manuel </a:t>
            </a:r>
            <a:r>
              <a:rPr lang="en-US" sz="1000" b="1" i="0" dirty="0" err="1">
                <a:solidFill>
                  <a:schemeClr val="accent1"/>
                </a:solidFill>
                <a:effectLst/>
                <a:latin typeface="+mj-lt"/>
              </a:rPr>
              <a:t>Vélez</a:t>
            </a:r>
            <a:endParaRPr lang="en-US" sz="1000" b="1" i="0" dirty="0">
              <a:solidFill>
                <a:schemeClr val="accent1"/>
              </a:solidFill>
              <a:effectLst/>
              <a:latin typeface="+mj-lt"/>
            </a:endParaRPr>
          </a:p>
        </p:txBody>
      </p:sp>
      <p:pic>
        <p:nvPicPr>
          <p:cNvPr id="3" name="Picture 2" descr="a picture of LaTonya Parker">
            <a:extLst>
              <a:ext uri="{FF2B5EF4-FFF2-40B4-BE49-F238E27FC236}">
                <a16:creationId xmlns:a16="http://schemas.microsoft.com/office/drawing/2014/main" id="{9AC45CD0-C938-9955-6272-C404D05D8433}"/>
              </a:ext>
            </a:extLst>
          </p:cNvPr>
          <p:cNvPicPr>
            <a:picLocks/>
          </p:cNvPicPr>
          <p:nvPr/>
        </p:nvPicPr>
        <p:blipFill rotWithShape="1">
          <a:blip r:embed="rId4" cstate="screen">
            <a:extLst>
              <a:ext uri="{28A0092B-C50C-407E-A947-70E740481C1C}">
                <a14:useLocalDpi xmlns:a14="http://schemas.microsoft.com/office/drawing/2010/main"/>
              </a:ext>
            </a:extLst>
          </a:blip>
          <a:srcRect/>
          <a:stretch/>
        </p:blipFill>
        <p:spPr>
          <a:xfrm>
            <a:off x="5838415" y="1215233"/>
            <a:ext cx="998330" cy="1336606"/>
          </a:xfrm>
          <a:prstGeom prst="rect">
            <a:avLst/>
          </a:prstGeom>
        </p:spPr>
      </p:pic>
      <p:sp>
        <p:nvSpPr>
          <p:cNvPr id="16" name="TextBox 15">
            <a:extLst>
              <a:ext uri="{FF2B5EF4-FFF2-40B4-BE49-F238E27FC236}">
                <a16:creationId xmlns:a16="http://schemas.microsoft.com/office/drawing/2014/main" id="{CB947053-BFC1-C9C2-0E88-0DAC89FF9AE7}"/>
              </a:ext>
            </a:extLst>
          </p:cNvPr>
          <p:cNvSpPr txBox="1"/>
          <p:nvPr/>
        </p:nvSpPr>
        <p:spPr>
          <a:xfrm>
            <a:off x="5619172" y="2551839"/>
            <a:ext cx="1436815" cy="400110"/>
          </a:xfrm>
          <a:prstGeom prst="rect">
            <a:avLst/>
          </a:prstGeom>
          <a:noFill/>
        </p:spPr>
        <p:txBody>
          <a:bodyPr wrap="square" rtlCol="0">
            <a:spAutoFit/>
          </a:bodyPr>
          <a:lstStyle/>
          <a:p>
            <a:pPr algn="ctr"/>
            <a:r>
              <a:rPr lang="en-US" sz="1000" b="1" i="0" dirty="0">
                <a:solidFill>
                  <a:schemeClr val="accent1"/>
                </a:solidFill>
                <a:effectLst/>
                <a:latin typeface="+mj-lt"/>
              </a:rPr>
              <a:t>Secretary</a:t>
            </a:r>
          </a:p>
          <a:p>
            <a:pPr algn="ctr"/>
            <a:r>
              <a:rPr lang="en-US" sz="1000" b="1" i="0" dirty="0">
                <a:solidFill>
                  <a:schemeClr val="accent1"/>
                </a:solidFill>
                <a:effectLst/>
                <a:latin typeface="+mj-lt"/>
              </a:rPr>
              <a:t>LaTonya Parker</a:t>
            </a:r>
          </a:p>
        </p:txBody>
      </p:sp>
      <p:pic>
        <p:nvPicPr>
          <p:cNvPr id="29" name="Picture 28" descr="a picture of Robert L. Stewart Jr.">
            <a:extLst>
              <a:ext uri="{FF2B5EF4-FFF2-40B4-BE49-F238E27FC236}">
                <a16:creationId xmlns:a16="http://schemas.microsoft.com/office/drawing/2014/main" id="{E54A30DB-3083-2C41-957F-B9BECCBB609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550458" y="1209601"/>
            <a:ext cx="1000299" cy="1334941"/>
          </a:xfrm>
          <a:prstGeom prst="rect">
            <a:avLst/>
          </a:prstGeom>
        </p:spPr>
      </p:pic>
      <p:sp>
        <p:nvSpPr>
          <p:cNvPr id="17" name="TextBox 16">
            <a:extLst>
              <a:ext uri="{FF2B5EF4-FFF2-40B4-BE49-F238E27FC236}">
                <a16:creationId xmlns:a16="http://schemas.microsoft.com/office/drawing/2014/main" id="{7AD990D1-B830-9FEF-6EA9-9B913E0E13B3}"/>
              </a:ext>
            </a:extLst>
          </p:cNvPr>
          <p:cNvSpPr txBox="1"/>
          <p:nvPr/>
        </p:nvSpPr>
        <p:spPr>
          <a:xfrm>
            <a:off x="7235239" y="2551839"/>
            <a:ext cx="1630739" cy="400110"/>
          </a:xfrm>
          <a:prstGeom prst="rect">
            <a:avLst/>
          </a:prstGeom>
          <a:noFill/>
        </p:spPr>
        <p:txBody>
          <a:bodyPr wrap="square" rtlCol="0">
            <a:spAutoFit/>
          </a:bodyPr>
          <a:lstStyle/>
          <a:p>
            <a:pPr algn="ctr"/>
            <a:r>
              <a:rPr lang="en-US" sz="1000" b="1" i="0" dirty="0">
                <a:solidFill>
                  <a:schemeClr val="accent1"/>
                </a:solidFill>
                <a:effectLst/>
                <a:latin typeface="+mj-lt"/>
              </a:rPr>
              <a:t>Treasurer</a:t>
            </a:r>
          </a:p>
          <a:p>
            <a:pPr algn="ctr"/>
            <a:r>
              <a:rPr lang="en-US" sz="1000" b="1" i="0" dirty="0">
                <a:solidFill>
                  <a:schemeClr val="accent1"/>
                </a:solidFill>
                <a:effectLst/>
                <a:latin typeface="+mj-lt"/>
              </a:rPr>
              <a:t>Robert L. Stewart, Jr.</a:t>
            </a:r>
          </a:p>
        </p:txBody>
      </p:sp>
      <p:pic>
        <p:nvPicPr>
          <p:cNvPr id="8" name="Picture 7" descr="a picture of Krystinne Mica">
            <a:extLst>
              <a:ext uri="{FF2B5EF4-FFF2-40B4-BE49-F238E27FC236}">
                <a16:creationId xmlns:a16="http://schemas.microsoft.com/office/drawing/2014/main" id="{B1878302-2343-5929-3053-2F21B1904A4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268414" y="1215234"/>
            <a:ext cx="998330" cy="1336607"/>
          </a:xfrm>
          <a:prstGeom prst="rect">
            <a:avLst/>
          </a:prstGeom>
        </p:spPr>
      </p:pic>
      <p:sp>
        <p:nvSpPr>
          <p:cNvPr id="18" name="TextBox 17">
            <a:extLst>
              <a:ext uri="{FF2B5EF4-FFF2-40B4-BE49-F238E27FC236}">
                <a16:creationId xmlns:a16="http://schemas.microsoft.com/office/drawing/2014/main" id="{F7B1C95E-6CF3-16EC-0B33-C314C46219A4}"/>
              </a:ext>
            </a:extLst>
          </p:cNvPr>
          <p:cNvSpPr txBox="1"/>
          <p:nvPr/>
        </p:nvSpPr>
        <p:spPr>
          <a:xfrm>
            <a:off x="9049170" y="2552946"/>
            <a:ext cx="1436815" cy="400110"/>
          </a:xfrm>
          <a:prstGeom prst="rect">
            <a:avLst/>
          </a:prstGeom>
          <a:noFill/>
        </p:spPr>
        <p:txBody>
          <a:bodyPr wrap="square" rtlCol="0">
            <a:spAutoFit/>
          </a:bodyPr>
          <a:lstStyle/>
          <a:p>
            <a:pPr algn="ctr"/>
            <a:r>
              <a:rPr lang="en-US" sz="1000" b="1" i="0" dirty="0">
                <a:solidFill>
                  <a:schemeClr val="accent1"/>
                </a:solidFill>
                <a:effectLst/>
                <a:latin typeface="+mj-lt"/>
              </a:rPr>
              <a:t>Executive Director</a:t>
            </a:r>
          </a:p>
          <a:p>
            <a:pPr algn="ctr"/>
            <a:r>
              <a:rPr lang="en-US" sz="1000" b="1" dirty="0">
                <a:solidFill>
                  <a:schemeClr val="accent1"/>
                </a:solidFill>
                <a:latin typeface="+mj-lt"/>
              </a:rPr>
              <a:t>Krystinne Mica</a:t>
            </a:r>
            <a:endParaRPr lang="en-US" sz="1000" b="1" i="0" dirty="0">
              <a:solidFill>
                <a:schemeClr val="accent1"/>
              </a:solidFill>
              <a:effectLst/>
              <a:latin typeface="+mj-lt"/>
            </a:endParaRPr>
          </a:p>
        </p:txBody>
      </p:sp>
      <p:pic>
        <p:nvPicPr>
          <p:cNvPr id="19" name="Picture 18" descr="a picture of Stephanie Curry">
            <a:extLst>
              <a:ext uri="{FF2B5EF4-FFF2-40B4-BE49-F238E27FC236}">
                <a16:creationId xmlns:a16="http://schemas.microsoft.com/office/drawing/2014/main" id="{DABAFCBA-12F5-9909-EFE9-5FF6F1A6635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406446" y="3014620"/>
            <a:ext cx="1000299" cy="1336606"/>
          </a:xfrm>
          <a:prstGeom prst="rect">
            <a:avLst/>
          </a:prstGeom>
        </p:spPr>
      </p:pic>
      <p:sp>
        <p:nvSpPr>
          <p:cNvPr id="20" name="TextBox 19">
            <a:extLst>
              <a:ext uri="{FF2B5EF4-FFF2-40B4-BE49-F238E27FC236}">
                <a16:creationId xmlns:a16="http://schemas.microsoft.com/office/drawing/2014/main" id="{72EC7D98-1AB6-0E75-3328-B37C99551C95}"/>
              </a:ext>
            </a:extLst>
          </p:cNvPr>
          <p:cNvSpPr txBox="1"/>
          <p:nvPr/>
        </p:nvSpPr>
        <p:spPr>
          <a:xfrm>
            <a:off x="2139845" y="4349397"/>
            <a:ext cx="1533493" cy="400110"/>
          </a:xfrm>
          <a:prstGeom prst="rect">
            <a:avLst/>
          </a:prstGeom>
          <a:noFill/>
        </p:spPr>
        <p:txBody>
          <a:bodyPr wrap="square" rtlCol="0">
            <a:spAutoFit/>
          </a:bodyPr>
          <a:lstStyle/>
          <a:p>
            <a:pPr algn="ctr"/>
            <a:r>
              <a:rPr lang="en-US" sz="1000" b="1" i="0" dirty="0">
                <a:solidFill>
                  <a:schemeClr val="accent1"/>
                </a:solidFill>
                <a:effectLst/>
                <a:latin typeface="+mj-lt"/>
              </a:rPr>
              <a:t>Area A Rep</a:t>
            </a:r>
          </a:p>
          <a:p>
            <a:pPr algn="ctr"/>
            <a:r>
              <a:rPr lang="en-US" sz="1000" b="1" i="0" dirty="0">
                <a:solidFill>
                  <a:schemeClr val="accent1"/>
                </a:solidFill>
                <a:effectLst/>
                <a:latin typeface="+mj-lt"/>
              </a:rPr>
              <a:t>Stephanie Curry</a:t>
            </a:r>
          </a:p>
        </p:txBody>
      </p:sp>
      <p:pic>
        <p:nvPicPr>
          <p:cNvPr id="21" name="Picture 20" descr="a picture of Karen Chow">
            <a:extLst>
              <a:ext uri="{FF2B5EF4-FFF2-40B4-BE49-F238E27FC236}">
                <a16:creationId xmlns:a16="http://schemas.microsoft.com/office/drawing/2014/main" id="{00EBE187-D4E1-B9DC-C28C-13AED5278DF3}"/>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122431" y="3012791"/>
            <a:ext cx="1011404" cy="1336606"/>
          </a:xfrm>
          <a:prstGeom prst="rect">
            <a:avLst/>
          </a:prstGeom>
        </p:spPr>
      </p:pic>
      <p:sp>
        <p:nvSpPr>
          <p:cNvPr id="22" name="TextBox 21">
            <a:extLst>
              <a:ext uri="{FF2B5EF4-FFF2-40B4-BE49-F238E27FC236}">
                <a16:creationId xmlns:a16="http://schemas.microsoft.com/office/drawing/2014/main" id="{202C8539-B5E0-0D7C-700C-303666BB58E7}"/>
              </a:ext>
            </a:extLst>
          </p:cNvPr>
          <p:cNvSpPr txBox="1"/>
          <p:nvPr/>
        </p:nvSpPr>
        <p:spPr>
          <a:xfrm>
            <a:off x="3855833" y="4351226"/>
            <a:ext cx="1533493" cy="400110"/>
          </a:xfrm>
          <a:prstGeom prst="rect">
            <a:avLst/>
          </a:prstGeom>
          <a:noFill/>
        </p:spPr>
        <p:txBody>
          <a:bodyPr wrap="square" rtlCol="0">
            <a:spAutoFit/>
          </a:bodyPr>
          <a:lstStyle/>
          <a:p>
            <a:pPr algn="ctr"/>
            <a:r>
              <a:rPr lang="en-US" sz="1000" b="1" i="0" dirty="0">
                <a:solidFill>
                  <a:schemeClr val="accent1"/>
                </a:solidFill>
                <a:effectLst/>
                <a:latin typeface="+mj-lt"/>
              </a:rPr>
              <a:t>Area </a:t>
            </a:r>
            <a:r>
              <a:rPr lang="en-US" sz="1000" b="1" dirty="0">
                <a:solidFill>
                  <a:schemeClr val="accent1"/>
                </a:solidFill>
                <a:latin typeface="+mj-lt"/>
              </a:rPr>
              <a:t>B Rep</a:t>
            </a:r>
          </a:p>
          <a:p>
            <a:pPr algn="ctr"/>
            <a:r>
              <a:rPr lang="en-US" sz="1000" b="1" dirty="0">
                <a:solidFill>
                  <a:schemeClr val="accent1"/>
                </a:solidFill>
                <a:latin typeface="+mj-lt"/>
              </a:rPr>
              <a:t>Karen Chow</a:t>
            </a:r>
          </a:p>
        </p:txBody>
      </p:sp>
      <p:pic>
        <p:nvPicPr>
          <p:cNvPr id="23" name="Picture 22" descr="a picture of Erik Reese">
            <a:extLst>
              <a:ext uri="{FF2B5EF4-FFF2-40B4-BE49-F238E27FC236}">
                <a16:creationId xmlns:a16="http://schemas.microsoft.com/office/drawing/2014/main" id="{6F90EF2A-9427-8CED-BBC0-EE72F7F5551D}"/>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5836446" y="3012791"/>
            <a:ext cx="1000299" cy="1336606"/>
          </a:xfrm>
          <a:prstGeom prst="rect">
            <a:avLst/>
          </a:prstGeom>
        </p:spPr>
      </p:pic>
      <p:sp>
        <p:nvSpPr>
          <p:cNvPr id="24" name="TextBox 23">
            <a:extLst>
              <a:ext uri="{FF2B5EF4-FFF2-40B4-BE49-F238E27FC236}">
                <a16:creationId xmlns:a16="http://schemas.microsoft.com/office/drawing/2014/main" id="{E659FFA4-527F-CCB5-8176-2132105812A9}"/>
              </a:ext>
            </a:extLst>
          </p:cNvPr>
          <p:cNvSpPr txBox="1"/>
          <p:nvPr/>
        </p:nvSpPr>
        <p:spPr>
          <a:xfrm>
            <a:off x="5569848" y="4349397"/>
            <a:ext cx="1533493" cy="400110"/>
          </a:xfrm>
          <a:prstGeom prst="rect">
            <a:avLst/>
          </a:prstGeom>
          <a:noFill/>
        </p:spPr>
        <p:txBody>
          <a:bodyPr wrap="square" rtlCol="0">
            <a:spAutoFit/>
          </a:bodyPr>
          <a:lstStyle/>
          <a:p>
            <a:pPr algn="ctr"/>
            <a:r>
              <a:rPr lang="en-US" sz="1000" b="1" i="0" dirty="0">
                <a:solidFill>
                  <a:schemeClr val="accent1"/>
                </a:solidFill>
                <a:effectLst/>
                <a:latin typeface="+mj-lt"/>
              </a:rPr>
              <a:t>Area C</a:t>
            </a:r>
            <a:r>
              <a:rPr lang="en-US" sz="1000" b="1" dirty="0">
                <a:solidFill>
                  <a:schemeClr val="accent1"/>
                </a:solidFill>
                <a:latin typeface="+mj-lt"/>
              </a:rPr>
              <a:t> Rep</a:t>
            </a:r>
          </a:p>
          <a:p>
            <a:pPr algn="ctr"/>
            <a:r>
              <a:rPr lang="en-US" sz="1000" b="1" dirty="0">
                <a:solidFill>
                  <a:schemeClr val="accent1"/>
                </a:solidFill>
                <a:latin typeface="+mj-lt"/>
              </a:rPr>
              <a:t>Erik Reese</a:t>
            </a:r>
          </a:p>
        </p:txBody>
      </p:sp>
      <p:pic>
        <p:nvPicPr>
          <p:cNvPr id="38" name="Picture 37" descr="a picture of Maria-José Zeledón-Pérez">
            <a:extLst>
              <a:ext uri="{FF2B5EF4-FFF2-40B4-BE49-F238E27FC236}">
                <a16:creationId xmlns:a16="http://schemas.microsoft.com/office/drawing/2014/main" id="{8C7CD164-08BB-8DC5-3652-5388DAEFAAD3}"/>
              </a:ext>
            </a:extLst>
          </p:cNvPr>
          <p:cNvPicPr>
            <a:picLocks noChangeAspect="1"/>
          </p:cNvPicPr>
          <p:nvPr/>
        </p:nvPicPr>
        <p:blipFill>
          <a:blip r:embed="rId10"/>
          <a:stretch>
            <a:fillRect/>
          </a:stretch>
        </p:blipFill>
        <p:spPr>
          <a:xfrm>
            <a:off x="7537384" y="2927574"/>
            <a:ext cx="1047332" cy="1396442"/>
          </a:xfrm>
          <a:prstGeom prst="rect">
            <a:avLst/>
          </a:prstGeom>
        </p:spPr>
      </p:pic>
      <p:sp>
        <p:nvSpPr>
          <p:cNvPr id="26" name="TextBox 25">
            <a:extLst>
              <a:ext uri="{FF2B5EF4-FFF2-40B4-BE49-F238E27FC236}">
                <a16:creationId xmlns:a16="http://schemas.microsoft.com/office/drawing/2014/main" id="{C3B35EE6-5481-9883-BC6F-B5E94347FA61}"/>
              </a:ext>
            </a:extLst>
          </p:cNvPr>
          <p:cNvSpPr txBox="1"/>
          <p:nvPr/>
        </p:nvSpPr>
        <p:spPr>
          <a:xfrm>
            <a:off x="7283863" y="4272453"/>
            <a:ext cx="1533493" cy="553998"/>
          </a:xfrm>
          <a:prstGeom prst="rect">
            <a:avLst/>
          </a:prstGeom>
          <a:noFill/>
        </p:spPr>
        <p:txBody>
          <a:bodyPr wrap="square" rtlCol="0">
            <a:spAutoFit/>
          </a:bodyPr>
          <a:lstStyle/>
          <a:p>
            <a:pPr algn="ctr"/>
            <a:r>
              <a:rPr lang="en-US" sz="1000" b="1" i="0" dirty="0">
                <a:solidFill>
                  <a:schemeClr val="accent1"/>
                </a:solidFill>
                <a:effectLst/>
                <a:latin typeface="+mj-lt"/>
              </a:rPr>
              <a:t>Area D Rep</a:t>
            </a:r>
          </a:p>
          <a:p>
            <a:pPr algn="ctr"/>
            <a:r>
              <a:rPr lang="en-US" sz="1000" b="1" i="0" dirty="0">
                <a:solidFill>
                  <a:schemeClr val="accent1"/>
                </a:solidFill>
                <a:effectLst/>
                <a:latin typeface="+mj-lt"/>
              </a:rPr>
              <a:t>María-José </a:t>
            </a:r>
          </a:p>
          <a:p>
            <a:pPr algn="ctr"/>
            <a:r>
              <a:rPr lang="en-US" sz="1000" b="1" i="0" dirty="0" err="1">
                <a:solidFill>
                  <a:schemeClr val="accent1"/>
                </a:solidFill>
                <a:effectLst/>
                <a:latin typeface="+mj-lt"/>
              </a:rPr>
              <a:t>Zeledón</a:t>
            </a:r>
            <a:r>
              <a:rPr lang="en-US" sz="1000" b="1" i="0" dirty="0">
                <a:solidFill>
                  <a:schemeClr val="accent1"/>
                </a:solidFill>
                <a:effectLst/>
                <a:latin typeface="+mj-lt"/>
              </a:rPr>
              <a:t>-Pérez</a:t>
            </a:r>
          </a:p>
        </p:txBody>
      </p:sp>
      <p:pic>
        <p:nvPicPr>
          <p:cNvPr id="33" name="Picture 32" descr="a picture of Juan Arzola">
            <a:extLst>
              <a:ext uri="{FF2B5EF4-FFF2-40B4-BE49-F238E27FC236}">
                <a16:creationId xmlns:a16="http://schemas.microsoft.com/office/drawing/2014/main" id="{2E88AF81-E16B-EA50-AA48-215AD3E51051}"/>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9264474" y="3012790"/>
            <a:ext cx="1000300" cy="1336607"/>
          </a:xfrm>
          <a:prstGeom prst="rect">
            <a:avLst/>
          </a:prstGeom>
        </p:spPr>
      </p:pic>
      <p:sp>
        <p:nvSpPr>
          <p:cNvPr id="34" name="TextBox 33">
            <a:extLst>
              <a:ext uri="{FF2B5EF4-FFF2-40B4-BE49-F238E27FC236}">
                <a16:creationId xmlns:a16="http://schemas.microsoft.com/office/drawing/2014/main" id="{C54F2CFA-343E-E7CD-D2B1-2EB75F9DE6A0}"/>
              </a:ext>
            </a:extLst>
          </p:cNvPr>
          <p:cNvSpPr txBox="1"/>
          <p:nvPr/>
        </p:nvSpPr>
        <p:spPr>
          <a:xfrm>
            <a:off x="8949254" y="4355751"/>
            <a:ext cx="1630739" cy="400110"/>
          </a:xfrm>
          <a:prstGeom prst="rect">
            <a:avLst/>
          </a:prstGeom>
          <a:noFill/>
        </p:spPr>
        <p:txBody>
          <a:bodyPr wrap="square" rtlCol="0">
            <a:spAutoFit/>
          </a:bodyPr>
          <a:lstStyle/>
          <a:p>
            <a:pPr algn="ctr"/>
            <a:r>
              <a:rPr lang="en-US" sz="1000" b="1" i="0" dirty="0">
                <a:solidFill>
                  <a:schemeClr val="accent1"/>
                </a:solidFill>
                <a:effectLst/>
                <a:latin typeface="+mj-lt"/>
              </a:rPr>
              <a:t>At-large Rep</a:t>
            </a:r>
          </a:p>
          <a:p>
            <a:pPr algn="ctr"/>
            <a:r>
              <a:rPr lang="en-US" sz="1000" b="1" i="0" dirty="0">
                <a:solidFill>
                  <a:schemeClr val="accent1"/>
                </a:solidFill>
                <a:effectLst/>
                <a:latin typeface="+mj-lt"/>
              </a:rPr>
              <a:t>Juan </a:t>
            </a:r>
            <a:r>
              <a:rPr lang="en-US" sz="1000" b="1" i="0" dirty="0" err="1">
                <a:solidFill>
                  <a:schemeClr val="accent1"/>
                </a:solidFill>
                <a:effectLst/>
                <a:latin typeface="+mj-lt"/>
              </a:rPr>
              <a:t>Arzola</a:t>
            </a:r>
            <a:endParaRPr lang="en-US" sz="1000" b="1" i="0" dirty="0">
              <a:solidFill>
                <a:schemeClr val="accent1"/>
              </a:solidFill>
              <a:effectLst/>
              <a:latin typeface="+mj-lt"/>
            </a:endParaRPr>
          </a:p>
        </p:txBody>
      </p:sp>
      <p:pic>
        <p:nvPicPr>
          <p:cNvPr id="11" name="Picture 10" descr="a picture of Christopher Howerton">
            <a:extLst>
              <a:ext uri="{FF2B5EF4-FFF2-40B4-BE49-F238E27FC236}">
                <a16:creationId xmlns:a16="http://schemas.microsoft.com/office/drawing/2014/main" id="{8093FB82-F343-AB78-24E9-4633B9B6B21B}"/>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2443090" y="4809352"/>
            <a:ext cx="1000299" cy="1334941"/>
          </a:xfrm>
          <a:prstGeom prst="rect">
            <a:avLst/>
          </a:prstGeom>
        </p:spPr>
      </p:pic>
      <p:sp>
        <p:nvSpPr>
          <p:cNvPr id="13" name="TextBox 12">
            <a:extLst>
              <a:ext uri="{FF2B5EF4-FFF2-40B4-BE49-F238E27FC236}">
                <a16:creationId xmlns:a16="http://schemas.microsoft.com/office/drawing/2014/main" id="{6C0DF543-9130-7F5C-082E-98BE615CA79A}"/>
              </a:ext>
            </a:extLst>
          </p:cNvPr>
          <p:cNvSpPr txBox="1"/>
          <p:nvPr/>
        </p:nvSpPr>
        <p:spPr>
          <a:xfrm>
            <a:off x="2024744" y="6217006"/>
            <a:ext cx="1888632" cy="400110"/>
          </a:xfrm>
          <a:prstGeom prst="rect">
            <a:avLst/>
          </a:prstGeom>
          <a:noFill/>
        </p:spPr>
        <p:txBody>
          <a:bodyPr wrap="square" rtlCol="0">
            <a:spAutoFit/>
          </a:bodyPr>
          <a:lstStyle/>
          <a:p>
            <a:pPr algn="ctr"/>
            <a:r>
              <a:rPr lang="en-US" sz="1000" b="1" dirty="0">
                <a:solidFill>
                  <a:schemeClr val="accent1"/>
                </a:solidFill>
                <a:latin typeface="+mj-lt"/>
              </a:rPr>
              <a:t>At-Large Representative</a:t>
            </a:r>
          </a:p>
          <a:p>
            <a:pPr algn="ctr"/>
            <a:r>
              <a:rPr lang="en-US" sz="1000" b="1" dirty="0">
                <a:solidFill>
                  <a:schemeClr val="accent1"/>
                </a:solidFill>
                <a:latin typeface="+mj-lt"/>
              </a:rPr>
              <a:t>Christopher Howerton</a:t>
            </a:r>
          </a:p>
        </p:txBody>
      </p:sp>
      <p:pic>
        <p:nvPicPr>
          <p:cNvPr id="36" name="Content Placeholder 35" descr="a picture of Mitra Sapienza">
            <a:extLst>
              <a:ext uri="{FF2B5EF4-FFF2-40B4-BE49-F238E27FC236}">
                <a16:creationId xmlns:a16="http://schemas.microsoft.com/office/drawing/2014/main" id="{CF33BE29-97E5-6A18-0E66-2CAAAC212246}"/>
              </a:ext>
            </a:extLst>
          </p:cNvPr>
          <p:cNvPicPr>
            <a:picLocks noGrp="1" noChangeAspect="1"/>
          </p:cNvPicPr>
          <p:nvPr>
            <p:ph sz="half" idx="1"/>
          </p:nvPr>
        </p:nvPicPr>
        <p:blipFill>
          <a:blip r:embed="rId13"/>
          <a:stretch>
            <a:fillRect/>
          </a:stretch>
        </p:blipFill>
        <p:spPr>
          <a:xfrm>
            <a:off x="4128637" y="4806691"/>
            <a:ext cx="1005198" cy="1340264"/>
          </a:xfrm>
        </p:spPr>
      </p:pic>
      <p:sp>
        <p:nvSpPr>
          <p:cNvPr id="14" name="TextBox 13">
            <a:extLst>
              <a:ext uri="{FF2B5EF4-FFF2-40B4-BE49-F238E27FC236}">
                <a16:creationId xmlns:a16="http://schemas.microsoft.com/office/drawing/2014/main" id="{8DB186E5-EE67-38F4-7CB2-D7881488A346}"/>
              </a:ext>
            </a:extLst>
          </p:cNvPr>
          <p:cNvSpPr txBox="1"/>
          <p:nvPr/>
        </p:nvSpPr>
        <p:spPr>
          <a:xfrm>
            <a:off x="3806224" y="6217006"/>
            <a:ext cx="1630739" cy="400110"/>
          </a:xfrm>
          <a:prstGeom prst="rect">
            <a:avLst/>
          </a:prstGeom>
          <a:noFill/>
        </p:spPr>
        <p:txBody>
          <a:bodyPr wrap="square" rtlCol="0">
            <a:spAutoFit/>
          </a:bodyPr>
          <a:lstStyle/>
          <a:p>
            <a:pPr algn="ctr"/>
            <a:r>
              <a:rPr lang="en-US" sz="1000" b="1" dirty="0">
                <a:solidFill>
                  <a:schemeClr val="accent1"/>
                </a:solidFill>
              </a:rPr>
              <a:t>North Rep</a:t>
            </a:r>
          </a:p>
          <a:p>
            <a:pPr algn="ctr"/>
            <a:r>
              <a:rPr lang="en-US" sz="1000" b="1" dirty="0">
                <a:solidFill>
                  <a:schemeClr val="accent1"/>
                </a:solidFill>
              </a:rPr>
              <a:t>Mitra Sapienza</a:t>
            </a:r>
          </a:p>
        </p:txBody>
      </p:sp>
      <p:pic>
        <p:nvPicPr>
          <p:cNvPr id="27" name="Picture 26" descr="a picture of Eric Wada">
            <a:extLst>
              <a:ext uri="{FF2B5EF4-FFF2-40B4-BE49-F238E27FC236}">
                <a16:creationId xmlns:a16="http://schemas.microsoft.com/office/drawing/2014/main" id="{3EB24542-2D90-DA5E-0157-6FAADFB03EA3}"/>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5811640" y="4806691"/>
            <a:ext cx="1000299" cy="1340264"/>
          </a:xfrm>
          <a:prstGeom prst="rect">
            <a:avLst/>
          </a:prstGeom>
        </p:spPr>
      </p:pic>
      <p:sp>
        <p:nvSpPr>
          <p:cNvPr id="28" name="TextBox 27">
            <a:extLst>
              <a:ext uri="{FF2B5EF4-FFF2-40B4-BE49-F238E27FC236}">
                <a16:creationId xmlns:a16="http://schemas.microsoft.com/office/drawing/2014/main" id="{F6376FC4-C5E0-B7C3-92D0-C3793DB88127}"/>
              </a:ext>
            </a:extLst>
          </p:cNvPr>
          <p:cNvSpPr txBox="1"/>
          <p:nvPr/>
        </p:nvSpPr>
        <p:spPr>
          <a:xfrm>
            <a:off x="5533833" y="6217006"/>
            <a:ext cx="1533493" cy="400110"/>
          </a:xfrm>
          <a:prstGeom prst="rect">
            <a:avLst/>
          </a:prstGeom>
          <a:noFill/>
        </p:spPr>
        <p:txBody>
          <a:bodyPr wrap="square" rtlCol="0">
            <a:spAutoFit/>
          </a:bodyPr>
          <a:lstStyle/>
          <a:p>
            <a:pPr algn="ctr"/>
            <a:r>
              <a:rPr lang="en-US" sz="1000" b="1" i="0" dirty="0">
                <a:solidFill>
                  <a:schemeClr val="accent1"/>
                </a:solidFill>
                <a:effectLst/>
                <a:latin typeface="+mj-lt"/>
              </a:rPr>
              <a:t>North Rep</a:t>
            </a:r>
          </a:p>
          <a:p>
            <a:pPr algn="ctr"/>
            <a:r>
              <a:rPr lang="en-US" sz="1000" b="1" dirty="0">
                <a:solidFill>
                  <a:schemeClr val="accent1"/>
                </a:solidFill>
                <a:latin typeface="+mj-lt"/>
              </a:rPr>
              <a:t>Eric Wada</a:t>
            </a:r>
            <a:endParaRPr lang="en-US" sz="1000" b="1" i="0" dirty="0">
              <a:solidFill>
                <a:schemeClr val="accent1"/>
              </a:solidFill>
              <a:effectLst/>
              <a:latin typeface="+mj-lt"/>
            </a:endParaRPr>
          </a:p>
        </p:txBody>
      </p:sp>
      <p:pic>
        <p:nvPicPr>
          <p:cNvPr id="40" name="Picture 39" descr="a picture of Carlos Guerrero">
            <a:extLst>
              <a:ext uri="{FF2B5EF4-FFF2-40B4-BE49-F238E27FC236}">
                <a16:creationId xmlns:a16="http://schemas.microsoft.com/office/drawing/2014/main" id="{9F4F8190-D0F4-D230-C6F0-B3312331E5F5}"/>
              </a:ext>
            </a:extLst>
          </p:cNvPr>
          <p:cNvPicPr>
            <a:picLocks noChangeAspect="1"/>
          </p:cNvPicPr>
          <p:nvPr/>
        </p:nvPicPr>
        <p:blipFill>
          <a:blip r:embed="rId15"/>
          <a:stretch>
            <a:fillRect/>
          </a:stretch>
        </p:blipFill>
        <p:spPr>
          <a:xfrm>
            <a:off x="7537384" y="4806691"/>
            <a:ext cx="1047332" cy="1396443"/>
          </a:xfrm>
          <a:prstGeom prst="rect">
            <a:avLst/>
          </a:prstGeom>
        </p:spPr>
      </p:pic>
      <p:sp>
        <p:nvSpPr>
          <p:cNvPr id="30" name="TextBox 29">
            <a:extLst>
              <a:ext uri="{FF2B5EF4-FFF2-40B4-BE49-F238E27FC236}">
                <a16:creationId xmlns:a16="http://schemas.microsoft.com/office/drawing/2014/main" id="{97B3AB4A-9298-C9E9-0E32-9A6959B85DD0}"/>
              </a:ext>
            </a:extLst>
          </p:cNvPr>
          <p:cNvSpPr txBox="1"/>
          <p:nvPr/>
        </p:nvSpPr>
        <p:spPr>
          <a:xfrm>
            <a:off x="7186617" y="6217006"/>
            <a:ext cx="1630739" cy="400110"/>
          </a:xfrm>
          <a:prstGeom prst="rect">
            <a:avLst/>
          </a:prstGeom>
          <a:noFill/>
        </p:spPr>
        <p:txBody>
          <a:bodyPr wrap="square" rtlCol="0">
            <a:spAutoFit/>
          </a:bodyPr>
          <a:lstStyle/>
          <a:p>
            <a:pPr algn="ctr"/>
            <a:r>
              <a:rPr lang="en-US" sz="1000" b="1" i="0" dirty="0">
                <a:solidFill>
                  <a:schemeClr val="accent1"/>
                </a:solidFill>
                <a:effectLst/>
                <a:latin typeface="+mj-lt"/>
              </a:rPr>
              <a:t>South Rep</a:t>
            </a:r>
          </a:p>
          <a:p>
            <a:pPr algn="ctr"/>
            <a:r>
              <a:rPr lang="en-US" sz="1000" b="1" dirty="0">
                <a:solidFill>
                  <a:schemeClr val="accent1"/>
                </a:solidFill>
                <a:latin typeface="+mj-lt"/>
              </a:rPr>
              <a:t>Carlos Guerrero</a:t>
            </a:r>
            <a:endParaRPr lang="en-US" sz="1000" b="1" i="0" dirty="0">
              <a:solidFill>
                <a:schemeClr val="accent1"/>
              </a:solidFill>
              <a:effectLst/>
              <a:latin typeface="+mj-lt"/>
            </a:endParaRPr>
          </a:p>
        </p:txBody>
      </p:sp>
      <p:pic>
        <p:nvPicPr>
          <p:cNvPr id="42" name="Picture 41" descr="a picture of Kimberley H. Stiemke">
            <a:extLst>
              <a:ext uri="{FF2B5EF4-FFF2-40B4-BE49-F238E27FC236}">
                <a16:creationId xmlns:a16="http://schemas.microsoft.com/office/drawing/2014/main" id="{5666EDAE-7EF2-4A67-2175-4BE0F727A41D}"/>
              </a:ext>
            </a:extLst>
          </p:cNvPr>
          <p:cNvPicPr>
            <a:picLocks noChangeAspect="1"/>
          </p:cNvPicPr>
          <p:nvPr/>
        </p:nvPicPr>
        <p:blipFill>
          <a:blip r:embed="rId16"/>
          <a:stretch>
            <a:fillRect/>
          </a:stretch>
        </p:blipFill>
        <p:spPr>
          <a:xfrm>
            <a:off x="9276817" y="4806691"/>
            <a:ext cx="1046986" cy="1395982"/>
          </a:xfrm>
          <a:prstGeom prst="rect">
            <a:avLst/>
          </a:prstGeom>
        </p:spPr>
      </p:pic>
      <p:sp>
        <p:nvSpPr>
          <p:cNvPr id="31" name="TextBox 30">
            <a:extLst>
              <a:ext uri="{FF2B5EF4-FFF2-40B4-BE49-F238E27FC236}">
                <a16:creationId xmlns:a16="http://schemas.microsoft.com/office/drawing/2014/main" id="{CA826D54-E77F-3C34-8AAF-7378A85D8DF9}"/>
              </a:ext>
            </a:extLst>
          </p:cNvPr>
          <p:cNvSpPr txBox="1"/>
          <p:nvPr/>
        </p:nvSpPr>
        <p:spPr>
          <a:xfrm>
            <a:off x="8949878" y="6179719"/>
            <a:ext cx="1630739" cy="400110"/>
          </a:xfrm>
          <a:prstGeom prst="rect">
            <a:avLst/>
          </a:prstGeom>
          <a:noFill/>
        </p:spPr>
        <p:txBody>
          <a:bodyPr wrap="square" rtlCol="0">
            <a:spAutoFit/>
          </a:bodyPr>
          <a:lstStyle/>
          <a:p>
            <a:pPr algn="ctr"/>
            <a:r>
              <a:rPr lang="en-US" sz="1000" b="1" i="0" dirty="0">
                <a:solidFill>
                  <a:schemeClr val="accent1"/>
                </a:solidFill>
                <a:effectLst/>
                <a:latin typeface="+mj-lt"/>
              </a:rPr>
              <a:t>South Rep</a:t>
            </a:r>
          </a:p>
          <a:p>
            <a:pPr algn="ctr"/>
            <a:r>
              <a:rPr lang="en-US" sz="1000" b="1" dirty="0">
                <a:solidFill>
                  <a:schemeClr val="accent1"/>
                </a:solidFill>
                <a:latin typeface="+mj-lt"/>
              </a:rPr>
              <a:t>Kimberley H. </a:t>
            </a:r>
            <a:r>
              <a:rPr lang="en-US" sz="1000" b="1" dirty="0" err="1">
                <a:solidFill>
                  <a:schemeClr val="accent1"/>
                </a:solidFill>
                <a:latin typeface="+mj-lt"/>
              </a:rPr>
              <a:t>Stiemke</a:t>
            </a:r>
            <a:endParaRPr lang="en-US" sz="1000" b="1" i="0" dirty="0">
              <a:solidFill>
                <a:schemeClr val="accent1"/>
              </a:solidFill>
              <a:effectLst/>
              <a:latin typeface="+mj-lt"/>
            </a:endParaRPr>
          </a:p>
        </p:txBody>
      </p:sp>
      <p:sp>
        <p:nvSpPr>
          <p:cNvPr id="4" name="Slide Number Placeholder 3">
            <a:extLst>
              <a:ext uri="{FF2B5EF4-FFF2-40B4-BE49-F238E27FC236}">
                <a16:creationId xmlns:a16="http://schemas.microsoft.com/office/drawing/2014/main" id="{BF68613D-F188-7AFA-387E-2DE6EDA67B26}"/>
              </a:ext>
            </a:extLst>
          </p:cNvPr>
          <p:cNvSpPr>
            <a:spLocks noGrp="1"/>
          </p:cNvSpPr>
          <p:nvPr>
            <p:ph type="sldNum" sz="quarter" idx="10"/>
          </p:nvPr>
        </p:nvSpPr>
        <p:spPr/>
        <p:txBody>
          <a:bodyPr/>
          <a:lstStyle/>
          <a:p>
            <a:pPr>
              <a:defRPr/>
            </a:pPr>
            <a:fld id="{8856F6ED-E3DC-8A4A-AABE-AFCED42314C4}" type="slidenum">
              <a:rPr lang="en-US" altLang="en-US" smtClean="0"/>
              <a:pPr>
                <a:defRPr/>
              </a:pPr>
              <a:t>19</a:t>
            </a:fld>
            <a:endParaRPr lang="en-US" altLang="en-US"/>
          </a:p>
        </p:txBody>
      </p:sp>
    </p:spTree>
    <p:extLst>
      <p:ext uri="{BB962C8B-B14F-4D97-AF65-F5344CB8AC3E}">
        <p14:creationId xmlns:p14="http://schemas.microsoft.com/office/powerpoint/2010/main" val="4262593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0A8B651-415F-F88D-558A-464745B5711F}"/>
              </a:ext>
            </a:extLst>
          </p:cNvPr>
          <p:cNvSpPr>
            <a:spLocks noGrp="1"/>
          </p:cNvSpPr>
          <p:nvPr>
            <p:ph type="title"/>
          </p:nvPr>
        </p:nvSpPr>
        <p:spPr/>
        <p:txBody>
          <a:bodyPr/>
          <a:lstStyle/>
          <a:p>
            <a:r>
              <a:rPr lang="en-US" dirty="0"/>
              <a:t>Agenda</a:t>
            </a:r>
          </a:p>
        </p:txBody>
      </p:sp>
      <p:sp>
        <p:nvSpPr>
          <p:cNvPr id="6" name="Content Placeholder 5">
            <a:extLst>
              <a:ext uri="{FF2B5EF4-FFF2-40B4-BE49-F238E27FC236}">
                <a16:creationId xmlns:a16="http://schemas.microsoft.com/office/drawing/2014/main" id="{41C789DA-7F9A-F493-C898-1BA70F508875}"/>
              </a:ext>
            </a:extLst>
          </p:cNvPr>
          <p:cNvSpPr>
            <a:spLocks noGrp="1"/>
          </p:cNvSpPr>
          <p:nvPr>
            <p:ph sz="half" idx="1"/>
          </p:nvPr>
        </p:nvSpPr>
        <p:spPr/>
        <p:txBody>
          <a:bodyPr/>
          <a:lstStyle/>
          <a:p>
            <a:r>
              <a:rPr lang="en-US" sz="2800" dirty="0"/>
              <a:t>Call to Order</a:t>
            </a:r>
          </a:p>
          <a:p>
            <a:r>
              <a:rPr lang="en-US" sz="2800" dirty="0"/>
              <a:t>Land Acknowledgement</a:t>
            </a:r>
          </a:p>
          <a:p>
            <a:r>
              <a:rPr lang="en-US" sz="2800" dirty="0"/>
              <a:t>Action</a:t>
            </a:r>
          </a:p>
          <a:p>
            <a:pPr lvl="1"/>
            <a:r>
              <a:rPr lang="en-US" sz="2800" dirty="0"/>
              <a:t>Adoption of the Procedures</a:t>
            </a:r>
          </a:p>
          <a:p>
            <a:pPr lvl="1"/>
            <a:r>
              <a:rPr lang="en-US" sz="2800" dirty="0"/>
              <a:t>Adoption of the Spring 2023 Plenary Session Minutes</a:t>
            </a:r>
          </a:p>
          <a:p>
            <a:r>
              <a:rPr lang="en-US" sz="2800" dirty="0"/>
              <a:t>Foundation Report</a:t>
            </a:r>
          </a:p>
          <a:p>
            <a:r>
              <a:rPr lang="en-US" sz="2800" dirty="0"/>
              <a:t>State of the Academic Senate for California Community Colleges</a:t>
            </a:r>
          </a:p>
        </p:txBody>
      </p:sp>
      <p:sp>
        <p:nvSpPr>
          <p:cNvPr id="4" name="Slide Number Placeholder 3">
            <a:extLst>
              <a:ext uri="{FF2B5EF4-FFF2-40B4-BE49-F238E27FC236}">
                <a16:creationId xmlns:a16="http://schemas.microsoft.com/office/drawing/2014/main" id="{754BE239-BF28-C789-0826-A028FE8AAE9C}"/>
              </a:ext>
            </a:extLst>
          </p:cNvPr>
          <p:cNvSpPr>
            <a:spLocks noGrp="1"/>
          </p:cNvSpPr>
          <p:nvPr>
            <p:ph type="sldNum" sz="quarter" idx="10"/>
          </p:nvPr>
        </p:nvSpPr>
        <p:spPr/>
        <p:txBody>
          <a:bodyPr/>
          <a:lstStyle/>
          <a:p>
            <a:pPr>
              <a:defRPr/>
            </a:pPr>
            <a:fld id="{8856F6ED-E3DC-8A4A-AABE-AFCED42314C4}" type="slidenum">
              <a:rPr lang="en-US" altLang="en-US" smtClean="0"/>
              <a:pPr>
                <a:defRPr/>
              </a:pPr>
              <a:t>2</a:t>
            </a:fld>
            <a:endParaRPr lang="en-US" altLang="en-US"/>
          </a:p>
        </p:txBody>
      </p:sp>
    </p:spTree>
    <p:extLst>
      <p:ext uri="{BB962C8B-B14F-4D97-AF65-F5344CB8AC3E}">
        <p14:creationId xmlns:p14="http://schemas.microsoft.com/office/powerpoint/2010/main" val="4200997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B2780-B5C5-2D85-757C-832609BADCE8}"/>
              </a:ext>
            </a:extLst>
          </p:cNvPr>
          <p:cNvSpPr>
            <a:spLocks noGrp="1"/>
          </p:cNvSpPr>
          <p:nvPr>
            <p:ph type="title"/>
          </p:nvPr>
        </p:nvSpPr>
        <p:spPr>
          <a:xfrm>
            <a:off x="1283224" y="153845"/>
            <a:ext cx="10046043" cy="1325563"/>
          </a:xfrm>
        </p:spPr>
        <p:txBody>
          <a:bodyPr/>
          <a:lstStyle/>
          <a:p>
            <a:r>
              <a:rPr lang="en-US" dirty="0"/>
              <a:t>ASCCC Office Team</a:t>
            </a:r>
          </a:p>
        </p:txBody>
      </p:sp>
      <p:pic>
        <p:nvPicPr>
          <p:cNvPr id="8" name="Picture 7" descr="a picture of Krystinne Mica">
            <a:extLst>
              <a:ext uri="{FF2B5EF4-FFF2-40B4-BE49-F238E27FC236}">
                <a16:creationId xmlns:a16="http://schemas.microsoft.com/office/drawing/2014/main" id="{C1504606-9154-522A-2BD5-DA4A40B7121B}"/>
              </a:ext>
            </a:extLst>
          </p:cNvPr>
          <p:cNvPicPr>
            <a:picLocks/>
          </p:cNvPicPr>
          <p:nvPr/>
        </p:nvPicPr>
        <p:blipFill>
          <a:blip r:embed="rId2"/>
          <a:stretch>
            <a:fillRect/>
          </a:stretch>
        </p:blipFill>
        <p:spPr>
          <a:xfrm>
            <a:off x="1528584" y="1724702"/>
            <a:ext cx="1188720" cy="1600200"/>
          </a:xfrm>
          <a:prstGeom prst="rect">
            <a:avLst/>
          </a:prstGeom>
        </p:spPr>
      </p:pic>
      <p:sp>
        <p:nvSpPr>
          <p:cNvPr id="22" name="TextBox 21">
            <a:extLst>
              <a:ext uri="{FF2B5EF4-FFF2-40B4-BE49-F238E27FC236}">
                <a16:creationId xmlns:a16="http://schemas.microsoft.com/office/drawing/2014/main" id="{8D75627A-6261-D5AA-A821-14CC6AB0BAF1}"/>
              </a:ext>
            </a:extLst>
          </p:cNvPr>
          <p:cNvSpPr txBox="1"/>
          <p:nvPr/>
        </p:nvSpPr>
        <p:spPr>
          <a:xfrm>
            <a:off x="1399191" y="3340346"/>
            <a:ext cx="1436815" cy="400110"/>
          </a:xfrm>
          <a:prstGeom prst="rect">
            <a:avLst/>
          </a:prstGeom>
          <a:noFill/>
        </p:spPr>
        <p:txBody>
          <a:bodyPr wrap="square" rtlCol="0">
            <a:spAutoFit/>
          </a:bodyPr>
          <a:lstStyle/>
          <a:p>
            <a:pPr algn="ctr"/>
            <a:r>
              <a:rPr lang="en-US" sz="1000" b="1" dirty="0">
                <a:solidFill>
                  <a:schemeClr val="accent1"/>
                </a:solidFill>
                <a:latin typeface="+mj-lt"/>
              </a:rPr>
              <a:t>Executive Director</a:t>
            </a:r>
          </a:p>
          <a:p>
            <a:pPr algn="ctr"/>
            <a:r>
              <a:rPr lang="en-US" sz="1000" b="1" dirty="0">
                <a:solidFill>
                  <a:schemeClr val="accent1"/>
                </a:solidFill>
                <a:latin typeface="+mj-lt"/>
              </a:rPr>
              <a:t>Krystinne Mica</a:t>
            </a:r>
          </a:p>
        </p:txBody>
      </p:sp>
      <p:pic>
        <p:nvPicPr>
          <p:cNvPr id="6" name="Picture 5" descr="a picture of Tonya Davis">
            <a:extLst>
              <a:ext uri="{FF2B5EF4-FFF2-40B4-BE49-F238E27FC236}">
                <a16:creationId xmlns:a16="http://schemas.microsoft.com/office/drawing/2014/main" id="{247395CD-6E8D-FB06-A1B8-F646F699E6E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985376" y="1728046"/>
            <a:ext cx="1149122" cy="1612302"/>
          </a:xfrm>
          <a:prstGeom prst="rect">
            <a:avLst/>
          </a:prstGeom>
        </p:spPr>
      </p:pic>
      <p:sp>
        <p:nvSpPr>
          <p:cNvPr id="23" name="TextBox 22">
            <a:extLst>
              <a:ext uri="{FF2B5EF4-FFF2-40B4-BE49-F238E27FC236}">
                <a16:creationId xmlns:a16="http://schemas.microsoft.com/office/drawing/2014/main" id="{33346CFA-E998-ABC1-F2EC-85421B6062F6}"/>
              </a:ext>
            </a:extLst>
          </p:cNvPr>
          <p:cNvSpPr txBox="1"/>
          <p:nvPr/>
        </p:nvSpPr>
        <p:spPr>
          <a:xfrm>
            <a:off x="2826567" y="3354062"/>
            <a:ext cx="1466740" cy="553998"/>
          </a:xfrm>
          <a:prstGeom prst="rect">
            <a:avLst/>
          </a:prstGeom>
          <a:noFill/>
        </p:spPr>
        <p:txBody>
          <a:bodyPr wrap="square" rtlCol="0">
            <a:spAutoFit/>
          </a:bodyPr>
          <a:lstStyle/>
          <a:p>
            <a:pPr algn="ctr"/>
            <a:r>
              <a:rPr lang="en-US" sz="1000" b="1" dirty="0">
                <a:solidFill>
                  <a:schemeClr val="accent1"/>
                </a:solidFill>
                <a:latin typeface="+mj-lt"/>
              </a:rPr>
              <a:t>Director of Administration</a:t>
            </a:r>
          </a:p>
          <a:p>
            <a:pPr algn="ctr"/>
            <a:r>
              <a:rPr lang="en-US" sz="1000" b="1" dirty="0">
                <a:solidFill>
                  <a:schemeClr val="accent1"/>
                </a:solidFill>
                <a:latin typeface="+mj-lt"/>
              </a:rPr>
              <a:t>Tonya Davis</a:t>
            </a:r>
          </a:p>
        </p:txBody>
      </p:sp>
      <p:pic>
        <p:nvPicPr>
          <p:cNvPr id="9" name="Picture 8" descr="a picture of Alice Hammar">
            <a:extLst>
              <a:ext uri="{FF2B5EF4-FFF2-40B4-BE49-F238E27FC236}">
                <a16:creationId xmlns:a16="http://schemas.microsoft.com/office/drawing/2014/main" id="{F0E50BD9-C879-0294-1C20-7B885FD02FA7}"/>
              </a:ext>
            </a:extLst>
          </p:cNvPr>
          <p:cNvPicPr>
            <a:picLocks/>
          </p:cNvPicPr>
          <p:nvPr/>
        </p:nvPicPr>
        <p:blipFill rotWithShape="1">
          <a:blip r:embed="rId4" cstate="screen">
            <a:extLst>
              <a:ext uri="{28A0092B-C50C-407E-A947-70E740481C1C}">
                <a14:useLocalDpi xmlns:a14="http://schemas.microsoft.com/office/drawing/2010/main"/>
              </a:ext>
            </a:extLst>
          </a:blip>
          <a:srcRect/>
          <a:stretch/>
        </p:blipFill>
        <p:spPr>
          <a:xfrm>
            <a:off x="4402570" y="1728046"/>
            <a:ext cx="1188720" cy="1612301"/>
          </a:xfrm>
          <a:prstGeom prst="rect">
            <a:avLst/>
          </a:prstGeom>
        </p:spPr>
      </p:pic>
      <p:sp>
        <p:nvSpPr>
          <p:cNvPr id="24" name="TextBox 23">
            <a:extLst>
              <a:ext uri="{FF2B5EF4-FFF2-40B4-BE49-F238E27FC236}">
                <a16:creationId xmlns:a16="http://schemas.microsoft.com/office/drawing/2014/main" id="{C4403492-C51D-35D2-B959-D33A047D7F9C}"/>
              </a:ext>
            </a:extLst>
          </p:cNvPr>
          <p:cNvSpPr txBox="1"/>
          <p:nvPr/>
        </p:nvSpPr>
        <p:spPr>
          <a:xfrm>
            <a:off x="4316265" y="3340348"/>
            <a:ext cx="1436815" cy="400110"/>
          </a:xfrm>
          <a:prstGeom prst="rect">
            <a:avLst/>
          </a:prstGeom>
          <a:noFill/>
        </p:spPr>
        <p:txBody>
          <a:bodyPr wrap="square" rtlCol="0">
            <a:spAutoFit/>
          </a:bodyPr>
          <a:lstStyle/>
          <a:p>
            <a:pPr algn="ctr"/>
            <a:r>
              <a:rPr lang="en-US" sz="1000" b="1" dirty="0">
                <a:solidFill>
                  <a:schemeClr val="accent1"/>
                </a:solidFill>
                <a:latin typeface="+mj-lt"/>
              </a:rPr>
              <a:t>Director of Finance</a:t>
            </a:r>
          </a:p>
          <a:p>
            <a:pPr algn="ctr"/>
            <a:r>
              <a:rPr lang="en-US" sz="1000" b="1" dirty="0">
                <a:solidFill>
                  <a:schemeClr val="accent1"/>
                </a:solidFill>
                <a:latin typeface="+mj-lt"/>
              </a:rPr>
              <a:t>Alice Hammer</a:t>
            </a:r>
          </a:p>
        </p:txBody>
      </p:sp>
      <p:pic>
        <p:nvPicPr>
          <p:cNvPr id="7" name="Picture 6" descr="a picture of Kyoko Hatano">
            <a:extLst>
              <a:ext uri="{FF2B5EF4-FFF2-40B4-BE49-F238E27FC236}">
                <a16:creationId xmlns:a16="http://schemas.microsoft.com/office/drawing/2014/main" id="{7D529114-5A13-A924-2886-15AB86D5CF0C}"/>
              </a:ext>
            </a:extLst>
          </p:cNvPr>
          <p:cNvPicPr>
            <a:picLocks/>
          </p:cNvPicPr>
          <p:nvPr/>
        </p:nvPicPr>
        <p:blipFill rotWithShape="1">
          <a:blip r:embed="rId5" cstate="screen">
            <a:extLst>
              <a:ext uri="{28A0092B-C50C-407E-A947-70E740481C1C}">
                <a14:useLocalDpi xmlns:a14="http://schemas.microsoft.com/office/drawing/2010/main"/>
              </a:ext>
            </a:extLst>
          </a:blip>
          <a:srcRect/>
          <a:stretch/>
        </p:blipFill>
        <p:spPr>
          <a:xfrm>
            <a:off x="5855986" y="1728046"/>
            <a:ext cx="1204353" cy="1612302"/>
          </a:xfrm>
          <a:prstGeom prst="rect">
            <a:avLst/>
          </a:prstGeom>
        </p:spPr>
      </p:pic>
      <p:sp>
        <p:nvSpPr>
          <p:cNvPr id="25" name="TextBox 24">
            <a:extLst>
              <a:ext uri="{FF2B5EF4-FFF2-40B4-BE49-F238E27FC236}">
                <a16:creationId xmlns:a16="http://schemas.microsoft.com/office/drawing/2014/main" id="{8D4A9EB4-F0C5-AE1D-F340-BC69771D1853}"/>
              </a:ext>
            </a:extLst>
          </p:cNvPr>
          <p:cNvSpPr txBox="1"/>
          <p:nvPr/>
        </p:nvSpPr>
        <p:spPr>
          <a:xfrm>
            <a:off x="5739754" y="3340348"/>
            <a:ext cx="1436815" cy="553998"/>
          </a:xfrm>
          <a:prstGeom prst="rect">
            <a:avLst/>
          </a:prstGeom>
          <a:noFill/>
        </p:spPr>
        <p:txBody>
          <a:bodyPr wrap="square" rtlCol="0">
            <a:spAutoFit/>
          </a:bodyPr>
          <a:lstStyle/>
          <a:p>
            <a:pPr algn="ctr"/>
            <a:r>
              <a:rPr lang="en-US" sz="1000" b="1" dirty="0">
                <a:solidFill>
                  <a:schemeClr val="accent1"/>
                </a:solidFill>
                <a:latin typeface="+mj-lt"/>
              </a:rPr>
              <a:t>Administrative Assistant</a:t>
            </a:r>
          </a:p>
          <a:p>
            <a:pPr algn="ctr"/>
            <a:r>
              <a:rPr lang="en-US" sz="1000" b="1" dirty="0">
                <a:solidFill>
                  <a:schemeClr val="accent1"/>
                </a:solidFill>
                <a:latin typeface="+mj-lt"/>
              </a:rPr>
              <a:t>Kyoko Hatano</a:t>
            </a:r>
          </a:p>
        </p:txBody>
      </p:sp>
      <p:pic>
        <p:nvPicPr>
          <p:cNvPr id="10" name="Picture 9" descr="a picture of Miguel Rother">
            <a:extLst>
              <a:ext uri="{FF2B5EF4-FFF2-40B4-BE49-F238E27FC236}">
                <a16:creationId xmlns:a16="http://schemas.microsoft.com/office/drawing/2014/main" id="{2C76FFA2-5F0B-42D2-8C73-C8251E0613A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25035" y="1728046"/>
            <a:ext cx="1199126" cy="1612300"/>
          </a:xfrm>
          <a:prstGeom prst="rect">
            <a:avLst/>
          </a:prstGeom>
        </p:spPr>
      </p:pic>
      <p:sp>
        <p:nvSpPr>
          <p:cNvPr id="26" name="TextBox 25">
            <a:extLst>
              <a:ext uri="{FF2B5EF4-FFF2-40B4-BE49-F238E27FC236}">
                <a16:creationId xmlns:a16="http://schemas.microsoft.com/office/drawing/2014/main" id="{C1B2C20D-02F9-6FA4-4D0F-1C5BC8D3D48A}"/>
              </a:ext>
            </a:extLst>
          </p:cNvPr>
          <p:cNvSpPr txBox="1"/>
          <p:nvPr/>
        </p:nvSpPr>
        <p:spPr>
          <a:xfrm>
            <a:off x="7206190" y="3354062"/>
            <a:ext cx="1436815" cy="553998"/>
          </a:xfrm>
          <a:prstGeom prst="rect">
            <a:avLst/>
          </a:prstGeom>
          <a:noFill/>
        </p:spPr>
        <p:txBody>
          <a:bodyPr wrap="square" rtlCol="0">
            <a:spAutoFit/>
          </a:bodyPr>
          <a:lstStyle/>
          <a:p>
            <a:pPr algn="ctr"/>
            <a:r>
              <a:rPr lang="en-US" sz="1000" b="1" dirty="0">
                <a:solidFill>
                  <a:schemeClr val="accent1"/>
                </a:solidFill>
                <a:latin typeface="+mj-lt"/>
              </a:rPr>
              <a:t>C-ID Program Manager</a:t>
            </a:r>
          </a:p>
          <a:p>
            <a:pPr algn="ctr"/>
            <a:r>
              <a:rPr lang="en-US" sz="1000" b="1" dirty="0">
                <a:solidFill>
                  <a:schemeClr val="accent1"/>
                </a:solidFill>
                <a:latin typeface="+mj-lt"/>
              </a:rPr>
              <a:t>Miguel Rother</a:t>
            </a:r>
          </a:p>
        </p:txBody>
      </p:sp>
      <p:pic>
        <p:nvPicPr>
          <p:cNvPr id="11" name="Picture 10" descr="a picture of Selena Silva">
            <a:extLst>
              <a:ext uri="{FF2B5EF4-FFF2-40B4-BE49-F238E27FC236}">
                <a16:creationId xmlns:a16="http://schemas.microsoft.com/office/drawing/2014/main" id="{FD9E4F6D-E929-FFFB-C8D7-199BEA65C19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788857" y="1721248"/>
            <a:ext cx="1200974" cy="1619098"/>
          </a:xfrm>
          <a:prstGeom prst="rect">
            <a:avLst/>
          </a:prstGeom>
        </p:spPr>
      </p:pic>
      <p:sp>
        <p:nvSpPr>
          <p:cNvPr id="27" name="TextBox 26">
            <a:extLst>
              <a:ext uri="{FF2B5EF4-FFF2-40B4-BE49-F238E27FC236}">
                <a16:creationId xmlns:a16="http://schemas.microsoft.com/office/drawing/2014/main" id="{FC764551-5348-F5E2-0C84-AE82D0E8E9E4}"/>
              </a:ext>
            </a:extLst>
          </p:cNvPr>
          <p:cNvSpPr txBox="1"/>
          <p:nvPr/>
        </p:nvSpPr>
        <p:spPr>
          <a:xfrm>
            <a:off x="8672626" y="3354062"/>
            <a:ext cx="1436815" cy="400110"/>
          </a:xfrm>
          <a:prstGeom prst="rect">
            <a:avLst/>
          </a:prstGeom>
          <a:noFill/>
        </p:spPr>
        <p:txBody>
          <a:bodyPr wrap="square" rtlCol="0">
            <a:spAutoFit/>
          </a:bodyPr>
          <a:lstStyle/>
          <a:p>
            <a:pPr algn="ctr"/>
            <a:r>
              <a:rPr lang="en-US" sz="1000" b="1" dirty="0">
                <a:solidFill>
                  <a:schemeClr val="accent1"/>
                </a:solidFill>
                <a:latin typeface="+mj-lt"/>
              </a:rPr>
              <a:t>Program Manager</a:t>
            </a:r>
          </a:p>
          <a:p>
            <a:pPr algn="ctr"/>
            <a:r>
              <a:rPr lang="en-US" sz="1000" b="1" dirty="0">
                <a:solidFill>
                  <a:schemeClr val="accent1"/>
                </a:solidFill>
                <a:latin typeface="+mj-lt"/>
              </a:rPr>
              <a:t>Selena Silva</a:t>
            </a:r>
          </a:p>
        </p:txBody>
      </p:sp>
      <p:pic>
        <p:nvPicPr>
          <p:cNvPr id="12" name="Picture 11" descr="a picture of Megan Trader">
            <a:extLst>
              <a:ext uri="{FF2B5EF4-FFF2-40B4-BE49-F238E27FC236}">
                <a16:creationId xmlns:a16="http://schemas.microsoft.com/office/drawing/2014/main" id="{CE7386DD-ED40-FA06-EE95-9208F9AC635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259717" y="1728048"/>
            <a:ext cx="1198026" cy="1612300"/>
          </a:xfrm>
          <a:prstGeom prst="rect">
            <a:avLst/>
          </a:prstGeom>
        </p:spPr>
      </p:pic>
      <p:sp>
        <p:nvSpPr>
          <p:cNvPr id="28" name="TextBox 27">
            <a:extLst>
              <a:ext uri="{FF2B5EF4-FFF2-40B4-BE49-F238E27FC236}">
                <a16:creationId xmlns:a16="http://schemas.microsoft.com/office/drawing/2014/main" id="{97D46C5F-84DE-CABC-CA23-520424E4877E}"/>
              </a:ext>
            </a:extLst>
          </p:cNvPr>
          <p:cNvSpPr txBox="1"/>
          <p:nvPr/>
        </p:nvSpPr>
        <p:spPr>
          <a:xfrm>
            <a:off x="10062976" y="3354062"/>
            <a:ext cx="1582666" cy="400110"/>
          </a:xfrm>
          <a:prstGeom prst="rect">
            <a:avLst/>
          </a:prstGeom>
          <a:noFill/>
        </p:spPr>
        <p:txBody>
          <a:bodyPr wrap="square" rtlCol="0">
            <a:spAutoFit/>
          </a:bodyPr>
          <a:lstStyle/>
          <a:p>
            <a:pPr algn="ctr"/>
            <a:r>
              <a:rPr lang="en-US" sz="1000" b="1" dirty="0">
                <a:solidFill>
                  <a:schemeClr val="accent1"/>
                </a:solidFill>
                <a:latin typeface="+mj-lt"/>
              </a:rPr>
              <a:t>Program Coordinator</a:t>
            </a:r>
          </a:p>
          <a:p>
            <a:pPr algn="ctr"/>
            <a:r>
              <a:rPr lang="en-US" sz="1000" b="1" dirty="0">
                <a:solidFill>
                  <a:schemeClr val="accent1"/>
                </a:solidFill>
                <a:latin typeface="+mj-lt"/>
              </a:rPr>
              <a:t>Megan Trader</a:t>
            </a:r>
          </a:p>
        </p:txBody>
      </p:sp>
      <p:pic>
        <p:nvPicPr>
          <p:cNvPr id="18" name="Picture 17" descr="a picture of Katie Nash">
            <a:extLst>
              <a:ext uri="{FF2B5EF4-FFF2-40B4-BE49-F238E27FC236}">
                <a16:creationId xmlns:a16="http://schemas.microsoft.com/office/drawing/2014/main" id="{3C2B5E65-76B5-6A9B-895F-6529D1BBED70}"/>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528584" y="4138960"/>
            <a:ext cx="1188720" cy="1612302"/>
          </a:xfrm>
          <a:prstGeom prst="rect">
            <a:avLst/>
          </a:prstGeom>
        </p:spPr>
      </p:pic>
      <p:sp>
        <p:nvSpPr>
          <p:cNvPr id="29" name="TextBox 28">
            <a:extLst>
              <a:ext uri="{FF2B5EF4-FFF2-40B4-BE49-F238E27FC236}">
                <a16:creationId xmlns:a16="http://schemas.microsoft.com/office/drawing/2014/main" id="{BACEA835-0C31-14C9-9E61-98111A56DF23}"/>
              </a:ext>
            </a:extLst>
          </p:cNvPr>
          <p:cNvSpPr txBox="1"/>
          <p:nvPr/>
        </p:nvSpPr>
        <p:spPr>
          <a:xfrm>
            <a:off x="1407973" y="5782712"/>
            <a:ext cx="1436815" cy="400110"/>
          </a:xfrm>
          <a:prstGeom prst="rect">
            <a:avLst/>
          </a:prstGeom>
          <a:noFill/>
        </p:spPr>
        <p:txBody>
          <a:bodyPr wrap="square" rtlCol="0">
            <a:spAutoFit/>
          </a:bodyPr>
          <a:lstStyle/>
          <a:p>
            <a:pPr algn="ctr"/>
            <a:r>
              <a:rPr lang="en-US" sz="1000" b="1" dirty="0">
                <a:solidFill>
                  <a:schemeClr val="accent1"/>
                </a:solidFill>
                <a:latin typeface="+mj-lt"/>
              </a:rPr>
              <a:t>Visual Designer</a:t>
            </a:r>
          </a:p>
          <a:p>
            <a:pPr algn="ctr"/>
            <a:r>
              <a:rPr lang="en-US" sz="1000" b="1" dirty="0">
                <a:solidFill>
                  <a:schemeClr val="accent1"/>
                </a:solidFill>
                <a:latin typeface="+mj-lt"/>
              </a:rPr>
              <a:t>Katie Nash</a:t>
            </a:r>
          </a:p>
        </p:txBody>
      </p:sp>
      <p:pic>
        <p:nvPicPr>
          <p:cNvPr id="16" name="Picture 15" descr="a picture of Emily Neal">
            <a:extLst>
              <a:ext uri="{FF2B5EF4-FFF2-40B4-BE49-F238E27FC236}">
                <a16:creationId xmlns:a16="http://schemas.microsoft.com/office/drawing/2014/main" id="{559329CC-D83C-513B-443D-4840E7B071C3}"/>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2988025" y="4138959"/>
            <a:ext cx="1143036" cy="1615105"/>
          </a:xfrm>
          <a:prstGeom prst="rect">
            <a:avLst/>
          </a:prstGeom>
        </p:spPr>
      </p:pic>
      <p:sp>
        <p:nvSpPr>
          <p:cNvPr id="30" name="TextBox 29">
            <a:extLst>
              <a:ext uri="{FF2B5EF4-FFF2-40B4-BE49-F238E27FC236}">
                <a16:creationId xmlns:a16="http://schemas.microsoft.com/office/drawing/2014/main" id="{A0C52A97-5564-8485-EACF-675CEB29E221}"/>
              </a:ext>
            </a:extLst>
          </p:cNvPr>
          <p:cNvSpPr txBox="1"/>
          <p:nvPr/>
        </p:nvSpPr>
        <p:spPr>
          <a:xfrm>
            <a:off x="2844788" y="5784624"/>
            <a:ext cx="1436815" cy="553998"/>
          </a:xfrm>
          <a:prstGeom prst="rect">
            <a:avLst/>
          </a:prstGeom>
          <a:noFill/>
        </p:spPr>
        <p:txBody>
          <a:bodyPr wrap="square" rtlCol="0">
            <a:spAutoFit/>
          </a:bodyPr>
          <a:lstStyle/>
          <a:p>
            <a:pPr algn="ctr"/>
            <a:r>
              <a:rPr lang="en-US" sz="1000" b="1" dirty="0">
                <a:solidFill>
                  <a:schemeClr val="accent1"/>
                </a:solidFill>
                <a:latin typeface="+mj-lt"/>
              </a:rPr>
              <a:t>Communications Coordinator</a:t>
            </a:r>
          </a:p>
          <a:p>
            <a:pPr algn="ctr"/>
            <a:r>
              <a:rPr lang="en-US" sz="1000" b="1" dirty="0">
                <a:solidFill>
                  <a:schemeClr val="accent1"/>
                </a:solidFill>
                <a:latin typeface="+mj-lt"/>
              </a:rPr>
              <a:t>Emily Nicol</a:t>
            </a:r>
          </a:p>
        </p:txBody>
      </p:sp>
      <p:pic>
        <p:nvPicPr>
          <p:cNvPr id="17" name="Picture 16" descr="a picture of Gina Lam">
            <a:extLst>
              <a:ext uri="{FF2B5EF4-FFF2-40B4-BE49-F238E27FC236}">
                <a16:creationId xmlns:a16="http://schemas.microsoft.com/office/drawing/2014/main" id="{B052DF6F-A414-A996-7831-00EC5E8F0D72}"/>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4399134" y="4138958"/>
            <a:ext cx="1188720" cy="1615105"/>
          </a:xfrm>
          <a:prstGeom prst="rect">
            <a:avLst/>
          </a:prstGeom>
        </p:spPr>
      </p:pic>
      <p:sp>
        <p:nvSpPr>
          <p:cNvPr id="31" name="TextBox 30">
            <a:extLst>
              <a:ext uri="{FF2B5EF4-FFF2-40B4-BE49-F238E27FC236}">
                <a16:creationId xmlns:a16="http://schemas.microsoft.com/office/drawing/2014/main" id="{4C855AEB-056F-A568-0ACE-6A78EEF892D0}"/>
              </a:ext>
            </a:extLst>
          </p:cNvPr>
          <p:cNvSpPr txBox="1"/>
          <p:nvPr/>
        </p:nvSpPr>
        <p:spPr>
          <a:xfrm>
            <a:off x="4301690" y="5778160"/>
            <a:ext cx="1436815" cy="400110"/>
          </a:xfrm>
          <a:prstGeom prst="rect">
            <a:avLst/>
          </a:prstGeom>
          <a:noFill/>
        </p:spPr>
        <p:txBody>
          <a:bodyPr wrap="square" rtlCol="0">
            <a:spAutoFit/>
          </a:bodyPr>
          <a:lstStyle/>
          <a:p>
            <a:pPr algn="ctr"/>
            <a:r>
              <a:rPr lang="en-US" sz="1000" b="1" dirty="0">
                <a:solidFill>
                  <a:schemeClr val="accent1"/>
                </a:solidFill>
                <a:latin typeface="+mj-lt"/>
              </a:rPr>
              <a:t>Research Associate</a:t>
            </a:r>
          </a:p>
          <a:p>
            <a:pPr algn="ctr"/>
            <a:r>
              <a:rPr lang="en-US" sz="1000" b="1" dirty="0">
                <a:solidFill>
                  <a:schemeClr val="accent1"/>
                </a:solidFill>
                <a:latin typeface="+mj-lt"/>
              </a:rPr>
              <a:t>Gina Lam</a:t>
            </a:r>
          </a:p>
        </p:txBody>
      </p:sp>
      <p:pic>
        <p:nvPicPr>
          <p:cNvPr id="19" name="Picture 18" descr="a picture of Kayla Vue">
            <a:extLst>
              <a:ext uri="{FF2B5EF4-FFF2-40B4-BE49-F238E27FC236}">
                <a16:creationId xmlns:a16="http://schemas.microsoft.com/office/drawing/2014/main" id="{363E46BB-344C-3DB5-2504-902E333E6285}"/>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5858877" y="4156698"/>
            <a:ext cx="1198025" cy="1597366"/>
          </a:xfrm>
          <a:prstGeom prst="rect">
            <a:avLst/>
          </a:prstGeom>
        </p:spPr>
      </p:pic>
      <p:sp>
        <p:nvSpPr>
          <p:cNvPr id="32" name="TextBox 31">
            <a:extLst>
              <a:ext uri="{FF2B5EF4-FFF2-40B4-BE49-F238E27FC236}">
                <a16:creationId xmlns:a16="http://schemas.microsoft.com/office/drawing/2014/main" id="{B5928732-AB4F-43EB-CCFB-8036FB5BF9D7}"/>
              </a:ext>
            </a:extLst>
          </p:cNvPr>
          <p:cNvSpPr txBox="1"/>
          <p:nvPr/>
        </p:nvSpPr>
        <p:spPr>
          <a:xfrm>
            <a:off x="5764408" y="5790246"/>
            <a:ext cx="1436815" cy="400110"/>
          </a:xfrm>
          <a:prstGeom prst="rect">
            <a:avLst/>
          </a:prstGeom>
          <a:noFill/>
        </p:spPr>
        <p:txBody>
          <a:bodyPr wrap="square" rtlCol="0">
            <a:spAutoFit/>
          </a:bodyPr>
          <a:lstStyle/>
          <a:p>
            <a:pPr algn="ctr"/>
            <a:r>
              <a:rPr lang="en-US" sz="1000" b="1" dirty="0">
                <a:solidFill>
                  <a:schemeClr val="accent1"/>
                </a:solidFill>
                <a:latin typeface="+mj-lt"/>
              </a:rPr>
              <a:t>Events Planner</a:t>
            </a:r>
          </a:p>
          <a:p>
            <a:pPr algn="ctr"/>
            <a:r>
              <a:rPr lang="en-US" sz="1000" b="1" dirty="0">
                <a:solidFill>
                  <a:schemeClr val="accent1"/>
                </a:solidFill>
                <a:latin typeface="+mj-lt"/>
              </a:rPr>
              <a:t>Kayla Vue</a:t>
            </a:r>
          </a:p>
        </p:txBody>
      </p:sp>
      <p:pic>
        <p:nvPicPr>
          <p:cNvPr id="20" name="Picture 19" descr="a picture of Brando Jimenez">
            <a:extLst>
              <a:ext uri="{FF2B5EF4-FFF2-40B4-BE49-F238E27FC236}">
                <a16:creationId xmlns:a16="http://schemas.microsoft.com/office/drawing/2014/main" id="{037BC615-BBA4-894D-46BC-50305205B4B6}"/>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7321598" y="4156698"/>
            <a:ext cx="1199126" cy="1612300"/>
          </a:xfrm>
          <a:prstGeom prst="rect">
            <a:avLst/>
          </a:prstGeom>
        </p:spPr>
      </p:pic>
      <p:sp>
        <p:nvSpPr>
          <p:cNvPr id="33" name="TextBox 32">
            <a:extLst>
              <a:ext uri="{FF2B5EF4-FFF2-40B4-BE49-F238E27FC236}">
                <a16:creationId xmlns:a16="http://schemas.microsoft.com/office/drawing/2014/main" id="{AE4971A2-97EF-57C0-94C4-56E9CA651138}"/>
              </a:ext>
            </a:extLst>
          </p:cNvPr>
          <p:cNvSpPr txBox="1"/>
          <p:nvPr/>
        </p:nvSpPr>
        <p:spPr>
          <a:xfrm>
            <a:off x="7230845" y="5792013"/>
            <a:ext cx="1436815" cy="400110"/>
          </a:xfrm>
          <a:prstGeom prst="rect">
            <a:avLst/>
          </a:prstGeom>
          <a:noFill/>
        </p:spPr>
        <p:txBody>
          <a:bodyPr wrap="square" rtlCol="0">
            <a:spAutoFit/>
          </a:bodyPr>
          <a:lstStyle/>
          <a:p>
            <a:pPr algn="ctr"/>
            <a:r>
              <a:rPr lang="en-US" sz="1000" b="1" dirty="0">
                <a:solidFill>
                  <a:schemeClr val="accent1"/>
                </a:solidFill>
                <a:latin typeface="+mj-lt"/>
              </a:rPr>
              <a:t>Accounting Clerk</a:t>
            </a:r>
          </a:p>
          <a:p>
            <a:pPr algn="ctr"/>
            <a:r>
              <a:rPr lang="en-US" sz="1000" b="1" dirty="0">
                <a:solidFill>
                  <a:schemeClr val="accent1"/>
                </a:solidFill>
                <a:latin typeface="+mj-lt"/>
              </a:rPr>
              <a:t>Brando Jimenez</a:t>
            </a:r>
          </a:p>
        </p:txBody>
      </p:sp>
      <p:pic>
        <p:nvPicPr>
          <p:cNvPr id="21" name="Picture 20" descr="a picture of Amy Liao">
            <a:extLst>
              <a:ext uri="{FF2B5EF4-FFF2-40B4-BE49-F238E27FC236}">
                <a16:creationId xmlns:a16="http://schemas.microsoft.com/office/drawing/2014/main" id="{7EA6985F-7017-A6B9-14E6-313940013272}"/>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8785420" y="4138958"/>
            <a:ext cx="1200974" cy="1630040"/>
          </a:xfrm>
          <a:prstGeom prst="rect">
            <a:avLst/>
          </a:prstGeom>
        </p:spPr>
      </p:pic>
      <p:sp>
        <p:nvSpPr>
          <p:cNvPr id="35" name="TextBox 34">
            <a:extLst>
              <a:ext uri="{FF2B5EF4-FFF2-40B4-BE49-F238E27FC236}">
                <a16:creationId xmlns:a16="http://schemas.microsoft.com/office/drawing/2014/main" id="{26541C2C-5C00-6246-B7CE-5370D82449EF}"/>
              </a:ext>
            </a:extLst>
          </p:cNvPr>
          <p:cNvSpPr txBox="1"/>
          <p:nvPr/>
        </p:nvSpPr>
        <p:spPr>
          <a:xfrm>
            <a:off x="8667499" y="5803845"/>
            <a:ext cx="1436815" cy="553998"/>
          </a:xfrm>
          <a:prstGeom prst="rect">
            <a:avLst/>
          </a:prstGeom>
          <a:noFill/>
        </p:spPr>
        <p:txBody>
          <a:bodyPr wrap="square" rtlCol="0">
            <a:spAutoFit/>
          </a:bodyPr>
          <a:lstStyle/>
          <a:p>
            <a:pPr algn="ctr"/>
            <a:r>
              <a:rPr lang="en-US" sz="1000" b="1" dirty="0">
                <a:solidFill>
                  <a:schemeClr val="accent1"/>
                </a:solidFill>
                <a:latin typeface="+mj-lt"/>
              </a:rPr>
              <a:t>Administrative Assistant</a:t>
            </a:r>
          </a:p>
          <a:p>
            <a:pPr algn="ctr"/>
            <a:r>
              <a:rPr lang="en-US" sz="1000" b="1" dirty="0">
                <a:solidFill>
                  <a:schemeClr val="accent1"/>
                </a:solidFill>
                <a:latin typeface="+mj-lt"/>
              </a:rPr>
              <a:t>Amy Liao</a:t>
            </a:r>
          </a:p>
        </p:txBody>
      </p:sp>
      <p:pic>
        <p:nvPicPr>
          <p:cNvPr id="15" name="Picture 14" descr="a picture of Patricia Carrillo">
            <a:extLst>
              <a:ext uri="{FF2B5EF4-FFF2-40B4-BE49-F238E27FC236}">
                <a16:creationId xmlns:a16="http://schemas.microsoft.com/office/drawing/2014/main" id="{6DC04031-A55B-7A06-9340-6D99DFE3B163}"/>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10247439" y="4138958"/>
            <a:ext cx="1206867" cy="1612300"/>
          </a:xfrm>
          <a:prstGeom prst="rect">
            <a:avLst/>
          </a:prstGeom>
        </p:spPr>
      </p:pic>
      <p:sp>
        <p:nvSpPr>
          <p:cNvPr id="34" name="TextBox 33">
            <a:extLst>
              <a:ext uri="{FF2B5EF4-FFF2-40B4-BE49-F238E27FC236}">
                <a16:creationId xmlns:a16="http://schemas.microsoft.com/office/drawing/2014/main" id="{BFE462B6-CC28-DC5B-1794-0C826F3AA387}"/>
              </a:ext>
            </a:extLst>
          </p:cNvPr>
          <p:cNvSpPr txBox="1"/>
          <p:nvPr/>
        </p:nvSpPr>
        <p:spPr>
          <a:xfrm>
            <a:off x="10166588" y="5772506"/>
            <a:ext cx="1436815" cy="400110"/>
          </a:xfrm>
          <a:prstGeom prst="rect">
            <a:avLst/>
          </a:prstGeom>
          <a:noFill/>
        </p:spPr>
        <p:txBody>
          <a:bodyPr wrap="square" rtlCol="0">
            <a:spAutoFit/>
          </a:bodyPr>
          <a:lstStyle/>
          <a:p>
            <a:pPr algn="ctr"/>
            <a:r>
              <a:rPr lang="en-US" sz="1000" b="1" dirty="0">
                <a:solidFill>
                  <a:schemeClr val="accent1"/>
                </a:solidFill>
                <a:latin typeface="+mj-lt"/>
              </a:rPr>
              <a:t>Executive Assistant</a:t>
            </a:r>
          </a:p>
          <a:p>
            <a:pPr algn="ctr"/>
            <a:r>
              <a:rPr lang="en-US" sz="1000" b="1" dirty="0">
                <a:solidFill>
                  <a:schemeClr val="accent1"/>
                </a:solidFill>
                <a:latin typeface="+mj-lt"/>
              </a:rPr>
              <a:t>Patricia Carrillo</a:t>
            </a:r>
          </a:p>
        </p:txBody>
      </p:sp>
      <p:sp>
        <p:nvSpPr>
          <p:cNvPr id="4" name="Slide Number Placeholder 3">
            <a:extLst>
              <a:ext uri="{FF2B5EF4-FFF2-40B4-BE49-F238E27FC236}">
                <a16:creationId xmlns:a16="http://schemas.microsoft.com/office/drawing/2014/main" id="{D6B3B907-1A3B-6DC1-78E7-41E98B457BD6}"/>
              </a:ext>
            </a:extLst>
          </p:cNvPr>
          <p:cNvSpPr>
            <a:spLocks noGrp="1"/>
          </p:cNvSpPr>
          <p:nvPr>
            <p:ph type="sldNum" sz="quarter" idx="10"/>
          </p:nvPr>
        </p:nvSpPr>
        <p:spPr/>
        <p:txBody>
          <a:bodyPr/>
          <a:lstStyle/>
          <a:p>
            <a:pPr>
              <a:defRPr/>
            </a:pPr>
            <a:fld id="{06DDD070-D08E-4B40-B4AC-DB5751E9D83C}" type="slidenum">
              <a:rPr lang="en-US" altLang="en-US" smtClean="0"/>
              <a:pPr>
                <a:defRPr/>
              </a:pPr>
              <a:t>20</a:t>
            </a:fld>
            <a:endParaRPr lang="en-US" altLang="en-US"/>
          </a:p>
        </p:txBody>
      </p:sp>
    </p:spTree>
    <p:extLst>
      <p:ext uri="{BB962C8B-B14F-4D97-AF65-F5344CB8AC3E}">
        <p14:creationId xmlns:p14="http://schemas.microsoft.com/office/powerpoint/2010/main" val="9546945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0C870-02D1-404F-3469-1C790E1169C2}"/>
              </a:ext>
            </a:extLst>
          </p:cNvPr>
          <p:cNvSpPr>
            <a:spLocks noGrp="1"/>
          </p:cNvSpPr>
          <p:nvPr>
            <p:ph type="title"/>
          </p:nvPr>
        </p:nvSpPr>
        <p:spPr/>
        <p:txBody>
          <a:bodyPr/>
          <a:lstStyle/>
          <a:p>
            <a:r>
              <a:rPr lang="en-US" dirty="0"/>
              <a:t>Thank you</a:t>
            </a:r>
          </a:p>
        </p:txBody>
      </p:sp>
      <p:pic>
        <p:nvPicPr>
          <p:cNvPr id="6" name="Content Placeholder 5" descr="A pile of colorful &quot;thanks&quot;">
            <a:extLst>
              <a:ext uri="{FF2B5EF4-FFF2-40B4-BE49-F238E27FC236}">
                <a16:creationId xmlns:a16="http://schemas.microsoft.com/office/drawing/2014/main" id="{48FE90F3-6388-B683-015B-1E68D0068EE5}"/>
              </a:ext>
            </a:extLst>
          </p:cNvPr>
          <p:cNvPicPr>
            <a:picLocks noGrp="1" noChangeAspect="1"/>
          </p:cNvPicPr>
          <p:nvPr>
            <p:ph sz="half" idx="1"/>
          </p:nvPr>
        </p:nvPicPr>
        <p:blipFill>
          <a:blip r:embed="rId3"/>
          <a:stretch>
            <a:fillRect/>
          </a:stretch>
        </p:blipFill>
        <p:spPr>
          <a:xfrm>
            <a:off x="868307" y="-817385"/>
            <a:ext cx="11323693" cy="8492770"/>
          </a:xfrm>
        </p:spPr>
      </p:pic>
      <p:sp>
        <p:nvSpPr>
          <p:cNvPr id="7" name="TextBox 6">
            <a:extLst>
              <a:ext uri="{FF2B5EF4-FFF2-40B4-BE49-F238E27FC236}">
                <a16:creationId xmlns:a16="http://schemas.microsoft.com/office/drawing/2014/main" id="{27294ED4-835D-3759-59B3-9F31DDF258FE}"/>
              </a:ext>
            </a:extLst>
          </p:cNvPr>
          <p:cNvSpPr txBox="1"/>
          <p:nvPr/>
        </p:nvSpPr>
        <p:spPr>
          <a:xfrm>
            <a:off x="7186447" y="6057890"/>
            <a:ext cx="3709359" cy="646331"/>
          </a:xfrm>
          <a:prstGeom prst="rect">
            <a:avLst/>
          </a:prstGeom>
          <a:noFill/>
        </p:spPr>
        <p:txBody>
          <a:bodyPr wrap="square" rtlCol="0">
            <a:spAutoFit/>
          </a:bodyPr>
          <a:lstStyle/>
          <a:p>
            <a:r>
              <a:rPr lang="en-US" b="0" i="0" u="none" strike="noStrike" dirty="0">
                <a:solidFill>
                  <a:schemeClr val="bg1"/>
                </a:solidFill>
                <a:effectLst/>
                <a:latin typeface="Open Sans" panose="020B0606030504020204" pitchFamily="34" charset="0"/>
              </a:rPr>
              <a:t>Image by </a:t>
            </a:r>
            <a:r>
              <a:rPr lang="en-US" b="0" i="0" u="sng" dirty="0">
                <a:solidFill>
                  <a:schemeClr val="bg1"/>
                </a:solidFill>
                <a:effectLst/>
                <a:latin typeface="Open Sans" panose="020B0606030504020204" pitchFamily="34" charset="0"/>
                <a:hlinkClick r:id="rId4">
                  <a:extLst>
                    <a:ext uri="{A12FA001-AC4F-418D-AE19-62706E023703}">
                      <ahyp:hlinkClr xmlns:ahyp="http://schemas.microsoft.com/office/drawing/2018/hyperlinkcolor" val="tx"/>
                    </a:ext>
                  </a:extLst>
                </a:hlinkClick>
              </a:rPr>
              <a:t>Pete Linforth</a:t>
            </a:r>
            <a:r>
              <a:rPr lang="en-US" b="0" i="0" u="none" strike="noStrike" dirty="0">
                <a:solidFill>
                  <a:schemeClr val="bg1"/>
                </a:solidFill>
                <a:effectLst/>
                <a:latin typeface="Open Sans" panose="020B0606030504020204" pitchFamily="34" charset="0"/>
              </a:rPr>
              <a:t> from </a:t>
            </a:r>
            <a:r>
              <a:rPr lang="en-US" b="0" i="0" u="sng" dirty="0">
                <a:solidFill>
                  <a:schemeClr val="bg1"/>
                </a:solidFill>
                <a:effectLst/>
                <a:latin typeface="Open Sans" panose="020B0606030504020204" pitchFamily="34" charset="0"/>
                <a:hlinkClick r:id="rId5">
                  <a:extLst>
                    <a:ext uri="{A12FA001-AC4F-418D-AE19-62706E023703}">
                      <ahyp:hlinkClr xmlns:ahyp="http://schemas.microsoft.com/office/drawing/2018/hyperlinkcolor" val="tx"/>
                    </a:ext>
                  </a:extLst>
                </a:hlinkClick>
              </a:rPr>
              <a:t>Pixabay</a:t>
            </a:r>
            <a:endParaRPr lang="en-US" dirty="0">
              <a:solidFill>
                <a:schemeClr val="bg1"/>
              </a:solidFill>
            </a:endParaRPr>
          </a:p>
        </p:txBody>
      </p:sp>
      <p:sp>
        <p:nvSpPr>
          <p:cNvPr id="4" name="Slide Number Placeholder 3">
            <a:extLst>
              <a:ext uri="{FF2B5EF4-FFF2-40B4-BE49-F238E27FC236}">
                <a16:creationId xmlns:a16="http://schemas.microsoft.com/office/drawing/2014/main" id="{6DBD7126-9EC4-BD16-9CEA-2D3663A3094C}"/>
              </a:ext>
            </a:extLst>
          </p:cNvPr>
          <p:cNvSpPr>
            <a:spLocks noGrp="1"/>
          </p:cNvSpPr>
          <p:nvPr>
            <p:ph type="sldNum" sz="quarter" idx="10"/>
          </p:nvPr>
        </p:nvSpPr>
        <p:spPr/>
        <p:txBody>
          <a:bodyPr/>
          <a:lstStyle/>
          <a:p>
            <a:pPr>
              <a:defRPr/>
            </a:pPr>
            <a:fld id="{06DDD070-D08E-4B40-B4AC-DB5751E9D83C}" type="slidenum">
              <a:rPr lang="en-US" altLang="en-US" smtClean="0"/>
              <a:pPr>
                <a:defRPr/>
              </a:pPr>
              <a:t>21</a:t>
            </a:fld>
            <a:endParaRPr lang="en-US" altLang="en-US"/>
          </a:p>
        </p:txBody>
      </p:sp>
    </p:spTree>
    <p:extLst>
      <p:ext uri="{BB962C8B-B14F-4D97-AF65-F5344CB8AC3E}">
        <p14:creationId xmlns:p14="http://schemas.microsoft.com/office/powerpoint/2010/main" val="31670473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F7134-A082-A800-F9FE-4EA1EDA103C3}"/>
              </a:ext>
            </a:extLst>
          </p:cNvPr>
          <p:cNvSpPr>
            <a:spLocks noGrp="1"/>
          </p:cNvSpPr>
          <p:nvPr>
            <p:ph type="title"/>
          </p:nvPr>
        </p:nvSpPr>
        <p:spPr>
          <a:xfrm>
            <a:off x="1277650" y="-259239"/>
            <a:ext cx="10046043" cy="1325563"/>
          </a:xfrm>
        </p:spPr>
        <p:txBody>
          <a:bodyPr/>
          <a:lstStyle/>
          <a:p>
            <a:r>
              <a:rPr lang="en-US" dirty="0"/>
              <a:t>Fall 2023 Plenary Session </a:t>
            </a:r>
          </a:p>
        </p:txBody>
      </p:sp>
      <p:sp>
        <p:nvSpPr>
          <p:cNvPr id="3" name="Content Placeholder 2">
            <a:extLst>
              <a:ext uri="{FF2B5EF4-FFF2-40B4-BE49-F238E27FC236}">
                <a16:creationId xmlns:a16="http://schemas.microsoft.com/office/drawing/2014/main" id="{F950427E-A296-D2ED-F195-9774BBBA6310}"/>
              </a:ext>
            </a:extLst>
          </p:cNvPr>
          <p:cNvSpPr>
            <a:spLocks noGrp="1"/>
          </p:cNvSpPr>
          <p:nvPr>
            <p:ph sz="half" idx="1"/>
          </p:nvPr>
        </p:nvSpPr>
        <p:spPr>
          <a:xfrm>
            <a:off x="1265293" y="1066324"/>
            <a:ext cx="10058400" cy="4419600"/>
          </a:xfrm>
        </p:spPr>
        <p:txBody>
          <a:bodyPr/>
          <a:lstStyle/>
          <a:p>
            <a:pPr marL="0" indent="0">
              <a:buNone/>
            </a:pPr>
            <a:r>
              <a:rPr lang="en-US" dirty="0"/>
              <a:t>Plenary Session is a venue for </a:t>
            </a:r>
          </a:p>
          <a:p>
            <a:r>
              <a:rPr lang="en-US" sz="2000" dirty="0"/>
              <a:t>Submitting, debating, and voting on resolutions around statewide academic and professional matters;</a:t>
            </a:r>
          </a:p>
          <a:p>
            <a:r>
              <a:rPr lang="en-US" sz="2000" dirty="0"/>
              <a:t>Educating local senate leaders on statewide academic and professional matters by providing professional development opportunities;</a:t>
            </a:r>
          </a:p>
          <a:p>
            <a:r>
              <a:rPr lang="en-US" sz="2000" dirty="0"/>
              <a:t>Sharing information about ASCCC and its work;</a:t>
            </a:r>
          </a:p>
          <a:p>
            <a:r>
              <a:rPr lang="en-US" sz="2000" dirty="0"/>
              <a:t>Networking with other faculty and colleague leaders from across the state</a:t>
            </a:r>
          </a:p>
        </p:txBody>
      </p:sp>
      <p:pic>
        <p:nvPicPr>
          <p:cNvPr id="8" name="Picture 7" descr="Fall Plenary Session image">
            <a:extLst>
              <a:ext uri="{FF2B5EF4-FFF2-40B4-BE49-F238E27FC236}">
                <a16:creationId xmlns:a16="http://schemas.microsoft.com/office/drawing/2014/main" id="{D4DB07B2-64EE-483E-8DF2-82AA014AFF6B}"/>
              </a:ext>
            </a:extLst>
          </p:cNvPr>
          <p:cNvPicPr>
            <a:picLocks noChangeAspect="1"/>
          </p:cNvPicPr>
          <p:nvPr/>
        </p:nvPicPr>
        <p:blipFill>
          <a:blip r:embed="rId3"/>
          <a:stretch>
            <a:fillRect/>
          </a:stretch>
        </p:blipFill>
        <p:spPr>
          <a:xfrm>
            <a:off x="1903928" y="3783735"/>
            <a:ext cx="8939329" cy="2992620"/>
          </a:xfrm>
          <a:prstGeom prst="rect">
            <a:avLst/>
          </a:prstGeom>
        </p:spPr>
      </p:pic>
      <p:sp>
        <p:nvSpPr>
          <p:cNvPr id="4" name="Slide Number Placeholder 3">
            <a:extLst>
              <a:ext uri="{FF2B5EF4-FFF2-40B4-BE49-F238E27FC236}">
                <a16:creationId xmlns:a16="http://schemas.microsoft.com/office/drawing/2014/main" id="{28FDEF52-16C3-7B3D-CD10-C16CC7E0E372}"/>
              </a:ext>
            </a:extLst>
          </p:cNvPr>
          <p:cNvSpPr>
            <a:spLocks noGrp="1"/>
          </p:cNvSpPr>
          <p:nvPr>
            <p:ph type="sldNum" sz="quarter" idx="10"/>
          </p:nvPr>
        </p:nvSpPr>
        <p:spPr/>
        <p:txBody>
          <a:bodyPr/>
          <a:lstStyle/>
          <a:p>
            <a:pPr>
              <a:defRPr/>
            </a:pPr>
            <a:fld id="{06DDD070-D08E-4B40-B4AC-DB5751E9D83C}" type="slidenum">
              <a:rPr lang="en-US" altLang="en-US" smtClean="0"/>
              <a:pPr>
                <a:defRPr/>
              </a:pPr>
              <a:t>22</a:t>
            </a:fld>
            <a:endParaRPr lang="en-US" altLang="en-US"/>
          </a:p>
        </p:txBody>
      </p:sp>
    </p:spTree>
    <p:extLst>
      <p:ext uri="{BB962C8B-B14F-4D97-AF65-F5344CB8AC3E}">
        <p14:creationId xmlns:p14="http://schemas.microsoft.com/office/powerpoint/2010/main" val="12569552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0D956-AA92-15F5-5411-E6A97D94DB3D}"/>
              </a:ext>
            </a:extLst>
          </p:cNvPr>
          <p:cNvSpPr>
            <a:spLocks noGrp="1"/>
          </p:cNvSpPr>
          <p:nvPr>
            <p:ph type="title"/>
          </p:nvPr>
        </p:nvSpPr>
        <p:spPr/>
        <p:txBody>
          <a:bodyPr/>
          <a:lstStyle/>
          <a:p>
            <a:r>
              <a:rPr lang="en-US" dirty="0"/>
              <a:t>Academic and Professional Matters</a:t>
            </a:r>
            <a:br>
              <a:rPr lang="en-US" dirty="0"/>
            </a:br>
            <a:r>
              <a:rPr lang="en-US" dirty="0"/>
              <a:t>Title 5 </a:t>
            </a:r>
            <a:r>
              <a:rPr lang="en-US" b="1" dirty="0"/>
              <a:t>§</a:t>
            </a:r>
            <a:r>
              <a:rPr lang="en-US" dirty="0"/>
              <a:t>53200(c) The “10+1”</a:t>
            </a:r>
          </a:p>
        </p:txBody>
      </p:sp>
      <p:sp>
        <p:nvSpPr>
          <p:cNvPr id="5" name="Content Placeholder 2">
            <a:extLst>
              <a:ext uri="{FF2B5EF4-FFF2-40B4-BE49-F238E27FC236}">
                <a16:creationId xmlns:a16="http://schemas.microsoft.com/office/drawing/2014/main" id="{F5ED2D3A-2367-57CC-28E6-8A42FEDB3898}"/>
              </a:ext>
            </a:extLst>
          </p:cNvPr>
          <p:cNvSpPr txBox="1">
            <a:spLocks/>
          </p:cNvSpPr>
          <p:nvPr/>
        </p:nvSpPr>
        <p:spPr>
          <a:xfrm>
            <a:off x="1277650" y="2266612"/>
            <a:ext cx="5181600" cy="40589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Clr>
                <a:schemeClr val="accent5"/>
              </a:buClr>
              <a:buFont typeface="+mj-lt"/>
              <a:buAutoNum type="arabicPeriod"/>
            </a:pPr>
            <a:r>
              <a:rPr lang="en-US" dirty="0">
                <a:solidFill>
                  <a:schemeClr val="tx1"/>
                </a:solidFill>
              </a:rPr>
              <a:t>Curriculum including establishing prerequisites and placing courses within disciplines</a:t>
            </a:r>
          </a:p>
          <a:p>
            <a:pPr marL="457200" indent="-457200">
              <a:buClr>
                <a:schemeClr val="accent5"/>
              </a:buClr>
              <a:buFont typeface="+mj-lt"/>
              <a:buAutoNum type="arabicPeriod"/>
            </a:pPr>
            <a:r>
              <a:rPr lang="en-US" dirty="0">
                <a:solidFill>
                  <a:schemeClr val="tx1"/>
                </a:solidFill>
              </a:rPr>
              <a:t>Degree and certificate requirements</a:t>
            </a:r>
          </a:p>
          <a:p>
            <a:pPr marL="457200" indent="-457200">
              <a:buClr>
                <a:schemeClr val="accent5"/>
              </a:buClr>
              <a:buFont typeface="+mj-lt"/>
              <a:buAutoNum type="arabicPeriod"/>
            </a:pPr>
            <a:r>
              <a:rPr lang="en-US" dirty="0">
                <a:solidFill>
                  <a:schemeClr val="tx1"/>
                </a:solidFill>
              </a:rPr>
              <a:t>Grading policies</a:t>
            </a:r>
          </a:p>
          <a:p>
            <a:pPr marL="457200" indent="-457200">
              <a:buClr>
                <a:schemeClr val="accent5"/>
              </a:buClr>
              <a:buFont typeface="+mj-lt"/>
              <a:buAutoNum type="arabicPeriod"/>
            </a:pPr>
            <a:r>
              <a:rPr lang="en-US" dirty="0">
                <a:solidFill>
                  <a:schemeClr val="tx1"/>
                </a:solidFill>
              </a:rPr>
              <a:t>Educational program development</a:t>
            </a:r>
          </a:p>
          <a:p>
            <a:pPr marL="457200" indent="-457200">
              <a:buClr>
                <a:schemeClr val="accent5"/>
              </a:buClr>
              <a:buFont typeface="+mj-lt"/>
              <a:buAutoNum type="arabicPeriod"/>
            </a:pPr>
            <a:r>
              <a:rPr lang="en-US" dirty="0">
                <a:solidFill>
                  <a:schemeClr val="tx1"/>
                </a:solidFill>
              </a:rPr>
              <a:t>Standards or policies regarding student preparation and success</a:t>
            </a:r>
          </a:p>
          <a:p>
            <a:pPr marL="457200" indent="-457200">
              <a:buClr>
                <a:schemeClr val="accent5"/>
              </a:buClr>
              <a:buFont typeface="+mj-lt"/>
              <a:buAutoNum type="arabicPeriod"/>
            </a:pPr>
            <a:r>
              <a:rPr lang="en-US" dirty="0">
                <a:solidFill>
                  <a:schemeClr val="tx1"/>
                </a:solidFill>
              </a:rPr>
              <a:t>District and college governance structures, as related to faculty roles</a:t>
            </a:r>
          </a:p>
        </p:txBody>
      </p:sp>
      <p:sp>
        <p:nvSpPr>
          <p:cNvPr id="6" name="Content Placeholder 3">
            <a:extLst>
              <a:ext uri="{FF2B5EF4-FFF2-40B4-BE49-F238E27FC236}">
                <a16:creationId xmlns:a16="http://schemas.microsoft.com/office/drawing/2014/main" id="{BB1D34BE-A100-49BA-C880-74DB5D3599A0}"/>
              </a:ext>
            </a:extLst>
          </p:cNvPr>
          <p:cNvSpPr txBox="1">
            <a:spLocks/>
          </p:cNvSpPr>
          <p:nvPr/>
        </p:nvSpPr>
        <p:spPr>
          <a:xfrm>
            <a:off x="6611650" y="2266612"/>
            <a:ext cx="5181600" cy="405894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Clr>
                <a:schemeClr val="accent5"/>
              </a:buClr>
              <a:buFont typeface="+mj-lt"/>
              <a:buAutoNum type="arabicPeriod" startAt="7"/>
            </a:pPr>
            <a:r>
              <a:rPr lang="en-US" dirty="0"/>
              <a:t>Faculty roles and involvement in accreditation processes, including self-study and annual reports</a:t>
            </a:r>
          </a:p>
          <a:p>
            <a:pPr marL="457200" indent="-457200">
              <a:buClr>
                <a:schemeClr val="accent5"/>
              </a:buClr>
              <a:buFont typeface="+mj-lt"/>
              <a:buAutoNum type="arabicPeriod" startAt="7"/>
            </a:pPr>
            <a:r>
              <a:rPr lang="en-US" dirty="0"/>
              <a:t>Policies for faculty professional development activities</a:t>
            </a:r>
          </a:p>
          <a:p>
            <a:pPr marL="457200" indent="-457200">
              <a:buClr>
                <a:schemeClr val="accent5"/>
              </a:buClr>
              <a:buFont typeface="+mj-lt"/>
              <a:buAutoNum type="arabicPeriod" startAt="7"/>
            </a:pPr>
            <a:r>
              <a:rPr lang="en-US" dirty="0"/>
              <a:t>Processes for program review</a:t>
            </a:r>
          </a:p>
          <a:p>
            <a:pPr marL="457200" indent="-457200">
              <a:buClr>
                <a:schemeClr val="accent5"/>
              </a:buClr>
              <a:buFont typeface="+mj-lt"/>
              <a:buAutoNum type="arabicPeriod" startAt="7"/>
            </a:pPr>
            <a:r>
              <a:rPr lang="en-US" dirty="0"/>
              <a:t>Processes for institutional planning and budget development</a:t>
            </a:r>
          </a:p>
          <a:p>
            <a:pPr marL="0" indent="0">
              <a:buClr>
                <a:schemeClr val="accent5"/>
              </a:buClr>
              <a:buFont typeface="Arial" panose="020B0604020202020204" pitchFamily="34" charset="0"/>
              <a:buNone/>
            </a:pPr>
            <a:r>
              <a:rPr lang="en-US" dirty="0">
                <a:solidFill>
                  <a:schemeClr val="accent5"/>
                </a:solidFill>
              </a:rPr>
              <a:t>+1 </a:t>
            </a:r>
            <a:r>
              <a:rPr lang="en-US" dirty="0"/>
              <a:t>Other academic and professional </a:t>
            </a:r>
            <a:br>
              <a:rPr lang="en-US" dirty="0"/>
            </a:br>
            <a:r>
              <a:rPr lang="en-US" dirty="0"/>
              <a:t>     matters as mutually agreed upon </a:t>
            </a:r>
            <a:br>
              <a:rPr lang="en-US" dirty="0"/>
            </a:br>
            <a:r>
              <a:rPr lang="en-US" dirty="0"/>
              <a:t>     between the governing board and </a:t>
            </a:r>
            <a:br>
              <a:rPr lang="en-US" dirty="0"/>
            </a:br>
            <a:r>
              <a:rPr lang="en-US" dirty="0"/>
              <a:t>     the academic senate </a:t>
            </a:r>
          </a:p>
        </p:txBody>
      </p:sp>
      <p:sp>
        <p:nvSpPr>
          <p:cNvPr id="4" name="Slide Number Placeholder 3">
            <a:extLst>
              <a:ext uri="{FF2B5EF4-FFF2-40B4-BE49-F238E27FC236}">
                <a16:creationId xmlns:a16="http://schemas.microsoft.com/office/drawing/2014/main" id="{16494490-337D-C8EE-F132-CFFFAE1D6456}"/>
              </a:ext>
            </a:extLst>
          </p:cNvPr>
          <p:cNvSpPr>
            <a:spLocks noGrp="1"/>
          </p:cNvSpPr>
          <p:nvPr>
            <p:ph type="sldNum" sz="quarter" idx="10"/>
          </p:nvPr>
        </p:nvSpPr>
        <p:spPr/>
        <p:txBody>
          <a:bodyPr/>
          <a:lstStyle/>
          <a:p>
            <a:pPr>
              <a:defRPr/>
            </a:pPr>
            <a:fld id="{06DDD070-D08E-4B40-B4AC-DB5751E9D83C}" type="slidenum">
              <a:rPr lang="en-US" altLang="en-US" smtClean="0"/>
              <a:pPr>
                <a:defRPr/>
              </a:pPr>
              <a:t>23</a:t>
            </a:fld>
            <a:endParaRPr lang="en-US" altLang="en-US"/>
          </a:p>
        </p:txBody>
      </p:sp>
    </p:spTree>
    <p:extLst>
      <p:ext uri="{BB962C8B-B14F-4D97-AF65-F5344CB8AC3E}">
        <p14:creationId xmlns:p14="http://schemas.microsoft.com/office/powerpoint/2010/main" val="14249441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5733F-7ED5-36F9-F229-370D1ABA39E2}"/>
              </a:ext>
            </a:extLst>
          </p:cNvPr>
          <p:cNvSpPr>
            <a:spLocks noGrp="1"/>
          </p:cNvSpPr>
          <p:nvPr>
            <p:ph type="title"/>
          </p:nvPr>
        </p:nvSpPr>
        <p:spPr>
          <a:xfrm>
            <a:off x="1295400" y="0"/>
            <a:ext cx="10046043" cy="1325563"/>
          </a:xfrm>
        </p:spPr>
        <p:txBody>
          <a:bodyPr/>
          <a:lstStyle/>
          <a:p>
            <a:r>
              <a:rPr lang="en-US" dirty="0"/>
              <a:t>ASCCC Strategic Directions</a:t>
            </a:r>
          </a:p>
        </p:txBody>
      </p:sp>
      <p:sp>
        <p:nvSpPr>
          <p:cNvPr id="6" name="TextBox 5">
            <a:extLst>
              <a:ext uri="{FF2B5EF4-FFF2-40B4-BE49-F238E27FC236}">
                <a16:creationId xmlns:a16="http://schemas.microsoft.com/office/drawing/2014/main" id="{AC67D4DC-7157-EB70-F6C9-728C1219D4C9}"/>
              </a:ext>
            </a:extLst>
          </p:cNvPr>
          <p:cNvSpPr txBox="1"/>
          <p:nvPr/>
        </p:nvSpPr>
        <p:spPr>
          <a:xfrm>
            <a:off x="1295400" y="1445996"/>
            <a:ext cx="5224507" cy="871970"/>
          </a:xfrm>
          <a:prstGeom prst="rect">
            <a:avLst/>
          </a:prstGeom>
          <a:noFill/>
        </p:spPr>
        <p:txBody>
          <a:bodyPr wrap="none" rtlCol="0">
            <a:spAutoFit/>
          </a:bodyPr>
          <a:lstStyle/>
          <a:p>
            <a:pPr>
              <a:lnSpc>
                <a:spcPct val="150000"/>
              </a:lnSpc>
            </a:pPr>
            <a:r>
              <a:rPr lang="en-US" dirty="0">
                <a:hlinkClick r:id="rId2"/>
              </a:rPr>
              <a:t>Strategic Plan Comprehensive Report 2018-2023</a:t>
            </a:r>
          </a:p>
          <a:p>
            <a:pPr>
              <a:lnSpc>
                <a:spcPct val="150000"/>
              </a:lnSpc>
            </a:pPr>
            <a:r>
              <a:rPr lang="en-US" dirty="0">
                <a:hlinkClick r:id="rId3"/>
              </a:rPr>
              <a:t>2023-2024 Strategic Work Plan</a:t>
            </a:r>
            <a:endParaRPr lang="en-US" dirty="0"/>
          </a:p>
        </p:txBody>
      </p:sp>
      <p:graphicFrame>
        <p:nvGraphicFramePr>
          <p:cNvPr id="5" name="Content Placeholder 4" descr="Academic Senate for California Community Colleges Strategic Directions List">
            <a:extLst>
              <a:ext uri="{FF2B5EF4-FFF2-40B4-BE49-F238E27FC236}">
                <a16:creationId xmlns:a16="http://schemas.microsoft.com/office/drawing/2014/main" id="{08DCA98C-768F-F1C1-B29F-74857CB36606}"/>
              </a:ext>
            </a:extLst>
          </p:cNvPr>
          <p:cNvGraphicFramePr>
            <a:graphicFrameLocks noGrp="1"/>
          </p:cNvGraphicFramePr>
          <p:nvPr>
            <p:ph sz="half" idx="1"/>
            <p:extLst>
              <p:ext uri="{D42A27DB-BD31-4B8C-83A1-F6EECF244321}">
                <p14:modId xmlns:p14="http://schemas.microsoft.com/office/powerpoint/2010/main" val="2531914632"/>
              </p:ext>
            </p:extLst>
          </p:nvPr>
        </p:nvGraphicFramePr>
        <p:xfrm>
          <a:off x="1295400" y="2438400"/>
          <a:ext cx="10058400" cy="4419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a:extLst>
              <a:ext uri="{FF2B5EF4-FFF2-40B4-BE49-F238E27FC236}">
                <a16:creationId xmlns:a16="http://schemas.microsoft.com/office/drawing/2014/main" id="{83409B5C-987A-564A-7930-3CF94BEC8ABE}"/>
              </a:ext>
            </a:extLst>
          </p:cNvPr>
          <p:cNvSpPr>
            <a:spLocks noGrp="1"/>
          </p:cNvSpPr>
          <p:nvPr>
            <p:ph type="sldNum" sz="quarter" idx="10"/>
          </p:nvPr>
        </p:nvSpPr>
        <p:spPr/>
        <p:txBody>
          <a:bodyPr/>
          <a:lstStyle/>
          <a:p>
            <a:pPr>
              <a:defRPr/>
            </a:pPr>
            <a:fld id="{06DDD070-D08E-4B40-B4AC-DB5751E9D83C}" type="slidenum">
              <a:rPr lang="en-US" altLang="en-US" smtClean="0"/>
              <a:pPr>
                <a:defRPr/>
              </a:pPr>
              <a:t>24</a:t>
            </a:fld>
            <a:endParaRPr lang="en-US" altLang="en-US"/>
          </a:p>
        </p:txBody>
      </p:sp>
    </p:spTree>
    <p:extLst>
      <p:ext uri="{BB962C8B-B14F-4D97-AF65-F5344CB8AC3E}">
        <p14:creationId xmlns:p14="http://schemas.microsoft.com/office/powerpoint/2010/main" val="4741709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0DFCA-A894-2FA7-E88D-E8C116936011}"/>
              </a:ext>
            </a:extLst>
          </p:cNvPr>
          <p:cNvSpPr>
            <a:spLocks noGrp="1"/>
          </p:cNvSpPr>
          <p:nvPr>
            <p:ph type="title"/>
          </p:nvPr>
        </p:nvSpPr>
        <p:spPr/>
        <p:txBody>
          <a:bodyPr/>
          <a:lstStyle/>
          <a:p>
            <a:r>
              <a:rPr lang="en-US" dirty="0"/>
              <a:t>Responding to Resolutions:</a:t>
            </a:r>
            <a:br>
              <a:rPr lang="en-US" dirty="0"/>
            </a:br>
            <a:r>
              <a:rPr lang="en-US" dirty="0"/>
              <a:t>ASCCC Efforts</a:t>
            </a:r>
          </a:p>
        </p:txBody>
      </p:sp>
      <p:sp>
        <p:nvSpPr>
          <p:cNvPr id="3" name="Content Placeholder 2">
            <a:extLst>
              <a:ext uri="{FF2B5EF4-FFF2-40B4-BE49-F238E27FC236}">
                <a16:creationId xmlns:a16="http://schemas.microsoft.com/office/drawing/2014/main" id="{AD346B88-0C29-23A3-EB88-0DBCC5294C6A}"/>
              </a:ext>
            </a:extLst>
          </p:cNvPr>
          <p:cNvSpPr>
            <a:spLocks noGrp="1"/>
          </p:cNvSpPr>
          <p:nvPr>
            <p:ph sz="half" idx="1"/>
          </p:nvPr>
        </p:nvSpPr>
        <p:spPr/>
        <p:txBody>
          <a:bodyPr/>
          <a:lstStyle/>
          <a:p>
            <a:r>
              <a:rPr lang="en-US" dirty="0">
                <a:hlinkClick r:id="rId2"/>
              </a:rPr>
              <a:t>Sp23 1.03 Flexible Area Meetings</a:t>
            </a:r>
            <a:r>
              <a:rPr lang="en-US" dirty="0"/>
              <a:t>   *New format F23</a:t>
            </a:r>
          </a:p>
          <a:p>
            <a:r>
              <a:rPr lang="en-US" dirty="0">
                <a:hlinkClick r:id="rId3"/>
              </a:rPr>
              <a:t>Sp23 01.01 Add a PT Rep to Exec Committee </a:t>
            </a:r>
            <a:r>
              <a:rPr lang="en-US" dirty="0"/>
              <a:t> </a:t>
            </a:r>
          </a:p>
          <a:p>
            <a:r>
              <a:rPr lang="en-US" dirty="0">
                <a:hlinkClick r:id="rId4"/>
              </a:rPr>
              <a:t>Sp23 07.01 Destigmatize Academic Probation Language and Processes</a:t>
            </a:r>
            <a:r>
              <a:rPr lang="en-US" dirty="0"/>
              <a:t> *Webinar Dec. 8</a:t>
            </a:r>
          </a:p>
          <a:p>
            <a:r>
              <a:rPr lang="en-US" dirty="0">
                <a:hlinkClick r:id="rId5"/>
              </a:rPr>
              <a:t>Sp23 13.02 Adopt Enrollment Management Paper </a:t>
            </a:r>
            <a:r>
              <a:rPr lang="en-US" dirty="0"/>
              <a:t>(from F18 17.01).  *</a:t>
            </a:r>
            <a:r>
              <a:rPr lang="en-US" dirty="0">
                <a:hlinkClick r:id="rId6"/>
              </a:rPr>
              <a:t>published paper</a:t>
            </a:r>
            <a:endParaRPr lang="en-US" dirty="0"/>
          </a:p>
          <a:p>
            <a:r>
              <a:rPr lang="en-US" dirty="0">
                <a:hlinkClick r:id="rId7"/>
              </a:rPr>
              <a:t>Sp23 13.03 Adopt Effective and Equitable Online Education: A Faculty Perspective Paper </a:t>
            </a:r>
            <a:r>
              <a:rPr lang="en-US" dirty="0"/>
              <a:t>(from Sp22 13.02) *</a:t>
            </a:r>
            <a:r>
              <a:rPr lang="en-US" dirty="0">
                <a:hlinkClick r:id="rId8"/>
              </a:rPr>
              <a:t>published paper</a:t>
            </a:r>
            <a:endParaRPr lang="en-US" dirty="0"/>
          </a:p>
          <a:p>
            <a:r>
              <a:rPr lang="en-US" dirty="0">
                <a:hlinkClick r:id="rId9"/>
              </a:rPr>
              <a:t>Sp23 13.05 Considering the Merits and Faults of Artificial Intelligence in the Community College Classroom </a:t>
            </a:r>
            <a:r>
              <a:rPr lang="en-US" dirty="0"/>
              <a:t>*effort underway</a:t>
            </a:r>
          </a:p>
        </p:txBody>
      </p:sp>
      <p:sp>
        <p:nvSpPr>
          <p:cNvPr id="4" name="Slide Number Placeholder 3">
            <a:extLst>
              <a:ext uri="{FF2B5EF4-FFF2-40B4-BE49-F238E27FC236}">
                <a16:creationId xmlns:a16="http://schemas.microsoft.com/office/drawing/2014/main" id="{5A52D48C-C4BE-55C7-BA81-A494CBBCFEC9}"/>
              </a:ext>
            </a:extLst>
          </p:cNvPr>
          <p:cNvSpPr>
            <a:spLocks noGrp="1"/>
          </p:cNvSpPr>
          <p:nvPr>
            <p:ph type="sldNum" sz="quarter" idx="10"/>
          </p:nvPr>
        </p:nvSpPr>
        <p:spPr/>
        <p:txBody>
          <a:bodyPr/>
          <a:lstStyle/>
          <a:p>
            <a:pPr>
              <a:defRPr/>
            </a:pPr>
            <a:fld id="{06DDD070-D08E-4B40-B4AC-DB5751E9D83C}" type="slidenum">
              <a:rPr lang="en-US" altLang="en-US" smtClean="0"/>
              <a:pPr>
                <a:defRPr/>
              </a:pPr>
              <a:t>25</a:t>
            </a:fld>
            <a:endParaRPr lang="en-US" altLang="en-US" dirty="0"/>
          </a:p>
        </p:txBody>
      </p:sp>
    </p:spTree>
    <p:extLst>
      <p:ext uri="{BB962C8B-B14F-4D97-AF65-F5344CB8AC3E}">
        <p14:creationId xmlns:p14="http://schemas.microsoft.com/office/powerpoint/2010/main" val="15544493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0DFCA-A894-2FA7-E88D-E8C116936011}"/>
              </a:ext>
            </a:extLst>
          </p:cNvPr>
          <p:cNvSpPr>
            <a:spLocks noGrp="1"/>
          </p:cNvSpPr>
          <p:nvPr>
            <p:ph type="title"/>
          </p:nvPr>
        </p:nvSpPr>
        <p:spPr/>
        <p:txBody>
          <a:bodyPr/>
          <a:lstStyle/>
          <a:p>
            <a:r>
              <a:rPr lang="en-US" dirty="0"/>
              <a:t>Responding to Resolutions:</a:t>
            </a:r>
            <a:br>
              <a:rPr lang="en-US" dirty="0"/>
            </a:br>
            <a:r>
              <a:rPr lang="en-US" dirty="0"/>
              <a:t>ASCCC and System Efforts</a:t>
            </a:r>
          </a:p>
        </p:txBody>
      </p:sp>
      <p:sp>
        <p:nvSpPr>
          <p:cNvPr id="3" name="Content Placeholder 2">
            <a:extLst>
              <a:ext uri="{FF2B5EF4-FFF2-40B4-BE49-F238E27FC236}">
                <a16:creationId xmlns:a16="http://schemas.microsoft.com/office/drawing/2014/main" id="{AD346B88-0C29-23A3-EB88-0DBCC5294C6A}"/>
              </a:ext>
            </a:extLst>
          </p:cNvPr>
          <p:cNvSpPr>
            <a:spLocks noGrp="1"/>
          </p:cNvSpPr>
          <p:nvPr>
            <p:ph sz="half" idx="1"/>
          </p:nvPr>
        </p:nvSpPr>
        <p:spPr/>
        <p:txBody>
          <a:bodyPr/>
          <a:lstStyle/>
          <a:p>
            <a:r>
              <a:rPr lang="en-US" dirty="0">
                <a:hlinkClick r:id="rId2"/>
              </a:rPr>
              <a:t>Sp23 07.06 Revisit Baccalaureate Degree Upper Division General Education and Minimum Qualification Requirements</a:t>
            </a:r>
            <a:r>
              <a:rPr lang="en-US" dirty="0"/>
              <a:t> *5C </a:t>
            </a:r>
          </a:p>
          <a:p>
            <a:r>
              <a:rPr lang="en-US" dirty="0">
                <a:hlinkClick r:id="rId3"/>
              </a:rPr>
              <a:t>F22 07.01 Comprehensive Title 5 Revision to Align Associate Degree General Education with the AB 928-required General Education Pathway </a:t>
            </a:r>
            <a:r>
              <a:rPr lang="en-US" dirty="0"/>
              <a:t>AND </a:t>
            </a:r>
            <a:r>
              <a:rPr lang="en-US" dirty="0">
                <a:hlinkClick r:id="rId4"/>
              </a:rPr>
              <a:t>Sp23 06.05 Support Revised Title 5 Associate Degree Requirements</a:t>
            </a:r>
            <a:r>
              <a:rPr lang="en-US" dirty="0"/>
              <a:t> *</a:t>
            </a:r>
            <a:r>
              <a:rPr lang="en-US" dirty="0">
                <a:hlinkClick r:id="rId5"/>
              </a:rPr>
              <a:t>new regulations </a:t>
            </a:r>
            <a:r>
              <a:rPr lang="en-US" dirty="0"/>
              <a:t>effective 11/16/23 </a:t>
            </a:r>
          </a:p>
          <a:p>
            <a:r>
              <a:rPr lang="en-US" dirty="0">
                <a:hlinkClick r:id="rId6"/>
              </a:rPr>
              <a:t>Sp23 10.01 Disciplines List-Ethnic Studies</a:t>
            </a:r>
            <a:r>
              <a:rPr lang="en-US" dirty="0"/>
              <a:t> *Updated </a:t>
            </a:r>
            <a:r>
              <a:rPr lang="en-US" dirty="0">
                <a:hlinkClick r:id="rId7"/>
              </a:rPr>
              <a:t>MQ Handbook</a:t>
            </a:r>
            <a:endParaRPr lang="en-US" dirty="0"/>
          </a:p>
          <a:p>
            <a:r>
              <a:rPr lang="en-US" dirty="0">
                <a:hlinkClick r:id="rId8"/>
              </a:rPr>
              <a:t>Sp23 12.01 Assert the Value of Work Done by the Online Network of Online Education (@ONE) and Support Local Reliance on Training Resources</a:t>
            </a:r>
            <a:r>
              <a:rPr lang="en-US" dirty="0"/>
              <a:t>. *See </a:t>
            </a:r>
            <a:r>
              <a:rPr lang="en-US" dirty="0">
                <a:hlinkClick r:id="rId9"/>
              </a:rPr>
              <a:t>@ONE website</a:t>
            </a:r>
            <a:endParaRPr lang="en-US" dirty="0"/>
          </a:p>
          <a:p>
            <a:endParaRPr lang="en-US" dirty="0"/>
          </a:p>
        </p:txBody>
      </p:sp>
      <p:sp>
        <p:nvSpPr>
          <p:cNvPr id="4" name="Slide Number Placeholder 3">
            <a:extLst>
              <a:ext uri="{FF2B5EF4-FFF2-40B4-BE49-F238E27FC236}">
                <a16:creationId xmlns:a16="http://schemas.microsoft.com/office/drawing/2014/main" id="{5A52D48C-C4BE-55C7-BA81-A494CBBCFEC9}"/>
              </a:ext>
            </a:extLst>
          </p:cNvPr>
          <p:cNvSpPr>
            <a:spLocks noGrp="1"/>
          </p:cNvSpPr>
          <p:nvPr>
            <p:ph type="sldNum" sz="quarter" idx="10"/>
          </p:nvPr>
        </p:nvSpPr>
        <p:spPr/>
        <p:txBody>
          <a:bodyPr/>
          <a:lstStyle/>
          <a:p>
            <a:pPr>
              <a:defRPr/>
            </a:pPr>
            <a:fld id="{06DDD070-D08E-4B40-B4AC-DB5751E9D83C}" type="slidenum">
              <a:rPr lang="en-US" altLang="en-US" smtClean="0"/>
              <a:pPr>
                <a:defRPr/>
              </a:pPr>
              <a:t>26</a:t>
            </a:fld>
            <a:endParaRPr lang="en-US" altLang="en-US" dirty="0"/>
          </a:p>
        </p:txBody>
      </p:sp>
    </p:spTree>
    <p:extLst>
      <p:ext uri="{BB962C8B-B14F-4D97-AF65-F5344CB8AC3E}">
        <p14:creationId xmlns:p14="http://schemas.microsoft.com/office/powerpoint/2010/main" val="20329576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01429-47D5-6E5B-A96A-05E46C2AB381}"/>
              </a:ext>
            </a:extLst>
          </p:cNvPr>
          <p:cNvSpPr>
            <a:spLocks noGrp="1"/>
          </p:cNvSpPr>
          <p:nvPr>
            <p:ph type="title"/>
          </p:nvPr>
        </p:nvSpPr>
        <p:spPr/>
        <p:txBody>
          <a:bodyPr/>
          <a:lstStyle/>
          <a:p>
            <a:r>
              <a:rPr lang="en-US" dirty="0"/>
              <a:t>ASCCC on the Road </a:t>
            </a:r>
            <a:br>
              <a:rPr lang="en-US" dirty="0"/>
            </a:br>
            <a:endParaRPr lang="en-US" dirty="0"/>
          </a:p>
        </p:txBody>
      </p:sp>
      <p:sp>
        <p:nvSpPr>
          <p:cNvPr id="3" name="Content Placeholder 2">
            <a:extLst>
              <a:ext uri="{FF2B5EF4-FFF2-40B4-BE49-F238E27FC236}">
                <a16:creationId xmlns:a16="http://schemas.microsoft.com/office/drawing/2014/main" id="{A85825D5-9FD7-B391-58DF-B6D2FC80BEF6}"/>
              </a:ext>
            </a:extLst>
          </p:cNvPr>
          <p:cNvSpPr>
            <a:spLocks noGrp="1"/>
          </p:cNvSpPr>
          <p:nvPr>
            <p:ph sz="half" idx="1"/>
          </p:nvPr>
        </p:nvSpPr>
        <p:spPr>
          <a:xfrm>
            <a:off x="1265293" y="1341220"/>
            <a:ext cx="10058400" cy="4419600"/>
          </a:xfrm>
        </p:spPr>
        <p:txBody>
          <a:bodyPr/>
          <a:lstStyle/>
          <a:p>
            <a:r>
              <a:rPr lang="en-US" dirty="0"/>
              <a:t>CTE Regionals in collaboration </a:t>
            </a:r>
            <a:br>
              <a:rPr lang="en-US" dirty="0"/>
            </a:br>
            <a:r>
              <a:rPr lang="en-US" dirty="0"/>
              <a:t>with Regional Consortia</a:t>
            </a:r>
          </a:p>
          <a:p>
            <a:r>
              <a:rPr lang="en-US" dirty="0"/>
              <a:t>Curriculum Regionals</a:t>
            </a:r>
          </a:p>
          <a:p>
            <a:r>
              <a:rPr lang="en-US" dirty="0"/>
              <a:t>Vision 2030 DEIA Summit</a:t>
            </a:r>
          </a:p>
          <a:p>
            <a:r>
              <a:rPr lang="en-US" dirty="0"/>
              <a:t>Vision 2030 Faculty Panels</a:t>
            </a:r>
          </a:p>
          <a:p>
            <a:pPr lvl="1"/>
            <a:r>
              <a:rPr lang="en-US" dirty="0"/>
              <a:t>Dual Enrollment</a:t>
            </a:r>
          </a:p>
          <a:p>
            <a:pPr lvl="1"/>
            <a:r>
              <a:rPr lang="en-US" dirty="0"/>
              <a:t>Career Education</a:t>
            </a:r>
          </a:p>
          <a:p>
            <a:r>
              <a:rPr lang="en-US" dirty="0"/>
              <a:t>College Visits</a:t>
            </a:r>
          </a:p>
          <a:p>
            <a:r>
              <a:rPr lang="en-US" dirty="0"/>
              <a:t>Sept. Exec Mtg</a:t>
            </a:r>
          </a:p>
        </p:txBody>
      </p:sp>
      <p:pic>
        <p:nvPicPr>
          <p:cNvPr id="16" name="Picture 15" descr="events picture">
            <a:extLst>
              <a:ext uri="{FF2B5EF4-FFF2-40B4-BE49-F238E27FC236}">
                <a16:creationId xmlns:a16="http://schemas.microsoft.com/office/drawing/2014/main" id="{90E490A3-3D8C-1527-75F3-6BDABCF7430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80275" y="5058124"/>
            <a:ext cx="2962677" cy="1801362"/>
          </a:xfrm>
          <a:prstGeom prst="rect">
            <a:avLst/>
          </a:prstGeom>
        </p:spPr>
      </p:pic>
      <p:pic>
        <p:nvPicPr>
          <p:cNvPr id="6" name="Picture 5" descr="events picture">
            <a:extLst>
              <a:ext uri="{FF2B5EF4-FFF2-40B4-BE49-F238E27FC236}">
                <a16:creationId xmlns:a16="http://schemas.microsoft.com/office/drawing/2014/main" id="{F6FD8AC3-735A-28AB-38CB-BCE7E1BD4C1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31943" y="4026127"/>
            <a:ext cx="1764057" cy="2842024"/>
          </a:xfrm>
          <a:prstGeom prst="rect">
            <a:avLst/>
          </a:prstGeom>
        </p:spPr>
      </p:pic>
      <p:pic>
        <p:nvPicPr>
          <p:cNvPr id="10" name="Picture 9" descr="events picture">
            <a:extLst>
              <a:ext uri="{FF2B5EF4-FFF2-40B4-BE49-F238E27FC236}">
                <a16:creationId xmlns:a16="http://schemas.microsoft.com/office/drawing/2014/main" id="{32303112-5795-040B-6D7D-34259C339B6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6338491" y="29124"/>
            <a:ext cx="2321779" cy="2327563"/>
          </a:xfrm>
          <a:prstGeom prst="rect">
            <a:avLst/>
          </a:prstGeom>
        </p:spPr>
      </p:pic>
      <p:pic>
        <p:nvPicPr>
          <p:cNvPr id="18" name="Picture 17" descr="events picture">
            <a:extLst>
              <a:ext uri="{FF2B5EF4-FFF2-40B4-BE49-F238E27FC236}">
                <a16:creationId xmlns:a16="http://schemas.microsoft.com/office/drawing/2014/main" id="{D902C6E3-12B3-ECF3-4E78-2FC575B6F85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805574" y="249805"/>
            <a:ext cx="3435517" cy="2681104"/>
          </a:xfrm>
          <a:prstGeom prst="rect">
            <a:avLst/>
          </a:prstGeom>
        </p:spPr>
      </p:pic>
      <p:pic>
        <p:nvPicPr>
          <p:cNvPr id="14" name="Picture 13" descr="events picture">
            <a:extLst>
              <a:ext uri="{FF2B5EF4-FFF2-40B4-BE49-F238E27FC236}">
                <a16:creationId xmlns:a16="http://schemas.microsoft.com/office/drawing/2014/main" id="{017F649C-E81C-F967-D78C-F8175472CEA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5400000">
            <a:off x="5538399" y="2723250"/>
            <a:ext cx="2567989" cy="2059720"/>
          </a:xfrm>
          <a:prstGeom prst="rect">
            <a:avLst/>
          </a:prstGeom>
        </p:spPr>
      </p:pic>
      <p:pic>
        <p:nvPicPr>
          <p:cNvPr id="8" name="Picture 7" descr="events picture">
            <a:extLst>
              <a:ext uri="{FF2B5EF4-FFF2-40B4-BE49-F238E27FC236}">
                <a16:creationId xmlns:a16="http://schemas.microsoft.com/office/drawing/2014/main" id="{F20ED110-F318-8BB5-3E22-0A86C25604C8}"/>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580527" y="4874541"/>
            <a:ext cx="2327564" cy="1929527"/>
          </a:xfrm>
          <a:prstGeom prst="rect">
            <a:avLst/>
          </a:prstGeom>
        </p:spPr>
      </p:pic>
      <p:pic>
        <p:nvPicPr>
          <p:cNvPr id="12" name="Picture 11" descr="events picture">
            <a:extLst>
              <a:ext uri="{FF2B5EF4-FFF2-40B4-BE49-F238E27FC236}">
                <a16:creationId xmlns:a16="http://schemas.microsoft.com/office/drawing/2014/main" id="{80D74856-6766-F2B7-E4E9-76B183722BBF}"/>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8094517" y="3384289"/>
            <a:ext cx="4147705" cy="2614857"/>
          </a:xfrm>
          <a:prstGeom prst="rect">
            <a:avLst/>
          </a:prstGeom>
        </p:spPr>
      </p:pic>
      <p:sp>
        <p:nvSpPr>
          <p:cNvPr id="4" name="Slide Number Placeholder 3">
            <a:extLst>
              <a:ext uri="{FF2B5EF4-FFF2-40B4-BE49-F238E27FC236}">
                <a16:creationId xmlns:a16="http://schemas.microsoft.com/office/drawing/2014/main" id="{35E12766-4239-BCC3-7A4E-54AE401A95F4}"/>
              </a:ext>
            </a:extLst>
          </p:cNvPr>
          <p:cNvSpPr>
            <a:spLocks noGrp="1"/>
          </p:cNvSpPr>
          <p:nvPr>
            <p:ph type="sldNum" sz="quarter" idx="10"/>
          </p:nvPr>
        </p:nvSpPr>
        <p:spPr/>
        <p:txBody>
          <a:bodyPr/>
          <a:lstStyle/>
          <a:p>
            <a:pPr>
              <a:defRPr/>
            </a:pPr>
            <a:fld id="{06DDD070-D08E-4B40-B4AC-DB5751E9D83C}" type="slidenum">
              <a:rPr lang="en-US" altLang="en-US" smtClean="0"/>
              <a:pPr>
                <a:defRPr/>
              </a:pPr>
              <a:t>27</a:t>
            </a:fld>
            <a:endParaRPr lang="en-US" altLang="en-US"/>
          </a:p>
        </p:txBody>
      </p:sp>
    </p:spTree>
    <p:extLst>
      <p:ext uri="{BB962C8B-B14F-4D97-AF65-F5344CB8AC3E}">
        <p14:creationId xmlns:p14="http://schemas.microsoft.com/office/powerpoint/2010/main" val="2968617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E6574-769C-CBD7-5493-7EAD530F074C}"/>
              </a:ext>
            </a:extLst>
          </p:cNvPr>
          <p:cNvSpPr>
            <a:spLocks noGrp="1"/>
          </p:cNvSpPr>
          <p:nvPr>
            <p:ph type="title"/>
          </p:nvPr>
        </p:nvSpPr>
        <p:spPr/>
        <p:txBody>
          <a:bodyPr/>
          <a:lstStyle/>
          <a:p>
            <a:r>
              <a:rPr lang="en-US" dirty="0"/>
              <a:t>Leadership and Representation</a:t>
            </a:r>
          </a:p>
        </p:txBody>
      </p:sp>
      <p:sp>
        <p:nvSpPr>
          <p:cNvPr id="3" name="Content Placeholder 2">
            <a:extLst>
              <a:ext uri="{FF2B5EF4-FFF2-40B4-BE49-F238E27FC236}">
                <a16:creationId xmlns:a16="http://schemas.microsoft.com/office/drawing/2014/main" id="{17D4B429-2607-D765-2917-3CA4F8466541}"/>
              </a:ext>
            </a:extLst>
          </p:cNvPr>
          <p:cNvSpPr>
            <a:spLocks noGrp="1"/>
          </p:cNvSpPr>
          <p:nvPr>
            <p:ph sz="half" idx="1"/>
          </p:nvPr>
        </p:nvSpPr>
        <p:spPr>
          <a:xfrm>
            <a:off x="1277650" y="1798320"/>
            <a:ext cx="10723850" cy="4419600"/>
          </a:xfrm>
        </p:spPr>
        <p:txBody>
          <a:bodyPr/>
          <a:lstStyle/>
          <a:p>
            <a:pPr marL="0" indent="0">
              <a:buNone/>
            </a:pPr>
            <a:r>
              <a:rPr lang="en-US" dirty="0"/>
              <a:t>Ongoing ASCCC Co-Chair:</a:t>
            </a:r>
          </a:p>
          <a:p>
            <a:pPr lvl="1"/>
            <a:r>
              <a:rPr lang="en-US" dirty="0"/>
              <a:t>CCC Curriculum Committee (5C)</a:t>
            </a:r>
          </a:p>
          <a:p>
            <a:pPr lvl="1"/>
            <a:r>
              <a:rPr lang="en-US" dirty="0"/>
              <a:t>Distance Education &amp; Education Technology Advisory Committee (DEETAC)</a:t>
            </a:r>
          </a:p>
          <a:p>
            <a:pPr lvl="1"/>
            <a:r>
              <a:rPr lang="en-US" dirty="0"/>
              <a:t>Technology &amp; Telecommunications Advisory Committee (TTAC)</a:t>
            </a:r>
          </a:p>
          <a:p>
            <a:pPr lvl="1"/>
            <a:r>
              <a:rPr lang="en-US" dirty="0"/>
              <a:t>Intersegmental Curriculum Council</a:t>
            </a:r>
          </a:p>
          <a:p>
            <a:pPr lvl="1"/>
            <a:r>
              <a:rPr lang="en-US" dirty="0"/>
              <a:t>California Virtual Campus (CVC) Advisory Committee</a:t>
            </a:r>
          </a:p>
          <a:p>
            <a:pPr marL="0" indent="0">
              <a:buNone/>
            </a:pPr>
            <a:r>
              <a:rPr lang="en-US" dirty="0"/>
              <a:t>Short-term Task Force Co-Chair:</a:t>
            </a:r>
          </a:p>
          <a:p>
            <a:pPr lvl="1"/>
            <a:r>
              <a:rPr lang="en-US" dirty="0"/>
              <a:t>AB 1111 Common Course Numbering Task Force</a:t>
            </a:r>
          </a:p>
          <a:p>
            <a:pPr lvl="1"/>
            <a:r>
              <a:rPr lang="en-US" dirty="0"/>
              <a:t>AB 928 Implementation Committee</a:t>
            </a:r>
          </a:p>
          <a:p>
            <a:pPr lvl="1"/>
            <a:r>
              <a:rPr lang="en-US" dirty="0"/>
              <a:t>AB 89 Task Force</a:t>
            </a:r>
          </a:p>
          <a:p>
            <a:pPr lvl="1"/>
            <a:r>
              <a:rPr lang="en-US" dirty="0"/>
              <a:t>Burden-Free Instructional Materials Task Force</a:t>
            </a:r>
          </a:p>
          <a:p>
            <a:pPr lvl="1"/>
            <a:r>
              <a:rPr lang="en-US" dirty="0"/>
              <a:t>Universal Design for Learning Task Force</a:t>
            </a:r>
          </a:p>
        </p:txBody>
      </p:sp>
      <p:sp>
        <p:nvSpPr>
          <p:cNvPr id="4" name="Slide Number Placeholder 3">
            <a:extLst>
              <a:ext uri="{FF2B5EF4-FFF2-40B4-BE49-F238E27FC236}">
                <a16:creationId xmlns:a16="http://schemas.microsoft.com/office/drawing/2014/main" id="{818E8280-DDBB-234B-9B62-4DC33F615EF2}"/>
              </a:ext>
            </a:extLst>
          </p:cNvPr>
          <p:cNvSpPr>
            <a:spLocks noGrp="1"/>
          </p:cNvSpPr>
          <p:nvPr>
            <p:ph type="sldNum" sz="quarter" idx="10"/>
          </p:nvPr>
        </p:nvSpPr>
        <p:spPr/>
        <p:txBody>
          <a:bodyPr/>
          <a:lstStyle/>
          <a:p>
            <a:pPr>
              <a:defRPr/>
            </a:pPr>
            <a:fld id="{06DDD070-D08E-4B40-B4AC-DB5751E9D83C}" type="slidenum">
              <a:rPr lang="en-US" altLang="en-US" smtClean="0"/>
              <a:pPr>
                <a:defRPr/>
              </a:pPr>
              <a:t>28</a:t>
            </a:fld>
            <a:endParaRPr lang="en-US" altLang="en-US"/>
          </a:p>
        </p:txBody>
      </p:sp>
    </p:spTree>
    <p:extLst>
      <p:ext uri="{BB962C8B-B14F-4D97-AF65-F5344CB8AC3E}">
        <p14:creationId xmlns:p14="http://schemas.microsoft.com/office/powerpoint/2010/main" val="20704941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A28DA-9177-01C3-B6A0-E703DB0D8B36}"/>
              </a:ext>
            </a:extLst>
          </p:cNvPr>
          <p:cNvSpPr>
            <a:spLocks noGrp="1"/>
          </p:cNvSpPr>
          <p:nvPr>
            <p:ph type="title"/>
          </p:nvPr>
        </p:nvSpPr>
        <p:spPr>
          <a:xfrm>
            <a:off x="1277650" y="365125"/>
            <a:ext cx="10046043" cy="1325563"/>
          </a:xfrm>
        </p:spPr>
        <p:txBody>
          <a:bodyPr wrap="square" anchor="b">
            <a:normAutofit/>
          </a:bodyPr>
          <a:lstStyle/>
          <a:p>
            <a:r>
              <a:rPr lang="en-US" dirty="0">
                <a:hlinkClick r:id="rId2"/>
              </a:rPr>
              <a:t>Vision 2030</a:t>
            </a:r>
            <a:endParaRPr lang="en-US" dirty="0"/>
          </a:p>
        </p:txBody>
      </p:sp>
      <p:sp>
        <p:nvSpPr>
          <p:cNvPr id="3" name="Content Placeholder 2">
            <a:extLst>
              <a:ext uri="{FF2B5EF4-FFF2-40B4-BE49-F238E27FC236}">
                <a16:creationId xmlns:a16="http://schemas.microsoft.com/office/drawing/2014/main" id="{FE02EE49-A99B-5AEB-58A1-CA66FDFFCA27}"/>
              </a:ext>
            </a:extLst>
          </p:cNvPr>
          <p:cNvSpPr>
            <a:spLocks noGrp="1"/>
          </p:cNvSpPr>
          <p:nvPr>
            <p:ph sz="half" idx="2"/>
          </p:nvPr>
        </p:nvSpPr>
        <p:spPr>
          <a:xfrm>
            <a:off x="1277650" y="1798320"/>
            <a:ext cx="4698607" cy="4391343"/>
          </a:xfrm>
        </p:spPr>
        <p:txBody>
          <a:bodyPr wrap="square" anchor="t">
            <a:normAutofit/>
          </a:bodyPr>
          <a:lstStyle/>
          <a:p>
            <a:r>
              <a:rPr lang="en-US" sz="1900" dirty="0"/>
              <a:t>Dual Enrollment</a:t>
            </a:r>
          </a:p>
          <a:p>
            <a:r>
              <a:rPr lang="en-US" sz="1900" dirty="0"/>
              <a:t>Rising Scholars</a:t>
            </a:r>
          </a:p>
          <a:p>
            <a:r>
              <a:rPr lang="en-US" sz="1900" dirty="0"/>
              <a:t>Mapping Articulated Pathways</a:t>
            </a:r>
            <a:br>
              <a:rPr lang="en-US" sz="1900" dirty="0"/>
            </a:br>
            <a:r>
              <a:rPr lang="en-US" sz="1900" dirty="0"/>
              <a:t>(Credit for Prior Learning)</a:t>
            </a:r>
          </a:p>
          <a:p>
            <a:r>
              <a:rPr lang="en-US" sz="1900" dirty="0"/>
              <a:t>Career Education</a:t>
            </a:r>
          </a:p>
          <a:p>
            <a:r>
              <a:rPr lang="en-US" sz="1900" dirty="0"/>
              <a:t>Guided Pathways</a:t>
            </a:r>
          </a:p>
          <a:p>
            <a:r>
              <a:rPr lang="en-US" sz="1900" dirty="0"/>
              <a:t>Baccalaureate Programs</a:t>
            </a:r>
          </a:p>
          <a:p>
            <a:r>
              <a:rPr lang="en-US" sz="1900" dirty="0"/>
              <a:t>Generative Artificial Intelligence</a:t>
            </a:r>
          </a:p>
          <a:p>
            <a:endParaRPr lang="en-US" sz="1900" dirty="0"/>
          </a:p>
          <a:p>
            <a:r>
              <a:rPr lang="en-US" sz="1900" dirty="0"/>
              <a:t>Join us for an overview of Vision 2030 and a conversation with Chancellor Christian Friday @ 3:50PM</a:t>
            </a:r>
          </a:p>
        </p:txBody>
      </p:sp>
      <p:pic>
        <p:nvPicPr>
          <p:cNvPr id="7" name="Picture 6">
            <a:extLst>
              <a:ext uri="{FF2B5EF4-FFF2-40B4-BE49-F238E27FC236}">
                <a16:creationId xmlns:a16="http://schemas.microsoft.com/office/drawing/2014/main" id="{0985BC43-ACE7-0EBD-835F-B16F912E3E7B}"/>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75417" y="1986898"/>
            <a:ext cx="7077805" cy="2884204"/>
          </a:xfrm>
          <a:prstGeom prst="rect">
            <a:avLst/>
          </a:prstGeom>
          <a:noFill/>
        </p:spPr>
      </p:pic>
      <p:sp>
        <p:nvSpPr>
          <p:cNvPr id="4" name="Slide Number Placeholder 3">
            <a:extLst>
              <a:ext uri="{FF2B5EF4-FFF2-40B4-BE49-F238E27FC236}">
                <a16:creationId xmlns:a16="http://schemas.microsoft.com/office/drawing/2014/main" id="{B43077AB-C24D-3CC0-B34F-8EB1562FC678}"/>
              </a:ext>
            </a:extLst>
          </p:cNvPr>
          <p:cNvSpPr>
            <a:spLocks noGrp="1"/>
          </p:cNvSpPr>
          <p:nvPr>
            <p:ph type="sldNum" sz="quarter" idx="10"/>
          </p:nvPr>
        </p:nvSpPr>
        <p:spPr>
          <a:xfrm>
            <a:off x="10437813" y="6356350"/>
            <a:ext cx="915987" cy="365125"/>
          </a:xfrm>
        </p:spPr>
        <p:txBody>
          <a:bodyPr wrap="square" anchor="ctr">
            <a:normAutofit/>
          </a:bodyPr>
          <a:lstStyle/>
          <a:p>
            <a:pPr>
              <a:spcAft>
                <a:spcPts val="600"/>
              </a:spcAft>
              <a:defRPr/>
            </a:pPr>
            <a:fld id="{06DDD070-D08E-4B40-B4AC-DB5751E9D83C}" type="slidenum">
              <a:rPr lang="en-US" altLang="en-US" smtClean="0"/>
              <a:pPr>
                <a:spcAft>
                  <a:spcPts val="600"/>
                </a:spcAft>
                <a:defRPr/>
              </a:pPr>
              <a:t>29</a:t>
            </a:fld>
            <a:endParaRPr lang="en-US" altLang="en-US"/>
          </a:p>
        </p:txBody>
      </p:sp>
    </p:spTree>
    <p:extLst>
      <p:ext uri="{BB962C8B-B14F-4D97-AF65-F5344CB8AC3E}">
        <p14:creationId xmlns:p14="http://schemas.microsoft.com/office/powerpoint/2010/main" val="1887486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DBD48-5FCA-8CD8-085E-CB4D27A6517A}"/>
              </a:ext>
            </a:extLst>
          </p:cNvPr>
          <p:cNvSpPr>
            <a:spLocks noGrp="1"/>
          </p:cNvSpPr>
          <p:nvPr>
            <p:ph type="title"/>
          </p:nvPr>
        </p:nvSpPr>
        <p:spPr/>
        <p:txBody>
          <a:bodyPr/>
          <a:lstStyle/>
          <a:p>
            <a:r>
              <a:rPr lang="en-US" dirty="0"/>
              <a:t>Land Acknowledgement</a:t>
            </a:r>
          </a:p>
        </p:txBody>
      </p:sp>
      <p:sp>
        <p:nvSpPr>
          <p:cNvPr id="3" name="Content Placeholder 2">
            <a:extLst>
              <a:ext uri="{FF2B5EF4-FFF2-40B4-BE49-F238E27FC236}">
                <a16:creationId xmlns:a16="http://schemas.microsoft.com/office/drawing/2014/main" id="{34C12341-4BBA-8927-D504-3E1A18B9F4FA}"/>
              </a:ext>
            </a:extLst>
          </p:cNvPr>
          <p:cNvSpPr>
            <a:spLocks noGrp="1"/>
          </p:cNvSpPr>
          <p:nvPr>
            <p:ph sz="half" idx="1"/>
          </p:nvPr>
        </p:nvSpPr>
        <p:spPr/>
        <p:txBody>
          <a:bodyPr/>
          <a:lstStyle/>
          <a:p>
            <a:pPr marL="0" indent="0">
              <a:buNone/>
            </a:pPr>
            <a:r>
              <a:rPr lang="en-US" dirty="0"/>
              <a:t>We begin today by acknowledging that we are holding our gathering on the land of the </a:t>
            </a:r>
            <a:r>
              <a:rPr lang="en-US" dirty="0" err="1"/>
              <a:t>Acjachemen</a:t>
            </a:r>
            <a:r>
              <a:rPr lang="en-US" dirty="0"/>
              <a:t> (</a:t>
            </a:r>
            <a:r>
              <a:rPr lang="en-US" dirty="0" err="1"/>
              <a:t>Juaneño</a:t>
            </a:r>
            <a:r>
              <a:rPr lang="en-US" dirty="0"/>
              <a:t>) Nations who have lived and continue to live here. We recognize the </a:t>
            </a:r>
            <a:r>
              <a:rPr lang="en-US" dirty="0" err="1"/>
              <a:t>Acjachemen</a:t>
            </a:r>
            <a:r>
              <a:rPr lang="en-US" dirty="0"/>
              <a:t> (</a:t>
            </a:r>
            <a:r>
              <a:rPr lang="en-US" dirty="0" err="1"/>
              <a:t>Juaneño</a:t>
            </a:r>
            <a:r>
              <a:rPr lang="en-US" dirty="0"/>
              <a:t>) Nations and their spiritual connection to the ocean and the land as the first stewards and the traditional caretakers of this area we now call Costa Mesa. As we begin, we thank them for their strength, perseverance, and resistance.</a:t>
            </a:r>
          </a:p>
          <a:p>
            <a:pPr marL="0" indent="0">
              <a:buNone/>
            </a:pPr>
            <a:r>
              <a:rPr lang="en-US" dirty="0"/>
              <a:t>We also wish to acknowledge the other Indigenous Peoples who now call Costa Mesa their home, for their shared struggle to maintain their cultures, languages, worldview, and identities in this diverse city.</a:t>
            </a:r>
          </a:p>
          <a:p>
            <a:endParaRPr lang="en-US" dirty="0"/>
          </a:p>
        </p:txBody>
      </p:sp>
      <p:sp>
        <p:nvSpPr>
          <p:cNvPr id="4" name="Slide Number Placeholder 3">
            <a:extLst>
              <a:ext uri="{FF2B5EF4-FFF2-40B4-BE49-F238E27FC236}">
                <a16:creationId xmlns:a16="http://schemas.microsoft.com/office/drawing/2014/main" id="{DF1CA0FE-4DBC-DAAB-C802-F41AF3B4495E}"/>
              </a:ext>
            </a:extLst>
          </p:cNvPr>
          <p:cNvSpPr>
            <a:spLocks noGrp="1"/>
          </p:cNvSpPr>
          <p:nvPr>
            <p:ph type="sldNum" sz="quarter" idx="10"/>
          </p:nvPr>
        </p:nvSpPr>
        <p:spPr/>
        <p:txBody>
          <a:bodyPr/>
          <a:lstStyle/>
          <a:p>
            <a:pPr>
              <a:defRPr/>
            </a:pPr>
            <a:fld id="{06DDD070-D08E-4B40-B4AC-DB5751E9D83C}" type="slidenum">
              <a:rPr lang="en-US" altLang="en-US" smtClean="0"/>
              <a:pPr>
                <a:defRPr/>
              </a:pPr>
              <a:t>3</a:t>
            </a:fld>
            <a:endParaRPr lang="en-US" altLang="en-US"/>
          </a:p>
        </p:txBody>
      </p:sp>
    </p:spTree>
    <p:extLst>
      <p:ext uri="{BB962C8B-B14F-4D97-AF65-F5344CB8AC3E}">
        <p14:creationId xmlns:p14="http://schemas.microsoft.com/office/powerpoint/2010/main" val="36293368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4F929-E283-EB83-7053-6A83100178DB}"/>
              </a:ext>
            </a:extLst>
          </p:cNvPr>
          <p:cNvSpPr>
            <a:spLocks noGrp="1"/>
          </p:cNvSpPr>
          <p:nvPr>
            <p:ph type="title"/>
          </p:nvPr>
        </p:nvSpPr>
        <p:spPr>
          <a:xfrm>
            <a:off x="1277650" y="-339647"/>
            <a:ext cx="10046043" cy="1325563"/>
          </a:xfrm>
        </p:spPr>
        <p:txBody>
          <a:bodyPr/>
          <a:lstStyle/>
          <a:p>
            <a:r>
              <a:rPr lang="en-US" dirty="0"/>
              <a:t>Build Connections</a:t>
            </a:r>
          </a:p>
        </p:txBody>
      </p:sp>
      <p:sp>
        <p:nvSpPr>
          <p:cNvPr id="3" name="Content Placeholder 2">
            <a:extLst>
              <a:ext uri="{FF2B5EF4-FFF2-40B4-BE49-F238E27FC236}">
                <a16:creationId xmlns:a16="http://schemas.microsoft.com/office/drawing/2014/main" id="{E1F59147-2218-9837-2C31-97BF809020C2}"/>
              </a:ext>
            </a:extLst>
          </p:cNvPr>
          <p:cNvSpPr>
            <a:spLocks noGrp="1"/>
          </p:cNvSpPr>
          <p:nvPr>
            <p:ph sz="half" idx="1"/>
          </p:nvPr>
        </p:nvSpPr>
        <p:spPr>
          <a:xfrm>
            <a:off x="1277650" y="985916"/>
            <a:ext cx="10058400" cy="4419600"/>
          </a:xfrm>
        </p:spPr>
        <p:txBody>
          <a:bodyPr/>
          <a:lstStyle/>
          <a:p>
            <a:r>
              <a:rPr lang="en-US" dirty="0">
                <a:hlinkClick r:id="rId2"/>
              </a:rPr>
              <a:t>ASCCC Webpage</a:t>
            </a:r>
            <a:r>
              <a:rPr lang="en-US" dirty="0"/>
              <a:t>…resources, resources, and more resources!</a:t>
            </a:r>
          </a:p>
          <a:p>
            <a:r>
              <a:rPr lang="en-US" dirty="0"/>
              <a:t>Official Listservs – </a:t>
            </a:r>
            <a:r>
              <a:rPr lang="en-US" dirty="0">
                <a:hlinkClick r:id="rId3"/>
              </a:rPr>
              <a:t>subscribe here</a:t>
            </a:r>
            <a:endParaRPr lang="en-US" dirty="0"/>
          </a:p>
          <a:p>
            <a:r>
              <a:rPr lang="en-US" dirty="0"/>
              <a:t>Unofficial Listservs: </a:t>
            </a:r>
          </a:p>
          <a:p>
            <a:pPr lvl="1"/>
            <a:r>
              <a:rPr lang="en-US" dirty="0"/>
              <a:t>Curriculum: </a:t>
            </a:r>
            <a:r>
              <a:rPr lang="en-US" b="0" i="0" u="sng" dirty="0">
                <a:solidFill>
                  <a:srgbClr val="954F72"/>
                </a:solidFill>
                <a:effectLst/>
                <a:latin typeface="Calibri" panose="020F0502020204030204" pitchFamily="34" charset="0"/>
                <a:hlinkClick r:id="rId4"/>
              </a:rPr>
              <a:t>CCCCurriculumChairs+subscribe@groups.io</a:t>
            </a:r>
            <a:endParaRPr lang="en-US" dirty="0"/>
          </a:p>
          <a:p>
            <a:pPr lvl="1"/>
            <a:r>
              <a:rPr lang="en-US" dirty="0"/>
              <a:t>Senate Presidents:</a:t>
            </a:r>
            <a:r>
              <a:rPr lang="en-US" b="0" i="0" u="none" strike="noStrike" dirty="0">
                <a:solidFill>
                  <a:srgbClr val="005E99"/>
                </a:solidFill>
                <a:effectLst/>
                <a:latin typeface="Lato" panose="020F0502020204030203" pitchFamily="34" charset="0"/>
                <a:hlinkClick r:id="rId5"/>
              </a:rPr>
              <a:t> cccsenates+subscribe@googlegroups.com</a:t>
            </a:r>
            <a:endParaRPr lang="en-US" b="0" i="0" u="none" strike="noStrike" dirty="0">
              <a:solidFill>
                <a:srgbClr val="005E99"/>
              </a:solidFill>
              <a:effectLst/>
              <a:latin typeface="Lato" panose="020F0502020204030203" pitchFamily="34" charset="0"/>
            </a:endParaRPr>
          </a:p>
          <a:p>
            <a:r>
              <a:rPr lang="en-US" dirty="0">
                <a:solidFill>
                  <a:schemeClr val="tx1"/>
                </a:solidFill>
                <a:latin typeface="Lato" panose="020F0502020204030203" pitchFamily="34" charset="0"/>
              </a:rPr>
              <a:t>ASCCC Caucuses</a:t>
            </a:r>
          </a:p>
          <a:p>
            <a:pPr lvl="1"/>
            <a:r>
              <a:rPr lang="en-US" dirty="0">
                <a:solidFill>
                  <a:schemeClr val="tx1"/>
                </a:solidFill>
                <a:latin typeface="Lato" panose="020F0502020204030203" pitchFamily="34" charset="0"/>
              </a:rPr>
              <a:t>Small or Rural Colleges</a:t>
            </a:r>
          </a:p>
          <a:p>
            <a:pPr lvl="1"/>
            <a:r>
              <a:rPr lang="en-US" dirty="0">
                <a:solidFill>
                  <a:schemeClr val="tx1"/>
                </a:solidFill>
                <a:latin typeface="Lato" panose="020F0502020204030203" pitchFamily="34" charset="0"/>
              </a:rPr>
              <a:t>LGBTQIA+ </a:t>
            </a:r>
          </a:p>
          <a:p>
            <a:pPr lvl="1"/>
            <a:r>
              <a:rPr lang="en-US" dirty="0">
                <a:solidFill>
                  <a:schemeClr val="tx1"/>
                </a:solidFill>
                <a:latin typeface="Lato" panose="020F0502020204030203" pitchFamily="34" charset="0"/>
              </a:rPr>
              <a:t>Asian Pacific Islander</a:t>
            </a:r>
          </a:p>
          <a:p>
            <a:pPr lvl="1"/>
            <a:r>
              <a:rPr lang="en-US" dirty="0">
                <a:solidFill>
                  <a:schemeClr val="tx1"/>
                </a:solidFill>
                <a:latin typeface="Lato" panose="020F0502020204030203" pitchFamily="34" charset="0"/>
              </a:rPr>
              <a:t>Latinx</a:t>
            </a:r>
          </a:p>
          <a:p>
            <a:pPr lvl="1"/>
            <a:r>
              <a:rPr lang="en-US" dirty="0">
                <a:solidFill>
                  <a:schemeClr val="tx1"/>
                </a:solidFill>
                <a:latin typeface="Lato" panose="020F0502020204030203" pitchFamily="34" charset="0"/>
              </a:rPr>
              <a:t>Womxn’s</a:t>
            </a:r>
          </a:p>
          <a:p>
            <a:pPr lvl="1"/>
            <a:r>
              <a:rPr lang="en-US" dirty="0">
                <a:solidFill>
                  <a:schemeClr val="tx1"/>
                </a:solidFill>
                <a:latin typeface="Lato" panose="020F0502020204030203" pitchFamily="34" charset="0"/>
              </a:rPr>
              <a:t>Black</a:t>
            </a:r>
          </a:p>
          <a:p>
            <a:pPr lvl="1"/>
            <a:r>
              <a:rPr lang="en-US" dirty="0">
                <a:solidFill>
                  <a:schemeClr val="tx1"/>
                </a:solidFill>
                <a:latin typeface="Lato" panose="020F0502020204030203" pitchFamily="34" charset="0"/>
              </a:rPr>
              <a:t>Articulation and Transfer</a:t>
            </a:r>
          </a:p>
          <a:p>
            <a:r>
              <a:rPr lang="en-US" dirty="0">
                <a:solidFill>
                  <a:schemeClr val="tx1"/>
                </a:solidFill>
                <a:latin typeface="Lato" panose="020F0502020204030203" pitchFamily="34" charset="0"/>
              </a:rPr>
              <a:t>ASCCC Liaisons</a:t>
            </a:r>
            <a:endParaRPr lang="en-US" dirty="0">
              <a:solidFill>
                <a:schemeClr val="tx1"/>
              </a:solidFill>
            </a:endParaRPr>
          </a:p>
        </p:txBody>
      </p:sp>
      <p:sp>
        <p:nvSpPr>
          <p:cNvPr id="4" name="Slide Number Placeholder 3">
            <a:extLst>
              <a:ext uri="{FF2B5EF4-FFF2-40B4-BE49-F238E27FC236}">
                <a16:creationId xmlns:a16="http://schemas.microsoft.com/office/drawing/2014/main" id="{4ED8F845-A701-D30C-F549-04CD57B7A9B6}"/>
              </a:ext>
            </a:extLst>
          </p:cNvPr>
          <p:cNvSpPr>
            <a:spLocks noGrp="1"/>
          </p:cNvSpPr>
          <p:nvPr>
            <p:ph type="sldNum" sz="quarter" idx="10"/>
          </p:nvPr>
        </p:nvSpPr>
        <p:spPr/>
        <p:txBody>
          <a:bodyPr/>
          <a:lstStyle/>
          <a:p>
            <a:pPr>
              <a:defRPr/>
            </a:pPr>
            <a:fld id="{06DDD070-D08E-4B40-B4AC-DB5751E9D83C}" type="slidenum">
              <a:rPr lang="en-US" altLang="en-US" smtClean="0"/>
              <a:pPr>
                <a:defRPr/>
              </a:pPr>
              <a:t>30</a:t>
            </a:fld>
            <a:endParaRPr lang="en-US" altLang="en-US"/>
          </a:p>
        </p:txBody>
      </p:sp>
    </p:spTree>
    <p:extLst>
      <p:ext uri="{BB962C8B-B14F-4D97-AF65-F5344CB8AC3E}">
        <p14:creationId xmlns:p14="http://schemas.microsoft.com/office/powerpoint/2010/main" val="36870799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B315B-3970-E36C-21A7-2E33E676554D}"/>
              </a:ext>
            </a:extLst>
          </p:cNvPr>
          <p:cNvSpPr>
            <a:spLocks noGrp="1"/>
          </p:cNvSpPr>
          <p:nvPr>
            <p:ph type="title"/>
          </p:nvPr>
        </p:nvSpPr>
        <p:spPr/>
        <p:txBody>
          <a:bodyPr/>
          <a:lstStyle/>
          <a:p>
            <a:r>
              <a:rPr lang="en-US" dirty="0"/>
              <a:t>Upcoming Webinars and Events</a:t>
            </a:r>
          </a:p>
        </p:txBody>
      </p:sp>
      <p:sp>
        <p:nvSpPr>
          <p:cNvPr id="3" name="Content Placeholder 2">
            <a:extLst>
              <a:ext uri="{FF2B5EF4-FFF2-40B4-BE49-F238E27FC236}">
                <a16:creationId xmlns:a16="http://schemas.microsoft.com/office/drawing/2014/main" id="{91835A23-9DBD-ADB1-6B9C-935668BCA731}"/>
              </a:ext>
            </a:extLst>
          </p:cNvPr>
          <p:cNvSpPr>
            <a:spLocks noGrp="1"/>
          </p:cNvSpPr>
          <p:nvPr>
            <p:ph sz="half" idx="1"/>
          </p:nvPr>
        </p:nvSpPr>
        <p:spPr/>
        <p:txBody>
          <a:bodyPr/>
          <a:lstStyle/>
          <a:p>
            <a:pPr marL="0" indent="0">
              <a:buNone/>
            </a:pPr>
            <a:r>
              <a:rPr lang="en-US" dirty="0"/>
              <a:t>Webinars</a:t>
            </a:r>
          </a:p>
          <a:p>
            <a:r>
              <a:rPr lang="en-US" dirty="0"/>
              <a:t>November 27 2:00PM-3:00PM </a:t>
            </a:r>
            <a:r>
              <a:rPr lang="en-US" dirty="0">
                <a:hlinkClick r:id="rId2"/>
              </a:rPr>
              <a:t>AB 928 Committee Report Update</a:t>
            </a:r>
            <a:endParaRPr lang="en-US" dirty="0"/>
          </a:p>
          <a:p>
            <a:r>
              <a:rPr lang="en-US" dirty="0"/>
              <a:t>November 28 2:00PM-3:00PM </a:t>
            </a:r>
            <a:r>
              <a:rPr lang="en-US" dirty="0">
                <a:hlinkClick r:id="rId3"/>
              </a:rPr>
              <a:t>AB 1111 Common Course Numbering Report Update</a:t>
            </a:r>
            <a:endParaRPr lang="en-US" dirty="0"/>
          </a:p>
          <a:p>
            <a:r>
              <a:rPr lang="en-US" dirty="0"/>
              <a:t>December 7 12:00PM-1:30PM </a:t>
            </a:r>
            <a:r>
              <a:rPr lang="en-US" dirty="0">
                <a:hlinkClick r:id="rId4"/>
              </a:rPr>
              <a:t>Demystifying CBE</a:t>
            </a:r>
            <a:endParaRPr lang="en-US" dirty="0"/>
          </a:p>
          <a:p>
            <a:r>
              <a:rPr lang="en-US" dirty="0"/>
              <a:t>December 8 10:00AM-11:30AM Destigmatizing Academic Probation</a:t>
            </a:r>
          </a:p>
          <a:p>
            <a:r>
              <a:rPr lang="en-US" dirty="0"/>
              <a:t>January 29 10:00AM-11:30AM IDEAA-focused Professional Development for Faculty</a:t>
            </a:r>
          </a:p>
          <a:p>
            <a:pPr marL="0" indent="0">
              <a:buNone/>
            </a:pPr>
            <a:r>
              <a:rPr lang="en-US" dirty="0"/>
              <a:t>Events</a:t>
            </a:r>
          </a:p>
          <a:p>
            <a:r>
              <a:rPr lang="en-US" dirty="0"/>
              <a:t>February 2 </a:t>
            </a:r>
            <a:r>
              <a:rPr lang="en-US" dirty="0">
                <a:hlinkClick r:id="rId5"/>
              </a:rPr>
              <a:t>CTE Regional: Central Mother Lode</a:t>
            </a:r>
            <a:endParaRPr lang="en-US" dirty="0"/>
          </a:p>
          <a:p>
            <a:r>
              <a:rPr lang="en-US" dirty="0"/>
              <a:t>February 9 </a:t>
            </a:r>
            <a:r>
              <a:rPr lang="en-US" dirty="0">
                <a:hlinkClick r:id="rId6"/>
              </a:rPr>
              <a:t>CTE Regional: Inland Empire</a:t>
            </a:r>
            <a:endParaRPr lang="en-US" dirty="0"/>
          </a:p>
        </p:txBody>
      </p:sp>
      <p:sp>
        <p:nvSpPr>
          <p:cNvPr id="4" name="Slide Number Placeholder 3">
            <a:extLst>
              <a:ext uri="{FF2B5EF4-FFF2-40B4-BE49-F238E27FC236}">
                <a16:creationId xmlns:a16="http://schemas.microsoft.com/office/drawing/2014/main" id="{6689D3AF-7A65-2522-5BC3-F76986021242}"/>
              </a:ext>
            </a:extLst>
          </p:cNvPr>
          <p:cNvSpPr>
            <a:spLocks noGrp="1"/>
          </p:cNvSpPr>
          <p:nvPr>
            <p:ph type="sldNum" sz="quarter" idx="10"/>
          </p:nvPr>
        </p:nvSpPr>
        <p:spPr/>
        <p:txBody>
          <a:bodyPr/>
          <a:lstStyle/>
          <a:p>
            <a:pPr>
              <a:defRPr/>
            </a:pPr>
            <a:fld id="{06DDD070-D08E-4B40-B4AC-DB5751E9D83C}" type="slidenum">
              <a:rPr lang="en-US" altLang="en-US" smtClean="0"/>
              <a:pPr>
                <a:defRPr/>
              </a:pPr>
              <a:t>31</a:t>
            </a:fld>
            <a:endParaRPr lang="en-US" altLang="en-US"/>
          </a:p>
        </p:txBody>
      </p:sp>
    </p:spTree>
    <p:extLst>
      <p:ext uri="{BB962C8B-B14F-4D97-AF65-F5344CB8AC3E}">
        <p14:creationId xmlns:p14="http://schemas.microsoft.com/office/powerpoint/2010/main" val="31936948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78EEE-AEF5-E9CA-5CB8-7741638F5C15}"/>
              </a:ext>
            </a:extLst>
          </p:cNvPr>
          <p:cNvSpPr>
            <a:spLocks noGrp="1"/>
          </p:cNvSpPr>
          <p:nvPr>
            <p:ph type="title"/>
          </p:nvPr>
        </p:nvSpPr>
        <p:spPr/>
        <p:txBody>
          <a:bodyPr/>
          <a:lstStyle/>
          <a:p>
            <a:r>
              <a:rPr lang="en-US" dirty="0"/>
              <a:t>We Can Do This!</a:t>
            </a:r>
          </a:p>
        </p:txBody>
      </p:sp>
      <p:sp>
        <p:nvSpPr>
          <p:cNvPr id="3" name="Content Placeholder 2">
            <a:extLst>
              <a:ext uri="{FF2B5EF4-FFF2-40B4-BE49-F238E27FC236}">
                <a16:creationId xmlns:a16="http://schemas.microsoft.com/office/drawing/2014/main" id="{C60F28C7-C7DC-9729-FC74-68FCCF30F6F5}"/>
              </a:ext>
            </a:extLst>
          </p:cNvPr>
          <p:cNvSpPr>
            <a:spLocks noGrp="1"/>
          </p:cNvSpPr>
          <p:nvPr>
            <p:ph sz="half" idx="1"/>
          </p:nvPr>
        </p:nvSpPr>
        <p:spPr/>
        <p:txBody>
          <a:bodyPr/>
          <a:lstStyle/>
          <a:p>
            <a:r>
              <a:rPr lang="en-US" dirty="0"/>
              <a:t>Center students – our why!</a:t>
            </a:r>
          </a:p>
          <a:p>
            <a:r>
              <a:rPr lang="en-US" dirty="0"/>
              <a:t>Learn, access resources, share with others</a:t>
            </a:r>
          </a:p>
          <a:p>
            <a:r>
              <a:rPr lang="en-US" dirty="0"/>
              <a:t>Build community and collaborate</a:t>
            </a:r>
          </a:p>
          <a:p>
            <a:r>
              <a:rPr lang="en-US" dirty="0"/>
              <a:t>Communication</a:t>
            </a:r>
          </a:p>
          <a:p>
            <a:r>
              <a:rPr lang="en-US" dirty="0"/>
              <a:t>Stay focused on the 10 + 1 and academic senate purview</a:t>
            </a:r>
          </a:p>
          <a:p>
            <a:r>
              <a:rPr lang="en-US" dirty="0"/>
              <a:t>Practice self care</a:t>
            </a:r>
          </a:p>
          <a:p>
            <a:endParaRPr lang="en-US" dirty="0"/>
          </a:p>
        </p:txBody>
      </p:sp>
      <p:sp>
        <p:nvSpPr>
          <p:cNvPr id="4" name="Slide Number Placeholder 3">
            <a:extLst>
              <a:ext uri="{FF2B5EF4-FFF2-40B4-BE49-F238E27FC236}">
                <a16:creationId xmlns:a16="http://schemas.microsoft.com/office/drawing/2014/main" id="{B807BD71-B163-F3D5-DFA8-0C255C38339C}"/>
              </a:ext>
            </a:extLst>
          </p:cNvPr>
          <p:cNvSpPr>
            <a:spLocks noGrp="1"/>
          </p:cNvSpPr>
          <p:nvPr>
            <p:ph type="sldNum" sz="quarter" idx="10"/>
          </p:nvPr>
        </p:nvSpPr>
        <p:spPr/>
        <p:txBody>
          <a:bodyPr/>
          <a:lstStyle/>
          <a:p>
            <a:pPr>
              <a:defRPr/>
            </a:pPr>
            <a:fld id="{06DDD070-D08E-4B40-B4AC-DB5751E9D83C}" type="slidenum">
              <a:rPr lang="en-US" altLang="en-US" smtClean="0"/>
              <a:pPr>
                <a:defRPr/>
              </a:pPr>
              <a:t>32</a:t>
            </a:fld>
            <a:endParaRPr lang="en-US" altLang="en-US"/>
          </a:p>
        </p:txBody>
      </p:sp>
    </p:spTree>
    <p:extLst>
      <p:ext uri="{BB962C8B-B14F-4D97-AF65-F5344CB8AC3E}">
        <p14:creationId xmlns:p14="http://schemas.microsoft.com/office/powerpoint/2010/main" val="16339849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775AD-2FDF-2134-9644-62213F2F998F}"/>
              </a:ext>
            </a:extLst>
          </p:cNvPr>
          <p:cNvSpPr>
            <a:spLocks noGrp="1"/>
          </p:cNvSpPr>
          <p:nvPr>
            <p:ph type="title"/>
          </p:nvPr>
        </p:nvSpPr>
        <p:spPr/>
        <p:txBody>
          <a:bodyPr/>
          <a:lstStyle/>
          <a:p>
            <a:r>
              <a:rPr lang="en-US" dirty="0"/>
              <a:t>Thank you!         Questions!</a:t>
            </a:r>
            <a:br>
              <a:rPr lang="en-US" dirty="0"/>
            </a:br>
            <a:br>
              <a:rPr lang="en-US" dirty="0"/>
            </a:br>
            <a:r>
              <a:rPr lang="en-US" dirty="0" err="1"/>
              <a:t>info@asccc.org</a:t>
            </a:r>
            <a:endParaRPr lang="en-US" dirty="0"/>
          </a:p>
        </p:txBody>
      </p:sp>
    </p:spTree>
    <p:extLst>
      <p:ext uri="{BB962C8B-B14F-4D97-AF65-F5344CB8AC3E}">
        <p14:creationId xmlns:p14="http://schemas.microsoft.com/office/powerpoint/2010/main" val="2653914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49089-F2A0-FCCF-CE46-50D14F380199}"/>
              </a:ext>
            </a:extLst>
          </p:cNvPr>
          <p:cNvSpPr>
            <a:spLocks noGrp="1"/>
          </p:cNvSpPr>
          <p:nvPr>
            <p:ph type="title"/>
          </p:nvPr>
        </p:nvSpPr>
        <p:spPr>
          <a:xfrm>
            <a:off x="1277650" y="365125"/>
            <a:ext cx="10046043" cy="676999"/>
          </a:xfrm>
        </p:spPr>
        <p:txBody>
          <a:bodyPr/>
          <a:lstStyle/>
          <a:p>
            <a:pPr algn="ctr"/>
            <a:r>
              <a:rPr lang="en-US" dirty="0"/>
              <a:t>Actions</a:t>
            </a:r>
          </a:p>
        </p:txBody>
      </p:sp>
      <p:sp>
        <p:nvSpPr>
          <p:cNvPr id="7" name="Content Placeholder 2">
            <a:extLst>
              <a:ext uri="{FF2B5EF4-FFF2-40B4-BE49-F238E27FC236}">
                <a16:creationId xmlns:a16="http://schemas.microsoft.com/office/drawing/2014/main" id="{C3274BAB-E070-850F-C0AA-6F83EE1D1360}"/>
              </a:ext>
            </a:extLst>
          </p:cNvPr>
          <p:cNvSpPr>
            <a:spLocks noGrp="1"/>
          </p:cNvSpPr>
          <p:nvPr>
            <p:ph sz="half" idx="2"/>
          </p:nvPr>
        </p:nvSpPr>
        <p:spPr>
          <a:xfrm>
            <a:off x="1277650" y="985050"/>
            <a:ext cx="4922537" cy="4391343"/>
          </a:xfrm>
        </p:spPr>
        <p:txBody>
          <a:bodyPr anchor="ctr"/>
          <a:lstStyle/>
          <a:p>
            <a:pPr marL="0" indent="0" algn="ctr">
              <a:buNone/>
            </a:pPr>
            <a:r>
              <a:rPr lang="en-US" sz="3200" dirty="0">
                <a:solidFill>
                  <a:schemeClr val="tx2"/>
                </a:solidFill>
              </a:rPr>
              <a:t>Adoption of the </a:t>
            </a:r>
          </a:p>
          <a:p>
            <a:pPr marL="0" indent="0" algn="ctr">
              <a:buNone/>
            </a:pPr>
            <a:r>
              <a:rPr lang="en-US" sz="3200" dirty="0">
                <a:solidFill>
                  <a:schemeClr val="tx2"/>
                </a:solidFill>
              </a:rPr>
              <a:t>Procedures for </a:t>
            </a:r>
          </a:p>
          <a:p>
            <a:pPr marL="0" indent="0" algn="ctr">
              <a:buNone/>
            </a:pPr>
            <a:r>
              <a:rPr lang="en-US" sz="3200" dirty="0">
                <a:solidFill>
                  <a:schemeClr val="tx2"/>
                </a:solidFill>
              </a:rPr>
              <a:t>Fall 2023 </a:t>
            </a:r>
          </a:p>
          <a:p>
            <a:pPr marL="0" indent="0" algn="ctr">
              <a:buNone/>
            </a:pPr>
            <a:r>
              <a:rPr lang="en-US" sz="3200" dirty="0">
                <a:solidFill>
                  <a:schemeClr val="tx2"/>
                </a:solidFill>
              </a:rPr>
              <a:t>Plenary Session</a:t>
            </a:r>
          </a:p>
          <a:p>
            <a:pPr marL="0" indent="0" algn="ctr">
              <a:buNone/>
            </a:pPr>
            <a:r>
              <a:rPr lang="en-US" sz="2000" dirty="0"/>
              <a:t>Procedures can be found on the </a:t>
            </a:r>
            <a:r>
              <a:rPr lang="en-US" sz="2000" dirty="0">
                <a:hlinkClick r:id="rId2"/>
              </a:rPr>
              <a:t>Fall 2023 Resolutions Page</a:t>
            </a:r>
            <a:r>
              <a:rPr lang="en-US" sz="2000" dirty="0"/>
              <a:t>, linked in the Resources tab of the </a:t>
            </a:r>
            <a:r>
              <a:rPr lang="en-US" sz="2000" dirty="0">
                <a:hlinkClick r:id="rId3"/>
              </a:rPr>
              <a:t>Fall 2023 Plenary Session webpage</a:t>
            </a:r>
            <a:endParaRPr lang="en-US" sz="2000" dirty="0"/>
          </a:p>
        </p:txBody>
      </p:sp>
      <p:sp>
        <p:nvSpPr>
          <p:cNvPr id="8" name="Content Placeholder 3">
            <a:extLst>
              <a:ext uri="{FF2B5EF4-FFF2-40B4-BE49-F238E27FC236}">
                <a16:creationId xmlns:a16="http://schemas.microsoft.com/office/drawing/2014/main" id="{BA82E4EB-3ED1-1EB5-6B12-A8367921BBB6}"/>
              </a:ext>
            </a:extLst>
          </p:cNvPr>
          <p:cNvSpPr>
            <a:spLocks noGrp="1"/>
          </p:cNvSpPr>
          <p:nvPr>
            <p:ph sz="quarter" idx="4"/>
          </p:nvPr>
        </p:nvSpPr>
        <p:spPr>
          <a:xfrm>
            <a:off x="6374812" y="838652"/>
            <a:ext cx="4948881" cy="4391343"/>
          </a:xfrm>
        </p:spPr>
        <p:txBody>
          <a:bodyPr anchor="ctr"/>
          <a:lstStyle/>
          <a:p>
            <a:pPr marL="0" indent="0" algn="ctr">
              <a:buNone/>
            </a:pPr>
            <a:r>
              <a:rPr lang="en-US" sz="3200" dirty="0">
                <a:solidFill>
                  <a:schemeClr val="tx2"/>
                </a:solidFill>
              </a:rPr>
              <a:t>Adoption of Minutes</a:t>
            </a:r>
          </a:p>
          <a:p>
            <a:pPr marL="0" indent="0" algn="ctr">
              <a:buNone/>
            </a:pPr>
            <a:r>
              <a:rPr lang="en-US" sz="3200" dirty="0">
                <a:solidFill>
                  <a:schemeClr val="tx2"/>
                </a:solidFill>
              </a:rPr>
              <a:t>from Spring 2023</a:t>
            </a:r>
          </a:p>
          <a:p>
            <a:pPr marL="0" indent="0" algn="ctr">
              <a:buNone/>
            </a:pPr>
            <a:r>
              <a:rPr lang="en-US" sz="3200" dirty="0">
                <a:solidFill>
                  <a:schemeClr val="tx2"/>
                </a:solidFill>
              </a:rPr>
              <a:t>Plenary Session</a:t>
            </a:r>
          </a:p>
          <a:p>
            <a:pPr marL="0" indent="0" algn="ctr">
              <a:buNone/>
            </a:pPr>
            <a:endParaRPr lang="en-US" sz="3200" dirty="0"/>
          </a:p>
          <a:p>
            <a:pPr marL="0" indent="0" algn="ctr">
              <a:buNone/>
            </a:pPr>
            <a:r>
              <a:rPr lang="en-US" sz="2000" dirty="0"/>
              <a:t>Minutes can be found under the Resources tab of the </a:t>
            </a:r>
            <a:r>
              <a:rPr lang="en-US" sz="2000" dirty="0">
                <a:hlinkClick r:id="rId3"/>
              </a:rPr>
              <a:t>Fall 2023 Plenary Session webpage</a:t>
            </a:r>
            <a:endParaRPr lang="en-US" sz="2000" dirty="0"/>
          </a:p>
        </p:txBody>
      </p:sp>
      <p:sp>
        <p:nvSpPr>
          <p:cNvPr id="9" name="TextBox 8">
            <a:extLst>
              <a:ext uri="{FF2B5EF4-FFF2-40B4-BE49-F238E27FC236}">
                <a16:creationId xmlns:a16="http://schemas.microsoft.com/office/drawing/2014/main" id="{16F49841-3F65-3A6F-5030-CB296D41FB79}"/>
              </a:ext>
            </a:extLst>
          </p:cNvPr>
          <p:cNvSpPr txBox="1"/>
          <p:nvPr/>
        </p:nvSpPr>
        <p:spPr>
          <a:xfrm>
            <a:off x="1759526" y="5318952"/>
            <a:ext cx="9594274" cy="1107996"/>
          </a:xfrm>
          <a:prstGeom prst="rect">
            <a:avLst/>
          </a:prstGeom>
          <a:noFill/>
        </p:spPr>
        <p:txBody>
          <a:bodyPr wrap="square" rtlCol="0">
            <a:spAutoFit/>
          </a:bodyPr>
          <a:lstStyle/>
          <a:p>
            <a:r>
              <a:rPr lang="en-US" sz="2200" dirty="0">
                <a:solidFill>
                  <a:schemeClr val="accent2">
                    <a:lumMod val="50000"/>
                  </a:schemeClr>
                </a:solidFill>
                <a:latin typeface="+mn-lt"/>
              </a:rPr>
              <a:t>Also, please review the </a:t>
            </a:r>
            <a:r>
              <a:rPr lang="en-US" sz="2200" dirty="0">
                <a:solidFill>
                  <a:schemeClr val="accent2">
                    <a:lumMod val="50000"/>
                  </a:schemeClr>
                </a:solidFill>
                <a:latin typeface="+mn-lt"/>
                <a:hlinkClick r:id="rId4"/>
              </a:rPr>
              <a:t>2023 ASCCC Audit Report</a:t>
            </a:r>
            <a:r>
              <a:rPr lang="en-US" sz="2200" dirty="0">
                <a:solidFill>
                  <a:schemeClr val="accent2">
                    <a:lumMod val="50000"/>
                  </a:schemeClr>
                </a:solidFill>
                <a:latin typeface="+mn-lt"/>
              </a:rPr>
              <a:t> available on the Plenary Session Event page at the ASCCC website. We are proud to report there are no findings or comments.</a:t>
            </a:r>
          </a:p>
        </p:txBody>
      </p:sp>
      <p:sp>
        <p:nvSpPr>
          <p:cNvPr id="4" name="Slide Number Placeholder 3">
            <a:extLst>
              <a:ext uri="{FF2B5EF4-FFF2-40B4-BE49-F238E27FC236}">
                <a16:creationId xmlns:a16="http://schemas.microsoft.com/office/drawing/2014/main" id="{766229A4-6261-FEDF-C142-2BC3989FF4AD}"/>
              </a:ext>
            </a:extLst>
          </p:cNvPr>
          <p:cNvSpPr>
            <a:spLocks noGrp="1"/>
          </p:cNvSpPr>
          <p:nvPr>
            <p:ph type="sldNum" sz="quarter" idx="10"/>
          </p:nvPr>
        </p:nvSpPr>
        <p:spPr/>
        <p:txBody>
          <a:bodyPr/>
          <a:lstStyle/>
          <a:p>
            <a:pPr>
              <a:defRPr/>
            </a:pPr>
            <a:fld id="{06DDD070-D08E-4B40-B4AC-DB5751E9D83C}" type="slidenum">
              <a:rPr lang="en-US" altLang="en-US" smtClean="0"/>
              <a:pPr>
                <a:defRPr/>
              </a:pPr>
              <a:t>4</a:t>
            </a:fld>
            <a:endParaRPr lang="en-US" altLang="en-US"/>
          </a:p>
        </p:txBody>
      </p:sp>
    </p:spTree>
    <p:extLst>
      <p:ext uri="{BB962C8B-B14F-4D97-AF65-F5344CB8AC3E}">
        <p14:creationId xmlns:p14="http://schemas.microsoft.com/office/powerpoint/2010/main" val="228821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
          <p:cNvSpPr txBox="1">
            <a:spLocks noGrp="1"/>
          </p:cNvSpPr>
          <p:nvPr>
            <p:ph type="title"/>
          </p:nvPr>
        </p:nvSpPr>
        <p:spPr>
          <a:xfrm>
            <a:off x="3893600" y="2838325"/>
            <a:ext cx="4395000" cy="1893300"/>
          </a:xfrm>
          <a:prstGeom prst="rect">
            <a:avLst/>
          </a:prstGeom>
          <a:noFill/>
          <a:ln>
            <a:noFill/>
          </a:ln>
        </p:spPr>
        <p:txBody>
          <a:bodyPr spcFirstLastPara="1" vert="horz" wrap="square" lIns="91425" tIns="45700" rIns="91425" bIns="45700" numCol="1" anchor="b" anchorCtr="0" compatLnSpc="1">
            <a:prstTxWarp prst="textNoShape">
              <a:avLst/>
            </a:prstTxWarp>
            <a:spAutoFit/>
          </a:bodyPr>
          <a:lstStyle/>
          <a:p>
            <a:pPr>
              <a:buClr>
                <a:schemeClr val="dk2"/>
              </a:buClr>
              <a:buSzPts val="3600"/>
            </a:pPr>
            <a:r>
              <a:rPr lang="en-US" sz="2600" dirty="0">
                <a:latin typeface="Arial"/>
                <a:ea typeface="Arial"/>
                <a:cs typeface="Arial"/>
                <a:sym typeface="Arial"/>
              </a:rPr>
              <a:t>Celebrating 15 years of Supporting Faculty Professional Growth &amp; Participation in </a:t>
            </a:r>
            <a:endParaRPr sz="2600" dirty="0">
              <a:latin typeface="Arial"/>
              <a:ea typeface="Arial"/>
              <a:cs typeface="Arial"/>
              <a:sym typeface="Arial"/>
            </a:endParaRPr>
          </a:p>
          <a:p>
            <a:pPr>
              <a:buClr>
                <a:schemeClr val="dk2"/>
              </a:buClr>
              <a:buSzPts val="3600"/>
            </a:pPr>
            <a:r>
              <a:rPr lang="en-US" sz="2600" dirty="0">
                <a:latin typeface="Arial"/>
                <a:ea typeface="Arial"/>
                <a:cs typeface="Arial"/>
                <a:sym typeface="Arial"/>
              </a:rPr>
              <a:t>ASCCC Events</a:t>
            </a:r>
            <a:endParaRPr sz="1520" dirty="0">
              <a:latin typeface="Arial"/>
              <a:ea typeface="Arial"/>
              <a:cs typeface="Arial"/>
              <a:sym typeface="Arial"/>
            </a:endParaRPr>
          </a:p>
        </p:txBody>
      </p:sp>
      <p:sp>
        <p:nvSpPr>
          <p:cNvPr id="69" name="Google Shape;69;p1"/>
          <p:cNvSpPr txBox="1">
            <a:spLocks noGrp="1"/>
          </p:cNvSpPr>
          <p:nvPr>
            <p:ph type="subTitle" idx="1"/>
          </p:nvPr>
        </p:nvSpPr>
        <p:spPr>
          <a:xfrm>
            <a:off x="3893610" y="4983881"/>
            <a:ext cx="4395000" cy="1015622"/>
          </a:xfrm>
          <a:prstGeom prst="rect">
            <a:avLst/>
          </a:prstGeom>
          <a:noFill/>
          <a:ln>
            <a:noFill/>
          </a:ln>
        </p:spPr>
        <p:txBody>
          <a:bodyPr spcFirstLastPara="1" vert="horz" wrap="square" lIns="91425" tIns="45700" rIns="91425" bIns="45700" numCol="1" anchor="t" anchorCtr="0" compatLnSpc="1">
            <a:prstTxWarp prst="textNoShape">
              <a:avLst/>
            </a:prstTxWarp>
            <a:spAutoFit/>
          </a:bodyPr>
          <a:lstStyle/>
          <a:p>
            <a:pPr marL="0" indent="0"/>
            <a:r>
              <a:rPr lang="en-US" sz="2000" dirty="0">
                <a:latin typeface="+mj-lt"/>
              </a:rPr>
              <a:t>ASCCC Fall 23 Plenary Report</a:t>
            </a:r>
            <a:endParaRPr sz="2000" dirty="0">
              <a:latin typeface="+mj-lt"/>
            </a:endParaRPr>
          </a:p>
          <a:p>
            <a:pPr marL="0" indent="0"/>
            <a:r>
              <a:rPr lang="en-US" sz="2000" dirty="0">
                <a:latin typeface="+mj-lt"/>
              </a:rPr>
              <a:t>November 14</a:t>
            </a:r>
            <a:endParaRPr sz="2000" dirty="0">
              <a:latin typeface="+mj-lt"/>
            </a:endParaRPr>
          </a:p>
          <a:p>
            <a:pPr marL="0" indent="0"/>
            <a:r>
              <a:rPr lang="en-US" sz="2000" dirty="0">
                <a:latin typeface="+mj-lt"/>
              </a:rPr>
              <a:t>Westin South Coast Plaza</a:t>
            </a:r>
            <a:endParaRPr sz="2000" dirty="0">
              <a:latin typeface="+mj-lt"/>
            </a:endParaRPr>
          </a:p>
        </p:txBody>
      </p:sp>
      <p:pic>
        <p:nvPicPr>
          <p:cNvPr id="71" name="Google Shape;71;p1" descr="A logo for the academic senate foundation"/>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461392" y="165838"/>
            <a:ext cx="3260207" cy="2420231"/>
          </a:xfrm>
          <a:prstGeom prst="rect">
            <a:avLst/>
          </a:prstGeom>
          <a:noFill/>
          <a:ln>
            <a:noFill/>
          </a:ln>
        </p:spPr>
      </p:pic>
    </p:spTree>
    <p:extLst>
      <p:ext uri="{BB962C8B-B14F-4D97-AF65-F5344CB8AC3E}">
        <p14:creationId xmlns:p14="http://schemas.microsoft.com/office/powerpoint/2010/main" val="2821663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5"/>
        <p:cNvGrpSpPr/>
        <p:nvPr/>
      </p:nvGrpSpPr>
      <p:grpSpPr>
        <a:xfrm>
          <a:off x="0" y="0"/>
          <a:ext cx="0" cy="0"/>
          <a:chOff x="0" y="0"/>
          <a:chExt cx="0" cy="0"/>
        </a:xfrm>
      </p:grpSpPr>
      <p:sp>
        <p:nvSpPr>
          <p:cNvPr id="77" name="Google Shape;77;p2"/>
          <p:cNvSpPr txBox="1">
            <a:spLocks noGrp="1"/>
          </p:cNvSpPr>
          <p:nvPr>
            <p:ph type="title"/>
          </p:nvPr>
        </p:nvSpPr>
        <p:spPr>
          <a:xfrm>
            <a:off x="2189825" y="953271"/>
            <a:ext cx="7886700" cy="591000"/>
          </a:xfrm>
          <a:prstGeom prst="rect">
            <a:avLst/>
          </a:prstGeom>
          <a:noFill/>
          <a:ln>
            <a:noFill/>
          </a:ln>
        </p:spPr>
        <p:txBody>
          <a:bodyPr spcFirstLastPara="1" vert="horz" wrap="square" lIns="91425" tIns="45700" rIns="91425" bIns="45700" numCol="1" anchor="ctr" anchorCtr="0" compatLnSpc="1">
            <a:prstTxWarp prst="textNoShape">
              <a:avLst/>
            </a:prstTxWarp>
            <a:spAutoFit/>
          </a:bodyPr>
          <a:lstStyle/>
          <a:p>
            <a:pPr algn="ctr">
              <a:buSzPts val="4000"/>
            </a:pPr>
            <a:r>
              <a:rPr lang="en-US" dirty="0">
                <a:latin typeface="Arial"/>
                <a:ea typeface="Arial"/>
                <a:cs typeface="Arial"/>
                <a:sym typeface="Arial"/>
              </a:rPr>
              <a:t>2023-2024 Board of Directors</a:t>
            </a:r>
            <a:endParaRPr dirty="0">
              <a:latin typeface="Arial"/>
              <a:ea typeface="Arial"/>
              <a:cs typeface="Arial"/>
              <a:sym typeface="Arial"/>
            </a:endParaRPr>
          </a:p>
        </p:txBody>
      </p:sp>
      <p:graphicFrame>
        <p:nvGraphicFramePr>
          <p:cNvPr id="76" name="Google Shape;76;p2"/>
          <p:cNvGraphicFramePr/>
          <p:nvPr>
            <p:extLst>
              <p:ext uri="{D42A27DB-BD31-4B8C-83A1-F6EECF244321}">
                <p14:modId xmlns:p14="http://schemas.microsoft.com/office/powerpoint/2010/main" val="3419127746"/>
              </p:ext>
            </p:extLst>
          </p:nvPr>
        </p:nvGraphicFramePr>
        <p:xfrm>
          <a:off x="1838526" y="1993276"/>
          <a:ext cx="8447425" cy="4142325"/>
        </p:xfrm>
        <a:graphic>
          <a:graphicData uri="http://schemas.openxmlformats.org/drawingml/2006/table">
            <a:tbl>
              <a:tblPr firstRow="1">
                <a:noFill/>
              </a:tblPr>
              <a:tblGrid>
                <a:gridCol w="1122125">
                  <a:extLst>
                    <a:ext uri="{9D8B030D-6E8A-4147-A177-3AD203B41FA5}">
                      <a16:colId xmlns:a16="http://schemas.microsoft.com/office/drawing/2014/main" val="20000"/>
                    </a:ext>
                  </a:extLst>
                </a:gridCol>
                <a:gridCol w="2823675">
                  <a:extLst>
                    <a:ext uri="{9D8B030D-6E8A-4147-A177-3AD203B41FA5}">
                      <a16:colId xmlns:a16="http://schemas.microsoft.com/office/drawing/2014/main" val="20001"/>
                    </a:ext>
                  </a:extLst>
                </a:gridCol>
                <a:gridCol w="1156850">
                  <a:extLst>
                    <a:ext uri="{9D8B030D-6E8A-4147-A177-3AD203B41FA5}">
                      <a16:colId xmlns:a16="http://schemas.microsoft.com/office/drawing/2014/main" val="20002"/>
                    </a:ext>
                  </a:extLst>
                </a:gridCol>
                <a:gridCol w="3344775">
                  <a:extLst>
                    <a:ext uri="{9D8B030D-6E8A-4147-A177-3AD203B41FA5}">
                      <a16:colId xmlns:a16="http://schemas.microsoft.com/office/drawing/2014/main" val="20003"/>
                    </a:ext>
                  </a:extLst>
                </a:gridCol>
              </a:tblGrid>
              <a:tr h="13807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chemeClr val="dk2">
                          <a:alpha val="0"/>
                        </a:schemeClr>
                      </a:solidFill>
                      <a:prstDash val="solid"/>
                      <a:round/>
                      <a:headEnd type="none" w="sm" len="sm"/>
                      <a:tailEnd type="none" w="sm" len="sm"/>
                    </a:lnL>
                    <a:lnR w="9525" cap="flat" cmpd="sng" algn="ctr">
                      <a:solidFill>
                        <a:schemeClr val="dk2">
                          <a:alpha val="0"/>
                        </a:schemeClr>
                      </a:solidFill>
                      <a:prstDash val="solid"/>
                      <a:round/>
                      <a:headEnd type="none" w="sm" len="sm"/>
                      <a:tailEnd type="none" w="sm" len="sm"/>
                    </a:lnR>
                    <a:lnT w="9525" cap="flat" cmpd="sng" algn="ctr">
                      <a:solidFill>
                        <a:schemeClr val="dk2">
                          <a:alpha val="0"/>
                        </a:schemeClr>
                      </a:solidFill>
                      <a:prstDash val="solid"/>
                      <a:round/>
                      <a:headEnd type="none" w="sm" len="sm"/>
                      <a:tailEnd type="none" w="sm" len="sm"/>
                    </a:lnT>
                    <a:lnB w="9525" cap="flat" cmpd="sng">
                      <a:solidFill>
                        <a:schemeClr val="dk2">
                          <a:alpha val="0"/>
                        </a:scheme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solidFill>
                            <a:schemeClr val="dk2"/>
                          </a:solidFill>
                        </a:rPr>
                        <a:t>President: Karen Chow</a:t>
                      </a:r>
                      <a:endParaRPr sz="1400" b="1" u="none" strike="noStrike" cap="none" dirty="0">
                        <a:solidFill>
                          <a:schemeClr val="dk2"/>
                        </a:solidFill>
                      </a:endParaRPr>
                    </a:p>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t>De Anza College</a:t>
                      </a: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err="1"/>
                        <a:t>chowkaren@deanza.edu</a:t>
                      </a: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lnL w="9525" cap="flat" cmpd="sng" algn="ctr">
                      <a:solidFill>
                        <a:schemeClr val="dk2">
                          <a:alpha val="0"/>
                        </a:schemeClr>
                      </a:solidFill>
                      <a:prstDash val="solid"/>
                      <a:round/>
                      <a:headEnd type="none" w="sm" len="sm"/>
                      <a:tailEnd type="none" w="sm" len="sm"/>
                    </a:lnL>
                    <a:lnR w="9525" cap="flat" cmpd="sng" algn="ctr">
                      <a:solidFill>
                        <a:schemeClr val="dk2">
                          <a:alpha val="0"/>
                        </a:schemeClr>
                      </a:solidFill>
                      <a:prstDash val="solid"/>
                      <a:round/>
                      <a:headEnd type="none" w="sm" len="sm"/>
                      <a:tailEnd type="none" w="sm" len="sm"/>
                    </a:lnR>
                    <a:lnT w="9525" cap="flat" cmpd="sng" algn="ctr">
                      <a:solidFill>
                        <a:schemeClr val="dk2">
                          <a:alpha val="0"/>
                        </a:schemeClr>
                      </a:solidFill>
                      <a:prstDash val="solid"/>
                      <a:round/>
                      <a:headEnd type="none" w="sm" len="sm"/>
                      <a:tailEnd type="none" w="sm" len="sm"/>
                    </a:lnT>
                    <a:lnB w="9525" cap="flat" cmpd="sng">
                      <a:solidFill>
                        <a:schemeClr val="dk2">
                          <a:alpha val="0"/>
                        </a:scheme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lgn="ctr">
                      <a:solidFill>
                        <a:schemeClr val="dk2">
                          <a:alpha val="0"/>
                        </a:schemeClr>
                      </a:solidFill>
                      <a:prstDash val="solid"/>
                      <a:round/>
                      <a:headEnd type="none" w="sm" len="sm"/>
                      <a:tailEnd type="none" w="sm" len="sm"/>
                    </a:lnL>
                    <a:lnR w="9525" cap="flat" cmpd="sng" algn="ctr">
                      <a:solidFill>
                        <a:schemeClr val="dk2">
                          <a:alpha val="0"/>
                        </a:schemeClr>
                      </a:solidFill>
                      <a:prstDash val="solid"/>
                      <a:round/>
                      <a:headEnd type="none" w="sm" len="sm"/>
                      <a:tailEnd type="none" w="sm" len="sm"/>
                    </a:lnR>
                    <a:lnT w="9525" cap="flat" cmpd="sng" algn="ctr">
                      <a:solidFill>
                        <a:schemeClr val="dk2">
                          <a:alpha val="0"/>
                        </a:schemeClr>
                      </a:solidFill>
                      <a:prstDash val="solid"/>
                      <a:round/>
                      <a:headEnd type="none" w="sm" len="sm"/>
                      <a:tailEnd type="none" w="sm" len="sm"/>
                    </a:lnT>
                    <a:lnB w="9525" cap="flat" cmpd="sng">
                      <a:solidFill>
                        <a:schemeClr val="dk2">
                          <a:alpha val="0"/>
                        </a:scheme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solidFill>
                            <a:schemeClr val="dk2"/>
                          </a:solidFill>
                        </a:rPr>
                        <a:t>Executive Director: </a:t>
                      </a:r>
                      <a:r>
                        <a:rPr lang="en-US" sz="1400" b="1" u="none" strike="noStrike" cap="none" dirty="0" err="1">
                          <a:solidFill>
                            <a:schemeClr val="dk2"/>
                          </a:solidFill>
                        </a:rPr>
                        <a:t>Krystinne</a:t>
                      </a:r>
                      <a:r>
                        <a:rPr lang="en-US" sz="1400" b="1" u="none" strike="noStrike" cap="none" dirty="0">
                          <a:solidFill>
                            <a:schemeClr val="dk2"/>
                          </a:solidFill>
                        </a:rPr>
                        <a:t> Mica</a:t>
                      </a:r>
                      <a:endParaRPr sz="1400" b="1" u="none" strike="noStrike" cap="none" dirty="0">
                        <a:solidFill>
                          <a:schemeClr val="dk2"/>
                        </a:solidFill>
                      </a:endParaRPr>
                    </a:p>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t>Academic Senate for California Community Colleges</a:t>
                      </a: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r>
                        <a:rPr lang="en-US" sz="1400" u="sng" strike="noStrike" cap="none" dirty="0">
                          <a:solidFill>
                            <a:schemeClr val="hlink"/>
                          </a:solidFill>
                          <a:hlinkClick r:id="rId4"/>
                        </a:rPr>
                        <a:t>krystinne@asccc.org</a:t>
                      </a: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lnL w="9525" cap="flat" cmpd="sng" algn="ctr">
                      <a:solidFill>
                        <a:schemeClr val="dk2">
                          <a:alpha val="0"/>
                        </a:schemeClr>
                      </a:solidFill>
                      <a:prstDash val="solid"/>
                      <a:round/>
                      <a:headEnd type="none" w="sm" len="sm"/>
                      <a:tailEnd type="none" w="sm" len="sm"/>
                    </a:lnL>
                    <a:lnR w="9525" cap="flat" cmpd="sng">
                      <a:solidFill>
                        <a:schemeClr val="dk2">
                          <a:alpha val="0"/>
                        </a:schemeClr>
                      </a:solidFill>
                      <a:prstDash val="solid"/>
                      <a:round/>
                      <a:headEnd type="none" w="sm" len="sm"/>
                      <a:tailEnd type="none" w="sm" len="sm"/>
                    </a:lnR>
                    <a:lnT w="9525" cap="flat" cmpd="sng" algn="ctr">
                      <a:solidFill>
                        <a:schemeClr val="dk2">
                          <a:alpha val="0"/>
                        </a:schemeClr>
                      </a:solidFill>
                      <a:prstDash val="solid"/>
                      <a:round/>
                      <a:headEnd type="none" w="sm" len="sm"/>
                      <a:tailEnd type="none" w="sm" len="sm"/>
                    </a:lnT>
                    <a:lnB w="9525" cap="flat" cmpd="sng">
                      <a:solidFill>
                        <a:schemeClr val="dk2">
                          <a:alpha val="0"/>
                        </a:schemeClr>
                      </a:solidFill>
                      <a:prstDash val="solid"/>
                      <a:round/>
                      <a:headEnd type="none" w="sm" len="sm"/>
                      <a:tailEnd type="none" w="sm" len="sm"/>
                    </a:lnB>
                  </a:tcPr>
                </a:tc>
                <a:extLst>
                  <a:ext uri="{0D108BD9-81ED-4DB2-BD59-A6C34878D82A}">
                    <a16:rowId xmlns:a16="http://schemas.microsoft.com/office/drawing/2014/main" val="10000"/>
                  </a:ext>
                </a:extLst>
              </a:tr>
              <a:tr h="13807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chemeClr val="dk2">
                          <a:alpha val="0"/>
                        </a:schemeClr>
                      </a:solidFill>
                      <a:prstDash val="solid"/>
                      <a:round/>
                      <a:headEnd type="none" w="sm" len="sm"/>
                      <a:tailEnd type="none" w="sm" len="sm"/>
                    </a:lnL>
                    <a:lnR w="9525" cap="flat" cmpd="sng">
                      <a:solidFill>
                        <a:schemeClr val="dk2">
                          <a:alpha val="0"/>
                        </a:schemeClr>
                      </a:solidFill>
                      <a:prstDash val="solid"/>
                      <a:round/>
                      <a:headEnd type="none" w="sm" len="sm"/>
                      <a:tailEnd type="none" w="sm" len="sm"/>
                    </a:lnR>
                    <a:lnT w="9525" cap="flat" cmpd="sng">
                      <a:solidFill>
                        <a:schemeClr val="dk2">
                          <a:alpha val="0"/>
                        </a:schemeClr>
                      </a:solidFill>
                      <a:prstDash val="solid"/>
                      <a:round/>
                      <a:headEnd type="none" w="sm" len="sm"/>
                      <a:tailEnd type="none" w="sm" len="sm"/>
                    </a:lnT>
                    <a:lnB w="9525" cap="flat" cmpd="sng">
                      <a:solidFill>
                        <a:schemeClr val="dk2">
                          <a:alpha val="0"/>
                        </a:scheme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chemeClr val="dk2"/>
                          </a:solidFill>
                        </a:rPr>
                        <a:t>Secretary: Christopher Howerton</a:t>
                      </a:r>
                      <a:endParaRPr sz="1400" b="1" u="none" strike="noStrike" cap="none">
                        <a:solidFill>
                          <a:schemeClr val="dk2"/>
                        </a:solidFill>
                      </a:endParaRPr>
                    </a:p>
                    <a:p>
                      <a:pPr marL="0" marR="0" lvl="0" indent="0" algn="l" rtl="0">
                        <a:lnSpc>
                          <a:spcPct val="100000"/>
                        </a:lnSpc>
                        <a:spcBef>
                          <a:spcPts val="0"/>
                        </a:spcBef>
                        <a:spcAft>
                          <a:spcPts val="0"/>
                        </a:spcAft>
                        <a:buClr>
                          <a:srgbClr val="000000"/>
                        </a:buClr>
                        <a:buSzPts val="1400"/>
                        <a:buFont typeface="Arial"/>
                        <a:buNone/>
                      </a:pPr>
                      <a:r>
                        <a:rPr lang="en-US" sz="1400" u="none" strike="noStrike" cap="none"/>
                        <a:t>Woodland College</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n-US" sz="1400" u="none" strike="noStrike" cap="none"/>
                        <a:t>chowerto@yccd.edu</a:t>
                      </a: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chemeClr val="dk2">
                          <a:alpha val="0"/>
                        </a:schemeClr>
                      </a:solidFill>
                      <a:prstDash val="solid"/>
                      <a:round/>
                      <a:headEnd type="none" w="sm" len="sm"/>
                      <a:tailEnd type="none" w="sm" len="sm"/>
                    </a:lnL>
                    <a:lnR w="9525" cap="flat" cmpd="sng">
                      <a:solidFill>
                        <a:schemeClr val="dk2">
                          <a:alpha val="0"/>
                        </a:schemeClr>
                      </a:solidFill>
                      <a:prstDash val="solid"/>
                      <a:round/>
                      <a:headEnd type="none" w="sm" len="sm"/>
                      <a:tailEnd type="none" w="sm" len="sm"/>
                    </a:lnR>
                    <a:lnT w="9525" cap="flat" cmpd="sng">
                      <a:solidFill>
                        <a:schemeClr val="dk2">
                          <a:alpha val="0"/>
                        </a:schemeClr>
                      </a:solidFill>
                      <a:prstDash val="solid"/>
                      <a:round/>
                      <a:headEnd type="none" w="sm" len="sm"/>
                      <a:tailEnd type="none" w="sm" len="sm"/>
                    </a:lnT>
                    <a:lnB w="9525" cap="flat" cmpd="sng">
                      <a:solidFill>
                        <a:schemeClr val="dk2">
                          <a:alpha val="0"/>
                        </a:scheme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chemeClr val="dk2">
                          <a:alpha val="0"/>
                        </a:schemeClr>
                      </a:solidFill>
                      <a:prstDash val="solid"/>
                      <a:round/>
                      <a:headEnd type="none" w="sm" len="sm"/>
                      <a:tailEnd type="none" w="sm" len="sm"/>
                    </a:lnL>
                    <a:lnR w="9525" cap="flat" cmpd="sng">
                      <a:solidFill>
                        <a:schemeClr val="dk2">
                          <a:alpha val="0"/>
                        </a:schemeClr>
                      </a:solidFill>
                      <a:prstDash val="solid"/>
                      <a:round/>
                      <a:headEnd type="none" w="sm" len="sm"/>
                      <a:tailEnd type="none" w="sm" len="sm"/>
                    </a:lnR>
                    <a:lnT w="9525" cap="flat" cmpd="sng">
                      <a:solidFill>
                        <a:schemeClr val="dk2">
                          <a:alpha val="0"/>
                        </a:schemeClr>
                      </a:solidFill>
                      <a:prstDash val="solid"/>
                      <a:round/>
                      <a:headEnd type="none" w="sm" len="sm"/>
                      <a:tailEnd type="none" w="sm" len="sm"/>
                    </a:lnT>
                    <a:lnB w="9525" cap="flat" cmpd="sng">
                      <a:solidFill>
                        <a:schemeClr val="dk2">
                          <a:alpha val="0"/>
                        </a:scheme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chemeClr val="dk2"/>
                          </a:solidFill>
                        </a:rPr>
                        <a:t>Treasurer: Mitra Sapienza</a:t>
                      </a:r>
                      <a:endParaRPr sz="1400" b="1" u="none" strike="noStrike" cap="none">
                        <a:solidFill>
                          <a:schemeClr val="dk2"/>
                        </a:solidFill>
                      </a:endParaRPr>
                    </a:p>
                    <a:p>
                      <a:pPr marL="0" marR="0" lvl="0" indent="0" algn="l" rtl="0">
                        <a:lnSpc>
                          <a:spcPct val="100000"/>
                        </a:lnSpc>
                        <a:spcBef>
                          <a:spcPts val="0"/>
                        </a:spcBef>
                        <a:spcAft>
                          <a:spcPts val="0"/>
                        </a:spcAft>
                        <a:buClr>
                          <a:srgbClr val="000000"/>
                        </a:buClr>
                        <a:buSzPts val="1400"/>
                        <a:buFont typeface="Arial"/>
                        <a:buNone/>
                      </a:pPr>
                      <a:r>
                        <a:rPr lang="en-US" sz="1400" u="none" strike="noStrike" cap="none"/>
                        <a:t>City College of San Francisco</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n-US" sz="1400" u="none" strike="noStrike" cap="none"/>
                        <a:t>msapienz@ccsf.edu</a:t>
                      </a:r>
                      <a:endParaRPr sz="1400" u="none" strike="noStrike" cap="none"/>
                    </a:p>
                  </a:txBody>
                  <a:tcPr marL="91425" marR="91425" marT="91425" marB="91425">
                    <a:lnL w="9525" cap="flat" cmpd="sng">
                      <a:solidFill>
                        <a:schemeClr val="dk2">
                          <a:alpha val="0"/>
                        </a:schemeClr>
                      </a:solidFill>
                      <a:prstDash val="solid"/>
                      <a:round/>
                      <a:headEnd type="none" w="sm" len="sm"/>
                      <a:tailEnd type="none" w="sm" len="sm"/>
                    </a:lnL>
                    <a:lnR w="9525" cap="flat" cmpd="sng">
                      <a:solidFill>
                        <a:schemeClr val="dk2">
                          <a:alpha val="0"/>
                        </a:schemeClr>
                      </a:solidFill>
                      <a:prstDash val="solid"/>
                      <a:round/>
                      <a:headEnd type="none" w="sm" len="sm"/>
                      <a:tailEnd type="none" w="sm" len="sm"/>
                    </a:lnR>
                    <a:lnT w="9525" cap="flat" cmpd="sng">
                      <a:solidFill>
                        <a:schemeClr val="dk2">
                          <a:alpha val="0"/>
                        </a:schemeClr>
                      </a:solidFill>
                      <a:prstDash val="solid"/>
                      <a:round/>
                      <a:headEnd type="none" w="sm" len="sm"/>
                      <a:tailEnd type="none" w="sm" len="sm"/>
                    </a:lnT>
                    <a:lnB w="9525" cap="flat" cmpd="sng">
                      <a:solidFill>
                        <a:schemeClr val="dk2">
                          <a:alpha val="0"/>
                        </a:schemeClr>
                      </a:solidFill>
                      <a:prstDash val="solid"/>
                      <a:round/>
                      <a:headEnd type="none" w="sm" len="sm"/>
                      <a:tailEnd type="none" w="sm" len="sm"/>
                    </a:lnB>
                  </a:tcPr>
                </a:tc>
                <a:extLst>
                  <a:ext uri="{0D108BD9-81ED-4DB2-BD59-A6C34878D82A}">
                    <a16:rowId xmlns:a16="http://schemas.microsoft.com/office/drawing/2014/main" val="10001"/>
                  </a:ext>
                </a:extLst>
              </a:tr>
              <a:tr h="13807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chemeClr val="dk2">
                          <a:alpha val="0"/>
                        </a:schemeClr>
                      </a:solidFill>
                      <a:prstDash val="solid"/>
                      <a:round/>
                      <a:headEnd type="none" w="sm" len="sm"/>
                      <a:tailEnd type="none" w="sm" len="sm"/>
                    </a:lnL>
                    <a:lnR w="9525" cap="flat" cmpd="sng">
                      <a:solidFill>
                        <a:schemeClr val="dk2">
                          <a:alpha val="0"/>
                        </a:schemeClr>
                      </a:solidFill>
                      <a:prstDash val="solid"/>
                      <a:round/>
                      <a:headEnd type="none" w="sm" len="sm"/>
                      <a:tailEnd type="none" w="sm" len="sm"/>
                    </a:lnR>
                    <a:lnT w="9525" cap="flat" cmpd="sng">
                      <a:solidFill>
                        <a:schemeClr val="dk2">
                          <a:alpha val="0"/>
                        </a:schemeClr>
                      </a:solidFill>
                      <a:prstDash val="solid"/>
                      <a:round/>
                      <a:headEnd type="none" w="sm" len="sm"/>
                      <a:tailEnd type="none" w="sm" len="sm"/>
                    </a:lnT>
                    <a:lnB w="9525" cap="flat" cmpd="sng">
                      <a:solidFill>
                        <a:schemeClr val="dk2">
                          <a:alpha val="0"/>
                        </a:scheme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chemeClr val="dk2"/>
                          </a:solidFill>
                        </a:rPr>
                        <a:t>Director: Robert L. Stewart Jr.</a:t>
                      </a:r>
                      <a:endParaRPr sz="1400" b="1" u="none" strike="noStrike" cap="none">
                        <a:solidFill>
                          <a:schemeClr val="dk2"/>
                        </a:solidFill>
                      </a:endParaRPr>
                    </a:p>
                    <a:p>
                      <a:pPr marL="0" marR="0" lvl="0" indent="0" algn="l" rtl="0">
                        <a:lnSpc>
                          <a:spcPct val="100000"/>
                        </a:lnSpc>
                        <a:spcBef>
                          <a:spcPts val="0"/>
                        </a:spcBef>
                        <a:spcAft>
                          <a:spcPts val="0"/>
                        </a:spcAft>
                        <a:buClr>
                          <a:srgbClr val="000000"/>
                        </a:buClr>
                        <a:buSzPts val="1400"/>
                        <a:buFont typeface="Arial"/>
                        <a:buNone/>
                      </a:pPr>
                      <a:r>
                        <a:rPr lang="en-US" sz="1400" u="none" strike="noStrike" cap="none"/>
                        <a:t>Los Angeles Southwest College</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n-US" sz="1400" u="none" strike="noStrike" cap="none"/>
                        <a:t>stewarrl@lasc.edu</a:t>
                      </a: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chemeClr val="dk2">
                          <a:alpha val="0"/>
                        </a:schemeClr>
                      </a:solidFill>
                      <a:prstDash val="solid"/>
                      <a:round/>
                      <a:headEnd type="none" w="sm" len="sm"/>
                      <a:tailEnd type="none" w="sm" len="sm"/>
                    </a:lnL>
                    <a:lnR w="9525" cap="flat" cmpd="sng">
                      <a:solidFill>
                        <a:schemeClr val="dk2">
                          <a:alpha val="0"/>
                        </a:schemeClr>
                      </a:solidFill>
                      <a:prstDash val="solid"/>
                      <a:round/>
                      <a:headEnd type="none" w="sm" len="sm"/>
                      <a:tailEnd type="none" w="sm" len="sm"/>
                    </a:lnR>
                    <a:lnT w="9525" cap="flat" cmpd="sng">
                      <a:solidFill>
                        <a:schemeClr val="dk2">
                          <a:alpha val="0"/>
                        </a:schemeClr>
                      </a:solidFill>
                      <a:prstDash val="solid"/>
                      <a:round/>
                      <a:headEnd type="none" w="sm" len="sm"/>
                      <a:tailEnd type="none" w="sm" len="sm"/>
                    </a:lnT>
                    <a:lnB w="9525" cap="flat" cmpd="sng">
                      <a:solidFill>
                        <a:schemeClr val="dk2">
                          <a:alpha val="0"/>
                        </a:scheme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chemeClr val="dk2">
                          <a:alpha val="0"/>
                        </a:schemeClr>
                      </a:solidFill>
                      <a:prstDash val="solid"/>
                      <a:round/>
                      <a:headEnd type="none" w="sm" len="sm"/>
                      <a:tailEnd type="none" w="sm" len="sm"/>
                    </a:lnL>
                    <a:lnR w="9525" cap="flat" cmpd="sng">
                      <a:solidFill>
                        <a:schemeClr val="dk2">
                          <a:alpha val="0"/>
                        </a:schemeClr>
                      </a:solidFill>
                      <a:prstDash val="solid"/>
                      <a:round/>
                      <a:headEnd type="none" w="sm" len="sm"/>
                      <a:tailEnd type="none" w="sm" len="sm"/>
                    </a:lnR>
                    <a:lnT w="9525" cap="flat" cmpd="sng">
                      <a:solidFill>
                        <a:schemeClr val="dk2">
                          <a:alpha val="0"/>
                        </a:schemeClr>
                      </a:solidFill>
                      <a:prstDash val="solid"/>
                      <a:round/>
                      <a:headEnd type="none" w="sm" len="sm"/>
                      <a:tailEnd type="none" w="sm" len="sm"/>
                    </a:lnT>
                    <a:lnB w="9525" cap="flat" cmpd="sng">
                      <a:solidFill>
                        <a:schemeClr val="dk2">
                          <a:alpha val="0"/>
                        </a:scheme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solidFill>
                            <a:schemeClr val="dk2"/>
                          </a:solidFill>
                        </a:rPr>
                        <a:t>Director: Robert Chambers</a:t>
                      </a:r>
                      <a:endParaRPr sz="1400" b="1" u="none" strike="noStrike" cap="none" dirty="0">
                        <a:solidFill>
                          <a:schemeClr val="dk2"/>
                        </a:solidFill>
                      </a:endParaRPr>
                    </a:p>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t>San Diego City College</a:t>
                      </a: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err="1"/>
                        <a:t>rjchambers.arts@gmail.com</a:t>
                      </a:r>
                      <a:endParaRPr sz="1400" u="none" strike="noStrike" cap="none" dirty="0"/>
                    </a:p>
                  </a:txBody>
                  <a:tcPr marL="91425" marR="91425" marT="91425" marB="91425">
                    <a:lnL w="9525" cap="flat" cmpd="sng">
                      <a:solidFill>
                        <a:schemeClr val="dk2">
                          <a:alpha val="0"/>
                        </a:schemeClr>
                      </a:solidFill>
                      <a:prstDash val="solid"/>
                      <a:round/>
                      <a:headEnd type="none" w="sm" len="sm"/>
                      <a:tailEnd type="none" w="sm" len="sm"/>
                    </a:lnL>
                    <a:lnR w="9525" cap="flat" cmpd="sng">
                      <a:solidFill>
                        <a:schemeClr val="dk2">
                          <a:alpha val="0"/>
                        </a:schemeClr>
                      </a:solidFill>
                      <a:prstDash val="solid"/>
                      <a:round/>
                      <a:headEnd type="none" w="sm" len="sm"/>
                      <a:tailEnd type="none" w="sm" len="sm"/>
                    </a:lnR>
                    <a:lnT w="9525" cap="flat" cmpd="sng">
                      <a:solidFill>
                        <a:schemeClr val="dk2">
                          <a:alpha val="0"/>
                        </a:schemeClr>
                      </a:solidFill>
                      <a:prstDash val="solid"/>
                      <a:round/>
                      <a:headEnd type="none" w="sm" len="sm"/>
                      <a:tailEnd type="none" w="sm" len="sm"/>
                    </a:lnT>
                    <a:lnB w="9525" cap="flat" cmpd="sng">
                      <a:solidFill>
                        <a:schemeClr val="dk2">
                          <a:alpha val="0"/>
                        </a:schemeClr>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pic>
        <p:nvPicPr>
          <p:cNvPr id="79" name="Google Shape;79;p2" descr="headshot photo of Foundation President Karen Chow "/>
          <p:cNvPicPr preferRelativeResize="0"/>
          <p:nvPr/>
        </p:nvPicPr>
        <p:blipFill rotWithShape="1">
          <a:blip r:embed="rId5">
            <a:alphaModFix/>
          </a:blip>
          <a:srcRect/>
          <a:stretch/>
        </p:blipFill>
        <p:spPr>
          <a:xfrm>
            <a:off x="1962501" y="2097126"/>
            <a:ext cx="933925" cy="1241055"/>
          </a:xfrm>
          <a:prstGeom prst="rect">
            <a:avLst/>
          </a:prstGeom>
          <a:noFill/>
          <a:ln>
            <a:noFill/>
          </a:ln>
          <a:effectLst>
            <a:outerShdw blurRad="57150" dist="19050" dir="5400000" algn="bl" rotWithShape="0">
              <a:srgbClr val="000000">
                <a:alpha val="49019"/>
              </a:srgbClr>
            </a:outerShdw>
          </a:effectLst>
        </p:spPr>
      </p:pic>
      <p:pic>
        <p:nvPicPr>
          <p:cNvPr id="78" name="Google Shape;78;p2" descr="headshot of ASCCC Executive Director Krystinne Mica"/>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5995417" y="2097125"/>
            <a:ext cx="933925" cy="1245242"/>
          </a:xfrm>
          <a:prstGeom prst="rect">
            <a:avLst/>
          </a:prstGeom>
          <a:noFill/>
          <a:ln>
            <a:noFill/>
          </a:ln>
          <a:effectLst>
            <a:outerShdw blurRad="57150" dist="19050" dir="5400000" algn="bl" rotWithShape="0">
              <a:srgbClr val="000000">
                <a:alpha val="49019"/>
              </a:srgbClr>
            </a:outerShdw>
          </a:effectLst>
        </p:spPr>
      </p:pic>
      <p:pic>
        <p:nvPicPr>
          <p:cNvPr id="81" name="Google Shape;81;p2" descr="headshot photo of Foundation director &amp; Secretary Christopher Howerton "/>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1972275" y="3577776"/>
            <a:ext cx="853031" cy="1137375"/>
          </a:xfrm>
          <a:prstGeom prst="rect">
            <a:avLst/>
          </a:prstGeom>
          <a:noFill/>
          <a:ln>
            <a:noFill/>
          </a:ln>
        </p:spPr>
      </p:pic>
      <p:pic>
        <p:nvPicPr>
          <p:cNvPr id="82" name="Google Shape;82;p2" descr="Headshot photo of Foundation Director &amp; Treasurer Mitra Sapienza "/>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6036301" y="3577776"/>
            <a:ext cx="904875" cy="1209675"/>
          </a:xfrm>
          <a:prstGeom prst="rect">
            <a:avLst/>
          </a:prstGeom>
          <a:noFill/>
          <a:ln>
            <a:noFill/>
          </a:ln>
        </p:spPr>
      </p:pic>
      <p:pic>
        <p:nvPicPr>
          <p:cNvPr id="80" name="Google Shape;80;p2" descr="headshot photo of Foundation Director Robert L. Stewart Jr."/>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1962501" y="4835626"/>
            <a:ext cx="933925" cy="1245233"/>
          </a:xfrm>
          <a:prstGeom prst="rect">
            <a:avLst/>
          </a:prstGeom>
          <a:noFill/>
          <a:ln>
            <a:noFill/>
          </a:ln>
          <a:effectLst>
            <a:outerShdw blurRad="57150" dist="19050" dir="5400000" algn="bl" rotWithShape="0">
              <a:srgbClr val="000000">
                <a:alpha val="49019"/>
              </a:srgbClr>
            </a:outerShdw>
          </a:effectLst>
        </p:spPr>
      </p:pic>
      <p:pic>
        <p:nvPicPr>
          <p:cNvPr id="83" name="Google Shape;83;p2" descr="Headshot photo of Foundation Director Robert Chambers "/>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6036301" y="4941051"/>
            <a:ext cx="904875" cy="1209675"/>
          </a:xfrm>
          <a:prstGeom prst="rect">
            <a:avLst/>
          </a:prstGeom>
          <a:noFill/>
          <a:ln>
            <a:noFill/>
          </a:ln>
        </p:spPr>
      </p:pic>
    </p:spTree>
    <p:extLst>
      <p:ext uri="{BB962C8B-B14F-4D97-AF65-F5344CB8AC3E}">
        <p14:creationId xmlns:p14="http://schemas.microsoft.com/office/powerpoint/2010/main" val="4046427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
        <p:cNvGrpSpPr/>
        <p:nvPr/>
      </p:nvGrpSpPr>
      <p:grpSpPr>
        <a:xfrm>
          <a:off x="0" y="0"/>
          <a:ext cx="0" cy="0"/>
          <a:chOff x="0" y="0"/>
          <a:chExt cx="0" cy="0"/>
        </a:xfrm>
      </p:grpSpPr>
      <p:graphicFrame>
        <p:nvGraphicFramePr>
          <p:cNvPr id="88" name="Google Shape;88;g24dc8007ea9_0_0"/>
          <p:cNvGraphicFramePr/>
          <p:nvPr>
            <p:extLst>
              <p:ext uri="{D42A27DB-BD31-4B8C-83A1-F6EECF244321}">
                <p14:modId xmlns:p14="http://schemas.microsoft.com/office/powerpoint/2010/main" val="26683548"/>
              </p:ext>
            </p:extLst>
          </p:nvPr>
        </p:nvGraphicFramePr>
        <p:xfrm>
          <a:off x="1838526" y="1993275"/>
          <a:ext cx="8489625" cy="4250750"/>
        </p:xfrm>
        <a:graphic>
          <a:graphicData uri="http://schemas.openxmlformats.org/drawingml/2006/table">
            <a:tbl>
              <a:tblPr firstRow="1">
                <a:noFill/>
              </a:tblPr>
              <a:tblGrid>
                <a:gridCol w="2181700">
                  <a:extLst>
                    <a:ext uri="{9D8B030D-6E8A-4147-A177-3AD203B41FA5}">
                      <a16:colId xmlns:a16="http://schemas.microsoft.com/office/drawing/2014/main" val="20000"/>
                    </a:ext>
                  </a:extLst>
                </a:gridCol>
                <a:gridCol w="6307925">
                  <a:extLst>
                    <a:ext uri="{9D8B030D-6E8A-4147-A177-3AD203B41FA5}">
                      <a16:colId xmlns:a16="http://schemas.microsoft.com/office/drawing/2014/main" val="20001"/>
                    </a:ext>
                  </a:extLst>
                </a:gridCol>
              </a:tblGrid>
              <a:tr h="4250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chemeClr val="dk2">
                          <a:alpha val="0"/>
                        </a:schemeClr>
                      </a:solidFill>
                      <a:prstDash val="solid"/>
                      <a:round/>
                      <a:headEnd type="none" w="sm" len="sm"/>
                      <a:tailEnd type="none" w="sm" len="sm"/>
                    </a:lnL>
                    <a:lnR w="9525" cap="flat" cmpd="sng">
                      <a:solidFill>
                        <a:schemeClr val="dk2">
                          <a:alpha val="0"/>
                        </a:schemeClr>
                      </a:solidFill>
                      <a:prstDash val="solid"/>
                      <a:round/>
                      <a:headEnd type="none" w="sm" len="sm"/>
                      <a:tailEnd type="none" w="sm" len="sm"/>
                    </a:lnR>
                    <a:lnT w="9525" cap="flat" cmpd="sng">
                      <a:solidFill>
                        <a:schemeClr val="dk2">
                          <a:alpha val="0"/>
                        </a:schemeClr>
                      </a:solidFill>
                      <a:prstDash val="solid"/>
                      <a:round/>
                      <a:headEnd type="none" w="sm" len="sm"/>
                      <a:tailEnd type="none" w="sm" len="sm"/>
                    </a:lnT>
                    <a:lnB w="9525" cap="flat" cmpd="sng">
                      <a:solidFill>
                        <a:schemeClr val="dk2">
                          <a:alpha val="0"/>
                        </a:scheme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lnL w="9525" cap="flat" cmpd="sng">
                      <a:solidFill>
                        <a:schemeClr val="dk2">
                          <a:alpha val="0"/>
                        </a:schemeClr>
                      </a:solidFill>
                      <a:prstDash val="solid"/>
                      <a:round/>
                      <a:headEnd type="none" w="sm" len="sm"/>
                      <a:tailEnd type="none" w="sm" len="sm"/>
                    </a:lnL>
                    <a:lnR w="9525" cap="flat" cmpd="sng">
                      <a:solidFill>
                        <a:schemeClr val="dk2">
                          <a:alpha val="0"/>
                        </a:schemeClr>
                      </a:solidFill>
                      <a:prstDash val="solid"/>
                      <a:round/>
                      <a:headEnd type="none" w="sm" len="sm"/>
                      <a:tailEnd type="none" w="sm" len="sm"/>
                    </a:lnR>
                    <a:lnT w="9525" cap="flat" cmpd="sng">
                      <a:solidFill>
                        <a:schemeClr val="dk2">
                          <a:alpha val="0"/>
                        </a:schemeClr>
                      </a:solidFill>
                      <a:prstDash val="solid"/>
                      <a:round/>
                      <a:headEnd type="none" w="sm" len="sm"/>
                      <a:tailEnd type="none" w="sm" len="sm"/>
                    </a:lnT>
                    <a:lnB w="9525" cap="flat" cmpd="sng">
                      <a:solidFill>
                        <a:schemeClr val="dk2">
                          <a:alpha val="0"/>
                        </a:scheme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89" name="Google Shape;89;g24dc8007ea9_0_0"/>
          <p:cNvSpPr txBox="1">
            <a:spLocks noGrp="1"/>
          </p:cNvSpPr>
          <p:nvPr>
            <p:ph type="title"/>
          </p:nvPr>
        </p:nvSpPr>
        <p:spPr>
          <a:xfrm>
            <a:off x="2189825" y="953271"/>
            <a:ext cx="7886700" cy="1089600"/>
          </a:xfrm>
          <a:prstGeom prst="rect">
            <a:avLst/>
          </a:prstGeom>
          <a:noFill/>
          <a:ln>
            <a:noFill/>
          </a:ln>
        </p:spPr>
        <p:txBody>
          <a:bodyPr spcFirstLastPara="1" vert="horz" wrap="square" lIns="91425" tIns="45700" rIns="91425" bIns="45700" numCol="1" anchor="ctr" anchorCtr="0" compatLnSpc="1">
            <a:prstTxWarp prst="textNoShape">
              <a:avLst/>
            </a:prstTxWarp>
            <a:spAutoFit/>
          </a:bodyPr>
          <a:lstStyle/>
          <a:p>
            <a:pPr algn="ctr">
              <a:buSzPts val="4000"/>
            </a:pPr>
            <a:r>
              <a:rPr lang="en-US">
                <a:latin typeface="Arial"/>
                <a:ea typeface="Arial"/>
                <a:cs typeface="Arial"/>
                <a:sym typeface="Arial"/>
              </a:rPr>
              <a:t>Celebrating our 15th Year of Supporting ASCCC &amp; Faculty!</a:t>
            </a:r>
            <a:endParaRPr>
              <a:latin typeface="Arial"/>
              <a:ea typeface="Arial"/>
              <a:cs typeface="Arial"/>
              <a:sym typeface="Arial"/>
            </a:endParaRPr>
          </a:p>
        </p:txBody>
      </p:sp>
      <p:pic>
        <p:nvPicPr>
          <p:cNvPr id="90" name="Google Shape;90;g24dc8007ea9_0_0" descr="15th Year of Foundation graphic with the words &quot;15 years 2008-2023 The Academic Senate Foundation for California Community Colleges: Fifteen years of empowering faculty voice, facilitating professional development, and supporting issues facing our colleges and students&quot;  &#10;"/>
          <p:cNvPicPr preferRelativeResize="0"/>
          <p:nvPr/>
        </p:nvPicPr>
        <p:blipFill rotWithShape="1">
          <a:blip r:embed="rId4">
            <a:alphaModFix/>
          </a:blip>
          <a:srcRect/>
          <a:stretch/>
        </p:blipFill>
        <p:spPr>
          <a:xfrm>
            <a:off x="2285070" y="2042876"/>
            <a:ext cx="7791454" cy="3898975"/>
          </a:xfrm>
          <a:prstGeom prst="rect">
            <a:avLst/>
          </a:prstGeom>
          <a:noFill/>
          <a:ln>
            <a:noFill/>
          </a:ln>
        </p:spPr>
      </p:pic>
    </p:spTree>
    <p:extLst>
      <p:ext uri="{BB962C8B-B14F-4D97-AF65-F5344CB8AC3E}">
        <p14:creationId xmlns:p14="http://schemas.microsoft.com/office/powerpoint/2010/main" val="1668562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3"/>
          <p:cNvSpPr txBox="1">
            <a:spLocks noGrp="1"/>
          </p:cNvSpPr>
          <p:nvPr>
            <p:ph type="title"/>
          </p:nvPr>
        </p:nvSpPr>
        <p:spPr>
          <a:xfrm>
            <a:off x="2152650" y="1014921"/>
            <a:ext cx="7886700" cy="591000"/>
          </a:xfrm>
          <a:prstGeom prst="rect">
            <a:avLst/>
          </a:prstGeom>
          <a:noFill/>
          <a:ln>
            <a:noFill/>
          </a:ln>
        </p:spPr>
        <p:txBody>
          <a:bodyPr spcFirstLastPara="1" vert="horz" wrap="square" lIns="91425" tIns="45700" rIns="91425" bIns="45700" numCol="1" anchor="ctr" anchorCtr="0" compatLnSpc="1">
            <a:prstTxWarp prst="textNoShape">
              <a:avLst/>
            </a:prstTxWarp>
            <a:spAutoFit/>
          </a:bodyPr>
          <a:lstStyle/>
          <a:p>
            <a:pPr algn="ctr">
              <a:buSzPts val="4000"/>
            </a:pPr>
            <a:r>
              <a:rPr lang="en-US" dirty="0">
                <a:latin typeface="Arial"/>
                <a:ea typeface="Arial"/>
                <a:cs typeface="Arial"/>
                <a:sym typeface="Arial"/>
              </a:rPr>
              <a:t>Mission and Purpose</a:t>
            </a:r>
            <a:endParaRPr dirty="0">
              <a:latin typeface="Arial"/>
              <a:ea typeface="Arial"/>
              <a:cs typeface="Arial"/>
              <a:sym typeface="Arial"/>
            </a:endParaRPr>
          </a:p>
        </p:txBody>
      </p:sp>
      <p:sp>
        <p:nvSpPr>
          <p:cNvPr id="96" name="Google Shape;96;p3"/>
          <p:cNvSpPr txBox="1"/>
          <p:nvPr/>
        </p:nvSpPr>
        <p:spPr>
          <a:xfrm>
            <a:off x="1886150" y="2063025"/>
            <a:ext cx="6527400" cy="3694200"/>
          </a:xfrm>
          <a:prstGeom prst="rect">
            <a:avLst/>
          </a:prstGeom>
          <a:noFill/>
          <a:ln>
            <a:noFill/>
          </a:ln>
        </p:spPr>
        <p:txBody>
          <a:bodyPr spcFirstLastPara="1" wrap="square" lIns="91425" tIns="91425" rIns="91425" bIns="91425" anchor="t" anchorCtr="0">
            <a:spAutoFit/>
          </a:bodyPr>
          <a:lstStyle/>
          <a:p>
            <a:pPr>
              <a:spcBef>
                <a:spcPts val="0"/>
              </a:spcBef>
              <a:spcAft>
                <a:spcPts val="0"/>
              </a:spcAft>
              <a:buClr>
                <a:srgbClr val="000000"/>
              </a:buClr>
              <a:buSzPts val="2600"/>
            </a:pPr>
            <a:r>
              <a:rPr lang="en-US" sz="2600">
                <a:solidFill>
                  <a:schemeClr val="dk2"/>
                </a:solidFill>
                <a:latin typeface="Arial"/>
                <a:ea typeface="Arial"/>
                <a:cs typeface="Arial"/>
                <a:sym typeface="Arial"/>
              </a:rPr>
              <a:t>Mission</a:t>
            </a:r>
            <a:endParaRPr sz="2600">
              <a:solidFill>
                <a:schemeClr val="dk2"/>
              </a:solidFill>
              <a:latin typeface="Arial"/>
              <a:ea typeface="Arial"/>
              <a:cs typeface="Arial"/>
              <a:sym typeface="Arial"/>
            </a:endParaRPr>
          </a:p>
          <a:p>
            <a:pPr>
              <a:spcBef>
                <a:spcPts val="0"/>
              </a:spcBef>
              <a:spcAft>
                <a:spcPts val="0"/>
              </a:spcAft>
              <a:buClr>
                <a:srgbClr val="000000"/>
              </a:buClr>
              <a:buSzPts val="1600"/>
            </a:pPr>
            <a:r>
              <a:rPr lang="en-US" sz="1600">
                <a:solidFill>
                  <a:srgbClr val="000000"/>
                </a:solidFill>
                <a:latin typeface="Arial"/>
                <a:ea typeface="Arial"/>
                <a:cs typeface="Arial"/>
                <a:sym typeface="Arial"/>
              </a:rPr>
              <a:t>The mission of the Academic Senate Foundation for California Community Colleges (ASFCCC) is to enhance the excellence of the California community colleges by sustained support for professional development of our diverse faculty in the furtherance of effective teaching and learning practices.</a:t>
            </a:r>
            <a:endParaRPr sz="1600">
              <a:solidFill>
                <a:srgbClr val="000000"/>
              </a:solidFill>
              <a:latin typeface="Arial"/>
              <a:ea typeface="Arial"/>
              <a:cs typeface="Arial"/>
              <a:sym typeface="Arial"/>
            </a:endParaRPr>
          </a:p>
          <a:p>
            <a:pPr>
              <a:spcBef>
                <a:spcPts val="0"/>
              </a:spcBef>
              <a:spcAft>
                <a:spcPts val="0"/>
              </a:spcAft>
              <a:buClr>
                <a:srgbClr val="000000"/>
              </a:buClr>
              <a:buSzPts val="1600"/>
            </a:pPr>
            <a:endParaRPr sz="1600">
              <a:solidFill>
                <a:srgbClr val="000000"/>
              </a:solidFill>
              <a:latin typeface="Arial"/>
              <a:ea typeface="Arial"/>
              <a:cs typeface="Arial"/>
              <a:sym typeface="Arial"/>
            </a:endParaRPr>
          </a:p>
          <a:p>
            <a:pPr>
              <a:spcBef>
                <a:spcPts val="0"/>
              </a:spcBef>
              <a:spcAft>
                <a:spcPts val="0"/>
              </a:spcAft>
              <a:buClr>
                <a:srgbClr val="000000"/>
              </a:buClr>
              <a:buSzPts val="2600"/>
            </a:pPr>
            <a:r>
              <a:rPr lang="en-US" sz="2600">
                <a:solidFill>
                  <a:schemeClr val="dk2"/>
                </a:solidFill>
                <a:latin typeface="Arial"/>
                <a:ea typeface="Arial"/>
                <a:cs typeface="Arial"/>
                <a:sym typeface="Arial"/>
              </a:rPr>
              <a:t>Purpose</a:t>
            </a:r>
            <a:endParaRPr sz="2600">
              <a:solidFill>
                <a:schemeClr val="dk2"/>
              </a:solidFill>
              <a:latin typeface="Arial"/>
              <a:ea typeface="Arial"/>
              <a:cs typeface="Arial"/>
              <a:sym typeface="Arial"/>
            </a:endParaRPr>
          </a:p>
          <a:p>
            <a:pPr>
              <a:spcBef>
                <a:spcPts val="0"/>
              </a:spcBef>
              <a:spcAft>
                <a:spcPts val="0"/>
              </a:spcAft>
              <a:buClr>
                <a:srgbClr val="000000"/>
              </a:buClr>
              <a:buSzPts val="1600"/>
            </a:pPr>
            <a:r>
              <a:rPr lang="en-US" sz="1600">
                <a:solidFill>
                  <a:srgbClr val="000000"/>
                </a:solidFill>
                <a:latin typeface="Arial"/>
                <a:ea typeface="Arial"/>
                <a:cs typeface="Arial"/>
                <a:sym typeface="Arial"/>
              </a:rPr>
              <a:t>The specific purposes of this corporation are to benefit, support, and enhance the excellence of California community colleges through fundraising efforts towards professional learning for faculty and to promote innovative activities and strategies to advance teaching and learning.</a:t>
            </a:r>
            <a:endParaRPr sz="1600">
              <a:solidFill>
                <a:srgbClr val="000000"/>
              </a:solidFill>
              <a:latin typeface="Arial"/>
              <a:ea typeface="Arial"/>
              <a:cs typeface="Arial"/>
              <a:sym typeface="Arial"/>
            </a:endParaRPr>
          </a:p>
        </p:txBody>
      </p:sp>
      <p:pic>
        <p:nvPicPr>
          <p:cNvPr id="97" name="Google Shape;97;p3" descr="photo of ASCCC faculty at ASCCC event"/>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8537250" y="1653701"/>
            <a:ext cx="1895726" cy="1134223"/>
          </a:xfrm>
          <a:prstGeom prst="rect">
            <a:avLst/>
          </a:prstGeom>
          <a:noFill/>
          <a:ln>
            <a:noFill/>
          </a:ln>
          <a:effectLst>
            <a:outerShdw blurRad="57150" dist="19050" dir="5400000" algn="bl" rotWithShape="0">
              <a:srgbClr val="000000">
                <a:alpha val="49019"/>
              </a:srgbClr>
            </a:outerShdw>
          </a:effectLst>
        </p:spPr>
      </p:pic>
      <p:pic>
        <p:nvPicPr>
          <p:cNvPr id="99" name="Google Shape;99;p3" descr="photo of ASCCC faculty at ASCCC event"/>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8537250" y="2940563"/>
            <a:ext cx="1895726" cy="1190386"/>
          </a:xfrm>
          <a:prstGeom prst="rect">
            <a:avLst/>
          </a:prstGeom>
          <a:noFill/>
          <a:ln>
            <a:noFill/>
          </a:ln>
          <a:effectLst>
            <a:outerShdw blurRad="57150" dist="19050" dir="5400000" algn="bl" rotWithShape="0">
              <a:srgbClr val="000000">
                <a:alpha val="49019"/>
              </a:srgbClr>
            </a:outerShdw>
          </a:effectLst>
        </p:spPr>
      </p:pic>
      <p:pic>
        <p:nvPicPr>
          <p:cNvPr id="98" name="Google Shape;98;p3" descr="photo of ASCCC faculty at ASCCC event"/>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8537250" y="4257425"/>
            <a:ext cx="1895726" cy="1081674"/>
          </a:xfrm>
          <a:prstGeom prst="rect">
            <a:avLst/>
          </a:prstGeom>
          <a:noFill/>
          <a:ln>
            <a:noFill/>
          </a:ln>
          <a:effectLst>
            <a:outerShdw blurRad="57150" dist="19050" dir="5400000" algn="bl" rotWithShape="0">
              <a:srgbClr val="000000">
                <a:alpha val="49019"/>
              </a:srgbClr>
            </a:outerShdw>
          </a:effectLst>
        </p:spPr>
      </p:pic>
      <p:pic>
        <p:nvPicPr>
          <p:cNvPr id="100" name="Google Shape;100;p3" descr="photo of ASCCC faculty at ASCCC event"/>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8537251" y="5465575"/>
            <a:ext cx="1895725" cy="1190376"/>
          </a:xfrm>
          <a:prstGeom prst="rect">
            <a:avLst/>
          </a:prstGeom>
          <a:noFill/>
          <a:ln>
            <a:noFill/>
          </a:ln>
          <a:effectLst>
            <a:outerShdw blurRad="57150" dist="19050" dir="5400000" algn="bl" rotWithShape="0">
              <a:srgbClr val="000000">
                <a:alpha val="49019"/>
              </a:srgbClr>
            </a:outerShdw>
          </a:effectLst>
        </p:spPr>
      </p:pic>
    </p:spTree>
    <p:extLst>
      <p:ext uri="{BB962C8B-B14F-4D97-AF65-F5344CB8AC3E}">
        <p14:creationId xmlns:p14="http://schemas.microsoft.com/office/powerpoint/2010/main" val="2107820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4"/>
        <p:cNvGrpSpPr/>
        <p:nvPr/>
      </p:nvGrpSpPr>
      <p:grpSpPr>
        <a:xfrm>
          <a:off x="0" y="0"/>
          <a:ext cx="0" cy="0"/>
          <a:chOff x="0" y="0"/>
          <a:chExt cx="0" cy="0"/>
        </a:xfrm>
      </p:grpSpPr>
      <p:sp>
        <p:nvSpPr>
          <p:cNvPr id="105" name="Google Shape;105;p4"/>
          <p:cNvSpPr txBox="1">
            <a:spLocks noGrp="1"/>
          </p:cNvSpPr>
          <p:nvPr>
            <p:ph type="title"/>
          </p:nvPr>
        </p:nvSpPr>
        <p:spPr>
          <a:xfrm>
            <a:off x="2152650" y="906717"/>
            <a:ext cx="7886700" cy="655011"/>
          </a:xfrm>
          <a:prstGeom prst="rect">
            <a:avLst/>
          </a:prstGeom>
          <a:noFill/>
          <a:ln>
            <a:noFill/>
          </a:ln>
        </p:spPr>
        <p:txBody>
          <a:bodyPr spcFirstLastPara="1" vert="horz" wrap="square" lIns="91425" tIns="45700" rIns="91425" bIns="45700" numCol="1" anchor="ctr" anchorCtr="0" compatLnSpc="1">
            <a:prstTxWarp prst="textNoShape">
              <a:avLst/>
            </a:prstTxWarp>
            <a:spAutoFit/>
          </a:bodyPr>
          <a:lstStyle/>
          <a:p>
            <a:pPr>
              <a:spcBef>
                <a:spcPts val="480"/>
              </a:spcBef>
              <a:buClr>
                <a:srgbClr val="000000"/>
              </a:buClr>
              <a:buSzPts val="2040"/>
            </a:pPr>
            <a:r>
              <a:rPr lang="en-US" dirty="0">
                <a:latin typeface="Arial"/>
                <a:ea typeface="Arial"/>
                <a:cs typeface="Arial"/>
                <a:sym typeface="Arial"/>
              </a:rPr>
              <a:t>Supporting Professional Development</a:t>
            </a:r>
            <a:endParaRPr dirty="0">
              <a:latin typeface="Arial"/>
              <a:ea typeface="Arial"/>
              <a:cs typeface="Arial"/>
              <a:sym typeface="Arial"/>
            </a:endParaRPr>
          </a:p>
        </p:txBody>
      </p:sp>
      <p:sp>
        <p:nvSpPr>
          <p:cNvPr id="106" name="Google Shape;106;p4"/>
          <p:cNvSpPr txBox="1">
            <a:spLocks noGrp="1"/>
          </p:cNvSpPr>
          <p:nvPr>
            <p:ph type="body" idx="1"/>
          </p:nvPr>
        </p:nvSpPr>
        <p:spPr>
          <a:xfrm>
            <a:off x="1677250" y="1757350"/>
            <a:ext cx="6627600" cy="4617900"/>
          </a:xfrm>
          <a:prstGeom prst="rect">
            <a:avLst/>
          </a:prstGeom>
          <a:noFill/>
          <a:ln>
            <a:noFill/>
          </a:ln>
        </p:spPr>
        <p:txBody>
          <a:bodyPr spcFirstLastPara="1" vert="horz" wrap="square" lIns="91425" tIns="45700" rIns="91425" bIns="45700" numCol="1" anchor="t" anchorCtr="0" compatLnSpc="1">
            <a:prstTxWarp prst="textNoShape">
              <a:avLst/>
            </a:prstTxWarp>
            <a:normAutofit fontScale="85000" lnSpcReduction="10000"/>
          </a:bodyPr>
          <a:lstStyle/>
          <a:p>
            <a:pPr marL="0" indent="0">
              <a:lnSpc>
                <a:spcPct val="100000"/>
              </a:lnSpc>
              <a:spcBef>
                <a:spcPts val="480"/>
              </a:spcBef>
              <a:buSzPct val="113333"/>
              <a:buNone/>
            </a:pPr>
            <a:r>
              <a:rPr lang="en-US" sz="1800" b="1">
                <a:solidFill>
                  <a:schemeClr val="dk2"/>
                </a:solidFill>
                <a:latin typeface="Arial"/>
                <a:ea typeface="Arial"/>
                <a:cs typeface="Arial"/>
                <a:sym typeface="Arial"/>
              </a:rPr>
              <a:t>ASCCC Plenary/Institute/A2MEND Scholarships &amp; Sponsorships</a:t>
            </a:r>
            <a:endParaRPr sz="1800" b="1">
              <a:solidFill>
                <a:schemeClr val="dk2"/>
              </a:solidFill>
              <a:latin typeface="Arial"/>
              <a:ea typeface="Arial"/>
              <a:cs typeface="Arial"/>
              <a:sym typeface="Arial"/>
            </a:endParaRPr>
          </a:p>
          <a:p>
            <a:pPr marL="0" indent="0">
              <a:lnSpc>
                <a:spcPct val="100000"/>
              </a:lnSpc>
              <a:spcBef>
                <a:spcPts val="480"/>
              </a:spcBef>
              <a:buSzPct val="113333"/>
              <a:buNone/>
            </a:pPr>
            <a:r>
              <a:rPr lang="en-US" sz="1800">
                <a:solidFill>
                  <a:srgbClr val="483D30"/>
                </a:solidFill>
                <a:latin typeface="Arial"/>
                <a:ea typeface="Arial"/>
                <a:cs typeface="Arial"/>
                <a:sym typeface="Arial"/>
              </a:rPr>
              <a:t>Throughout the year, Academic Senate Foundation offers in-person and virtual attendee scholarships to faculty, and we ensure awardees from each ASCCC Area for plenaries, institutes, and A2MEND.</a:t>
            </a:r>
            <a:endParaRPr sz="1800">
              <a:solidFill>
                <a:srgbClr val="483D30"/>
              </a:solidFill>
              <a:latin typeface="Arial"/>
              <a:ea typeface="Arial"/>
              <a:cs typeface="Arial"/>
              <a:sym typeface="Arial"/>
            </a:endParaRPr>
          </a:p>
          <a:p>
            <a:pPr marL="0" indent="0">
              <a:lnSpc>
                <a:spcPct val="100000"/>
              </a:lnSpc>
              <a:spcBef>
                <a:spcPts val="480"/>
              </a:spcBef>
              <a:buSzPct val="113333"/>
              <a:buNone/>
            </a:pPr>
            <a:r>
              <a:rPr lang="en-US" sz="1800">
                <a:solidFill>
                  <a:srgbClr val="483D30"/>
                </a:solidFill>
                <a:latin typeface="Arial"/>
                <a:ea typeface="Arial"/>
                <a:cs typeface="Arial"/>
                <a:sym typeface="Arial"/>
              </a:rPr>
              <a:t>Last year we offered a total of 37 scholarships to full and part-time faculty &amp; sponsored the LGBTQ+ Summit</a:t>
            </a:r>
            <a:endParaRPr sz="1800">
              <a:solidFill>
                <a:srgbClr val="483D30"/>
              </a:solidFill>
              <a:latin typeface="Arial"/>
              <a:ea typeface="Arial"/>
              <a:cs typeface="Arial"/>
              <a:sym typeface="Arial"/>
            </a:endParaRPr>
          </a:p>
          <a:p>
            <a:pPr indent="0">
              <a:lnSpc>
                <a:spcPct val="100000"/>
              </a:lnSpc>
              <a:spcBef>
                <a:spcPts val="0"/>
              </a:spcBef>
              <a:buSzPct val="108108"/>
              <a:buNone/>
            </a:pPr>
            <a:endParaRPr sz="1800">
              <a:solidFill>
                <a:srgbClr val="483D30"/>
              </a:solidFill>
              <a:latin typeface="Arial"/>
              <a:ea typeface="Arial"/>
              <a:cs typeface="Arial"/>
              <a:sym typeface="Arial"/>
            </a:endParaRPr>
          </a:p>
          <a:p>
            <a:pPr marL="0" indent="0">
              <a:lnSpc>
                <a:spcPct val="100000"/>
              </a:lnSpc>
              <a:spcBef>
                <a:spcPts val="480"/>
              </a:spcBef>
              <a:buSzPct val="117647"/>
              <a:buNone/>
            </a:pPr>
            <a:r>
              <a:rPr lang="en-US" sz="1800" b="1">
                <a:solidFill>
                  <a:schemeClr val="dk2"/>
                </a:solidFill>
                <a:latin typeface="Arial"/>
                <a:ea typeface="Arial"/>
                <a:cs typeface="Arial"/>
                <a:sym typeface="Arial"/>
              </a:rPr>
              <a:t>Innovation Scholarships</a:t>
            </a:r>
            <a:endParaRPr sz="1800" b="1">
              <a:solidFill>
                <a:schemeClr val="dk2"/>
              </a:solidFill>
              <a:latin typeface="Arial"/>
              <a:ea typeface="Arial"/>
              <a:cs typeface="Arial"/>
              <a:sym typeface="Arial"/>
            </a:endParaRPr>
          </a:p>
          <a:p>
            <a:pPr marL="0" indent="0">
              <a:lnSpc>
                <a:spcPct val="100000"/>
              </a:lnSpc>
              <a:spcBef>
                <a:spcPts val="480"/>
              </a:spcBef>
              <a:buSzPct val="117647"/>
              <a:buNone/>
            </a:pPr>
            <a:r>
              <a:rPr lang="en-US" sz="1800">
                <a:solidFill>
                  <a:srgbClr val="483D30"/>
                </a:solidFill>
                <a:latin typeface="Arial"/>
                <a:ea typeface="Arial"/>
                <a:cs typeface="Arial"/>
                <a:sym typeface="Arial"/>
              </a:rPr>
              <a:t>Innovation Scholarships provide faculty with funding to attend ASCCC events as well as external events and conferences to expand their understanding of best practices and apply them to their local college and share those results with the field at large. Special consideration will be given to grants that promote and enhance Diversity, Equity, Inclusion, and Anti-racism.</a:t>
            </a:r>
            <a:endParaRPr sz="1800">
              <a:solidFill>
                <a:srgbClr val="483D30"/>
              </a:solidFill>
              <a:latin typeface="Arial"/>
              <a:ea typeface="Arial"/>
              <a:cs typeface="Arial"/>
              <a:sym typeface="Arial"/>
            </a:endParaRPr>
          </a:p>
          <a:p>
            <a:pPr indent="-325754">
              <a:lnSpc>
                <a:spcPct val="100000"/>
              </a:lnSpc>
              <a:spcBef>
                <a:spcPts val="480"/>
              </a:spcBef>
              <a:buClr>
                <a:srgbClr val="483D30"/>
              </a:buClr>
              <a:buSzPct val="100000"/>
              <a:buFont typeface="Arial"/>
              <a:buChar char="•"/>
            </a:pPr>
            <a:r>
              <a:rPr lang="en-US" sz="1800">
                <a:solidFill>
                  <a:srgbClr val="483D30"/>
                </a:solidFill>
                <a:latin typeface="Arial"/>
                <a:ea typeface="Arial"/>
                <a:cs typeface="Arial"/>
                <a:sym typeface="Arial"/>
              </a:rPr>
              <a:t>Faculty can apply for a grant of up to $1,500 to participate in professional development (workshops, classes, webinars, institutes and conferences). </a:t>
            </a:r>
            <a:endParaRPr sz="1800">
              <a:solidFill>
                <a:srgbClr val="483D30"/>
              </a:solidFill>
              <a:latin typeface="Arial"/>
              <a:ea typeface="Arial"/>
              <a:cs typeface="Arial"/>
              <a:sym typeface="Arial"/>
            </a:endParaRPr>
          </a:p>
          <a:p>
            <a:pPr indent="-325754">
              <a:lnSpc>
                <a:spcPct val="100000"/>
              </a:lnSpc>
              <a:spcAft>
                <a:spcPts val="1000"/>
              </a:spcAft>
              <a:buClr>
                <a:srgbClr val="483D30"/>
              </a:buClr>
              <a:buSzPct val="100000"/>
              <a:buFont typeface="Arial"/>
              <a:buChar char="•"/>
            </a:pPr>
            <a:r>
              <a:rPr lang="en-US" sz="1800">
                <a:solidFill>
                  <a:srgbClr val="483D30"/>
                </a:solidFill>
                <a:latin typeface="Arial"/>
                <a:ea typeface="Arial"/>
                <a:cs typeface="Arial"/>
                <a:sym typeface="Arial"/>
              </a:rPr>
              <a:t>Last year we awarded 2 Innovation Scholarships for a total of $3.000.</a:t>
            </a:r>
            <a:endParaRPr sz="1800">
              <a:solidFill>
                <a:srgbClr val="483D30"/>
              </a:solidFill>
              <a:latin typeface="Arial"/>
              <a:ea typeface="Arial"/>
              <a:cs typeface="Arial"/>
              <a:sym typeface="Arial"/>
            </a:endParaRPr>
          </a:p>
        </p:txBody>
      </p:sp>
      <p:pic>
        <p:nvPicPr>
          <p:cNvPr id="107" name="Google Shape;107;p4" descr="photo of ASCCC faculty at ASCCC event"/>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8403301" y="1677325"/>
            <a:ext cx="1939525" cy="976498"/>
          </a:xfrm>
          <a:prstGeom prst="rect">
            <a:avLst/>
          </a:prstGeom>
          <a:noFill/>
          <a:ln>
            <a:noFill/>
          </a:ln>
          <a:effectLst>
            <a:outerShdw blurRad="57150" dist="19050" dir="5400000" algn="bl" rotWithShape="0">
              <a:srgbClr val="000000">
                <a:alpha val="49019"/>
              </a:srgbClr>
            </a:outerShdw>
          </a:effectLst>
        </p:spPr>
      </p:pic>
      <p:pic>
        <p:nvPicPr>
          <p:cNvPr id="108" name="Google Shape;108;p4" descr="photo of ASCCC faculty at ASCCC event"/>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8403301" y="2809175"/>
            <a:ext cx="1939525" cy="1292628"/>
          </a:xfrm>
          <a:prstGeom prst="rect">
            <a:avLst/>
          </a:prstGeom>
          <a:noFill/>
          <a:ln>
            <a:noFill/>
          </a:ln>
          <a:effectLst>
            <a:outerShdw blurRad="57150" dist="19050" dir="5400000" algn="bl" rotWithShape="0">
              <a:srgbClr val="000000">
                <a:alpha val="49019"/>
              </a:srgbClr>
            </a:outerShdw>
          </a:effectLst>
        </p:spPr>
      </p:pic>
      <p:pic>
        <p:nvPicPr>
          <p:cNvPr id="110" name="Google Shape;110;p4" descr="photo of ASCCC faculty at ASCCC event"/>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8403850" y="4245337"/>
            <a:ext cx="1938441" cy="1145224"/>
          </a:xfrm>
          <a:prstGeom prst="rect">
            <a:avLst/>
          </a:prstGeom>
          <a:noFill/>
          <a:ln>
            <a:noFill/>
          </a:ln>
          <a:effectLst>
            <a:outerShdw blurRad="57150" dist="19050" dir="5400000" algn="bl" rotWithShape="0">
              <a:srgbClr val="000000">
                <a:alpha val="49019"/>
              </a:srgbClr>
            </a:outerShdw>
          </a:effectLst>
        </p:spPr>
      </p:pic>
      <p:pic>
        <p:nvPicPr>
          <p:cNvPr id="109" name="Google Shape;109;p4" descr="photo of ASCCC faculty at ASCCC event"/>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8403300" y="5534101"/>
            <a:ext cx="1939526" cy="1145225"/>
          </a:xfrm>
          <a:prstGeom prst="rect">
            <a:avLst/>
          </a:prstGeom>
          <a:noFill/>
          <a:ln>
            <a:noFill/>
          </a:ln>
          <a:effectLst>
            <a:outerShdw blurRad="57150" dist="19050" dir="5400000" algn="bl" rotWithShape="0">
              <a:srgbClr val="000000">
                <a:alpha val="49019"/>
              </a:srgbClr>
            </a:outerShdw>
          </a:effectLst>
        </p:spPr>
      </p:pic>
    </p:spTree>
    <p:extLst>
      <p:ext uri="{BB962C8B-B14F-4D97-AF65-F5344CB8AC3E}">
        <p14:creationId xmlns:p14="http://schemas.microsoft.com/office/powerpoint/2010/main" val="2039928722"/>
      </p:ext>
    </p:extLst>
  </p:cSld>
  <p:clrMapOvr>
    <a:masterClrMapping/>
  </p:clrMapOvr>
</p:sld>
</file>

<file path=ppt/theme/theme1.xml><?xml version="1.0" encoding="utf-8"?>
<a:theme xmlns:a="http://schemas.openxmlformats.org/drawingml/2006/main" name="ASCCC Curriculum Inst. 2020 Theme">
  <a:themeElements>
    <a:clrScheme name="ASCCC Fall Plenary 2023 2 1">
      <a:dk1>
        <a:srgbClr val="000000"/>
      </a:dk1>
      <a:lt1>
        <a:srgbClr val="FFFFFF"/>
      </a:lt1>
      <a:dk2>
        <a:srgbClr val="003C89"/>
      </a:dk2>
      <a:lt2>
        <a:srgbClr val="F5E8D3"/>
      </a:lt2>
      <a:accent1>
        <a:srgbClr val="0A65AF"/>
      </a:accent1>
      <a:accent2>
        <a:srgbClr val="45923F"/>
      </a:accent2>
      <a:accent3>
        <a:srgbClr val="C9801E"/>
      </a:accent3>
      <a:accent4>
        <a:srgbClr val="E3411F"/>
      </a:accent4>
      <a:accent5>
        <a:srgbClr val="A61480"/>
      </a:accent5>
      <a:accent6>
        <a:srgbClr val="ECD4B1"/>
      </a:accent6>
      <a:hlink>
        <a:srgbClr val="0965AE"/>
      </a:hlink>
      <a:folHlink>
        <a:srgbClr val="003D89"/>
      </a:folHlink>
    </a:clrScheme>
    <a:fontScheme name="Lato">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Spring Plenary 2023 ppt template 1.pptx" id="{46C92AF4-B824-E64A-B5D9-F6E83B24EAB5}" vid="{4630DB8C-D4AA-CC44-B172-A90801FC11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Curriculum Inst</Template>
  <TotalTime>2046</TotalTime>
  <Words>2443</Words>
  <Application>Microsoft Office PowerPoint</Application>
  <PresentationFormat>Widescreen</PresentationFormat>
  <Paragraphs>326</Paragraphs>
  <Slides>33</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Gill Sans</vt:lpstr>
      <vt:lpstr>Inter</vt:lpstr>
      <vt:lpstr>Palatino</vt:lpstr>
      <vt:lpstr>Arial</vt:lpstr>
      <vt:lpstr>Calibri</vt:lpstr>
      <vt:lpstr>Georgia</vt:lpstr>
      <vt:lpstr>Lato</vt:lpstr>
      <vt:lpstr>Open Sans</vt:lpstr>
      <vt:lpstr>Quattrocento Sans</vt:lpstr>
      <vt:lpstr>ASCCC Curriculum Inst. 2020 Theme</vt:lpstr>
      <vt:lpstr>Welcome to Fall 2023 Plenary Session</vt:lpstr>
      <vt:lpstr>Agenda</vt:lpstr>
      <vt:lpstr>Land Acknowledgement</vt:lpstr>
      <vt:lpstr>Actions</vt:lpstr>
      <vt:lpstr>Celebrating 15 years of Supporting Faculty Professional Growth &amp; Participation in  ASCCC Events</vt:lpstr>
      <vt:lpstr>2023-2024 Board of Directors</vt:lpstr>
      <vt:lpstr>Celebrating our 15th Year of Supporting ASCCC &amp; Faculty!</vt:lpstr>
      <vt:lpstr>Mission and Purpose</vt:lpstr>
      <vt:lpstr>Supporting Professional Development</vt:lpstr>
      <vt:lpstr>Faculty Game Night!</vt:lpstr>
      <vt:lpstr>Get Your ASFCCC Gear and  Support a Great Cause!</vt:lpstr>
      <vt:lpstr>Financial Statement (July ‘22- June ‘23)</vt:lpstr>
      <vt:lpstr>Testimonials from Faculty Scholarship Recipients</vt:lpstr>
      <vt:lpstr>Thank you!</vt:lpstr>
      <vt:lpstr>State of the Academic Senate  for California Community Colleges</vt:lpstr>
      <vt:lpstr>Leadership can be stressful</vt:lpstr>
      <vt:lpstr>You are part of a community. We are stronger together.</vt:lpstr>
      <vt:lpstr>Academic Senate Vision and Mission</vt:lpstr>
      <vt:lpstr>Executive Committee Members 2023-2024</vt:lpstr>
      <vt:lpstr>ASCCC Office Team</vt:lpstr>
      <vt:lpstr>Thank you</vt:lpstr>
      <vt:lpstr>Fall 2023 Plenary Session </vt:lpstr>
      <vt:lpstr>Academic and Professional Matters Title 5 §53200(c) The “10+1”</vt:lpstr>
      <vt:lpstr>ASCCC Strategic Directions</vt:lpstr>
      <vt:lpstr>Responding to Resolutions: ASCCC Efforts</vt:lpstr>
      <vt:lpstr>Responding to Resolutions: ASCCC and System Efforts</vt:lpstr>
      <vt:lpstr>ASCCC on the Road  </vt:lpstr>
      <vt:lpstr>Leadership and Representation</vt:lpstr>
      <vt:lpstr>Vision 2030</vt:lpstr>
      <vt:lpstr>Build Connections</vt:lpstr>
      <vt:lpstr>Upcoming Webinars and Events</vt:lpstr>
      <vt:lpstr>We Can Do This!</vt:lpstr>
      <vt:lpstr>Thank you!         Questions!  info@asccc.org</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Fall 2023 Plenary Session</dc:title>
  <dc:subject/>
  <dc:creator>Cheryl L Aschenbach</dc:creator>
  <cp:keywords/>
  <dc:description/>
  <cp:lastModifiedBy>Kyoko Hatano</cp:lastModifiedBy>
  <cp:revision>28</cp:revision>
  <cp:lastPrinted>2020-11-24T19:39:26Z</cp:lastPrinted>
  <dcterms:created xsi:type="dcterms:W3CDTF">2023-11-08T20:22:21Z</dcterms:created>
  <dcterms:modified xsi:type="dcterms:W3CDTF">2023-11-26T23:52:04Z</dcterms:modified>
  <cp:category/>
</cp:coreProperties>
</file>