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Lucida Sans" panose="020B0602030504020204" pitchFamily="34" charset="0"/>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rebuchet MS" panose="020B060302020202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6FHCQdllr2s4wZlQJ0TTvbLPE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la Coo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6809" autoAdjust="0"/>
  </p:normalViewPr>
  <p:slideViewPr>
    <p:cSldViewPr snapToGrid="0">
      <p:cViewPr varScale="1">
        <p:scale>
          <a:sx n="65" d="100"/>
          <a:sy n="65" d="100"/>
        </p:scale>
        <p:origin x="864"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90bc37fb45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90bc37fb45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4" name="Google Shape;64;g290bc37fb45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e049f973f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4e049f973f_0_53: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169" name="Google Shape;169;g24e049f973f_0_53: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82aca23411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82aca23411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2" name="Google Shape;182;g282aca23411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2aca23411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282aca23411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2" name="Google Shape;192;g282aca23411_0_2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e049f973f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4e049f973f_0_75: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06" name="Google Shape;206;g24e049f973f_0_75: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82aca23411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222" name="Google Shape;222;g282aca23411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e049f973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4e049f973f_0_91: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g24e049f973f_0_91: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e049f973f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24e049f973f_0_106: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42" name="Google Shape;242;g24e049f973f_0_106: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4e049f973f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24e049f973f_0_120: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56" name="Google Shape;256;g24e049f973f_0_120: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4e049f973f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4e049f973f_0_134: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g24e049f973f_0_134: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4e049f973f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4e049f973f_0_146: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82" name="Google Shape;282;g24e049f973f_0_146: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9748b368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99748b3680_0_0: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82" name="Google Shape;82;g299748b3680_0_0: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4e049f973f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4e049f973f_0_165: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295" name="Google Shape;295;g24e049f973f_0_165: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2aca23411_0_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307" name="Google Shape;307;g282aca23411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5386f1af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95386f1af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4" name="Google Shape;314;g295386f1af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5e90180d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25e90180db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6" name="Google Shape;326;g25e90180db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99748b3680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99748b3680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g299748b3680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426bb908cb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345" name="Google Shape;345;g2426bb908c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426bb908cb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426bb908cb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2" name="Google Shape;352;g2426bb908cb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426bb908cb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2426bb908cb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2" name="Google Shape;362;g2426bb908cb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99748b368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299748b368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6" name="Google Shape;376;g299748b368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426bb908cb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385" name="Google Shape;385;g2426bb908c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8dbae36cec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p:txBody>
      </p:sp>
      <p:sp>
        <p:nvSpPr>
          <p:cNvPr id="95" name="Google Shape;95;g28dbae36cec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426bb908cb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2426bb908cb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2" name="Google Shape;392;g2426bb908cb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5e90180db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25e90180db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g25e90180db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297198965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412" name="Google Shape;412;g2297198965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05df0ef3a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05df0ef3a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19" name="Google Shape;419;g205df0ef3a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f128e2c8d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1f128e2c8d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2" name="Google Shape;432;g1f128e2c8dd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5e624c368a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25e624c368a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3" name="Google Shape;443;g25e624c368a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e90180db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5e90180db1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55" name="Google Shape;455;g25e90180db1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5d0c46a4c7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464" name="Google Shape;464;g25d0c46a4c7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2aca23411_0_3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82aca23411_0_3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1" name="Google Shape;471;g282aca23411_0_3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299748b3680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299748b3680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g299748b3680_0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4e049f973f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4e049f973f_0_204: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104" name="Google Shape;104;g24e049f973f_0_204: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8830c7be79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491" name="Google Shape;491;g28830c7be7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e049f973f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24e049f973f_0_217: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117" name="Google Shape;117;g24e049f973f_0_217: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8dbae36cec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28" name="Google Shape;128;g28dbae36cec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e049f973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e049f973f_0_28: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137" name="Google Shape;137;g24e049f973f_0_28: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4e049f973f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24e049f973f_0_41:notes"/>
          <p:cNvSpPr txBox="1">
            <a:spLocks noGrp="1"/>
          </p:cNvSpPr>
          <p:nvPr>
            <p:ph type="body" idx="1"/>
          </p:nvPr>
        </p:nvSpPr>
        <p:spPr>
          <a:xfrm>
            <a:off x="685800" y="4401256"/>
            <a:ext cx="5486400" cy="3599700"/>
          </a:xfrm>
          <a:prstGeom prst="rect">
            <a:avLst/>
          </a:prstGeom>
          <a:noFill/>
          <a:ln>
            <a:noFill/>
          </a:ln>
        </p:spPr>
        <p:txBody>
          <a:bodyPr spcFirstLastPara="1" wrap="square" lIns="49950" tIns="24975" rIns="49950" bIns="24975" anchor="t" anchorCtr="0">
            <a:noAutofit/>
          </a:bodyPr>
          <a:lstStyle/>
          <a:p>
            <a:pPr marL="0" lvl="0" indent="0" algn="l" rtl="0">
              <a:lnSpc>
                <a:spcPct val="100000"/>
              </a:lnSpc>
              <a:spcBef>
                <a:spcPts val="0"/>
              </a:spcBef>
              <a:spcAft>
                <a:spcPts val="0"/>
              </a:spcAft>
              <a:buSzPts val="1400"/>
              <a:buNone/>
            </a:pPr>
            <a:endParaRPr dirty="0"/>
          </a:p>
        </p:txBody>
      </p:sp>
      <p:sp>
        <p:nvSpPr>
          <p:cNvPr id="150" name="Google Shape;150;g24e049f973f_0_41:notes"/>
          <p:cNvSpPr txBox="1">
            <a:spLocks noGrp="1"/>
          </p:cNvSpPr>
          <p:nvPr>
            <p:ph type="sldNum" idx="12"/>
          </p:nvPr>
        </p:nvSpPr>
        <p:spPr>
          <a:xfrm>
            <a:off x="3884414" y="8685389"/>
            <a:ext cx="2971800" cy="458700"/>
          </a:xfrm>
          <a:prstGeom prst="rect">
            <a:avLst/>
          </a:prstGeom>
          <a:noFill/>
          <a:ln>
            <a:noFill/>
          </a:ln>
        </p:spPr>
        <p:txBody>
          <a:bodyPr spcFirstLastPara="1" wrap="square" lIns="49950" tIns="24975" rIns="49950" bIns="249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971989650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dirty="0"/>
          </a:p>
        </p:txBody>
      </p:sp>
      <p:sp>
        <p:nvSpPr>
          <p:cNvPr id="162" name="Google Shape;162;g22971989650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13"/>
        <p:cNvGrpSpPr/>
        <p:nvPr/>
      </p:nvGrpSpPr>
      <p:grpSpPr>
        <a:xfrm>
          <a:off x="0" y="0"/>
          <a:ext cx="0" cy="0"/>
          <a:chOff x="0" y="0"/>
          <a:chExt cx="0" cy="0"/>
        </a:xfrm>
      </p:grpSpPr>
      <p:sp>
        <p:nvSpPr>
          <p:cNvPr id="14" name="Google Shape;14;g29974c48cd2_1_4"/>
          <p:cNvSpPr/>
          <p:nvPr/>
        </p:nvSpPr>
        <p:spPr>
          <a:xfrm>
            <a:off x="0" y="0"/>
            <a:ext cx="3972000"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g29974c48cd2_1_4"/>
          <p:cNvPicPr preferRelativeResize="0"/>
          <p:nvPr/>
        </p:nvPicPr>
        <p:blipFill rotWithShape="1">
          <a:blip r:embed="rId2">
            <a:alphaModFix/>
          </a:blip>
          <a:srcRect t="19502" b="-19503"/>
          <a:stretch/>
        </p:blipFill>
        <p:spPr>
          <a:xfrm>
            <a:off x="4707" y="1119187"/>
            <a:ext cx="3970020" cy="5738814"/>
          </a:xfrm>
          <a:prstGeom prst="rect">
            <a:avLst/>
          </a:prstGeom>
          <a:noFill/>
          <a:ln>
            <a:noFill/>
          </a:ln>
        </p:spPr>
      </p:pic>
      <p:sp>
        <p:nvSpPr>
          <p:cNvPr id="16" name="Google Shape;16;g29974c48cd2_1_4"/>
          <p:cNvSpPr txBox="1">
            <a:spLocks noGrp="1"/>
          </p:cNvSpPr>
          <p:nvPr>
            <p:ph type="title"/>
          </p:nvPr>
        </p:nvSpPr>
        <p:spPr>
          <a:xfrm>
            <a:off x="227885" y="1335091"/>
            <a:ext cx="3583500" cy="1890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g29974c48cd2_1_4"/>
          <p:cNvSpPr txBox="1">
            <a:spLocks noGrp="1"/>
          </p:cNvSpPr>
          <p:nvPr>
            <p:ph type="body" idx="1"/>
          </p:nvPr>
        </p:nvSpPr>
        <p:spPr>
          <a:xfrm>
            <a:off x="227885" y="3225800"/>
            <a:ext cx="3583500" cy="2297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accent2"/>
              </a:buClr>
              <a:buSzPts val="2600"/>
              <a:buNone/>
              <a:defRPr sz="2600">
                <a:solidFill>
                  <a:schemeClr val="accent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g29974c48cd2_1_4"/>
          <p:cNvSpPr txBox="1">
            <a:spLocks noGrp="1"/>
          </p:cNvSpPr>
          <p:nvPr>
            <p:ph type="body" idx="2"/>
          </p:nvPr>
        </p:nvSpPr>
        <p:spPr>
          <a:xfrm>
            <a:off x="4360863" y="1193842"/>
            <a:ext cx="6672300" cy="5091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9" name="Google Shape;19;g29974c48cd2_1_4"/>
          <p:cNvSpPr txBox="1">
            <a:spLocks noGrp="1"/>
          </p:cNvSpPr>
          <p:nvPr>
            <p:ph type="sldNum" idx="12"/>
          </p:nvPr>
        </p:nvSpPr>
        <p:spPr>
          <a:xfrm>
            <a:off x="9890125" y="6356350"/>
            <a:ext cx="1143000" cy="3684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g29974c48cd2_1_4" descr="Academic Senate for California Community Colleges logo icon."/>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21" name="Google Shape;21;g29974c48cd2_1_4"/>
          <p:cNvSpPr/>
          <p:nvPr/>
        </p:nvSpPr>
        <p:spPr>
          <a:xfrm>
            <a:off x="11490325" y="0"/>
            <a:ext cx="701700" cy="6858000"/>
          </a:xfrm>
          <a:prstGeom prst="rect">
            <a:avLst/>
          </a:prstGeom>
          <a:solidFill>
            <a:schemeClr val="accent1"/>
          </a:solidFill>
          <a:ln>
            <a:noFill/>
          </a:ln>
          <a:effectLst>
            <a:outerShdw blurRad="190500" dist="50800" dir="10800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g29974c48cd2_1_13"/>
          <p:cNvSpPr txBox="1">
            <a:spLocks noGrp="1"/>
          </p:cNvSpPr>
          <p:nvPr>
            <p:ph type="title"/>
          </p:nvPr>
        </p:nvSpPr>
        <p:spPr>
          <a:xfrm>
            <a:off x="6815137" y="217272"/>
            <a:ext cx="5124000" cy="6412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4"/>
        <p:cNvGrpSpPr/>
        <p:nvPr/>
      </p:nvGrpSpPr>
      <p:grpSpPr>
        <a:xfrm>
          <a:off x="0" y="0"/>
          <a:ext cx="0" cy="0"/>
          <a:chOff x="0" y="0"/>
          <a:chExt cx="0" cy="0"/>
        </a:xfrm>
      </p:grpSpPr>
      <p:sp>
        <p:nvSpPr>
          <p:cNvPr id="25" name="Google Shape;25;g29974c48cd2_1_15"/>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g29974c48cd2_1_15"/>
          <p:cNvSpPr txBox="1">
            <a:spLocks noGrp="1"/>
          </p:cNvSpPr>
          <p:nvPr>
            <p:ph type="body" idx="1"/>
          </p:nvPr>
        </p:nvSpPr>
        <p:spPr>
          <a:xfrm>
            <a:off x="1277650" y="1798320"/>
            <a:ext cx="49224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29974c48cd2_1_15"/>
          <p:cNvSpPr txBox="1">
            <a:spLocks noGrp="1"/>
          </p:cNvSpPr>
          <p:nvPr>
            <p:ph type="body" idx="2"/>
          </p:nvPr>
        </p:nvSpPr>
        <p:spPr>
          <a:xfrm>
            <a:off x="6388259" y="1798320"/>
            <a:ext cx="4948800" cy="4391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g29974c48cd2_1_15"/>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g29974c48cd2_1_1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0" name="Google Shape;30;g29974c48cd2_1_15"/>
          <p:cNvSpPr/>
          <p:nvPr/>
        </p:nvSpPr>
        <p:spPr>
          <a:xfrm>
            <a:off x="-5281" y="0"/>
            <a:ext cx="822300"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31"/>
        <p:cNvGrpSpPr/>
        <p:nvPr/>
      </p:nvGrpSpPr>
      <p:grpSpPr>
        <a:xfrm>
          <a:off x="0" y="0"/>
          <a:ext cx="0" cy="0"/>
          <a:chOff x="0" y="0"/>
          <a:chExt cx="0" cy="0"/>
        </a:xfrm>
      </p:grpSpPr>
      <p:sp>
        <p:nvSpPr>
          <p:cNvPr id="32" name="Google Shape;32;g29974c48cd2_1_22"/>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g29974c48cd2_1_2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g29974c48cd2_1_22"/>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g29974c48cd2_1_22"/>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6" name="Google Shape;36;g29974c48cd2_1_22"/>
          <p:cNvSpPr/>
          <p:nvPr/>
        </p:nvSpPr>
        <p:spPr>
          <a:xfrm>
            <a:off x="-5281" y="0"/>
            <a:ext cx="822300" cy="6858000"/>
          </a:xfrm>
          <a:prstGeom prst="rect">
            <a:avLst/>
          </a:prstGeom>
          <a:solidFill>
            <a:schemeClr val="accent1"/>
          </a:solidFill>
          <a:ln>
            <a:noFill/>
          </a:ln>
          <a:effectLst>
            <a:outerShdw blurRad="190500" dist="508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pic>
        <p:nvPicPr>
          <p:cNvPr id="38" name="Google Shape;38;g29974c48cd2_1_28"/>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9" name="Google Shape;39;g29974c48cd2_1_28"/>
          <p:cNvSpPr txBox="1">
            <a:spLocks noGrp="1"/>
          </p:cNvSpPr>
          <p:nvPr>
            <p:ph type="sldNum" idx="12"/>
          </p:nvPr>
        </p:nvSpPr>
        <p:spPr>
          <a:xfrm>
            <a:off x="10298113" y="6356350"/>
            <a:ext cx="1055700" cy="3651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g29974c48cd2_1_31"/>
          <p:cNvSpPr txBox="1">
            <a:spLocks noGrp="1"/>
          </p:cNvSpPr>
          <p:nvPr>
            <p:ph type="title"/>
          </p:nvPr>
        </p:nvSpPr>
        <p:spPr>
          <a:xfrm>
            <a:off x="609601" y="274640"/>
            <a:ext cx="10972800" cy="1143000"/>
          </a:xfrm>
          <a:prstGeom prst="rect">
            <a:avLst/>
          </a:prstGeom>
          <a:noFill/>
          <a:ln>
            <a:noFill/>
          </a:ln>
        </p:spPr>
        <p:txBody>
          <a:bodyPr spcFirstLastPara="1" wrap="square" lIns="95225" tIns="95225" rIns="95225" bIns="95225" anchor="ctr" anchorCtr="0">
            <a:noAutofit/>
          </a:bodyPr>
          <a:lstStyle>
            <a:lvl1pPr marR="0" lvl="0" algn="ctr" rtl="0">
              <a:lnSpc>
                <a:spcPct val="100000"/>
              </a:lnSpc>
              <a:spcBef>
                <a:spcPts val="0"/>
              </a:spcBef>
              <a:spcAft>
                <a:spcPts val="0"/>
              </a:spcAft>
              <a:buClr>
                <a:srgbClr val="F0783B"/>
              </a:buClr>
              <a:buSzPts val="4600"/>
              <a:buFont typeface="Arial"/>
              <a:buNone/>
              <a:defRPr sz="4600" b="0" i="0" u="none" strike="noStrike" cap="none">
                <a:solidFill>
                  <a:srgbClr val="F0783B"/>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42" name="Google Shape;42;g29974c48cd2_1_31"/>
          <p:cNvSpPr txBox="1">
            <a:spLocks noGrp="1"/>
          </p:cNvSpPr>
          <p:nvPr>
            <p:ph type="body" idx="1"/>
          </p:nvPr>
        </p:nvSpPr>
        <p:spPr>
          <a:xfrm>
            <a:off x="609601" y="1600204"/>
            <a:ext cx="5384700" cy="4038600"/>
          </a:xfrm>
          <a:prstGeom prst="rect">
            <a:avLst/>
          </a:prstGeom>
          <a:noFill/>
          <a:ln>
            <a:noFill/>
          </a:ln>
        </p:spPr>
        <p:txBody>
          <a:bodyPr spcFirstLastPara="1" wrap="square" lIns="95225" tIns="95225" rIns="95225" bIns="95225" anchor="t" anchorCtr="0">
            <a:noAutofit/>
          </a:bodyPr>
          <a:lstStyle>
            <a:lvl1pPr marL="457200" marR="0" lvl="0" indent="-412750" algn="l" rtl="0">
              <a:lnSpc>
                <a:spcPct val="100000"/>
              </a:lnSpc>
              <a:spcBef>
                <a:spcPts val="600"/>
              </a:spcBef>
              <a:spcAft>
                <a:spcPts val="0"/>
              </a:spcAft>
              <a:buSzPts val="2900"/>
              <a:buFont typeface="Arial"/>
              <a:buChar char="•"/>
              <a:defRPr sz="2900" b="0" i="0" u="none" strike="noStrike" cap="none">
                <a:latin typeface="Arial"/>
                <a:ea typeface="Arial"/>
                <a:cs typeface="Arial"/>
                <a:sym typeface="Arial"/>
              </a:defRPr>
            </a:lvl1pPr>
            <a:lvl2pPr marL="914400" marR="0" lvl="1" indent="-387350" algn="l" rtl="0">
              <a:lnSpc>
                <a:spcPct val="100000"/>
              </a:lnSpc>
              <a:spcBef>
                <a:spcPts val="500"/>
              </a:spcBef>
              <a:spcAft>
                <a:spcPts val="0"/>
              </a:spcAft>
              <a:buSzPts val="2500"/>
              <a:buFont typeface="Arial"/>
              <a:buChar char="–"/>
              <a:defRPr sz="2500" b="0" i="0" u="none" strike="noStrike" cap="none">
                <a:latin typeface="Arial"/>
                <a:ea typeface="Arial"/>
                <a:cs typeface="Arial"/>
                <a:sym typeface="Arial"/>
              </a:defRPr>
            </a:lvl2pPr>
            <a:lvl3pPr marL="1371600" marR="0" lvl="2" indent="-361950" algn="l" rtl="0">
              <a:lnSpc>
                <a:spcPct val="100000"/>
              </a:lnSpc>
              <a:spcBef>
                <a:spcPts val="400"/>
              </a:spcBef>
              <a:spcAft>
                <a:spcPts val="0"/>
              </a:spcAft>
              <a:buSzPts val="2100"/>
              <a:buFont typeface="Arial"/>
              <a:buChar char="•"/>
              <a:defRPr sz="2100" b="0" i="0" u="none" strike="noStrike" cap="none">
                <a:latin typeface="Arial"/>
                <a:ea typeface="Arial"/>
                <a:cs typeface="Arial"/>
                <a:sym typeface="Arial"/>
              </a:defRPr>
            </a:lvl3pPr>
            <a:lvl4pPr marL="1828800" marR="0" lvl="3"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4pPr>
            <a:lvl5pPr marL="2286000" marR="0" lvl="4"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5pPr>
            <a:lvl6pPr marL="2743200" marR="0" lvl="5"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43" name="Google Shape;43;g29974c48cd2_1_31"/>
          <p:cNvSpPr txBox="1">
            <a:spLocks noGrp="1"/>
          </p:cNvSpPr>
          <p:nvPr>
            <p:ph type="body" idx="2"/>
          </p:nvPr>
        </p:nvSpPr>
        <p:spPr>
          <a:xfrm>
            <a:off x="6197607" y="1600204"/>
            <a:ext cx="5384700" cy="4038600"/>
          </a:xfrm>
          <a:prstGeom prst="rect">
            <a:avLst/>
          </a:prstGeom>
          <a:noFill/>
          <a:ln>
            <a:noFill/>
          </a:ln>
        </p:spPr>
        <p:txBody>
          <a:bodyPr spcFirstLastPara="1" wrap="square" lIns="95225" tIns="95225" rIns="95225" bIns="95225" anchor="t" anchorCtr="0">
            <a:noAutofit/>
          </a:bodyPr>
          <a:lstStyle>
            <a:lvl1pPr marL="457200" marR="0" lvl="0" indent="-412750" algn="l" rtl="0">
              <a:lnSpc>
                <a:spcPct val="100000"/>
              </a:lnSpc>
              <a:spcBef>
                <a:spcPts val="600"/>
              </a:spcBef>
              <a:spcAft>
                <a:spcPts val="0"/>
              </a:spcAft>
              <a:buSzPts val="2900"/>
              <a:buFont typeface="Arial"/>
              <a:buChar char="•"/>
              <a:defRPr sz="2900" b="0" i="0" u="none" strike="noStrike" cap="none">
                <a:latin typeface="Arial"/>
                <a:ea typeface="Arial"/>
                <a:cs typeface="Arial"/>
                <a:sym typeface="Arial"/>
              </a:defRPr>
            </a:lvl1pPr>
            <a:lvl2pPr marL="914400" marR="0" lvl="1" indent="-387350" algn="l" rtl="0">
              <a:lnSpc>
                <a:spcPct val="100000"/>
              </a:lnSpc>
              <a:spcBef>
                <a:spcPts val="500"/>
              </a:spcBef>
              <a:spcAft>
                <a:spcPts val="0"/>
              </a:spcAft>
              <a:buSzPts val="2500"/>
              <a:buFont typeface="Arial"/>
              <a:buChar char="–"/>
              <a:defRPr sz="2500" b="0" i="0" u="none" strike="noStrike" cap="none">
                <a:latin typeface="Arial"/>
                <a:ea typeface="Arial"/>
                <a:cs typeface="Arial"/>
                <a:sym typeface="Arial"/>
              </a:defRPr>
            </a:lvl2pPr>
            <a:lvl3pPr marL="1371600" marR="0" lvl="2" indent="-361950" algn="l" rtl="0">
              <a:lnSpc>
                <a:spcPct val="100000"/>
              </a:lnSpc>
              <a:spcBef>
                <a:spcPts val="400"/>
              </a:spcBef>
              <a:spcAft>
                <a:spcPts val="0"/>
              </a:spcAft>
              <a:buSzPts val="2100"/>
              <a:buFont typeface="Arial"/>
              <a:buChar char="•"/>
              <a:defRPr sz="2100" b="0" i="0" u="none" strike="noStrike" cap="none">
                <a:latin typeface="Arial"/>
                <a:ea typeface="Arial"/>
                <a:cs typeface="Arial"/>
                <a:sym typeface="Arial"/>
              </a:defRPr>
            </a:lvl3pPr>
            <a:lvl4pPr marL="1828800" marR="0" lvl="3"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4pPr>
            <a:lvl5pPr marL="2286000" marR="0" lvl="4"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5pPr>
            <a:lvl6pPr marL="2743200" marR="0" lvl="5"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6pPr>
            <a:lvl7pPr marL="3200400" marR="0" lvl="6"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7pPr>
            <a:lvl8pPr marL="3657600" marR="0" lvl="7"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8pPr>
            <a:lvl9pPr marL="4114800" marR="0" lvl="8" indent="-342900" algn="l" rtl="0">
              <a:lnSpc>
                <a:spcPct val="100000"/>
              </a:lnSpc>
              <a:spcBef>
                <a:spcPts val="400"/>
              </a:spcBef>
              <a:spcAft>
                <a:spcPts val="0"/>
              </a:spcAft>
              <a:buSzPts val="1800"/>
              <a:buFont typeface="Arial"/>
              <a:buChar char="•"/>
              <a:defRPr sz="1800" b="0" i="0" u="none" strike="noStrike" cap="none">
                <a:latin typeface="Calibri"/>
                <a:ea typeface="Calibri"/>
                <a:cs typeface="Calibri"/>
                <a:sym typeface="Calibri"/>
              </a:defRPr>
            </a:lvl9pPr>
          </a:lstStyle>
          <a:p>
            <a:endParaRPr/>
          </a:p>
        </p:txBody>
      </p:sp>
      <p:sp>
        <p:nvSpPr>
          <p:cNvPr id="44" name="Google Shape;44;g29974c48cd2_1_31"/>
          <p:cNvSpPr txBox="1">
            <a:spLocks noGrp="1"/>
          </p:cNvSpPr>
          <p:nvPr>
            <p:ph type="sldNum" idx="12"/>
          </p:nvPr>
        </p:nvSpPr>
        <p:spPr>
          <a:xfrm>
            <a:off x="609601" y="6066502"/>
            <a:ext cx="2743200" cy="363900"/>
          </a:xfrm>
          <a:prstGeom prst="rect">
            <a:avLst/>
          </a:prstGeom>
          <a:noFill/>
          <a:ln>
            <a:noFill/>
          </a:ln>
        </p:spPr>
        <p:txBody>
          <a:bodyPr spcFirstLastPara="1" wrap="square" lIns="95225" tIns="47600" rIns="95225" bIns="476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xEl>
                                              <p:pRg st="1" end="1"/>
                                            </p:txEl>
                                          </p:spTgt>
                                        </p:tgtEl>
                                        <p:attrNameLst>
                                          <p:attrName>style.visibility</p:attrName>
                                        </p:attrNameLst>
                                      </p:cBhvr>
                                      <p:to>
                                        <p:strVal val="visible"/>
                                      </p:to>
                                    </p:set>
                                    <p:animEffect transition="in" filter="fade">
                                      <p:cBhvr>
                                        <p:cTn id="10" dur="500"/>
                                        <p:tgtEl>
                                          <p:spTgt spid="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xEl>
                                              <p:pRg st="2" end="2"/>
                                            </p:txEl>
                                          </p:spTgt>
                                        </p:tgtEl>
                                        <p:attrNameLst>
                                          <p:attrName>style.visibility</p:attrName>
                                        </p:attrNameLst>
                                      </p:cBhvr>
                                      <p:to>
                                        <p:strVal val="visible"/>
                                      </p:to>
                                    </p:set>
                                    <p:animEffect transition="in" filter="fade">
                                      <p:cBhvr>
                                        <p:cTn id="13" dur="500"/>
                                        <p:tgtEl>
                                          <p:spTgt spid="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xEl>
                                              <p:pRg st="3" end="3"/>
                                            </p:txEl>
                                          </p:spTgt>
                                        </p:tgtEl>
                                        <p:attrNameLst>
                                          <p:attrName>style.visibility</p:attrName>
                                        </p:attrNameLst>
                                      </p:cBhvr>
                                      <p:to>
                                        <p:strVal val="visible"/>
                                      </p:to>
                                    </p:set>
                                    <p:animEffect transition="in" filter="fade">
                                      <p:cBhvr>
                                        <p:cTn id="16" dur="500"/>
                                        <p:tgtEl>
                                          <p:spTgt spid="4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animEffect transition="in" filter="fade">
                                      <p:cBhvr>
                                        <p:cTn id="19" dur="500"/>
                                        <p:tgtEl>
                                          <p:spTgt spid="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xEl>
                                              <p:pRg st="5" end="5"/>
                                            </p:txEl>
                                          </p:spTgt>
                                        </p:tgtEl>
                                        <p:attrNameLst>
                                          <p:attrName>style.visibility</p:attrName>
                                        </p:attrNameLst>
                                      </p:cBhvr>
                                      <p:to>
                                        <p:strVal val="visible"/>
                                      </p:to>
                                    </p:set>
                                    <p:animEffect transition="in" filter="fade">
                                      <p:cBhvr>
                                        <p:cTn id="22" dur="500"/>
                                        <p:tgtEl>
                                          <p:spTgt spid="4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xEl>
                                              <p:pRg st="6" end="6"/>
                                            </p:txEl>
                                          </p:spTgt>
                                        </p:tgtEl>
                                        <p:attrNameLst>
                                          <p:attrName>style.visibility</p:attrName>
                                        </p:attrNameLst>
                                      </p:cBhvr>
                                      <p:to>
                                        <p:strVal val="visible"/>
                                      </p:to>
                                    </p:set>
                                    <p:animEffect transition="in" filter="fade">
                                      <p:cBhvr>
                                        <p:cTn id="25" dur="500"/>
                                        <p:tgtEl>
                                          <p:spTgt spid="4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xEl>
                                              <p:pRg st="7" end="7"/>
                                            </p:txEl>
                                          </p:spTgt>
                                        </p:tgtEl>
                                        <p:attrNameLst>
                                          <p:attrName>style.visibility</p:attrName>
                                        </p:attrNameLst>
                                      </p:cBhvr>
                                      <p:to>
                                        <p:strVal val="visible"/>
                                      </p:to>
                                    </p:set>
                                    <p:animEffect transition="in" filter="fade">
                                      <p:cBhvr>
                                        <p:cTn id="28" dur="500"/>
                                        <p:tgtEl>
                                          <p:spTgt spid="4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xEl>
                                              <p:pRg st="8" end="8"/>
                                            </p:txEl>
                                          </p:spTgt>
                                        </p:tgtEl>
                                        <p:attrNameLst>
                                          <p:attrName>style.visibility</p:attrName>
                                        </p:attrNameLst>
                                      </p:cBhvr>
                                      <p:to>
                                        <p:strVal val="visible"/>
                                      </p:to>
                                    </p:set>
                                    <p:animEffect transition="in" filter="fade">
                                      <p:cBhvr>
                                        <p:cTn id="31" dur="500"/>
                                        <p:tgtEl>
                                          <p:spTgt spid="4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500"/>
                                        <p:tgtEl>
                                          <p:spTgt spid="4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3">
                                            <p:txEl>
                                              <p:pRg st="2" end="2"/>
                                            </p:txEl>
                                          </p:spTgt>
                                        </p:tgtEl>
                                        <p:attrNameLst>
                                          <p:attrName>style.visibility</p:attrName>
                                        </p:attrNameLst>
                                      </p:cBhvr>
                                      <p:to>
                                        <p:strVal val="visible"/>
                                      </p:to>
                                    </p:set>
                                    <p:animEffect transition="in" filter="fade">
                                      <p:cBhvr>
                                        <p:cTn id="43" dur="500"/>
                                        <p:tgtEl>
                                          <p:spTgt spid="4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3">
                                            <p:txEl>
                                              <p:pRg st="3" end="3"/>
                                            </p:txEl>
                                          </p:spTgt>
                                        </p:tgtEl>
                                        <p:attrNameLst>
                                          <p:attrName>style.visibility</p:attrName>
                                        </p:attrNameLst>
                                      </p:cBhvr>
                                      <p:to>
                                        <p:strVal val="visible"/>
                                      </p:to>
                                    </p:set>
                                    <p:animEffect transition="in" filter="fade">
                                      <p:cBhvr>
                                        <p:cTn id="47" dur="500"/>
                                        <p:tgtEl>
                                          <p:spTgt spid="4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3">
                                            <p:txEl>
                                              <p:pRg st="4" end="4"/>
                                            </p:txEl>
                                          </p:spTgt>
                                        </p:tgtEl>
                                        <p:attrNameLst>
                                          <p:attrName>style.visibility</p:attrName>
                                        </p:attrNameLst>
                                      </p:cBhvr>
                                      <p:to>
                                        <p:strVal val="visible"/>
                                      </p:to>
                                    </p:set>
                                    <p:animEffect transition="in" filter="fade">
                                      <p:cBhvr>
                                        <p:cTn id="51" dur="500"/>
                                        <p:tgtEl>
                                          <p:spTgt spid="4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3">
                                            <p:txEl>
                                              <p:pRg st="5" end="5"/>
                                            </p:txEl>
                                          </p:spTgt>
                                        </p:tgtEl>
                                        <p:attrNameLst>
                                          <p:attrName>style.visibility</p:attrName>
                                        </p:attrNameLst>
                                      </p:cBhvr>
                                      <p:to>
                                        <p:strVal val="visible"/>
                                      </p:to>
                                    </p:set>
                                    <p:animEffect transition="in" filter="fade">
                                      <p:cBhvr>
                                        <p:cTn id="55" dur="500"/>
                                        <p:tgtEl>
                                          <p:spTgt spid="4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3">
                                            <p:txEl>
                                              <p:pRg st="6" end="6"/>
                                            </p:txEl>
                                          </p:spTgt>
                                        </p:tgtEl>
                                        <p:attrNameLst>
                                          <p:attrName>style.visibility</p:attrName>
                                        </p:attrNameLst>
                                      </p:cBhvr>
                                      <p:to>
                                        <p:strVal val="visible"/>
                                      </p:to>
                                    </p:set>
                                    <p:animEffect transition="in" filter="fade">
                                      <p:cBhvr>
                                        <p:cTn id="59" dur="500"/>
                                        <p:tgtEl>
                                          <p:spTgt spid="4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3">
                                            <p:txEl>
                                              <p:pRg st="7" end="7"/>
                                            </p:txEl>
                                          </p:spTgt>
                                        </p:tgtEl>
                                        <p:attrNameLst>
                                          <p:attrName>style.visibility</p:attrName>
                                        </p:attrNameLst>
                                      </p:cBhvr>
                                      <p:to>
                                        <p:strVal val="visible"/>
                                      </p:to>
                                    </p:set>
                                    <p:animEffect transition="in" filter="fade">
                                      <p:cBhvr>
                                        <p:cTn id="63" dur="500"/>
                                        <p:tgtEl>
                                          <p:spTgt spid="4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3">
                                            <p:txEl>
                                              <p:pRg st="8" end="8"/>
                                            </p:txEl>
                                          </p:spTgt>
                                        </p:tgtEl>
                                        <p:attrNameLst>
                                          <p:attrName>style.visibility</p:attrName>
                                        </p:attrNameLst>
                                      </p:cBhvr>
                                      <p:to>
                                        <p:strVal val="visible"/>
                                      </p:to>
                                    </p:set>
                                    <p:animEffect transition="in" filter="fade">
                                      <p:cBhvr>
                                        <p:cTn id="6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5"/>
        <p:cNvGrpSpPr/>
        <p:nvPr/>
      </p:nvGrpSpPr>
      <p:grpSpPr>
        <a:xfrm>
          <a:off x="0" y="0"/>
          <a:ext cx="0" cy="0"/>
          <a:chOff x="0" y="0"/>
          <a:chExt cx="0" cy="0"/>
        </a:xfrm>
      </p:grpSpPr>
      <p:sp>
        <p:nvSpPr>
          <p:cNvPr id="46" name="Google Shape;46;g29974c48cd2_1_36"/>
          <p:cNvSpPr txBox="1">
            <a:spLocks noGrp="1"/>
          </p:cNvSpPr>
          <p:nvPr>
            <p:ph type="title"/>
          </p:nvPr>
        </p:nvSpPr>
        <p:spPr>
          <a:xfrm>
            <a:off x="1189587" y="613835"/>
            <a:ext cx="2999400" cy="22089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4600"/>
              <a:buNone/>
              <a:defRPr sz="4800" b="0" i="0">
                <a:solidFill>
                  <a:schemeClr val="dk1"/>
                </a:solidFill>
                <a:latin typeface="Lucida Sans"/>
                <a:ea typeface="Lucida Sans"/>
                <a:cs typeface="Lucida Sans"/>
                <a:sym typeface="Lucida Sans"/>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47" name="Google Shape;47;g29974c48cd2_1_36"/>
          <p:cNvSpPr txBox="1">
            <a:spLocks noGrp="1"/>
          </p:cNvSpPr>
          <p:nvPr>
            <p:ph type="body" idx="1"/>
          </p:nvPr>
        </p:nvSpPr>
        <p:spPr>
          <a:xfrm>
            <a:off x="609600" y="1577340"/>
            <a:ext cx="5303700" cy="45261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700"/>
              </a:spcBef>
              <a:spcAft>
                <a:spcPts val="0"/>
              </a:spcAft>
              <a:buSzPts val="3300"/>
              <a:buNone/>
              <a:defRPr/>
            </a:lvl1pPr>
            <a:lvl2pPr marL="914400" lvl="1" indent="-228600" algn="l" rtl="0">
              <a:lnSpc>
                <a:spcPct val="100000"/>
              </a:lnSpc>
              <a:spcBef>
                <a:spcPts val="600"/>
              </a:spcBef>
              <a:spcAft>
                <a:spcPts val="0"/>
              </a:spcAft>
              <a:buSzPts val="2900"/>
              <a:buNone/>
              <a:defRPr/>
            </a:lvl2pPr>
            <a:lvl3pPr marL="1371600" lvl="2" indent="-228600" algn="l" rtl="0">
              <a:lnSpc>
                <a:spcPct val="100000"/>
              </a:lnSpc>
              <a:spcBef>
                <a:spcPts val="500"/>
              </a:spcBef>
              <a:spcAft>
                <a:spcPts val="0"/>
              </a:spcAft>
              <a:buSzPts val="2500"/>
              <a:buNone/>
              <a:defRPr/>
            </a:lvl3pPr>
            <a:lvl4pPr marL="1828800" lvl="3" indent="-228600" algn="l" rtl="0">
              <a:lnSpc>
                <a:spcPct val="100000"/>
              </a:lnSpc>
              <a:spcBef>
                <a:spcPts val="400"/>
              </a:spcBef>
              <a:spcAft>
                <a:spcPts val="0"/>
              </a:spcAft>
              <a:buSzPts val="2000"/>
              <a:buNone/>
              <a:defRPr/>
            </a:lvl4pPr>
            <a:lvl5pPr marL="2286000" lvl="4" indent="-228600" algn="l" rtl="0">
              <a:lnSpc>
                <a:spcPct val="100000"/>
              </a:lnSpc>
              <a:spcBef>
                <a:spcPts val="400"/>
              </a:spcBef>
              <a:spcAft>
                <a:spcPts val="0"/>
              </a:spcAft>
              <a:buSzPts val="2000"/>
              <a:buNone/>
              <a:defRPr/>
            </a:lvl5pPr>
            <a:lvl6pPr marL="2743200" lvl="5" indent="-228600" algn="l" rtl="0">
              <a:lnSpc>
                <a:spcPct val="100000"/>
              </a:lnSpc>
              <a:spcBef>
                <a:spcPts val="400"/>
              </a:spcBef>
              <a:spcAft>
                <a:spcPts val="0"/>
              </a:spcAft>
              <a:buSzPts val="2000"/>
              <a:buNone/>
              <a:defRPr/>
            </a:lvl6pPr>
            <a:lvl7pPr marL="3200400" lvl="6" indent="-228600" algn="l" rtl="0">
              <a:lnSpc>
                <a:spcPct val="100000"/>
              </a:lnSpc>
              <a:spcBef>
                <a:spcPts val="400"/>
              </a:spcBef>
              <a:spcAft>
                <a:spcPts val="0"/>
              </a:spcAft>
              <a:buSzPts val="2000"/>
              <a:buNone/>
              <a:defRPr/>
            </a:lvl7pPr>
            <a:lvl8pPr marL="3657600" lvl="7" indent="-228600" algn="l" rtl="0">
              <a:lnSpc>
                <a:spcPct val="100000"/>
              </a:lnSpc>
              <a:spcBef>
                <a:spcPts val="400"/>
              </a:spcBef>
              <a:spcAft>
                <a:spcPts val="0"/>
              </a:spcAft>
              <a:buSzPts val="2000"/>
              <a:buNone/>
              <a:defRPr/>
            </a:lvl8pPr>
            <a:lvl9pPr marL="4114800" lvl="8" indent="-228600" algn="l" rtl="0">
              <a:lnSpc>
                <a:spcPct val="100000"/>
              </a:lnSpc>
              <a:spcBef>
                <a:spcPts val="400"/>
              </a:spcBef>
              <a:spcAft>
                <a:spcPts val="0"/>
              </a:spcAft>
              <a:buSzPts val="2000"/>
              <a:buNone/>
              <a:defRPr/>
            </a:lvl9pPr>
          </a:lstStyle>
          <a:p>
            <a:endParaRPr/>
          </a:p>
        </p:txBody>
      </p:sp>
      <p:sp>
        <p:nvSpPr>
          <p:cNvPr id="48" name="Google Shape;48;g29974c48cd2_1_36"/>
          <p:cNvSpPr txBox="1">
            <a:spLocks noGrp="1"/>
          </p:cNvSpPr>
          <p:nvPr>
            <p:ph type="body" idx="2"/>
          </p:nvPr>
        </p:nvSpPr>
        <p:spPr>
          <a:xfrm>
            <a:off x="6278880" y="1577340"/>
            <a:ext cx="5303700" cy="45261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700"/>
              </a:spcBef>
              <a:spcAft>
                <a:spcPts val="0"/>
              </a:spcAft>
              <a:buSzPts val="3300"/>
              <a:buNone/>
              <a:defRPr/>
            </a:lvl1pPr>
            <a:lvl2pPr marL="914400" lvl="1" indent="-228600" algn="l" rtl="0">
              <a:lnSpc>
                <a:spcPct val="100000"/>
              </a:lnSpc>
              <a:spcBef>
                <a:spcPts val="600"/>
              </a:spcBef>
              <a:spcAft>
                <a:spcPts val="0"/>
              </a:spcAft>
              <a:buSzPts val="2900"/>
              <a:buNone/>
              <a:defRPr/>
            </a:lvl2pPr>
            <a:lvl3pPr marL="1371600" lvl="2" indent="-228600" algn="l" rtl="0">
              <a:lnSpc>
                <a:spcPct val="100000"/>
              </a:lnSpc>
              <a:spcBef>
                <a:spcPts val="500"/>
              </a:spcBef>
              <a:spcAft>
                <a:spcPts val="0"/>
              </a:spcAft>
              <a:buSzPts val="2500"/>
              <a:buNone/>
              <a:defRPr/>
            </a:lvl3pPr>
            <a:lvl4pPr marL="1828800" lvl="3" indent="-228600" algn="l" rtl="0">
              <a:lnSpc>
                <a:spcPct val="100000"/>
              </a:lnSpc>
              <a:spcBef>
                <a:spcPts val="400"/>
              </a:spcBef>
              <a:spcAft>
                <a:spcPts val="0"/>
              </a:spcAft>
              <a:buSzPts val="2000"/>
              <a:buNone/>
              <a:defRPr/>
            </a:lvl4pPr>
            <a:lvl5pPr marL="2286000" lvl="4" indent="-228600" algn="l" rtl="0">
              <a:lnSpc>
                <a:spcPct val="100000"/>
              </a:lnSpc>
              <a:spcBef>
                <a:spcPts val="400"/>
              </a:spcBef>
              <a:spcAft>
                <a:spcPts val="0"/>
              </a:spcAft>
              <a:buSzPts val="2000"/>
              <a:buNone/>
              <a:defRPr/>
            </a:lvl5pPr>
            <a:lvl6pPr marL="2743200" lvl="5" indent="-228600" algn="l" rtl="0">
              <a:lnSpc>
                <a:spcPct val="100000"/>
              </a:lnSpc>
              <a:spcBef>
                <a:spcPts val="400"/>
              </a:spcBef>
              <a:spcAft>
                <a:spcPts val="0"/>
              </a:spcAft>
              <a:buSzPts val="2000"/>
              <a:buNone/>
              <a:defRPr/>
            </a:lvl6pPr>
            <a:lvl7pPr marL="3200400" lvl="6" indent="-228600" algn="l" rtl="0">
              <a:lnSpc>
                <a:spcPct val="100000"/>
              </a:lnSpc>
              <a:spcBef>
                <a:spcPts val="400"/>
              </a:spcBef>
              <a:spcAft>
                <a:spcPts val="0"/>
              </a:spcAft>
              <a:buSzPts val="2000"/>
              <a:buNone/>
              <a:defRPr/>
            </a:lvl7pPr>
            <a:lvl8pPr marL="3657600" lvl="7" indent="-228600" algn="l" rtl="0">
              <a:lnSpc>
                <a:spcPct val="100000"/>
              </a:lnSpc>
              <a:spcBef>
                <a:spcPts val="400"/>
              </a:spcBef>
              <a:spcAft>
                <a:spcPts val="0"/>
              </a:spcAft>
              <a:buSzPts val="2000"/>
              <a:buNone/>
              <a:defRPr/>
            </a:lvl8pPr>
            <a:lvl9pPr marL="4114800" lvl="8" indent="-228600" algn="l" rtl="0">
              <a:lnSpc>
                <a:spcPct val="100000"/>
              </a:lnSpc>
              <a:spcBef>
                <a:spcPts val="400"/>
              </a:spcBef>
              <a:spcAft>
                <a:spcPts val="0"/>
              </a:spcAft>
              <a:buSzPts val="2000"/>
              <a:buNone/>
              <a:defRPr/>
            </a:lvl9pPr>
          </a:lstStyle>
          <a:p>
            <a:endParaRPr/>
          </a:p>
        </p:txBody>
      </p:sp>
      <p:sp>
        <p:nvSpPr>
          <p:cNvPr id="49" name="Google Shape;49;g29974c48cd2_1_3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50" name="Google Shape;50;g29974c48cd2_1_3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51" name="Google Shape;51;g29974c48cd2_1_36"/>
          <p:cNvSpPr txBox="1">
            <a:spLocks noGrp="1"/>
          </p:cNvSpPr>
          <p:nvPr>
            <p:ph type="sldNum" idx="12"/>
          </p:nvPr>
        </p:nvSpPr>
        <p:spPr>
          <a:xfrm>
            <a:off x="8778241" y="6377940"/>
            <a:ext cx="2804100" cy="1848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p:cSld name="Section Slide">
    <p:spTree>
      <p:nvGrpSpPr>
        <p:cNvPr id="1" name="Shape 52"/>
        <p:cNvGrpSpPr/>
        <p:nvPr/>
      </p:nvGrpSpPr>
      <p:grpSpPr>
        <a:xfrm>
          <a:off x="0" y="0"/>
          <a:ext cx="0" cy="0"/>
          <a:chOff x="0" y="0"/>
          <a:chExt cx="0" cy="0"/>
        </a:xfrm>
      </p:grpSpPr>
      <p:pic>
        <p:nvPicPr>
          <p:cNvPr id="53" name="Google Shape;53;g29974c48cd2_1_43"/>
          <p:cNvPicPr preferRelativeResize="0"/>
          <p:nvPr/>
        </p:nvPicPr>
        <p:blipFill rotWithShape="1">
          <a:blip r:embed="rId2">
            <a:alphaModFix/>
          </a:blip>
          <a:srcRect/>
          <a:stretch/>
        </p:blipFill>
        <p:spPr>
          <a:xfrm>
            <a:off x="459" y="0"/>
            <a:ext cx="12191093" cy="6857492"/>
          </a:xfrm>
          <a:prstGeom prst="rect">
            <a:avLst/>
          </a:prstGeom>
          <a:noFill/>
          <a:ln>
            <a:noFill/>
          </a:ln>
        </p:spPr>
      </p:pic>
      <p:sp>
        <p:nvSpPr>
          <p:cNvPr id="54" name="Google Shape;54;g29974c48cd2_1_43"/>
          <p:cNvSpPr txBox="1">
            <a:spLocks noGrp="1"/>
          </p:cNvSpPr>
          <p:nvPr>
            <p:ph type="ctrTitle"/>
          </p:nvPr>
        </p:nvSpPr>
        <p:spPr>
          <a:xfrm>
            <a:off x="1551712" y="1752604"/>
            <a:ext cx="9421200" cy="1314300"/>
          </a:xfrm>
          <a:prstGeom prst="rect">
            <a:avLst/>
          </a:prstGeom>
          <a:noFill/>
          <a:ln>
            <a:noFill/>
          </a:ln>
        </p:spPr>
        <p:txBody>
          <a:bodyPr spcFirstLastPara="1" wrap="square" lIns="95225" tIns="95225" rIns="95225" bIns="95225" anchor="ctr" anchorCtr="0">
            <a:noAutofit/>
          </a:bodyPr>
          <a:lstStyle>
            <a:lvl1pPr marR="0" lvl="0" algn="l" rtl="0">
              <a:lnSpc>
                <a:spcPct val="100000"/>
              </a:lnSpc>
              <a:spcBef>
                <a:spcPts val="0"/>
              </a:spcBef>
              <a:spcAft>
                <a:spcPts val="0"/>
              </a:spcAft>
              <a:buClr>
                <a:schemeClr val="lt1"/>
              </a:buClr>
              <a:buSzPts val="6600"/>
              <a:buFont typeface="Arial"/>
              <a:buNone/>
              <a:defRPr sz="66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55" name="Google Shape;55;g29974c48cd2_1_43"/>
          <p:cNvSpPr txBox="1">
            <a:spLocks noGrp="1"/>
          </p:cNvSpPr>
          <p:nvPr>
            <p:ph type="subTitle" idx="1"/>
          </p:nvPr>
        </p:nvSpPr>
        <p:spPr>
          <a:xfrm>
            <a:off x="1524002" y="3200406"/>
            <a:ext cx="9448800" cy="1752600"/>
          </a:xfrm>
          <a:prstGeom prst="rect">
            <a:avLst/>
          </a:prstGeom>
          <a:noFill/>
          <a:ln>
            <a:noFill/>
          </a:ln>
        </p:spPr>
        <p:txBody>
          <a:bodyPr spcFirstLastPara="1" wrap="square" lIns="95225" tIns="95225" rIns="95225" bIns="95225" anchor="t" anchorCtr="0">
            <a:noAutofit/>
          </a:bodyPr>
          <a:lstStyle>
            <a:lvl1pPr marR="0" lvl="0" algn="l" rtl="0">
              <a:lnSpc>
                <a:spcPct val="100000"/>
              </a:lnSpc>
              <a:spcBef>
                <a:spcPts val="6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Arial"/>
                <a:ea typeface="Arial"/>
                <a:cs typeface="Arial"/>
                <a:sym typeface="Arial"/>
              </a:defRPr>
            </a:lvl2pPr>
            <a:lvl3pPr marR="0" lvl="2" algn="ctr" rtl="0">
              <a:lnSpc>
                <a:spcPct val="100000"/>
              </a:lnSpc>
              <a:spcBef>
                <a:spcPts val="500"/>
              </a:spcBef>
              <a:spcAft>
                <a:spcPts val="0"/>
              </a:spcAft>
              <a:buClr>
                <a:srgbClr val="888888"/>
              </a:buClr>
              <a:buSzPts val="2500"/>
              <a:buFont typeface="Arial"/>
              <a:buNone/>
              <a:defRPr sz="25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6" name="Google Shape;56;g29974c48cd2_1_43"/>
          <p:cNvSpPr txBox="1">
            <a:spLocks noGrp="1"/>
          </p:cNvSpPr>
          <p:nvPr>
            <p:ph type="sldNum" idx="12"/>
          </p:nvPr>
        </p:nvSpPr>
        <p:spPr>
          <a:xfrm>
            <a:off x="609601" y="6066502"/>
            <a:ext cx="2743200" cy="363900"/>
          </a:xfrm>
          <a:prstGeom prst="rect">
            <a:avLst/>
          </a:prstGeom>
          <a:noFill/>
          <a:ln>
            <a:noFill/>
          </a:ln>
        </p:spPr>
        <p:txBody>
          <a:bodyPr spcFirstLastPara="1" wrap="square" lIns="95225" tIns="47600" rIns="95225" bIns="476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57"/>
        <p:cNvGrpSpPr/>
        <p:nvPr/>
      </p:nvGrpSpPr>
      <p:grpSpPr>
        <a:xfrm>
          <a:off x="0" y="0"/>
          <a:ext cx="0" cy="0"/>
          <a:chOff x="0" y="0"/>
          <a:chExt cx="0" cy="0"/>
        </a:xfrm>
      </p:grpSpPr>
      <p:sp>
        <p:nvSpPr>
          <p:cNvPr id="58" name="Google Shape;58;g29974c48cd2_1_48"/>
          <p:cNvSpPr txBox="1">
            <a:spLocks noGrp="1"/>
          </p:cNvSpPr>
          <p:nvPr>
            <p:ph type="ctrTitle"/>
          </p:nvPr>
        </p:nvSpPr>
        <p:spPr>
          <a:xfrm>
            <a:off x="1551712" y="1752604"/>
            <a:ext cx="9421200" cy="1314300"/>
          </a:xfrm>
          <a:prstGeom prst="rect">
            <a:avLst/>
          </a:prstGeom>
          <a:noFill/>
          <a:ln>
            <a:noFill/>
          </a:ln>
        </p:spPr>
        <p:txBody>
          <a:bodyPr spcFirstLastPara="1" wrap="square" lIns="95225" tIns="95225" rIns="95225" bIns="95225" anchor="ctr" anchorCtr="0">
            <a:noAutofit/>
          </a:bodyPr>
          <a:lstStyle>
            <a:lvl1pPr marR="0" lvl="0" algn="l" rtl="0">
              <a:lnSpc>
                <a:spcPct val="100000"/>
              </a:lnSpc>
              <a:spcBef>
                <a:spcPts val="0"/>
              </a:spcBef>
              <a:spcAft>
                <a:spcPts val="0"/>
              </a:spcAft>
              <a:buClr>
                <a:srgbClr val="F0783B"/>
              </a:buClr>
              <a:buSzPts val="6600"/>
              <a:buFont typeface="Arial"/>
              <a:buNone/>
              <a:defRPr sz="6600" b="0" i="0" u="none" strike="noStrike" cap="none">
                <a:solidFill>
                  <a:srgbClr val="F0783B"/>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59" name="Google Shape;59;g29974c48cd2_1_48"/>
          <p:cNvSpPr txBox="1">
            <a:spLocks noGrp="1"/>
          </p:cNvSpPr>
          <p:nvPr>
            <p:ph type="subTitle" idx="1"/>
          </p:nvPr>
        </p:nvSpPr>
        <p:spPr>
          <a:xfrm>
            <a:off x="1524002" y="3200406"/>
            <a:ext cx="9448800" cy="1752600"/>
          </a:xfrm>
          <a:prstGeom prst="rect">
            <a:avLst/>
          </a:prstGeom>
          <a:noFill/>
          <a:ln>
            <a:noFill/>
          </a:ln>
        </p:spPr>
        <p:txBody>
          <a:bodyPr spcFirstLastPara="1" wrap="square" lIns="95225" tIns="95225" rIns="95225" bIns="95225" anchor="t" anchorCtr="0">
            <a:noAutofit/>
          </a:bodyPr>
          <a:lstStyle>
            <a:lvl1pPr marR="0" lvl="0" algn="l" rtl="0">
              <a:lnSpc>
                <a:spcPct val="100000"/>
              </a:lnSpc>
              <a:spcBef>
                <a:spcPts val="600"/>
              </a:spcBef>
              <a:spcAft>
                <a:spcPts val="0"/>
              </a:spcAft>
              <a:buSzPts val="2800"/>
              <a:buFont typeface="Arial"/>
              <a:buNone/>
              <a:defRPr sz="2800" b="0" i="0" u="none" strike="noStrike" cap="none">
                <a:latin typeface="Arial"/>
                <a:ea typeface="Arial"/>
                <a:cs typeface="Arial"/>
                <a:sym typeface="Arial"/>
              </a:defRPr>
            </a:lvl1pPr>
            <a:lvl2pPr marR="0" lvl="1" algn="ctr" rtl="0">
              <a:lnSpc>
                <a:spcPct val="100000"/>
              </a:lnSpc>
              <a:spcBef>
                <a:spcPts val="600"/>
              </a:spcBef>
              <a:spcAft>
                <a:spcPts val="0"/>
              </a:spcAft>
              <a:buClr>
                <a:srgbClr val="888888"/>
              </a:buClr>
              <a:buSzPts val="2900"/>
              <a:buFont typeface="Arial"/>
              <a:buNone/>
              <a:defRPr sz="2900" b="0" i="0" u="none" strike="noStrike" cap="none">
                <a:solidFill>
                  <a:srgbClr val="888888"/>
                </a:solidFill>
                <a:latin typeface="Arial"/>
                <a:ea typeface="Arial"/>
                <a:cs typeface="Arial"/>
                <a:sym typeface="Arial"/>
              </a:defRPr>
            </a:lvl2pPr>
            <a:lvl3pPr marR="0" lvl="2" algn="ctr" rtl="0">
              <a:lnSpc>
                <a:spcPct val="100000"/>
              </a:lnSpc>
              <a:spcBef>
                <a:spcPts val="500"/>
              </a:spcBef>
              <a:spcAft>
                <a:spcPts val="0"/>
              </a:spcAft>
              <a:buClr>
                <a:srgbClr val="888888"/>
              </a:buClr>
              <a:buSzPts val="2500"/>
              <a:buFont typeface="Arial"/>
              <a:buNone/>
              <a:defRPr sz="2500" b="0" i="0" u="none" strike="noStrike" cap="none">
                <a:solidFill>
                  <a:srgbClr val="888888"/>
                </a:solidFill>
                <a:latin typeface="Arial"/>
                <a:ea typeface="Arial"/>
                <a:cs typeface="Arial"/>
                <a:sym typeface="Aria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0" name="Google Shape;60;g29974c48cd2_1_48"/>
          <p:cNvSpPr txBox="1">
            <a:spLocks noGrp="1"/>
          </p:cNvSpPr>
          <p:nvPr>
            <p:ph type="sldNum" idx="12"/>
          </p:nvPr>
        </p:nvSpPr>
        <p:spPr>
          <a:xfrm>
            <a:off x="609601" y="6066502"/>
            <a:ext cx="2743200" cy="363900"/>
          </a:xfrm>
          <a:prstGeom prst="rect">
            <a:avLst/>
          </a:prstGeom>
          <a:noFill/>
          <a:ln>
            <a:noFill/>
          </a:ln>
        </p:spPr>
        <p:txBody>
          <a:bodyPr spcFirstLastPara="1" wrap="square" lIns="95225" tIns="47600" rIns="95225" bIns="476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974c48cd2_1_0"/>
          <p:cNvSpPr txBox="1">
            <a:spLocks noGrp="1"/>
          </p:cNvSpPr>
          <p:nvPr>
            <p:ph type="title"/>
          </p:nvPr>
        </p:nvSpPr>
        <p:spPr>
          <a:xfrm>
            <a:off x="1277938" y="365125"/>
            <a:ext cx="100758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2"/>
                </a:solidFill>
                <a:latin typeface="Georgia"/>
                <a:ea typeface="Georgia"/>
                <a:cs typeface="Georgia"/>
                <a:sym typeface="Georgia"/>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g29974c48cd2_1_0"/>
          <p:cNvSpPr txBox="1">
            <a:spLocks noGrp="1"/>
          </p:cNvSpPr>
          <p:nvPr>
            <p:ph type="body" idx="1"/>
          </p:nvPr>
        </p:nvSpPr>
        <p:spPr>
          <a:xfrm>
            <a:off x="1289050" y="1825625"/>
            <a:ext cx="10064700" cy="4351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29974c48cd2_1_0"/>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hyperlink" Target="https://www.asccc.org/resolutions/destigmatize-academic-probation-language-and-processes#ftn3" TargetMode="External"/><Relationship Id="rId3" Type="http://schemas.openxmlformats.org/officeDocument/2006/relationships/image" Target="../media/image8.png"/><Relationship Id="rId7" Type="http://schemas.openxmlformats.org/officeDocument/2006/relationships/hyperlink" Target="https://www.asccc.org/resolutions/destigmatize-academic-probation-language-and-processes#ftn2"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hyperlink" Target="https://www.asccc.org/resolutions/destigmatize-academic-probation-language-and-processes#ftn1"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2" name="Title 1">
            <a:extLst>
              <a:ext uri="{FF2B5EF4-FFF2-40B4-BE49-F238E27FC236}">
                <a16:creationId xmlns:a16="http://schemas.microsoft.com/office/drawing/2014/main" id="{77EE1EA4-6DD8-5D8F-5788-0164507E464B}"/>
              </a:ext>
            </a:extLst>
          </p:cNvPr>
          <p:cNvSpPr>
            <a:spLocks noGrp="1"/>
          </p:cNvSpPr>
          <p:nvPr>
            <p:ph type="title"/>
          </p:nvPr>
        </p:nvSpPr>
        <p:spPr>
          <a:xfrm>
            <a:off x="609601" y="-1143000"/>
            <a:ext cx="10972800" cy="1143000"/>
          </a:xfrm>
        </p:spPr>
        <p:txBody>
          <a:bodyPr spcFirstLastPara="1" wrap="square" lIns="95225" tIns="95225" rIns="95225" bIns="95225" anchor="b" anchorCtr="0">
            <a:noAutofit/>
          </a:bodyPr>
          <a:lstStyle/>
          <a:p>
            <a:r>
              <a:rPr lang="en-US" dirty="0"/>
              <a:t>Welcome Slide</a:t>
            </a:r>
          </a:p>
        </p:txBody>
      </p:sp>
      <p:sp>
        <p:nvSpPr>
          <p:cNvPr id="67" name="Google Shape;67;g290bc37fb45_3_0">
            <a:extLst>
              <a:ext uri="{C183D7F6-B498-43B3-948B-1728B52AA6E4}">
                <adec:decorative xmlns:adec="http://schemas.microsoft.com/office/drawing/2017/decorative" val="1"/>
              </a:ext>
            </a:extLst>
          </p:cNvPr>
          <p:cNvSpPr/>
          <p:nvPr/>
        </p:nvSpPr>
        <p:spPr>
          <a:xfrm>
            <a:off x="-76200" y="0"/>
            <a:ext cx="12268200" cy="68580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 name="Google Shape;68;g290bc37fb45_3_0">
            <a:extLst>
              <a:ext uri="{C183D7F6-B498-43B3-948B-1728B52AA6E4}">
                <adec:decorative xmlns:adec="http://schemas.microsoft.com/office/drawing/2017/decorative" val="1"/>
              </a:ext>
            </a:extLst>
          </p:cNvPr>
          <p:cNvPicPr preferRelativeResize="0"/>
          <p:nvPr/>
        </p:nvPicPr>
        <p:blipFill rotWithShape="1">
          <a:blip r:embed="rId3">
            <a:alphaModFix/>
          </a:blip>
          <a:srcRect t="1156" b="17996"/>
          <a:stretch/>
        </p:blipFill>
        <p:spPr>
          <a:xfrm>
            <a:off x="3378975" y="444500"/>
            <a:ext cx="6542276" cy="5889523"/>
          </a:xfrm>
          <a:prstGeom prst="rect">
            <a:avLst/>
          </a:prstGeom>
          <a:noFill/>
          <a:ln w="38100" cap="flat" cmpd="sng">
            <a:solidFill>
              <a:schemeClr val="dk1"/>
            </a:solidFill>
            <a:prstDash val="solid"/>
            <a:round/>
            <a:headEnd type="none" w="sm" len="sm"/>
            <a:tailEnd type="none" w="sm" len="sm"/>
          </a:ln>
        </p:spPr>
      </p:pic>
      <p:sp>
        <p:nvSpPr>
          <p:cNvPr id="69" name="Google Shape;69;g290bc37fb45_3_0">
            <a:extLst>
              <a:ext uri="{C183D7F6-B498-43B3-948B-1728B52AA6E4}">
                <adec:decorative xmlns:adec="http://schemas.microsoft.com/office/drawing/2017/decorative" val="1"/>
              </a:ext>
            </a:extLst>
          </p:cNvPr>
          <p:cNvSpPr/>
          <p:nvPr/>
        </p:nvSpPr>
        <p:spPr>
          <a:xfrm>
            <a:off x="8069500" y="6093451"/>
            <a:ext cx="1842300" cy="264600"/>
          </a:xfrm>
          <a:prstGeom prst="rect">
            <a:avLst/>
          </a:prstGeom>
          <a:solidFill>
            <a:srgbClr val="07070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 name="Google Shape;70;g290bc37fb45_3_0">
            <a:extLst>
              <a:ext uri="{C183D7F6-B498-43B3-948B-1728B52AA6E4}">
                <adec:decorative xmlns:adec="http://schemas.microsoft.com/office/drawing/2017/decorative" val="1"/>
              </a:ext>
            </a:extLst>
          </p:cNvPr>
          <p:cNvGrpSpPr/>
          <p:nvPr/>
        </p:nvGrpSpPr>
        <p:grpSpPr>
          <a:xfrm>
            <a:off x="10287000" y="4282048"/>
            <a:ext cx="1736001" cy="2473123"/>
            <a:chOff x="-3" y="3338767"/>
            <a:chExt cx="2556703" cy="3531015"/>
          </a:xfrm>
        </p:grpSpPr>
        <p:pic>
          <p:nvPicPr>
            <p:cNvPr id="71" name="Google Shape;71;g290bc37fb45_3_0"/>
            <p:cNvPicPr preferRelativeResize="0"/>
            <p:nvPr/>
          </p:nvPicPr>
          <p:blipFill rotWithShape="1">
            <a:blip r:embed="rId4">
              <a:alphaModFix/>
            </a:blip>
            <a:srcRect l="3317" t="1338" r="4533" b="17042"/>
            <a:stretch/>
          </p:blipFill>
          <p:spPr>
            <a:xfrm>
              <a:off x="-3" y="3338767"/>
              <a:ext cx="2538416" cy="3038365"/>
            </a:xfrm>
            <a:prstGeom prst="rect">
              <a:avLst/>
            </a:prstGeom>
            <a:noFill/>
            <a:ln w="76200" cap="flat" cmpd="sng">
              <a:solidFill>
                <a:srgbClr val="217077"/>
              </a:solidFill>
              <a:prstDash val="solid"/>
              <a:round/>
              <a:headEnd type="none" w="sm" len="sm"/>
              <a:tailEnd type="none" w="sm" len="sm"/>
            </a:ln>
          </p:spPr>
        </p:pic>
        <p:pic>
          <p:nvPicPr>
            <p:cNvPr id="72" name="Google Shape;72;g290bc37fb45_3_0"/>
            <p:cNvPicPr preferRelativeResize="0"/>
            <p:nvPr/>
          </p:nvPicPr>
          <p:blipFill rotWithShape="1">
            <a:blip r:embed="rId5">
              <a:alphaModFix/>
            </a:blip>
            <a:srcRect/>
            <a:stretch/>
          </p:blipFill>
          <p:spPr>
            <a:xfrm>
              <a:off x="0" y="6364224"/>
              <a:ext cx="2556700" cy="505558"/>
            </a:xfrm>
            <a:prstGeom prst="rect">
              <a:avLst/>
            </a:prstGeom>
            <a:noFill/>
            <a:ln w="76200" cap="flat" cmpd="sng">
              <a:solidFill>
                <a:srgbClr val="217077"/>
              </a:solidFill>
              <a:prstDash val="solid"/>
              <a:round/>
              <a:headEnd type="none" w="sm" len="sm"/>
              <a:tailEnd type="none" w="sm" len="sm"/>
            </a:ln>
          </p:spPr>
        </p:pic>
      </p:grpSp>
      <p:sp>
        <p:nvSpPr>
          <p:cNvPr id="73" name="Google Shape;73;g290bc37fb45_3_0">
            <a:extLst>
              <a:ext uri="{C183D7F6-B498-43B3-948B-1728B52AA6E4}">
                <adec:decorative xmlns:adec="http://schemas.microsoft.com/office/drawing/2017/decorative" val="1"/>
              </a:ext>
            </a:extLst>
          </p:cNvPr>
          <p:cNvSpPr/>
          <p:nvPr/>
        </p:nvSpPr>
        <p:spPr>
          <a:xfrm>
            <a:off x="10588752" y="3998625"/>
            <a:ext cx="1484100" cy="5412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g290bc37fb45_3_0"/>
          <p:cNvSpPr txBox="1"/>
          <p:nvPr/>
        </p:nvSpPr>
        <p:spPr>
          <a:xfrm>
            <a:off x="92050" y="0"/>
            <a:ext cx="3190800" cy="680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chemeClr val="lt1"/>
                </a:solidFill>
                <a:latin typeface="Arial"/>
                <a:ea typeface="Arial"/>
                <a:cs typeface="Arial"/>
                <a:sym typeface="Arial"/>
              </a:rPr>
              <a:t>2023 ASCCC Fall Plenary General Session</a:t>
            </a:r>
            <a:endParaRPr sz="34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Presented By:</a:t>
            </a: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Dr. Darla Cooper, The RP Group Executive Director </a:t>
            </a: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Dr. LaTonya Parker,</a:t>
            </a:r>
            <a:endParaRPr sz="23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Counselor/Professor, Moreno Valley College and ASCCC Secretary</a:t>
            </a:r>
            <a:endParaRPr sz="2300" b="1" i="0" u="none" strike="noStrike" cap="none" dirty="0">
              <a:solidFill>
                <a:schemeClr val="lt1"/>
              </a:solidFill>
              <a:latin typeface="Arial"/>
              <a:ea typeface="Arial"/>
              <a:cs typeface="Arial"/>
              <a:sym typeface="Arial"/>
            </a:endParaRPr>
          </a:p>
        </p:txBody>
      </p:sp>
      <p:sp>
        <p:nvSpPr>
          <p:cNvPr id="75" name="Google Shape;75;g290bc37fb45_3_0">
            <a:extLst>
              <a:ext uri="{C183D7F6-B498-43B3-948B-1728B52AA6E4}">
                <adec:decorative xmlns:adec="http://schemas.microsoft.com/office/drawing/2017/decorative" val="1"/>
              </a:ext>
            </a:extLst>
          </p:cNvPr>
          <p:cNvSpPr/>
          <p:nvPr/>
        </p:nvSpPr>
        <p:spPr>
          <a:xfrm>
            <a:off x="11366002" y="4282050"/>
            <a:ext cx="825900" cy="5412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290bc37fb45_3_0">
            <a:extLst>
              <a:ext uri="{C183D7F6-B498-43B3-948B-1728B52AA6E4}">
                <adec:decorative xmlns:adec="http://schemas.microsoft.com/office/drawing/2017/decorative" val="1"/>
              </a:ext>
            </a:extLst>
          </p:cNvPr>
          <p:cNvSpPr/>
          <p:nvPr/>
        </p:nvSpPr>
        <p:spPr>
          <a:xfrm>
            <a:off x="10017475" y="4508000"/>
            <a:ext cx="1828800" cy="549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g290bc37fb45_3_0">
            <a:extLst>
              <a:ext uri="{C183D7F6-B498-43B3-948B-1728B52AA6E4}">
                <adec:decorative xmlns:adec="http://schemas.microsoft.com/office/drawing/2017/decorative" val="1"/>
              </a:ext>
            </a:extLst>
          </p:cNvPr>
          <p:cNvSpPr/>
          <p:nvPr/>
        </p:nvSpPr>
        <p:spPr>
          <a:xfrm>
            <a:off x="10055352" y="4757928"/>
            <a:ext cx="1656900" cy="549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g290bc37fb45_3_0">
            <a:extLst>
              <a:ext uri="{C183D7F6-B498-43B3-948B-1728B52AA6E4}">
                <adec:decorative xmlns:adec="http://schemas.microsoft.com/office/drawing/2017/decorative" val="1"/>
              </a:ext>
            </a:extLst>
          </p:cNvPr>
          <p:cNvSpPr/>
          <p:nvPr/>
        </p:nvSpPr>
        <p:spPr>
          <a:xfrm>
            <a:off x="10131550" y="5029200"/>
            <a:ext cx="1891500" cy="54900"/>
          </a:xfrm>
          <a:prstGeom prst="rect">
            <a:avLst/>
          </a:prstGeom>
          <a:solidFill>
            <a:srgbClr val="21707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sp>
        <p:nvSpPr>
          <p:cNvPr id="171" name="Google Shape;171;g24e049f973f_0_53"/>
          <p:cNvSpPr txBox="1">
            <a:spLocks noGrp="1"/>
          </p:cNvSpPr>
          <p:nvPr>
            <p:ph type="title"/>
          </p:nvPr>
        </p:nvSpPr>
        <p:spPr>
          <a:xfrm>
            <a:off x="1189575" y="1114100"/>
            <a:ext cx="3787800" cy="7011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500" b="1" dirty="0">
                <a:solidFill>
                  <a:srgbClr val="205867"/>
                </a:solidFill>
                <a:latin typeface="Arial"/>
                <a:ea typeface="Arial"/>
                <a:cs typeface="Arial"/>
                <a:sym typeface="Arial"/>
              </a:rPr>
              <a:t>POPULATION</a:t>
            </a:r>
            <a:endParaRPr sz="4500" b="1" dirty="0">
              <a:solidFill>
                <a:srgbClr val="205867"/>
              </a:solidFill>
              <a:latin typeface="Arial"/>
              <a:ea typeface="Arial"/>
              <a:cs typeface="Arial"/>
              <a:sym typeface="Arial"/>
            </a:endParaRPr>
          </a:p>
        </p:txBody>
      </p:sp>
      <p:grpSp>
        <p:nvGrpSpPr>
          <p:cNvPr id="172" name="Google Shape;172;g24e049f973f_0_53">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173" name="Google Shape;173;g24e049f973f_0_53"/>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74" name="Google Shape;174;g24e049f973f_0_53"/>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175" name="Google Shape;175;g24e049f973f_0_53">
            <a:extLst>
              <a:ext uri="{C183D7F6-B498-43B3-948B-1728B52AA6E4}">
                <adec:decorative xmlns:adec="http://schemas.microsoft.com/office/drawing/2017/decorative" val="1"/>
              </a:ext>
            </a:extLst>
          </p:cNvPr>
          <p:cNvSpPr/>
          <p:nvPr/>
        </p:nvSpPr>
        <p:spPr>
          <a:xfrm>
            <a:off x="51407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77" name="Google Shape;177;g24e049f973f_0_53"/>
          <p:cNvSpPr txBox="1"/>
          <p:nvPr/>
        </p:nvSpPr>
        <p:spPr>
          <a:xfrm>
            <a:off x="5461925" y="558800"/>
            <a:ext cx="6306600" cy="5356500"/>
          </a:xfrm>
          <a:prstGeom prst="rect">
            <a:avLst/>
          </a:prstGeom>
          <a:noFill/>
          <a:ln>
            <a:noFill/>
          </a:ln>
        </p:spPr>
        <p:txBody>
          <a:bodyPr spcFirstLastPara="1" wrap="square" lIns="60950" tIns="30475" rIns="60950" bIns="30475" anchor="t" anchorCtr="0">
            <a:spAutoFit/>
          </a:bodyPr>
          <a:lstStyle/>
          <a:p>
            <a:pPr marL="457200" marR="0" lvl="0" indent="-419100" algn="l" rtl="0">
              <a:lnSpc>
                <a:spcPct val="100000"/>
              </a:lnSpc>
              <a:spcBef>
                <a:spcPts val="1000"/>
              </a:spcBef>
              <a:spcAft>
                <a:spcPts val="0"/>
              </a:spcAft>
              <a:buClr>
                <a:schemeClr val="dk1"/>
              </a:buClr>
              <a:buSzPts val="3000"/>
              <a:buFont typeface="Arial"/>
              <a:buChar char="•"/>
            </a:pPr>
            <a:r>
              <a:rPr lang="en-US" sz="3000" b="0" i="0" u="none" strike="noStrike" cap="none" dirty="0">
                <a:solidFill>
                  <a:schemeClr val="dk1"/>
                </a:solidFill>
                <a:highlight>
                  <a:schemeClr val="lt1"/>
                </a:highlight>
                <a:latin typeface="Arial"/>
                <a:ea typeface="Arial"/>
                <a:cs typeface="Arial"/>
                <a:sym typeface="Arial"/>
              </a:rPr>
              <a:t>Six first-time cohorts enrolled at a CCC between 2011 and 2016 </a:t>
            </a:r>
            <a:endParaRPr sz="3000" b="0" i="0" u="none" strike="noStrike" cap="none" dirty="0">
              <a:solidFill>
                <a:schemeClr val="dk1"/>
              </a:solidFill>
              <a:highlight>
                <a:schemeClr val="lt1"/>
              </a:highlight>
              <a:latin typeface="Arial"/>
              <a:ea typeface="Arial"/>
              <a:cs typeface="Arial"/>
              <a:sym typeface="Arial"/>
            </a:endParaRPr>
          </a:p>
          <a:p>
            <a:pPr marL="457200" marR="0" lvl="0" indent="-419100" algn="l" rtl="0">
              <a:lnSpc>
                <a:spcPct val="100000"/>
              </a:lnSpc>
              <a:spcBef>
                <a:spcPts val="1600"/>
              </a:spcBef>
              <a:spcAft>
                <a:spcPts val="0"/>
              </a:spcAft>
              <a:buClr>
                <a:schemeClr val="dk1"/>
              </a:buClr>
              <a:buSzPts val="3000"/>
              <a:buFont typeface="Arial"/>
              <a:buChar char="•"/>
            </a:pPr>
            <a:r>
              <a:rPr lang="en-US" sz="3000" b="0" i="0" u="none" strike="noStrike" cap="none" dirty="0">
                <a:solidFill>
                  <a:schemeClr val="dk1"/>
                </a:solidFill>
                <a:highlight>
                  <a:schemeClr val="lt1"/>
                </a:highlight>
                <a:latin typeface="Arial"/>
                <a:ea typeface="Arial"/>
                <a:cs typeface="Arial"/>
                <a:sym typeface="Arial"/>
              </a:rPr>
              <a:t>Tracked for six years</a:t>
            </a:r>
            <a:endParaRPr sz="3000" b="0" i="0" u="none" strike="noStrike" cap="none" dirty="0">
              <a:solidFill>
                <a:schemeClr val="dk1"/>
              </a:solidFill>
              <a:highlight>
                <a:schemeClr val="lt1"/>
              </a:highlight>
              <a:latin typeface="Arial"/>
              <a:ea typeface="Arial"/>
              <a:cs typeface="Arial"/>
              <a:sym typeface="Arial"/>
            </a:endParaRPr>
          </a:p>
          <a:p>
            <a:pPr marL="457200" marR="0" lvl="0" indent="-419100" algn="l" rtl="0">
              <a:lnSpc>
                <a:spcPct val="100000"/>
              </a:lnSpc>
              <a:spcBef>
                <a:spcPts val="1600"/>
              </a:spcBef>
              <a:spcAft>
                <a:spcPts val="0"/>
              </a:spcAft>
              <a:buClr>
                <a:schemeClr val="dk1"/>
              </a:buClr>
              <a:buSzPts val="3000"/>
              <a:buFont typeface="Arial"/>
              <a:buChar char="•"/>
            </a:pPr>
            <a:r>
              <a:rPr lang="en-US" sz="3000" b="0" i="0" u="none" strike="noStrike" cap="none" dirty="0">
                <a:solidFill>
                  <a:schemeClr val="dk1"/>
                </a:solidFill>
                <a:highlight>
                  <a:schemeClr val="lt1"/>
                </a:highlight>
                <a:latin typeface="Arial"/>
                <a:ea typeface="Arial"/>
                <a:cs typeface="Arial"/>
                <a:sym typeface="Arial"/>
              </a:rPr>
              <a:t>Completed at least 12 transferable units with passing grades and had not yet enrolled in a university</a:t>
            </a:r>
            <a:endParaRPr sz="3000" b="0" i="0" u="none" strike="noStrike" cap="none" dirty="0">
              <a:solidFill>
                <a:schemeClr val="dk1"/>
              </a:solidFill>
              <a:highlight>
                <a:schemeClr val="lt1"/>
              </a:highlight>
              <a:latin typeface="Arial"/>
              <a:ea typeface="Arial"/>
              <a:cs typeface="Arial"/>
              <a:sym typeface="Arial"/>
            </a:endParaRPr>
          </a:p>
          <a:p>
            <a:pPr marL="457200" marR="0" lvl="0" indent="-419100" algn="l" rtl="0">
              <a:lnSpc>
                <a:spcPct val="100000"/>
              </a:lnSpc>
              <a:spcBef>
                <a:spcPts val="1600"/>
              </a:spcBef>
              <a:spcAft>
                <a:spcPts val="0"/>
              </a:spcAft>
              <a:buClr>
                <a:schemeClr val="dk1"/>
              </a:buClr>
              <a:buSzPts val="3000"/>
              <a:buFont typeface="Arial"/>
              <a:buChar char="•"/>
            </a:pPr>
            <a:r>
              <a:rPr lang="en-US" sz="3000" b="0" i="0" u="none" strike="noStrike" cap="none" dirty="0">
                <a:solidFill>
                  <a:schemeClr val="dk1"/>
                </a:solidFill>
                <a:highlight>
                  <a:schemeClr val="lt1"/>
                </a:highlight>
                <a:latin typeface="Arial"/>
                <a:ea typeface="Arial"/>
                <a:cs typeface="Arial"/>
                <a:sym typeface="Arial"/>
              </a:rPr>
              <a:t>69,242 African American/Black students and 778,977 non-African American/Black students</a:t>
            </a:r>
            <a:endParaRPr sz="3000" b="0" i="0" u="none" strike="noStrike" cap="none" dirty="0">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400" b="0" i="0" u="none" strike="noStrike" cap="none" dirty="0">
              <a:solidFill>
                <a:srgbClr val="262626"/>
              </a:solidFill>
              <a:latin typeface="Calibri"/>
              <a:ea typeface="Calibri"/>
              <a:cs typeface="Calibri"/>
              <a:sym typeface="Calibri"/>
            </a:endParaRPr>
          </a:p>
        </p:txBody>
      </p:sp>
      <p:pic>
        <p:nvPicPr>
          <p:cNvPr id="178" name="Google Shape;178;g24e049f973f_0_5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8" name="Google Shape;188;g282aca23411_0_217"/>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Phase 1 Results</a:t>
            </a:r>
          </a:p>
        </p:txBody>
      </p:sp>
      <p:pic>
        <p:nvPicPr>
          <p:cNvPr id="184" name="Google Shape;184;g282aca23411_0_217" descr="A chart showing increase in Pass Transfer-level English and Math, Just Math, and just English in 1st year after phase 1."/>
          <p:cNvPicPr preferRelativeResize="0"/>
          <p:nvPr/>
        </p:nvPicPr>
        <p:blipFill rotWithShape="1">
          <a:blip r:embed="rId3">
            <a:alphaModFix/>
          </a:blip>
          <a:srcRect/>
          <a:stretch/>
        </p:blipFill>
        <p:spPr>
          <a:xfrm>
            <a:off x="0" y="1107600"/>
            <a:ext cx="9643240" cy="5750400"/>
          </a:xfrm>
          <a:prstGeom prst="rect">
            <a:avLst/>
          </a:prstGeom>
          <a:noFill/>
          <a:ln>
            <a:noFill/>
          </a:ln>
        </p:spPr>
      </p:pic>
      <p:grpSp>
        <p:nvGrpSpPr>
          <p:cNvPr id="185" name="Google Shape;185;g282aca23411_0_217">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186" name="Google Shape;186;g282aca23411_0_217"/>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87" name="Google Shape;187;g282aca23411_0_217"/>
            <p:cNvPicPr preferRelativeResize="0"/>
            <p:nvPr/>
          </p:nvPicPr>
          <p:blipFill rotWithShape="1">
            <a:blip r:embed="rId4">
              <a:alphaModFix/>
            </a:blip>
            <a:srcRect/>
            <a:stretch/>
          </p:blipFill>
          <p:spPr>
            <a:xfrm>
              <a:off x="0" y="0"/>
              <a:ext cx="691948" cy="3192279"/>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02" name="Google Shape;202;g282aca23411_0_223"/>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Phase 1 Results 2</a:t>
            </a:r>
          </a:p>
        </p:txBody>
      </p:sp>
      <p:pic>
        <p:nvPicPr>
          <p:cNvPr id="194" name="Google Shape;194;g282aca23411_0_22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107600"/>
            <a:ext cx="9643240" cy="5750400"/>
          </a:xfrm>
          <a:prstGeom prst="rect">
            <a:avLst/>
          </a:prstGeom>
          <a:noFill/>
          <a:ln>
            <a:noFill/>
          </a:ln>
        </p:spPr>
      </p:pic>
      <p:sp>
        <p:nvSpPr>
          <p:cNvPr id="196" name="Google Shape;196;g282aca23411_0_223"/>
          <p:cNvSpPr txBox="1"/>
          <p:nvPr/>
        </p:nvSpPr>
        <p:spPr>
          <a:xfrm>
            <a:off x="6602300" y="3053075"/>
            <a:ext cx="32331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1" u="none" strike="noStrike" cap="none">
                <a:solidFill>
                  <a:srgbClr val="21BFB4"/>
                </a:solidFill>
                <a:latin typeface="Calibri"/>
                <a:ea typeface="Calibri"/>
                <a:cs typeface="Calibri"/>
                <a:sym typeface="Calibri"/>
              </a:rPr>
              <a:t>….vs 110% for non-African American/ Black Students</a:t>
            </a:r>
            <a:endParaRPr sz="2000" b="1" i="1" u="none" strike="noStrike" cap="none">
              <a:solidFill>
                <a:srgbClr val="21BFB4"/>
              </a:solidFill>
              <a:latin typeface="Calibri"/>
              <a:ea typeface="Calibri"/>
              <a:cs typeface="Calibri"/>
              <a:sym typeface="Calibri"/>
            </a:endParaRPr>
          </a:p>
        </p:txBody>
      </p:sp>
      <p:sp>
        <p:nvSpPr>
          <p:cNvPr id="197" name="Google Shape;197;g282aca23411_0_223"/>
          <p:cNvSpPr txBox="1"/>
          <p:nvPr/>
        </p:nvSpPr>
        <p:spPr>
          <a:xfrm>
            <a:off x="5493950" y="4957600"/>
            <a:ext cx="46137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1" i="1" u="none" strike="noStrike" cap="none">
                <a:solidFill>
                  <a:srgbClr val="595959"/>
                </a:solidFill>
                <a:latin typeface="Calibri"/>
                <a:ea typeface="Calibri"/>
                <a:cs typeface="Calibri"/>
                <a:sym typeface="Calibri"/>
              </a:rPr>
              <a:t>41% of African American/Black students are put on probation vs 29% of non-African American/Black students </a:t>
            </a:r>
            <a:endParaRPr sz="2000" b="1" i="1" u="none" strike="noStrike" cap="none">
              <a:solidFill>
                <a:srgbClr val="595959"/>
              </a:solidFill>
              <a:latin typeface="Calibri"/>
              <a:ea typeface="Calibri"/>
              <a:cs typeface="Calibri"/>
              <a:sym typeface="Calibri"/>
            </a:endParaRPr>
          </a:p>
        </p:txBody>
      </p:sp>
      <p:sp>
        <p:nvSpPr>
          <p:cNvPr id="198" name="Google Shape;198;g282aca23411_0_223">
            <a:extLst>
              <a:ext uri="{C183D7F6-B498-43B3-948B-1728B52AA6E4}">
                <adec:decorative xmlns:adec="http://schemas.microsoft.com/office/drawing/2017/decorative" val="1"/>
              </a:ext>
            </a:extLst>
          </p:cNvPr>
          <p:cNvSpPr txBox="1"/>
          <p:nvPr/>
        </p:nvSpPr>
        <p:spPr>
          <a:xfrm>
            <a:off x="5189150" y="5338600"/>
            <a:ext cx="61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1" u="none" strike="noStrike" cap="none">
                <a:solidFill>
                  <a:srgbClr val="595959"/>
                </a:solidFill>
                <a:latin typeface="Calibri"/>
                <a:ea typeface="Calibri"/>
                <a:cs typeface="Calibri"/>
                <a:sym typeface="Calibri"/>
              </a:rPr>
              <a:t>...</a:t>
            </a:r>
            <a:endParaRPr sz="1800" b="1" i="1" u="none" strike="noStrike" cap="none">
              <a:solidFill>
                <a:srgbClr val="595959"/>
              </a:solidFill>
              <a:latin typeface="Calibri"/>
              <a:ea typeface="Calibri"/>
              <a:cs typeface="Calibri"/>
              <a:sym typeface="Calibri"/>
            </a:endParaRPr>
          </a:p>
        </p:txBody>
      </p:sp>
      <p:grpSp>
        <p:nvGrpSpPr>
          <p:cNvPr id="199" name="Google Shape;199;g282aca23411_0_223">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200" name="Google Shape;200;g282aca23411_0_223"/>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01" name="Google Shape;201;g282aca23411_0_223"/>
            <p:cNvPicPr preferRelativeResize="0"/>
            <p:nvPr/>
          </p:nvPicPr>
          <p:blipFill rotWithShape="1">
            <a:blip r:embed="rId4">
              <a:alphaModFix/>
            </a:blip>
            <a:srcRect/>
            <a:stretch/>
          </p:blipFill>
          <p:spPr>
            <a:xfrm>
              <a:off x="0" y="0"/>
              <a:ext cx="691948" cy="3192279"/>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grpSp>
        <p:nvGrpSpPr>
          <p:cNvPr id="209" name="Google Shape;209;g24e049f973f_0_75">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10" name="Google Shape;210;g24e049f973f_0_75"/>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11" name="Google Shape;211;g24e049f973f_0_75"/>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08" name="Google Shape;208;g24e049f973f_0_75"/>
          <p:cNvSpPr txBox="1">
            <a:spLocks noGrp="1"/>
          </p:cNvSpPr>
          <p:nvPr>
            <p:ph type="title"/>
          </p:nvPr>
        </p:nvSpPr>
        <p:spPr>
          <a:xfrm>
            <a:off x="1189575" y="1114100"/>
            <a:ext cx="3787800" cy="13938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500" b="1" dirty="0">
                <a:solidFill>
                  <a:srgbClr val="205867"/>
                </a:solidFill>
                <a:latin typeface="Arial"/>
                <a:ea typeface="Arial"/>
                <a:cs typeface="Arial"/>
                <a:sym typeface="Arial"/>
              </a:rPr>
              <a:t>Phase 2 Results</a:t>
            </a:r>
            <a:endParaRPr sz="4500" b="1" dirty="0">
              <a:solidFill>
                <a:srgbClr val="205867"/>
              </a:solidFill>
              <a:latin typeface="Arial"/>
              <a:ea typeface="Arial"/>
              <a:cs typeface="Arial"/>
              <a:sym typeface="Arial"/>
            </a:endParaRPr>
          </a:p>
        </p:txBody>
      </p:sp>
      <p:sp>
        <p:nvSpPr>
          <p:cNvPr id="212" name="Google Shape;212;g24e049f973f_0_75">
            <a:extLst>
              <a:ext uri="{C183D7F6-B498-43B3-948B-1728B52AA6E4}">
                <adec:decorative xmlns:adec="http://schemas.microsoft.com/office/drawing/2017/decorative" val="1"/>
              </a:ext>
            </a:extLst>
          </p:cNvPr>
          <p:cNvSpPr/>
          <p:nvPr/>
        </p:nvSpPr>
        <p:spPr>
          <a:xfrm>
            <a:off x="3921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19" name="Google Shape;219;g24e049f973f_0_75"/>
          <p:cNvSpPr txBox="1"/>
          <p:nvPr/>
        </p:nvSpPr>
        <p:spPr>
          <a:xfrm>
            <a:off x="4179923" y="224675"/>
            <a:ext cx="7677300" cy="546600"/>
          </a:xfrm>
          <a:prstGeom prst="rect">
            <a:avLst/>
          </a:prstGeom>
          <a:noFill/>
          <a:ln>
            <a:noFill/>
          </a:ln>
        </p:spPr>
        <p:txBody>
          <a:bodyPr spcFirstLastPara="1" wrap="square" lIns="87775" tIns="87775" rIns="87775" bIns="877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400" b="1" i="1" u="none" strike="noStrike" cap="none">
                <a:solidFill>
                  <a:srgbClr val="000000"/>
                </a:solidFill>
                <a:latin typeface="Arial"/>
                <a:ea typeface="Arial"/>
                <a:cs typeface="Arial"/>
                <a:sym typeface="Arial"/>
              </a:rPr>
              <a:t>Interviews and Focus Groups Revealed…..</a:t>
            </a:r>
            <a:endParaRPr sz="2400" b="0" i="1" u="none" strike="noStrike" cap="none">
              <a:solidFill>
                <a:srgbClr val="000000"/>
              </a:solidFill>
              <a:latin typeface="Arial"/>
              <a:ea typeface="Arial"/>
              <a:cs typeface="Arial"/>
              <a:sym typeface="Arial"/>
            </a:endParaRPr>
          </a:p>
        </p:txBody>
      </p:sp>
      <p:sp>
        <p:nvSpPr>
          <p:cNvPr id="216" name="Google Shape;216;g24e049f973f_0_75"/>
          <p:cNvSpPr txBox="1"/>
          <p:nvPr/>
        </p:nvSpPr>
        <p:spPr>
          <a:xfrm>
            <a:off x="4167725" y="1022400"/>
            <a:ext cx="7464000" cy="1146900"/>
          </a:xfrm>
          <a:prstGeom prst="rect">
            <a:avLst/>
          </a:prstGeom>
          <a:noFill/>
          <a:ln>
            <a:noFill/>
          </a:ln>
        </p:spPr>
        <p:txBody>
          <a:bodyPr spcFirstLastPara="1" wrap="square" lIns="87775" tIns="87775" rIns="87775" bIns="877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Passing Math and English: </a:t>
            </a:r>
            <a:r>
              <a:rPr lang="en-US" sz="2100" b="0" i="0" u="none" strike="noStrike" cap="none">
                <a:solidFill>
                  <a:srgbClr val="000000"/>
                </a:solidFill>
                <a:latin typeface="Arial"/>
                <a:ea typeface="Arial"/>
                <a:cs typeface="Arial"/>
                <a:sym typeface="Arial"/>
              </a:rPr>
              <a:t>Faculty help students build their confidence as students, increase their mastery of key subjects and support their success.</a:t>
            </a:r>
            <a:endParaRPr sz="2100" b="0" i="0" u="none" strike="noStrike" cap="none">
              <a:solidFill>
                <a:srgbClr val="000000"/>
              </a:solidFill>
              <a:latin typeface="Arial"/>
              <a:ea typeface="Arial"/>
              <a:cs typeface="Arial"/>
              <a:sym typeface="Arial"/>
            </a:endParaRPr>
          </a:p>
        </p:txBody>
      </p:sp>
      <p:sp>
        <p:nvSpPr>
          <p:cNvPr id="214" name="Google Shape;214;g24e049f973f_0_75"/>
          <p:cNvSpPr txBox="1"/>
          <p:nvPr/>
        </p:nvSpPr>
        <p:spPr>
          <a:xfrm>
            <a:off x="4150975" y="2380500"/>
            <a:ext cx="7677300" cy="1146900"/>
          </a:xfrm>
          <a:prstGeom prst="rect">
            <a:avLst/>
          </a:prstGeom>
          <a:noFill/>
          <a:ln>
            <a:noFill/>
          </a:ln>
        </p:spPr>
        <p:txBody>
          <a:bodyPr spcFirstLastPara="1" wrap="square" lIns="87775" tIns="87775" rIns="87775" bIns="877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000000"/>
                </a:solidFill>
                <a:latin typeface="Arial"/>
                <a:ea typeface="Arial"/>
                <a:cs typeface="Arial"/>
                <a:sym typeface="Arial"/>
              </a:rPr>
              <a:t>Academic Counseling: </a:t>
            </a:r>
            <a:r>
              <a:rPr lang="en-US" sz="2100" b="0" i="0" u="none" strike="noStrike" cap="none" dirty="0">
                <a:solidFill>
                  <a:schemeClr val="dk1"/>
                </a:solidFill>
                <a:latin typeface="Arial"/>
                <a:ea typeface="Arial"/>
                <a:cs typeface="Arial"/>
                <a:sym typeface="Arial"/>
              </a:rPr>
              <a:t>Students avoided general and Transfer Center counseling, as they did not feel heard, seen, valued, or respected and did not see themselves reflected.</a:t>
            </a:r>
            <a:endParaRPr sz="2100" b="0" i="0" u="none" strike="noStrike" cap="none" dirty="0">
              <a:solidFill>
                <a:srgbClr val="000000"/>
              </a:solidFill>
              <a:latin typeface="Arial"/>
              <a:ea typeface="Arial"/>
              <a:cs typeface="Arial"/>
              <a:sym typeface="Arial"/>
            </a:endParaRPr>
          </a:p>
        </p:txBody>
      </p:sp>
      <p:sp>
        <p:nvSpPr>
          <p:cNvPr id="215" name="Google Shape;215;g24e049f973f_0_75"/>
          <p:cNvSpPr txBox="1"/>
          <p:nvPr/>
        </p:nvSpPr>
        <p:spPr>
          <a:xfrm>
            <a:off x="4150975" y="3814800"/>
            <a:ext cx="7677300" cy="1146900"/>
          </a:xfrm>
          <a:prstGeom prst="rect">
            <a:avLst/>
          </a:prstGeom>
          <a:noFill/>
          <a:ln>
            <a:noFill/>
          </a:ln>
        </p:spPr>
        <p:txBody>
          <a:bodyPr spcFirstLastPara="1" wrap="square" lIns="87775" tIns="87775" rIns="87775" bIns="877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Arial"/>
                <a:ea typeface="Arial"/>
                <a:cs typeface="Arial"/>
                <a:sym typeface="Arial"/>
              </a:rPr>
              <a:t>Umoja:</a:t>
            </a:r>
            <a:r>
              <a:rPr lang="en-US" sz="2100" b="0" i="0" u="none" strike="noStrike" cap="none">
                <a:solidFill>
                  <a:srgbClr val="000000"/>
                </a:solidFill>
                <a:latin typeface="Arial"/>
                <a:ea typeface="Arial"/>
                <a:cs typeface="Arial"/>
                <a:sym typeface="Arial"/>
              </a:rPr>
              <a:t> Mandatory, dedicated, and proactive counseling offered by Umoja allows the time and space for counselors who reflect students’ backgrounds to build relationships with them. </a:t>
            </a:r>
            <a:endParaRPr sz="2100" b="0" i="0" u="none" strike="noStrike" cap="none">
              <a:solidFill>
                <a:srgbClr val="000000"/>
              </a:solidFill>
              <a:latin typeface="Arial"/>
              <a:ea typeface="Arial"/>
              <a:cs typeface="Arial"/>
              <a:sym typeface="Arial"/>
            </a:endParaRPr>
          </a:p>
        </p:txBody>
      </p:sp>
      <p:sp>
        <p:nvSpPr>
          <p:cNvPr id="217" name="Google Shape;217;g24e049f973f_0_75"/>
          <p:cNvSpPr txBox="1"/>
          <p:nvPr/>
        </p:nvSpPr>
        <p:spPr>
          <a:xfrm>
            <a:off x="4148400" y="5182825"/>
            <a:ext cx="7806000" cy="11544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rgbClr val="000000"/>
                </a:solidFill>
                <a:latin typeface="Arial"/>
                <a:ea typeface="Arial"/>
                <a:cs typeface="Arial"/>
                <a:sym typeface="Arial"/>
              </a:rPr>
              <a:t>Academic Probation</a:t>
            </a:r>
            <a:r>
              <a:rPr lang="en-US" sz="2100" b="0" i="0" u="none" strike="noStrike" cap="none">
                <a:solidFill>
                  <a:srgbClr val="000000"/>
                </a:solidFill>
                <a:latin typeface="Arial"/>
                <a:ea typeface="Arial"/>
                <a:cs typeface="Arial"/>
                <a:sym typeface="Arial"/>
              </a:rPr>
              <a:t>: The word probation is triggering. Receiving a notice of probation can be devastating. Probation negatively impacts financial aid eligibility. </a:t>
            </a:r>
            <a:endParaRPr sz="2100" b="0" i="0" u="none" strike="noStrike" cap="none">
              <a:solidFill>
                <a:srgbClr val="000000"/>
              </a:solidFill>
              <a:latin typeface="Arial"/>
              <a:ea typeface="Arial"/>
              <a:cs typeface="Arial"/>
              <a:sym typeface="Arial"/>
            </a:endParaRPr>
          </a:p>
        </p:txBody>
      </p:sp>
      <p:pic>
        <p:nvPicPr>
          <p:cNvPr id="218" name="Google Shape;218;g24e049f973f_0_7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82aca23411_0_532"/>
          <p:cNvSpPr txBox="1">
            <a:spLocks noGrp="1"/>
          </p:cNvSpPr>
          <p:nvPr>
            <p:ph type="ctrTitle"/>
          </p:nvPr>
        </p:nvSpPr>
        <p:spPr>
          <a:xfrm>
            <a:off x="1075479" y="1752625"/>
            <a:ext cx="106554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Phase 3: </a:t>
            </a:r>
            <a:endParaRPr sz="4200" b="1" i="1" dirty="0"/>
          </a:p>
          <a:p>
            <a:pPr marL="0" marR="0" lvl="0" indent="0" algn="l" rtl="0">
              <a:lnSpc>
                <a:spcPct val="100000"/>
              </a:lnSpc>
              <a:spcBef>
                <a:spcPts val="0"/>
              </a:spcBef>
              <a:spcAft>
                <a:spcPts val="0"/>
              </a:spcAft>
              <a:buClr>
                <a:schemeClr val="lt1"/>
              </a:buClr>
              <a:buSzPts val="6600"/>
              <a:buFont typeface="Arial"/>
              <a:buNone/>
            </a:pPr>
            <a:r>
              <a:rPr lang="en-US" sz="4200" b="1" i="1" dirty="0"/>
              <a:t>Leveraging Statewide Survey </a:t>
            </a:r>
            <a:endParaRPr sz="4200" b="1" i="1" dirty="0"/>
          </a:p>
          <a:p>
            <a:pPr marL="0" marR="0" lvl="0" indent="0" algn="l" rtl="0">
              <a:lnSpc>
                <a:spcPct val="100000"/>
              </a:lnSpc>
              <a:spcBef>
                <a:spcPts val="0"/>
              </a:spcBef>
              <a:spcAft>
                <a:spcPts val="0"/>
              </a:spcAft>
              <a:buClr>
                <a:schemeClr val="lt1"/>
              </a:buClr>
              <a:buSzPts val="6600"/>
              <a:buFont typeface="Arial"/>
              <a:buNone/>
            </a:pPr>
            <a:r>
              <a:rPr lang="en-US" sz="4200" b="1" i="1" dirty="0"/>
              <a:t>Findings to Dive Deeper into Results</a:t>
            </a:r>
            <a:endParaRPr sz="4200" b="1" i="1" dirty="0"/>
          </a:p>
        </p:txBody>
      </p:sp>
      <p:sp>
        <p:nvSpPr>
          <p:cNvPr id="225" name="Google Shape;225;g282aca23411_0_532"/>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30"/>
        <p:cNvGrpSpPr/>
        <p:nvPr/>
      </p:nvGrpSpPr>
      <p:grpSpPr>
        <a:xfrm>
          <a:off x="0" y="0"/>
          <a:ext cx="0" cy="0"/>
          <a:chOff x="0" y="0"/>
          <a:chExt cx="0" cy="0"/>
        </a:xfrm>
      </p:grpSpPr>
      <p:sp>
        <p:nvSpPr>
          <p:cNvPr id="231" name="Google Shape;231;g24e049f973f_0_91"/>
          <p:cNvSpPr txBox="1">
            <a:spLocks noGrp="1"/>
          </p:cNvSpPr>
          <p:nvPr>
            <p:ph type="title"/>
          </p:nvPr>
        </p:nvSpPr>
        <p:spPr>
          <a:xfrm>
            <a:off x="1189575" y="1114100"/>
            <a:ext cx="2633100" cy="20865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500" b="1" dirty="0">
                <a:solidFill>
                  <a:srgbClr val="205867"/>
                </a:solidFill>
                <a:latin typeface="Arial"/>
                <a:ea typeface="Arial"/>
                <a:cs typeface="Arial"/>
                <a:sym typeface="Arial"/>
              </a:rPr>
              <a:t>Phase 3 Survey Sample</a:t>
            </a:r>
            <a:endParaRPr sz="4500" b="1" dirty="0">
              <a:solidFill>
                <a:srgbClr val="205867"/>
              </a:solidFill>
              <a:latin typeface="Arial"/>
              <a:ea typeface="Arial"/>
              <a:cs typeface="Arial"/>
              <a:sym typeface="Arial"/>
            </a:endParaRPr>
          </a:p>
        </p:txBody>
      </p:sp>
      <p:grpSp>
        <p:nvGrpSpPr>
          <p:cNvPr id="232" name="Google Shape;232;g24e049f973f_0_91">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33" name="Google Shape;233;g24e049f973f_0_91"/>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34" name="Google Shape;234;g24e049f973f_0_91"/>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35" name="Google Shape;235;g24e049f973f_0_91">
            <a:extLst>
              <a:ext uri="{C183D7F6-B498-43B3-948B-1728B52AA6E4}">
                <adec:decorative xmlns:adec="http://schemas.microsoft.com/office/drawing/2017/decorative" val="1"/>
              </a:ext>
            </a:extLst>
          </p:cNvPr>
          <p:cNvSpPr/>
          <p:nvPr/>
        </p:nvSpPr>
        <p:spPr>
          <a:xfrm>
            <a:off x="3921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37" name="Google Shape;237;g24e049f973f_0_91"/>
          <p:cNvSpPr txBox="1"/>
          <p:nvPr/>
        </p:nvSpPr>
        <p:spPr>
          <a:xfrm>
            <a:off x="4167723" y="641400"/>
            <a:ext cx="7677300" cy="3670500"/>
          </a:xfrm>
          <a:prstGeom prst="rect">
            <a:avLst/>
          </a:prstGeom>
          <a:noFill/>
          <a:ln>
            <a:noFill/>
          </a:ln>
        </p:spPr>
        <p:txBody>
          <a:bodyPr spcFirstLastPara="1" wrap="square" lIns="87775" tIns="87775" rIns="87775" bIns="87775" anchor="t" anchorCtr="0">
            <a:spAutoFit/>
          </a:bodyPr>
          <a:lstStyle/>
          <a:p>
            <a:pPr marL="0" marR="0" lvl="0" indent="0" algn="l" rtl="0">
              <a:lnSpc>
                <a:spcPct val="115000"/>
              </a:lnSpc>
              <a:spcBef>
                <a:spcPts val="0"/>
              </a:spcBef>
              <a:spcAft>
                <a:spcPts val="0"/>
              </a:spcAft>
              <a:buClr>
                <a:schemeClr val="dk1"/>
              </a:buClr>
              <a:buSzPts val="2900"/>
              <a:buFont typeface="Arial"/>
              <a:buNone/>
            </a:pPr>
            <a:r>
              <a:rPr lang="en-US" sz="3200" b="1" i="0" u="none" strike="noStrike" cap="none" dirty="0">
                <a:solidFill>
                  <a:schemeClr val="dk1"/>
                </a:solidFill>
                <a:latin typeface="Arial"/>
                <a:ea typeface="Arial"/>
                <a:cs typeface="Arial"/>
                <a:sym typeface="Arial"/>
              </a:rPr>
              <a:t>Of the 7,148 respondents…</a:t>
            </a:r>
            <a:endParaRPr sz="3200" b="1"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75% were currently enrolled at a CCC (n=5,348)</a:t>
            </a:r>
            <a:endParaRPr sz="2800" b="0"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13% had transferred to a university  (n=936) </a:t>
            </a:r>
            <a:endParaRPr sz="2800" b="0"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13% had exited without transferring (n=864) </a:t>
            </a:r>
            <a:endParaRPr sz="2800" b="0" i="0" u="none" strike="noStrike" cap="none" dirty="0">
              <a:solidFill>
                <a:schemeClr val="dk1"/>
              </a:solidFill>
              <a:latin typeface="Arial"/>
              <a:ea typeface="Arial"/>
              <a:cs typeface="Arial"/>
              <a:sym typeface="Arial"/>
            </a:endParaRPr>
          </a:p>
          <a:p>
            <a:pPr marL="914400" marR="0" lvl="1" indent="-406400" algn="l" rtl="0">
              <a:lnSpc>
                <a:spcPct val="115000"/>
              </a:lnSpc>
              <a:spcBef>
                <a:spcPts val="1000"/>
              </a:spcBef>
              <a:spcAft>
                <a:spcPts val="0"/>
              </a:spcAft>
              <a:buClr>
                <a:schemeClr val="dk1"/>
              </a:buClr>
              <a:buSzPts val="2800"/>
              <a:buFont typeface="Arial"/>
              <a:buChar char="○"/>
            </a:pPr>
            <a:r>
              <a:rPr lang="en-US" sz="2800" b="0" i="0" u="none" strike="noStrike" cap="none" dirty="0">
                <a:solidFill>
                  <a:schemeClr val="dk1"/>
                </a:solidFill>
                <a:latin typeface="Arial"/>
                <a:ea typeface="Arial"/>
                <a:cs typeface="Arial"/>
                <a:sym typeface="Arial"/>
              </a:rPr>
              <a:t> 57% had planned to at some point </a:t>
            </a:r>
            <a:endParaRPr sz="1800" b="1" i="0" u="none" strike="noStrike" cap="none" dirty="0">
              <a:solidFill>
                <a:srgbClr val="000000"/>
              </a:solidFill>
              <a:latin typeface="Arial"/>
              <a:ea typeface="Arial"/>
              <a:cs typeface="Arial"/>
              <a:sym typeface="Arial"/>
            </a:endParaRPr>
          </a:p>
        </p:txBody>
      </p:sp>
      <p:pic>
        <p:nvPicPr>
          <p:cNvPr id="238" name="Google Shape;238;g24e049f973f_0_9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4" name="Google Shape;244;g24e049f973f_0_106"/>
          <p:cNvSpPr txBox="1">
            <a:spLocks noGrp="1"/>
          </p:cNvSpPr>
          <p:nvPr>
            <p:ph type="title"/>
          </p:nvPr>
        </p:nvSpPr>
        <p:spPr>
          <a:xfrm>
            <a:off x="1189575" y="1114100"/>
            <a:ext cx="2633100" cy="20865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500" b="1" dirty="0">
                <a:solidFill>
                  <a:srgbClr val="205867"/>
                </a:solidFill>
                <a:latin typeface="Arial"/>
                <a:ea typeface="Arial"/>
                <a:cs typeface="Arial"/>
                <a:sym typeface="Arial"/>
              </a:rPr>
              <a:t>Phase 3 Survey Sample</a:t>
            </a:r>
            <a:r>
              <a:rPr lang="en-US" sz="4500" b="1" dirty="0">
                <a:solidFill>
                  <a:schemeClr val="bg1"/>
                </a:solidFill>
                <a:latin typeface="Arial"/>
                <a:ea typeface="Arial"/>
                <a:cs typeface="Arial"/>
                <a:sym typeface="Arial"/>
              </a:rPr>
              <a:t> 2</a:t>
            </a:r>
            <a:endParaRPr sz="4500" b="1" dirty="0">
              <a:solidFill>
                <a:schemeClr val="bg1"/>
              </a:solidFill>
              <a:latin typeface="Arial"/>
              <a:ea typeface="Arial"/>
              <a:cs typeface="Arial"/>
              <a:sym typeface="Arial"/>
            </a:endParaRPr>
          </a:p>
        </p:txBody>
      </p:sp>
      <p:grpSp>
        <p:nvGrpSpPr>
          <p:cNvPr id="245" name="Google Shape;245;g24e049f973f_0_106">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46" name="Google Shape;246;g24e049f973f_0_106"/>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47" name="Google Shape;247;g24e049f973f_0_106"/>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48" name="Google Shape;248;g24e049f973f_0_106">
            <a:extLst>
              <a:ext uri="{C183D7F6-B498-43B3-948B-1728B52AA6E4}">
                <adec:decorative xmlns:adec="http://schemas.microsoft.com/office/drawing/2017/decorative" val="1"/>
              </a:ext>
            </a:extLst>
          </p:cNvPr>
          <p:cNvSpPr/>
          <p:nvPr/>
        </p:nvSpPr>
        <p:spPr>
          <a:xfrm>
            <a:off x="3921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50" name="Google Shape;250;g24e049f973f_0_106"/>
          <p:cNvSpPr txBox="1"/>
          <p:nvPr/>
        </p:nvSpPr>
        <p:spPr>
          <a:xfrm>
            <a:off x="4135850" y="487650"/>
            <a:ext cx="4199400" cy="64941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121 CCCs* </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64% Female</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48% Ages 18-25</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47% Financial Aid Recipients</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44% First Generation</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22% with Physical or Cognitive Disabilities</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14% LGBTQ</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11% Student Athlete</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10% with Mental Health Condition</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7% Military</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7% Former Foster Youth</a:t>
            </a:r>
            <a:endParaRPr sz="2100" b="0" i="0" u="none" strike="noStrike" cap="none" dirty="0">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Arial"/>
                <a:ea typeface="Arial"/>
                <a:cs typeface="Arial"/>
                <a:sym typeface="Arial"/>
              </a:rPr>
              <a:t>4% Justice Involved</a:t>
            </a:r>
            <a:endParaRPr sz="21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500"/>
              <a:buFont typeface="Arial"/>
              <a:buNone/>
            </a:pPr>
            <a:endParaRPr sz="13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500"/>
              <a:buFont typeface="Arial"/>
              <a:buNone/>
            </a:pPr>
            <a:endParaRPr sz="13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500"/>
              <a:buFont typeface="Arial"/>
              <a:buNone/>
            </a:pPr>
            <a:endParaRPr sz="13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500"/>
              <a:buFont typeface="Arial"/>
              <a:buNone/>
            </a:pPr>
            <a:endParaRPr sz="13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400"/>
              <a:buFont typeface="Arial"/>
              <a:buNone/>
            </a:pPr>
            <a:r>
              <a:rPr lang="en-US" sz="1200" b="0" i="0" u="none" strike="noStrike" cap="none" dirty="0">
                <a:solidFill>
                  <a:srgbClr val="000000"/>
                </a:solidFill>
                <a:latin typeface="Arial"/>
                <a:ea typeface="Arial"/>
                <a:cs typeface="Arial"/>
                <a:sym typeface="Arial"/>
              </a:rPr>
              <a:t>*includes five non-credit colleges</a:t>
            </a:r>
            <a:endParaRPr sz="1200" b="0" i="0" u="none" strike="noStrike" cap="none" dirty="0">
              <a:solidFill>
                <a:srgbClr val="000000"/>
              </a:solidFill>
              <a:latin typeface="Arial"/>
              <a:ea typeface="Arial"/>
              <a:cs typeface="Arial"/>
              <a:sym typeface="Arial"/>
            </a:endParaRPr>
          </a:p>
        </p:txBody>
      </p:sp>
      <p:sp>
        <p:nvSpPr>
          <p:cNvPr id="251" name="Google Shape;251;g24e049f973f_0_106"/>
          <p:cNvSpPr txBox="1"/>
          <p:nvPr/>
        </p:nvSpPr>
        <p:spPr>
          <a:xfrm>
            <a:off x="8335375" y="487650"/>
            <a:ext cx="3703200" cy="4225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US" sz="2100" b="1" i="0" u="none" strike="noStrike" cap="none">
                <a:solidFill>
                  <a:srgbClr val="000000"/>
                </a:solidFill>
                <a:latin typeface="Arial"/>
                <a:ea typeface="Arial"/>
                <a:cs typeface="Arial"/>
                <a:sym typeface="Arial"/>
              </a:rPr>
              <a:t>Participation in Groups</a:t>
            </a:r>
            <a:endParaRPr sz="2100" b="1"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28% EOPS</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18% Umoja</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13% DSPS</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10% Promise Program</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10% Honors Programs</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9% Black Scholars</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8% MESA</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8% Dual Enrollment</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6% Aspire</a:t>
            </a:r>
            <a:endParaRPr sz="2100" b="0" i="0" u="none" strike="noStrike" cap="none">
              <a:solidFill>
                <a:srgbClr val="000000"/>
              </a:solidFill>
              <a:latin typeface="Arial"/>
              <a:ea typeface="Arial"/>
              <a:cs typeface="Arial"/>
              <a:sym typeface="Arial"/>
            </a:endParaRPr>
          </a:p>
          <a:p>
            <a:pPr marL="457200" marR="0" lvl="0" indent="-361950" algn="l" rtl="0">
              <a:lnSpc>
                <a:spcPct val="115000"/>
              </a:lnSpc>
              <a:spcBef>
                <a:spcPts val="0"/>
              </a:spcBef>
              <a:spcAft>
                <a:spcPts val="0"/>
              </a:spcAft>
              <a:buClr>
                <a:srgbClr val="000000"/>
              </a:buClr>
              <a:buSzPts val="2100"/>
              <a:buFont typeface="Arial"/>
              <a:buChar char="●"/>
            </a:pPr>
            <a:r>
              <a:rPr lang="en-US" sz="2100" b="0" i="0" u="none" strike="noStrike" cap="none">
                <a:solidFill>
                  <a:srgbClr val="000000"/>
                </a:solidFill>
                <a:latin typeface="Arial"/>
                <a:ea typeface="Arial"/>
                <a:cs typeface="Arial"/>
                <a:sym typeface="Arial"/>
              </a:rPr>
              <a:t>4% Puente</a:t>
            </a:r>
            <a:endParaRPr sz="2100" b="0" i="0" u="none" strike="noStrike" cap="none">
              <a:solidFill>
                <a:srgbClr val="000000"/>
              </a:solidFill>
              <a:latin typeface="Arial"/>
              <a:ea typeface="Arial"/>
              <a:cs typeface="Arial"/>
              <a:sym typeface="Arial"/>
            </a:endParaRPr>
          </a:p>
        </p:txBody>
      </p:sp>
      <p:pic>
        <p:nvPicPr>
          <p:cNvPr id="252" name="Google Shape;252;g24e049f973f_0_10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g24e049f973f_0_120"/>
          <p:cNvSpPr txBox="1">
            <a:spLocks noGrp="1"/>
          </p:cNvSpPr>
          <p:nvPr>
            <p:ph type="title"/>
          </p:nvPr>
        </p:nvSpPr>
        <p:spPr>
          <a:xfrm>
            <a:off x="1037175" y="809300"/>
            <a:ext cx="2829000" cy="19479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Phase 3 Constructs</a:t>
            </a:r>
            <a:endParaRPr sz="4200" b="1" dirty="0">
              <a:solidFill>
                <a:srgbClr val="205867"/>
              </a:solidFill>
              <a:latin typeface="Arial"/>
              <a:ea typeface="Arial"/>
              <a:cs typeface="Arial"/>
              <a:sym typeface="Arial"/>
            </a:endParaRPr>
          </a:p>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Explored</a:t>
            </a:r>
            <a:endParaRPr sz="4200" b="1" dirty="0">
              <a:solidFill>
                <a:srgbClr val="205867"/>
              </a:solidFill>
              <a:latin typeface="Arial"/>
              <a:ea typeface="Arial"/>
              <a:cs typeface="Arial"/>
              <a:sym typeface="Arial"/>
            </a:endParaRPr>
          </a:p>
        </p:txBody>
      </p:sp>
      <p:grpSp>
        <p:nvGrpSpPr>
          <p:cNvPr id="259" name="Google Shape;259;g24e049f973f_0_120">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60" name="Google Shape;260;g24e049f973f_0_120"/>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61" name="Google Shape;261;g24e049f973f_0_120"/>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62" name="Google Shape;262;g24e049f973f_0_120">
            <a:extLst>
              <a:ext uri="{C183D7F6-B498-43B3-948B-1728B52AA6E4}">
                <adec:decorative xmlns:adec="http://schemas.microsoft.com/office/drawing/2017/decorative" val="1"/>
              </a:ext>
            </a:extLst>
          </p:cNvPr>
          <p:cNvSpPr/>
          <p:nvPr/>
        </p:nvSpPr>
        <p:spPr>
          <a:xfrm>
            <a:off x="4073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64" name="Google Shape;264;g24e049f973f_0_120" descr="Six success factors"/>
          <p:cNvPicPr preferRelativeResize="0"/>
          <p:nvPr/>
        </p:nvPicPr>
        <p:blipFill rotWithShape="1">
          <a:blip r:embed="rId4">
            <a:alphaModFix/>
          </a:blip>
          <a:srcRect/>
          <a:stretch/>
        </p:blipFill>
        <p:spPr>
          <a:xfrm>
            <a:off x="839511" y="3130593"/>
            <a:ext cx="3050750" cy="3538856"/>
          </a:xfrm>
          <a:prstGeom prst="rect">
            <a:avLst/>
          </a:prstGeom>
          <a:noFill/>
          <a:ln>
            <a:noFill/>
          </a:ln>
        </p:spPr>
      </p:pic>
      <p:sp>
        <p:nvSpPr>
          <p:cNvPr id="265" name="Google Shape;265;g24e049f973f_0_120"/>
          <p:cNvSpPr txBox="1"/>
          <p:nvPr/>
        </p:nvSpPr>
        <p:spPr>
          <a:xfrm>
            <a:off x="4417800" y="858850"/>
            <a:ext cx="7440900" cy="5236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US" sz="2900" b="1" i="0" u="none" strike="noStrike" cap="none" dirty="0">
                <a:solidFill>
                  <a:srgbClr val="000000"/>
                </a:solidFill>
                <a:latin typeface="Arial"/>
                <a:ea typeface="Arial"/>
                <a:cs typeface="Arial"/>
                <a:sym typeface="Arial"/>
              </a:rPr>
              <a:t>Six Success Factor Definitions</a:t>
            </a:r>
            <a:endParaRPr sz="2900" b="1"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r>
              <a:rPr lang="en-US" sz="1900" b="1" i="0" u="none" strike="noStrike" cap="none" dirty="0">
                <a:solidFill>
                  <a:srgbClr val="000000"/>
                </a:solidFill>
                <a:latin typeface="Arial"/>
                <a:ea typeface="Arial"/>
                <a:cs typeface="Arial"/>
                <a:sym typeface="Arial"/>
              </a:rPr>
              <a:t> </a:t>
            </a:r>
            <a:endParaRPr sz="1600" b="1"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Directed</a:t>
            </a:r>
            <a:r>
              <a:rPr lang="en-US" sz="2000" b="0" i="0" u="none" strike="noStrike" cap="none" dirty="0">
                <a:solidFill>
                  <a:srgbClr val="000000"/>
                </a:solidFill>
                <a:latin typeface="Arial"/>
                <a:ea typeface="Arial"/>
                <a:cs typeface="Arial"/>
                <a:sym typeface="Arial"/>
              </a:rPr>
              <a:t>: students have a goal and know how to achieve it</a:t>
            </a:r>
            <a:endParaRPr sz="2000" b="0"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Focused</a:t>
            </a:r>
            <a:r>
              <a:rPr lang="en-US" sz="2000" b="0" i="0" u="none" strike="noStrike" cap="none" dirty="0">
                <a:solidFill>
                  <a:srgbClr val="000000"/>
                </a:solidFill>
                <a:latin typeface="Arial"/>
                <a:ea typeface="Arial"/>
                <a:cs typeface="Arial"/>
                <a:sym typeface="Arial"/>
              </a:rPr>
              <a:t>: students stay on track – keeping their eyes on the prize</a:t>
            </a:r>
            <a:endParaRPr sz="2000" b="0"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Nurtured</a:t>
            </a:r>
            <a:r>
              <a:rPr lang="en-US" sz="2000" b="0" i="0" u="none" strike="noStrike" cap="none" dirty="0">
                <a:solidFill>
                  <a:srgbClr val="000000"/>
                </a:solidFill>
                <a:latin typeface="Arial"/>
                <a:ea typeface="Arial"/>
                <a:cs typeface="Arial"/>
                <a:sym typeface="Arial"/>
              </a:rPr>
              <a:t>: students feel somebody wants and helps them to succeed</a:t>
            </a:r>
            <a:endParaRPr sz="2000" b="0"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Engaged</a:t>
            </a:r>
            <a:r>
              <a:rPr lang="en-US" sz="2000" b="0" i="0" u="none" strike="noStrike" cap="none" dirty="0">
                <a:solidFill>
                  <a:srgbClr val="000000"/>
                </a:solidFill>
                <a:latin typeface="Arial"/>
                <a:ea typeface="Arial"/>
                <a:cs typeface="Arial"/>
                <a:sym typeface="Arial"/>
              </a:rPr>
              <a:t>: students actively participate in class and extracurricular activities</a:t>
            </a:r>
            <a:endParaRPr sz="2000" b="0"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Connected</a:t>
            </a:r>
            <a:r>
              <a:rPr lang="en-US" sz="2000" b="0" i="0" u="none" strike="noStrike" cap="none" dirty="0">
                <a:solidFill>
                  <a:srgbClr val="000000"/>
                </a:solidFill>
                <a:latin typeface="Arial"/>
                <a:ea typeface="Arial"/>
                <a:cs typeface="Arial"/>
                <a:sym typeface="Arial"/>
              </a:rPr>
              <a:t>: students feel like they are a part of the college community</a:t>
            </a:r>
            <a:endParaRPr sz="2000" b="0" i="0" u="none" strike="noStrike" cap="none" dirty="0">
              <a:solidFill>
                <a:srgbClr val="000000"/>
              </a:solidFill>
              <a:latin typeface="Arial"/>
              <a:ea typeface="Arial"/>
              <a:cs typeface="Arial"/>
              <a:sym typeface="Arial"/>
            </a:endParaRPr>
          </a:p>
          <a:p>
            <a:pPr marL="457200" marR="0" lvl="0" indent="-355600" algn="l" rtl="0">
              <a:lnSpc>
                <a:spcPct val="115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Arial"/>
                <a:ea typeface="Arial"/>
                <a:cs typeface="Arial"/>
                <a:sym typeface="Arial"/>
              </a:rPr>
              <a:t>Valued</a:t>
            </a:r>
            <a:r>
              <a:rPr lang="en-US" sz="2000" b="0" i="0" u="none" strike="noStrike" cap="none" dirty="0">
                <a:solidFill>
                  <a:srgbClr val="000000"/>
                </a:solidFill>
                <a:latin typeface="Arial"/>
                <a:ea typeface="Arial"/>
                <a:cs typeface="Arial"/>
                <a:sym typeface="Arial"/>
              </a:rPr>
              <a:t>: students’ skills, talents, abilities, and experiences are recognized; they have opportunities to contribute on campus, and feel their contributions are appreciated.</a:t>
            </a:r>
            <a:endParaRPr sz="22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g24e049f973f_0_134"/>
          <p:cNvSpPr txBox="1">
            <a:spLocks noGrp="1"/>
          </p:cNvSpPr>
          <p:nvPr>
            <p:ph type="title"/>
          </p:nvPr>
        </p:nvSpPr>
        <p:spPr>
          <a:xfrm>
            <a:off x="1037175" y="1114100"/>
            <a:ext cx="2829000" cy="19479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Phase 3 Constructs</a:t>
            </a:r>
            <a:endParaRPr sz="4200" b="1" dirty="0">
              <a:solidFill>
                <a:srgbClr val="205867"/>
              </a:solidFill>
              <a:latin typeface="Arial"/>
              <a:ea typeface="Arial"/>
              <a:cs typeface="Arial"/>
              <a:sym typeface="Arial"/>
            </a:endParaRPr>
          </a:p>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Explored </a:t>
            </a:r>
            <a:r>
              <a:rPr lang="en-US" sz="4200" b="1" dirty="0">
                <a:solidFill>
                  <a:schemeClr val="bg1"/>
                </a:solidFill>
                <a:latin typeface="Arial"/>
                <a:ea typeface="Arial"/>
                <a:cs typeface="Arial"/>
                <a:sym typeface="Arial"/>
              </a:rPr>
              <a:t>2</a:t>
            </a:r>
            <a:endParaRPr sz="4200" b="1" dirty="0">
              <a:solidFill>
                <a:schemeClr val="bg1"/>
              </a:solidFill>
              <a:latin typeface="Arial"/>
              <a:ea typeface="Arial"/>
              <a:cs typeface="Arial"/>
              <a:sym typeface="Arial"/>
            </a:endParaRPr>
          </a:p>
        </p:txBody>
      </p:sp>
      <p:grpSp>
        <p:nvGrpSpPr>
          <p:cNvPr id="272" name="Google Shape;272;g24e049f973f_0_134">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73" name="Google Shape;273;g24e049f973f_0_134"/>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74" name="Google Shape;274;g24e049f973f_0_134"/>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75" name="Google Shape;275;g24e049f973f_0_134">
            <a:extLst>
              <a:ext uri="{C183D7F6-B498-43B3-948B-1728B52AA6E4}">
                <adec:decorative xmlns:adec="http://schemas.microsoft.com/office/drawing/2017/decorative" val="1"/>
              </a:ext>
            </a:extLst>
          </p:cNvPr>
          <p:cNvSpPr/>
          <p:nvPr/>
        </p:nvSpPr>
        <p:spPr>
          <a:xfrm>
            <a:off x="4073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77" name="Google Shape;277;g24e049f973f_0_134" descr="Explanation of Phase 3:&#10;University affordability, support network, pathway navigation, and school-life balance."/>
          <p:cNvPicPr preferRelativeResize="0"/>
          <p:nvPr/>
        </p:nvPicPr>
        <p:blipFill rotWithShape="1">
          <a:blip r:embed="rId4">
            <a:alphaModFix/>
          </a:blip>
          <a:srcRect/>
          <a:stretch/>
        </p:blipFill>
        <p:spPr>
          <a:xfrm>
            <a:off x="4821798" y="352950"/>
            <a:ext cx="6807746" cy="5970032"/>
          </a:xfrm>
          <a:prstGeom prst="rect">
            <a:avLst/>
          </a:prstGeom>
          <a:noFill/>
          <a:ln>
            <a:noFill/>
          </a:ln>
        </p:spPr>
      </p:pic>
      <p:pic>
        <p:nvPicPr>
          <p:cNvPr id="278" name="Google Shape;278;g24e049f973f_0_1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992975" y="6065925"/>
            <a:ext cx="2199025" cy="79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83"/>
        <p:cNvGrpSpPr/>
        <p:nvPr/>
      </p:nvGrpSpPr>
      <p:grpSpPr>
        <a:xfrm>
          <a:off x="0" y="0"/>
          <a:ext cx="0" cy="0"/>
          <a:chOff x="0" y="0"/>
          <a:chExt cx="0" cy="0"/>
        </a:xfrm>
      </p:grpSpPr>
      <p:sp>
        <p:nvSpPr>
          <p:cNvPr id="284" name="Google Shape;284;g24e049f973f_0_146"/>
          <p:cNvSpPr txBox="1">
            <a:spLocks noGrp="1"/>
          </p:cNvSpPr>
          <p:nvPr>
            <p:ph type="title"/>
          </p:nvPr>
        </p:nvSpPr>
        <p:spPr>
          <a:xfrm>
            <a:off x="1037175" y="1114100"/>
            <a:ext cx="2829000" cy="19479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Phase 3 Constructs</a:t>
            </a:r>
            <a:endParaRPr sz="4200" b="1" dirty="0">
              <a:solidFill>
                <a:srgbClr val="205867"/>
              </a:solidFill>
              <a:latin typeface="Arial"/>
              <a:ea typeface="Arial"/>
              <a:cs typeface="Arial"/>
              <a:sym typeface="Arial"/>
            </a:endParaRPr>
          </a:p>
          <a:p>
            <a:pPr marL="12700" lvl="0" indent="0" algn="l" rtl="0">
              <a:lnSpc>
                <a:spcPct val="100000"/>
              </a:lnSpc>
              <a:spcBef>
                <a:spcPts val="0"/>
              </a:spcBef>
              <a:spcAft>
                <a:spcPts val="0"/>
              </a:spcAft>
              <a:buSzPts val="4600"/>
              <a:buNone/>
            </a:pPr>
            <a:r>
              <a:rPr lang="en-US" sz="4200" b="1" dirty="0">
                <a:solidFill>
                  <a:srgbClr val="205867"/>
                </a:solidFill>
                <a:latin typeface="Arial"/>
                <a:ea typeface="Arial"/>
                <a:cs typeface="Arial"/>
                <a:sym typeface="Arial"/>
              </a:rPr>
              <a:t>Explored </a:t>
            </a:r>
            <a:r>
              <a:rPr lang="en-US" sz="4200" b="1" dirty="0">
                <a:solidFill>
                  <a:schemeClr val="bg1"/>
                </a:solidFill>
                <a:latin typeface="Arial"/>
                <a:ea typeface="Arial"/>
                <a:cs typeface="Arial"/>
                <a:sym typeface="Arial"/>
              </a:rPr>
              <a:t>3</a:t>
            </a:r>
            <a:endParaRPr sz="4200" b="1" dirty="0">
              <a:solidFill>
                <a:schemeClr val="bg1"/>
              </a:solidFill>
              <a:latin typeface="Arial"/>
              <a:ea typeface="Arial"/>
              <a:cs typeface="Arial"/>
              <a:sym typeface="Arial"/>
            </a:endParaRPr>
          </a:p>
        </p:txBody>
      </p:sp>
      <p:grpSp>
        <p:nvGrpSpPr>
          <p:cNvPr id="285" name="Google Shape;285;g24e049f973f_0_146">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86" name="Google Shape;286;g24e049f973f_0_146"/>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287" name="Google Shape;287;g24e049f973f_0_146"/>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288" name="Google Shape;288;g24e049f973f_0_146">
            <a:extLst>
              <a:ext uri="{C183D7F6-B498-43B3-948B-1728B52AA6E4}">
                <adec:decorative xmlns:adec="http://schemas.microsoft.com/office/drawing/2017/decorative" val="1"/>
              </a:ext>
            </a:extLst>
          </p:cNvPr>
          <p:cNvSpPr/>
          <p:nvPr/>
        </p:nvSpPr>
        <p:spPr>
          <a:xfrm>
            <a:off x="4073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290" name="Google Shape;290;g24e049f973f_0_146"/>
          <p:cNvSpPr txBox="1"/>
          <p:nvPr/>
        </p:nvSpPr>
        <p:spPr>
          <a:xfrm>
            <a:off x="4424125" y="823475"/>
            <a:ext cx="7431900" cy="4263600"/>
          </a:xfrm>
          <a:prstGeom prst="rect">
            <a:avLst/>
          </a:prstGeom>
          <a:solidFill>
            <a:srgbClr val="FCA32B"/>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2600" b="1" i="0" u="sng" strike="noStrike" cap="none" dirty="0">
                <a:solidFill>
                  <a:srgbClr val="000000"/>
                </a:solidFill>
                <a:latin typeface="Arial"/>
                <a:ea typeface="Arial"/>
                <a:cs typeface="Arial"/>
                <a:sym typeface="Arial"/>
              </a:rPr>
              <a:t>Microaggressions</a:t>
            </a:r>
            <a:endParaRPr sz="26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100" b="1" i="0" u="none" strike="noStrike" cap="none" dirty="0">
                <a:solidFill>
                  <a:srgbClr val="000000"/>
                </a:solidFill>
                <a:latin typeface="Arial"/>
                <a:ea typeface="Arial"/>
                <a:cs typeface="Arial"/>
                <a:sym typeface="Arial"/>
              </a:rPr>
              <a:t>Ascription of Intelligence: </a:t>
            </a:r>
            <a:r>
              <a:rPr lang="en-US" sz="2100" b="0" i="0" u="none" strike="noStrike" cap="none" dirty="0">
                <a:solidFill>
                  <a:srgbClr val="000000"/>
                </a:solidFill>
                <a:latin typeface="Arial"/>
                <a:ea typeface="Arial"/>
                <a:cs typeface="Arial"/>
                <a:sym typeface="Arial"/>
              </a:rPr>
              <a:t>Assigning a degree of intelligence to a person of color based on race </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100" b="1" i="0" u="none" strike="noStrike" cap="none" dirty="0">
                <a:solidFill>
                  <a:srgbClr val="000000"/>
                </a:solidFill>
                <a:latin typeface="Arial"/>
                <a:ea typeface="Arial"/>
                <a:cs typeface="Arial"/>
                <a:sym typeface="Arial"/>
              </a:rPr>
              <a:t>Assumption of Criminality:</a:t>
            </a:r>
            <a:r>
              <a:rPr lang="en-US" sz="2100" b="0" i="0" u="none" strike="noStrike" cap="none" dirty="0">
                <a:solidFill>
                  <a:srgbClr val="000000"/>
                </a:solidFill>
                <a:latin typeface="Arial"/>
                <a:ea typeface="Arial"/>
                <a:cs typeface="Arial"/>
                <a:sym typeface="Arial"/>
              </a:rPr>
              <a:t> Assuming a person of color is dangerous, criminal, or deviant based on race</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100" b="1" i="0" u="none" strike="noStrike" cap="none" dirty="0">
                <a:solidFill>
                  <a:srgbClr val="000000"/>
                </a:solidFill>
                <a:latin typeface="Arial"/>
                <a:ea typeface="Arial"/>
                <a:cs typeface="Arial"/>
                <a:sym typeface="Arial"/>
              </a:rPr>
              <a:t>Second-Class </a:t>
            </a:r>
            <a:r>
              <a:rPr lang="en-US" sz="2100" b="1" i="0" u="none" strike="noStrike" cap="none" dirty="0" err="1">
                <a:solidFill>
                  <a:srgbClr val="000000"/>
                </a:solidFill>
                <a:latin typeface="Arial"/>
                <a:ea typeface="Arial"/>
                <a:cs typeface="Arial"/>
                <a:sym typeface="Arial"/>
              </a:rPr>
              <a:t>Citizening</a:t>
            </a:r>
            <a:r>
              <a:rPr lang="en-US" sz="2100" b="1" i="0" u="none" strike="noStrike" cap="none" dirty="0">
                <a:solidFill>
                  <a:srgbClr val="000000"/>
                </a:solidFill>
                <a:latin typeface="Arial"/>
                <a:ea typeface="Arial"/>
                <a:cs typeface="Arial"/>
                <a:sym typeface="Arial"/>
              </a:rPr>
              <a:t>: </a:t>
            </a:r>
            <a:r>
              <a:rPr lang="en-US" sz="2100" b="0" i="0" u="none" strike="noStrike" cap="none" dirty="0">
                <a:solidFill>
                  <a:srgbClr val="000000"/>
                </a:solidFill>
                <a:latin typeface="Arial"/>
                <a:ea typeface="Arial"/>
                <a:cs typeface="Arial"/>
                <a:sym typeface="Arial"/>
              </a:rPr>
              <a:t>When a White person is given preferential treatment over a person of color</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2100" b="1" i="0" u="none" strike="noStrike" cap="none" dirty="0">
                <a:solidFill>
                  <a:srgbClr val="000000"/>
                </a:solidFill>
                <a:latin typeface="Arial"/>
                <a:ea typeface="Arial"/>
                <a:cs typeface="Arial"/>
                <a:sym typeface="Arial"/>
              </a:rPr>
              <a:t>Pathologizing Culture: </a:t>
            </a:r>
            <a:r>
              <a:rPr lang="en-US" sz="2100" b="0" i="0" u="none" strike="noStrike" cap="none" dirty="0">
                <a:solidFill>
                  <a:srgbClr val="000000"/>
                </a:solidFill>
                <a:latin typeface="Arial"/>
                <a:ea typeface="Arial"/>
                <a:cs typeface="Arial"/>
                <a:sym typeface="Arial"/>
              </a:rPr>
              <a:t>The notion that the values and communication styles of the dominant/White culture are ideal</a:t>
            </a:r>
            <a:endParaRPr sz="2100" b="0" i="0" u="none" strike="noStrike" cap="none" dirty="0">
              <a:solidFill>
                <a:srgbClr val="000000"/>
              </a:solidFill>
              <a:latin typeface="Arial"/>
              <a:ea typeface="Arial"/>
              <a:cs typeface="Arial"/>
              <a:sym typeface="Arial"/>
            </a:endParaRPr>
          </a:p>
        </p:txBody>
      </p:sp>
      <p:pic>
        <p:nvPicPr>
          <p:cNvPr id="291" name="Google Shape;291;g24e049f973f_0_14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g299748b3680_0_0"/>
          <p:cNvSpPr txBox="1">
            <a:spLocks noGrp="1"/>
          </p:cNvSpPr>
          <p:nvPr>
            <p:ph type="title"/>
          </p:nvPr>
        </p:nvSpPr>
        <p:spPr>
          <a:xfrm>
            <a:off x="1189587" y="1114103"/>
            <a:ext cx="3483900" cy="7167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600" b="1" dirty="0">
                <a:solidFill>
                  <a:srgbClr val="205867"/>
                </a:solidFill>
                <a:latin typeface="Arial"/>
                <a:ea typeface="Arial"/>
                <a:cs typeface="Arial"/>
                <a:sym typeface="Arial"/>
              </a:rPr>
              <a:t>AGENDA</a:t>
            </a:r>
            <a:endParaRPr sz="4600" b="1" dirty="0">
              <a:solidFill>
                <a:srgbClr val="205867"/>
              </a:solidFill>
              <a:latin typeface="Arial"/>
              <a:ea typeface="Arial"/>
              <a:cs typeface="Arial"/>
              <a:sym typeface="Arial"/>
            </a:endParaRPr>
          </a:p>
        </p:txBody>
      </p:sp>
      <p:grpSp>
        <p:nvGrpSpPr>
          <p:cNvPr id="85" name="Google Shape;85;g299748b3680_0_0">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86" name="Google Shape;86;g299748b3680_0_0"/>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87" name="Google Shape;87;g299748b3680_0_0"/>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88" name="Google Shape;88;g299748b3680_0_0">
            <a:extLst>
              <a:ext uri="{C183D7F6-B498-43B3-948B-1728B52AA6E4}">
                <adec:decorative xmlns:adec="http://schemas.microsoft.com/office/drawing/2017/decorative" val="1"/>
              </a:ext>
            </a:extLst>
          </p:cNvPr>
          <p:cNvSpPr/>
          <p:nvPr/>
        </p:nvSpPr>
        <p:spPr>
          <a:xfrm>
            <a:off x="5064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89" name="Google Shape;89;g299748b3680_0_0">
            <a:extLst>
              <a:ext uri="{C183D7F6-B498-43B3-948B-1728B52AA6E4}">
                <adec:decorative xmlns:adec="http://schemas.microsoft.com/office/drawing/2017/decorative" val="1"/>
              </a:ext>
            </a:extLst>
          </p:cNvPr>
          <p:cNvSpPr txBox="1"/>
          <p:nvPr/>
        </p:nvSpPr>
        <p:spPr>
          <a:xfrm>
            <a:off x="1122933" y="2971800"/>
            <a:ext cx="2325000" cy="316500"/>
          </a:xfrm>
          <a:prstGeom prst="rect">
            <a:avLst/>
          </a:prstGeom>
          <a:noFill/>
          <a:ln>
            <a:noFill/>
          </a:ln>
        </p:spPr>
        <p:txBody>
          <a:bodyPr spcFirstLastPara="1" wrap="square" lIns="0" tIns="847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Trebuchet MS"/>
              <a:ea typeface="Trebuchet MS"/>
              <a:cs typeface="Trebuchet MS"/>
              <a:sym typeface="Trebuchet MS"/>
            </a:endParaRPr>
          </a:p>
        </p:txBody>
      </p:sp>
      <p:sp>
        <p:nvSpPr>
          <p:cNvPr id="90" name="Google Shape;90;g299748b3680_0_0"/>
          <p:cNvSpPr txBox="1"/>
          <p:nvPr/>
        </p:nvSpPr>
        <p:spPr>
          <a:xfrm>
            <a:off x="5461925" y="797025"/>
            <a:ext cx="6088500" cy="4468800"/>
          </a:xfrm>
          <a:prstGeom prst="rect">
            <a:avLst/>
          </a:prstGeom>
          <a:noFill/>
          <a:ln>
            <a:noFill/>
          </a:ln>
        </p:spPr>
        <p:txBody>
          <a:bodyPr spcFirstLastPara="1" wrap="square" lIns="60950" tIns="30475" rIns="60950" bIns="30475" anchor="t" anchorCtr="0">
            <a:spAutoFit/>
          </a:bodyPr>
          <a:lstStyle/>
          <a:p>
            <a:pPr marL="457200" marR="0" lvl="0" indent="-400050" algn="l" rtl="0">
              <a:lnSpc>
                <a:spcPct val="100000"/>
              </a:lnSpc>
              <a:spcBef>
                <a:spcPts val="1800"/>
              </a:spcBef>
              <a:spcAft>
                <a:spcPts val="0"/>
              </a:spcAft>
              <a:buClr>
                <a:schemeClr val="dk1"/>
              </a:buClr>
              <a:buSzPts val="2700"/>
              <a:buFont typeface="Arial"/>
              <a:buChar char="•"/>
            </a:pPr>
            <a:r>
              <a:rPr lang="en-US" sz="2700" b="0" i="0" u="none" strike="noStrike" cap="none" dirty="0">
                <a:solidFill>
                  <a:schemeClr val="dk1"/>
                </a:solidFill>
                <a:highlight>
                  <a:schemeClr val="lt1"/>
                </a:highlight>
                <a:latin typeface="Arial"/>
                <a:ea typeface="Arial"/>
                <a:cs typeface="Arial"/>
                <a:sym typeface="Arial"/>
              </a:rPr>
              <a:t>Brief overview of the African American Transfer Tipping Point Study</a:t>
            </a:r>
            <a:endParaRPr sz="2700" b="0" i="0" u="none" strike="noStrike" cap="none" dirty="0">
              <a:solidFill>
                <a:schemeClr val="dk1"/>
              </a:solidFill>
              <a:highlight>
                <a:schemeClr val="lt1"/>
              </a:highlight>
              <a:latin typeface="Arial"/>
              <a:ea typeface="Arial"/>
              <a:cs typeface="Arial"/>
              <a:sym typeface="Arial"/>
            </a:endParaRPr>
          </a:p>
          <a:p>
            <a:pPr marL="457200" marR="0" lvl="0" indent="-400050" algn="l" rtl="0">
              <a:lnSpc>
                <a:spcPct val="100000"/>
              </a:lnSpc>
              <a:spcBef>
                <a:spcPts val="1800"/>
              </a:spcBef>
              <a:spcAft>
                <a:spcPts val="0"/>
              </a:spcAft>
              <a:buClr>
                <a:schemeClr val="dk1"/>
              </a:buClr>
              <a:buSzPts val="2700"/>
              <a:buFont typeface="Arial"/>
              <a:buChar char="•"/>
            </a:pPr>
            <a:r>
              <a:rPr lang="en-US" sz="2700" b="0" i="0" u="none" strike="noStrike" cap="none" dirty="0">
                <a:solidFill>
                  <a:schemeClr val="dk1"/>
                </a:solidFill>
                <a:highlight>
                  <a:schemeClr val="lt1"/>
                </a:highlight>
                <a:latin typeface="Arial"/>
                <a:ea typeface="Arial"/>
                <a:cs typeface="Arial"/>
                <a:sym typeface="Arial"/>
              </a:rPr>
              <a:t>Deep dive into how Moorpark is re-imagining supporting academically struggling students</a:t>
            </a:r>
            <a:endParaRPr sz="2700" b="0" i="0" u="none" strike="noStrike" cap="none" dirty="0">
              <a:solidFill>
                <a:schemeClr val="dk1"/>
              </a:solidFill>
              <a:highlight>
                <a:schemeClr val="lt1"/>
              </a:highlight>
              <a:latin typeface="Arial"/>
              <a:ea typeface="Arial"/>
              <a:cs typeface="Arial"/>
              <a:sym typeface="Arial"/>
            </a:endParaRPr>
          </a:p>
          <a:p>
            <a:pPr marL="457200" marR="0" lvl="0" indent="-400050" algn="l" rtl="0">
              <a:lnSpc>
                <a:spcPct val="100000"/>
              </a:lnSpc>
              <a:spcBef>
                <a:spcPts val="1800"/>
              </a:spcBef>
              <a:spcAft>
                <a:spcPts val="0"/>
              </a:spcAft>
              <a:buClr>
                <a:schemeClr val="dk1"/>
              </a:buClr>
              <a:buSzPts val="2700"/>
              <a:buFont typeface="Arial"/>
              <a:buChar char="•"/>
            </a:pPr>
            <a:r>
              <a:rPr lang="en-US" sz="2700" b="0" i="0" u="none" strike="noStrike" cap="none" dirty="0">
                <a:solidFill>
                  <a:schemeClr val="dk1"/>
                </a:solidFill>
                <a:highlight>
                  <a:schemeClr val="lt1"/>
                </a:highlight>
                <a:latin typeface="Arial"/>
                <a:ea typeface="Arial"/>
                <a:cs typeface="Arial"/>
                <a:sym typeface="Arial"/>
              </a:rPr>
              <a:t>How Academic Senate is making changes at the system level</a:t>
            </a:r>
            <a:endParaRPr sz="2700" b="0" i="0" u="none" strike="noStrike" cap="none" dirty="0">
              <a:solidFill>
                <a:schemeClr val="dk1"/>
              </a:solidFill>
              <a:highlight>
                <a:schemeClr val="lt1"/>
              </a:highlight>
              <a:latin typeface="Arial"/>
              <a:ea typeface="Arial"/>
              <a:cs typeface="Arial"/>
              <a:sym typeface="Arial"/>
            </a:endParaRPr>
          </a:p>
          <a:p>
            <a:pPr marL="0" marR="0" lvl="0" indent="0" algn="l" rtl="0">
              <a:lnSpc>
                <a:spcPct val="100000"/>
              </a:lnSpc>
              <a:spcBef>
                <a:spcPts val="1000"/>
              </a:spcBef>
              <a:spcAft>
                <a:spcPts val="0"/>
              </a:spcAft>
              <a:buClr>
                <a:srgbClr val="000000"/>
              </a:buClr>
              <a:buSzPts val="2700"/>
              <a:buFont typeface="Arial"/>
              <a:buNone/>
            </a:pPr>
            <a:endParaRPr sz="2700" b="1" i="0" u="none" strike="noStrike" cap="none" dirty="0">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500" b="0" i="0" u="none" strike="noStrike" cap="none" dirty="0">
              <a:solidFill>
                <a:srgbClr val="262626"/>
              </a:solidFill>
              <a:latin typeface="Calibri"/>
              <a:ea typeface="Calibri"/>
              <a:cs typeface="Calibri"/>
              <a:sym typeface="Calibri"/>
            </a:endParaRPr>
          </a:p>
        </p:txBody>
      </p:sp>
      <p:pic>
        <p:nvPicPr>
          <p:cNvPr id="91" name="Google Shape;91;g299748b3680_0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
        <p:nvSpPr>
          <p:cNvPr id="92" name="Google Shape;92;g299748b3680_0_0"/>
          <p:cNvSpPr txBox="1">
            <a:spLocks noGrp="1"/>
          </p:cNvSpPr>
          <p:nvPr>
            <p:ph type="sldNum" idx="12"/>
          </p:nvPr>
        </p:nvSpPr>
        <p:spPr>
          <a:xfrm>
            <a:off x="677188" y="6446202"/>
            <a:ext cx="2857800" cy="379200"/>
          </a:xfrm>
          <a:prstGeom prst="rect">
            <a:avLst/>
          </a:prstGeom>
          <a:noFill/>
          <a:ln>
            <a:noFill/>
          </a:ln>
        </p:spPr>
        <p:txBody>
          <a:bodyPr spcFirstLastPara="1" wrap="square" lIns="95225" tIns="47600" rIns="95225" bIns="476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96"/>
        <p:cNvGrpSpPr/>
        <p:nvPr/>
      </p:nvGrpSpPr>
      <p:grpSpPr>
        <a:xfrm>
          <a:off x="0" y="0"/>
          <a:ext cx="0" cy="0"/>
          <a:chOff x="0" y="0"/>
          <a:chExt cx="0" cy="0"/>
        </a:xfrm>
      </p:grpSpPr>
      <p:sp>
        <p:nvSpPr>
          <p:cNvPr id="297" name="Google Shape;297;g24e049f973f_0_165"/>
          <p:cNvSpPr txBox="1">
            <a:spLocks noGrp="1"/>
          </p:cNvSpPr>
          <p:nvPr>
            <p:ph type="title"/>
          </p:nvPr>
        </p:nvSpPr>
        <p:spPr>
          <a:xfrm>
            <a:off x="859316" y="1114100"/>
            <a:ext cx="3113659" cy="24099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3900" b="1" dirty="0">
                <a:solidFill>
                  <a:srgbClr val="205867"/>
                </a:solidFill>
                <a:latin typeface="Arial"/>
                <a:ea typeface="Arial"/>
                <a:cs typeface="Arial"/>
                <a:sym typeface="Arial"/>
              </a:rPr>
              <a:t>Phase 3:</a:t>
            </a:r>
            <a:endParaRPr sz="3900" b="1" dirty="0">
              <a:solidFill>
                <a:srgbClr val="205867"/>
              </a:solidFill>
              <a:latin typeface="Arial"/>
              <a:ea typeface="Arial"/>
              <a:cs typeface="Arial"/>
              <a:sym typeface="Arial"/>
            </a:endParaRPr>
          </a:p>
          <a:p>
            <a:pPr marL="12700" lvl="0" indent="0" algn="l" rtl="0">
              <a:lnSpc>
                <a:spcPct val="100000"/>
              </a:lnSpc>
              <a:spcBef>
                <a:spcPts val="0"/>
              </a:spcBef>
              <a:spcAft>
                <a:spcPts val="0"/>
              </a:spcAft>
              <a:buSzPts val="4600"/>
              <a:buNone/>
            </a:pPr>
            <a:r>
              <a:rPr lang="en-US" sz="3900" b="1" dirty="0">
                <a:solidFill>
                  <a:srgbClr val="205867"/>
                </a:solidFill>
                <a:latin typeface="Arial"/>
                <a:ea typeface="Arial"/>
                <a:cs typeface="Arial"/>
                <a:sym typeface="Arial"/>
              </a:rPr>
              <a:t>Four Core Student Experiences</a:t>
            </a:r>
            <a:endParaRPr sz="3900" b="1" dirty="0">
              <a:solidFill>
                <a:srgbClr val="205867"/>
              </a:solidFill>
              <a:latin typeface="Arial"/>
              <a:ea typeface="Arial"/>
              <a:cs typeface="Arial"/>
              <a:sym typeface="Arial"/>
            </a:endParaRPr>
          </a:p>
        </p:txBody>
      </p:sp>
      <p:grpSp>
        <p:nvGrpSpPr>
          <p:cNvPr id="298" name="Google Shape;298;g24e049f973f_0_165">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299" name="Google Shape;299;g24e049f973f_0_165"/>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00" name="Google Shape;300;g24e049f973f_0_165"/>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301" name="Google Shape;301;g24e049f973f_0_165">
            <a:extLst>
              <a:ext uri="{C183D7F6-B498-43B3-948B-1728B52AA6E4}">
                <adec:decorative xmlns:adec="http://schemas.microsoft.com/office/drawing/2017/decorative" val="1"/>
              </a:ext>
            </a:extLst>
          </p:cNvPr>
          <p:cNvSpPr/>
          <p:nvPr/>
        </p:nvSpPr>
        <p:spPr>
          <a:xfrm>
            <a:off x="4073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3" name="Google Shape;303;g24e049f973f_0_165"/>
          <p:cNvSpPr txBox="1"/>
          <p:nvPr/>
        </p:nvSpPr>
        <p:spPr>
          <a:xfrm>
            <a:off x="4612100" y="685800"/>
            <a:ext cx="7056000" cy="36726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15000"/>
              </a:lnSpc>
              <a:spcBef>
                <a:spcPts val="1000"/>
              </a:spcBef>
              <a:spcAft>
                <a:spcPts val="0"/>
              </a:spcAft>
              <a:buClr>
                <a:schemeClr val="dk1"/>
              </a:buClr>
              <a:buSzPts val="2400"/>
              <a:buFont typeface="Arial"/>
              <a:buChar char="●"/>
            </a:pPr>
            <a:r>
              <a:rPr lang="en-US" sz="3600" b="0" i="0" u="none" strike="noStrike" cap="none" dirty="0">
                <a:solidFill>
                  <a:schemeClr val="dk1"/>
                </a:solidFill>
                <a:latin typeface="Arial"/>
                <a:ea typeface="Arial"/>
                <a:cs typeface="Arial"/>
                <a:sym typeface="Arial"/>
              </a:rPr>
              <a:t>Passing Transfer-Level Math and English</a:t>
            </a:r>
            <a:endParaRPr sz="3600" b="0"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3600" b="0" i="0" u="none" strike="noStrike" cap="none" dirty="0">
                <a:solidFill>
                  <a:schemeClr val="dk1"/>
                </a:solidFill>
                <a:latin typeface="Arial"/>
                <a:ea typeface="Arial"/>
                <a:cs typeface="Arial"/>
                <a:sym typeface="Arial"/>
              </a:rPr>
              <a:t>Academic Counseling</a:t>
            </a:r>
            <a:endParaRPr sz="3600" b="0"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3600" b="0" i="0" u="none" strike="noStrike" cap="none" dirty="0">
                <a:solidFill>
                  <a:schemeClr val="dk1"/>
                </a:solidFill>
                <a:latin typeface="Arial"/>
                <a:ea typeface="Arial"/>
                <a:cs typeface="Arial"/>
                <a:sym typeface="Arial"/>
              </a:rPr>
              <a:t>Umoja</a:t>
            </a:r>
            <a:endParaRPr sz="3600" b="0" i="0" u="none" strike="noStrike" cap="none" dirty="0">
              <a:solidFill>
                <a:schemeClr val="dk1"/>
              </a:solidFill>
              <a:latin typeface="Arial"/>
              <a:ea typeface="Arial"/>
              <a:cs typeface="Arial"/>
              <a:sym typeface="Arial"/>
            </a:endParaRPr>
          </a:p>
          <a:p>
            <a:pPr marL="457200" marR="0" lvl="0" indent="-406400" algn="l" rtl="0">
              <a:lnSpc>
                <a:spcPct val="115000"/>
              </a:lnSpc>
              <a:spcBef>
                <a:spcPts val="1000"/>
              </a:spcBef>
              <a:spcAft>
                <a:spcPts val="0"/>
              </a:spcAft>
              <a:buClr>
                <a:schemeClr val="dk1"/>
              </a:buClr>
              <a:buSzPts val="2800"/>
              <a:buFont typeface="Arial"/>
              <a:buChar char="●"/>
            </a:pPr>
            <a:r>
              <a:rPr lang="en-US" sz="3600" b="0" i="0" u="none" strike="noStrike" cap="none" dirty="0">
                <a:solidFill>
                  <a:schemeClr val="dk1"/>
                </a:solidFill>
                <a:latin typeface="Arial"/>
                <a:ea typeface="Arial"/>
                <a:cs typeface="Arial"/>
                <a:sym typeface="Arial"/>
              </a:rPr>
              <a:t>Academic Probation</a:t>
            </a:r>
            <a:endParaRPr sz="1400" b="0" i="0" u="none" strike="noStrike" cap="none" dirty="0">
              <a:solidFill>
                <a:srgbClr val="000000"/>
              </a:solidFill>
              <a:latin typeface="Arial"/>
              <a:ea typeface="Arial"/>
              <a:cs typeface="Arial"/>
              <a:sym typeface="Arial"/>
            </a:endParaRPr>
          </a:p>
        </p:txBody>
      </p:sp>
      <p:pic>
        <p:nvPicPr>
          <p:cNvPr id="304" name="Google Shape;304;g24e049f973f_0_16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82aca23411_0_508"/>
          <p:cNvSpPr txBox="1">
            <a:spLocks noGrp="1"/>
          </p:cNvSpPr>
          <p:nvPr>
            <p:ph type="ctrTitle"/>
          </p:nvPr>
        </p:nvSpPr>
        <p:spPr>
          <a:xfrm>
            <a:off x="846879" y="2133625"/>
            <a:ext cx="106554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Passing Transfer-Level Math and English</a:t>
            </a:r>
            <a:endParaRPr sz="4200" b="1" i="1" dirty="0"/>
          </a:p>
          <a:p>
            <a:pPr marL="0" marR="0" lvl="0" indent="0" algn="l" rtl="0">
              <a:lnSpc>
                <a:spcPct val="100000"/>
              </a:lnSpc>
              <a:spcBef>
                <a:spcPts val="0"/>
              </a:spcBef>
              <a:spcAft>
                <a:spcPts val="0"/>
              </a:spcAft>
              <a:buClr>
                <a:schemeClr val="lt1"/>
              </a:buClr>
              <a:buSzPts val="6600"/>
              <a:buFont typeface="Arial"/>
              <a:buNone/>
            </a:pPr>
            <a:endParaRPr sz="4200" b="1" i="1" dirty="0"/>
          </a:p>
          <a:p>
            <a:pPr marL="0" marR="0" lvl="0" indent="0" algn="l" rtl="0">
              <a:lnSpc>
                <a:spcPct val="100000"/>
              </a:lnSpc>
              <a:spcBef>
                <a:spcPts val="0"/>
              </a:spcBef>
              <a:spcAft>
                <a:spcPts val="0"/>
              </a:spcAft>
              <a:buClr>
                <a:schemeClr val="lt1"/>
              </a:buClr>
              <a:buSzPts val="6600"/>
              <a:buFont typeface="Arial"/>
              <a:buNone/>
            </a:pPr>
            <a:endParaRPr sz="2600" b="1" i="1" dirty="0"/>
          </a:p>
        </p:txBody>
      </p:sp>
      <p:sp>
        <p:nvSpPr>
          <p:cNvPr id="310" name="Google Shape;310;g282aca23411_0_508"/>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22" name="Google Shape;322;g295386f1aff_0_0"/>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Transfer-Level Course Passing</a:t>
            </a:r>
          </a:p>
        </p:txBody>
      </p:sp>
      <p:sp>
        <p:nvSpPr>
          <p:cNvPr id="317" name="Google Shape;317;g295386f1aff_0_0"/>
          <p:cNvSpPr txBox="1"/>
          <p:nvPr/>
        </p:nvSpPr>
        <p:spPr>
          <a:xfrm>
            <a:off x="287675" y="1155075"/>
            <a:ext cx="11471700" cy="1200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African American/Black Students who did not pass math on the first try were much more likely to report having experienced microaggressions during their time at their college. No association was found when it came to passing transfer-level English.</a:t>
            </a:r>
            <a:endParaRPr sz="2000" b="1" i="0" u="none" strike="noStrike" cap="none" dirty="0">
              <a:solidFill>
                <a:schemeClr val="dk1"/>
              </a:solidFill>
              <a:latin typeface="Arial"/>
              <a:ea typeface="Arial"/>
              <a:cs typeface="Arial"/>
              <a:sym typeface="Arial"/>
            </a:endParaRPr>
          </a:p>
        </p:txBody>
      </p:sp>
      <p:pic>
        <p:nvPicPr>
          <p:cNvPr id="316" name="Google Shape;316;g295386f1aff_0_0" title="Points scored"/>
          <p:cNvPicPr preferRelativeResize="0"/>
          <p:nvPr/>
        </p:nvPicPr>
        <p:blipFill rotWithShape="1">
          <a:blip r:embed="rId3">
            <a:alphaModFix/>
          </a:blip>
          <a:srcRect l="800" r="-800"/>
          <a:stretch/>
        </p:blipFill>
        <p:spPr>
          <a:xfrm>
            <a:off x="663450" y="1947158"/>
            <a:ext cx="11471698" cy="4973592"/>
          </a:xfrm>
          <a:prstGeom prst="rect">
            <a:avLst/>
          </a:prstGeom>
          <a:noFill/>
          <a:ln>
            <a:noFill/>
          </a:ln>
        </p:spPr>
      </p:pic>
      <p:grpSp>
        <p:nvGrpSpPr>
          <p:cNvPr id="319" name="Google Shape;319;g295386f1aff_0_0">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20" name="Google Shape;320;g295386f1aff_0_0"/>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21" name="Google Shape;321;g295386f1aff_0_0"/>
            <p:cNvPicPr preferRelativeResize="0"/>
            <p:nvPr/>
          </p:nvPicPr>
          <p:blipFill rotWithShape="1">
            <a:blip r:embed="rId4">
              <a:alphaModFix/>
            </a:blip>
            <a:srcRect/>
            <a:stretch/>
          </p:blipFill>
          <p:spPr>
            <a:xfrm>
              <a:off x="0" y="0"/>
              <a:ext cx="691948" cy="319227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Google Shape;328;g25e90180db1_0_0">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29" name="Google Shape;329;g25e90180db1_0_0"/>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30" name="Google Shape;330;g25e90180db1_0_0"/>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331" name="Google Shape;331;g25e90180db1_0_0"/>
          <p:cNvSpPr txBox="1">
            <a:spLocks noGrp="1"/>
          </p:cNvSpPr>
          <p:nvPr>
            <p:ph type="title" idx="4294967295"/>
          </p:nvPr>
        </p:nvSpPr>
        <p:spPr>
          <a:xfrm>
            <a:off x="152400" y="152400"/>
            <a:ext cx="116322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Student Voice on Impact of Microaggressions</a:t>
            </a:r>
          </a:p>
        </p:txBody>
      </p:sp>
      <p:sp>
        <p:nvSpPr>
          <p:cNvPr id="332" name="Google Shape;332;g25e90180db1_0_0"/>
          <p:cNvSpPr txBox="1"/>
          <p:nvPr/>
        </p:nvSpPr>
        <p:spPr>
          <a:xfrm>
            <a:off x="470225" y="1378850"/>
            <a:ext cx="11314500" cy="4148798"/>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200"/>
              <a:buFont typeface="Arial"/>
              <a:buNone/>
            </a:pPr>
            <a:r>
              <a:rPr lang="en-US" sz="3200" b="0" i="1" u="none" strike="noStrike" cap="none" dirty="0">
                <a:solidFill>
                  <a:srgbClr val="000000"/>
                </a:solidFill>
                <a:highlight>
                  <a:srgbClr val="FFFFFF"/>
                </a:highlight>
                <a:latin typeface="Arial"/>
                <a:ea typeface="Arial"/>
                <a:cs typeface="Arial"/>
                <a:sym typeface="Arial"/>
              </a:rPr>
              <a:t>There was one time (and I don't remember it happening again), but …this semester, it was my [redacted] professor</a:t>
            </a:r>
            <a:r>
              <a:rPr lang="en-US" sz="3200" i="1" dirty="0">
                <a:highlight>
                  <a:srgbClr val="FFFFFF"/>
                </a:highlight>
              </a:rPr>
              <a:t>..</a:t>
            </a:r>
            <a:r>
              <a:rPr lang="en-US" sz="3200" b="0" i="1" u="none" strike="noStrike" cap="none" dirty="0">
                <a:solidFill>
                  <a:srgbClr val="000000"/>
                </a:solidFill>
                <a:highlight>
                  <a:srgbClr val="FFFFFF"/>
                </a:highlight>
                <a:latin typeface="Arial"/>
                <a:ea typeface="Arial"/>
                <a:cs typeface="Arial"/>
                <a:sym typeface="Arial"/>
              </a:rPr>
              <a:t>. [For this class], the lights are usually off, but she'll have us raise our hands for stuff and answer questions, and she'll make jokes or not (they're not really jokes because they're not funny) about how she won't call on darker complexion students because she can't see [us].</a:t>
            </a:r>
            <a:endParaRPr sz="3200" b="0" i="1"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338" name="Google Shape;338;g299748b3680_0_101">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39" name="Google Shape;339;g299748b3680_0_101"/>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40" name="Google Shape;340;g299748b3680_0_101"/>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341" name="Google Shape;341;g299748b3680_0_101"/>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Let’s Discuss</a:t>
            </a:r>
          </a:p>
        </p:txBody>
      </p:sp>
      <p:sp>
        <p:nvSpPr>
          <p:cNvPr id="342" name="Google Shape;342;g299748b3680_0_101"/>
          <p:cNvSpPr txBox="1"/>
          <p:nvPr/>
        </p:nvSpPr>
        <p:spPr>
          <a:xfrm>
            <a:off x="470225" y="1378850"/>
            <a:ext cx="11314500" cy="4075800"/>
          </a:xfrm>
          <a:prstGeom prst="rect">
            <a:avLst/>
          </a:prstGeom>
          <a:solidFill>
            <a:srgbClr val="FFFFFF"/>
          </a:solidFill>
          <a:ln>
            <a:noFill/>
          </a:ln>
        </p:spPr>
        <p:txBody>
          <a:bodyPr spcFirstLastPara="1" wrap="square" lIns="91425" tIns="91425" rIns="91425" bIns="91425" anchor="t" anchorCtr="0">
            <a:spAutoFit/>
          </a:bodyPr>
          <a:lstStyle/>
          <a:p>
            <a:pPr marL="457200" marR="0" lvl="0" indent="-431800" algn="l" rtl="0">
              <a:lnSpc>
                <a:spcPct val="115000"/>
              </a:lnSpc>
              <a:spcBef>
                <a:spcPts val="0"/>
              </a:spcBef>
              <a:spcAft>
                <a:spcPts val="0"/>
              </a:spcAft>
              <a:buClr>
                <a:srgbClr val="000000"/>
              </a:buClr>
              <a:buSzPts val="3200"/>
              <a:buFont typeface="Arial"/>
              <a:buChar char="●"/>
            </a:pPr>
            <a:r>
              <a:rPr lang="en-US" sz="3200" b="1" i="0" u="none" strike="noStrike" cap="none" dirty="0">
                <a:solidFill>
                  <a:srgbClr val="000000"/>
                </a:solidFill>
                <a:highlight>
                  <a:srgbClr val="FFFFFF"/>
                </a:highlight>
                <a:latin typeface="Arial"/>
                <a:ea typeface="Arial"/>
                <a:cs typeface="Arial"/>
                <a:sym typeface="Arial"/>
              </a:rPr>
              <a:t>Microaggressions are negatively associated with passing transfer-level math in a timely manner.</a:t>
            </a:r>
            <a:endParaRPr sz="3200" b="1" i="0" u="none" strike="noStrike" cap="none" dirty="0">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dirty="0">
                <a:solidFill>
                  <a:srgbClr val="000000"/>
                </a:solidFill>
                <a:highlight>
                  <a:srgbClr val="FFFFFF"/>
                </a:highlight>
                <a:latin typeface="Arial"/>
                <a:ea typeface="Arial"/>
                <a:cs typeface="Arial"/>
                <a:sym typeface="Arial"/>
              </a:rPr>
              <a:t>What about this finding do you find surprising? </a:t>
            </a:r>
            <a:endParaRPr sz="3200" b="0" i="0" u="none" strike="noStrike" cap="none" dirty="0">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dirty="0">
                <a:solidFill>
                  <a:srgbClr val="000000"/>
                </a:solidFill>
                <a:highlight>
                  <a:srgbClr val="FFFFFF"/>
                </a:highlight>
                <a:latin typeface="Arial"/>
                <a:ea typeface="Arial"/>
                <a:cs typeface="Arial"/>
                <a:sym typeface="Arial"/>
              </a:rPr>
              <a:t>How might we support faculty to help students succeed in the face of experiencing microaggressions? </a:t>
            </a:r>
            <a:endParaRPr sz="32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endParaRPr sz="3200" b="1" i="0" u="none" strike="noStrike" cap="none" dirty="0">
              <a:solidFill>
                <a:srgbClr val="000000"/>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3200"/>
              <a:buFont typeface="Arial"/>
              <a:buNone/>
            </a:pP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2426bb908cb_0_36"/>
          <p:cNvSpPr txBox="1">
            <a:spLocks noGrp="1"/>
          </p:cNvSpPr>
          <p:nvPr>
            <p:ph type="ctrTitle"/>
          </p:nvPr>
        </p:nvSpPr>
        <p:spPr>
          <a:xfrm>
            <a:off x="1075475" y="1600225"/>
            <a:ext cx="100908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Academic Counseling</a:t>
            </a:r>
            <a:endParaRPr sz="4200" b="1" i="1" dirty="0"/>
          </a:p>
          <a:p>
            <a:pPr marL="0" marR="0" lvl="0" indent="0" algn="l" rtl="0">
              <a:lnSpc>
                <a:spcPct val="100000"/>
              </a:lnSpc>
              <a:spcBef>
                <a:spcPts val="0"/>
              </a:spcBef>
              <a:spcAft>
                <a:spcPts val="0"/>
              </a:spcAft>
              <a:buClr>
                <a:schemeClr val="lt1"/>
              </a:buClr>
              <a:buSzPts val="6600"/>
              <a:buFont typeface="Arial"/>
              <a:buNone/>
            </a:pPr>
            <a:endParaRPr sz="2600" b="1" i="1" dirty="0"/>
          </a:p>
        </p:txBody>
      </p:sp>
      <p:sp>
        <p:nvSpPr>
          <p:cNvPr id="348" name="Google Shape;348;g2426bb908cb_0_36"/>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8" name="Google Shape;358;g2426bb908cb_0_27"/>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Academic Counseling 2</a:t>
            </a:r>
          </a:p>
        </p:txBody>
      </p:sp>
      <p:sp>
        <p:nvSpPr>
          <p:cNvPr id="354" name="Google Shape;354;g2426bb908cb_0_27"/>
          <p:cNvSpPr txBox="1"/>
          <p:nvPr/>
        </p:nvSpPr>
        <p:spPr>
          <a:xfrm>
            <a:off x="776200" y="1459875"/>
            <a:ext cx="10261500" cy="5227042"/>
          </a:xfrm>
          <a:prstGeom prst="rect">
            <a:avLst/>
          </a:prstGeom>
          <a:noFill/>
          <a:ln>
            <a:noFill/>
          </a:ln>
        </p:spPr>
        <p:txBody>
          <a:bodyPr spcFirstLastPara="1" wrap="square" lIns="91425" tIns="91425" rIns="91425" bIns="91425" anchor="t" anchorCtr="0">
            <a:spAutoFit/>
          </a:bodyPr>
          <a:lstStyle/>
          <a:p>
            <a:pPr marL="482600" marR="0" lvl="0" indent="-457200" algn="l" rtl="0">
              <a:lnSpc>
                <a:spcPct val="100000"/>
              </a:lnSpc>
              <a:spcBef>
                <a:spcPts val="60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Arial"/>
                <a:ea typeface="Arial"/>
                <a:cs typeface="Arial"/>
                <a:sym typeface="Arial"/>
              </a:rPr>
              <a:t>Two-thirds of African American/Black survey respondents said they would prefer to see an African American/Black counselor, but only half saw an African American/Black counselor.</a:t>
            </a:r>
            <a:endParaRPr lang="en-US" sz="3200" dirty="0">
              <a:solidFill>
                <a:schemeClr val="dk1"/>
              </a:solidFill>
            </a:endParaRPr>
          </a:p>
          <a:p>
            <a:pPr marL="482600" marR="0" lvl="0" indent="-457200" algn="l" rtl="0">
              <a:lnSpc>
                <a:spcPct val="100000"/>
              </a:lnSpc>
              <a:spcBef>
                <a:spcPts val="600"/>
              </a:spcBef>
              <a:spcAft>
                <a:spcPts val="0"/>
              </a:spcAft>
              <a:buClr>
                <a:schemeClr val="dk1"/>
              </a:buClr>
              <a:buSzPts val="3200"/>
              <a:buFont typeface="Arial" panose="020B0604020202020204" pitchFamily="34" charset="0"/>
              <a:buChar char="•"/>
            </a:pPr>
            <a:endParaRPr sz="3200" b="0" i="0" u="none" strike="noStrike" cap="none" dirty="0">
              <a:solidFill>
                <a:schemeClr val="dk1"/>
              </a:solidFill>
              <a:latin typeface="Arial"/>
              <a:ea typeface="Arial"/>
              <a:cs typeface="Arial"/>
              <a:sym typeface="Arial"/>
            </a:endParaRPr>
          </a:p>
          <a:p>
            <a:pPr marL="482600" marR="0" lvl="0" indent="-457200" algn="l" rtl="0">
              <a:lnSpc>
                <a:spcPct val="100000"/>
              </a:lnSpc>
              <a:spcBef>
                <a:spcPts val="1000"/>
              </a:spcBef>
              <a:spcAft>
                <a:spcPts val="0"/>
              </a:spcAft>
              <a:buClr>
                <a:schemeClr val="dk1"/>
              </a:buClr>
              <a:buSzPts val="3200"/>
              <a:buFont typeface="Arial" panose="020B0604020202020204" pitchFamily="34" charset="0"/>
              <a:buChar char="•"/>
            </a:pPr>
            <a:r>
              <a:rPr lang="en-US" sz="3200" b="0" i="0" u="none" strike="noStrike" cap="none" dirty="0">
                <a:solidFill>
                  <a:schemeClr val="dk1"/>
                </a:solidFill>
                <a:latin typeface="Arial"/>
                <a:ea typeface="Arial"/>
                <a:cs typeface="Arial"/>
                <a:sym typeface="Arial"/>
              </a:rPr>
              <a:t>42% of students who successfully transferred met with a African American/Black counselor compared to 33% among students who left without transferring. </a:t>
            </a:r>
            <a:endParaRPr sz="3200" b="0" i="0" u="none" strike="noStrike" cap="none" dirty="0">
              <a:solidFill>
                <a:schemeClr val="dk1"/>
              </a:solidFill>
              <a:latin typeface="Arial"/>
              <a:ea typeface="Arial"/>
              <a:cs typeface="Arial"/>
              <a:sym typeface="Arial"/>
            </a:endParaRPr>
          </a:p>
          <a:p>
            <a:pPr marL="685800" marR="0" lvl="0" indent="-685800" algn="l" rtl="0">
              <a:lnSpc>
                <a:spcPct val="100000"/>
              </a:lnSpc>
              <a:spcBef>
                <a:spcPts val="1000"/>
              </a:spcBef>
              <a:spcAft>
                <a:spcPts val="0"/>
              </a:spcAft>
              <a:buClr>
                <a:srgbClr val="000000"/>
              </a:buClr>
              <a:buSzPts val="3200"/>
              <a:buFont typeface="Arial" panose="020B0604020202020204" pitchFamily="34" charset="0"/>
              <a:buChar char="•"/>
            </a:pPr>
            <a:endParaRPr sz="4500" b="0" i="0" u="none" strike="noStrike" cap="none" dirty="0">
              <a:solidFill>
                <a:srgbClr val="000000"/>
              </a:solidFill>
              <a:latin typeface="Arial"/>
              <a:ea typeface="Arial"/>
              <a:cs typeface="Arial"/>
              <a:sym typeface="Arial"/>
            </a:endParaRPr>
          </a:p>
        </p:txBody>
      </p:sp>
      <p:grpSp>
        <p:nvGrpSpPr>
          <p:cNvPr id="355" name="Google Shape;355;g2426bb908cb_0_27">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56" name="Google Shape;356;g2426bb908cb_0_27"/>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57" name="Google Shape;357;g2426bb908cb_0_27"/>
            <p:cNvPicPr preferRelativeResize="0"/>
            <p:nvPr/>
          </p:nvPicPr>
          <p:blipFill rotWithShape="1">
            <a:blip r:embed="rId3">
              <a:alphaModFix/>
            </a:blip>
            <a:srcRect/>
            <a:stretch/>
          </p:blipFill>
          <p:spPr>
            <a:xfrm>
              <a:off x="0" y="0"/>
              <a:ext cx="691948" cy="3192279"/>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9" name="Google Shape;369;g2426bb908cb_0_47"/>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Academic Counseling 3</a:t>
            </a:r>
          </a:p>
        </p:txBody>
      </p:sp>
      <p:sp>
        <p:nvSpPr>
          <p:cNvPr id="364" name="Google Shape;364;g2426bb908cb_0_47"/>
          <p:cNvSpPr txBox="1"/>
          <p:nvPr/>
        </p:nvSpPr>
        <p:spPr>
          <a:xfrm>
            <a:off x="776200" y="1231275"/>
            <a:ext cx="10714200" cy="1339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600"/>
              </a:spcBef>
              <a:spcAft>
                <a:spcPts val="1000"/>
              </a:spcAft>
              <a:buClr>
                <a:srgbClr val="000000"/>
              </a:buClr>
              <a:buSzPts val="2500"/>
              <a:buFont typeface="Arial"/>
              <a:buNone/>
            </a:pPr>
            <a:r>
              <a:rPr lang="en-US" sz="2500" b="0" i="0" u="none" strike="noStrike" cap="none" dirty="0">
                <a:solidFill>
                  <a:schemeClr val="dk1"/>
                </a:solidFill>
                <a:latin typeface="Arial"/>
                <a:ea typeface="Arial"/>
                <a:cs typeface="Arial"/>
                <a:sym typeface="Arial"/>
              </a:rPr>
              <a:t>The more frequently African American/Black students received academic counseling, the more likely they were to identify with each of the six student success factors, notably the degree to which they were focused.</a:t>
            </a:r>
            <a:endParaRPr sz="2500" b="0" i="0" u="none" strike="noStrike" cap="none" dirty="0">
              <a:solidFill>
                <a:schemeClr val="dk1"/>
              </a:solidFill>
              <a:latin typeface="Arial"/>
              <a:ea typeface="Arial"/>
              <a:cs typeface="Arial"/>
              <a:sym typeface="Arial"/>
            </a:endParaRPr>
          </a:p>
        </p:txBody>
      </p:sp>
      <p:grpSp>
        <p:nvGrpSpPr>
          <p:cNvPr id="366" name="Google Shape;366;g2426bb908cb_0_47">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67" name="Google Shape;367;g2426bb908cb_0_47"/>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68" name="Google Shape;368;g2426bb908cb_0_47"/>
            <p:cNvPicPr preferRelativeResize="0"/>
            <p:nvPr/>
          </p:nvPicPr>
          <p:blipFill rotWithShape="1">
            <a:blip r:embed="rId3">
              <a:alphaModFix/>
            </a:blip>
            <a:srcRect/>
            <a:stretch/>
          </p:blipFill>
          <p:spPr>
            <a:xfrm>
              <a:off x="0" y="0"/>
              <a:ext cx="691948" cy="3192279"/>
            </a:xfrm>
            <a:prstGeom prst="rect">
              <a:avLst/>
            </a:prstGeom>
            <a:noFill/>
            <a:ln>
              <a:noFill/>
            </a:ln>
          </p:spPr>
        </p:pic>
      </p:grpSp>
      <p:pic>
        <p:nvPicPr>
          <p:cNvPr id="371" name="Google Shape;371;g2426bb908cb_0_47" title="Points scored"/>
          <p:cNvPicPr preferRelativeResize="0"/>
          <p:nvPr/>
        </p:nvPicPr>
        <p:blipFill rotWithShape="1">
          <a:blip r:embed="rId4">
            <a:alphaModFix/>
          </a:blip>
          <a:srcRect/>
          <a:stretch/>
        </p:blipFill>
        <p:spPr>
          <a:xfrm>
            <a:off x="136500" y="2616471"/>
            <a:ext cx="10261503" cy="4216879"/>
          </a:xfrm>
          <a:prstGeom prst="rect">
            <a:avLst/>
          </a:prstGeom>
          <a:noFill/>
          <a:ln>
            <a:noFill/>
          </a:ln>
        </p:spPr>
      </p:pic>
      <p:pic>
        <p:nvPicPr>
          <p:cNvPr id="372" name="Google Shape;372;g2426bb908cb_0_47" descr="six success factors"/>
          <p:cNvPicPr preferRelativeResize="0"/>
          <p:nvPr/>
        </p:nvPicPr>
        <p:blipFill rotWithShape="1">
          <a:blip r:embed="rId5">
            <a:alphaModFix/>
          </a:blip>
          <a:srcRect/>
          <a:stretch/>
        </p:blipFill>
        <p:spPr>
          <a:xfrm>
            <a:off x="9829400" y="4148275"/>
            <a:ext cx="2362600" cy="26849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Google Shape;378;g299748b3680_0_82">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79" name="Google Shape;379;g299748b3680_0_82"/>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80" name="Google Shape;380;g299748b3680_0_82"/>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381" name="Google Shape;381;g299748b3680_0_82"/>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Let’s Discuss </a:t>
            </a:r>
            <a:r>
              <a:rPr kumimoji="0" lang="en-US" sz="4000" b="1" i="0" u="none" strike="noStrike" kern="0" cap="none" spc="0" normalizeH="0" baseline="0" noProof="0" dirty="0">
                <a:ln>
                  <a:noFill/>
                </a:ln>
                <a:solidFill>
                  <a:srgbClr val="FF862E"/>
                </a:solidFill>
                <a:effectLst/>
                <a:uLnTx/>
                <a:uFillTx/>
                <a:latin typeface="Roboto"/>
                <a:ea typeface="Roboto"/>
                <a:cs typeface="Roboto"/>
                <a:sym typeface="Roboto"/>
              </a:rPr>
              <a:t>2</a:t>
            </a:r>
          </a:p>
        </p:txBody>
      </p:sp>
      <p:sp>
        <p:nvSpPr>
          <p:cNvPr id="382" name="Google Shape;382;g299748b3680_0_82"/>
          <p:cNvSpPr txBox="1"/>
          <p:nvPr/>
        </p:nvSpPr>
        <p:spPr>
          <a:xfrm>
            <a:off x="261000" y="1414950"/>
            <a:ext cx="11670000" cy="4075800"/>
          </a:xfrm>
          <a:prstGeom prst="rect">
            <a:avLst/>
          </a:prstGeom>
          <a:solidFill>
            <a:srgbClr val="FFFFFF"/>
          </a:solidFill>
          <a:ln>
            <a:noFill/>
          </a:ln>
        </p:spPr>
        <p:txBody>
          <a:bodyPr spcFirstLastPara="1" wrap="square" lIns="91425" tIns="91425" rIns="91425" bIns="91425" anchor="t" anchorCtr="0">
            <a:spAutoFit/>
          </a:bodyPr>
          <a:lstStyle/>
          <a:p>
            <a:pPr marL="457200" marR="0" lvl="0" indent="-431800" algn="l" rtl="0">
              <a:lnSpc>
                <a:spcPct val="115000"/>
              </a:lnSpc>
              <a:spcBef>
                <a:spcPts val="0"/>
              </a:spcBef>
              <a:spcAft>
                <a:spcPts val="0"/>
              </a:spcAft>
              <a:buClr>
                <a:srgbClr val="000000"/>
              </a:buClr>
              <a:buSzPts val="3200"/>
              <a:buFont typeface="Arial"/>
              <a:buChar char="●"/>
            </a:pPr>
            <a:r>
              <a:rPr lang="en-US" sz="3200" b="1" i="0" u="none" strike="noStrike" cap="none" dirty="0">
                <a:solidFill>
                  <a:srgbClr val="000000"/>
                </a:solidFill>
                <a:highlight>
                  <a:srgbClr val="FFFFFF"/>
                </a:highlight>
                <a:latin typeface="Arial"/>
                <a:ea typeface="Arial"/>
                <a:cs typeface="Arial"/>
                <a:sym typeface="Arial"/>
              </a:rPr>
              <a:t>African American/Black students say they would like to be able to see African American/Black counselors. </a:t>
            </a:r>
            <a:endParaRPr sz="3200" b="1" i="0" u="none" strike="noStrike" cap="none" dirty="0">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dirty="0">
                <a:solidFill>
                  <a:srgbClr val="000000"/>
                </a:solidFill>
                <a:highlight>
                  <a:srgbClr val="FFFFFF"/>
                </a:highlight>
                <a:latin typeface="Arial"/>
                <a:ea typeface="Arial"/>
                <a:cs typeface="Arial"/>
                <a:sym typeface="Arial"/>
              </a:rPr>
              <a:t>Aside from hiring more American/Black counselors, what else can colleges can do to ensure African American/Black students have as positive, as worthwhile an experience as possible, regardless of the race/ethnicity of the counselor?</a:t>
            </a:r>
            <a:endParaRPr sz="32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3200"/>
              <a:buFont typeface="Arial"/>
              <a:buNone/>
            </a:pP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426bb908cb_0_57"/>
          <p:cNvSpPr txBox="1">
            <a:spLocks noGrp="1"/>
          </p:cNvSpPr>
          <p:nvPr>
            <p:ph type="ctrTitle"/>
          </p:nvPr>
        </p:nvSpPr>
        <p:spPr>
          <a:xfrm>
            <a:off x="1075475" y="2057425"/>
            <a:ext cx="99465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Umoja</a:t>
            </a:r>
            <a:endParaRPr sz="4200" b="1" i="1" dirty="0"/>
          </a:p>
          <a:p>
            <a:pPr marL="0" marR="0" lvl="0" indent="0" algn="l" rtl="0">
              <a:lnSpc>
                <a:spcPct val="100000"/>
              </a:lnSpc>
              <a:spcBef>
                <a:spcPts val="0"/>
              </a:spcBef>
              <a:spcAft>
                <a:spcPts val="0"/>
              </a:spcAft>
              <a:buClr>
                <a:schemeClr val="lt1"/>
              </a:buClr>
              <a:buSzPts val="6600"/>
              <a:buFont typeface="Arial"/>
              <a:buNone/>
            </a:pPr>
            <a:endParaRPr sz="4200" b="1" i="1" dirty="0"/>
          </a:p>
          <a:p>
            <a:pPr marL="0" marR="0" lvl="0" indent="0" algn="l" rtl="0">
              <a:lnSpc>
                <a:spcPct val="100000"/>
              </a:lnSpc>
              <a:spcBef>
                <a:spcPts val="0"/>
              </a:spcBef>
              <a:spcAft>
                <a:spcPts val="0"/>
              </a:spcAft>
              <a:buClr>
                <a:schemeClr val="lt1"/>
              </a:buClr>
              <a:buSzPts val="6600"/>
              <a:buFont typeface="Arial"/>
              <a:buNone/>
            </a:pPr>
            <a:endParaRPr sz="2600" b="1" i="1" dirty="0"/>
          </a:p>
        </p:txBody>
      </p:sp>
      <p:sp>
        <p:nvSpPr>
          <p:cNvPr id="388" name="Google Shape;388;g2426bb908cb_0_57"/>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8dbae36cec_0_54"/>
          <p:cNvSpPr txBox="1">
            <a:spLocks noGrp="1"/>
          </p:cNvSpPr>
          <p:nvPr>
            <p:ph type="ctrTitle"/>
          </p:nvPr>
        </p:nvSpPr>
        <p:spPr>
          <a:xfrm>
            <a:off x="125986" y="53780"/>
            <a:ext cx="6562200" cy="1087500"/>
          </a:xfrm>
          <a:prstGeom prst="rect">
            <a:avLst/>
          </a:prstGeom>
          <a:noFill/>
          <a:ln>
            <a:noFill/>
          </a:ln>
        </p:spPr>
        <p:txBody>
          <a:bodyPr spcFirstLastPara="1" wrap="square" lIns="95225" tIns="47600" rIns="95225" bIns="47600" anchor="ctr" anchorCtr="0">
            <a:noAutofit/>
          </a:bodyPr>
          <a:lstStyle/>
          <a:p>
            <a:pPr marL="0" marR="0" lvl="0" indent="0" algn="ctr" rtl="0">
              <a:lnSpc>
                <a:spcPct val="100000"/>
              </a:lnSpc>
              <a:spcBef>
                <a:spcPts val="0"/>
              </a:spcBef>
              <a:spcAft>
                <a:spcPts val="0"/>
              </a:spcAft>
              <a:buClr>
                <a:schemeClr val="lt1"/>
              </a:buClr>
              <a:buSzPts val="6600"/>
              <a:buFont typeface="Arial"/>
              <a:buNone/>
            </a:pPr>
            <a:r>
              <a:rPr lang="en-US" sz="5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About The RP Group</a:t>
            </a:r>
            <a:endParaRPr sz="5300" b="0" i="0" u="none" strike="noStrike" cap="none">
              <a:solidFill>
                <a:schemeClr val="lt1"/>
              </a:solidFill>
              <a:latin typeface="Arial"/>
              <a:ea typeface="Arial"/>
              <a:cs typeface="Arial"/>
              <a:sym typeface="Arial"/>
            </a:endParaRPr>
          </a:p>
        </p:txBody>
      </p:sp>
      <p:sp>
        <p:nvSpPr>
          <p:cNvPr id="98" name="Google Shape;98;g28dbae36cec_0_54"/>
          <p:cNvSpPr txBox="1">
            <a:spLocks noGrp="1"/>
          </p:cNvSpPr>
          <p:nvPr>
            <p:ph type="subTitle" idx="1"/>
          </p:nvPr>
        </p:nvSpPr>
        <p:spPr>
          <a:xfrm>
            <a:off x="125986" y="1067920"/>
            <a:ext cx="6562200" cy="4039200"/>
          </a:xfrm>
          <a:prstGeom prst="rect">
            <a:avLst/>
          </a:prstGeom>
          <a:noFill/>
          <a:ln>
            <a:noFill/>
          </a:ln>
        </p:spPr>
        <p:txBody>
          <a:bodyPr spcFirstLastPara="1" wrap="square" lIns="95225" tIns="47600" rIns="95225" bIns="47600" anchor="t" anchorCtr="0">
            <a:noAutofit/>
          </a:bodyPr>
          <a:lstStyle/>
          <a:p>
            <a:pPr marL="0" lvl="0" indent="0" algn="l" rtl="0">
              <a:lnSpc>
                <a:spcPct val="100000"/>
              </a:lnSpc>
              <a:spcBef>
                <a:spcPts val="0"/>
              </a:spcBef>
              <a:spcAft>
                <a:spcPts val="0"/>
              </a:spcAft>
              <a:buClr>
                <a:schemeClr val="dk1"/>
              </a:buClr>
              <a:buSzPts val="2500"/>
              <a:buFont typeface="Arial"/>
              <a:buNone/>
            </a:pPr>
            <a:r>
              <a:rPr lang="en-US" sz="2000" b="1" dirty="0"/>
              <a:t>Mission</a:t>
            </a:r>
            <a:r>
              <a:rPr lang="en-US" sz="2000" dirty="0"/>
              <a:t>: As the representative organization for Institutional Research, Planning, and Effectiveness (IRPE) professionals in the California Community Colleges (CCC) system, The RP Group strengthens the ability of CCC to discover and undertake high-quality research, planning, and assessments that improve evidence-based decision-making, institutional effectiveness, and success for all students.</a:t>
            </a:r>
            <a:endParaRPr sz="2000" dirty="0"/>
          </a:p>
          <a:p>
            <a:pPr marL="0" lvl="0" indent="0" algn="l" rtl="0">
              <a:lnSpc>
                <a:spcPct val="100000"/>
              </a:lnSpc>
              <a:spcBef>
                <a:spcPts val="1000"/>
              </a:spcBef>
              <a:spcAft>
                <a:spcPts val="0"/>
              </a:spcAft>
              <a:buClr>
                <a:schemeClr val="dk1"/>
              </a:buClr>
              <a:buSzPts val="2500"/>
              <a:buFont typeface="Arial"/>
              <a:buNone/>
            </a:pPr>
            <a:r>
              <a:rPr lang="en-US" sz="2000" b="1" dirty="0"/>
              <a:t>Services</a:t>
            </a:r>
            <a:r>
              <a:rPr lang="en-US" sz="2000" dirty="0"/>
              <a:t>: Research, evaluation, planning, professional development, and technical assistance—designed and conducted by CCC practitioners</a:t>
            </a:r>
            <a:endParaRPr sz="2000" dirty="0"/>
          </a:p>
          <a:p>
            <a:pPr marL="0" lvl="0" indent="0" algn="l" rtl="0">
              <a:lnSpc>
                <a:spcPct val="100000"/>
              </a:lnSpc>
              <a:spcBef>
                <a:spcPts val="1000"/>
              </a:spcBef>
              <a:spcAft>
                <a:spcPts val="1000"/>
              </a:spcAft>
              <a:buClr>
                <a:schemeClr val="dk1"/>
              </a:buClr>
              <a:buSzPts val="2500"/>
              <a:buFont typeface="Arial"/>
              <a:buNone/>
            </a:pPr>
            <a:r>
              <a:rPr lang="en-US" sz="2000" b="1" dirty="0"/>
              <a:t>Organization</a:t>
            </a:r>
            <a:r>
              <a:rPr lang="en-US" sz="2000" dirty="0"/>
              <a:t>: 501(c)3 with roots as membership organization</a:t>
            </a:r>
            <a:endParaRPr sz="2000" dirty="0"/>
          </a:p>
        </p:txBody>
      </p:sp>
      <p:sp>
        <p:nvSpPr>
          <p:cNvPr id="99" name="Google Shape;99;g28dbae36cec_0_54"/>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100" name="Google Shape;100;g28dbae36cec_0_5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91359" y="0"/>
            <a:ext cx="5400229" cy="540022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9" name="Google Shape;399;g2426bb908cb_0_41"/>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Umoja</a:t>
            </a:r>
          </a:p>
        </p:txBody>
      </p:sp>
      <p:sp>
        <p:nvSpPr>
          <p:cNvPr id="394" name="Google Shape;394;g2426bb908cb_0_41"/>
          <p:cNvSpPr txBox="1"/>
          <p:nvPr/>
        </p:nvSpPr>
        <p:spPr>
          <a:xfrm>
            <a:off x="273950" y="1292925"/>
            <a:ext cx="5592300" cy="52641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6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44% of Umoja participants received academic counseling at least 3 times vs. 31% among non-Umoja participants.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12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79% of Umoja participants had seen an African American/Black counselor vs. 45% of non-Umoja participants.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12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Umoja participants are more likely to find a community where they belong and to personally connect with someone at their college who supports their academic success.</a:t>
            </a:r>
            <a:endParaRPr sz="2000" b="0" i="0" u="none" strike="noStrike" cap="none" dirty="0">
              <a:solidFill>
                <a:schemeClr val="dk1"/>
              </a:solidFill>
              <a:latin typeface="Arial"/>
              <a:ea typeface="Arial"/>
              <a:cs typeface="Arial"/>
              <a:sym typeface="Arial"/>
            </a:endParaRPr>
          </a:p>
          <a:p>
            <a:pPr marL="457200" marR="0" lvl="0" indent="-355600" algn="l" rtl="0">
              <a:lnSpc>
                <a:spcPct val="100000"/>
              </a:lnSpc>
              <a:spcBef>
                <a:spcPts val="1200"/>
              </a:spcBef>
              <a:spcAft>
                <a:spcPts val="0"/>
              </a:spcAft>
              <a:buClr>
                <a:schemeClr val="dk1"/>
              </a:buClr>
              <a:buSzPts val="2000"/>
              <a:buFont typeface="Arial"/>
              <a:buChar char="●"/>
            </a:pPr>
            <a:r>
              <a:rPr lang="en-US" sz="2000" b="0" i="0" u="none" strike="noStrike" cap="none" dirty="0">
                <a:solidFill>
                  <a:schemeClr val="dk1"/>
                </a:solidFill>
                <a:latin typeface="Arial"/>
                <a:ea typeface="Arial"/>
                <a:cs typeface="Arial"/>
                <a:sym typeface="Arial"/>
              </a:rPr>
              <a:t>Students who participated in Umoja were more likely to identify with each of the six student success factors than those who did not participate in Umoja.</a:t>
            </a:r>
            <a:endParaRPr sz="2000" b="0" i="0" u="none" strike="noStrike" cap="none" dirty="0">
              <a:solidFill>
                <a:schemeClr val="dk1"/>
              </a:solidFill>
              <a:latin typeface="Arial"/>
              <a:ea typeface="Arial"/>
              <a:cs typeface="Arial"/>
              <a:sym typeface="Arial"/>
            </a:endParaRPr>
          </a:p>
        </p:txBody>
      </p:sp>
      <p:pic>
        <p:nvPicPr>
          <p:cNvPr id="395" name="Google Shape;395;g2426bb908cb_0_41" title="Points scored"/>
          <p:cNvPicPr preferRelativeResize="0"/>
          <p:nvPr/>
        </p:nvPicPr>
        <p:blipFill rotWithShape="1">
          <a:blip r:embed="rId3">
            <a:alphaModFix/>
          </a:blip>
          <a:srcRect b="5499"/>
          <a:stretch/>
        </p:blipFill>
        <p:spPr>
          <a:xfrm>
            <a:off x="5866250" y="1904575"/>
            <a:ext cx="6401951" cy="4045450"/>
          </a:xfrm>
          <a:prstGeom prst="rect">
            <a:avLst/>
          </a:prstGeom>
          <a:noFill/>
          <a:ln>
            <a:noFill/>
          </a:ln>
        </p:spPr>
      </p:pic>
      <p:grpSp>
        <p:nvGrpSpPr>
          <p:cNvPr id="396" name="Google Shape;396;g2426bb908cb_0_41">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397" name="Google Shape;397;g2426bb908cb_0_41"/>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398" name="Google Shape;398;g2426bb908cb_0_41"/>
            <p:cNvPicPr preferRelativeResize="0"/>
            <p:nvPr/>
          </p:nvPicPr>
          <p:blipFill rotWithShape="1">
            <a:blip r:embed="rId4">
              <a:alphaModFix/>
            </a:blip>
            <a:srcRect/>
            <a:stretch/>
          </p:blipFill>
          <p:spPr>
            <a:xfrm>
              <a:off x="0" y="0"/>
              <a:ext cx="691948" cy="3192279"/>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grpSp>
        <p:nvGrpSpPr>
          <p:cNvPr id="405" name="Google Shape;405;g25e90180db1_0_12">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406" name="Google Shape;406;g25e90180db1_0_12"/>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07" name="Google Shape;407;g25e90180db1_0_12"/>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408" name="Google Shape;408;g25e90180db1_0_12"/>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Let’s Discuss </a:t>
            </a:r>
            <a:r>
              <a:rPr kumimoji="0" lang="en-US" sz="4000" b="1" i="0" u="none" strike="noStrike" kern="0" cap="none" spc="0" normalizeH="0" baseline="0" noProof="0" dirty="0">
                <a:ln>
                  <a:noFill/>
                </a:ln>
                <a:solidFill>
                  <a:srgbClr val="FF862E"/>
                </a:solidFill>
                <a:effectLst/>
                <a:uLnTx/>
                <a:uFillTx/>
                <a:latin typeface="Roboto"/>
                <a:ea typeface="Roboto"/>
                <a:cs typeface="Roboto"/>
                <a:sym typeface="Roboto"/>
              </a:rPr>
              <a:t>3</a:t>
            </a:r>
          </a:p>
        </p:txBody>
      </p:sp>
      <p:sp>
        <p:nvSpPr>
          <p:cNvPr id="409" name="Google Shape;409;g25e90180db1_0_12"/>
          <p:cNvSpPr txBox="1"/>
          <p:nvPr/>
        </p:nvSpPr>
        <p:spPr>
          <a:xfrm>
            <a:off x="261000" y="1414950"/>
            <a:ext cx="11670000" cy="4075800"/>
          </a:xfrm>
          <a:prstGeom prst="rect">
            <a:avLst/>
          </a:prstGeom>
          <a:solidFill>
            <a:srgbClr val="FFFFFF"/>
          </a:solidFill>
          <a:ln>
            <a:noFill/>
          </a:ln>
        </p:spPr>
        <p:txBody>
          <a:bodyPr spcFirstLastPara="1" wrap="square" lIns="91425" tIns="91425" rIns="91425" bIns="91425" anchor="t" anchorCtr="0">
            <a:spAutoFit/>
          </a:bodyPr>
          <a:lstStyle/>
          <a:p>
            <a:pPr marL="457200" marR="0" lvl="0" indent="-431800" algn="l" rtl="0">
              <a:lnSpc>
                <a:spcPct val="115000"/>
              </a:lnSpc>
              <a:spcBef>
                <a:spcPts val="0"/>
              </a:spcBef>
              <a:spcAft>
                <a:spcPts val="0"/>
              </a:spcAft>
              <a:buClr>
                <a:srgbClr val="000000"/>
              </a:buClr>
              <a:buSzPts val="3200"/>
              <a:buFont typeface="Arial"/>
              <a:buChar char="●"/>
            </a:pPr>
            <a:r>
              <a:rPr lang="en-US" sz="3200" b="1" i="0" u="none" strike="noStrike" cap="none" dirty="0">
                <a:solidFill>
                  <a:srgbClr val="000000"/>
                </a:solidFill>
                <a:highlight>
                  <a:srgbClr val="FFFFFF"/>
                </a:highlight>
                <a:latin typeface="Arial"/>
                <a:ea typeface="Arial"/>
                <a:cs typeface="Arial"/>
                <a:sym typeface="Arial"/>
              </a:rPr>
              <a:t>Umoja participants are more likely to find community, experience belonging, and personally connect with someone at the college who supports their academic success.</a:t>
            </a:r>
            <a:endParaRPr sz="3200" b="1" i="0" u="none" strike="noStrike" cap="none" dirty="0">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dirty="0">
                <a:solidFill>
                  <a:srgbClr val="000000"/>
                </a:solidFill>
                <a:highlight>
                  <a:srgbClr val="FFFFFF"/>
                </a:highlight>
                <a:latin typeface="Arial"/>
                <a:ea typeface="Arial"/>
                <a:cs typeface="Arial"/>
                <a:sym typeface="Arial"/>
              </a:rPr>
              <a:t>What practices can counselors, teachers, and others use to ‘Umoja-</a:t>
            </a:r>
            <a:r>
              <a:rPr lang="en-US" sz="3200" b="0" i="0" u="none" strike="noStrike" cap="none" dirty="0" err="1">
                <a:solidFill>
                  <a:srgbClr val="000000"/>
                </a:solidFill>
                <a:highlight>
                  <a:srgbClr val="FFFFFF"/>
                </a:highlight>
                <a:latin typeface="Arial"/>
                <a:ea typeface="Arial"/>
                <a:cs typeface="Arial"/>
                <a:sym typeface="Arial"/>
              </a:rPr>
              <a:t>fy</a:t>
            </a:r>
            <a:r>
              <a:rPr lang="en-US" sz="3200" b="0" i="0" u="none" strike="noStrike" cap="none" dirty="0">
                <a:solidFill>
                  <a:srgbClr val="000000"/>
                </a:solidFill>
                <a:highlight>
                  <a:srgbClr val="FFFFFF"/>
                </a:highlight>
                <a:latin typeface="Arial"/>
                <a:ea typeface="Arial"/>
                <a:cs typeface="Arial"/>
                <a:sym typeface="Arial"/>
              </a:rPr>
              <a:t>’ their practice? How can other student support programs help students feel the way Umoja students </a:t>
            </a:r>
            <a:r>
              <a:rPr lang="en-US" sz="3200" b="0" i="0" u="none" strike="noStrike" cap="none" dirty="0">
                <a:solidFill>
                  <a:srgbClr val="000000"/>
                </a:solidFill>
                <a:highlight>
                  <a:srgbClr val="FFFFFF"/>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feel</a:t>
            </a:r>
            <a:r>
              <a:rPr lang="en-US" sz="3200" b="0" i="0" u="none" strike="noStrike" cap="none" dirty="0">
                <a:solidFill>
                  <a:srgbClr val="000000"/>
                </a:solidFill>
                <a:highlight>
                  <a:srgbClr val="FFFFFF"/>
                </a:highlight>
                <a:latin typeface="Arial"/>
                <a:ea typeface="Arial"/>
                <a:cs typeface="Arial"/>
                <a:sym typeface="Arial"/>
              </a:rPr>
              <a:t>?</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2971989650_1_2"/>
          <p:cNvSpPr txBox="1">
            <a:spLocks noGrp="1"/>
          </p:cNvSpPr>
          <p:nvPr>
            <p:ph type="ctrTitle"/>
          </p:nvPr>
        </p:nvSpPr>
        <p:spPr>
          <a:xfrm>
            <a:off x="1075479" y="2286025"/>
            <a:ext cx="106554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Academic Probation</a:t>
            </a:r>
            <a:endParaRPr sz="4200" b="1" i="1" dirty="0"/>
          </a:p>
          <a:p>
            <a:pPr marL="0" marR="0" lvl="0" indent="0" algn="l" rtl="0">
              <a:lnSpc>
                <a:spcPct val="100000"/>
              </a:lnSpc>
              <a:spcBef>
                <a:spcPts val="0"/>
              </a:spcBef>
              <a:spcAft>
                <a:spcPts val="0"/>
              </a:spcAft>
              <a:buClr>
                <a:schemeClr val="lt1"/>
              </a:buClr>
              <a:buSzPts val="6600"/>
              <a:buFont typeface="Arial"/>
              <a:buNone/>
            </a:pPr>
            <a:endParaRPr sz="4200" b="1" i="1" dirty="0"/>
          </a:p>
          <a:p>
            <a:pPr marL="0" marR="0" lvl="0" indent="0" algn="l" rtl="0">
              <a:lnSpc>
                <a:spcPct val="100000"/>
              </a:lnSpc>
              <a:spcBef>
                <a:spcPts val="0"/>
              </a:spcBef>
              <a:spcAft>
                <a:spcPts val="0"/>
              </a:spcAft>
              <a:buClr>
                <a:schemeClr val="lt1"/>
              </a:buClr>
              <a:buSzPts val="6600"/>
              <a:buFont typeface="Arial"/>
              <a:buNone/>
            </a:pPr>
            <a:endParaRPr sz="2700" b="1" i="1" dirty="0"/>
          </a:p>
        </p:txBody>
      </p:sp>
      <p:sp>
        <p:nvSpPr>
          <p:cNvPr id="415" name="Google Shape;415;g22971989650_1_2"/>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05df0ef3a6_0_18">
            <a:extLst>
              <a:ext uri="{C183D7F6-B498-43B3-948B-1728B52AA6E4}">
                <adec:decorative xmlns:adec="http://schemas.microsoft.com/office/drawing/2017/decorative" val="1"/>
              </a:ext>
            </a:extLst>
          </p:cNvPr>
          <p:cNvSpPr txBox="1"/>
          <p:nvPr/>
        </p:nvSpPr>
        <p:spPr>
          <a:xfrm>
            <a:off x="0" y="6483675"/>
            <a:ext cx="884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1" u="none" strike="noStrike" cap="none">
              <a:solidFill>
                <a:srgbClr val="000000"/>
              </a:solidFill>
              <a:latin typeface="Arial"/>
              <a:ea typeface="Arial"/>
              <a:cs typeface="Arial"/>
              <a:sym typeface="Arial"/>
            </a:endParaRPr>
          </a:p>
        </p:txBody>
      </p:sp>
      <p:pic>
        <p:nvPicPr>
          <p:cNvPr id="422" name="Google Shape;422;g205df0ef3a6_0_18" title="Points scored"/>
          <p:cNvPicPr preferRelativeResize="0"/>
          <p:nvPr/>
        </p:nvPicPr>
        <p:blipFill rotWithShape="1">
          <a:blip r:embed="rId3">
            <a:alphaModFix/>
          </a:blip>
          <a:srcRect/>
          <a:stretch/>
        </p:blipFill>
        <p:spPr>
          <a:xfrm>
            <a:off x="-6950" y="2357050"/>
            <a:ext cx="10207898" cy="5034350"/>
          </a:xfrm>
          <a:prstGeom prst="rect">
            <a:avLst/>
          </a:prstGeom>
          <a:noFill/>
          <a:ln>
            <a:noFill/>
          </a:ln>
        </p:spPr>
      </p:pic>
      <p:pic>
        <p:nvPicPr>
          <p:cNvPr id="423" name="Google Shape;423;g205df0ef3a6_0_18">
            <a:extLst>
              <a:ext uri="{C183D7F6-B498-43B3-948B-1728B52AA6E4}">
                <adec:decorative xmlns:adec="http://schemas.microsoft.com/office/drawing/2017/decorative" val="1"/>
              </a:ext>
            </a:extLst>
          </p:cNvPr>
          <p:cNvPicPr preferRelativeResize="0"/>
          <p:nvPr/>
        </p:nvPicPr>
        <p:blipFill rotWithShape="1">
          <a:blip r:embed="rId4">
            <a:alphaModFix/>
          </a:blip>
          <a:srcRect t="5033"/>
          <a:stretch/>
        </p:blipFill>
        <p:spPr>
          <a:xfrm>
            <a:off x="9504650" y="4289600"/>
            <a:ext cx="2687350" cy="2441874"/>
          </a:xfrm>
          <a:prstGeom prst="rect">
            <a:avLst/>
          </a:prstGeom>
          <a:noFill/>
          <a:ln>
            <a:noFill/>
          </a:ln>
        </p:spPr>
      </p:pic>
      <p:sp>
        <p:nvSpPr>
          <p:cNvPr id="424" name="Google Shape;424;g205df0ef3a6_0_18"/>
          <p:cNvSpPr txBox="1">
            <a:spLocks noGrp="1"/>
          </p:cNvSpPr>
          <p:nvPr>
            <p:ph type="ctrTitle"/>
          </p:nvPr>
        </p:nvSpPr>
        <p:spPr>
          <a:xfrm>
            <a:off x="484150" y="1348153"/>
            <a:ext cx="11182500" cy="1324221"/>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2500" dirty="0">
                <a:solidFill>
                  <a:schemeClr val="dk1"/>
                </a:solidFill>
              </a:rPr>
              <a:t>Students who were currently on probation were much more likely than students never on probation to report the challenges with University Affordability, School-Life Balance, Pathway Navigation, and finding a Support Network.</a:t>
            </a:r>
            <a:endParaRPr sz="2500" dirty="0">
              <a:solidFill>
                <a:schemeClr val="dk1"/>
              </a:solidFill>
            </a:endParaRPr>
          </a:p>
          <a:p>
            <a:pPr marL="0" marR="0" lvl="0" indent="0" algn="l" rtl="0">
              <a:lnSpc>
                <a:spcPct val="100000"/>
              </a:lnSpc>
              <a:spcBef>
                <a:spcPts val="0"/>
              </a:spcBef>
              <a:spcAft>
                <a:spcPts val="0"/>
              </a:spcAft>
              <a:buClr>
                <a:schemeClr val="lt1"/>
              </a:buClr>
              <a:buSzPts val="6600"/>
              <a:buFont typeface="Arial"/>
              <a:buNone/>
            </a:pPr>
            <a:endParaRPr sz="2100" b="1" dirty="0">
              <a:solidFill>
                <a:schemeClr val="dk1"/>
              </a:solidFill>
            </a:endParaRPr>
          </a:p>
        </p:txBody>
      </p:sp>
      <p:grpSp>
        <p:nvGrpSpPr>
          <p:cNvPr id="425" name="Google Shape;425;g205df0ef3a6_0_18">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426" name="Google Shape;426;g205df0ef3a6_0_18"/>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27" name="Google Shape;427;g205df0ef3a6_0_18"/>
            <p:cNvPicPr preferRelativeResize="0"/>
            <p:nvPr/>
          </p:nvPicPr>
          <p:blipFill rotWithShape="1">
            <a:blip r:embed="rId5">
              <a:alphaModFix/>
            </a:blip>
            <a:srcRect/>
            <a:stretch/>
          </p:blipFill>
          <p:spPr>
            <a:xfrm>
              <a:off x="0" y="0"/>
              <a:ext cx="691948" cy="3192279"/>
            </a:xfrm>
            <a:prstGeom prst="rect">
              <a:avLst/>
            </a:prstGeom>
            <a:noFill/>
            <a:ln>
              <a:noFill/>
            </a:ln>
          </p:spPr>
        </p:pic>
      </p:grpSp>
      <p:sp>
        <p:nvSpPr>
          <p:cNvPr id="428" name="Google Shape;428;g205df0ef3a6_0_18"/>
          <p:cNvSpPr txBox="1"/>
          <p:nvPr/>
        </p:nvSpPr>
        <p:spPr>
          <a:xfrm>
            <a:off x="152400" y="152400"/>
            <a:ext cx="8645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Academic Probation</a:t>
            </a:r>
            <a:endParaRPr sz="4000" b="1" i="0" u="none" strike="noStrike" cap="none">
              <a:solidFill>
                <a:schemeClr val="lt1"/>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g1f128e2c8dd_0_28" title="Points scored"/>
          <p:cNvPicPr preferRelativeResize="0"/>
          <p:nvPr/>
        </p:nvPicPr>
        <p:blipFill rotWithShape="1">
          <a:blip r:embed="rId3">
            <a:alphaModFix/>
          </a:blip>
          <a:srcRect/>
          <a:stretch/>
        </p:blipFill>
        <p:spPr>
          <a:xfrm>
            <a:off x="3569675" y="1040425"/>
            <a:ext cx="9092373" cy="6175225"/>
          </a:xfrm>
          <a:prstGeom prst="rect">
            <a:avLst/>
          </a:prstGeom>
          <a:noFill/>
          <a:ln>
            <a:noFill/>
          </a:ln>
        </p:spPr>
      </p:pic>
      <p:sp>
        <p:nvSpPr>
          <p:cNvPr id="435" name="Google Shape;435;g1f128e2c8dd_0_28"/>
          <p:cNvSpPr txBox="1">
            <a:spLocks noGrp="1"/>
          </p:cNvSpPr>
          <p:nvPr>
            <p:ph type="ctrTitle"/>
          </p:nvPr>
        </p:nvSpPr>
        <p:spPr>
          <a:xfrm>
            <a:off x="318000" y="1445425"/>
            <a:ext cx="3251700" cy="4839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2800" dirty="0">
                <a:solidFill>
                  <a:schemeClr val="dk1"/>
                </a:solidFill>
              </a:rPr>
              <a:t>Students who were currently on probation were much more likely than students never on probation to report various challenges in their daily lives.</a:t>
            </a:r>
            <a:endParaRPr sz="2800" dirty="0">
              <a:solidFill>
                <a:schemeClr val="dk1"/>
              </a:solidFill>
            </a:endParaRPr>
          </a:p>
          <a:p>
            <a:pPr marL="0" marR="0" lvl="0" indent="0" algn="l" rtl="0">
              <a:lnSpc>
                <a:spcPct val="100000"/>
              </a:lnSpc>
              <a:spcBef>
                <a:spcPts val="0"/>
              </a:spcBef>
              <a:spcAft>
                <a:spcPts val="0"/>
              </a:spcAft>
              <a:buClr>
                <a:schemeClr val="lt1"/>
              </a:buClr>
              <a:buSzPts val="6600"/>
              <a:buFont typeface="Arial"/>
              <a:buNone/>
            </a:pPr>
            <a:endParaRPr sz="2400" b="1" dirty="0">
              <a:solidFill>
                <a:schemeClr val="dk1"/>
              </a:solidFill>
            </a:endParaRPr>
          </a:p>
        </p:txBody>
      </p:sp>
      <p:grpSp>
        <p:nvGrpSpPr>
          <p:cNvPr id="436" name="Google Shape;436;g1f128e2c8dd_0_28">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437" name="Google Shape;437;g1f128e2c8dd_0_28"/>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38" name="Google Shape;438;g1f128e2c8dd_0_28"/>
            <p:cNvPicPr preferRelativeResize="0"/>
            <p:nvPr/>
          </p:nvPicPr>
          <p:blipFill rotWithShape="1">
            <a:blip r:embed="rId4">
              <a:alphaModFix/>
            </a:blip>
            <a:srcRect/>
            <a:stretch/>
          </p:blipFill>
          <p:spPr>
            <a:xfrm>
              <a:off x="0" y="0"/>
              <a:ext cx="691948" cy="3192279"/>
            </a:xfrm>
            <a:prstGeom prst="rect">
              <a:avLst/>
            </a:prstGeom>
            <a:noFill/>
            <a:ln>
              <a:noFill/>
            </a:ln>
          </p:spPr>
        </p:pic>
      </p:grpSp>
      <p:sp>
        <p:nvSpPr>
          <p:cNvPr id="439" name="Google Shape;439;g1f128e2c8dd_0_28"/>
          <p:cNvSpPr txBox="1"/>
          <p:nvPr/>
        </p:nvSpPr>
        <p:spPr>
          <a:xfrm>
            <a:off x="152400" y="152400"/>
            <a:ext cx="86457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Roboto"/>
                <a:ea typeface="Roboto"/>
                <a:cs typeface="Roboto"/>
                <a:sym typeface="Roboto"/>
              </a:rPr>
              <a:t>Academic Probation</a:t>
            </a:r>
            <a:endParaRPr sz="4000" b="1" i="0" u="none" strike="noStrike" cap="none">
              <a:solidFill>
                <a:schemeClr val="lt1"/>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pSp>
        <p:nvGrpSpPr>
          <p:cNvPr id="445" name="Google Shape;445;g25e624c368a_0_81">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446" name="Google Shape;446;g25e624c368a_0_81"/>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47" name="Google Shape;447;g25e624c368a_0_81"/>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448" name="Google Shape;448;g25e624c368a_0_81"/>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From Research to Action</a:t>
            </a:r>
          </a:p>
        </p:txBody>
      </p:sp>
      <p:pic>
        <p:nvPicPr>
          <p:cNvPr id="449" name="Google Shape;449;g25e624c368a_0_81">
            <a:extLst>
              <a:ext uri="{C183D7F6-B498-43B3-948B-1728B52AA6E4}">
                <adec:decorative xmlns:adec="http://schemas.microsoft.com/office/drawing/2017/decorative" val="1"/>
              </a:ext>
            </a:extLst>
          </p:cNvPr>
          <p:cNvPicPr preferRelativeResize="0"/>
          <p:nvPr/>
        </p:nvPicPr>
        <p:blipFill rotWithShape="1">
          <a:blip r:embed="rId4">
            <a:alphaModFix/>
          </a:blip>
          <a:srcRect r="59058" b="76974"/>
          <a:stretch/>
        </p:blipFill>
        <p:spPr>
          <a:xfrm>
            <a:off x="7680960" y="0"/>
            <a:ext cx="4510950" cy="1113600"/>
          </a:xfrm>
          <a:prstGeom prst="rect">
            <a:avLst/>
          </a:prstGeom>
          <a:noFill/>
          <a:ln>
            <a:noFill/>
          </a:ln>
        </p:spPr>
      </p:pic>
      <p:pic>
        <p:nvPicPr>
          <p:cNvPr id="450" name="Google Shape;450;g25e624c368a_0_81" descr="Destigmatize Academic Probation Language and Processes"/>
          <p:cNvPicPr preferRelativeResize="0"/>
          <p:nvPr/>
        </p:nvPicPr>
        <p:blipFill rotWithShape="1">
          <a:blip r:embed="rId5">
            <a:alphaModFix/>
          </a:blip>
          <a:srcRect b="93429"/>
          <a:stretch/>
        </p:blipFill>
        <p:spPr>
          <a:xfrm>
            <a:off x="152400" y="1271500"/>
            <a:ext cx="10347776" cy="419974"/>
          </a:xfrm>
          <a:prstGeom prst="rect">
            <a:avLst/>
          </a:prstGeom>
          <a:noFill/>
          <a:ln>
            <a:noFill/>
          </a:ln>
        </p:spPr>
      </p:pic>
      <p:sp>
        <p:nvSpPr>
          <p:cNvPr id="451" name="Google Shape;451;g25e624c368a_0_81"/>
          <p:cNvSpPr txBox="1"/>
          <p:nvPr/>
        </p:nvSpPr>
        <p:spPr>
          <a:xfrm>
            <a:off x="152400" y="1843975"/>
            <a:ext cx="12039600" cy="50118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600" b="1" i="0" u="none" strike="noStrike" cap="none" dirty="0">
                <a:solidFill>
                  <a:srgbClr val="0A0A0A"/>
                </a:solidFill>
                <a:highlight>
                  <a:srgbClr val="FFFFFF"/>
                </a:highlight>
                <a:latin typeface="Arial"/>
                <a:ea typeface="Arial"/>
                <a:cs typeface="Arial"/>
                <a:sym typeface="Arial"/>
              </a:rPr>
              <a:t>Resolution Number 07.01 - Spring 2023</a:t>
            </a:r>
            <a:endParaRPr sz="1600" b="1" i="0" u="none" strike="noStrike" cap="none" dirty="0">
              <a:solidFill>
                <a:srgbClr val="0A0A0A"/>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1600" b="0" i="0" u="none" strike="noStrike" cap="none" dirty="0">
                <a:solidFill>
                  <a:srgbClr val="0A0A0A"/>
                </a:solidFill>
                <a:highlight>
                  <a:srgbClr val="FFFFFF"/>
                </a:highlight>
                <a:latin typeface="Arial"/>
                <a:ea typeface="Arial"/>
                <a:cs typeface="Arial"/>
                <a:sym typeface="Arial"/>
              </a:rPr>
              <a:t>Whereas, Current California Code of Regulations Title 5 §55031 Standards for Probation [</a:t>
            </a:r>
            <a:r>
              <a:rPr lang="en-US" sz="1600" b="0" i="0" u="none" strike="noStrike" cap="none" dirty="0">
                <a:solidFill>
                  <a:srgbClr val="005E99"/>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1</a:t>
            </a:r>
            <a:r>
              <a:rPr lang="en-US" sz="1600" b="0" i="0" u="none" strike="noStrike" cap="none" dirty="0">
                <a:solidFill>
                  <a:srgbClr val="0A0A0A"/>
                </a:solidFill>
                <a:highlight>
                  <a:srgbClr val="FFFFFF"/>
                </a:highlight>
                <a:latin typeface="Arial"/>
                <a:ea typeface="Arial"/>
                <a:cs typeface="Arial"/>
                <a:sym typeface="Arial"/>
              </a:rPr>
              <a:t>] requires colleges to place students on academic or progress probation if they fall below grade point average or successful course completion standards;</a:t>
            </a:r>
            <a:endParaRPr sz="1600" b="0" i="0" u="none" strike="noStrike" cap="none" dirty="0">
              <a:solidFill>
                <a:srgbClr val="0A0A0A"/>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1600" b="0" i="0" u="none" strike="noStrike" cap="none" dirty="0">
                <a:solidFill>
                  <a:srgbClr val="0A0A0A"/>
                </a:solidFill>
                <a:highlight>
                  <a:srgbClr val="FFFFFF"/>
                </a:highlight>
                <a:latin typeface="Arial"/>
                <a:ea typeface="Arial"/>
                <a:cs typeface="Arial"/>
                <a:sym typeface="Arial"/>
              </a:rPr>
              <a:t>Whereas, </a:t>
            </a:r>
            <a:r>
              <a:rPr lang="en-US" sz="1600" b="1" i="0" u="none" strike="noStrike" cap="none" dirty="0">
                <a:solidFill>
                  <a:srgbClr val="0A0A0A"/>
                </a:solidFill>
                <a:highlight>
                  <a:srgbClr val="FFFFFF"/>
                </a:highlight>
                <a:latin typeface="Arial"/>
                <a:ea typeface="Arial"/>
                <a:cs typeface="Arial"/>
                <a:sym typeface="Arial"/>
              </a:rPr>
              <a:t>The term “probation” is a deficit-minded principle </a:t>
            </a:r>
            <a:r>
              <a:rPr lang="en-US" sz="1600" b="0" i="0" u="none" strike="noStrike" cap="none" dirty="0">
                <a:solidFill>
                  <a:srgbClr val="0A0A0A"/>
                </a:solidFill>
                <a:highlight>
                  <a:srgbClr val="FFFFFF"/>
                </a:highlight>
                <a:latin typeface="Arial"/>
                <a:ea typeface="Arial"/>
                <a:cs typeface="Arial"/>
                <a:sym typeface="Arial"/>
              </a:rPr>
              <a:t>that is associated with criminal activity, and this term and current practices are perpetuating trauma for students who identify as Black, Indigenous, or People of Color as well as justice-impacted students; [</a:t>
            </a:r>
            <a:r>
              <a:rPr lang="en-US" sz="1600" b="0" i="0" u="none" strike="noStrike" cap="none" dirty="0">
                <a:solidFill>
                  <a:srgbClr val="005E99"/>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2</a:t>
            </a:r>
            <a:r>
              <a:rPr lang="en-US" sz="1600" b="0" i="0" u="none" strike="noStrike" cap="none" dirty="0">
                <a:solidFill>
                  <a:srgbClr val="0A0A0A"/>
                </a:solidFill>
                <a:highlight>
                  <a:srgbClr val="FFFFFF"/>
                </a:highlight>
                <a:latin typeface="Arial"/>
                <a:ea typeface="Arial"/>
                <a:cs typeface="Arial"/>
                <a:sym typeface="Arial"/>
              </a:rPr>
              <a:t>]</a:t>
            </a:r>
            <a:endParaRPr sz="1600" b="0" i="0" u="none" strike="noStrike" cap="none" dirty="0">
              <a:solidFill>
                <a:srgbClr val="0A0A0A"/>
              </a:solidFill>
              <a:highlight>
                <a:srgbClr val="FFFFFF"/>
              </a:highlight>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1600" b="0" i="0" u="none" strike="noStrike" cap="none" dirty="0">
                <a:solidFill>
                  <a:srgbClr val="0A0A0A"/>
                </a:solidFill>
                <a:highlight>
                  <a:srgbClr val="FFFFFF"/>
                </a:highlight>
                <a:latin typeface="Arial"/>
                <a:ea typeface="Arial"/>
                <a:cs typeface="Arial"/>
                <a:sym typeface="Arial"/>
              </a:rPr>
              <a:t>Whereas, </a:t>
            </a:r>
            <a:r>
              <a:rPr lang="en-US" sz="1600" b="0" i="0" u="none" strike="noStrike" cap="none" dirty="0">
                <a:solidFill>
                  <a:srgbClr val="0A0A0A"/>
                </a:solidFill>
                <a:highlight>
                  <a:srgbClr val="FFF2CC"/>
                </a:highlight>
                <a:latin typeface="Arial"/>
                <a:ea typeface="Arial"/>
                <a:cs typeface="Arial"/>
                <a:sym typeface="Arial"/>
              </a:rPr>
              <a:t>Studies such as the </a:t>
            </a:r>
            <a:r>
              <a:rPr lang="en-US" sz="1600" b="1" i="0" u="none" strike="noStrike" cap="none" dirty="0">
                <a:solidFill>
                  <a:srgbClr val="0A0A0A"/>
                </a:solidFill>
                <a:highlight>
                  <a:srgbClr val="FFF2CC"/>
                </a:highlight>
                <a:latin typeface="Arial"/>
                <a:ea typeface="Arial"/>
                <a:cs typeface="Arial"/>
                <a:sym typeface="Arial"/>
              </a:rPr>
              <a:t>Research and Planning Group's The African American Transfer Tipping Point:</a:t>
            </a:r>
            <a:r>
              <a:rPr lang="en-US" sz="1600" b="1" i="0" u="none" strike="noStrike" cap="none" dirty="0">
                <a:solidFill>
                  <a:srgbClr val="0A0A0A"/>
                </a:solidFill>
                <a:highlight>
                  <a:srgbClr val="FFFFFF"/>
                </a:highlight>
                <a:latin typeface="Arial"/>
                <a:ea typeface="Arial"/>
                <a:cs typeface="Arial"/>
                <a:sym typeface="Arial"/>
              </a:rPr>
              <a:t> </a:t>
            </a:r>
            <a:r>
              <a:rPr lang="en-US" sz="1600" b="0" i="0" u="none" strike="noStrike" cap="none" dirty="0">
                <a:solidFill>
                  <a:srgbClr val="0A0A0A"/>
                </a:solidFill>
                <a:highlight>
                  <a:srgbClr val="FFFFFF"/>
                </a:highlight>
                <a:latin typeface="Arial"/>
                <a:ea typeface="Arial"/>
                <a:cs typeface="Arial"/>
                <a:sym typeface="Arial"/>
              </a:rPr>
              <a:t>Identifying the Factors that Impact Transfer Among African American/Black Community College Students (2022) show that being put on </a:t>
            </a:r>
            <a:r>
              <a:rPr lang="en-US" sz="1600" b="1" i="0" u="none" strike="noStrike" cap="none" dirty="0">
                <a:solidFill>
                  <a:srgbClr val="0A0A0A"/>
                </a:solidFill>
                <a:highlight>
                  <a:srgbClr val="FFFFFF"/>
                </a:highlight>
                <a:latin typeface="Arial"/>
                <a:ea typeface="Arial"/>
                <a:cs typeface="Arial"/>
                <a:sym typeface="Arial"/>
              </a:rPr>
              <a:t>academic probation “presents a significant barrier to making it near the transfer gate for students of all races/ethnicities”</a:t>
            </a:r>
            <a:r>
              <a:rPr lang="en-US" sz="1600" b="0" i="0" u="none" strike="noStrike" cap="none" dirty="0">
                <a:solidFill>
                  <a:srgbClr val="0A0A0A"/>
                </a:solidFill>
                <a:highlight>
                  <a:srgbClr val="FFFFFF"/>
                </a:highlight>
                <a:latin typeface="Arial"/>
                <a:ea typeface="Arial"/>
                <a:cs typeface="Arial"/>
                <a:sym typeface="Arial"/>
              </a:rPr>
              <a:t> [</a:t>
            </a:r>
            <a:r>
              <a:rPr lang="en-US" sz="1600" b="0" i="0" u="none" strike="noStrike" cap="none" dirty="0">
                <a:solidFill>
                  <a:srgbClr val="005E99"/>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3</a:t>
            </a:r>
            <a:r>
              <a:rPr lang="en-US" sz="1600" b="0" i="0" u="none" strike="noStrike" cap="none" dirty="0">
                <a:solidFill>
                  <a:srgbClr val="0A0A0A"/>
                </a:solidFill>
                <a:highlight>
                  <a:srgbClr val="FFFFFF"/>
                </a:highlight>
                <a:latin typeface="Arial"/>
                <a:ea typeface="Arial"/>
                <a:cs typeface="Arial"/>
                <a:sym typeface="Arial"/>
              </a:rPr>
              <a:t>]; and</a:t>
            </a:r>
            <a:endParaRPr sz="1600" b="0" i="0" u="none" strike="noStrike" cap="none" dirty="0">
              <a:solidFill>
                <a:srgbClr val="0A0A0A"/>
              </a:solidFill>
              <a:highlight>
                <a:srgbClr val="FFFFFF"/>
              </a:highlight>
              <a:latin typeface="Arial"/>
              <a:ea typeface="Arial"/>
              <a:cs typeface="Arial"/>
              <a:sym typeface="Arial"/>
            </a:endParaRPr>
          </a:p>
          <a:p>
            <a:pPr marL="0" marR="0" lvl="0" indent="0" algn="l" rtl="0">
              <a:lnSpc>
                <a:spcPct val="115000"/>
              </a:lnSpc>
              <a:spcBef>
                <a:spcPts val="1200"/>
              </a:spcBef>
              <a:spcAft>
                <a:spcPts val="1200"/>
              </a:spcAft>
              <a:buClr>
                <a:schemeClr val="dk1"/>
              </a:buClr>
              <a:buSzPts val="1100"/>
              <a:buFont typeface="Arial"/>
              <a:buNone/>
            </a:pPr>
            <a:r>
              <a:rPr lang="en-US" sz="1600" b="0" i="0" u="none" strike="noStrike" cap="none" dirty="0">
                <a:solidFill>
                  <a:srgbClr val="0A0A0A"/>
                </a:solidFill>
                <a:highlight>
                  <a:srgbClr val="FFFFFF"/>
                </a:highlight>
                <a:latin typeface="Arial"/>
                <a:ea typeface="Arial"/>
                <a:cs typeface="Arial"/>
                <a:sym typeface="Arial"/>
              </a:rPr>
              <a:t>Resolved, </a:t>
            </a:r>
            <a:r>
              <a:rPr lang="en-US" sz="1600" b="0" i="0" u="none" strike="noStrike" cap="none" dirty="0">
                <a:solidFill>
                  <a:srgbClr val="0A0A0A"/>
                </a:solidFill>
                <a:highlight>
                  <a:srgbClr val="FFF2CC"/>
                </a:highlight>
                <a:latin typeface="Arial"/>
                <a:ea typeface="Arial"/>
                <a:cs typeface="Arial"/>
                <a:sym typeface="Arial"/>
              </a:rPr>
              <a:t>That the </a:t>
            </a:r>
            <a:r>
              <a:rPr lang="en-US" sz="1600" b="1" i="0" u="none" strike="noStrike" cap="none" dirty="0">
                <a:solidFill>
                  <a:srgbClr val="0A0A0A"/>
                </a:solidFill>
                <a:highlight>
                  <a:srgbClr val="FFF2CC"/>
                </a:highlight>
                <a:latin typeface="Arial"/>
                <a:ea typeface="Arial"/>
                <a:cs typeface="Arial"/>
                <a:sym typeface="Arial"/>
              </a:rPr>
              <a:t>Academic Senate for California Community Colleges work with the California Community Colleges Chancellor’s Office to overhaul the Title 5 language on probation</a:t>
            </a:r>
            <a:r>
              <a:rPr lang="en-US" sz="1600" b="0" i="0" u="none" strike="noStrike" cap="none" dirty="0">
                <a:solidFill>
                  <a:srgbClr val="0A0A0A"/>
                </a:solidFill>
                <a:highlight>
                  <a:srgbClr val="FFF2CC"/>
                </a:highlight>
                <a:latin typeface="Arial"/>
                <a:ea typeface="Arial"/>
                <a:cs typeface="Arial"/>
                <a:sym typeface="Arial"/>
              </a:rPr>
              <a:t>, including a name change and updating the language and processes to be </a:t>
            </a:r>
            <a:r>
              <a:rPr lang="en-US" sz="1600" b="1" i="0" u="none" strike="noStrike" cap="none" dirty="0">
                <a:solidFill>
                  <a:srgbClr val="0A0A0A"/>
                </a:solidFill>
                <a:highlight>
                  <a:srgbClr val="FFF2CC"/>
                </a:highlight>
                <a:latin typeface="Arial"/>
                <a:ea typeface="Arial"/>
                <a:cs typeface="Arial"/>
                <a:sym typeface="Arial"/>
              </a:rPr>
              <a:t>asset-minded, not punitive</a:t>
            </a:r>
            <a:r>
              <a:rPr lang="en-US" sz="1600" b="0" i="0" u="none" strike="noStrike" cap="none" dirty="0">
                <a:solidFill>
                  <a:srgbClr val="0A0A0A"/>
                </a:solidFill>
                <a:highlight>
                  <a:srgbClr val="FFF2CC"/>
                </a:highlight>
                <a:latin typeface="Arial"/>
                <a:ea typeface="Arial"/>
                <a:cs typeface="Arial"/>
                <a:sym typeface="Arial"/>
              </a:rPr>
              <a:t>;</a:t>
            </a:r>
            <a:r>
              <a:rPr lang="en-US" sz="1600" b="0" i="0" u="none" strike="noStrike" cap="none" dirty="0">
                <a:solidFill>
                  <a:srgbClr val="0A0A0A"/>
                </a:solidFill>
                <a:highlight>
                  <a:srgbClr val="FFFFFF"/>
                </a:highlight>
                <a:latin typeface="Arial"/>
                <a:ea typeface="Arial"/>
                <a:cs typeface="Arial"/>
                <a:sym typeface="Arial"/>
              </a:rPr>
              <a:t> and Resolved, That the Academic Senate for California Community Colleges support local academic senates with professional development and resources to encourage reviewing </a:t>
            </a:r>
            <a:r>
              <a:rPr lang="en-US" sz="1600" b="1" i="0" u="none" strike="noStrike" cap="none" dirty="0">
                <a:solidFill>
                  <a:srgbClr val="0A0A0A"/>
                </a:solidFill>
                <a:highlight>
                  <a:srgbClr val="FFFFFF"/>
                </a:highlight>
                <a:latin typeface="Arial"/>
                <a:ea typeface="Arial"/>
                <a:cs typeface="Arial"/>
                <a:sym typeface="Arial"/>
              </a:rPr>
              <a:t>local policies and practices with an aim of mitigating local processes that may negatively impact students who are on academic or progress probation while Title 5 changes are in progress.</a:t>
            </a: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7" name="Google Shape;457;g25e90180db1_0_22">
            <a:extLst>
              <a:ext uri="{C183D7F6-B498-43B3-948B-1728B52AA6E4}">
                <adec:decorative xmlns:adec="http://schemas.microsoft.com/office/drawing/2017/decorative" val="1"/>
              </a:ext>
            </a:extLst>
          </p:cNvPr>
          <p:cNvGrpSpPr/>
          <p:nvPr/>
        </p:nvGrpSpPr>
        <p:grpSpPr>
          <a:xfrm>
            <a:off x="0" y="0"/>
            <a:ext cx="12192017" cy="1107910"/>
            <a:chOff x="0" y="0"/>
            <a:chExt cx="1097915" cy="10287000"/>
          </a:xfrm>
        </p:grpSpPr>
        <p:sp>
          <p:nvSpPr>
            <p:cNvPr id="458" name="Google Shape;458;g25e90180db1_0_22"/>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59" name="Google Shape;459;g25e90180db1_0_22"/>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460" name="Google Shape;460;g25e90180db1_0_22"/>
          <p:cNvSpPr txBox="1">
            <a:spLocks noGrp="1"/>
          </p:cNvSpPr>
          <p:nvPr>
            <p:ph type="title" idx="4294967295"/>
          </p:nvPr>
        </p:nvSpPr>
        <p:spPr>
          <a:xfrm>
            <a:off x="152400" y="152400"/>
            <a:ext cx="8645700" cy="800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000" b="1" i="0" u="none" strike="noStrike" kern="0" cap="none" spc="0" normalizeH="0" baseline="0" noProof="0" dirty="0">
                <a:ln>
                  <a:noFill/>
                </a:ln>
                <a:solidFill>
                  <a:schemeClr val="lt1"/>
                </a:solidFill>
                <a:effectLst/>
                <a:uLnTx/>
                <a:uFillTx/>
                <a:latin typeface="Roboto"/>
                <a:ea typeface="Roboto"/>
                <a:cs typeface="Roboto"/>
                <a:sym typeface="Roboto"/>
              </a:rPr>
              <a:t>Let’s Discuss </a:t>
            </a:r>
            <a:r>
              <a:rPr kumimoji="0" lang="en-US" sz="4000" b="1" i="0" u="none" strike="noStrike" kern="0" cap="none" spc="0" normalizeH="0" baseline="0" noProof="0" dirty="0">
                <a:ln>
                  <a:noFill/>
                </a:ln>
                <a:solidFill>
                  <a:srgbClr val="FF862E"/>
                </a:solidFill>
                <a:effectLst/>
                <a:uLnTx/>
                <a:uFillTx/>
                <a:latin typeface="Roboto"/>
                <a:ea typeface="Roboto"/>
                <a:cs typeface="Roboto"/>
                <a:sym typeface="Roboto"/>
              </a:rPr>
              <a:t>4</a:t>
            </a:r>
          </a:p>
        </p:txBody>
      </p:sp>
      <p:sp>
        <p:nvSpPr>
          <p:cNvPr id="461" name="Google Shape;461;g25e90180db1_0_22"/>
          <p:cNvSpPr txBox="1"/>
          <p:nvPr/>
        </p:nvSpPr>
        <p:spPr>
          <a:xfrm>
            <a:off x="364600" y="1357725"/>
            <a:ext cx="11305500" cy="4642200"/>
          </a:xfrm>
          <a:prstGeom prst="rect">
            <a:avLst/>
          </a:prstGeom>
          <a:solidFill>
            <a:srgbClr val="FFFFFF"/>
          </a:solidFill>
          <a:ln>
            <a:noFill/>
          </a:ln>
        </p:spPr>
        <p:txBody>
          <a:bodyPr spcFirstLastPara="1" wrap="square" lIns="91425" tIns="91425" rIns="91425" bIns="91425" anchor="t" anchorCtr="0">
            <a:spAutoFit/>
          </a:bodyPr>
          <a:lstStyle/>
          <a:p>
            <a:pPr marL="457200" marR="0" lvl="0" indent="-431800" algn="l" rtl="0">
              <a:lnSpc>
                <a:spcPct val="115000"/>
              </a:lnSpc>
              <a:spcBef>
                <a:spcPts val="0"/>
              </a:spcBef>
              <a:spcAft>
                <a:spcPts val="0"/>
              </a:spcAft>
              <a:buClr>
                <a:srgbClr val="000000"/>
              </a:buClr>
              <a:buSzPts val="3200"/>
              <a:buFont typeface="Arial"/>
              <a:buChar char="●"/>
            </a:pPr>
            <a:r>
              <a:rPr lang="en-US" sz="3200" b="1" i="0" u="none" strike="noStrike" cap="none">
                <a:solidFill>
                  <a:srgbClr val="000000"/>
                </a:solidFill>
                <a:highlight>
                  <a:srgbClr val="FFFFFF"/>
                </a:highlight>
                <a:latin typeface="Arial"/>
                <a:ea typeface="Arial"/>
                <a:cs typeface="Arial"/>
                <a:sym typeface="Arial"/>
              </a:rPr>
              <a:t>Students on academic probation were much more likely than students never on probation to report a wide range of challenges in their daily lives. </a:t>
            </a:r>
            <a:endParaRPr sz="3200" b="1" i="0" u="none" strike="noStrike" cap="none">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highlight>
                  <a:srgbClr val="FFFFFF"/>
                </a:highlight>
                <a:latin typeface="Arial"/>
                <a:ea typeface="Arial"/>
                <a:cs typeface="Arial"/>
                <a:sym typeface="Arial"/>
              </a:rPr>
              <a:t>How does this finding resonate with you in respect to students on academic probation you’ve counseled? </a:t>
            </a:r>
            <a:endParaRPr sz="3200" b="0" i="0" u="none" strike="noStrike" cap="none">
              <a:solidFill>
                <a:srgbClr val="000000"/>
              </a:solidFill>
              <a:highlight>
                <a:srgbClr val="FFFFFF"/>
              </a:highlight>
              <a:latin typeface="Arial"/>
              <a:ea typeface="Arial"/>
              <a:cs typeface="Arial"/>
              <a:sym typeface="Arial"/>
            </a:endParaRPr>
          </a:p>
          <a:p>
            <a:pPr marL="914400" marR="0" lvl="1" indent="-431800" algn="l" rtl="0">
              <a:lnSpc>
                <a:spcPct val="115000"/>
              </a:lnSpc>
              <a:spcBef>
                <a:spcPts val="0"/>
              </a:spcBef>
              <a:spcAft>
                <a:spcPts val="0"/>
              </a:spcAft>
              <a:buClr>
                <a:srgbClr val="000000"/>
              </a:buClr>
              <a:buSzPts val="3200"/>
              <a:buFont typeface="Arial"/>
              <a:buChar char="○"/>
            </a:pPr>
            <a:r>
              <a:rPr lang="en-US" sz="3200" b="0" i="0" u="none" strike="noStrike" cap="none">
                <a:solidFill>
                  <a:srgbClr val="000000"/>
                </a:solidFill>
                <a:highlight>
                  <a:srgbClr val="FFFFFF"/>
                </a:highlight>
                <a:latin typeface="Arial"/>
                <a:ea typeface="Arial"/>
                <a:cs typeface="Arial"/>
                <a:sym typeface="Arial"/>
              </a:rPr>
              <a:t>What suggestions do you have for colleges trying to support students on academic probation, before, during, and after?</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25d0c46a4c7_1_2"/>
          <p:cNvSpPr txBox="1">
            <a:spLocks noGrp="1"/>
          </p:cNvSpPr>
          <p:nvPr>
            <p:ph type="ctrTitle"/>
          </p:nvPr>
        </p:nvSpPr>
        <p:spPr>
          <a:xfrm>
            <a:off x="497650" y="1486825"/>
            <a:ext cx="38337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Let’s </a:t>
            </a:r>
            <a:r>
              <a:rPr lang="en-US" sz="4200" b="1"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Discuss</a:t>
            </a:r>
            <a:r>
              <a:rPr lang="en-US" sz="4200" b="1" i="1" dirty="0"/>
              <a:t>!</a:t>
            </a:r>
            <a:endParaRPr sz="4200" b="1" i="1" dirty="0"/>
          </a:p>
          <a:p>
            <a:pPr marL="0" marR="0" lvl="0" indent="0" algn="l" rtl="0">
              <a:lnSpc>
                <a:spcPct val="100000"/>
              </a:lnSpc>
              <a:spcBef>
                <a:spcPts val="0"/>
              </a:spcBef>
              <a:spcAft>
                <a:spcPts val="0"/>
              </a:spcAft>
              <a:buClr>
                <a:schemeClr val="lt1"/>
              </a:buClr>
              <a:buSzPts val="6600"/>
              <a:buFont typeface="Arial"/>
              <a:buNone/>
            </a:pPr>
            <a:endParaRPr sz="4200" b="1" i="1" dirty="0"/>
          </a:p>
          <a:p>
            <a:pPr marL="0" marR="0" lvl="0" indent="0" algn="l" rtl="0">
              <a:lnSpc>
                <a:spcPct val="100000"/>
              </a:lnSpc>
              <a:spcBef>
                <a:spcPts val="0"/>
              </a:spcBef>
              <a:spcAft>
                <a:spcPts val="0"/>
              </a:spcAft>
              <a:buClr>
                <a:schemeClr val="lt1"/>
              </a:buClr>
              <a:buSzPts val="6600"/>
              <a:buFont typeface="Arial"/>
              <a:buNone/>
            </a:pPr>
            <a:endParaRPr sz="2600" b="1" i="1" dirty="0"/>
          </a:p>
        </p:txBody>
      </p:sp>
      <p:sp>
        <p:nvSpPr>
          <p:cNvPr id="467" name="Google Shape;467;g25d0c46a4c7_1_2"/>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7" name="Google Shape;477;g282aca23411_0_352"/>
          <p:cNvSpPr txBox="1">
            <a:spLocks noGrp="1"/>
          </p:cNvSpPr>
          <p:nvPr>
            <p:ph type="title"/>
          </p:nvPr>
        </p:nvSpPr>
        <p:spPr>
          <a:xfrm>
            <a:off x="1189587" y="1114103"/>
            <a:ext cx="3483900" cy="1640100"/>
          </a:xfrm>
          <a:prstGeom prst="rect">
            <a:avLst/>
          </a:prstGeom>
          <a:noFill/>
          <a:ln>
            <a:noFill/>
          </a:ln>
        </p:spPr>
        <p:txBody>
          <a:bodyPr spcFirstLastPara="1" wrap="square" lIns="0" tIns="8475" rIns="0" bIns="0" anchor="t" anchorCtr="0">
            <a:spAutoFit/>
          </a:bodyPr>
          <a:lstStyle/>
          <a:p>
            <a:pPr marL="0" lvl="0" indent="0" algn="l" rtl="0">
              <a:lnSpc>
                <a:spcPct val="100000"/>
              </a:lnSpc>
              <a:spcBef>
                <a:spcPts val="0"/>
              </a:spcBef>
              <a:spcAft>
                <a:spcPts val="0"/>
              </a:spcAft>
              <a:buSzPts val="4600"/>
              <a:buNone/>
            </a:pPr>
            <a:r>
              <a:rPr lang="en-US" sz="5300" b="1" dirty="0">
                <a:solidFill>
                  <a:srgbClr val="205867"/>
                </a:solidFill>
              </a:rPr>
              <a:t>New</a:t>
            </a:r>
            <a:endParaRPr sz="5300" b="1" dirty="0">
              <a:solidFill>
                <a:srgbClr val="205867"/>
              </a:solidFill>
            </a:endParaRPr>
          </a:p>
          <a:p>
            <a:pPr marL="0" lvl="0" indent="0" algn="l" rtl="0">
              <a:lnSpc>
                <a:spcPct val="100000"/>
              </a:lnSpc>
              <a:spcBef>
                <a:spcPts val="0"/>
              </a:spcBef>
              <a:spcAft>
                <a:spcPts val="0"/>
              </a:spcAft>
              <a:buSzPts val="4600"/>
              <a:buNone/>
            </a:pPr>
            <a:r>
              <a:rPr lang="en-US" sz="5300" b="1" dirty="0">
                <a:solidFill>
                  <a:srgbClr val="205867"/>
                </a:solidFill>
              </a:rPr>
              <a:t>Report!</a:t>
            </a:r>
            <a:endParaRPr sz="5300" b="1" dirty="0">
              <a:solidFill>
                <a:srgbClr val="205867"/>
              </a:solidFill>
            </a:endParaRPr>
          </a:p>
        </p:txBody>
      </p:sp>
      <p:sp>
        <p:nvSpPr>
          <p:cNvPr id="473" name="Google Shape;473;g282aca23411_0_352"/>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38</a:t>
            </a:fld>
            <a:endParaRPr/>
          </a:p>
        </p:txBody>
      </p:sp>
      <p:grpSp>
        <p:nvGrpSpPr>
          <p:cNvPr id="474" name="Google Shape;474;g282aca23411_0_352">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475" name="Google Shape;475;g282aca23411_0_352"/>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476" name="Google Shape;476;g282aca23411_0_352"/>
            <p:cNvPicPr preferRelativeResize="0"/>
            <p:nvPr/>
          </p:nvPicPr>
          <p:blipFill rotWithShape="1">
            <a:blip r:embed="rId3">
              <a:alphaModFix/>
            </a:blip>
            <a:srcRect/>
            <a:stretch/>
          </p:blipFill>
          <p:spPr>
            <a:xfrm>
              <a:off x="0" y="0"/>
              <a:ext cx="691948" cy="3192279"/>
            </a:xfrm>
            <a:prstGeom prst="rect">
              <a:avLst/>
            </a:prstGeom>
            <a:noFill/>
            <a:ln>
              <a:noFill/>
            </a:ln>
          </p:spPr>
        </p:pic>
      </p:grpSp>
      <p:pic>
        <p:nvPicPr>
          <p:cNvPr id="478" name="Google Shape;478;g282aca23411_0_35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52237" y="152575"/>
            <a:ext cx="5232924" cy="6553201"/>
          </a:xfrm>
          <a:prstGeom prst="rect">
            <a:avLst/>
          </a:prstGeom>
          <a:noFill/>
          <a:ln>
            <a:noFill/>
          </a:ln>
        </p:spPr>
      </p:pic>
      <p:pic>
        <p:nvPicPr>
          <p:cNvPr id="479" name="Google Shape;479;g282aca23411_0_352" descr="QR code to rpgroup.org"/>
          <p:cNvPicPr preferRelativeResize="0"/>
          <p:nvPr/>
        </p:nvPicPr>
        <p:blipFill rotWithShape="1">
          <a:blip r:embed="rId5">
            <a:alphaModFix/>
          </a:blip>
          <a:srcRect/>
          <a:stretch/>
        </p:blipFill>
        <p:spPr>
          <a:xfrm>
            <a:off x="9313761" y="152400"/>
            <a:ext cx="2649639" cy="264963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99748b3680_0_93"/>
          <p:cNvSpPr txBox="1">
            <a:spLocks noGrp="1"/>
          </p:cNvSpPr>
          <p:nvPr>
            <p:ph type="title"/>
          </p:nvPr>
        </p:nvSpPr>
        <p:spPr>
          <a:xfrm>
            <a:off x="609601" y="274640"/>
            <a:ext cx="10972800" cy="1143000"/>
          </a:xfrm>
          <a:prstGeom prst="rect">
            <a:avLst/>
          </a:prstGeom>
          <a:noFill/>
          <a:ln>
            <a:noFill/>
          </a:ln>
        </p:spPr>
        <p:txBody>
          <a:bodyPr spcFirstLastPara="1" wrap="square" lIns="95225" tIns="95225" rIns="95225" bIns="95225" anchor="ctr" anchorCtr="0">
            <a:noAutofit/>
          </a:bodyPr>
          <a:lstStyle/>
          <a:p>
            <a:pPr marL="0" lvl="0" indent="0" algn="ctr" rtl="0">
              <a:lnSpc>
                <a:spcPct val="100000"/>
              </a:lnSpc>
              <a:spcBef>
                <a:spcPts val="0"/>
              </a:spcBef>
              <a:spcAft>
                <a:spcPts val="0"/>
              </a:spcAft>
              <a:buSzPts val="4600"/>
              <a:buNone/>
            </a:pPr>
            <a:r>
              <a:rPr lang="en-US" dirty="0"/>
              <a:t>Webinar information</a:t>
            </a:r>
            <a:endParaRPr dirty="0"/>
          </a:p>
        </p:txBody>
      </p:sp>
      <p:sp>
        <p:nvSpPr>
          <p:cNvPr id="486" name="Google Shape;486;g299748b3680_0_93"/>
          <p:cNvSpPr txBox="1">
            <a:spLocks noGrp="1"/>
          </p:cNvSpPr>
          <p:nvPr>
            <p:ph type="body" idx="1"/>
          </p:nvPr>
        </p:nvSpPr>
        <p:spPr>
          <a:xfrm>
            <a:off x="609601" y="1600204"/>
            <a:ext cx="5384700" cy="4038600"/>
          </a:xfrm>
          <a:prstGeom prst="rect">
            <a:avLst/>
          </a:prstGeom>
          <a:noFill/>
          <a:ln>
            <a:noFill/>
          </a:ln>
        </p:spPr>
        <p:txBody>
          <a:bodyPr spcFirstLastPara="1" wrap="square" lIns="95225" tIns="95225" rIns="95225" bIns="95225" anchor="t" anchorCtr="0">
            <a:noAutofit/>
          </a:bodyPr>
          <a:lstStyle/>
          <a:p>
            <a:pPr marL="0" lvl="0" indent="0" algn="l" rtl="0">
              <a:lnSpc>
                <a:spcPct val="100000"/>
              </a:lnSpc>
              <a:spcBef>
                <a:spcPts val="600"/>
              </a:spcBef>
              <a:spcAft>
                <a:spcPts val="0"/>
              </a:spcAft>
              <a:buSzPts val="2900"/>
              <a:buNone/>
            </a:pPr>
            <a:endParaRPr/>
          </a:p>
        </p:txBody>
      </p:sp>
      <p:sp>
        <p:nvSpPr>
          <p:cNvPr id="487" name="Google Shape;487;g299748b3680_0_93"/>
          <p:cNvSpPr txBox="1">
            <a:spLocks noGrp="1"/>
          </p:cNvSpPr>
          <p:nvPr>
            <p:ph type="body" idx="2"/>
          </p:nvPr>
        </p:nvSpPr>
        <p:spPr>
          <a:xfrm>
            <a:off x="6197607" y="1600204"/>
            <a:ext cx="5384700" cy="4038600"/>
          </a:xfrm>
          <a:prstGeom prst="rect">
            <a:avLst/>
          </a:prstGeom>
          <a:noFill/>
          <a:ln>
            <a:noFill/>
          </a:ln>
        </p:spPr>
        <p:txBody>
          <a:bodyPr spcFirstLastPara="1" wrap="square" lIns="95225" tIns="95225" rIns="95225" bIns="95225" anchor="t" anchorCtr="0">
            <a:noAutofit/>
          </a:bodyPr>
          <a:lstStyle/>
          <a:p>
            <a:pPr marL="0" lvl="0" indent="0" algn="l" rtl="0">
              <a:lnSpc>
                <a:spcPct val="100000"/>
              </a:lnSpc>
              <a:spcBef>
                <a:spcPts val="600"/>
              </a:spcBef>
              <a:spcAft>
                <a:spcPts val="0"/>
              </a:spcAft>
              <a:buSzPts val="2900"/>
              <a:buNone/>
            </a:pPr>
            <a:endParaRPr/>
          </a:p>
        </p:txBody>
      </p:sp>
      <p:pic>
        <p:nvPicPr>
          <p:cNvPr id="488" name="Google Shape;488;g299748b3680_0_93" descr="An PR group webinar flyer picture"/>
          <p:cNvPicPr preferRelativeResize="0"/>
          <p:nvPr/>
        </p:nvPicPr>
        <p:blipFill rotWithShape="1">
          <a:blip r:embed="rId3">
            <a:alphaModFix/>
          </a:blip>
          <a:srcRect/>
          <a:stretch/>
        </p:blipFill>
        <p:spPr>
          <a:xfrm>
            <a:off x="-99231" y="0"/>
            <a:ext cx="12187064"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5"/>
        <p:cNvGrpSpPr/>
        <p:nvPr/>
      </p:nvGrpSpPr>
      <p:grpSpPr>
        <a:xfrm>
          <a:off x="0" y="0"/>
          <a:ext cx="0" cy="0"/>
          <a:chOff x="0" y="0"/>
          <a:chExt cx="0" cy="0"/>
        </a:xfrm>
      </p:grpSpPr>
      <p:grpSp>
        <p:nvGrpSpPr>
          <p:cNvPr id="106" name="Google Shape;106;g24e049f973f_0_204">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107" name="Google Shape;107;g24e049f973f_0_204"/>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08" name="Google Shape;108;g24e049f973f_0_204"/>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109" name="Google Shape;109;g24e049f973f_0_204">
            <a:extLst>
              <a:ext uri="{C183D7F6-B498-43B3-948B-1728B52AA6E4}">
                <adec:decorative xmlns:adec="http://schemas.microsoft.com/office/drawing/2017/decorative" val="1"/>
              </a:ext>
            </a:extLst>
          </p:cNvPr>
          <p:cNvSpPr/>
          <p:nvPr/>
        </p:nvSpPr>
        <p:spPr>
          <a:xfrm>
            <a:off x="4835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11" name="Google Shape;111;g24e049f973f_0_204">
            <a:extLst>
              <a:ext uri="{C183D7F6-B498-43B3-948B-1728B52AA6E4}">
                <adec:decorative xmlns:adec="http://schemas.microsoft.com/office/drawing/2017/decorative" val="1"/>
              </a:ext>
            </a:extLst>
          </p:cNvPr>
          <p:cNvPicPr preferRelativeResize="0"/>
          <p:nvPr/>
        </p:nvPicPr>
        <p:blipFill rotWithShape="1">
          <a:blip r:embed="rId4">
            <a:alphaModFix/>
          </a:blip>
          <a:srcRect t="2430" r="2438" b="-2428"/>
          <a:stretch/>
        </p:blipFill>
        <p:spPr>
          <a:xfrm>
            <a:off x="4860823" y="466600"/>
            <a:ext cx="7309203" cy="5673000"/>
          </a:xfrm>
          <a:prstGeom prst="rect">
            <a:avLst/>
          </a:prstGeom>
          <a:noFill/>
          <a:ln>
            <a:noFill/>
          </a:ln>
        </p:spPr>
      </p:pic>
      <p:sp>
        <p:nvSpPr>
          <p:cNvPr id="112" name="Google Shape;112;g24e049f973f_0_204"/>
          <p:cNvSpPr txBox="1">
            <a:spLocks noGrp="1"/>
          </p:cNvSpPr>
          <p:nvPr>
            <p:ph type="title"/>
          </p:nvPr>
        </p:nvSpPr>
        <p:spPr>
          <a:xfrm>
            <a:off x="960975" y="580700"/>
            <a:ext cx="3535200" cy="50163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600" b="1" dirty="0">
                <a:solidFill>
                  <a:srgbClr val="205867"/>
                </a:solidFill>
                <a:latin typeface="Arial"/>
                <a:ea typeface="Arial"/>
                <a:cs typeface="Arial"/>
                <a:sym typeface="Arial"/>
              </a:rPr>
              <a:t>Through the Gate</a:t>
            </a:r>
            <a:endParaRPr sz="4600" b="1" dirty="0">
              <a:solidFill>
                <a:srgbClr val="205867"/>
              </a:solidFill>
              <a:latin typeface="Arial"/>
              <a:ea typeface="Arial"/>
              <a:cs typeface="Arial"/>
              <a:sym typeface="Arial"/>
            </a:endParaRPr>
          </a:p>
          <a:p>
            <a:pPr marL="0" lvl="0" indent="0" algn="l" rtl="0">
              <a:lnSpc>
                <a:spcPct val="100000"/>
              </a:lnSpc>
              <a:spcBef>
                <a:spcPts val="1700"/>
              </a:spcBef>
              <a:spcAft>
                <a:spcPts val="0"/>
              </a:spcAft>
              <a:buSzPts val="3300"/>
              <a:buNone/>
            </a:pPr>
            <a:r>
              <a:rPr lang="en-US" sz="2300" dirty="0">
                <a:latin typeface="Arial"/>
                <a:ea typeface="Arial"/>
                <a:cs typeface="Arial"/>
                <a:sym typeface="Arial"/>
              </a:rPr>
              <a:t>Mapped California’s transfer landscape, identifying a continuum of milestones for the student transfer journey and  quantifying how many students were “near” or “at” the transfer gate </a:t>
            </a:r>
            <a:endParaRPr sz="1300" dirty="0">
              <a:latin typeface="Arial"/>
              <a:ea typeface="Arial"/>
              <a:cs typeface="Arial"/>
              <a:sym typeface="Arial"/>
            </a:endParaRPr>
          </a:p>
          <a:p>
            <a:pPr marL="0" lvl="0" indent="0" algn="l" rtl="0">
              <a:lnSpc>
                <a:spcPct val="100000"/>
              </a:lnSpc>
              <a:spcBef>
                <a:spcPts val="1700"/>
              </a:spcBef>
              <a:spcAft>
                <a:spcPts val="0"/>
              </a:spcAft>
              <a:buSzPts val="3300"/>
              <a:buNone/>
            </a:pPr>
            <a:endParaRPr sz="2100" dirty="0">
              <a:highlight>
                <a:schemeClr val="lt1"/>
              </a:highlight>
              <a:latin typeface="Arial"/>
              <a:ea typeface="Arial"/>
              <a:cs typeface="Arial"/>
              <a:sym typeface="Arial"/>
            </a:endParaRPr>
          </a:p>
        </p:txBody>
      </p:sp>
      <p:pic>
        <p:nvPicPr>
          <p:cNvPr id="113" name="Google Shape;113;g24e049f973f_0_20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992975" y="6065925"/>
            <a:ext cx="2199025" cy="792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28830c7be79_0_16"/>
          <p:cNvSpPr txBox="1">
            <a:spLocks noGrp="1"/>
          </p:cNvSpPr>
          <p:nvPr>
            <p:ph type="ctrTitle"/>
          </p:nvPr>
        </p:nvSpPr>
        <p:spPr>
          <a:xfrm>
            <a:off x="577175" y="183800"/>
            <a:ext cx="6904500" cy="1122300"/>
          </a:xfrm>
          <a:prstGeom prst="rect">
            <a:avLst/>
          </a:prstGeom>
          <a:noFill/>
          <a:ln>
            <a:noFill/>
          </a:ln>
        </p:spPr>
        <p:txBody>
          <a:bodyPr spcFirstLastPara="1" wrap="square" lIns="95225" tIns="47600" rIns="95225" bIns="47600" anchor="ctr" anchorCtr="0">
            <a:noAutofit/>
          </a:bodyPr>
          <a:lstStyle/>
          <a:p>
            <a:pPr marL="0" marR="0" lvl="0" indent="0" algn="ctr" rtl="0">
              <a:lnSpc>
                <a:spcPct val="100000"/>
              </a:lnSpc>
              <a:spcBef>
                <a:spcPts val="0"/>
              </a:spcBef>
              <a:spcAft>
                <a:spcPts val="0"/>
              </a:spcAft>
              <a:buClr>
                <a:schemeClr val="lt1"/>
              </a:buClr>
              <a:buSzPts val="6600"/>
              <a:buFont typeface="Arial"/>
              <a:buNone/>
            </a:pPr>
            <a:r>
              <a:rPr lang="en-US" sz="6000" dirty="0"/>
              <a:t>THANK YOU!</a:t>
            </a:r>
            <a:endParaRPr sz="6000" dirty="0"/>
          </a:p>
        </p:txBody>
      </p:sp>
      <p:sp>
        <p:nvSpPr>
          <p:cNvPr id="497" name="Google Shape;497;g28830c7be79_0_16"/>
          <p:cNvSpPr txBox="1"/>
          <p:nvPr/>
        </p:nvSpPr>
        <p:spPr>
          <a:xfrm>
            <a:off x="577175" y="1837350"/>
            <a:ext cx="2823000" cy="230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US" sz="2300" b="1" i="0" u="none" strike="noStrike" cap="none" dirty="0">
                <a:solidFill>
                  <a:schemeClr val="lt1"/>
                </a:solidFill>
                <a:latin typeface="Arial"/>
                <a:ea typeface="Arial"/>
                <a:cs typeface="Arial"/>
                <a:sym typeface="Arial"/>
              </a:rPr>
              <a:t>Click on the QR Code to access the project webpage. Click on Resources tab to access briefs.</a:t>
            </a:r>
            <a:endParaRPr sz="2300" b="1" i="0" u="none" strike="noStrike" cap="none" dirty="0">
              <a:solidFill>
                <a:schemeClr val="lt1"/>
              </a:solidFill>
              <a:latin typeface="Arial"/>
              <a:ea typeface="Arial"/>
              <a:cs typeface="Arial"/>
              <a:sym typeface="Arial"/>
            </a:endParaRPr>
          </a:p>
        </p:txBody>
      </p:sp>
      <p:pic>
        <p:nvPicPr>
          <p:cNvPr id="496" name="Google Shape;496;g28830c7be79_0_16" descr="QR code to rpgroup.org"/>
          <p:cNvPicPr preferRelativeResize="0"/>
          <p:nvPr/>
        </p:nvPicPr>
        <p:blipFill rotWithShape="1">
          <a:blip r:embed="rId3">
            <a:alphaModFix/>
          </a:blip>
          <a:srcRect/>
          <a:stretch/>
        </p:blipFill>
        <p:spPr>
          <a:xfrm>
            <a:off x="3645175" y="1306025"/>
            <a:ext cx="3836625" cy="3836625"/>
          </a:xfrm>
          <a:prstGeom prst="rect">
            <a:avLst/>
          </a:prstGeom>
          <a:noFill/>
          <a:ln>
            <a:noFill/>
          </a:ln>
        </p:spPr>
      </p:pic>
      <p:sp>
        <p:nvSpPr>
          <p:cNvPr id="495" name="Google Shape;495;g28830c7be79_0_16"/>
          <p:cNvSpPr txBox="1"/>
          <p:nvPr/>
        </p:nvSpPr>
        <p:spPr>
          <a:xfrm>
            <a:off x="8031602" y="334175"/>
            <a:ext cx="4413000" cy="5574300"/>
          </a:xfrm>
          <a:prstGeom prst="rect">
            <a:avLst/>
          </a:prstGeom>
          <a:noFill/>
          <a:ln>
            <a:noFill/>
          </a:ln>
        </p:spPr>
        <p:txBody>
          <a:bodyPr spcFirstLastPara="1" wrap="square" lIns="95225" tIns="95225" rIns="95225" bIns="95225"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100" b="1" i="0" u="none" strike="noStrike" cap="none" dirty="0">
                <a:solidFill>
                  <a:schemeClr val="lt1"/>
                </a:solidFill>
                <a:latin typeface="Arial"/>
                <a:ea typeface="Arial"/>
                <a:cs typeface="Arial"/>
                <a:sym typeface="Arial"/>
              </a:rPr>
              <a:t>Project Leads</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Darla Cooper, EdD</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Katie Brohawn, PhD</a:t>
            </a:r>
            <a:endParaRPr sz="21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1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100" b="1" i="0" u="none" strike="noStrike" cap="none" dirty="0">
                <a:solidFill>
                  <a:schemeClr val="lt1"/>
                </a:solidFill>
                <a:latin typeface="Arial"/>
                <a:ea typeface="Arial"/>
                <a:cs typeface="Arial"/>
                <a:sym typeface="Arial"/>
              </a:rPr>
              <a:t>Project Team</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a:solidFill>
                  <a:schemeClr val="lt1"/>
                </a:solidFill>
                <a:latin typeface="Arial"/>
                <a:ea typeface="Arial"/>
                <a:cs typeface="Arial"/>
                <a:sym typeface="Arial"/>
              </a:rPr>
              <a:t>Alyssa Nguyen, MA</a:t>
            </a:r>
            <a:endParaRPr sz="2100" b="0" i="0" u="none" strike="noStrike" cap="none">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err="1">
                <a:solidFill>
                  <a:schemeClr val="lt1"/>
                </a:solidFill>
                <a:latin typeface="Arial"/>
                <a:ea typeface="Arial"/>
                <a:cs typeface="Arial"/>
                <a:sym typeface="Arial"/>
              </a:rPr>
              <a:t>Rogéair</a:t>
            </a:r>
            <a:r>
              <a:rPr lang="en-US" sz="2100" b="0" i="0" u="none" strike="noStrike" cap="none" dirty="0">
                <a:solidFill>
                  <a:schemeClr val="lt1"/>
                </a:solidFill>
                <a:latin typeface="Arial"/>
                <a:ea typeface="Arial"/>
                <a:cs typeface="Arial"/>
                <a:sym typeface="Arial"/>
              </a:rPr>
              <a:t> D. Purnell, PhD</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Ashley </a:t>
            </a:r>
            <a:r>
              <a:rPr lang="en-US" sz="2100" b="0" i="0" u="none" strike="noStrike" cap="none" dirty="0" err="1">
                <a:solidFill>
                  <a:schemeClr val="lt1"/>
                </a:solidFill>
                <a:latin typeface="Arial"/>
                <a:ea typeface="Arial"/>
                <a:cs typeface="Arial"/>
                <a:sym typeface="Arial"/>
              </a:rPr>
              <a:t>Redix</a:t>
            </a:r>
            <a:r>
              <a:rPr lang="en-US" sz="2100" b="0" i="0" u="none" strike="noStrike" cap="none" dirty="0">
                <a:solidFill>
                  <a:schemeClr val="lt1"/>
                </a:solidFill>
                <a:latin typeface="Arial"/>
                <a:ea typeface="Arial"/>
                <a:cs typeface="Arial"/>
                <a:sym typeface="Arial"/>
              </a:rPr>
              <a:t>, PhD</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Daisy Segovia, PhD </a:t>
            </a:r>
            <a:endParaRPr sz="2100" b="0"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Kelley </a:t>
            </a:r>
            <a:r>
              <a:rPr lang="en-US" sz="2100" b="0" i="0" u="none" strike="noStrike" cap="none" dirty="0" err="1">
                <a:solidFill>
                  <a:schemeClr val="lt1"/>
                </a:solidFill>
                <a:latin typeface="Arial"/>
                <a:ea typeface="Arial"/>
                <a:cs typeface="Arial"/>
                <a:sym typeface="Arial"/>
              </a:rPr>
              <a:t>Karandjeff</a:t>
            </a:r>
            <a:r>
              <a:rPr lang="en-US" sz="2100" b="0" i="0" u="none" strike="noStrike" cap="none" dirty="0">
                <a:solidFill>
                  <a:schemeClr val="lt1"/>
                </a:solidFill>
                <a:latin typeface="Arial"/>
                <a:ea typeface="Arial"/>
                <a:cs typeface="Arial"/>
                <a:sym typeface="Arial"/>
              </a:rPr>
              <a:t>, </a:t>
            </a:r>
            <a:r>
              <a:rPr lang="en-US" sz="2100" b="0" i="0" u="none" strike="noStrike" cap="none" dirty="0" err="1">
                <a:solidFill>
                  <a:schemeClr val="lt1"/>
                </a:solidFill>
                <a:latin typeface="Arial"/>
                <a:ea typeface="Arial"/>
                <a:cs typeface="Arial"/>
                <a:sym typeface="Arial"/>
              </a:rPr>
              <a:t>EdM</a:t>
            </a:r>
            <a:endParaRPr sz="2100" b="0"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2100" b="0"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100" b="1" i="0" u="none" strike="noStrike" cap="none" dirty="0">
                <a:solidFill>
                  <a:schemeClr val="lt1"/>
                </a:solidFill>
                <a:latin typeface="Arial"/>
                <a:ea typeface="Arial"/>
                <a:cs typeface="Arial"/>
                <a:sym typeface="Arial"/>
              </a:rPr>
              <a:t>Analytic Advisor</a:t>
            </a:r>
            <a:endParaRPr sz="2100" b="1" i="0" u="none" strike="noStrike" cap="none" dirty="0">
              <a:solidFill>
                <a:schemeClr val="lt1"/>
              </a:solidFill>
              <a:latin typeface="Arial"/>
              <a:ea typeface="Arial"/>
              <a:cs typeface="Arial"/>
              <a:sym typeface="Arial"/>
            </a:endParaRPr>
          </a:p>
          <a:p>
            <a:pPr marL="457200" marR="0" lvl="0" indent="-361950" algn="l" rtl="0">
              <a:lnSpc>
                <a:spcPct val="115000"/>
              </a:lnSpc>
              <a:spcBef>
                <a:spcPts val="0"/>
              </a:spcBef>
              <a:spcAft>
                <a:spcPts val="0"/>
              </a:spcAft>
              <a:buClr>
                <a:schemeClr val="lt1"/>
              </a:buClr>
              <a:buSzPts val="2100"/>
              <a:buFont typeface="Arial"/>
              <a:buChar char="●"/>
            </a:pPr>
            <a:r>
              <a:rPr lang="en-US" sz="2100" b="0" i="0" u="none" strike="noStrike" cap="none" dirty="0">
                <a:solidFill>
                  <a:schemeClr val="lt1"/>
                </a:solidFill>
                <a:latin typeface="Arial"/>
                <a:ea typeface="Arial"/>
                <a:cs typeface="Arial"/>
                <a:sym typeface="Arial"/>
              </a:rPr>
              <a:t>Terrence Willett, MS</a:t>
            </a:r>
            <a:endParaRPr sz="2100" b="0" i="0" u="none" strike="noStrike" cap="none" dirty="0">
              <a:solidFill>
                <a:schemeClr val="lt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2100" b="0" i="0" u="none" strike="noStrike" cap="none" dirty="0">
                <a:solidFill>
                  <a:schemeClr val="lt1"/>
                </a:solidFill>
                <a:latin typeface="Arial"/>
                <a:ea typeface="Arial"/>
                <a:cs typeface="Arial"/>
                <a:sym typeface="Arial"/>
              </a:rPr>
              <a:t>			</a:t>
            </a:r>
            <a:endParaRPr sz="21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100" b="0" i="0" u="none" strike="noStrike" cap="none" dirty="0">
              <a:solidFill>
                <a:schemeClr val="lt1"/>
              </a:solidFill>
              <a:latin typeface="Arial"/>
              <a:ea typeface="Arial"/>
              <a:cs typeface="Arial"/>
              <a:sym typeface="Arial"/>
            </a:endParaRPr>
          </a:p>
        </p:txBody>
      </p:sp>
      <p:sp>
        <p:nvSpPr>
          <p:cNvPr id="494" name="Google Shape;494;g28830c7be79_0_16"/>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8"/>
        <p:cNvGrpSpPr/>
        <p:nvPr/>
      </p:nvGrpSpPr>
      <p:grpSpPr>
        <a:xfrm>
          <a:off x="0" y="0"/>
          <a:ext cx="0" cy="0"/>
          <a:chOff x="0" y="0"/>
          <a:chExt cx="0" cy="0"/>
        </a:xfrm>
      </p:grpSpPr>
      <p:sp>
        <p:nvSpPr>
          <p:cNvPr id="119" name="Google Shape;119;g24e049f973f_0_217"/>
          <p:cNvSpPr txBox="1">
            <a:spLocks noGrp="1"/>
          </p:cNvSpPr>
          <p:nvPr>
            <p:ph type="title"/>
          </p:nvPr>
        </p:nvSpPr>
        <p:spPr>
          <a:xfrm>
            <a:off x="960975" y="580700"/>
            <a:ext cx="3535200" cy="60630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600" b="1" dirty="0">
                <a:solidFill>
                  <a:srgbClr val="205867"/>
                </a:solidFill>
                <a:latin typeface="Arial"/>
                <a:ea typeface="Arial"/>
                <a:cs typeface="Arial"/>
                <a:sym typeface="Arial"/>
              </a:rPr>
              <a:t>Through the Gate</a:t>
            </a:r>
            <a:endParaRPr sz="4600" b="1" dirty="0">
              <a:solidFill>
                <a:srgbClr val="205867"/>
              </a:solidFill>
              <a:latin typeface="Arial"/>
              <a:ea typeface="Arial"/>
              <a:cs typeface="Arial"/>
              <a:sym typeface="Arial"/>
            </a:endParaRPr>
          </a:p>
          <a:p>
            <a:pPr marL="0" lvl="0" indent="0" algn="l" rtl="0">
              <a:lnSpc>
                <a:spcPct val="100000"/>
              </a:lnSpc>
              <a:spcBef>
                <a:spcPts val="1700"/>
              </a:spcBef>
              <a:spcAft>
                <a:spcPts val="0"/>
              </a:spcAft>
              <a:buClr>
                <a:schemeClr val="dk1"/>
              </a:buClr>
              <a:buSzPts val="3300"/>
              <a:buFont typeface="Arial"/>
              <a:buNone/>
            </a:pPr>
            <a:r>
              <a:rPr lang="en-US" sz="2100" dirty="0">
                <a:highlight>
                  <a:schemeClr val="lt1"/>
                </a:highlight>
                <a:latin typeface="Arial"/>
                <a:ea typeface="Arial"/>
                <a:cs typeface="Arial"/>
                <a:sym typeface="Arial"/>
              </a:rPr>
              <a:t>While African American/Black students are less likely to make it “near the transfer gate,” among those who do reach this milestone, they are significantly </a:t>
            </a:r>
            <a:r>
              <a:rPr lang="en-US" sz="2100" i="1" dirty="0">
                <a:highlight>
                  <a:schemeClr val="lt1"/>
                </a:highlight>
                <a:latin typeface="Arial"/>
                <a:ea typeface="Arial"/>
                <a:cs typeface="Arial"/>
                <a:sym typeface="Arial"/>
              </a:rPr>
              <a:t>more</a:t>
            </a:r>
            <a:r>
              <a:rPr lang="en-US" sz="2100" dirty="0">
                <a:highlight>
                  <a:schemeClr val="lt1"/>
                </a:highlight>
                <a:latin typeface="Arial"/>
                <a:ea typeface="Arial"/>
                <a:cs typeface="Arial"/>
                <a:sym typeface="Arial"/>
              </a:rPr>
              <a:t> likely to transfer than their peers. </a:t>
            </a:r>
            <a:endParaRPr sz="2100" dirty="0">
              <a:highlight>
                <a:schemeClr val="lt1"/>
              </a:highlight>
              <a:latin typeface="Arial"/>
              <a:ea typeface="Arial"/>
              <a:cs typeface="Arial"/>
              <a:sym typeface="Arial"/>
            </a:endParaRPr>
          </a:p>
          <a:p>
            <a:pPr marL="0" lvl="0" indent="0" algn="l" rtl="0">
              <a:lnSpc>
                <a:spcPct val="100000"/>
              </a:lnSpc>
              <a:spcBef>
                <a:spcPts val="1700"/>
              </a:spcBef>
              <a:spcAft>
                <a:spcPts val="0"/>
              </a:spcAft>
              <a:buSzPts val="3300"/>
              <a:buNone/>
            </a:pPr>
            <a:r>
              <a:rPr lang="en-US" sz="2100" dirty="0">
                <a:highlight>
                  <a:schemeClr val="lt1"/>
                </a:highlight>
                <a:latin typeface="Arial"/>
                <a:ea typeface="Arial"/>
                <a:cs typeface="Arial"/>
                <a:sym typeface="Arial"/>
              </a:rPr>
              <a:t>When compared to White students, African American/Black students are</a:t>
            </a:r>
            <a:r>
              <a:rPr lang="en-US" sz="2100" b="1" dirty="0">
                <a:highlight>
                  <a:schemeClr val="lt1"/>
                </a:highlight>
                <a:latin typeface="Arial"/>
                <a:ea typeface="Arial"/>
                <a:cs typeface="Arial"/>
                <a:sym typeface="Arial"/>
              </a:rPr>
              <a:t> 2.04 times more likely to transfer</a:t>
            </a:r>
            <a:r>
              <a:rPr lang="en-US" sz="2100" dirty="0">
                <a:highlight>
                  <a:schemeClr val="lt1"/>
                </a:highlight>
                <a:latin typeface="Arial"/>
                <a:ea typeface="Arial"/>
                <a:cs typeface="Arial"/>
                <a:sym typeface="Arial"/>
              </a:rPr>
              <a:t> than remain near the gate.</a:t>
            </a:r>
            <a:endParaRPr sz="4600" b="1" dirty="0">
              <a:solidFill>
                <a:srgbClr val="205867"/>
              </a:solidFill>
              <a:latin typeface="Arial"/>
              <a:ea typeface="Arial"/>
              <a:cs typeface="Arial"/>
              <a:sym typeface="Arial"/>
            </a:endParaRPr>
          </a:p>
        </p:txBody>
      </p:sp>
      <p:grpSp>
        <p:nvGrpSpPr>
          <p:cNvPr id="120" name="Google Shape;120;g24e049f973f_0_217">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121" name="Google Shape;121;g24e049f973f_0_217"/>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22" name="Google Shape;122;g24e049f973f_0_217"/>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123" name="Google Shape;123;g24e049f973f_0_217">
            <a:extLst>
              <a:ext uri="{C183D7F6-B498-43B3-948B-1728B52AA6E4}">
                <adec:decorative xmlns:adec="http://schemas.microsoft.com/office/drawing/2017/decorative" val="1"/>
              </a:ext>
            </a:extLst>
          </p:cNvPr>
          <p:cNvSpPr/>
          <p:nvPr/>
        </p:nvSpPr>
        <p:spPr>
          <a:xfrm>
            <a:off x="48359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24" name="Google Shape;124;g24e049f973f_0_217">
            <a:extLst>
              <a:ext uri="{C183D7F6-B498-43B3-948B-1728B52AA6E4}">
                <adec:decorative xmlns:adec="http://schemas.microsoft.com/office/drawing/2017/decorative" val="1"/>
              </a:ext>
            </a:extLst>
          </p:cNvPr>
          <p:cNvPicPr preferRelativeResize="0"/>
          <p:nvPr/>
        </p:nvPicPr>
        <p:blipFill rotWithShape="1">
          <a:blip r:embed="rId4">
            <a:alphaModFix/>
          </a:blip>
          <a:srcRect t="2430" r="2438" b="-2428"/>
          <a:stretch/>
        </p:blipFill>
        <p:spPr>
          <a:xfrm>
            <a:off x="4860823" y="466600"/>
            <a:ext cx="7309203" cy="5673000"/>
          </a:xfrm>
          <a:prstGeom prst="rect">
            <a:avLst/>
          </a:prstGeom>
          <a:noFill/>
          <a:ln>
            <a:noFill/>
          </a:ln>
        </p:spPr>
      </p:pic>
      <p:pic>
        <p:nvPicPr>
          <p:cNvPr id="125" name="Google Shape;125;g24e049f973f_0_2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992975" y="6065925"/>
            <a:ext cx="2199025" cy="792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8dbae36cec_0_117"/>
          <p:cNvSpPr txBox="1">
            <a:spLocks noGrp="1"/>
          </p:cNvSpPr>
          <p:nvPr>
            <p:ph type="ctrTitle"/>
          </p:nvPr>
        </p:nvSpPr>
        <p:spPr>
          <a:xfrm>
            <a:off x="567525" y="1600050"/>
            <a:ext cx="90702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5900" b="1" dirty="0"/>
              <a:t>The African American Transfer Tipping Point</a:t>
            </a:r>
            <a:endParaRPr sz="5900" b="1" i="0" u="none" strike="noStrike" cap="none" dirty="0">
              <a:solidFill>
                <a:schemeClr val="lt1"/>
              </a:solidFill>
            </a:endParaRPr>
          </a:p>
        </p:txBody>
      </p:sp>
      <p:sp>
        <p:nvSpPr>
          <p:cNvPr id="133" name="Google Shape;133;g28dbae36cec_0_117"/>
          <p:cNvSpPr txBox="1"/>
          <p:nvPr/>
        </p:nvSpPr>
        <p:spPr>
          <a:xfrm>
            <a:off x="257375" y="5811525"/>
            <a:ext cx="4371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Study made possible with generous funding from:</a:t>
            </a:r>
            <a:endParaRPr sz="1400" b="0" i="0" u="none" strike="noStrike" cap="none">
              <a:solidFill>
                <a:srgbClr val="000000"/>
              </a:solidFill>
              <a:latin typeface="Arial"/>
              <a:ea typeface="Arial"/>
              <a:cs typeface="Arial"/>
              <a:sym typeface="Arial"/>
            </a:endParaRPr>
          </a:p>
        </p:txBody>
      </p:sp>
      <p:sp>
        <p:nvSpPr>
          <p:cNvPr id="131" name="Google Shape;131;g28dbae36cec_0_117"/>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6</a:t>
            </a:fld>
            <a:endParaRPr/>
          </a:p>
        </p:txBody>
      </p:sp>
      <p:pic>
        <p:nvPicPr>
          <p:cNvPr id="132" name="Google Shape;132;g28dbae36cec_0_117" descr="Study made possible with generous funding from the Lumina Foundation"/>
          <p:cNvPicPr preferRelativeResize="0"/>
          <p:nvPr/>
        </p:nvPicPr>
        <p:blipFill rotWithShape="1">
          <a:blip r:embed="rId3">
            <a:alphaModFix/>
          </a:blip>
          <a:srcRect/>
          <a:stretch/>
        </p:blipFill>
        <p:spPr>
          <a:xfrm>
            <a:off x="4338325" y="5887175"/>
            <a:ext cx="2637580" cy="8115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g24e049f973f_0_28"/>
          <p:cNvSpPr txBox="1">
            <a:spLocks noGrp="1"/>
          </p:cNvSpPr>
          <p:nvPr>
            <p:ph type="title"/>
          </p:nvPr>
        </p:nvSpPr>
        <p:spPr>
          <a:xfrm>
            <a:off x="1189587" y="1114103"/>
            <a:ext cx="3483900" cy="14247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600" b="1" dirty="0">
                <a:solidFill>
                  <a:srgbClr val="205867"/>
                </a:solidFill>
                <a:latin typeface="Arial"/>
                <a:ea typeface="Arial"/>
                <a:cs typeface="Arial"/>
                <a:sym typeface="Arial"/>
              </a:rPr>
              <a:t>GUIDING QUESTIONS</a:t>
            </a:r>
            <a:endParaRPr sz="4600" b="1" dirty="0">
              <a:solidFill>
                <a:srgbClr val="205867"/>
              </a:solidFill>
              <a:latin typeface="Arial"/>
              <a:ea typeface="Arial"/>
              <a:cs typeface="Arial"/>
              <a:sym typeface="Arial"/>
            </a:endParaRPr>
          </a:p>
        </p:txBody>
      </p:sp>
      <p:grpSp>
        <p:nvGrpSpPr>
          <p:cNvPr id="140" name="Google Shape;140;g24e049f973f_0_28">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141" name="Google Shape;141;g24e049f973f_0_28"/>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42" name="Google Shape;142;g24e049f973f_0_28"/>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143" name="Google Shape;143;g24e049f973f_0_28">
            <a:extLst>
              <a:ext uri="{C183D7F6-B498-43B3-948B-1728B52AA6E4}">
                <adec:decorative xmlns:adec="http://schemas.microsoft.com/office/drawing/2017/decorative" val="1"/>
              </a:ext>
            </a:extLst>
          </p:cNvPr>
          <p:cNvSpPr/>
          <p:nvPr/>
        </p:nvSpPr>
        <p:spPr>
          <a:xfrm>
            <a:off x="5064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45" name="Google Shape;145;g24e049f973f_0_28"/>
          <p:cNvSpPr txBox="1"/>
          <p:nvPr/>
        </p:nvSpPr>
        <p:spPr>
          <a:xfrm>
            <a:off x="5461925" y="1092200"/>
            <a:ext cx="6306600" cy="4289400"/>
          </a:xfrm>
          <a:prstGeom prst="rect">
            <a:avLst/>
          </a:prstGeom>
          <a:noFill/>
          <a:ln>
            <a:noFill/>
          </a:ln>
        </p:spPr>
        <p:txBody>
          <a:bodyPr spcFirstLastPara="1" wrap="square" lIns="60950" tIns="30475" rIns="60950" bIns="30475" anchor="t" anchorCtr="0">
            <a:spAutoFit/>
          </a:bodyPr>
          <a:lstStyle/>
          <a:p>
            <a:pPr marL="457200" marR="0" lvl="0" indent="-406400" algn="l" rtl="0">
              <a:lnSpc>
                <a:spcPct val="100000"/>
              </a:lnSpc>
              <a:spcBef>
                <a:spcPts val="1000"/>
              </a:spcBef>
              <a:spcAft>
                <a:spcPts val="0"/>
              </a:spcAft>
              <a:buClr>
                <a:schemeClr val="dk1"/>
              </a:buClr>
              <a:buSzPts val="2800"/>
              <a:buFont typeface="Arial"/>
              <a:buChar char="•"/>
            </a:pPr>
            <a:r>
              <a:rPr lang="en-US" sz="2800" b="0" i="0" u="none" strike="noStrike" cap="none" dirty="0">
                <a:solidFill>
                  <a:schemeClr val="dk1"/>
                </a:solidFill>
                <a:highlight>
                  <a:schemeClr val="lt1"/>
                </a:highlight>
                <a:latin typeface="Arial"/>
                <a:ea typeface="Arial"/>
                <a:cs typeface="Arial"/>
                <a:sym typeface="Arial"/>
              </a:rPr>
              <a:t>What factors (both academic and non-academic) contribute to students' likelihood of reaching the tipping point? </a:t>
            </a:r>
            <a:endParaRPr sz="2800" b="0" i="0" u="none" strike="noStrike" cap="none" dirty="0">
              <a:solidFill>
                <a:schemeClr val="dk1"/>
              </a:solidFill>
              <a:highlight>
                <a:schemeClr val="lt1"/>
              </a:highlight>
              <a:latin typeface="Arial"/>
              <a:ea typeface="Arial"/>
              <a:cs typeface="Arial"/>
              <a:sym typeface="Arial"/>
            </a:endParaRPr>
          </a:p>
          <a:p>
            <a:pPr marL="0" marR="0" lvl="0" indent="0" algn="l" rtl="0">
              <a:lnSpc>
                <a:spcPct val="100000"/>
              </a:lnSpc>
              <a:spcBef>
                <a:spcPts val="1000"/>
              </a:spcBef>
              <a:spcAft>
                <a:spcPts val="0"/>
              </a:spcAft>
              <a:buClr>
                <a:srgbClr val="000000"/>
              </a:buClr>
              <a:buSzPts val="2800"/>
              <a:buFont typeface="Arial"/>
              <a:buNone/>
            </a:pPr>
            <a:endParaRPr sz="2800" b="0" i="0" u="none" strike="noStrike" cap="none" dirty="0">
              <a:solidFill>
                <a:schemeClr val="dk1"/>
              </a:solidFill>
              <a:highlight>
                <a:schemeClr val="lt1"/>
              </a:highlight>
              <a:latin typeface="Arial"/>
              <a:ea typeface="Arial"/>
              <a:cs typeface="Arial"/>
              <a:sym typeface="Arial"/>
            </a:endParaRPr>
          </a:p>
          <a:p>
            <a:pPr marL="457200" marR="0" lvl="0" indent="-406400" algn="l" rtl="0">
              <a:lnSpc>
                <a:spcPct val="100000"/>
              </a:lnSpc>
              <a:spcBef>
                <a:spcPts val="1000"/>
              </a:spcBef>
              <a:spcAft>
                <a:spcPts val="0"/>
              </a:spcAft>
              <a:buClr>
                <a:schemeClr val="dk1"/>
              </a:buClr>
              <a:buSzPts val="2800"/>
              <a:buFont typeface="Arial"/>
              <a:buChar char="•"/>
            </a:pPr>
            <a:r>
              <a:rPr lang="en-US" sz="2800" b="0" i="0" u="none" strike="noStrike" cap="none" dirty="0">
                <a:solidFill>
                  <a:schemeClr val="dk1"/>
                </a:solidFill>
                <a:highlight>
                  <a:schemeClr val="lt1"/>
                </a:highlight>
                <a:latin typeface="Arial"/>
                <a:ea typeface="Arial"/>
                <a:cs typeface="Arial"/>
                <a:sym typeface="Arial"/>
              </a:rPr>
              <a:t>Which programs and practices are associated with greater persistence to and through the tipping point, and ultimately, the transfer gate?</a:t>
            </a:r>
            <a:endParaRPr sz="1500" b="0" i="0" u="none" strike="noStrike" cap="none" dirty="0">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600" b="0" i="0" u="none" strike="noStrike" cap="none" dirty="0">
              <a:solidFill>
                <a:srgbClr val="262626"/>
              </a:solidFill>
              <a:latin typeface="Calibri"/>
              <a:ea typeface="Calibri"/>
              <a:cs typeface="Calibri"/>
              <a:sym typeface="Calibri"/>
            </a:endParaRPr>
          </a:p>
        </p:txBody>
      </p:sp>
      <p:pic>
        <p:nvPicPr>
          <p:cNvPr id="146" name="Google Shape;146;g24e049f973f_0_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g24e049f973f_0_41"/>
          <p:cNvSpPr txBox="1">
            <a:spLocks noGrp="1"/>
          </p:cNvSpPr>
          <p:nvPr>
            <p:ph type="title"/>
          </p:nvPr>
        </p:nvSpPr>
        <p:spPr>
          <a:xfrm>
            <a:off x="1189587" y="1114103"/>
            <a:ext cx="3483900" cy="716700"/>
          </a:xfrm>
          <a:prstGeom prst="rect">
            <a:avLst/>
          </a:prstGeom>
          <a:noFill/>
          <a:ln>
            <a:noFill/>
          </a:ln>
        </p:spPr>
        <p:txBody>
          <a:bodyPr spcFirstLastPara="1" wrap="square" lIns="0" tIns="8475" rIns="0" bIns="0" anchor="t" anchorCtr="0">
            <a:spAutoFit/>
          </a:bodyPr>
          <a:lstStyle/>
          <a:p>
            <a:pPr marL="12700" lvl="0" indent="0" algn="l" rtl="0">
              <a:lnSpc>
                <a:spcPct val="100000"/>
              </a:lnSpc>
              <a:spcBef>
                <a:spcPts val="0"/>
              </a:spcBef>
              <a:spcAft>
                <a:spcPts val="0"/>
              </a:spcAft>
              <a:buSzPts val="4600"/>
              <a:buNone/>
            </a:pPr>
            <a:r>
              <a:rPr lang="en-US" sz="4600" b="1" dirty="0">
                <a:solidFill>
                  <a:srgbClr val="205867"/>
                </a:solidFill>
                <a:latin typeface="Arial"/>
                <a:ea typeface="Arial"/>
                <a:cs typeface="Arial"/>
                <a:sym typeface="Arial"/>
              </a:rPr>
              <a:t>METHODS</a:t>
            </a:r>
            <a:endParaRPr sz="4600" b="1" dirty="0">
              <a:solidFill>
                <a:srgbClr val="205867"/>
              </a:solidFill>
              <a:latin typeface="Arial"/>
              <a:ea typeface="Arial"/>
              <a:cs typeface="Arial"/>
              <a:sym typeface="Arial"/>
            </a:endParaRPr>
          </a:p>
        </p:txBody>
      </p:sp>
      <p:grpSp>
        <p:nvGrpSpPr>
          <p:cNvPr id="153" name="Google Shape;153;g24e049f973f_0_41">
            <a:extLst>
              <a:ext uri="{C183D7F6-B498-43B3-948B-1728B52AA6E4}">
                <adec:decorative xmlns:adec="http://schemas.microsoft.com/office/drawing/2017/decorative" val="1"/>
              </a:ext>
            </a:extLst>
          </p:cNvPr>
          <p:cNvGrpSpPr/>
          <p:nvPr/>
        </p:nvGrpSpPr>
        <p:grpSpPr>
          <a:xfrm>
            <a:off x="0" y="0"/>
            <a:ext cx="731980" cy="6858343"/>
            <a:chOff x="0" y="0"/>
            <a:chExt cx="1097915" cy="10287000"/>
          </a:xfrm>
        </p:grpSpPr>
        <p:sp>
          <p:nvSpPr>
            <p:cNvPr id="154" name="Google Shape;154;g24e049f973f_0_41"/>
            <p:cNvSpPr/>
            <p:nvPr/>
          </p:nvSpPr>
          <p:spPr>
            <a:xfrm>
              <a:off x="0" y="0"/>
              <a:ext cx="1097915" cy="10287000"/>
            </a:xfrm>
            <a:custGeom>
              <a:avLst/>
              <a:gdLst/>
              <a:ahLst/>
              <a:cxnLst/>
              <a:rect l="l" t="t" r="r" b="b"/>
              <a:pathLst>
                <a:path w="1097915" h="10287000" extrusionOk="0">
                  <a:moveTo>
                    <a:pt x="1097888" y="10286999"/>
                  </a:moveTo>
                  <a:lnTo>
                    <a:pt x="0" y="10286999"/>
                  </a:lnTo>
                  <a:lnTo>
                    <a:pt x="0" y="0"/>
                  </a:lnTo>
                  <a:lnTo>
                    <a:pt x="1097888" y="0"/>
                  </a:lnTo>
                  <a:lnTo>
                    <a:pt x="1097888" y="10286999"/>
                  </a:lnTo>
                  <a:close/>
                </a:path>
              </a:pathLst>
            </a:custGeom>
            <a:solidFill>
              <a:srgbClr val="FF862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pic>
          <p:nvPicPr>
            <p:cNvPr id="155" name="Google Shape;155;g24e049f973f_0_41"/>
            <p:cNvPicPr preferRelativeResize="0"/>
            <p:nvPr/>
          </p:nvPicPr>
          <p:blipFill rotWithShape="1">
            <a:blip r:embed="rId3">
              <a:alphaModFix/>
            </a:blip>
            <a:srcRect/>
            <a:stretch/>
          </p:blipFill>
          <p:spPr>
            <a:xfrm>
              <a:off x="0" y="0"/>
              <a:ext cx="691948" cy="3192279"/>
            </a:xfrm>
            <a:prstGeom prst="rect">
              <a:avLst/>
            </a:prstGeom>
            <a:noFill/>
            <a:ln>
              <a:noFill/>
            </a:ln>
          </p:spPr>
        </p:pic>
      </p:grpSp>
      <p:sp>
        <p:nvSpPr>
          <p:cNvPr id="156" name="Google Shape;156;g24e049f973f_0_41">
            <a:extLst>
              <a:ext uri="{C183D7F6-B498-43B3-948B-1728B52AA6E4}">
                <adec:decorative xmlns:adec="http://schemas.microsoft.com/office/drawing/2017/decorative" val="1"/>
              </a:ext>
            </a:extLst>
          </p:cNvPr>
          <p:cNvSpPr/>
          <p:nvPr/>
        </p:nvSpPr>
        <p:spPr>
          <a:xfrm>
            <a:off x="5064590" y="0"/>
            <a:ext cx="6358" cy="6866573"/>
          </a:xfrm>
          <a:custGeom>
            <a:avLst/>
            <a:gdLst/>
            <a:ahLst/>
            <a:cxnLst/>
            <a:rect l="l" t="t" r="r" b="b"/>
            <a:pathLst>
              <a:path w="9525" h="10287000" extrusionOk="0">
                <a:moveTo>
                  <a:pt x="0" y="0"/>
                </a:moveTo>
                <a:lnTo>
                  <a:pt x="9524" y="0"/>
                </a:lnTo>
                <a:lnTo>
                  <a:pt x="9524" y="10287000"/>
                </a:lnTo>
                <a:lnTo>
                  <a:pt x="0" y="10287000"/>
                </a:lnTo>
                <a:lnTo>
                  <a:pt x="0"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158" name="Google Shape;158;g24e049f973f_0_41"/>
          <p:cNvSpPr txBox="1"/>
          <p:nvPr/>
        </p:nvSpPr>
        <p:spPr>
          <a:xfrm>
            <a:off x="5461925" y="558800"/>
            <a:ext cx="6306600" cy="5438700"/>
          </a:xfrm>
          <a:prstGeom prst="rect">
            <a:avLst/>
          </a:prstGeom>
          <a:noFill/>
          <a:ln>
            <a:noFill/>
          </a:ln>
        </p:spPr>
        <p:txBody>
          <a:bodyPr spcFirstLastPara="1" wrap="square" lIns="60950" tIns="30475" rIns="60950" bIns="30475" anchor="t" anchorCtr="0">
            <a:spAutoFit/>
          </a:bodyPr>
          <a:lstStyle/>
          <a:p>
            <a:pPr marL="457200" marR="0" lvl="0" indent="-393700" algn="l" rtl="0">
              <a:lnSpc>
                <a:spcPct val="100000"/>
              </a:lnSpc>
              <a:spcBef>
                <a:spcPts val="1000"/>
              </a:spcBef>
              <a:spcAft>
                <a:spcPts val="0"/>
              </a:spcAft>
              <a:buClr>
                <a:schemeClr val="dk1"/>
              </a:buClr>
              <a:buSzPts val="2600"/>
              <a:buFont typeface="Arial"/>
              <a:buChar char="•"/>
            </a:pPr>
            <a:r>
              <a:rPr lang="en-US" sz="2600" b="1" i="0" u="none" strike="noStrike" cap="none" dirty="0">
                <a:solidFill>
                  <a:schemeClr val="dk1"/>
                </a:solidFill>
                <a:highlight>
                  <a:schemeClr val="lt1"/>
                </a:highlight>
                <a:latin typeface="Arial"/>
                <a:ea typeface="Arial"/>
                <a:cs typeface="Arial"/>
                <a:sym typeface="Arial"/>
              </a:rPr>
              <a:t>Phase 1: </a:t>
            </a:r>
            <a:r>
              <a:rPr lang="en-US" sz="2600" b="0" i="0" u="none" strike="noStrike" cap="none" dirty="0">
                <a:solidFill>
                  <a:schemeClr val="dk1"/>
                </a:solidFill>
                <a:highlight>
                  <a:schemeClr val="lt1"/>
                </a:highlight>
                <a:latin typeface="Arial"/>
                <a:ea typeface="Arial"/>
                <a:cs typeface="Arial"/>
                <a:sym typeface="Arial"/>
              </a:rPr>
              <a:t>Exploring student course-taking patterns </a:t>
            </a:r>
            <a:endParaRPr sz="2600" b="0" i="0" u="none" strike="noStrike" cap="none" dirty="0">
              <a:solidFill>
                <a:schemeClr val="dk1"/>
              </a:solidFill>
              <a:highlight>
                <a:schemeClr val="lt1"/>
              </a:highlight>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600"/>
              <a:buFont typeface="Arial"/>
              <a:buNone/>
            </a:pPr>
            <a:endParaRPr sz="2600" b="0" i="0" u="none" strike="noStrike" cap="none" dirty="0">
              <a:solidFill>
                <a:schemeClr val="dk1"/>
              </a:solidFill>
              <a:highlight>
                <a:schemeClr val="lt1"/>
              </a:highlight>
              <a:latin typeface="Arial"/>
              <a:ea typeface="Arial"/>
              <a:cs typeface="Arial"/>
              <a:sym typeface="Arial"/>
            </a:endParaRPr>
          </a:p>
          <a:p>
            <a:pPr marL="457200" marR="0" lvl="0" indent="-393700" algn="l" rtl="0">
              <a:lnSpc>
                <a:spcPct val="100000"/>
              </a:lnSpc>
              <a:spcBef>
                <a:spcPts val="1000"/>
              </a:spcBef>
              <a:spcAft>
                <a:spcPts val="0"/>
              </a:spcAft>
              <a:buClr>
                <a:schemeClr val="dk1"/>
              </a:buClr>
              <a:buSzPts val="2600"/>
              <a:buFont typeface="Arial"/>
              <a:buChar char="•"/>
            </a:pPr>
            <a:r>
              <a:rPr lang="en-US" sz="2600" b="1" i="0" u="none" strike="noStrike" cap="none" dirty="0">
                <a:solidFill>
                  <a:schemeClr val="dk1"/>
                </a:solidFill>
                <a:highlight>
                  <a:schemeClr val="lt1"/>
                </a:highlight>
                <a:latin typeface="Arial"/>
                <a:ea typeface="Arial"/>
                <a:cs typeface="Arial"/>
                <a:sym typeface="Arial"/>
              </a:rPr>
              <a:t>Phase 2: </a:t>
            </a:r>
            <a:r>
              <a:rPr lang="en-US" sz="2600" b="0" i="0" u="none" strike="noStrike" cap="none" dirty="0">
                <a:solidFill>
                  <a:schemeClr val="dk1"/>
                </a:solidFill>
                <a:highlight>
                  <a:schemeClr val="lt1"/>
                </a:highlight>
                <a:latin typeface="Arial"/>
                <a:ea typeface="Arial"/>
                <a:cs typeface="Arial"/>
                <a:sym typeface="Arial"/>
              </a:rPr>
              <a:t>Interviews and focus groups with college practitioners and transfer-motivated students at colleges having higher success with transfer among African American students</a:t>
            </a:r>
            <a:endParaRPr sz="2600" b="0" i="0" u="none" strike="noStrike" cap="none" dirty="0">
              <a:solidFill>
                <a:schemeClr val="dk1"/>
              </a:solidFill>
              <a:highlight>
                <a:schemeClr val="lt1"/>
              </a:highlight>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600"/>
              <a:buFont typeface="Arial"/>
              <a:buNone/>
            </a:pPr>
            <a:endParaRPr sz="2600" b="0" i="0" u="none" strike="noStrike" cap="none" dirty="0">
              <a:solidFill>
                <a:schemeClr val="dk1"/>
              </a:solidFill>
              <a:highlight>
                <a:schemeClr val="lt1"/>
              </a:highlight>
              <a:latin typeface="Arial"/>
              <a:ea typeface="Arial"/>
              <a:cs typeface="Arial"/>
              <a:sym typeface="Arial"/>
            </a:endParaRPr>
          </a:p>
          <a:p>
            <a:pPr marL="457200" marR="0" lvl="0" indent="-393700" algn="l" rtl="0">
              <a:lnSpc>
                <a:spcPct val="100000"/>
              </a:lnSpc>
              <a:spcBef>
                <a:spcPts val="1000"/>
              </a:spcBef>
              <a:spcAft>
                <a:spcPts val="0"/>
              </a:spcAft>
              <a:buClr>
                <a:schemeClr val="dk1"/>
              </a:buClr>
              <a:buSzPts val="2600"/>
              <a:buFont typeface="Arial"/>
              <a:buChar char="•"/>
            </a:pPr>
            <a:r>
              <a:rPr lang="en-US" sz="2600" b="1" i="0" u="none" strike="noStrike" cap="none" dirty="0">
                <a:solidFill>
                  <a:schemeClr val="dk1"/>
                </a:solidFill>
                <a:highlight>
                  <a:schemeClr val="lt1"/>
                </a:highlight>
                <a:latin typeface="Arial"/>
                <a:ea typeface="Arial"/>
                <a:cs typeface="Arial"/>
                <a:sym typeface="Arial"/>
              </a:rPr>
              <a:t>Phase 3: </a:t>
            </a:r>
            <a:r>
              <a:rPr lang="en-US" sz="2600" b="0" i="0" u="none" strike="noStrike" cap="none" dirty="0">
                <a:solidFill>
                  <a:schemeClr val="dk1"/>
                </a:solidFill>
                <a:highlight>
                  <a:schemeClr val="lt1"/>
                </a:highlight>
                <a:latin typeface="Arial"/>
                <a:ea typeface="Arial"/>
                <a:cs typeface="Arial"/>
                <a:sym typeface="Arial"/>
              </a:rPr>
              <a:t>A survey of African American/Black students across the CCC</a:t>
            </a:r>
            <a:endParaRPr sz="2600" b="0" i="0" u="none" strike="noStrike" cap="none" dirty="0">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400" b="0" i="0" u="none" strike="noStrike" cap="none" dirty="0">
              <a:solidFill>
                <a:srgbClr val="262626"/>
              </a:solidFill>
              <a:latin typeface="Calibri"/>
              <a:ea typeface="Calibri"/>
              <a:cs typeface="Calibri"/>
              <a:sym typeface="Calibri"/>
            </a:endParaRPr>
          </a:p>
        </p:txBody>
      </p:sp>
      <p:pic>
        <p:nvPicPr>
          <p:cNvPr id="159" name="Google Shape;159;g24e049f973f_0_4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992975" y="6065925"/>
            <a:ext cx="2199025" cy="792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2971989650_1_17"/>
          <p:cNvSpPr txBox="1">
            <a:spLocks noGrp="1"/>
          </p:cNvSpPr>
          <p:nvPr>
            <p:ph type="ctrTitle"/>
          </p:nvPr>
        </p:nvSpPr>
        <p:spPr>
          <a:xfrm>
            <a:off x="1075475" y="1752625"/>
            <a:ext cx="9832200" cy="1314000"/>
          </a:xfrm>
          <a:prstGeom prst="rect">
            <a:avLst/>
          </a:prstGeom>
          <a:noFill/>
          <a:ln>
            <a:noFill/>
          </a:ln>
        </p:spPr>
        <p:txBody>
          <a:bodyPr spcFirstLastPara="1" wrap="square" lIns="95225" tIns="47600" rIns="95225" bIns="47600" anchor="ctr" anchorCtr="0">
            <a:noAutofit/>
          </a:bodyPr>
          <a:lstStyle/>
          <a:p>
            <a:pPr marL="0" marR="0" lvl="0" indent="0" algn="l" rtl="0">
              <a:lnSpc>
                <a:spcPct val="100000"/>
              </a:lnSpc>
              <a:spcBef>
                <a:spcPts val="0"/>
              </a:spcBef>
              <a:spcAft>
                <a:spcPts val="0"/>
              </a:spcAft>
              <a:buClr>
                <a:schemeClr val="lt1"/>
              </a:buClr>
              <a:buSzPts val="6600"/>
              <a:buFont typeface="Arial"/>
              <a:buNone/>
            </a:pPr>
            <a:r>
              <a:rPr lang="en-US" sz="4200" b="1" i="1" dirty="0"/>
              <a:t>Phases 1 and 2:</a:t>
            </a:r>
            <a:endParaRPr sz="4200" b="1" i="1" dirty="0"/>
          </a:p>
          <a:p>
            <a:pPr marL="0" marR="0" lvl="0" indent="0" algn="l" rtl="0">
              <a:lnSpc>
                <a:spcPct val="100000"/>
              </a:lnSpc>
              <a:spcBef>
                <a:spcPts val="0"/>
              </a:spcBef>
              <a:spcAft>
                <a:spcPts val="0"/>
              </a:spcAft>
              <a:buClr>
                <a:schemeClr val="lt1"/>
              </a:buClr>
              <a:buSzPts val="6600"/>
              <a:buFont typeface="Arial"/>
              <a:buNone/>
            </a:pPr>
            <a:r>
              <a:rPr lang="en-US" sz="4000" b="1" i="1" dirty="0"/>
              <a:t>Factors Influencing Whether or Not an African American/Black Student Makes It Near The Transfer Gate</a:t>
            </a:r>
            <a:endParaRPr sz="4000" b="1" i="1" dirty="0"/>
          </a:p>
        </p:txBody>
      </p:sp>
      <p:sp>
        <p:nvSpPr>
          <p:cNvPr id="165" name="Google Shape;165;g22971989650_1_17"/>
          <p:cNvSpPr txBox="1">
            <a:spLocks noGrp="1"/>
          </p:cNvSpPr>
          <p:nvPr>
            <p:ph type="sldNum" idx="12"/>
          </p:nvPr>
        </p:nvSpPr>
        <p:spPr>
          <a:xfrm>
            <a:off x="634984" y="6319590"/>
            <a:ext cx="2857800" cy="379200"/>
          </a:xfrm>
          <a:prstGeom prst="rect">
            <a:avLst/>
          </a:prstGeom>
          <a:noFill/>
          <a:ln>
            <a:noFill/>
          </a:ln>
        </p:spPr>
        <p:txBody>
          <a:bodyPr spcFirstLastPara="1" wrap="square" lIns="95225" tIns="47600" rIns="95225" bIns="476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1_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1970</Words>
  <Application>Microsoft Office PowerPoint</Application>
  <PresentationFormat>Widescreen</PresentationFormat>
  <Paragraphs>225</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Roboto</vt:lpstr>
      <vt:lpstr>Georgia</vt:lpstr>
      <vt:lpstr>Palatino</vt:lpstr>
      <vt:lpstr>Arial</vt:lpstr>
      <vt:lpstr>Calibri</vt:lpstr>
      <vt:lpstr>Trebuchet MS</vt:lpstr>
      <vt:lpstr>Lucida Sans</vt:lpstr>
      <vt:lpstr>1_ASCCC Curriculum Inst. 2020 Theme</vt:lpstr>
      <vt:lpstr>Welcome Slide</vt:lpstr>
      <vt:lpstr>AGENDA</vt:lpstr>
      <vt:lpstr>About The RP Group</vt:lpstr>
      <vt:lpstr>Through the Gate Mapped California’s transfer landscape, identifying a continuum of milestones for the student transfer journey and  quantifying how many students were “near” or “at” the transfer gate  </vt:lpstr>
      <vt:lpstr>Through the Gate While African American/Black students are less likely to make it “near the transfer gate,” among those who do reach this milestone, they are significantly more likely to transfer than their peers.  When compared to White students, African American/Black students are 2.04 times more likely to transfer than remain near the gate.</vt:lpstr>
      <vt:lpstr>The African American Transfer Tipping Point</vt:lpstr>
      <vt:lpstr>GUIDING QUESTIONS</vt:lpstr>
      <vt:lpstr>METHODS</vt:lpstr>
      <vt:lpstr>Phases 1 and 2: Factors Influencing Whether or Not an African American/Black Student Makes It Near The Transfer Gate</vt:lpstr>
      <vt:lpstr>POPULATION</vt:lpstr>
      <vt:lpstr>Phase 1 Results</vt:lpstr>
      <vt:lpstr>Phase 1 Results 2</vt:lpstr>
      <vt:lpstr>Phase 2 Results</vt:lpstr>
      <vt:lpstr>Phase 3:  Leveraging Statewide Survey  Findings to Dive Deeper into Results</vt:lpstr>
      <vt:lpstr>Phase 3 Survey Sample</vt:lpstr>
      <vt:lpstr>Phase 3 Survey Sample 2</vt:lpstr>
      <vt:lpstr>Phase 3 Constructs Explored</vt:lpstr>
      <vt:lpstr>Phase 3 Constructs Explored 2</vt:lpstr>
      <vt:lpstr>Phase 3 Constructs Explored 3</vt:lpstr>
      <vt:lpstr>Phase 3: Four Core Student Experiences</vt:lpstr>
      <vt:lpstr>Passing Transfer-Level Math and English  </vt:lpstr>
      <vt:lpstr>Transfer-Level Course Passing</vt:lpstr>
      <vt:lpstr>Student Voice on Impact of Microaggressions</vt:lpstr>
      <vt:lpstr>Let’s Discuss</vt:lpstr>
      <vt:lpstr>Academic Counseling </vt:lpstr>
      <vt:lpstr>Academic Counseling 2</vt:lpstr>
      <vt:lpstr>Academic Counseling 3</vt:lpstr>
      <vt:lpstr>Let’s Discuss 2</vt:lpstr>
      <vt:lpstr>Umoja  </vt:lpstr>
      <vt:lpstr>Umoja</vt:lpstr>
      <vt:lpstr>Let’s Discuss 3</vt:lpstr>
      <vt:lpstr>Academic Probation  </vt:lpstr>
      <vt:lpstr>Students who were currently on probation were much more likely than students never on probation to report the challenges with University Affordability, School-Life Balance, Pathway Navigation, and finding a Support Network. </vt:lpstr>
      <vt:lpstr>Students who were currently on probation were much more likely than students never on probation to report various challenges in their daily lives. </vt:lpstr>
      <vt:lpstr>From Research to Action</vt:lpstr>
      <vt:lpstr>Let’s Discuss 4</vt:lpstr>
      <vt:lpstr>Let’s Discuss!  </vt:lpstr>
      <vt:lpstr>New Report!</vt:lpstr>
      <vt:lpstr>Webinar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Brohawn</dc:creator>
  <cp:lastModifiedBy>Kyoko Hatano</cp:lastModifiedBy>
  <cp:revision>10</cp:revision>
  <dcterms:created xsi:type="dcterms:W3CDTF">2022-02-22T18:27:05Z</dcterms:created>
  <dcterms:modified xsi:type="dcterms:W3CDTF">2023-11-16T00:43:41Z</dcterms:modified>
</cp:coreProperties>
</file>