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0"/>
  </p:notesMasterIdLst>
  <p:handoutMasterIdLst>
    <p:handoutMasterId r:id="rId21"/>
  </p:handoutMasterIdLst>
  <p:sldIdLst>
    <p:sldId id="260" r:id="rId2"/>
    <p:sldId id="261" r:id="rId3"/>
    <p:sldId id="262" r:id="rId4"/>
    <p:sldId id="263" r:id="rId5"/>
    <p:sldId id="264" r:id="rId6"/>
    <p:sldId id="265" r:id="rId7"/>
    <p:sldId id="266" r:id="rId8"/>
    <p:sldId id="267" r:id="rId9"/>
    <p:sldId id="275" r:id="rId10"/>
    <p:sldId id="276" r:id="rId11"/>
    <p:sldId id="277" r:id="rId12"/>
    <p:sldId id="268" r:id="rId13"/>
    <p:sldId id="269" r:id="rId14"/>
    <p:sldId id="270" r:id="rId15"/>
    <p:sldId id="271" r:id="rId16"/>
    <p:sldId id="272" r:id="rId17"/>
    <p:sldId id="273" r:id="rId18"/>
    <p:sldId id="274" r:id="rId19"/>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7E"/>
    <a:srgbClr val="B14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F6BC07-1993-9B46-C1E4-BDDD07020987}" v="367" dt="2023-11-16T05:55:32.350"/>
    <p1510:client id="{53E0E735-79D9-43EA-AF53-38393ED78327}" v="15" dt="2023-11-08T20:35:09.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561" autoAdjust="0"/>
    <p:restoredTop sz="86492" autoAdjust="0"/>
  </p:normalViewPr>
  <p:slideViewPr>
    <p:cSldViewPr snapToGrid="0" snapToObjects="1">
      <p:cViewPr varScale="1">
        <p:scale>
          <a:sx n="61" d="100"/>
          <a:sy n="61" d="100"/>
        </p:scale>
        <p:origin x="396"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F631CF-AEC0-D649-A29D-B1290BE3F488}" type="doc">
      <dgm:prSet loTypeId="urn:microsoft.com/office/officeart/2005/8/layout/process1" loCatId="" qsTypeId="urn:microsoft.com/office/officeart/2005/8/quickstyle/simple1" qsCatId="simple" csTypeId="urn:microsoft.com/office/officeart/2005/8/colors/accent4_3" csCatId="accent4" phldr="1"/>
      <dgm:spPr/>
      <dgm:t>
        <a:bodyPr/>
        <a:lstStyle/>
        <a:p>
          <a:endParaRPr lang="en-US"/>
        </a:p>
      </dgm:t>
    </dgm:pt>
    <dgm:pt modelId="{4B7977C4-114D-2D41-AB9D-C727742C00A1}">
      <dgm:prSet phldrT="[Text]"/>
      <dgm:spPr/>
      <dgm:t>
        <a:bodyPr/>
        <a:lstStyle/>
        <a:p>
          <a:r>
            <a:rPr lang="en-US" dirty="0"/>
            <a:t>Policy Committee(s)</a:t>
          </a:r>
        </a:p>
      </dgm:t>
    </dgm:pt>
    <dgm:pt modelId="{5E26BCA4-BEE3-7D46-8EB3-793FF31F68A3}" type="parTrans" cxnId="{C2B22EF6-F23B-154E-93D9-8BF218ADA2F8}">
      <dgm:prSet/>
      <dgm:spPr/>
      <dgm:t>
        <a:bodyPr/>
        <a:lstStyle/>
        <a:p>
          <a:endParaRPr lang="en-US"/>
        </a:p>
      </dgm:t>
    </dgm:pt>
    <dgm:pt modelId="{0DFC1B35-356D-F842-A1C3-5030B722ABE7}" type="sibTrans" cxnId="{C2B22EF6-F23B-154E-93D9-8BF218ADA2F8}">
      <dgm:prSet/>
      <dgm:spPr/>
      <dgm:t>
        <a:bodyPr/>
        <a:lstStyle/>
        <a:p>
          <a:endParaRPr lang="en-US"/>
        </a:p>
      </dgm:t>
    </dgm:pt>
    <dgm:pt modelId="{7505A004-7788-4140-B18D-13D5BF9EA7DB}">
      <dgm:prSet phldrT="[Text]"/>
      <dgm:spPr/>
      <dgm:t>
        <a:bodyPr/>
        <a:lstStyle/>
        <a:p>
          <a:r>
            <a:rPr lang="en-US" dirty="0"/>
            <a:t>Appropriation Committee</a:t>
          </a:r>
          <a:br>
            <a:rPr lang="en-US" dirty="0"/>
          </a:br>
          <a:r>
            <a:rPr lang="en-US" dirty="0"/>
            <a:t>(fiscal impact)</a:t>
          </a:r>
        </a:p>
      </dgm:t>
    </dgm:pt>
    <dgm:pt modelId="{69120EA8-25C6-5F47-867A-C8BA0B3BC34E}" type="parTrans" cxnId="{1373B7DF-2404-8A4E-90B6-68AFAA0265B4}">
      <dgm:prSet/>
      <dgm:spPr/>
      <dgm:t>
        <a:bodyPr/>
        <a:lstStyle/>
        <a:p>
          <a:endParaRPr lang="en-US"/>
        </a:p>
      </dgm:t>
    </dgm:pt>
    <dgm:pt modelId="{8837D222-0C0B-564D-8556-59122B365A21}" type="sibTrans" cxnId="{1373B7DF-2404-8A4E-90B6-68AFAA0265B4}">
      <dgm:prSet/>
      <dgm:spPr/>
      <dgm:t>
        <a:bodyPr/>
        <a:lstStyle/>
        <a:p>
          <a:endParaRPr lang="en-US"/>
        </a:p>
      </dgm:t>
    </dgm:pt>
    <dgm:pt modelId="{5DFDA022-FCED-D040-BC95-9D958C40AD84}">
      <dgm:prSet phldrT="[Text]"/>
      <dgm:spPr/>
      <dgm:t>
        <a:bodyPr/>
        <a:lstStyle/>
        <a:p>
          <a:r>
            <a:rPr lang="en-US" dirty="0">
              <a:solidFill>
                <a:schemeClr val="tx1"/>
              </a:solidFill>
            </a:rPr>
            <a:t>Floor Vote</a:t>
          </a:r>
        </a:p>
      </dgm:t>
    </dgm:pt>
    <dgm:pt modelId="{383F1590-1A88-364D-8441-967D97854764}" type="parTrans" cxnId="{9F9645E3-F5E5-474C-A82E-551177AA436A}">
      <dgm:prSet/>
      <dgm:spPr/>
      <dgm:t>
        <a:bodyPr/>
        <a:lstStyle/>
        <a:p>
          <a:endParaRPr lang="en-US"/>
        </a:p>
      </dgm:t>
    </dgm:pt>
    <dgm:pt modelId="{6634DE0F-B330-814F-B108-C7427EEE59A3}" type="sibTrans" cxnId="{9F9645E3-F5E5-474C-A82E-551177AA436A}">
      <dgm:prSet/>
      <dgm:spPr/>
      <dgm:t>
        <a:bodyPr/>
        <a:lstStyle/>
        <a:p>
          <a:endParaRPr lang="en-US"/>
        </a:p>
      </dgm:t>
    </dgm:pt>
    <dgm:pt modelId="{9F6EE20D-3A1C-DC42-B500-2CF6CA0E4957}">
      <dgm:prSet/>
      <dgm:spPr/>
      <dgm:t>
        <a:bodyPr/>
        <a:lstStyle/>
        <a:p>
          <a:r>
            <a:rPr lang="en-US" dirty="0">
              <a:solidFill>
                <a:schemeClr val="tx1"/>
              </a:solidFill>
            </a:rPr>
            <a:t>Move to 2nd House or Return to House of Origin</a:t>
          </a:r>
        </a:p>
      </dgm:t>
    </dgm:pt>
    <dgm:pt modelId="{FBCFE6C7-FA27-8C44-8BFE-DEA935BC52A8}" type="parTrans" cxnId="{A3FAB1EE-2AB9-424C-B112-C538973325DC}">
      <dgm:prSet/>
      <dgm:spPr/>
      <dgm:t>
        <a:bodyPr/>
        <a:lstStyle/>
        <a:p>
          <a:endParaRPr lang="en-US"/>
        </a:p>
      </dgm:t>
    </dgm:pt>
    <dgm:pt modelId="{54F570B7-8876-6147-A581-A169B18B0845}" type="sibTrans" cxnId="{A3FAB1EE-2AB9-424C-B112-C538973325DC}">
      <dgm:prSet/>
      <dgm:spPr/>
      <dgm:t>
        <a:bodyPr/>
        <a:lstStyle/>
        <a:p>
          <a:endParaRPr lang="en-US"/>
        </a:p>
      </dgm:t>
    </dgm:pt>
    <dgm:pt modelId="{54318693-7BE3-3A4A-97E3-BC390D2411A5}">
      <dgm:prSet/>
      <dgm:spPr/>
      <dgm:t>
        <a:bodyPr/>
        <a:lstStyle/>
        <a:p>
          <a:r>
            <a:rPr lang="en-US" dirty="0"/>
            <a:t>Introduced in House of Origin</a:t>
          </a:r>
          <a:br>
            <a:rPr lang="en-US" dirty="0"/>
          </a:br>
          <a:r>
            <a:rPr lang="en-US" dirty="0"/>
            <a:t>(AB or SB)</a:t>
          </a:r>
        </a:p>
      </dgm:t>
    </dgm:pt>
    <dgm:pt modelId="{65E87EE6-3B9D-E547-B6C2-0DDD8C1B0449}" type="parTrans" cxnId="{361C0A9A-A68E-BB47-BDC3-312A45BBC746}">
      <dgm:prSet/>
      <dgm:spPr/>
      <dgm:t>
        <a:bodyPr/>
        <a:lstStyle/>
        <a:p>
          <a:endParaRPr lang="en-US"/>
        </a:p>
      </dgm:t>
    </dgm:pt>
    <dgm:pt modelId="{43AB2185-1DCB-034A-BD23-38AC2F525019}" type="sibTrans" cxnId="{361C0A9A-A68E-BB47-BDC3-312A45BBC746}">
      <dgm:prSet/>
      <dgm:spPr/>
      <dgm:t>
        <a:bodyPr/>
        <a:lstStyle/>
        <a:p>
          <a:endParaRPr lang="en-US"/>
        </a:p>
      </dgm:t>
    </dgm:pt>
    <dgm:pt modelId="{E8669C0F-B5D5-6A44-AF33-AED492E24BD4}" type="pres">
      <dgm:prSet presAssocID="{E4F631CF-AEC0-D649-A29D-B1290BE3F488}" presName="Name0" presStyleCnt="0">
        <dgm:presLayoutVars>
          <dgm:dir/>
          <dgm:resizeHandles val="exact"/>
        </dgm:presLayoutVars>
      </dgm:prSet>
      <dgm:spPr/>
    </dgm:pt>
    <dgm:pt modelId="{620D3164-FBE4-394F-99C8-661A9391F457}" type="pres">
      <dgm:prSet presAssocID="{54318693-7BE3-3A4A-97E3-BC390D2411A5}" presName="node" presStyleLbl="node1" presStyleIdx="0" presStyleCnt="5">
        <dgm:presLayoutVars>
          <dgm:bulletEnabled val="1"/>
        </dgm:presLayoutVars>
      </dgm:prSet>
      <dgm:spPr/>
    </dgm:pt>
    <dgm:pt modelId="{253CD6B0-5861-1246-AAF3-533E1B06E2AF}" type="pres">
      <dgm:prSet presAssocID="{43AB2185-1DCB-034A-BD23-38AC2F525019}" presName="sibTrans" presStyleLbl="sibTrans2D1" presStyleIdx="0" presStyleCnt="4"/>
      <dgm:spPr/>
    </dgm:pt>
    <dgm:pt modelId="{F10ECB93-398F-7948-A30A-593360385C68}" type="pres">
      <dgm:prSet presAssocID="{43AB2185-1DCB-034A-BD23-38AC2F525019}" presName="connectorText" presStyleLbl="sibTrans2D1" presStyleIdx="0" presStyleCnt="4"/>
      <dgm:spPr/>
    </dgm:pt>
    <dgm:pt modelId="{A6995CCC-CC2F-0640-A0A5-F06FFDB6683A}" type="pres">
      <dgm:prSet presAssocID="{4B7977C4-114D-2D41-AB9D-C727742C00A1}" presName="node" presStyleLbl="node1" presStyleIdx="1" presStyleCnt="5">
        <dgm:presLayoutVars>
          <dgm:bulletEnabled val="1"/>
        </dgm:presLayoutVars>
      </dgm:prSet>
      <dgm:spPr/>
    </dgm:pt>
    <dgm:pt modelId="{810AA168-D0B4-3C4E-B153-3BC9F3469F68}" type="pres">
      <dgm:prSet presAssocID="{0DFC1B35-356D-F842-A1C3-5030B722ABE7}" presName="sibTrans" presStyleLbl="sibTrans2D1" presStyleIdx="1" presStyleCnt="4"/>
      <dgm:spPr/>
    </dgm:pt>
    <dgm:pt modelId="{82EA771F-0B5F-8247-B86B-3646B72AD48E}" type="pres">
      <dgm:prSet presAssocID="{0DFC1B35-356D-F842-A1C3-5030B722ABE7}" presName="connectorText" presStyleLbl="sibTrans2D1" presStyleIdx="1" presStyleCnt="4"/>
      <dgm:spPr/>
    </dgm:pt>
    <dgm:pt modelId="{5F6BC865-0596-E749-A679-B1423856A918}" type="pres">
      <dgm:prSet presAssocID="{7505A004-7788-4140-B18D-13D5BF9EA7DB}" presName="node" presStyleLbl="node1" presStyleIdx="2" presStyleCnt="5">
        <dgm:presLayoutVars>
          <dgm:bulletEnabled val="1"/>
        </dgm:presLayoutVars>
      </dgm:prSet>
      <dgm:spPr/>
    </dgm:pt>
    <dgm:pt modelId="{9686D5A0-2C01-8C47-8226-EF11993046DA}" type="pres">
      <dgm:prSet presAssocID="{8837D222-0C0B-564D-8556-59122B365A21}" presName="sibTrans" presStyleLbl="sibTrans2D1" presStyleIdx="2" presStyleCnt="4"/>
      <dgm:spPr/>
    </dgm:pt>
    <dgm:pt modelId="{0BCBF0AA-3D6D-8D43-8730-03FAAE2D21DC}" type="pres">
      <dgm:prSet presAssocID="{8837D222-0C0B-564D-8556-59122B365A21}" presName="connectorText" presStyleLbl="sibTrans2D1" presStyleIdx="2" presStyleCnt="4"/>
      <dgm:spPr/>
    </dgm:pt>
    <dgm:pt modelId="{C5B23B35-8246-BE4C-9E65-3AA9DD7AFCB1}" type="pres">
      <dgm:prSet presAssocID="{5DFDA022-FCED-D040-BC95-9D958C40AD84}" presName="node" presStyleLbl="node1" presStyleIdx="3" presStyleCnt="5">
        <dgm:presLayoutVars>
          <dgm:bulletEnabled val="1"/>
        </dgm:presLayoutVars>
      </dgm:prSet>
      <dgm:spPr/>
    </dgm:pt>
    <dgm:pt modelId="{3F36D90A-0057-5C4F-B799-9DC949A72312}" type="pres">
      <dgm:prSet presAssocID="{6634DE0F-B330-814F-B108-C7427EEE59A3}" presName="sibTrans" presStyleLbl="sibTrans2D1" presStyleIdx="3" presStyleCnt="4"/>
      <dgm:spPr/>
    </dgm:pt>
    <dgm:pt modelId="{AD05A0E9-6DF4-0442-9E65-E2622C719DB6}" type="pres">
      <dgm:prSet presAssocID="{6634DE0F-B330-814F-B108-C7427EEE59A3}" presName="connectorText" presStyleLbl="sibTrans2D1" presStyleIdx="3" presStyleCnt="4"/>
      <dgm:spPr/>
    </dgm:pt>
    <dgm:pt modelId="{3A290BE8-9071-9A43-9CE5-8EA92A386034}" type="pres">
      <dgm:prSet presAssocID="{9F6EE20D-3A1C-DC42-B500-2CF6CA0E4957}" presName="node" presStyleLbl="node1" presStyleIdx="4" presStyleCnt="5">
        <dgm:presLayoutVars>
          <dgm:bulletEnabled val="1"/>
        </dgm:presLayoutVars>
      </dgm:prSet>
      <dgm:spPr/>
    </dgm:pt>
  </dgm:ptLst>
  <dgm:cxnLst>
    <dgm:cxn modelId="{0C93E008-AE81-4740-9051-16633281CF64}" type="presOf" srcId="{9F6EE20D-3A1C-DC42-B500-2CF6CA0E4957}" destId="{3A290BE8-9071-9A43-9CE5-8EA92A386034}" srcOrd="0" destOrd="0" presId="urn:microsoft.com/office/officeart/2005/8/layout/process1"/>
    <dgm:cxn modelId="{A774431B-9E58-B243-9C2D-50B1B68D0D7C}" type="presOf" srcId="{6634DE0F-B330-814F-B108-C7427EEE59A3}" destId="{3F36D90A-0057-5C4F-B799-9DC949A72312}" srcOrd="0" destOrd="0" presId="urn:microsoft.com/office/officeart/2005/8/layout/process1"/>
    <dgm:cxn modelId="{FC1AB869-1FC9-E944-8D95-F79CEB20FE3C}" type="presOf" srcId="{4B7977C4-114D-2D41-AB9D-C727742C00A1}" destId="{A6995CCC-CC2F-0640-A0A5-F06FFDB6683A}" srcOrd="0" destOrd="0" presId="urn:microsoft.com/office/officeart/2005/8/layout/process1"/>
    <dgm:cxn modelId="{3307F76E-93E3-5241-A98A-597666830C40}" type="presOf" srcId="{E4F631CF-AEC0-D649-A29D-B1290BE3F488}" destId="{E8669C0F-B5D5-6A44-AF33-AED492E24BD4}" srcOrd="0" destOrd="0" presId="urn:microsoft.com/office/officeart/2005/8/layout/process1"/>
    <dgm:cxn modelId="{5A45616F-DE7E-A64C-AC02-F1052082943A}" type="presOf" srcId="{6634DE0F-B330-814F-B108-C7427EEE59A3}" destId="{AD05A0E9-6DF4-0442-9E65-E2622C719DB6}" srcOrd="1" destOrd="0" presId="urn:microsoft.com/office/officeart/2005/8/layout/process1"/>
    <dgm:cxn modelId="{CEEE408C-51B3-EE4C-AFE3-858C0BB3FBFF}" type="presOf" srcId="{54318693-7BE3-3A4A-97E3-BC390D2411A5}" destId="{620D3164-FBE4-394F-99C8-661A9391F457}" srcOrd="0" destOrd="0" presId="urn:microsoft.com/office/officeart/2005/8/layout/process1"/>
    <dgm:cxn modelId="{D265C892-22B1-D241-A279-9AA34A420855}" type="presOf" srcId="{8837D222-0C0B-564D-8556-59122B365A21}" destId="{9686D5A0-2C01-8C47-8226-EF11993046DA}" srcOrd="0" destOrd="0" presId="urn:microsoft.com/office/officeart/2005/8/layout/process1"/>
    <dgm:cxn modelId="{361C0A9A-A68E-BB47-BDC3-312A45BBC746}" srcId="{E4F631CF-AEC0-D649-A29D-B1290BE3F488}" destId="{54318693-7BE3-3A4A-97E3-BC390D2411A5}" srcOrd="0" destOrd="0" parTransId="{65E87EE6-3B9D-E547-B6C2-0DDD8C1B0449}" sibTransId="{43AB2185-1DCB-034A-BD23-38AC2F525019}"/>
    <dgm:cxn modelId="{A914729D-B389-5D47-BC90-FB37E9816491}" type="presOf" srcId="{43AB2185-1DCB-034A-BD23-38AC2F525019}" destId="{F10ECB93-398F-7948-A30A-593360385C68}" srcOrd="1" destOrd="0" presId="urn:microsoft.com/office/officeart/2005/8/layout/process1"/>
    <dgm:cxn modelId="{A24A89B4-DA43-4142-933B-16DE74EEB792}" type="presOf" srcId="{7505A004-7788-4140-B18D-13D5BF9EA7DB}" destId="{5F6BC865-0596-E749-A679-B1423856A918}" srcOrd="0" destOrd="0" presId="urn:microsoft.com/office/officeart/2005/8/layout/process1"/>
    <dgm:cxn modelId="{04EFAED6-01F3-BC4F-B4C3-63680065724E}" type="presOf" srcId="{43AB2185-1DCB-034A-BD23-38AC2F525019}" destId="{253CD6B0-5861-1246-AAF3-533E1B06E2AF}" srcOrd="0" destOrd="0" presId="urn:microsoft.com/office/officeart/2005/8/layout/process1"/>
    <dgm:cxn modelId="{1373B7DF-2404-8A4E-90B6-68AFAA0265B4}" srcId="{E4F631CF-AEC0-D649-A29D-B1290BE3F488}" destId="{7505A004-7788-4140-B18D-13D5BF9EA7DB}" srcOrd="2" destOrd="0" parTransId="{69120EA8-25C6-5F47-867A-C8BA0B3BC34E}" sibTransId="{8837D222-0C0B-564D-8556-59122B365A21}"/>
    <dgm:cxn modelId="{5B6B7AE2-E220-364B-813D-7E4CA9F6CDFB}" type="presOf" srcId="{5DFDA022-FCED-D040-BC95-9D958C40AD84}" destId="{C5B23B35-8246-BE4C-9E65-3AA9DD7AFCB1}" srcOrd="0" destOrd="0" presId="urn:microsoft.com/office/officeart/2005/8/layout/process1"/>
    <dgm:cxn modelId="{9F9645E3-F5E5-474C-A82E-551177AA436A}" srcId="{E4F631CF-AEC0-D649-A29D-B1290BE3F488}" destId="{5DFDA022-FCED-D040-BC95-9D958C40AD84}" srcOrd="3" destOrd="0" parTransId="{383F1590-1A88-364D-8441-967D97854764}" sibTransId="{6634DE0F-B330-814F-B108-C7427EEE59A3}"/>
    <dgm:cxn modelId="{85B877E5-EC26-AD4C-ACF5-3F98A9A2D49F}" type="presOf" srcId="{0DFC1B35-356D-F842-A1C3-5030B722ABE7}" destId="{82EA771F-0B5F-8247-B86B-3646B72AD48E}" srcOrd="1" destOrd="0" presId="urn:microsoft.com/office/officeart/2005/8/layout/process1"/>
    <dgm:cxn modelId="{A3FAB1EE-2AB9-424C-B112-C538973325DC}" srcId="{E4F631CF-AEC0-D649-A29D-B1290BE3F488}" destId="{9F6EE20D-3A1C-DC42-B500-2CF6CA0E4957}" srcOrd="4" destOrd="0" parTransId="{FBCFE6C7-FA27-8C44-8BFE-DEA935BC52A8}" sibTransId="{54F570B7-8876-6147-A581-A169B18B0845}"/>
    <dgm:cxn modelId="{C2B22EF6-F23B-154E-93D9-8BF218ADA2F8}" srcId="{E4F631CF-AEC0-D649-A29D-B1290BE3F488}" destId="{4B7977C4-114D-2D41-AB9D-C727742C00A1}" srcOrd="1" destOrd="0" parTransId="{5E26BCA4-BEE3-7D46-8EB3-793FF31F68A3}" sibTransId="{0DFC1B35-356D-F842-A1C3-5030B722ABE7}"/>
    <dgm:cxn modelId="{D9A374F9-A594-E249-8F76-B6F78B0EC1F6}" type="presOf" srcId="{0DFC1B35-356D-F842-A1C3-5030B722ABE7}" destId="{810AA168-D0B4-3C4E-B153-3BC9F3469F68}" srcOrd="0" destOrd="0" presId="urn:microsoft.com/office/officeart/2005/8/layout/process1"/>
    <dgm:cxn modelId="{AD0A6EFC-7F5C-BD45-9CF2-5F23D0223CAA}" type="presOf" srcId="{8837D222-0C0B-564D-8556-59122B365A21}" destId="{0BCBF0AA-3D6D-8D43-8730-03FAAE2D21DC}" srcOrd="1" destOrd="0" presId="urn:microsoft.com/office/officeart/2005/8/layout/process1"/>
    <dgm:cxn modelId="{66D799CA-2A61-D946-BA06-D4443254A453}" type="presParOf" srcId="{E8669C0F-B5D5-6A44-AF33-AED492E24BD4}" destId="{620D3164-FBE4-394F-99C8-661A9391F457}" srcOrd="0" destOrd="0" presId="urn:microsoft.com/office/officeart/2005/8/layout/process1"/>
    <dgm:cxn modelId="{35ED6AAF-5663-244C-92CF-F9C37A876682}" type="presParOf" srcId="{E8669C0F-B5D5-6A44-AF33-AED492E24BD4}" destId="{253CD6B0-5861-1246-AAF3-533E1B06E2AF}" srcOrd="1" destOrd="0" presId="urn:microsoft.com/office/officeart/2005/8/layout/process1"/>
    <dgm:cxn modelId="{8254692F-9A13-F041-AC09-E4C7232C00E0}" type="presParOf" srcId="{253CD6B0-5861-1246-AAF3-533E1B06E2AF}" destId="{F10ECB93-398F-7948-A30A-593360385C68}" srcOrd="0" destOrd="0" presId="urn:microsoft.com/office/officeart/2005/8/layout/process1"/>
    <dgm:cxn modelId="{9CF7F112-4CC4-6846-911D-AF6CA426915E}" type="presParOf" srcId="{E8669C0F-B5D5-6A44-AF33-AED492E24BD4}" destId="{A6995CCC-CC2F-0640-A0A5-F06FFDB6683A}" srcOrd="2" destOrd="0" presId="urn:microsoft.com/office/officeart/2005/8/layout/process1"/>
    <dgm:cxn modelId="{8A1D6B60-7F40-014F-8B11-36647A7DF8C7}" type="presParOf" srcId="{E8669C0F-B5D5-6A44-AF33-AED492E24BD4}" destId="{810AA168-D0B4-3C4E-B153-3BC9F3469F68}" srcOrd="3" destOrd="0" presId="urn:microsoft.com/office/officeart/2005/8/layout/process1"/>
    <dgm:cxn modelId="{5F9FE3CF-A217-D94D-BF93-CD7C09B284D0}" type="presParOf" srcId="{810AA168-D0B4-3C4E-B153-3BC9F3469F68}" destId="{82EA771F-0B5F-8247-B86B-3646B72AD48E}" srcOrd="0" destOrd="0" presId="urn:microsoft.com/office/officeart/2005/8/layout/process1"/>
    <dgm:cxn modelId="{3ADF9F4B-559E-BA4B-8037-D1F152879BA8}" type="presParOf" srcId="{E8669C0F-B5D5-6A44-AF33-AED492E24BD4}" destId="{5F6BC865-0596-E749-A679-B1423856A918}" srcOrd="4" destOrd="0" presId="urn:microsoft.com/office/officeart/2005/8/layout/process1"/>
    <dgm:cxn modelId="{0B9BCA30-C898-324D-BF27-FEA1B6DBF7E7}" type="presParOf" srcId="{E8669C0F-B5D5-6A44-AF33-AED492E24BD4}" destId="{9686D5A0-2C01-8C47-8226-EF11993046DA}" srcOrd="5" destOrd="0" presId="urn:microsoft.com/office/officeart/2005/8/layout/process1"/>
    <dgm:cxn modelId="{E0CEE9E2-4234-B44F-B8DC-5AAA222E96EC}" type="presParOf" srcId="{9686D5A0-2C01-8C47-8226-EF11993046DA}" destId="{0BCBF0AA-3D6D-8D43-8730-03FAAE2D21DC}" srcOrd="0" destOrd="0" presId="urn:microsoft.com/office/officeart/2005/8/layout/process1"/>
    <dgm:cxn modelId="{9F3D7FB8-392C-6F41-BDC7-8813C7F88801}" type="presParOf" srcId="{E8669C0F-B5D5-6A44-AF33-AED492E24BD4}" destId="{C5B23B35-8246-BE4C-9E65-3AA9DD7AFCB1}" srcOrd="6" destOrd="0" presId="urn:microsoft.com/office/officeart/2005/8/layout/process1"/>
    <dgm:cxn modelId="{B4725527-8F53-C949-A560-6AF46D5F41BA}" type="presParOf" srcId="{E8669C0F-B5D5-6A44-AF33-AED492E24BD4}" destId="{3F36D90A-0057-5C4F-B799-9DC949A72312}" srcOrd="7" destOrd="0" presId="urn:microsoft.com/office/officeart/2005/8/layout/process1"/>
    <dgm:cxn modelId="{8D262832-E88E-7644-B0AF-6E4C5D63D6DC}" type="presParOf" srcId="{3F36D90A-0057-5C4F-B799-9DC949A72312}" destId="{AD05A0E9-6DF4-0442-9E65-E2622C719DB6}" srcOrd="0" destOrd="0" presId="urn:microsoft.com/office/officeart/2005/8/layout/process1"/>
    <dgm:cxn modelId="{CF8A4327-EF3D-FF4D-BE31-94A4C61A5634}" type="presParOf" srcId="{E8669C0F-B5D5-6A44-AF33-AED492E24BD4}" destId="{3A290BE8-9071-9A43-9CE5-8EA92A386034}"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D3164-FBE4-394F-99C8-661A9391F457}">
      <dsp:nvSpPr>
        <dsp:cNvPr id="0" name=""/>
        <dsp:cNvSpPr/>
      </dsp:nvSpPr>
      <dsp:spPr>
        <a:xfrm>
          <a:off x="5138" y="1081863"/>
          <a:ext cx="1592918" cy="1406559"/>
        </a:xfrm>
        <a:prstGeom prst="roundRect">
          <a:avLst>
            <a:gd name="adj" fmla="val 10000"/>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Introduced in House of Origin</a:t>
          </a:r>
          <a:br>
            <a:rPr lang="en-US" sz="1800" kern="1200" dirty="0"/>
          </a:br>
          <a:r>
            <a:rPr lang="en-US" sz="1800" kern="1200" dirty="0"/>
            <a:t>(AB or SB)</a:t>
          </a:r>
        </a:p>
      </dsp:txBody>
      <dsp:txXfrm>
        <a:off x="46335" y="1123060"/>
        <a:ext cx="1510524" cy="1324165"/>
      </dsp:txXfrm>
    </dsp:sp>
    <dsp:sp modelId="{253CD6B0-5861-1246-AAF3-533E1B06E2AF}">
      <dsp:nvSpPr>
        <dsp:cNvPr id="0" name=""/>
        <dsp:cNvSpPr/>
      </dsp:nvSpPr>
      <dsp:spPr>
        <a:xfrm>
          <a:off x="1757348" y="1587621"/>
          <a:ext cx="337698" cy="395043"/>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57348" y="1666630"/>
        <a:ext cx="236389" cy="237025"/>
      </dsp:txXfrm>
    </dsp:sp>
    <dsp:sp modelId="{A6995CCC-CC2F-0640-A0A5-F06FFDB6683A}">
      <dsp:nvSpPr>
        <dsp:cNvPr id="0" name=""/>
        <dsp:cNvSpPr/>
      </dsp:nvSpPr>
      <dsp:spPr>
        <a:xfrm>
          <a:off x="2235223" y="1081863"/>
          <a:ext cx="1592918" cy="1406559"/>
        </a:xfrm>
        <a:prstGeom prst="roundRect">
          <a:avLst>
            <a:gd name="adj" fmla="val 10000"/>
          </a:avLst>
        </a:prstGeom>
        <a:solidFill>
          <a:schemeClr val="accent4">
            <a:shade val="80000"/>
            <a:hueOff val="-93139"/>
            <a:satOff val="-1968"/>
            <a:lumOff val="756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Policy Committee(s)</a:t>
          </a:r>
        </a:p>
      </dsp:txBody>
      <dsp:txXfrm>
        <a:off x="2276420" y="1123060"/>
        <a:ext cx="1510524" cy="1324165"/>
      </dsp:txXfrm>
    </dsp:sp>
    <dsp:sp modelId="{810AA168-D0B4-3C4E-B153-3BC9F3469F68}">
      <dsp:nvSpPr>
        <dsp:cNvPr id="0" name=""/>
        <dsp:cNvSpPr/>
      </dsp:nvSpPr>
      <dsp:spPr>
        <a:xfrm>
          <a:off x="3987433" y="1587621"/>
          <a:ext cx="337698" cy="395043"/>
        </a:xfrm>
        <a:prstGeom prst="rightArrow">
          <a:avLst>
            <a:gd name="adj1" fmla="val 60000"/>
            <a:gd name="adj2" fmla="val 50000"/>
          </a:avLst>
        </a:prstGeom>
        <a:solidFill>
          <a:schemeClr val="accent4">
            <a:shade val="90000"/>
            <a:hueOff val="-124160"/>
            <a:satOff val="-2477"/>
            <a:lumOff val="922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987433" y="1666630"/>
        <a:ext cx="236389" cy="237025"/>
      </dsp:txXfrm>
    </dsp:sp>
    <dsp:sp modelId="{5F6BC865-0596-E749-A679-B1423856A918}">
      <dsp:nvSpPr>
        <dsp:cNvPr id="0" name=""/>
        <dsp:cNvSpPr/>
      </dsp:nvSpPr>
      <dsp:spPr>
        <a:xfrm>
          <a:off x="4465309" y="1081863"/>
          <a:ext cx="1592918" cy="1406559"/>
        </a:xfrm>
        <a:prstGeom prst="roundRect">
          <a:avLst>
            <a:gd name="adj" fmla="val 10000"/>
          </a:avLst>
        </a:prstGeom>
        <a:solidFill>
          <a:schemeClr val="accent4">
            <a:shade val="80000"/>
            <a:hueOff val="-186279"/>
            <a:satOff val="-3937"/>
            <a:lumOff val="151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Appropriation Committee</a:t>
          </a:r>
          <a:br>
            <a:rPr lang="en-US" sz="1800" kern="1200" dirty="0"/>
          </a:br>
          <a:r>
            <a:rPr lang="en-US" sz="1800" kern="1200" dirty="0"/>
            <a:t>(fiscal impact)</a:t>
          </a:r>
        </a:p>
      </dsp:txBody>
      <dsp:txXfrm>
        <a:off x="4506506" y="1123060"/>
        <a:ext cx="1510524" cy="1324165"/>
      </dsp:txXfrm>
    </dsp:sp>
    <dsp:sp modelId="{9686D5A0-2C01-8C47-8226-EF11993046DA}">
      <dsp:nvSpPr>
        <dsp:cNvPr id="0" name=""/>
        <dsp:cNvSpPr/>
      </dsp:nvSpPr>
      <dsp:spPr>
        <a:xfrm>
          <a:off x="6217519" y="1587621"/>
          <a:ext cx="337698" cy="395043"/>
        </a:xfrm>
        <a:prstGeom prst="rightArrow">
          <a:avLst>
            <a:gd name="adj1" fmla="val 60000"/>
            <a:gd name="adj2" fmla="val 50000"/>
          </a:avLst>
        </a:prstGeom>
        <a:solidFill>
          <a:schemeClr val="accent4">
            <a:shade val="90000"/>
            <a:hueOff val="-248319"/>
            <a:satOff val="-4955"/>
            <a:lumOff val="1845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217519" y="1666630"/>
        <a:ext cx="236389" cy="237025"/>
      </dsp:txXfrm>
    </dsp:sp>
    <dsp:sp modelId="{C5B23B35-8246-BE4C-9E65-3AA9DD7AFCB1}">
      <dsp:nvSpPr>
        <dsp:cNvPr id="0" name=""/>
        <dsp:cNvSpPr/>
      </dsp:nvSpPr>
      <dsp:spPr>
        <a:xfrm>
          <a:off x="6695394" y="1081863"/>
          <a:ext cx="1592918" cy="1406559"/>
        </a:xfrm>
        <a:prstGeom prst="roundRect">
          <a:avLst>
            <a:gd name="adj" fmla="val 10000"/>
          </a:avLst>
        </a:prstGeom>
        <a:solidFill>
          <a:schemeClr val="accent4">
            <a:shade val="80000"/>
            <a:hueOff val="-279418"/>
            <a:satOff val="-5905"/>
            <a:lumOff val="226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Floor Vote</a:t>
          </a:r>
        </a:p>
      </dsp:txBody>
      <dsp:txXfrm>
        <a:off x="6736591" y="1123060"/>
        <a:ext cx="1510524" cy="1324165"/>
      </dsp:txXfrm>
    </dsp:sp>
    <dsp:sp modelId="{3F36D90A-0057-5C4F-B799-9DC949A72312}">
      <dsp:nvSpPr>
        <dsp:cNvPr id="0" name=""/>
        <dsp:cNvSpPr/>
      </dsp:nvSpPr>
      <dsp:spPr>
        <a:xfrm>
          <a:off x="8447604" y="1587621"/>
          <a:ext cx="337698" cy="395043"/>
        </a:xfrm>
        <a:prstGeom prst="rightArrow">
          <a:avLst>
            <a:gd name="adj1" fmla="val 60000"/>
            <a:gd name="adj2" fmla="val 50000"/>
          </a:avLst>
        </a:prstGeom>
        <a:solidFill>
          <a:schemeClr val="accent4">
            <a:shade val="90000"/>
            <a:hueOff val="-372479"/>
            <a:satOff val="-7432"/>
            <a:lumOff val="2768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447604" y="1666630"/>
        <a:ext cx="236389" cy="237025"/>
      </dsp:txXfrm>
    </dsp:sp>
    <dsp:sp modelId="{3A290BE8-9071-9A43-9CE5-8EA92A386034}">
      <dsp:nvSpPr>
        <dsp:cNvPr id="0" name=""/>
        <dsp:cNvSpPr/>
      </dsp:nvSpPr>
      <dsp:spPr>
        <a:xfrm>
          <a:off x="8925480" y="1081863"/>
          <a:ext cx="1592918" cy="1406559"/>
        </a:xfrm>
        <a:prstGeom prst="roundRect">
          <a:avLst>
            <a:gd name="adj" fmla="val 10000"/>
          </a:avLst>
        </a:prstGeom>
        <a:solidFill>
          <a:schemeClr val="accent4">
            <a:shade val="80000"/>
            <a:hueOff val="-372557"/>
            <a:satOff val="-7873"/>
            <a:lumOff val="302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Move to 2nd House or Return to House of Origin</a:t>
          </a:r>
        </a:p>
      </dsp:txBody>
      <dsp:txXfrm>
        <a:off x="8966677" y="1123060"/>
        <a:ext cx="1510524" cy="13241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5CB547-D8BB-5C48-8462-FD0CB901A9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42683E5D-00DF-F041-A84B-D6F1E6295ED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C975C498-9A9C-764D-B6F1-237599E8A721}" type="datetimeFigureOut">
              <a:rPr lang="en-US"/>
              <a:pPr>
                <a:defRPr/>
              </a:pPr>
              <a:t>11/26/2023</a:t>
            </a:fld>
            <a:endParaRPr lang="en-US"/>
          </a:p>
        </p:txBody>
      </p:sp>
      <p:sp>
        <p:nvSpPr>
          <p:cNvPr id="4" name="Footer Placeholder 3">
            <a:extLst>
              <a:ext uri="{FF2B5EF4-FFF2-40B4-BE49-F238E27FC236}">
                <a16:creationId xmlns:a16="http://schemas.microsoft.com/office/drawing/2014/main" id="{6E55CACD-274B-DE4E-99EE-46077CD0BC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a16="http://schemas.microsoft.com/office/drawing/2014/main" id="{EF1FC012-AC68-714B-9724-7A479BC42B14}"/>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0ED9D3B7-7C65-2F44-B8CE-1AE4CFFD329F}"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C915D97-8592-FF4E-9875-358BF4973D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BFF2FB98-4577-9543-8172-332ACAD91FC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6EE5E2D6-94F0-5445-8872-D2557A2AA862}" type="datetimeFigureOut">
              <a:rPr lang="en-US"/>
              <a:pPr>
                <a:defRPr/>
              </a:pPr>
              <a:t>11/26/2023</a:t>
            </a:fld>
            <a:endParaRPr lang="en-US"/>
          </a:p>
        </p:txBody>
      </p:sp>
      <p:sp>
        <p:nvSpPr>
          <p:cNvPr id="4" name="Slide Image Placeholder 3">
            <a:extLst>
              <a:ext uri="{FF2B5EF4-FFF2-40B4-BE49-F238E27FC236}">
                <a16:creationId xmlns:a16="http://schemas.microsoft.com/office/drawing/2014/main" id="{6F9F6430-99A5-C04A-A795-F657A5727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B1A5CFA7-3E9F-FA48-842F-93F2B10560D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10F7AEB-216D-7346-A3DF-4423C420B269}"/>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a16="http://schemas.microsoft.com/office/drawing/2014/main" id="{2EF5396A-B27A-3E44-8659-67897C8AAD3C}"/>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4745E52-6025-A649-9923-01E10DB281B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3</a:t>
            </a:fld>
            <a:endParaRPr lang="en-US" altLang="en-US"/>
          </a:p>
        </p:txBody>
      </p:sp>
    </p:spTree>
    <p:extLst>
      <p:ext uri="{BB962C8B-B14F-4D97-AF65-F5344CB8AC3E}">
        <p14:creationId xmlns:p14="http://schemas.microsoft.com/office/powerpoint/2010/main" val="3460662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12</a:t>
            </a:fld>
            <a:endParaRPr lang="en-US" altLang="en-US"/>
          </a:p>
        </p:txBody>
      </p:sp>
    </p:spTree>
    <p:extLst>
      <p:ext uri="{BB962C8B-B14F-4D97-AF65-F5344CB8AC3E}">
        <p14:creationId xmlns:p14="http://schemas.microsoft.com/office/powerpoint/2010/main" val="4163018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13</a:t>
            </a:fld>
            <a:endParaRPr lang="en-US" altLang="en-US"/>
          </a:p>
        </p:txBody>
      </p:sp>
    </p:spTree>
    <p:extLst>
      <p:ext uri="{BB962C8B-B14F-4D97-AF65-F5344CB8AC3E}">
        <p14:creationId xmlns:p14="http://schemas.microsoft.com/office/powerpoint/2010/main" val="712804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14</a:t>
            </a:fld>
            <a:endParaRPr lang="en-US" altLang="en-US"/>
          </a:p>
        </p:txBody>
      </p:sp>
    </p:spTree>
    <p:extLst>
      <p:ext uri="{BB962C8B-B14F-4D97-AF65-F5344CB8AC3E}">
        <p14:creationId xmlns:p14="http://schemas.microsoft.com/office/powerpoint/2010/main" val="1357557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15</a:t>
            </a:fld>
            <a:endParaRPr lang="en-US" altLang="en-US"/>
          </a:p>
        </p:txBody>
      </p:sp>
    </p:spTree>
    <p:extLst>
      <p:ext uri="{BB962C8B-B14F-4D97-AF65-F5344CB8AC3E}">
        <p14:creationId xmlns:p14="http://schemas.microsoft.com/office/powerpoint/2010/main" val="3215458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4</a:t>
            </a:fld>
            <a:endParaRPr lang="en-US"/>
          </a:p>
        </p:txBody>
      </p:sp>
    </p:spTree>
    <p:extLst>
      <p:ext uri="{BB962C8B-B14F-4D97-AF65-F5344CB8AC3E}">
        <p14:creationId xmlns:p14="http://schemas.microsoft.com/office/powerpoint/2010/main" val="691699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5</a:t>
            </a:fld>
            <a:endParaRPr lang="en-US" altLang="en-US"/>
          </a:p>
        </p:txBody>
      </p:sp>
    </p:spTree>
    <p:extLst>
      <p:ext uri="{BB962C8B-B14F-4D97-AF65-F5344CB8AC3E}">
        <p14:creationId xmlns:p14="http://schemas.microsoft.com/office/powerpoint/2010/main" val="1877955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14E984D-4D2F-1341-A2EB-C09E2574F304}" type="slidenum">
              <a:rPr lang="en-US" smtClean="0"/>
              <a:t>6</a:t>
            </a:fld>
            <a:endParaRPr lang="en-US"/>
          </a:p>
        </p:txBody>
      </p:sp>
    </p:spTree>
    <p:extLst>
      <p:ext uri="{BB962C8B-B14F-4D97-AF65-F5344CB8AC3E}">
        <p14:creationId xmlns:p14="http://schemas.microsoft.com/office/powerpoint/2010/main" val="2772781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7</a:t>
            </a:fld>
            <a:endParaRPr lang="en-US" altLang="en-US"/>
          </a:p>
        </p:txBody>
      </p:sp>
    </p:spTree>
    <p:extLst>
      <p:ext uri="{BB962C8B-B14F-4D97-AF65-F5344CB8AC3E}">
        <p14:creationId xmlns:p14="http://schemas.microsoft.com/office/powerpoint/2010/main" val="2226103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8</a:t>
            </a:fld>
            <a:endParaRPr lang="en-US" altLang="en-US"/>
          </a:p>
        </p:txBody>
      </p:sp>
    </p:spTree>
    <p:extLst>
      <p:ext uri="{BB962C8B-B14F-4D97-AF65-F5344CB8AC3E}">
        <p14:creationId xmlns:p14="http://schemas.microsoft.com/office/powerpoint/2010/main" val="11572607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9</a:t>
            </a:fld>
            <a:endParaRPr lang="en-US" altLang="en-US"/>
          </a:p>
        </p:txBody>
      </p:sp>
    </p:spTree>
    <p:extLst>
      <p:ext uri="{BB962C8B-B14F-4D97-AF65-F5344CB8AC3E}">
        <p14:creationId xmlns:p14="http://schemas.microsoft.com/office/powerpoint/2010/main" val="3716948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10</a:t>
            </a:fld>
            <a:endParaRPr lang="en-US" altLang="en-US"/>
          </a:p>
        </p:txBody>
      </p:sp>
    </p:spTree>
    <p:extLst>
      <p:ext uri="{BB962C8B-B14F-4D97-AF65-F5344CB8AC3E}">
        <p14:creationId xmlns:p14="http://schemas.microsoft.com/office/powerpoint/2010/main" val="2100055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ASCCC Academic Academy 2020</a:t>
            </a:r>
          </a:p>
        </p:txBody>
      </p:sp>
      <p:sp>
        <p:nvSpPr>
          <p:cNvPr id="5" name="Slide Number Placeholder 4"/>
          <p:cNvSpPr>
            <a:spLocks noGrp="1"/>
          </p:cNvSpPr>
          <p:nvPr>
            <p:ph type="sldNum" sz="quarter" idx="5"/>
          </p:nvPr>
        </p:nvSpPr>
        <p:spPr/>
        <p:txBody>
          <a:bodyPr/>
          <a:lstStyle/>
          <a:p>
            <a:pPr>
              <a:defRPr/>
            </a:pPr>
            <a:fld id="{C4745E52-6025-A649-9923-01E10DB281BF}" type="slidenum">
              <a:rPr lang="en-US" altLang="en-US" smtClean="0"/>
              <a:pPr>
                <a:defRPr/>
              </a:pPr>
              <a:t>11</a:t>
            </a:fld>
            <a:endParaRPr lang="en-US" altLang="en-US"/>
          </a:p>
        </p:txBody>
      </p:sp>
    </p:spTree>
    <p:extLst>
      <p:ext uri="{BB962C8B-B14F-4D97-AF65-F5344CB8AC3E}">
        <p14:creationId xmlns:p14="http://schemas.microsoft.com/office/powerpoint/2010/main" val="3448677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59005" y="4323806"/>
            <a:ext cx="10432249" cy="2160534"/>
          </a:xfrm>
        </p:spPr>
        <p:txBody>
          <a:bodyPr anchor="t">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6081692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2EED6-93C8-B2D4-E840-02857784586E}"/>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5FCB6E0-3B24-0AC5-22E8-C300B9D0E359}"/>
              </a:ext>
            </a:extLst>
          </p:cNvPr>
          <p:cNvSpPr>
            <a:spLocks noGrp="1"/>
          </p:cNvSpPr>
          <p:nvPr>
            <p:ph sz="half" idx="1"/>
          </p:nvPr>
        </p:nvSpPr>
        <p:spPr>
          <a:xfrm>
            <a:off x="1175656" y="1825625"/>
            <a:ext cx="4950824" cy="44360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A86B6DB0-1851-8608-4626-5562E29983E8}"/>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pic>
        <p:nvPicPr>
          <p:cNvPr id="8" name="Picture 7">
            <a:extLst>
              <a:ext uri="{FF2B5EF4-FFF2-40B4-BE49-F238E27FC236}">
                <a16:creationId xmlns:a16="http://schemas.microsoft.com/office/drawing/2014/main" id="{3B7A9CB8-F06B-7F8D-F937-47D24A653E69}"/>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6"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ontent Placeholder 2">
            <a:extLst>
              <a:ext uri="{FF2B5EF4-FFF2-40B4-BE49-F238E27FC236}">
                <a16:creationId xmlns:a16="http://schemas.microsoft.com/office/drawing/2014/main" id="{837527E5-9A84-AC4A-464A-43199859D8CD}"/>
              </a:ext>
            </a:extLst>
          </p:cNvPr>
          <p:cNvSpPr>
            <a:spLocks noGrp="1"/>
          </p:cNvSpPr>
          <p:nvPr>
            <p:ph sz="half" idx="13"/>
          </p:nvPr>
        </p:nvSpPr>
        <p:spPr>
          <a:xfrm>
            <a:off x="6402975" y="1825624"/>
            <a:ext cx="4950824" cy="44360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Picture 3">
            <a:extLst>
              <a:ext uri="{FF2B5EF4-FFF2-40B4-BE49-F238E27FC236}">
                <a16:creationId xmlns:a16="http://schemas.microsoft.com/office/drawing/2014/main" id="{EB4FBA7E-747D-FA91-C36C-66E458D2CECA}"/>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1274153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D66B30A-974B-C6F1-93F6-3BC22DB20D8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DCCCB5A-1530-5FF0-7EDB-C66302518F1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1"/>
            <a:ext cx="2575994" cy="2272935"/>
          </a:xfrm>
          <a:prstGeom prst="rect">
            <a:avLst/>
          </a:prstGeom>
          <a:solidFill>
            <a:schemeClr val="tx2"/>
          </a:solidFill>
        </p:spPr>
      </p:pic>
      <p:sp>
        <p:nvSpPr>
          <p:cNvPr id="2" name="Title 1">
            <a:extLst>
              <a:ext uri="{FF2B5EF4-FFF2-40B4-BE49-F238E27FC236}">
                <a16:creationId xmlns:a16="http://schemas.microsoft.com/office/drawing/2014/main" id="{7A14D9E9-646F-8C61-FF2F-B13C79F576E9}"/>
              </a:ext>
            </a:extLst>
          </p:cNvPr>
          <p:cNvSpPr>
            <a:spLocks noGrp="1"/>
          </p:cNvSpPr>
          <p:nvPr>
            <p:ph type="title"/>
          </p:nvPr>
        </p:nvSpPr>
        <p:spPr>
          <a:xfrm>
            <a:off x="2795450" y="365125"/>
            <a:ext cx="8558349" cy="1685744"/>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F2ADA7E-455C-DF2E-28FA-2412804DA8A1}"/>
              </a:ext>
            </a:extLst>
          </p:cNvPr>
          <p:cNvSpPr>
            <a:spLocks noGrp="1"/>
          </p:cNvSpPr>
          <p:nvPr>
            <p:ph idx="1"/>
          </p:nvPr>
        </p:nvSpPr>
        <p:spPr>
          <a:xfrm>
            <a:off x="838200" y="2494722"/>
            <a:ext cx="10515600" cy="3762386"/>
          </a:xfrm>
        </p:spPr>
        <p:txBody>
          <a:bodyPr/>
          <a:lstStyle>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4FFC273A-33C1-ABDF-8F0D-9D7546132270}"/>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dirty="0"/>
          </a:p>
        </p:txBody>
      </p:sp>
      <p:pic>
        <p:nvPicPr>
          <p:cNvPr id="7" name="Picture 6">
            <a:extLst>
              <a:ext uri="{FF2B5EF4-FFF2-40B4-BE49-F238E27FC236}">
                <a16:creationId xmlns:a16="http://schemas.microsoft.com/office/drawing/2014/main" id="{221E8ABE-8F6E-DAC4-AA04-EDC6BBB5189F}"/>
              </a:ext>
              <a:ext uri="{C183D7F6-B498-43B3-948B-1728B52AA6E4}">
                <adec:decorative xmlns:adec="http://schemas.microsoft.com/office/drawing/2017/decorative" val="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4012"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610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B0C4DEAC-AB39-F25B-CFC1-D1C9E139799A}"/>
              </a:ext>
            </a:extLst>
          </p:cNvPr>
          <p:cNvSpPr>
            <a:spLocks noGrp="1"/>
          </p:cNvSpPr>
          <p:nvPr>
            <p:ph type="title"/>
          </p:nvPr>
        </p:nvSpPr>
        <p:spPr>
          <a:xfrm>
            <a:off x="1175657" y="365125"/>
            <a:ext cx="1017814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964ECA1-1AB7-F05E-C3DA-87B691945EBB}"/>
              </a:ext>
            </a:extLst>
          </p:cNvPr>
          <p:cNvSpPr>
            <a:spLocks noGrp="1"/>
          </p:cNvSpPr>
          <p:nvPr>
            <p:ph type="body" idx="1"/>
          </p:nvPr>
        </p:nvSpPr>
        <p:spPr>
          <a:xfrm>
            <a:off x="1179488"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1D224C-D910-AAA0-B68E-86EA8C446C89}"/>
              </a:ext>
            </a:extLst>
          </p:cNvPr>
          <p:cNvSpPr>
            <a:spLocks noGrp="1"/>
          </p:cNvSpPr>
          <p:nvPr>
            <p:ph sz="half" idx="2"/>
          </p:nvPr>
        </p:nvSpPr>
        <p:spPr>
          <a:xfrm>
            <a:off x="1179488"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3505ED8D-C434-741B-DE97-E68650561ED5}"/>
              </a:ext>
              <a:ext uri="{C183D7F6-B498-43B3-948B-1728B52AA6E4}">
                <adec:decorative xmlns:adec="http://schemas.microsoft.com/office/drawing/2017/decorative" val="1"/>
              </a:ext>
            </a:extLst>
          </p:cNvPr>
          <p:cNvSpPr>
            <a:spLocks noGrp="1"/>
          </p:cNvSpPr>
          <p:nvPr>
            <p:ph type="sldNum" sz="quarter" idx="12"/>
          </p:nvPr>
        </p:nvSpPr>
        <p:spPr/>
        <p:txBody>
          <a:bodyPr/>
          <a:lstStyle/>
          <a:p>
            <a:fld id="{FC94C22D-D015-6649-B5C3-596F33FC97D2}" type="slidenum">
              <a:rPr lang="en-US" smtClean="0"/>
              <a:t>‹#›</a:t>
            </a:fld>
            <a:endParaRPr lang="en-US"/>
          </a:p>
        </p:txBody>
      </p:sp>
      <p:sp>
        <p:nvSpPr>
          <p:cNvPr id="11" name="Text Placeholder 2">
            <a:extLst>
              <a:ext uri="{FF2B5EF4-FFF2-40B4-BE49-F238E27FC236}">
                <a16:creationId xmlns:a16="http://schemas.microsoft.com/office/drawing/2014/main" id="{5769F0CA-575E-4806-C56D-3C2201812697}"/>
              </a:ext>
            </a:extLst>
          </p:cNvPr>
          <p:cNvSpPr>
            <a:spLocks noGrp="1"/>
          </p:cNvSpPr>
          <p:nvPr>
            <p:ph type="body" idx="13"/>
          </p:nvPr>
        </p:nvSpPr>
        <p:spPr>
          <a:xfrm>
            <a:off x="6405083" y="1720352"/>
            <a:ext cx="494871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528A8323-14FA-5F79-A04C-16CBB2EB7096}"/>
              </a:ext>
            </a:extLst>
          </p:cNvPr>
          <p:cNvSpPr>
            <a:spLocks noGrp="1"/>
          </p:cNvSpPr>
          <p:nvPr>
            <p:ph sz="half" idx="14"/>
          </p:nvPr>
        </p:nvSpPr>
        <p:spPr>
          <a:xfrm>
            <a:off x="6405083" y="2544264"/>
            <a:ext cx="4948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4EAD78B8-AD26-994A-827A-DC849068B86B}"/>
              </a:ext>
              <a:ext uri="{C183D7F6-B498-43B3-948B-1728B52AA6E4}">
                <adec:decorative xmlns:adec="http://schemas.microsoft.com/office/drawing/2017/decorative" val="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5657" y="6343650"/>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6D5BD5F7-1A29-E6BE-7410-8C94E47FC388}"/>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0" y="5712"/>
            <a:ext cx="762358" cy="6852288"/>
          </a:xfrm>
          <a:prstGeom prst="rect">
            <a:avLst/>
          </a:prstGeom>
          <a:effectLst/>
        </p:spPr>
      </p:pic>
    </p:spTree>
    <p:extLst>
      <p:ext uri="{BB962C8B-B14F-4D97-AF65-F5344CB8AC3E}">
        <p14:creationId xmlns:p14="http://schemas.microsoft.com/office/powerpoint/2010/main" val="148791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Slide 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159223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dirty="0"/>
              <a:t>Click to edit Master title style</a:t>
            </a:r>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7088F91A-EDDF-618C-1F41-61AC0210BA3A}"/>
              </a:ext>
              <a:ext uri="{C183D7F6-B498-43B3-948B-1728B52AA6E4}">
                <adec:decorative xmlns:adec="http://schemas.microsoft.com/office/drawing/2017/decorative" val="1"/>
              </a:ext>
            </a:extLst>
          </p:cNvPr>
          <p:cNvSpPr/>
          <p:nvPr userDrawn="1"/>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706593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dirty="0"/>
              <a:t>Click to edit Master title style</a:t>
            </a:r>
          </a:p>
        </p:txBody>
      </p:sp>
      <p:sp>
        <p:nvSpPr>
          <p:cNvPr id="11" name="Content Placeholder 2"/>
          <p:cNvSpPr>
            <a:spLocks noGrp="1"/>
          </p:cNvSpPr>
          <p:nvPr>
            <p:ph sz="half" idx="1"/>
          </p:nvPr>
        </p:nvSpPr>
        <p:spPr>
          <a:xfrm>
            <a:off x="1277650" y="1798320"/>
            <a:ext cx="10058400" cy="4419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27B2E9E0-1DCB-2037-55F5-CDDA87668AD8}"/>
              </a:ext>
              <a:ext uri="{C183D7F6-B498-43B3-948B-1728B52AA6E4}">
                <adec:decorative xmlns:adec="http://schemas.microsoft.com/office/drawing/2017/decorative" val="1"/>
              </a:ext>
            </a:extLst>
          </p:cNvPr>
          <p:cNvSpPr/>
          <p:nvPr userDrawn="1"/>
        </p:nvSpPr>
        <p:spPr>
          <a:xfrm>
            <a:off x="-5281" y="0"/>
            <a:ext cx="822381" cy="6858000"/>
          </a:xfrm>
          <a:prstGeom prst="rect">
            <a:avLst/>
          </a:prstGeom>
          <a:solidFill>
            <a:schemeClr val="accent1"/>
          </a:solidFill>
          <a:ln>
            <a:noFill/>
          </a:ln>
          <a:effectLst>
            <a:outerShdw blurRad="1905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08622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A29DB7A-65E4-C42D-C7FF-DE26DC26CCA1}"/>
              </a:ext>
            </a:extLst>
          </p:cNvPr>
          <p:cNvGrpSpPr/>
          <p:nvPr userDrawn="1"/>
        </p:nvGrpSpPr>
        <p:grpSpPr>
          <a:xfrm>
            <a:off x="-1" y="-102514"/>
            <a:ext cx="12192001" cy="2375451"/>
            <a:chOff x="-1" y="-102514"/>
            <a:chExt cx="12192001" cy="2375451"/>
          </a:xfrm>
        </p:grpSpPr>
        <p:sp>
          <p:nvSpPr>
            <p:cNvPr id="7" name="Rectangle 6">
              <a:extLst>
                <a:ext uri="{FF2B5EF4-FFF2-40B4-BE49-F238E27FC236}">
                  <a16:creationId xmlns:a16="http://schemas.microsoft.com/office/drawing/2014/main" id="{01B5D9C5-9014-EB56-9A64-DFFD98D9B732}"/>
                </a:ext>
                <a:ext uri="{C183D7F6-B498-43B3-948B-1728B52AA6E4}">
                  <adec:decorative xmlns:adec="http://schemas.microsoft.com/office/drawing/2017/decorative" val="1"/>
                </a:ext>
              </a:extLst>
            </p:cNvPr>
            <p:cNvSpPr/>
            <p:nvPr userDrawn="1"/>
          </p:nvSpPr>
          <p:spPr>
            <a:xfrm>
              <a:off x="0" y="0"/>
              <a:ext cx="12192000" cy="22729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C8E86F46-FF63-16ED-8F37-43C4F546471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 y="-102514"/>
              <a:ext cx="12192001" cy="2286000"/>
            </a:xfrm>
            <a:prstGeom prst="rect">
              <a:avLst/>
            </a:prstGeom>
            <a:ln>
              <a:noFill/>
            </a:ln>
          </p:spPr>
        </p:pic>
      </p:grpSp>
      <p:pic>
        <p:nvPicPr>
          <p:cNvPr id="5" name="Picture 6">
            <a:extLst>
              <a:ext uri="{FF2B5EF4-FFF2-40B4-BE49-F238E27FC236}">
                <a16:creationId xmlns:a16="http://schemas.microsoft.com/office/drawing/2014/main" id="{81C2F473-8038-C74B-8DC1-AF9F6E97677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29994" y="403412"/>
            <a:ext cx="10523803" cy="1685768"/>
          </a:xfrm>
        </p:spPr>
        <p:txBody>
          <a:bodyPr>
            <a:normAutofit/>
          </a:bodyPr>
          <a:lstStyle>
            <a:lvl1pPr algn="l">
              <a:defRPr sz="3800">
                <a:solidFill>
                  <a:schemeClr val="tx1">
                    <a:lumMod val="85000"/>
                    <a:lumOff val="15000"/>
                  </a:schemeClr>
                </a:solidFill>
              </a:defRPr>
            </a:lvl1pPr>
          </a:lstStyle>
          <a:p>
            <a:r>
              <a:rPr lang="en-US" dirty="0"/>
              <a:t>Click to edit Master title style</a:t>
            </a:r>
          </a:p>
        </p:txBody>
      </p:sp>
      <p:sp>
        <p:nvSpPr>
          <p:cNvPr id="3" name="Content Placeholder 2"/>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6" name="Slide Number Placeholder 12">
            <a:extLst>
              <a:ext uri="{FF2B5EF4-FFF2-40B4-BE49-F238E27FC236}">
                <a16:creationId xmlns:a16="http://schemas.microsoft.com/office/drawing/2014/main" id="{1E0B24B1-20CE-244C-A568-F07B26F877E2}"/>
              </a:ext>
            </a:extLst>
          </p:cNvPr>
          <p:cNvSpPr>
            <a:spLocks noGrp="1"/>
          </p:cNvSpPr>
          <p:nvPr>
            <p:ph type="sldNum" sz="quarter" idx="10"/>
          </p:nvPr>
        </p:nvSpPr>
        <p:spPr/>
        <p:txBody>
          <a:bodyPr/>
          <a:lstStyle>
            <a:lvl1pPr>
              <a:defRPr/>
            </a:lvl1pPr>
          </a:lstStyle>
          <a:p>
            <a:pPr>
              <a:defRPr/>
            </a:pPr>
            <a:fld id="{8856F6ED-E3DC-8A4A-AABE-AFCED42314C4}" type="slidenum">
              <a:rPr lang="en-US" altLang="en-US"/>
              <a:pPr>
                <a:defRPr/>
              </a:pPr>
              <a:t>‹#›</a:t>
            </a:fld>
            <a:endParaRPr lang="en-US" altLang="en-US"/>
          </a:p>
        </p:txBody>
      </p:sp>
    </p:spTree>
    <p:extLst>
      <p:ext uri="{BB962C8B-B14F-4D97-AF65-F5344CB8AC3E}">
        <p14:creationId xmlns:p14="http://schemas.microsoft.com/office/powerpoint/2010/main" val="1020009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dirty="0"/>
              <a:t>Click to edit Master title style</a:t>
            </a:r>
          </a:p>
        </p:txBody>
      </p:sp>
      <p:sp>
        <p:nvSpPr>
          <p:cNvPr id="4" name="Content Placeholder 3"/>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a16="http://schemas.microsoft.com/office/drawing/2014/main" id="{D32AE22C-3BFA-9A4F-BCC7-138B587C9726}"/>
              </a:ext>
            </a:extLst>
          </p:cNvPr>
          <p:cNvSpPr>
            <a:spLocks noGrp="1"/>
          </p:cNvSpPr>
          <p:nvPr>
            <p:ph type="sldNum" sz="quarter" idx="10"/>
          </p:nvPr>
        </p:nvSpPr>
        <p:spPr/>
        <p:txBody>
          <a:bodyPr/>
          <a:lstStyle>
            <a:lvl1pPr>
              <a:defRPr/>
            </a:lvl1pPr>
          </a:lstStyle>
          <a:p>
            <a:pPr>
              <a:defRPr/>
            </a:pPr>
            <a:fld id="{CDE0A226-D696-6347-98C5-4ECD9707C98F}" type="slidenum">
              <a:rPr lang="en-US" altLang="en-US"/>
              <a:pPr>
                <a:defRPr/>
              </a:pPr>
              <a:t>‹#›</a:t>
            </a:fld>
            <a:endParaRPr lang="en-US" altLang="en-US"/>
          </a:p>
        </p:txBody>
      </p:sp>
      <p:pic>
        <p:nvPicPr>
          <p:cNvPr id="5" name="Picture 5">
            <a:extLst>
              <a:ext uri="{FF2B5EF4-FFF2-40B4-BE49-F238E27FC236}">
                <a16:creationId xmlns:a16="http://schemas.microsoft.com/office/drawing/2014/main" id="{FF66E5AA-0B67-8348-93AF-8A6B4FB72A2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4236F6C8-4AD8-A0BC-40AB-96D63F9D9A7C}"/>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530744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1277650" y="365125"/>
            <a:ext cx="10046043" cy="1325563"/>
          </a:xfrm>
        </p:spPr>
        <p:txBody>
          <a:bodyPr anchor="b">
            <a:normAutofit/>
          </a:bodyPr>
          <a:lstStyle>
            <a:lvl1pPr>
              <a:defRPr sz="3800">
                <a:solidFill>
                  <a:schemeClr val="tx2"/>
                </a:solidFill>
              </a:defRPr>
            </a:lvl1pPr>
          </a:lstStyle>
          <a:p>
            <a:r>
              <a:rPr lang="en-US" dirty="0"/>
              <a:t>Click to edit Master title style</a:t>
            </a:r>
          </a:p>
        </p:txBody>
      </p:sp>
      <p:sp>
        <p:nvSpPr>
          <p:cNvPr id="11" name="Content Placeholder 2"/>
          <p:cNvSpPr>
            <a:spLocks noGrp="1"/>
          </p:cNvSpPr>
          <p:nvPr>
            <p:ph sz="half" idx="1"/>
          </p:nvPr>
        </p:nvSpPr>
        <p:spPr>
          <a:xfrm>
            <a:off x="1277650" y="1798320"/>
            <a:ext cx="10058400" cy="44196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a:extLst>
              <a:ext uri="{FF2B5EF4-FFF2-40B4-BE49-F238E27FC236}">
                <a16:creationId xmlns:a16="http://schemas.microsoft.com/office/drawing/2014/main" id="{D910648A-46C8-AB4B-96EC-1AC10F013ECC}"/>
              </a:ext>
            </a:extLst>
          </p:cNvPr>
          <p:cNvSpPr>
            <a:spLocks noGrp="1"/>
          </p:cNvSpPr>
          <p:nvPr>
            <p:ph type="sldNum" sz="quarter" idx="10"/>
          </p:nvPr>
        </p:nvSpPr>
        <p:spPr/>
        <p:txBody>
          <a:bodyPr/>
          <a:lstStyle>
            <a:lvl1pPr>
              <a:defRPr/>
            </a:lvl1pPr>
          </a:lstStyle>
          <a:p>
            <a:pPr>
              <a:defRPr/>
            </a:pPr>
            <a:fld id="{06DDD070-D08E-4B40-B4AC-DB5751E9D83C}" type="slidenum">
              <a:rPr lang="en-US" altLang="en-US"/>
              <a:pPr>
                <a:defRPr/>
              </a:pPr>
              <a:t>‹#›</a:t>
            </a:fld>
            <a:endParaRPr lang="en-US" altLang="en-US"/>
          </a:p>
        </p:txBody>
      </p:sp>
      <p:pic>
        <p:nvPicPr>
          <p:cNvPr id="4" name="Picture 4">
            <a:extLst>
              <a:ext uri="{FF2B5EF4-FFF2-40B4-BE49-F238E27FC236}">
                <a16:creationId xmlns:a16="http://schemas.microsoft.com/office/drawing/2014/main" id="{74374DEF-593A-4D43-8E6D-A915BF27F0B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7938"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E5C9404B-2868-264C-B504-B836A1219C9D}"/>
              </a:ext>
              <a:ext uri="{C183D7F6-B498-43B3-948B-1728B52AA6E4}">
                <adec:decorative xmlns:adec="http://schemas.microsoft.com/office/drawing/2017/decorative" val="1"/>
              </a:ext>
            </a:extLst>
          </p:cNvPr>
          <p:cNvPicPr>
            <a:picLocks noChangeAspect="1"/>
          </p:cNvPicPr>
          <p:nvPr userDrawn="1"/>
        </p:nvPicPr>
        <p:blipFill>
          <a:blip r:embed="rId3"/>
          <a:srcRect/>
          <a:stretch/>
        </p:blipFill>
        <p:spPr>
          <a:xfrm>
            <a:off x="-7113" y="3808"/>
            <a:ext cx="822046" cy="6850383"/>
          </a:xfrm>
          <a:prstGeom prst="rect">
            <a:avLst/>
          </a:prstGeom>
          <a:effectLst>
            <a:outerShdw blurRad="190500" dist="50800" algn="ctr" rotWithShape="0">
              <a:srgbClr val="000000">
                <a:alpha val="40000"/>
              </a:srgbClr>
            </a:outerShdw>
          </a:effectLst>
        </p:spPr>
      </p:pic>
    </p:spTree>
    <p:extLst>
      <p:ext uri="{BB962C8B-B14F-4D97-AF65-F5344CB8AC3E}">
        <p14:creationId xmlns:p14="http://schemas.microsoft.com/office/powerpoint/2010/main" val="344833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3">
            <a:extLst>
              <a:ext uri="{FF2B5EF4-FFF2-40B4-BE49-F238E27FC236}">
                <a16:creationId xmlns:a16="http://schemas.microsoft.com/office/drawing/2014/main" id="{87CA25C0-FBDE-374E-8B02-A3DFA7FC7AFA}"/>
              </a:ext>
            </a:extLst>
          </p:cNvPr>
          <p:cNvSpPr>
            <a:spLocks noGrp="1"/>
          </p:cNvSpPr>
          <p:nvPr>
            <p:ph type="sldNum" sz="quarter" idx="10"/>
          </p:nvPr>
        </p:nvSpPr>
        <p:spPr>
          <a:xfrm>
            <a:off x="10298113" y="6356350"/>
            <a:ext cx="1055687" cy="365125"/>
          </a:xfrm>
        </p:spPr>
        <p:txBody>
          <a:bodyPr/>
          <a:lstStyle>
            <a:lvl1pPr>
              <a:defRPr/>
            </a:lvl1pPr>
          </a:lstStyle>
          <a:p>
            <a:pPr>
              <a:defRPr/>
            </a:pPr>
            <a:fld id="{55F1E47E-D7EC-2141-BEFC-978E97EE44D1}" type="slidenum">
              <a:rPr lang="en-US" altLang="en-US"/>
              <a:pPr>
                <a:defRPr/>
              </a:pPr>
              <a:t>‹#›</a:t>
            </a:fld>
            <a:endParaRPr lang="en-US" altLang="en-US"/>
          </a:p>
        </p:txBody>
      </p:sp>
      <p:pic>
        <p:nvPicPr>
          <p:cNvPr id="2" name="Picture 4">
            <a:extLst>
              <a:ext uri="{FF2B5EF4-FFF2-40B4-BE49-F238E27FC236}">
                <a16:creationId xmlns:a16="http://schemas.microsoft.com/office/drawing/2014/main" id="{B80F9B99-8263-EA4C-B572-EE434178C8B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0263" y="6376988"/>
            <a:ext cx="3778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295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240C-1B9D-FA92-C187-78AB10945775}"/>
              </a:ext>
            </a:extLst>
          </p:cNvPr>
          <p:cNvSpPr>
            <a:spLocks noGrp="1"/>
          </p:cNvSpPr>
          <p:nvPr>
            <p:ph type="ctrTitle"/>
          </p:nvPr>
        </p:nvSpPr>
        <p:spPr>
          <a:xfrm>
            <a:off x="834012" y="4180113"/>
            <a:ext cx="10519788" cy="1593670"/>
          </a:xfrm>
        </p:spPr>
        <p:txBody>
          <a:bodyPr anchor="b">
            <a:normAutofit/>
          </a:bodyPr>
          <a:lstStyle>
            <a:lvl1pPr algn="ctr">
              <a:defRPr sz="4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9DC59D-175E-9EF0-D900-559E1B401EFE}"/>
              </a:ext>
            </a:extLst>
          </p:cNvPr>
          <p:cNvSpPr>
            <a:spLocks noGrp="1"/>
          </p:cNvSpPr>
          <p:nvPr>
            <p:ph type="subTitle" idx="1"/>
          </p:nvPr>
        </p:nvSpPr>
        <p:spPr>
          <a:xfrm>
            <a:off x="834012" y="5865223"/>
            <a:ext cx="10519788" cy="894804"/>
          </a:xfrm>
        </p:spPr>
        <p:txBody>
          <a:bodyPr>
            <a:normAutofit/>
          </a:bodyPr>
          <a:lstStyle>
            <a:lvl1pPr marL="0" indent="0" algn="ctr">
              <a:buNone/>
              <a:defRPr sz="20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30333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368F019-6ADE-9B41-AEFC-12D26889A271}"/>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a:extLst>
              <a:ext uri="{FF2B5EF4-FFF2-40B4-BE49-F238E27FC236}">
                <a16:creationId xmlns:a16="http://schemas.microsoft.com/office/drawing/2014/main" id="{9BEC97F8-5603-C842-9003-509EE69DAB1D}"/>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Edit Master text – Remember to ad alt text to all imported graphics and images.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5" name="Slide Number Placeholder 14">
            <a:extLst>
              <a:ext uri="{FF2B5EF4-FFF2-40B4-BE49-F238E27FC236}">
                <a16:creationId xmlns:a16="http://schemas.microsoft.com/office/drawing/2014/main" id="{185FCD8D-1E30-B240-9C71-F2AE6C6B8298}"/>
              </a:ext>
            </a:extLst>
          </p:cNvPr>
          <p:cNvSpPr>
            <a:spLocks noGrp="1"/>
          </p:cNvSpPr>
          <p:nvPr>
            <p:ph type="sldNum" sz="quarter" idx="4"/>
          </p:nvPr>
        </p:nvSpPr>
        <p:spPr>
          <a:xfrm>
            <a:off x="10437813" y="6356350"/>
            <a:ext cx="915987" cy="365125"/>
          </a:xfrm>
          <a:prstGeom prst="rect">
            <a:avLst/>
          </a:prstGeom>
        </p:spPr>
        <p:txBody>
          <a:bodyPr vert="horz" wrap="square" lIns="91440" tIns="45720" rIns="0" bIns="45720" numCol="1" anchor="ctr" anchorCtr="0" compatLnSpc="1">
            <a:prstTxWarp prst="textNoShape">
              <a:avLst/>
            </a:prstTxWarp>
          </a:bodyPr>
          <a:lstStyle>
            <a:lvl1pPr algn="r" eaLnBrk="1" hangingPunct="1">
              <a:defRPr sz="1200">
                <a:solidFill>
                  <a:srgbClr val="7F7F7F"/>
                </a:solidFill>
              </a:defRPr>
            </a:lvl1pPr>
          </a:lstStyle>
          <a:p>
            <a:pPr>
              <a:defRPr/>
            </a:pPr>
            <a:fld id="{B803B18D-F6BB-7446-AB8B-B65811EA606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03" r:id="rId1"/>
    <p:sldLayoutId id="2147483810" r:id="rId2"/>
    <p:sldLayoutId id="2147483811" r:id="rId3"/>
    <p:sldLayoutId id="2147483812" r:id="rId4"/>
    <p:sldLayoutId id="2147483804" r:id="rId5"/>
    <p:sldLayoutId id="2147483805" r:id="rId6"/>
    <p:sldLayoutId id="2147483806" r:id="rId7"/>
    <p:sldLayoutId id="2147483809" r:id="rId8"/>
    <p:sldLayoutId id="2147483813" r:id="rId9"/>
    <p:sldLayoutId id="2147483814" r:id="rId10"/>
    <p:sldLayoutId id="2147483815" r:id="rId11"/>
    <p:sldLayoutId id="2147483816" r:id="rId12"/>
  </p:sldLayoutIdLst>
  <p:hf hdr="0" dt="0"/>
  <p:txStyles>
    <p:titleStyle>
      <a:lvl1pPr algn="l" rtl="0" eaLnBrk="1" fontAlgn="base" hangingPunct="1">
        <a:lnSpc>
          <a:spcPct val="90000"/>
        </a:lnSpc>
        <a:spcBef>
          <a:spcPct val="0"/>
        </a:spcBef>
        <a:spcAft>
          <a:spcPct val="0"/>
        </a:spcAft>
        <a:defRPr sz="4400" kern="1200">
          <a:solidFill>
            <a:schemeClr val="tx2"/>
          </a:solidFill>
          <a:latin typeface="Georgia" panose="02040502050405020303" pitchFamily="18" charset="0"/>
          <a:ea typeface="Palatino" pitchFamily="2" charset="77"/>
          <a:cs typeface="Georgia" panose="02040502050405020303" pitchFamily="18" charset="0"/>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rgbClr val="10476C"/>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Arial" panose="020B0604020202020204" pitchFamily="34" charset="0"/>
          <a:ea typeface="+mn-ea"/>
          <a:cs typeface="Arial" panose="020B060402020202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Arial" panose="020B0604020202020204" pitchFamily="34" charset="0"/>
          <a:ea typeface="+mn-ea"/>
          <a:cs typeface="Arial" panose="020B0604020202020204" pitchFamily="34"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Arial" panose="020B0604020202020204" pitchFamily="34" charset="0"/>
          <a:ea typeface="+mn-ea"/>
          <a:cs typeface="Arial" panose="020B0604020202020204" pitchFamily="34"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leginfo.legislature.ca.gov/faces/billNavClient.xhtml?bill_id=202320240AB811" TargetMode="External"/><Relationship Id="rId7" Type="http://schemas.openxmlformats.org/officeDocument/2006/relationships/hyperlink" Target="https://asccc.org/legislative-update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leginfo.legislature.ca.gov/faces/billNavClient.xhtml?bill_id=202320240AB680" TargetMode="External"/><Relationship Id="rId5" Type="http://schemas.openxmlformats.org/officeDocument/2006/relationships/hyperlink" Target="https://leginfo.legislature.ca.gov/faces/billNavClient.xhtml?bill_id=202320240AB1142" TargetMode="External"/><Relationship Id="rId4" Type="http://schemas.openxmlformats.org/officeDocument/2006/relationships/hyperlink" Target="https://leginfo.legislature.ca.gov/faces/billNavClient.xhtml?bill_id=202320240AB817"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ebudget.ca.gov/2023-24/pdf/Enacted/BudgetSummary/HigherEducation.pdf"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cccco.edu/-/media/CCCCO-Website/College-Finance-and-Facilities/Budget-News/Budget-2023-2024/Joint-Analysis-Enacted-Budget-2023-24_Final.pdf?la=en&amp;hash=217B13A37730845DA1481ACE154CE4489C9609FC"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ccleague.org/advocacy/legislative-actions" TargetMode="External"/><Relationship Id="rId3" Type="http://schemas.openxmlformats.org/officeDocument/2006/relationships/hyperlink" Target="https://asccc.org/legislative-updates" TargetMode="External"/><Relationship Id="rId7" Type="http://schemas.openxmlformats.org/officeDocument/2006/relationships/hyperlink" Target="https://www.cccco.edu/About-Us/Chancellors-Office/Divisions/Governmental-Relations/Policy-in-action/State-Relations/Tracked-Legislation"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cca4us.org/issuesandaction/legislationpoliticalaction/" TargetMode="External"/><Relationship Id="rId5" Type="http://schemas.openxmlformats.org/officeDocument/2006/relationships/hyperlink" Target="https://www.cft.org/legislative-updates" TargetMode="External"/><Relationship Id="rId4" Type="http://schemas.openxmlformats.org/officeDocument/2006/relationships/hyperlink" Target="https://ctweb.capitoltrack.com/public/publish.aspx?session=21&amp;id=c46c38e2-40d8-49bb-a9aa-7d7ea2c467ea"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eginfo.legislature.ca.gov/faces/home.xhtml"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findyourrep.legislature.ca.gov/" TargetMode="External"/><Relationship Id="rId7" Type="http://schemas.openxmlformats.org/officeDocument/2006/relationships/hyperlink" Target="https://www.assembly.ca.gov/assemblymember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hyperlink" Target="https://www.assembly.ca.gov/" TargetMode="External"/><Relationship Id="rId5" Type="http://schemas.openxmlformats.org/officeDocument/2006/relationships/hyperlink" Target="https://www.senate.ca.gov/senators" TargetMode="External"/><Relationship Id="rId4" Type="http://schemas.openxmlformats.org/officeDocument/2006/relationships/hyperlink" Target="https://www.senate.ca.gov/"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sbud.senate.ca.gov/" TargetMode="External"/><Relationship Id="rId3" Type="http://schemas.openxmlformats.org/officeDocument/2006/relationships/hyperlink" Target="https://ahed.assembly.ca.gov/" TargetMode="External"/><Relationship Id="rId7" Type="http://schemas.openxmlformats.org/officeDocument/2006/relationships/hyperlink" Target="https://sedn.senate.ca.gov/" TargetMode="External"/><Relationship Id="rId12" Type="http://schemas.openxmlformats.org/officeDocument/2006/relationships/hyperlink" Target="https://calegislation.lc.ca.gov/Advocates/"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https://www.assembly.ca.gov/audioandtv" TargetMode="External"/><Relationship Id="rId11" Type="http://schemas.openxmlformats.org/officeDocument/2006/relationships/hyperlink" Target="https://www.assembly.ca.gov/sites/assembly.ca.gov/files/Publications/2019_quick_ref_guide_advocacy.pdf" TargetMode="External"/><Relationship Id="rId5" Type="http://schemas.openxmlformats.org/officeDocument/2006/relationships/hyperlink" Target="https://abgt.assembly.ca.gov/sub2educationfinance" TargetMode="External"/><Relationship Id="rId10" Type="http://schemas.openxmlformats.org/officeDocument/2006/relationships/hyperlink" Target="https://www.senate.ca.gov/calendar" TargetMode="External"/><Relationship Id="rId4" Type="http://schemas.openxmlformats.org/officeDocument/2006/relationships/hyperlink" Target="https://abgt.assembly.ca.gov/" TargetMode="External"/><Relationship Id="rId9" Type="http://schemas.openxmlformats.org/officeDocument/2006/relationships/hyperlink" Target="https://sbud.senate.ca.gov/subcommittee1"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r7GpFrD5tgk" TargetMode="External"/><Relationship Id="rId2" Type="http://schemas.openxmlformats.org/officeDocument/2006/relationships/hyperlink" Target="https://www.senate.ca.gov/sites/senate.ca.gov/files/the_legislative_process.pdf" TargetMode="External"/><Relationship Id="rId1" Type="http://schemas.openxmlformats.org/officeDocument/2006/relationships/slideLayout" Target="../slideLayouts/slideLayout7.xml"/><Relationship Id="rId6" Type="http://schemas.openxmlformats.org/officeDocument/2006/relationships/hyperlink" Target="https://asccc.org/content/advocacy-local-level-what-your-senate-can-do-stay-informed-and-active" TargetMode="External"/><Relationship Id="rId5" Type="http://schemas.openxmlformats.org/officeDocument/2006/relationships/hyperlink" Target="https://asccc.org/content/why-legislative-advocacy-matters" TargetMode="External"/><Relationship Id="rId4" Type="http://schemas.openxmlformats.org/officeDocument/2006/relationships/hyperlink" Target="https://docs.google.com/presentation/d/1ifCwSM4o2ewpgJI1TMOLfkcDmTJm87rMQO0gVSvqP0g/edit?usp=shar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californiaglobe.com/articles/record-number-of-bills-introduced-in-the-2023-california-legislative-session/#:~:text=Record%20Number%20of%20Bills%20Introduced%20in%20the%202023%20California%20Legislative%20Session,-The%202023%20California&amp;text=Over%20the%20past%20decade%2C%20the,the%202%2Dyear%20legislative%20session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cccco.edu/About-Us/Consultation-Council/agendas-and-minut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leginfo.legislature.ca.gov/faces/billNavClient.xhtml?bill_id=202320240AB789" TargetMode="External"/><Relationship Id="rId7" Type="http://schemas.openxmlformats.org/officeDocument/2006/relationships/hyperlink" Target="https://www.cccco.edu/-/media/CCCCO-Website/docs/report/2023-Chaptered-Legislation-Quick-Reference-Guide-for-Districts.pdf"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leginfo.legislature.ca.gov/faces/billNavClient.xhtml?bill_id=202320240SB467" TargetMode="External"/><Relationship Id="rId5" Type="http://schemas.openxmlformats.org/officeDocument/2006/relationships/hyperlink" Target="https://leginfo.legislature.ca.gov/faces/billNavClient.xhtml?bill_id=202320240SB444" TargetMode="External"/><Relationship Id="rId4" Type="http://schemas.openxmlformats.org/officeDocument/2006/relationships/hyperlink" Target="https://leginfo.legislature.ca.gov/faces/billNavClient.xhtml?bill_id=202320240AB129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39C4B-1E3D-B65B-8796-E8F23029D600}"/>
              </a:ext>
            </a:extLst>
          </p:cNvPr>
          <p:cNvSpPr>
            <a:spLocks noGrp="1"/>
          </p:cNvSpPr>
          <p:nvPr>
            <p:ph type="title"/>
          </p:nvPr>
        </p:nvSpPr>
        <p:spPr>
          <a:xfrm>
            <a:off x="959005" y="4323807"/>
            <a:ext cx="10432249" cy="1103600"/>
          </a:xfrm>
        </p:spPr>
        <p:txBody>
          <a:bodyPr>
            <a:noAutofit/>
          </a:bodyPr>
          <a:lstStyle/>
          <a:p>
            <a:r>
              <a:rPr lang="en-US" sz="3600" dirty="0"/>
              <a:t>Understanding Legislative and Budget Processes</a:t>
            </a:r>
          </a:p>
        </p:txBody>
      </p:sp>
      <p:sp>
        <p:nvSpPr>
          <p:cNvPr id="3" name="Subtitle 2">
            <a:extLst>
              <a:ext uri="{FF2B5EF4-FFF2-40B4-BE49-F238E27FC236}">
                <a16:creationId xmlns:a16="http://schemas.microsoft.com/office/drawing/2014/main" id="{03B0C48B-CA4D-B279-E56F-F67BB1669EC7}"/>
              </a:ext>
            </a:extLst>
          </p:cNvPr>
          <p:cNvSpPr>
            <a:spLocks noGrp="1"/>
          </p:cNvSpPr>
          <p:nvPr>
            <p:ph type="subTitle" idx="4294967295"/>
          </p:nvPr>
        </p:nvSpPr>
        <p:spPr>
          <a:xfrm>
            <a:off x="914947" y="5063613"/>
            <a:ext cx="10520363" cy="1566160"/>
          </a:xfrm>
        </p:spPr>
        <p:txBody>
          <a:bodyPr>
            <a:normAutofit fontScale="85000" lnSpcReduction="20000"/>
          </a:bodyPr>
          <a:lstStyle/>
          <a:p>
            <a:pPr marL="0" indent="0" algn="ctr">
              <a:buNone/>
            </a:pPr>
            <a:r>
              <a:rPr lang="en-US" sz="2800" dirty="0">
                <a:solidFill>
                  <a:schemeClr val="bg2"/>
                </a:solidFill>
              </a:rPr>
              <a:t>Gwen Earle, Associate Professor, Business - College of the Desert</a:t>
            </a:r>
          </a:p>
          <a:p>
            <a:pPr marL="0" indent="0" algn="ctr">
              <a:buNone/>
            </a:pPr>
            <a:r>
              <a:rPr lang="en-US" sz="2800" dirty="0">
                <a:solidFill>
                  <a:schemeClr val="bg2"/>
                </a:solidFill>
              </a:rPr>
              <a:t>Angela Medina Rhodes, Academic Senate President, Rio Hondo College</a:t>
            </a:r>
          </a:p>
          <a:p>
            <a:pPr marL="0" indent="0" algn="ctr">
              <a:buNone/>
            </a:pPr>
            <a:r>
              <a:rPr lang="en-US" sz="2800" dirty="0">
                <a:solidFill>
                  <a:schemeClr val="bg2"/>
                </a:solidFill>
              </a:rPr>
              <a:t>Austin Webster, ASCCC Legislative Advocate</a:t>
            </a:r>
          </a:p>
          <a:p>
            <a:pPr marL="0" indent="0" algn="ctr">
              <a:buNone/>
            </a:pPr>
            <a:r>
              <a:rPr lang="en-US" sz="2800" dirty="0">
                <a:solidFill>
                  <a:schemeClr val="bg2"/>
                </a:solidFill>
              </a:rPr>
              <a:t>Manuel </a:t>
            </a:r>
            <a:r>
              <a:rPr lang="en-US" sz="2800" dirty="0" err="1">
                <a:solidFill>
                  <a:schemeClr val="bg2"/>
                </a:solidFill>
              </a:rPr>
              <a:t>Vélez</a:t>
            </a:r>
            <a:r>
              <a:rPr lang="en-US" sz="2800" dirty="0">
                <a:solidFill>
                  <a:schemeClr val="bg2"/>
                </a:solidFill>
              </a:rPr>
              <a:t>, ASCCC Vice President</a:t>
            </a:r>
          </a:p>
          <a:p>
            <a:pPr marL="0" indent="0" algn="ctr">
              <a:buNone/>
            </a:pPr>
            <a:endParaRPr lang="en-US" sz="2800" dirty="0">
              <a:solidFill>
                <a:schemeClr val="bg2"/>
              </a:solidFill>
            </a:endParaRPr>
          </a:p>
          <a:p>
            <a:pPr marL="0" indent="0" algn="ctr">
              <a:buNone/>
            </a:pPr>
            <a:endParaRPr lang="en-US" sz="2800" dirty="0">
              <a:solidFill>
                <a:schemeClr val="bg2"/>
              </a:solidFill>
            </a:endParaRPr>
          </a:p>
          <a:p>
            <a:pPr marL="0" indent="0" algn="ctr">
              <a:buNone/>
            </a:pPr>
            <a:endParaRPr lang="en-US" sz="2800" dirty="0">
              <a:solidFill>
                <a:schemeClr val="bg2"/>
              </a:solidFill>
            </a:endParaRPr>
          </a:p>
          <a:p>
            <a:pPr marL="0" indent="0" algn="ctr">
              <a:buNone/>
            </a:pPr>
            <a:endParaRPr lang="en-US" sz="2800" dirty="0"/>
          </a:p>
          <a:p>
            <a:pPr marL="0" indent="0" algn="ctr">
              <a:buNone/>
            </a:pPr>
            <a:endParaRPr lang="en-US" sz="2800" dirty="0"/>
          </a:p>
        </p:txBody>
      </p:sp>
    </p:spTree>
    <p:extLst>
      <p:ext uri="{BB962C8B-B14F-4D97-AF65-F5344CB8AC3E}">
        <p14:creationId xmlns:p14="http://schemas.microsoft.com/office/powerpoint/2010/main" val="30334283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B54F-E8E3-FD9D-080E-4C722BEBDB91}"/>
              </a:ext>
            </a:extLst>
          </p:cNvPr>
          <p:cNvSpPr>
            <a:spLocks noGrp="1"/>
          </p:cNvSpPr>
          <p:nvPr>
            <p:ph type="title"/>
          </p:nvPr>
        </p:nvSpPr>
        <p:spPr/>
        <p:txBody>
          <a:bodyPr/>
          <a:lstStyle/>
          <a:p>
            <a:r>
              <a:rPr lang="en-US" dirty="0">
                <a:latin typeface="Georgia"/>
              </a:rPr>
              <a:t>2023-2024 Legislative Highlights – </a:t>
            </a:r>
            <a:br>
              <a:rPr lang="en-US" dirty="0">
                <a:latin typeface="Georgia"/>
              </a:rPr>
            </a:br>
            <a:r>
              <a:rPr lang="en-US" dirty="0">
                <a:latin typeface="Georgia"/>
              </a:rPr>
              <a:t>ASCCC Priority Bills</a:t>
            </a:r>
            <a:endParaRPr lang="en-US" dirty="0"/>
          </a:p>
        </p:txBody>
      </p:sp>
      <p:sp>
        <p:nvSpPr>
          <p:cNvPr id="3" name="Content Placeholder 2">
            <a:extLst>
              <a:ext uri="{FF2B5EF4-FFF2-40B4-BE49-F238E27FC236}">
                <a16:creationId xmlns:a16="http://schemas.microsoft.com/office/drawing/2014/main" id="{07FCEEB4-AB49-5B93-3685-67555A3104A4}"/>
              </a:ext>
            </a:extLst>
          </p:cNvPr>
          <p:cNvSpPr>
            <a:spLocks noGrp="1"/>
          </p:cNvSpPr>
          <p:nvPr>
            <p:ph sz="half" idx="1"/>
          </p:nvPr>
        </p:nvSpPr>
        <p:spPr/>
        <p:txBody>
          <a:bodyPr/>
          <a:lstStyle/>
          <a:p>
            <a:r>
              <a:rPr lang="en-US" dirty="0">
                <a:latin typeface="Arial"/>
                <a:cs typeface="Arial"/>
                <a:hlinkClick r:id="rId3"/>
              </a:rPr>
              <a:t>AB 811</a:t>
            </a:r>
            <a:r>
              <a:rPr lang="en-US" dirty="0">
                <a:latin typeface="Arial"/>
                <a:cs typeface="Arial"/>
              </a:rPr>
              <a:t> (Fong) - Repeatability</a:t>
            </a:r>
          </a:p>
          <a:p>
            <a:r>
              <a:rPr lang="en-US" dirty="0">
                <a:latin typeface="Arial"/>
                <a:cs typeface="Arial"/>
                <a:hlinkClick r:id="rId4"/>
              </a:rPr>
              <a:t>AB 817</a:t>
            </a:r>
            <a:r>
              <a:rPr lang="en-US" dirty="0">
                <a:latin typeface="Arial"/>
                <a:cs typeface="Arial"/>
              </a:rPr>
              <a:t> (Pacheco) - Open Meetings: Teleconferencing</a:t>
            </a:r>
            <a:endParaRPr lang="en-US" dirty="0"/>
          </a:p>
          <a:p>
            <a:r>
              <a:rPr lang="en-US" dirty="0">
                <a:latin typeface="Arial"/>
                <a:cs typeface="Arial"/>
                <a:hlinkClick r:id="rId5"/>
              </a:rPr>
              <a:t>AB 1142</a:t>
            </a:r>
            <a:r>
              <a:rPr lang="en-US" dirty="0">
                <a:latin typeface="Arial"/>
                <a:cs typeface="Arial"/>
              </a:rPr>
              <a:t> (Fong) - </a:t>
            </a:r>
            <a:r>
              <a:rPr lang="en-US" dirty="0">
                <a:latin typeface="Arial"/>
                <a:ea typeface="Verdana"/>
                <a:cs typeface="Arial"/>
              </a:rPr>
              <a:t>Coordinating Commission for Postsecondary Ed</a:t>
            </a:r>
            <a:endParaRPr lang="en-US" dirty="0"/>
          </a:p>
          <a:p>
            <a:r>
              <a:rPr lang="en-US" dirty="0">
                <a:latin typeface="Arial"/>
                <a:cs typeface="Arial"/>
                <a:hlinkClick r:id="rId6"/>
              </a:rPr>
              <a:t>AB 680</a:t>
            </a:r>
            <a:r>
              <a:rPr lang="en-US" dirty="0">
                <a:latin typeface="Arial"/>
                <a:cs typeface="Arial"/>
              </a:rPr>
              <a:t> (Rubio) - Nonresident Tuition Exemptions</a:t>
            </a:r>
            <a:endParaRPr lang="en-US" dirty="0"/>
          </a:p>
          <a:p>
            <a:endParaRPr lang="en-US" dirty="0"/>
          </a:p>
          <a:p>
            <a:r>
              <a:rPr lang="en-US" dirty="0">
                <a:latin typeface="Arial"/>
                <a:cs typeface="Arial"/>
                <a:hlinkClick r:id="rId7"/>
              </a:rPr>
              <a:t>ASCCC Legislative Updates</a:t>
            </a:r>
            <a:endParaRPr lang="en-US" dirty="0"/>
          </a:p>
        </p:txBody>
      </p:sp>
      <p:sp>
        <p:nvSpPr>
          <p:cNvPr id="4" name="Slide Number Placeholder 3">
            <a:extLst>
              <a:ext uri="{FF2B5EF4-FFF2-40B4-BE49-F238E27FC236}">
                <a16:creationId xmlns:a16="http://schemas.microsoft.com/office/drawing/2014/main" id="{9FC02035-0528-467A-F9B4-F6AF33A5C7C2}"/>
              </a:ext>
            </a:extLst>
          </p:cNvPr>
          <p:cNvSpPr>
            <a:spLocks noGrp="1"/>
          </p:cNvSpPr>
          <p:nvPr>
            <p:ph type="sldNum" sz="quarter" idx="10"/>
          </p:nvPr>
        </p:nvSpPr>
        <p:spPr/>
        <p:txBody>
          <a:bodyPr/>
          <a:lstStyle/>
          <a:p>
            <a:pPr>
              <a:defRPr/>
            </a:pPr>
            <a:fld id="{06DDD070-D08E-4B40-B4AC-DB5751E9D83C}" type="slidenum">
              <a:rPr lang="en-US" altLang="en-US" smtClean="0"/>
              <a:pPr>
                <a:defRPr/>
              </a:pPr>
              <a:t>10</a:t>
            </a:fld>
            <a:endParaRPr lang="en-US" altLang="en-US"/>
          </a:p>
        </p:txBody>
      </p:sp>
    </p:spTree>
    <p:extLst>
      <p:ext uri="{BB962C8B-B14F-4D97-AF65-F5344CB8AC3E}">
        <p14:creationId xmlns:p14="http://schemas.microsoft.com/office/powerpoint/2010/main" val="2975992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B54F-E8E3-FD9D-080E-4C722BEBDB91}"/>
              </a:ext>
            </a:extLst>
          </p:cNvPr>
          <p:cNvSpPr>
            <a:spLocks noGrp="1"/>
          </p:cNvSpPr>
          <p:nvPr>
            <p:ph type="title"/>
          </p:nvPr>
        </p:nvSpPr>
        <p:spPr/>
        <p:txBody>
          <a:bodyPr/>
          <a:lstStyle/>
          <a:p>
            <a:r>
              <a:rPr lang="en-US" dirty="0">
                <a:latin typeface="Georgia"/>
              </a:rPr>
              <a:t>2023-2024 Legislative Highlights – </a:t>
            </a:r>
            <a:br>
              <a:rPr lang="en-US" dirty="0">
                <a:latin typeface="Georgia"/>
              </a:rPr>
            </a:br>
            <a:r>
              <a:rPr lang="en-US" dirty="0">
                <a:latin typeface="Georgia"/>
              </a:rPr>
              <a:t>Budget Act &amp; Fiscal Outlook</a:t>
            </a:r>
            <a:endParaRPr lang="en-US" dirty="0"/>
          </a:p>
        </p:txBody>
      </p:sp>
      <p:sp>
        <p:nvSpPr>
          <p:cNvPr id="3" name="Content Placeholder 2">
            <a:extLst>
              <a:ext uri="{FF2B5EF4-FFF2-40B4-BE49-F238E27FC236}">
                <a16:creationId xmlns:a16="http://schemas.microsoft.com/office/drawing/2014/main" id="{07FCEEB4-AB49-5B93-3685-67555A3104A4}"/>
              </a:ext>
            </a:extLst>
          </p:cNvPr>
          <p:cNvSpPr>
            <a:spLocks noGrp="1"/>
          </p:cNvSpPr>
          <p:nvPr>
            <p:ph sz="half" idx="1"/>
          </p:nvPr>
        </p:nvSpPr>
        <p:spPr/>
        <p:txBody>
          <a:bodyPr/>
          <a:lstStyle/>
          <a:p>
            <a:r>
              <a:rPr lang="en-US" dirty="0">
                <a:latin typeface="Arial"/>
                <a:cs typeface="Arial"/>
              </a:rPr>
              <a:t>Statewide $32.5 Billion Budget Deficit</a:t>
            </a:r>
          </a:p>
          <a:p>
            <a:r>
              <a:rPr lang="en-US" dirty="0">
                <a:latin typeface="Arial"/>
                <a:cs typeface="Arial"/>
              </a:rPr>
              <a:t>CCC Funding Stable Despite Budget Shortfall</a:t>
            </a:r>
            <a:endParaRPr lang="en-US" dirty="0"/>
          </a:p>
          <a:p>
            <a:r>
              <a:rPr lang="en-US" dirty="0">
                <a:latin typeface="Arial"/>
                <a:cs typeface="Arial"/>
              </a:rPr>
              <a:t>8.22% COLA SCFF &amp; Categorical Programs</a:t>
            </a:r>
            <a:endParaRPr lang="en-US" dirty="0"/>
          </a:p>
          <a:p>
            <a:r>
              <a:rPr lang="en-US" dirty="0">
                <a:latin typeface="Arial"/>
                <a:cs typeface="Arial"/>
              </a:rPr>
              <a:t>LAO Fiscal Forecast Delayed Due to Late Tax Filing Deadline</a:t>
            </a:r>
            <a:endParaRPr lang="en-US" dirty="0"/>
          </a:p>
          <a:p>
            <a:endParaRPr lang="en-US" dirty="0"/>
          </a:p>
          <a:p>
            <a:endParaRPr lang="en-US" dirty="0"/>
          </a:p>
          <a:p>
            <a:endParaRPr lang="en-US" dirty="0"/>
          </a:p>
          <a:p>
            <a:r>
              <a:rPr lang="en-US" dirty="0">
                <a:latin typeface="Arial"/>
                <a:cs typeface="Arial"/>
                <a:hlinkClick r:id="rId3"/>
              </a:rPr>
              <a:t>California Higher Education Budget Summary</a:t>
            </a:r>
          </a:p>
          <a:p>
            <a:r>
              <a:rPr lang="en-US" dirty="0">
                <a:latin typeface="Arial"/>
                <a:cs typeface="Arial"/>
                <a:hlinkClick r:id="rId4"/>
              </a:rPr>
              <a:t>California Community Colleges Budget Analysis</a:t>
            </a:r>
            <a:endParaRPr lang="en-US" dirty="0"/>
          </a:p>
        </p:txBody>
      </p:sp>
      <p:sp>
        <p:nvSpPr>
          <p:cNvPr id="4" name="Slide Number Placeholder 3">
            <a:extLst>
              <a:ext uri="{FF2B5EF4-FFF2-40B4-BE49-F238E27FC236}">
                <a16:creationId xmlns:a16="http://schemas.microsoft.com/office/drawing/2014/main" id="{9FC02035-0528-467A-F9B4-F6AF33A5C7C2}"/>
              </a:ext>
            </a:extLst>
          </p:cNvPr>
          <p:cNvSpPr>
            <a:spLocks noGrp="1"/>
          </p:cNvSpPr>
          <p:nvPr>
            <p:ph type="sldNum" sz="quarter" idx="10"/>
          </p:nvPr>
        </p:nvSpPr>
        <p:spPr/>
        <p:txBody>
          <a:bodyPr/>
          <a:lstStyle/>
          <a:p>
            <a:pPr>
              <a:defRPr/>
            </a:pPr>
            <a:fld id="{06DDD070-D08E-4B40-B4AC-DB5751E9D83C}" type="slidenum">
              <a:rPr lang="en-US" altLang="en-US" smtClean="0"/>
              <a:pPr>
                <a:defRPr/>
              </a:pPr>
              <a:t>11</a:t>
            </a:fld>
            <a:endParaRPr lang="en-US" altLang="en-US"/>
          </a:p>
        </p:txBody>
      </p:sp>
    </p:spTree>
    <p:extLst>
      <p:ext uri="{BB962C8B-B14F-4D97-AF65-F5344CB8AC3E}">
        <p14:creationId xmlns:p14="http://schemas.microsoft.com/office/powerpoint/2010/main" val="268238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F224-D220-AAF0-F372-AE3002A87049}"/>
              </a:ext>
            </a:extLst>
          </p:cNvPr>
          <p:cNvSpPr>
            <a:spLocks noGrp="1"/>
          </p:cNvSpPr>
          <p:nvPr>
            <p:ph type="title"/>
          </p:nvPr>
        </p:nvSpPr>
        <p:spPr/>
        <p:txBody>
          <a:bodyPr/>
          <a:lstStyle/>
          <a:p>
            <a:r>
              <a:rPr lang="en-US" dirty="0"/>
              <a:t>Staying Informed: </a:t>
            </a:r>
            <a:br>
              <a:rPr lang="en-US" dirty="0"/>
            </a:br>
            <a:r>
              <a:rPr lang="en-US" dirty="0"/>
              <a:t>Follow ASCCC and System Partners</a:t>
            </a:r>
          </a:p>
        </p:txBody>
      </p:sp>
      <p:sp>
        <p:nvSpPr>
          <p:cNvPr id="3" name="Content Placeholder 2">
            <a:extLst>
              <a:ext uri="{FF2B5EF4-FFF2-40B4-BE49-F238E27FC236}">
                <a16:creationId xmlns:a16="http://schemas.microsoft.com/office/drawing/2014/main" id="{1382EFF2-0339-552D-23A9-5133EB892626}"/>
              </a:ext>
            </a:extLst>
          </p:cNvPr>
          <p:cNvSpPr>
            <a:spLocks noGrp="1"/>
          </p:cNvSpPr>
          <p:nvPr>
            <p:ph sz="half" idx="1"/>
          </p:nvPr>
        </p:nvSpPr>
        <p:spPr/>
        <p:txBody>
          <a:bodyPr/>
          <a:lstStyle/>
          <a:p>
            <a:pPr>
              <a:lnSpc>
                <a:spcPct val="163636"/>
              </a:lnSpc>
              <a:spcBef>
                <a:spcPts val="400"/>
              </a:spcBef>
              <a:buClr>
                <a:schemeClr val="dk1"/>
              </a:buClr>
              <a:buSzPts val="1100"/>
            </a:pPr>
            <a:r>
              <a:rPr lang="en-US" sz="2400" dirty="0">
                <a:solidFill>
                  <a:schemeClr val="hlink"/>
                </a:solidFill>
                <a:hlinkClick r:id="rId3"/>
              </a:rPr>
              <a:t>ASCCC Legislative Updates</a:t>
            </a:r>
            <a:endParaRPr lang="en-US" sz="2400" dirty="0">
              <a:solidFill>
                <a:schemeClr val="hlink"/>
              </a:solidFill>
            </a:endParaRPr>
          </a:p>
          <a:p>
            <a:pPr>
              <a:lnSpc>
                <a:spcPct val="163636"/>
              </a:lnSpc>
              <a:spcBef>
                <a:spcPts val="800"/>
              </a:spcBef>
              <a:buClr>
                <a:schemeClr val="dk1"/>
              </a:buClr>
              <a:buSzPts val="1100"/>
            </a:pPr>
            <a:r>
              <a:rPr lang="en-US" sz="2400" dirty="0">
                <a:solidFill>
                  <a:schemeClr val="hlink"/>
                </a:solidFill>
                <a:hlinkClick r:id="rId4"/>
              </a:rPr>
              <a:t>FACCC Legislative Positions</a:t>
            </a:r>
            <a:endParaRPr lang="en-US" sz="2400" dirty="0">
              <a:solidFill>
                <a:schemeClr val="hlink"/>
              </a:solidFill>
            </a:endParaRPr>
          </a:p>
          <a:p>
            <a:pPr>
              <a:lnSpc>
                <a:spcPct val="163636"/>
              </a:lnSpc>
              <a:spcBef>
                <a:spcPts val="800"/>
              </a:spcBef>
              <a:buClr>
                <a:schemeClr val="dk1"/>
              </a:buClr>
              <a:buSzPts val="1100"/>
            </a:pPr>
            <a:r>
              <a:rPr lang="en-US" sz="2400" dirty="0">
                <a:solidFill>
                  <a:schemeClr val="hlink"/>
                </a:solidFill>
                <a:hlinkClick r:id="rId5"/>
              </a:rPr>
              <a:t>CFT Legislative Updates</a:t>
            </a:r>
            <a:endParaRPr lang="en-US" sz="2400" dirty="0">
              <a:solidFill>
                <a:schemeClr val="hlink"/>
              </a:solidFill>
            </a:endParaRPr>
          </a:p>
          <a:p>
            <a:pPr>
              <a:lnSpc>
                <a:spcPct val="163636"/>
              </a:lnSpc>
              <a:spcBef>
                <a:spcPts val="800"/>
              </a:spcBef>
              <a:buClr>
                <a:schemeClr val="dk1"/>
              </a:buClr>
              <a:buSzPts val="1100"/>
            </a:pPr>
            <a:r>
              <a:rPr lang="en-US" sz="2400" dirty="0">
                <a:solidFill>
                  <a:schemeClr val="hlink"/>
                </a:solidFill>
                <a:hlinkClick r:id="rId6"/>
              </a:rPr>
              <a:t>CCA Legislation and Political Action</a:t>
            </a:r>
            <a:endParaRPr lang="en-US" sz="2400" dirty="0">
              <a:solidFill>
                <a:schemeClr val="hlink"/>
              </a:solidFill>
            </a:endParaRPr>
          </a:p>
          <a:p>
            <a:pPr>
              <a:lnSpc>
                <a:spcPct val="163636"/>
              </a:lnSpc>
              <a:spcBef>
                <a:spcPts val="800"/>
              </a:spcBef>
              <a:buClr>
                <a:schemeClr val="dk1"/>
              </a:buClr>
              <a:buSzPts val="1100"/>
            </a:pPr>
            <a:r>
              <a:rPr lang="en-US" sz="2400" dirty="0">
                <a:solidFill>
                  <a:schemeClr val="hlink"/>
                </a:solidFill>
                <a:hlinkClick r:id="rId7"/>
              </a:rPr>
              <a:t>CCCCO Tracked Legislation</a:t>
            </a:r>
            <a:endParaRPr lang="en-US" sz="2400" dirty="0">
              <a:solidFill>
                <a:schemeClr val="hlink"/>
              </a:solidFill>
            </a:endParaRPr>
          </a:p>
          <a:p>
            <a:pPr>
              <a:lnSpc>
                <a:spcPct val="163636"/>
              </a:lnSpc>
              <a:spcBef>
                <a:spcPts val="800"/>
              </a:spcBef>
              <a:buClr>
                <a:schemeClr val="dk1"/>
              </a:buClr>
              <a:buSzPts val="1100"/>
            </a:pPr>
            <a:r>
              <a:rPr lang="en-US" sz="2400" dirty="0">
                <a:solidFill>
                  <a:schemeClr val="hlink"/>
                </a:solidFill>
                <a:hlinkClick r:id="rId8"/>
              </a:rPr>
              <a:t>CCLC Legislative Actions</a:t>
            </a:r>
            <a:endParaRPr lang="en-US" sz="2400" dirty="0">
              <a:solidFill>
                <a:schemeClr val="hlink"/>
              </a:solidFill>
            </a:endParaRPr>
          </a:p>
          <a:p>
            <a:endParaRPr lang="en-US" dirty="0"/>
          </a:p>
        </p:txBody>
      </p:sp>
      <p:sp>
        <p:nvSpPr>
          <p:cNvPr id="4" name="Slide Number Placeholder 3">
            <a:extLst>
              <a:ext uri="{FF2B5EF4-FFF2-40B4-BE49-F238E27FC236}">
                <a16:creationId xmlns:a16="http://schemas.microsoft.com/office/drawing/2014/main" id="{AB8FC7C3-8406-7C84-D5FD-2DDA85BAE138}"/>
              </a:ext>
            </a:extLst>
          </p:cNvPr>
          <p:cNvSpPr>
            <a:spLocks noGrp="1"/>
          </p:cNvSpPr>
          <p:nvPr>
            <p:ph type="sldNum" sz="quarter" idx="10"/>
          </p:nvPr>
        </p:nvSpPr>
        <p:spPr/>
        <p:txBody>
          <a:bodyPr/>
          <a:lstStyle/>
          <a:p>
            <a:fld id="{FC94C22D-D015-6649-B5C3-596F33FC97D2}" type="slidenum">
              <a:rPr lang="en-US" smtClean="0"/>
              <a:t>12</a:t>
            </a:fld>
            <a:endParaRPr lang="en-US"/>
          </a:p>
        </p:txBody>
      </p:sp>
    </p:spTree>
    <p:extLst>
      <p:ext uri="{BB962C8B-B14F-4D97-AF65-F5344CB8AC3E}">
        <p14:creationId xmlns:p14="http://schemas.microsoft.com/office/powerpoint/2010/main" val="1714839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72EE8-1B2A-8EEC-BC05-824FA5C177AC}"/>
              </a:ext>
            </a:extLst>
          </p:cNvPr>
          <p:cNvSpPr>
            <a:spLocks noGrp="1"/>
          </p:cNvSpPr>
          <p:nvPr>
            <p:ph type="title"/>
          </p:nvPr>
        </p:nvSpPr>
        <p:spPr/>
        <p:txBody>
          <a:bodyPr/>
          <a:lstStyle/>
          <a:p>
            <a:r>
              <a:rPr lang="en-US" dirty="0"/>
              <a:t>California Legislative Information Website</a:t>
            </a:r>
          </a:p>
        </p:txBody>
      </p:sp>
      <p:sp>
        <p:nvSpPr>
          <p:cNvPr id="4" name="Content Placeholder 3">
            <a:extLst>
              <a:ext uri="{FF2B5EF4-FFF2-40B4-BE49-F238E27FC236}">
                <a16:creationId xmlns:a16="http://schemas.microsoft.com/office/drawing/2014/main" id="{F36FB75F-F52A-46B8-B5DE-04408F2B3023}"/>
              </a:ext>
            </a:extLst>
          </p:cNvPr>
          <p:cNvSpPr>
            <a:spLocks noGrp="1"/>
          </p:cNvSpPr>
          <p:nvPr>
            <p:ph sz="half" idx="1"/>
          </p:nvPr>
        </p:nvSpPr>
        <p:spPr/>
        <p:txBody>
          <a:bodyPr/>
          <a:lstStyle/>
          <a:p>
            <a:pPr marL="457200" lvl="0" indent="-342900" algn="l" rtl="0">
              <a:spcBef>
                <a:spcPts val="1000"/>
              </a:spcBef>
              <a:spcAft>
                <a:spcPts val="0"/>
              </a:spcAft>
              <a:buSzPts val="1800"/>
              <a:buChar char="•"/>
            </a:pPr>
            <a:r>
              <a:rPr lang="en-US" dirty="0"/>
              <a:t>Today’s Schedule</a:t>
            </a:r>
          </a:p>
          <a:p>
            <a:pPr marL="457200" lvl="0" indent="-342900" algn="l" rtl="0">
              <a:spcBef>
                <a:spcPts val="0"/>
              </a:spcBef>
              <a:spcAft>
                <a:spcPts val="0"/>
              </a:spcAft>
              <a:buSzPts val="1800"/>
              <a:buChar char="•"/>
            </a:pPr>
            <a:r>
              <a:rPr lang="en-US" dirty="0"/>
              <a:t>Bill Information</a:t>
            </a:r>
          </a:p>
          <a:p>
            <a:pPr marL="457200" lvl="0" indent="-342900" algn="l" rtl="0">
              <a:spcBef>
                <a:spcPts val="0"/>
              </a:spcBef>
              <a:spcAft>
                <a:spcPts val="0"/>
              </a:spcAft>
              <a:buSzPts val="1800"/>
              <a:buChar char="•"/>
            </a:pPr>
            <a:r>
              <a:rPr lang="en-US" dirty="0"/>
              <a:t>CA Law</a:t>
            </a:r>
          </a:p>
          <a:p>
            <a:pPr marL="457200" lvl="0" indent="-342900" algn="l" rtl="0">
              <a:spcBef>
                <a:spcPts val="0"/>
              </a:spcBef>
              <a:spcAft>
                <a:spcPts val="0"/>
              </a:spcAft>
              <a:buSzPts val="1800"/>
              <a:buChar char="•"/>
            </a:pPr>
            <a:r>
              <a:rPr lang="en-US" dirty="0"/>
              <a:t>Publications</a:t>
            </a:r>
          </a:p>
          <a:p>
            <a:pPr marL="457200" lvl="0" indent="-342900" algn="l" rtl="0">
              <a:spcBef>
                <a:spcPts val="0"/>
              </a:spcBef>
              <a:spcAft>
                <a:spcPts val="0"/>
              </a:spcAft>
              <a:buSzPts val="1800"/>
              <a:buChar char="•"/>
            </a:pPr>
            <a:r>
              <a:rPr lang="en-US" dirty="0"/>
              <a:t>Other Resources</a:t>
            </a:r>
          </a:p>
          <a:p>
            <a:pPr marL="457200" lvl="0" indent="-342900" algn="l" rtl="0">
              <a:spcBef>
                <a:spcPts val="0"/>
              </a:spcBef>
              <a:spcAft>
                <a:spcPts val="0"/>
              </a:spcAft>
              <a:buSzPts val="1800"/>
              <a:buChar char="•"/>
            </a:pPr>
            <a:r>
              <a:rPr lang="en-US" dirty="0"/>
              <a:t>My Subscriptions</a:t>
            </a:r>
          </a:p>
          <a:p>
            <a:pPr marL="457200" lvl="0" indent="-342900" algn="l" rtl="0">
              <a:spcBef>
                <a:spcPts val="0"/>
              </a:spcBef>
              <a:spcAft>
                <a:spcPts val="0"/>
              </a:spcAft>
              <a:buSzPts val="1800"/>
              <a:buChar char="•"/>
            </a:pPr>
            <a:r>
              <a:rPr lang="en-US" dirty="0"/>
              <a:t>My Favorites</a:t>
            </a:r>
          </a:p>
          <a:p>
            <a:endParaRPr lang="en-US" dirty="0"/>
          </a:p>
        </p:txBody>
      </p:sp>
      <p:sp>
        <p:nvSpPr>
          <p:cNvPr id="3" name="Text Placeholder 2">
            <a:extLst>
              <a:ext uri="{FF2B5EF4-FFF2-40B4-BE49-F238E27FC236}">
                <a16:creationId xmlns:a16="http://schemas.microsoft.com/office/drawing/2014/main" id="{738258B9-76D7-7018-AB01-C0266C862BA9}"/>
              </a:ext>
            </a:extLst>
          </p:cNvPr>
          <p:cNvSpPr>
            <a:spLocks noGrp="1"/>
          </p:cNvSpPr>
          <p:nvPr>
            <p:ph type="body" idx="4294967295"/>
          </p:nvPr>
        </p:nvSpPr>
        <p:spPr>
          <a:xfrm>
            <a:off x="1147762" y="5393633"/>
            <a:ext cx="4948238" cy="823913"/>
          </a:xfrm>
        </p:spPr>
        <p:txBody>
          <a:bodyPr/>
          <a:lstStyle/>
          <a:p>
            <a:pPr marL="0" indent="0">
              <a:buNone/>
            </a:pPr>
            <a:r>
              <a:rPr lang="en-US" u="sng" dirty="0">
                <a:solidFill>
                  <a:schemeClr val="hlink"/>
                </a:solidFill>
                <a:hlinkClick r:id="rId3"/>
              </a:rPr>
              <a:t>leginfo.legislature.ca.gov</a:t>
            </a:r>
            <a:endParaRPr lang="en-US" dirty="0"/>
          </a:p>
        </p:txBody>
      </p:sp>
      <p:sp>
        <p:nvSpPr>
          <p:cNvPr id="6" name="Text Placeholder 5">
            <a:extLst>
              <a:ext uri="{FF2B5EF4-FFF2-40B4-BE49-F238E27FC236}">
                <a16:creationId xmlns:a16="http://schemas.microsoft.com/office/drawing/2014/main" id="{C98CA778-2CBA-9AA3-96A4-D9012467AE8F}"/>
              </a:ext>
            </a:extLst>
          </p:cNvPr>
          <p:cNvSpPr>
            <a:spLocks noGrp="1"/>
          </p:cNvSpPr>
          <p:nvPr>
            <p:ph type="body" idx="4294967295"/>
          </p:nvPr>
        </p:nvSpPr>
        <p:spPr>
          <a:xfrm>
            <a:off x="7243763" y="1720850"/>
            <a:ext cx="4948237" cy="823913"/>
          </a:xfrm>
        </p:spPr>
        <p:txBody>
          <a:bodyPr/>
          <a:lstStyle/>
          <a:p>
            <a:pPr marL="0" indent="0">
              <a:buNone/>
            </a:pPr>
            <a:r>
              <a:rPr lang="en-US" dirty="0"/>
              <a:t>Bill Information</a:t>
            </a:r>
          </a:p>
        </p:txBody>
      </p:sp>
      <p:sp>
        <p:nvSpPr>
          <p:cNvPr id="7" name="Content Placeholder 6">
            <a:extLst>
              <a:ext uri="{FF2B5EF4-FFF2-40B4-BE49-F238E27FC236}">
                <a16:creationId xmlns:a16="http://schemas.microsoft.com/office/drawing/2014/main" id="{9CFF4BF9-1983-9DA6-19F0-5934F0E7C335}"/>
              </a:ext>
            </a:extLst>
          </p:cNvPr>
          <p:cNvSpPr>
            <a:spLocks noGrp="1"/>
          </p:cNvSpPr>
          <p:nvPr>
            <p:ph sz="half" idx="4294967295"/>
          </p:nvPr>
        </p:nvSpPr>
        <p:spPr>
          <a:xfrm>
            <a:off x="7243763" y="2084439"/>
            <a:ext cx="4948237" cy="4144911"/>
          </a:xfrm>
        </p:spPr>
        <p:txBody>
          <a:bodyPr/>
          <a:lstStyle/>
          <a:p>
            <a:pPr marL="457200" lvl="0" indent="-342900" algn="l" rtl="0">
              <a:spcBef>
                <a:spcPts val="1000"/>
              </a:spcBef>
              <a:spcAft>
                <a:spcPts val="0"/>
              </a:spcAft>
              <a:buSzPts val="1800"/>
              <a:buChar char="•"/>
            </a:pPr>
            <a:r>
              <a:rPr lang="en-US" dirty="0"/>
              <a:t>Bill Text</a:t>
            </a:r>
          </a:p>
          <a:p>
            <a:pPr marL="457200" lvl="0" indent="-342900" algn="l" rtl="0">
              <a:spcBef>
                <a:spcPts val="0"/>
              </a:spcBef>
              <a:spcAft>
                <a:spcPts val="0"/>
              </a:spcAft>
              <a:buSzPts val="1800"/>
              <a:buChar char="•"/>
            </a:pPr>
            <a:r>
              <a:rPr lang="en-US" dirty="0"/>
              <a:t>Votes</a:t>
            </a:r>
          </a:p>
          <a:p>
            <a:pPr marL="457200" lvl="0" indent="-342900" algn="l" rtl="0">
              <a:spcBef>
                <a:spcPts val="0"/>
              </a:spcBef>
              <a:spcAft>
                <a:spcPts val="0"/>
              </a:spcAft>
              <a:buSzPts val="1800"/>
              <a:buChar char="•"/>
            </a:pPr>
            <a:r>
              <a:rPr lang="en-US" dirty="0"/>
              <a:t>History</a:t>
            </a:r>
          </a:p>
          <a:p>
            <a:pPr marL="457200" lvl="0" indent="-342900" algn="l" rtl="0">
              <a:spcBef>
                <a:spcPts val="0"/>
              </a:spcBef>
              <a:spcAft>
                <a:spcPts val="0"/>
              </a:spcAft>
              <a:buSzPts val="1800"/>
              <a:buChar char="•"/>
            </a:pPr>
            <a:r>
              <a:rPr lang="en-US" dirty="0"/>
              <a:t>Analyses</a:t>
            </a:r>
          </a:p>
          <a:p>
            <a:pPr marL="457200" lvl="0" indent="-342900" algn="l" rtl="0">
              <a:spcBef>
                <a:spcPts val="0"/>
              </a:spcBef>
              <a:spcAft>
                <a:spcPts val="0"/>
              </a:spcAft>
              <a:buSzPts val="1800"/>
              <a:buChar char="•"/>
            </a:pPr>
            <a:r>
              <a:rPr lang="en-US" dirty="0"/>
              <a:t>Law As Amended</a:t>
            </a:r>
          </a:p>
          <a:p>
            <a:pPr marL="457200" lvl="0" indent="-342900" algn="l" rtl="0">
              <a:spcBef>
                <a:spcPts val="0"/>
              </a:spcBef>
              <a:spcAft>
                <a:spcPts val="0"/>
              </a:spcAft>
              <a:buSzPts val="1800"/>
              <a:buChar char="•"/>
            </a:pPr>
            <a:r>
              <a:rPr lang="en-US" dirty="0"/>
              <a:t>Compare Versions</a:t>
            </a:r>
          </a:p>
          <a:p>
            <a:pPr marL="457200" lvl="0" indent="-342900" algn="l" rtl="0">
              <a:spcBef>
                <a:spcPts val="0"/>
              </a:spcBef>
              <a:spcAft>
                <a:spcPts val="0"/>
              </a:spcAft>
              <a:buSzPts val="1800"/>
              <a:buChar char="•"/>
            </a:pPr>
            <a:r>
              <a:rPr lang="en-US" dirty="0"/>
              <a:t>Status</a:t>
            </a:r>
          </a:p>
          <a:p>
            <a:pPr marL="457200" lvl="0" indent="-342900" algn="l" rtl="0">
              <a:spcBef>
                <a:spcPts val="0"/>
              </a:spcBef>
              <a:spcAft>
                <a:spcPts val="0"/>
              </a:spcAft>
              <a:buSzPts val="1800"/>
              <a:buChar char="•"/>
            </a:pPr>
            <a:r>
              <a:rPr lang="en-US" dirty="0"/>
              <a:t>Comments to Author</a:t>
            </a:r>
          </a:p>
          <a:p>
            <a:pPr marL="457200" lvl="0" indent="-342900" algn="l" rtl="0">
              <a:spcBef>
                <a:spcPts val="0"/>
              </a:spcBef>
              <a:spcAft>
                <a:spcPts val="0"/>
              </a:spcAft>
              <a:buSzPts val="1800"/>
              <a:buChar char="•"/>
            </a:pPr>
            <a:r>
              <a:rPr lang="en-US" dirty="0"/>
              <a:t>Track Bill</a:t>
            </a:r>
          </a:p>
          <a:p>
            <a:pPr marL="457200" lvl="0" indent="-342900" algn="l" rtl="0">
              <a:spcBef>
                <a:spcPts val="0"/>
              </a:spcBef>
              <a:spcAft>
                <a:spcPts val="0"/>
              </a:spcAft>
              <a:buSzPts val="1800"/>
              <a:buChar char="•"/>
            </a:pPr>
            <a:r>
              <a:rPr lang="en-US" dirty="0"/>
              <a:t>Add to Favorites</a:t>
            </a:r>
          </a:p>
          <a:p>
            <a:endParaRPr lang="en-US" dirty="0"/>
          </a:p>
        </p:txBody>
      </p:sp>
      <p:sp>
        <p:nvSpPr>
          <p:cNvPr id="5" name="Slide Number Placeholder 4">
            <a:extLst>
              <a:ext uri="{FF2B5EF4-FFF2-40B4-BE49-F238E27FC236}">
                <a16:creationId xmlns:a16="http://schemas.microsoft.com/office/drawing/2014/main" id="{A273F227-6F46-3590-6644-B85663F91169}"/>
              </a:ext>
            </a:extLst>
          </p:cNvPr>
          <p:cNvSpPr>
            <a:spLocks noGrp="1"/>
          </p:cNvSpPr>
          <p:nvPr>
            <p:ph type="sldNum" sz="quarter" idx="10"/>
          </p:nvPr>
        </p:nvSpPr>
        <p:spPr/>
        <p:txBody>
          <a:bodyPr/>
          <a:lstStyle/>
          <a:p>
            <a:fld id="{FC94C22D-D015-6649-B5C3-596F33FC97D2}" type="slidenum">
              <a:rPr lang="en-US" smtClean="0"/>
              <a:t>13</a:t>
            </a:fld>
            <a:endParaRPr lang="en-US"/>
          </a:p>
        </p:txBody>
      </p:sp>
    </p:spTree>
    <p:extLst>
      <p:ext uri="{BB962C8B-B14F-4D97-AF65-F5344CB8AC3E}">
        <p14:creationId xmlns:p14="http://schemas.microsoft.com/office/powerpoint/2010/main" val="2133276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891C-35B5-FA67-6379-4D3DC4DD09EB}"/>
              </a:ext>
            </a:extLst>
          </p:cNvPr>
          <p:cNvSpPr>
            <a:spLocks noGrp="1"/>
          </p:cNvSpPr>
          <p:nvPr>
            <p:ph type="title"/>
          </p:nvPr>
        </p:nvSpPr>
        <p:spPr/>
        <p:txBody>
          <a:bodyPr/>
          <a:lstStyle/>
          <a:p>
            <a:r>
              <a:rPr lang="en-US" dirty="0"/>
              <a:t>Advocate! Find and Connect with Legislators</a:t>
            </a:r>
          </a:p>
        </p:txBody>
      </p:sp>
      <p:sp>
        <p:nvSpPr>
          <p:cNvPr id="3" name="Content Placeholder 2">
            <a:extLst>
              <a:ext uri="{FF2B5EF4-FFF2-40B4-BE49-F238E27FC236}">
                <a16:creationId xmlns:a16="http://schemas.microsoft.com/office/drawing/2014/main" id="{A344EF99-3C7F-230D-29E7-0FF997FBF4F1}"/>
              </a:ext>
            </a:extLst>
          </p:cNvPr>
          <p:cNvSpPr>
            <a:spLocks noGrp="1"/>
          </p:cNvSpPr>
          <p:nvPr>
            <p:ph sz="half" idx="1"/>
          </p:nvPr>
        </p:nvSpPr>
        <p:spPr/>
        <p:txBody>
          <a:bodyPr/>
          <a:lstStyle/>
          <a:p>
            <a:pPr marL="0" lvl="0" indent="0" algn="l" rtl="0">
              <a:lnSpc>
                <a:spcPct val="98181"/>
              </a:lnSpc>
              <a:spcBef>
                <a:spcPts val="800"/>
              </a:spcBef>
              <a:spcAft>
                <a:spcPts val="0"/>
              </a:spcAft>
              <a:buNone/>
            </a:pPr>
            <a:r>
              <a:rPr lang="en-US" sz="2400" u="sng" dirty="0">
                <a:solidFill>
                  <a:schemeClr val="hlink"/>
                </a:solidFill>
                <a:hlinkClick r:id="rId3"/>
              </a:rPr>
              <a:t>Find your</a:t>
            </a:r>
            <a:r>
              <a:rPr lang="en-US" sz="2400" dirty="0">
                <a:solidFill>
                  <a:schemeClr val="dk1"/>
                </a:solidFill>
                <a:uFill>
                  <a:noFill/>
                </a:uFill>
                <a:hlinkClick r:id="rId3">
                  <a:extLst>
                    <a:ext uri="{A12FA001-AC4F-418D-AE19-62706E023703}">
                      <ahyp:hlinkClr xmlns:ahyp="http://schemas.microsoft.com/office/drawing/2018/hyperlinkcolor" val="tx"/>
                    </a:ext>
                  </a:extLst>
                </a:hlinkClick>
              </a:rPr>
              <a:t> </a:t>
            </a:r>
            <a:r>
              <a:rPr lang="en-US" sz="2400" u="sng" dirty="0">
                <a:solidFill>
                  <a:schemeClr val="hlink"/>
                </a:solidFill>
                <a:hlinkClick r:id="rId3"/>
              </a:rPr>
              <a:t>California Representatives</a:t>
            </a:r>
            <a:endParaRPr lang="en-US" sz="2400" dirty="0"/>
          </a:p>
          <a:p>
            <a:pPr marL="0" lvl="0" indent="0" algn="l" rtl="0">
              <a:lnSpc>
                <a:spcPct val="98181"/>
              </a:lnSpc>
              <a:spcBef>
                <a:spcPts val="800"/>
              </a:spcBef>
              <a:spcAft>
                <a:spcPts val="0"/>
              </a:spcAft>
              <a:buNone/>
            </a:pPr>
            <a:endParaRPr lang="en-US" dirty="0"/>
          </a:p>
          <a:p>
            <a:pPr marL="0" lvl="0" indent="0" algn="l" rtl="0">
              <a:lnSpc>
                <a:spcPct val="98181"/>
              </a:lnSpc>
              <a:spcBef>
                <a:spcPts val="800"/>
              </a:spcBef>
              <a:spcAft>
                <a:spcPts val="0"/>
              </a:spcAft>
              <a:buClr>
                <a:schemeClr val="dk1"/>
              </a:buClr>
              <a:buSzPts val="1100"/>
              <a:buFont typeface="Arial"/>
              <a:buNone/>
            </a:pPr>
            <a:r>
              <a:rPr lang="en-US" dirty="0">
                <a:solidFill>
                  <a:schemeClr val="accent5"/>
                </a:solidFill>
              </a:rPr>
              <a:t>Senate</a:t>
            </a:r>
          </a:p>
          <a:p>
            <a:pPr marL="457200" lvl="0" indent="-355600" algn="l" rtl="0">
              <a:lnSpc>
                <a:spcPct val="98181"/>
              </a:lnSpc>
              <a:spcBef>
                <a:spcPts val="800"/>
              </a:spcBef>
              <a:spcAft>
                <a:spcPts val="0"/>
              </a:spcAft>
              <a:buSzPts val="2000"/>
              <a:buChar char="•"/>
            </a:pPr>
            <a:r>
              <a:rPr lang="en-US" sz="2400" dirty="0">
                <a:solidFill>
                  <a:schemeClr val="hlink"/>
                </a:solidFill>
                <a:hlinkClick r:id="rId4"/>
              </a:rPr>
              <a:t>California State Senate</a:t>
            </a:r>
            <a:r>
              <a:rPr lang="en-US" sz="2400" dirty="0">
                <a:solidFill>
                  <a:schemeClr val="hlink"/>
                </a:solidFill>
              </a:rPr>
              <a:t> Webpage</a:t>
            </a:r>
          </a:p>
          <a:p>
            <a:pPr marL="457200" lvl="0" indent="-355600" algn="l" rtl="0">
              <a:lnSpc>
                <a:spcPct val="98181"/>
              </a:lnSpc>
              <a:spcBef>
                <a:spcPts val="0"/>
              </a:spcBef>
              <a:spcAft>
                <a:spcPts val="0"/>
              </a:spcAft>
              <a:buSzPts val="2000"/>
              <a:buChar char="•"/>
            </a:pPr>
            <a:r>
              <a:rPr lang="en-US" sz="2400" dirty="0">
                <a:solidFill>
                  <a:schemeClr val="hlink"/>
                </a:solidFill>
                <a:hlinkClick r:id="rId5"/>
              </a:rPr>
              <a:t>Senate Roster</a:t>
            </a:r>
            <a:endParaRPr lang="en-US" sz="2400" dirty="0">
              <a:solidFill>
                <a:schemeClr val="hlink"/>
              </a:solidFill>
            </a:endParaRPr>
          </a:p>
          <a:p>
            <a:pPr marL="0" lvl="0" indent="0" algn="l" rtl="0">
              <a:lnSpc>
                <a:spcPct val="98181"/>
              </a:lnSpc>
              <a:spcBef>
                <a:spcPts val="0"/>
              </a:spcBef>
              <a:spcAft>
                <a:spcPts val="0"/>
              </a:spcAft>
              <a:buClr>
                <a:schemeClr val="dk1"/>
              </a:buClr>
              <a:buSzPts val="1100"/>
              <a:buFont typeface="Arial"/>
              <a:buNone/>
            </a:pPr>
            <a:endParaRPr lang="en-US" sz="2000" dirty="0"/>
          </a:p>
          <a:p>
            <a:pPr marL="0" lvl="0" indent="0" algn="l" rtl="0">
              <a:lnSpc>
                <a:spcPct val="98181"/>
              </a:lnSpc>
              <a:spcBef>
                <a:spcPts val="800"/>
              </a:spcBef>
              <a:spcAft>
                <a:spcPts val="0"/>
              </a:spcAft>
              <a:buClr>
                <a:schemeClr val="dk1"/>
              </a:buClr>
              <a:buSzPts val="1100"/>
              <a:buFont typeface="Arial"/>
              <a:buNone/>
            </a:pPr>
            <a:r>
              <a:rPr lang="en-US" dirty="0">
                <a:solidFill>
                  <a:schemeClr val="accent5"/>
                </a:solidFill>
              </a:rPr>
              <a:t>Assembly</a:t>
            </a:r>
          </a:p>
          <a:p>
            <a:pPr marL="457200" lvl="0" indent="-355600" algn="l" rtl="0">
              <a:lnSpc>
                <a:spcPct val="98181"/>
              </a:lnSpc>
              <a:spcBef>
                <a:spcPts val="800"/>
              </a:spcBef>
              <a:spcAft>
                <a:spcPts val="0"/>
              </a:spcAft>
              <a:buSzPts val="2000"/>
              <a:buChar char="•"/>
            </a:pPr>
            <a:r>
              <a:rPr lang="en-US" sz="2400" dirty="0">
                <a:solidFill>
                  <a:schemeClr val="hlink"/>
                </a:solidFill>
                <a:hlinkClick r:id="rId6"/>
              </a:rPr>
              <a:t>California Assembly</a:t>
            </a:r>
            <a:r>
              <a:rPr lang="en-US" sz="2400" dirty="0">
                <a:solidFill>
                  <a:schemeClr val="hlink"/>
                </a:solidFill>
              </a:rPr>
              <a:t> Webpage</a:t>
            </a:r>
          </a:p>
          <a:p>
            <a:pPr marL="457200" lvl="0" indent="-355600" algn="l" rtl="0">
              <a:lnSpc>
                <a:spcPct val="98181"/>
              </a:lnSpc>
              <a:spcBef>
                <a:spcPts val="0"/>
              </a:spcBef>
              <a:spcAft>
                <a:spcPts val="0"/>
              </a:spcAft>
              <a:buSzPts val="2000"/>
              <a:buChar char="•"/>
            </a:pPr>
            <a:r>
              <a:rPr lang="en-US" sz="2400" dirty="0">
                <a:solidFill>
                  <a:schemeClr val="hlink"/>
                </a:solidFill>
                <a:hlinkClick r:id="rId7"/>
              </a:rPr>
              <a:t>Assembly Roster</a:t>
            </a:r>
            <a:endParaRPr lang="en-US" sz="2400" dirty="0">
              <a:solidFill>
                <a:schemeClr val="hlink"/>
              </a:solidFill>
            </a:endParaRPr>
          </a:p>
          <a:p>
            <a:endParaRPr lang="en-US" dirty="0"/>
          </a:p>
        </p:txBody>
      </p:sp>
      <p:sp>
        <p:nvSpPr>
          <p:cNvPr id="4" name="Slide Number Placeholder 3">
            <a:extLst>
              <a:ext uri="{FF2B5EF4-FFF2-40B4-BE49-F238E27FC236}">
                <a16:creationId xmlns:a16="http://schemas.microsoft.com/office/drawing/2014/main" id="{0B4B2F3E-5D42-25A7-E531-4DB026F75E0C}"/>
              </a:ext>
            </a:extLst>
          </p:cNvPr>
          <p:cNvSpPr>
            <a:spLocks noGrp="1"/>
          </p:cNvSpPr>
          <p:nvPr>
            <p:ph type="sldNum" sz="quarter" idx="10"/>
          </p:nvPr>
        </p:nvSpPr>
        <p:spPr/>
        <p:txBody>
          <a:bodyPr/>
          <a:lstStyle/>
          <a:p>
            <a:fld id="{FC94C22D-D015-6649-B5C3-596F33FC97D2}" type="slidenum">
              <a:rPr lang="en-US" smtClean="0"/>
              <a:t>14</a:t>
            </a:fld>
            <a:endParaRPr lang="en-US"/>
          </a:p>
        </p:txBody>
      </p:sp>
    </p:spTree>
    <p:extLst>
      <p:ext uri="{BB962C8B-B14F-4D97-AF65-F5344CB8AC3E}">
        <p14:creationId xmlns:p14="http://schemas.microsoft.com/office/powerpoint/2010/main" val="2480902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891C-35B5-FA67-6379-4D3DC4DD09EB}"/>
              </a:ext>
            </a:extLst>
          </p:cNvPr>
          <p:cNvSpPr>
            <a:spLocks noGrp="1"/>
          </p:cNvSpPr>
          <p:nvPr>
            <p:ph type="title"/>
          </p:nvPr>
        </p:nvSpPr>
        <p:spPr/>
        <p:txBody>
          <a:bodyPr/>
          <a:lstStyle/>
          <a:p>
            <a:r>
              <a:rPr lang="en-US" dirty="0"/>
              <a:t>Follow Committees; Submit Letters</a:t>
            </a:r>
          </a:p>
        </p:txBody>
      </p:sp>
      <p:sp>
        <p:nvSpPr>
          <p:cNvPr id="3" name="Content Placeholder 2">
            <a:extLst>
              <a:ext uri="{FF2B5EF4-FFF2-40B4-BE49-F238E27FC236}">
                <a16:creationId xmlns:a16="http://schemas.microsoft.com/office/drawing/2014/main" id="{A344EF99-3C7F-230D-29E7-0FF997FBF4F1}"/>
              </a:ext>
            </a:extLst>
          </p:cNvPr>
          <p:cNvSpPr>
            <a:spLocks noGrp="1"/>
          </p:cNvSpPr>
          <p:nvPr>
            <p:ph sz="half" idx="1"/>
          </p:nvPr>
        </p:nvSpPr>
        <p:spPr/>
        <p:txBody>
          <a:bodyPr>
            <a:normAutofit fontScale="92500" lnSpcReduction="10000"/>
          </a:bodyPr>
          <a:lstStyle/>
          <a:p>
            <a:pPr marL="0" lvl="0" indent="0" algn="l" rtl="0">
              <a:spcBef>
                <a:spcPts val="1000"/>
              </a:spcBef>
              <a:spcAft>
                <a:spcPts val="0"/>
              </a:spcAft>
              <a:buClr>
                <a:schemeClr val="dk1"/>
              </a:buClr>
              <a:buSzPts val="1100"/>
              <a:buFont typeface="Arial"/>
              <a:buNone/>
            </a:pPr>
            <a:r>
              <a:rPr lang="en-US" b="1" dirty="0">
                <a:solidFill>
                  <a:schemeClr val="accent5"/>
                </a:solidFill>
              </a:rPr>
              <a:t>Assembly</a:t>
            </a:r>
          </a:p>
          <a:p>
            <a:pPr marL="457200" indent="-342900">
              <a:lnSpc>
                <a:spcPct val="98181"/>
              </a:lnSpc>
              <a:spcBef>
                <a:spcPts val="0"/>
              </a:spcBef>
              <a:buSzPts val="1800"/>
            </a:pPr>
            <a:r>
              <a:rPr lang="en-US" sz="2400" u="sng" dirty="0">
                <a:solidFill>
                  <a:schemeClr val="hlink"/>
                </a:solidFill>
                <a:hlinkClick r:id="rId3"/>
              </a:rPr>
              <a:t>Assembly Committee on Higher Education</a:t>
            </a:r>
            <a:endParaRPr lang="en-US" sz="2400" u="sng" dirty="0">
              <a:solidFill>
                <a:schemeClr val="hlink"/>
              </a:solidFill>
            </a:endParaRPr>
          </a:p>
          <a:p>
            <a:pPr marL="457200" indent="-342900">
              <a:lnSpc>
                <a:spcPct val="98181"/>
              </a:lnSpc>
              <a:spcBef>
                <a:spcPts val="0"/>
              </a:spcBef>
              <a:buSzPts val="1800"/>
            </a:pPr>
            <a:r>
              <a:rPr lang="en-US" sz="2400" u="sng" dirty="0">
                <a:solidFill>
                  <a:schemeClr val="hlink"/>
                </a:solidFill>
                <a:hlinkClick r:id="rId4"/>
              </a:rPr>
              <a:t>Assembly Budget</a:t>
            </a:r>
            <a:r>
              <a:rPr lang="en-US" sz="2400" dirty="0"/>
              <a:t> and </a:t>
            </a:r>
            <a:r>
              <a:rPr lang="en-US" sz="2400" u="sng" dirty="0">
                <a:solidFill>
                  <a:schemeClr val="hlink"/>
                </a:solidFill>
                <a:hlinkClick r:id="rId5"/>
              </a:rPr>
              <a:t>Subcommittee 2 on Education Finance</a:t>
            </a:r>
            <a:endParaRPr lang="en-US" dirty="0"/>
          </a:p>
          <a:p>
            <a:pPr marL="457200" indent="-342900">
              <a:lnSpc>
                <a:spcPct val="98181"/>
              </a:lnSpc>
              <a:spcBef>
                <a:spcPts val="0"/>
              </a:spcBef>
              <a:buSzPts val="1800"/>
            </a:pPr>
            <a:r>
              <a:rPr lang="en-US" sz="2400" u="sng" dirty="0">
                <a:solidFill>
                  <a:schemeClr val="hlink"/>
                </a:solidFill>
                <a:hlinkClick r:id="rId6"/>
              </a:rPr>
              <a:t>Streaming info</a:t>
            </a:r>
            <a:r>
              <a:rPr lang="en-US" sz="2400" dirty="0"/>
              <a:t> for Assembly Floor Sessions and Committee Hearings</a:t>
            </a:r>
          </a:p>
          <a:p>
            <a:pPr marL="0" lvl="0" indent="0" algn="l" rtl="0">
              <a:lnSpc>
                <a:spcPct val="98181"/>
              </a:lnSpc>
              <a:spcBef>
                <a:spcPts val="0"/>
              </a:spcBef>
              <a:spcAft>
                <a:spcPts val="0"/>
              </a:spcAft>
              <a:buNone/>
            </a:pPr>
            <a:endParaRPr lang="en-US" dirty="0"/>
          </a:p>
          <a:p>
            <a:pPr marL="0" lvl="0" indent="0" algn="l" rtl="0">
              <a:lnSpc>
                <a:spcPct val="98181"/>
              </a:lnSpc>
              <a:spcBef>
                <a:spcPts val="0"/>
              </a:spcBef>
              <a:spcAft>
                <a:spcPts val="0"/>
              </a:spcAft>
              <a:buNone/>
            </a:pPr>
            <a:r>
              <a:rPr lang="en-US" b="1" dirty="0">
                <a:solidFill>
                  <a:schemeClr val="accent5"/>
                </a:solidFill>
              </a:rPr>
              <a:t>Senate</a:t>
            </a:r>
          </a:p>
          <a:p>
            <a:pPr marL="457200" indent="-342900">
              <a:lnSpc>
                <a:spcPct val="98181"/>
              </a:lnSpc>
              <a:spcBef>
                <a:spcPts val="0"/>
              </a:spcBef>
              <a:buSzPts val="1800"/>
            </a:pPr>
            <a:r>
              <a:rPr lang="en-US" sz="2400" u="sng" dirty="0">
                <a:solidFill>
                  <a:schemeClr val="hlink"/>
                </a:solidFill>
                <a:hlinkClick r:id="rId7"/>
              </a:rPr>
              <a:t>Senate Committee on Education</a:t>
            </a:r>
            <a:endParaRPr lang="en-US" sz="2400" u="sng" dirty="0">
              <a:solidFill>
                <a:schemeClr val="hlink"/>
              </a:solidFill>
            </a:endParaRPr>
          </a:p>
          <a:p>
            <a:pPr marL="457200" indent="-342900">
              <a:lnSpc>
                <a:spcPct val="98181"/>
              </a:lnSpc>
              <a:spcBef>
                <a:spcPts val="0"/>
              </a:spcBef>
              <a:buSzPts val="1800"/>
            </a:pPr>
            <a:r>
              <a:rPr lang="en-US" sz="2400" u="sng" dirty="0">
                <a:solidFill>
                  <a:schemeClr val="hlink"/>
                </a:solidFill>
                <a:hlinkClick r:id="rId8"/>
              </a:rPr>
              <a:t>Senate Budget and Fiscal Review</a:t>
            </a:r>
            <a:r>
              <a:rPr lang="en-US" sz="2400" dirty="0"/>
              <a:t> and </a:t>
            </a:r>
            <a:r>
              <a:rPr lang="en-US" sz="2400" u="sng" dirty="0">
                <a:solidFill>
                  <a:schemeClr val="hlink"/>
                </a:solidFill>
                <a:hlinkClick r:id="rId9"/>
              </a:rPr>
              <a:t>Subcommittee 1 on Education</a:t>
            </a:r>
            <a:endParaRPr lang="en-US" sz="2400" u="sng" dirty="0">
              <a:solidFill>
                <a:schemeClr val="hlink"/>
              </a:solidFill>
            </a:endParaRPr>
          </a:p>
          <a:p>
            <a:pPr marL="457200" indent="-342900">
              <a:lnSpc>
                <a:spcPct val="98181"/>
              </a:lnSpc>
              <a:spcBef>
                <a:spcPts val="0"/>
              </a:spcBef>
              <a:buSzPts val="1800"/>
            </a:pPr>
            <a:r>
              <a:rPr lang="en-US" sz="2400" u="sng" dirty="0">
                <a:solidFill>
                  <a:schemeClr val="hlink"/>
                </a:solidFill>
                <a:hlinkClick r:id="rId10"/>
              </a:rPr>
              <a:t>Streaming Info</a:t>
            </a:r>
            <a:r>
              <a:rPr lang="en-US" sz="2400" dirty="0"/>
              <a:t> for Senate Floor Sessions and Committee Hearings</a:t>
            </a:r>
          </a:p>
          <a:p>
            <a:pPr marL="0" lvl="0" indent="0" algn="l" rtl="0">
              <a:lnSpc>
                <a:spcPct val="98181"/>
              </a:lnSpc>
              <a:spcBef>
                <a:spcPts val="0"/>
              </a:spcBef>
              <a:spcAft>
                <a:spcPts val="0"/>
              </a:spcAft>
              <a:buNone/>
            </a:pPr>
            <a:endParaRPr lang="en-US" sz="2400" dirty="0"/>
          </a:p>
          <a:p>
            <a:pPr marL="0" lvl="0" indent="0" algn="l" rtl="0">
              <a:lnSpc>
                <a:spcPct val="98181"/>
              </a:lnSpc>
              <a:spcBef>
                <a:spcPts val="0"/>
              </a:spcBef>
              <a:spcAft>
                <a:spcPts val="0"/>
              </a:spcAft>
              <a:buNone/>
            </a:pPr>
            <a:r>
              <a:rPr lang="en-US" b="1" dirty="0">
                <a:solidFill>
                  <a:schemeClr val="accent5"/>
                </a:solidFill>
              </a:rPr>
              <a:t>Submit position letters</a:t>
            </a:r>
          </a:p>
          <a:p>
            <a:pPr marL="495300" indent="-342900">
              <a:lnSpc>
                <a:spcPct val="98181"/>
              </a:lnSpc>
              <a:spcBef>
                <a:spcPts val="0"/>
              </a:spcBef>
              <a:buSzPts val="1200"/>
              <a:buFont typeface="Wingdings" pitchFamily="2" charset="2"/>
              <a:buChar char="§"/>
            </a:pPr>
            <a:r>
              <a:rPr lang="en-US" sz="2400" dirty="0"/>
              <a:t>Submit as an individual or organizational representative </a:t>
            </a:r>
          </a:p>
          <a:p>
            <a:pPr marL="495300" indent="-342900">
              <a:lnSpc>
                <a:spcPct val="98181"/>
              </a:lnSpc>
              <a:spcBef>
                <a:spcPts val="0"/>
              </a:spcBef>
              <a:buSzPts val="1200"/>
              <a:buFont typeface="Wingdings" pitchFamily="2" charset="2"/>
              <a:buChar char="§"/>
            </a:pPr>
            <a:r>
              <a:rPr lang="en-US" sz="2400" u="sng" dirty="0">
                <a:solidFill>
                  <a:schemeClr val="hlink"/>
                </a:solidFill>
                <a:hlinkClick r:id="rId11"/>
              </a:rPr>
              <a:t>Advocacy Quick Reference Guide</a:t>
            </a:r>
            <a:endParaRPr lang="en-US" sz="2400" u="sng" dirty="0">
              <a:solidFill>
                <a:schemeClr val="hlink"/>
              </a:solidFill>
            </a:endParaRPr>
          </a:p>
          <a:p>
            <a:pPr marL="495300" indent="-342900">
              <a:lnSpc>
                <a:spcPct val="98181"/>
              </a:lnSpc>
              <a:spcBef>
                <a:spcPts val="0"/>
              </a:spcBef>
              <a:buSzPts val="1200"/>
              <a:buFont typeface="Wingdings" pitchFamily="2" charset="2"/>
              <a:buChar char="§"/>
            </a:pPr>
            <a:r>
              <a:rPr lang="en-US" sz="2400" u="sng" dirty="0">
                <a:solidFill>
                  <a:schemeClr val="hlink"/>
                </a:solidFill>
                <a:hlinkClick r:id="rId12"/>
              </a:rPr>
              <a:t>California Legislature Position Letter Portal</a:t>
            </a:r>
            <a:endParaRPr lang="en-US" sz="2400" dirty="0"/>
          </a:p>
          <a:p>
            <a:endParaRPr lang="en-US" dirty="0"/>
          </a:p>
        </p:txBody>
      </p:sp>
      <p:sp>
        <p:nvSpPr>
          <p:cNvPr id="4" name="Slide Number Placeholder 3">
            <a:extLst>
              <a:ext uri="{FF2B5EF4-FFF2-40B4-BE49-F238E27FC236}">
                <a16:creationId xmlns:a16="http://schemas.microsoft.com/office/drawing/2014/main" id="{0B4B2F3E-5D42-25A7-E531-4DB026F75E0C}"/>
              </a:ext>
            </a:extLst>
          </p:cNvPr>
          <p:cNvSpPr>
            <a:spLocks noGrp="1"/>
          </p:cNvSpPr>
          <p:nvPr>
            <p:ph type="sldNum" sz="quarter" idx="10"/>
          </p:nvPr>
        </p:nvSpPr>
        <p:spPr/>
        <p:txBody>
          <a:bodyPr/>
          <a:lstStyle/>
          <a:p>
            <a:fld id="{FC94C22D-D015-6649-B5C3-596F33FC97D2}" type="slidenum">
              <a:rPr lang="en-US" smtClean="0"/>
              <a:t>15</a:t>
            </a:fld>
            <a:endParaRPr lang="en-US"/>
          </a:p>
        </p:txBody>
      </p:sp>
    </p:spTree>
    <p:extLst>
      <p:ext uri="{BB962C8B-B14F-4D97-AF65-F5344CB8AC3E}">
        <p14:creationId xmlns:p14="http://schemas.microsoft.com/office/powerpoint/2010/main" val="3060750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891C-35B5-FA67-6379-4D3DC4DD09EB}"/>
              </a:ext>
            </a:extLst>
          </p:cNvPr>
          <p:cNvSpPr>
            <a:spLocks noGrp="1"/>
          </p:cNvSpPr>
          <p:nvPr>
            <p:ph type="title"/>
          </p:nvPr>
        </p:nvSpPr>
        <p:spPr/>
        <p:txBody>
          <a:bodyPr/>
          <a:lstStyle/>
          <a:p>
            <a:r>
              <a:rPr lang="en-US" dirty="0"/>
              <a:t>Advocacy Through Relationship Building</a:t>
            </a:r>
          </a:p>
        </p:txBody>
      </p:sp>
      <p:sp>
        <p:nvSpPr>
          <p:cNvPr id="3" name="Content Placeholder 2">
            <a:extLst>
              <a:ext uri="{FF2B5EF4-FFF2-40B4-BE49-F238E27FC236}">
                <a16:creationId xmlns:a16="http://schemas.microsoft.com/office/drawing/2014/main" id="{A344EF99-3C7F-230D-29E7-0FF997FBF4F1}"/>
              </a:ext>
            </a:extLst>
          </p:cNvPr>
          <p:cNvSpPr>
            <a:spLocks noGrp="1"/>
          </p:cNvSpPr>
          <p:nvPr>
            <p:ph sz="half" idx="1"/>
          </p:nvPr>
        </p:nvSpPr>
        <p:spPr/>
        <p:txBody>
          <a:bodyPr/>
          <a:lstStyle/>
          <a:p>
            <a:pPr marL="457200" lvl="0" indent="-342900" algn="l" rtl="0">
              <a:spcBef>
                <a:spcPts val="1000"/>
              </a:spcBef>
              <a:spcAft>
                <a:spcPts val="0"/>
              </a:spcAft>
              <a:buSzPts val="1800"/>
              <a:buChar char="•"/>
            </a:pPr>
            <a:r>
              <a:rPr lang="en-US" b="1" dirty="0">
                <a:solidFill>
                  <a:schemeClr val="accent5"/>
                </a:solidFill>
              </a:rPr>
              <a:t>Build a connection to local legislators</a:t>
            </a:r>
          </a:p>
          <a:p>
            <a:pPr marL="914400" lvl="1" indent="-342900" algn="l" rtl="0">
              <a:spcBef>
                <a:spcPts val="0"/>
              </a:spcBef>
              <a:spcAft>
                <a:spcPts val="0"/>
              </a:spcAft>
              <a:buSzPts val="1800"/>
              <a:buChar char="•"/>
            </a:pPr>
            <a:r>
              <a:rPr lang="en-US" dirty="0"/>
              <a:t>Attend local events</a:t>
            </a:r>
          </a:p>
          <a:p>
            <a:pPr marL="914400" lvl="1" indent="-342900" algn="l" rtl="0">
              <a:spcBef>
                <a:spcPts val="0"/>
              </a:spcBef>
              <a:spcAft>
                <a:spcPts val="0"/>
              </a:spcAft>
              <a:buSzPts val="1800"/>
              <a:buChar char="•"/>
            </a:pPr>
            <a:r>
              <a:rPr lang="en-US" dirty="0"/>
              <a:t>Schedule meetings</a:t>
            </a:r>
          </a:p>
          <a:p>
            <a:pPr marL="914400" lvl="1" indent="-342900" algn="l" rtl="0">
              <a:spcBef>
                <a:spcPts val="0"/>
              </a:spcBef>
              <a:spcAft>
                <a:spcPts val="0"/>
              </a:spcAft>
              <a:buSzPts val="1800"/>
              <a:buChar char="•"/>
            </a:pPr>
            <a:r>
              <a:rPr lang="en-US" dirty="0"/>
              <a:t>Provide input (informal &amp; formal) on bills</a:t>
            </a:r>
          </a:p>
          <a:p>
            <a:pPr marL="914400" lvl="1" indent="-342900" algn="l" rtl="0">
              <a:spcBef>
                <a:spcPts val="0"/>
              </a:spcBef>
              <a:spcAft>
                <a:spcPts val="0"/>
              </a:spcAft>
              <a:buSzPts val="1800"/>
              <a:buChar char="•"/>
            </a:pPr>
            <a:r>
              <a:rPr lang="en-US" dirty="0"/>
              <a:t>Invite representatives and staff to campus</a:t>
            </a:r>
          </a:p>
          <a:p>
            <a:pPr marL="457200" lvl="0" indent="0" algn="l" rtl="0">
              <a:spcBef>
                <a:spcPts val="1000"/>
              </a:spcBef>
              <a:spcAft>
                <a:spcPts val="0"/>
              </a:spcAft>
              <a:buNone/>
            </a:pPr>
            <a:endParaRPr lang="en-US" dirty="0"/>
          </a:p>
          <a:p>
            <a:pPr marL="457200" lvl="0" indent="-342900" algn="l" rtl="0">
              <a:spcBef>
                <a:spcPts val="1000"/>
              </a:spcBef>
              <a:spcAft>
                <a:spcPts val="0"/>
              </a:spcAft>
              <a:buSzPts val="1800"/>
              <a:buChar char="•"/>
            </a:pPr>
            <a:r>
              <a:rPr lang="en-US" b="1" dirty="0">
                <a:solidFill>
                  <a:schemeClr val="accent5"/>
                </a:solidFill>
              </a:rPr>
              <a:t>Connect with others: faculty, staff, administration, board members</a:t>
            </a:r>
          </a:p>
          <a:p>
            <a:pPr marL="914400" lvl="1" indent="-342900" algn="l" rtl="0">
              <a:spcBef>
                <a:spcPts val="0"/>
              </a:spcBef>
              <a:spcAft>
                <a:spcPts val="0"/>
              </a:spcAft>
              <a:buSzPts val="1800"/>
              <a:buChar char="•"/>
            </a:pPr>
            <a:r>
              <a:rPr lang="en-US" dirty="0"/>
              <a:t>Ask about their positions, concerns</a:t>
            </a:r>
          </a:p>
          <a:p>
            <a:pPr marL="914400" lvl="1" indent="-342900" algn="l" rtl="0">
              <a:spcBef>
                <a:spcPts val="0"/>
              </a:spcBef>
              <a:spcAft>
                <a:spcPts val="0"/>
              </a:spcAft>
              <a:buSzPts val="1800"/>
              <a:buChar char="•"/>
            </a:pPr>
            <a:r>
              <a:rPr lang="en-US" dirty="0"/>
              <a:t>Consider potential impacts, both intended &amp; unintended</a:t>
            </a:r>
          </a:p>
          <a:p>
            <a:pPr marL="914400" lvl="1" indent="-342900" algn="l" rtl="0">
              <a:spcBef>
                <a:spcPts val="0"/>
              </a:spcBef>
              <a:spcAft>
                <a:spcPts val="0"/>
              </a:spcAft>
              <a:buSzPts val="1800"/>
              <a:buChar char="•"/>
            </a:pPr>
            <a:r>
              <a:rPr lang="en-US" dirty="0"/>
              <a:t>Consider collaborations and shared statements</a:t>
            </a:r>
          </a:p>
          <a:p>
            <a:endParaRPr lang="en-US" dirty="0"/>
          </a:p>
        </p:txBody>
      </p:sp>
      <p:sp>
        <p:nvSpPr>
          <p:cNvPr id="4" name="Slide Number Placeholder 3">
            <a:extLst>
              <a:ext uri="{FF2B5EF4-FFF2-40B4-BE49-F238E27FC236}">
                <a16:creationId xmlns:a16="http://schemas.microsoft.com/office/drawing/2014/main" id="{0B4B2F3E-5D42-25A7-E531-4DB026F75E0C}"/>
              </a:ext>
            </a:extLst>
          </p:cNvPr>
          <p:cNvSpPr>
            <a:spLocks noGrp="1"/>
          </p:cNvSpPr>
          <p:nvPr>
            <p:ph type="sldNum" sz="quarter" idx="10"/>
          </p:nvPr>
        </p:nvSpPr>
        <p:spPr/>
        <p:txBody>
          <a:bodyPr/>
          <a:lstStyle/>
          <a:p>
            <a:fld id="{FC94C22D-D015-6649-B5C3-596F33FC97D2}" type="slidenum">
              <a:rPr lang="en-US" smtClean="0"/>
              <a:t>16</a:t>
            </a:fld>
            <a:endParaRPr lang="en-US"/>
          </a:p>
        </p:txBody>
      </p:sp>
    </p:spTree>
    <p:extLst>
      <p:ext uri="{BB962C8B-B14F-4D97-AF65-F5344CB8AC3E}">
        <p14:creationId xmlns:p14="http://schemas.microsoft.com/office/powerpoint/2010/main" val="1546349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891C-35B5-FA67-6379-4D3DC4DD09EB}"/>
              </a:ext>
            </a:extLst>
          </p:cNvPr>
          <p:cNvSpPr>
            <a:spLocks noGrp="1"/>
          </p:cNvSpPr>
          <p:nvPr>
            <p:ph type="title"/>
          </p:nvPr>
        </p:nvSpPr>
        <p:spPr/>
        <p:txBody>
          <a:bodyPr/>
          <a:lstStyle/>
          <a:p>
            <a:r>
              <a:rPr lang="en-US" dirty="0"/>
              <a:t>Resources for Advocacy</a:t>
            </a:r>
          </a:p>
        </p:txBody>
      </p:sp>
      <p:sp>
        <p:nvSpPr>
          <p:cNvPr id="3" name="Content Placeholder 2">
            <a:extLst>
              <a:ext uri="{FF2B5EF4-FFF2-40B4-BE49-F238E27FC236}">
                <a16:creationId xmlns:a16="http://schemas.microsoft.com/office/drawing/2014/main" id="{A344EF99-3C7F-230D-29E7-0FF997FBF4F1}"/>
              </a:ext>
            </a:extLst>
          </p:cNvPr>
          <p:cNvSpPr>
            <a:spLocks noGrp="1"/>
          </p:cNvSpPr>
          <p:nvPr>
            <p:ph sz="half" idx="1"/>
          </p:nvPr>
        </p:nvSpPr>
        <p:spPr/>
        <p:txBody>
          <a:bodyPr>
            <a:normAutofit lnSpcReduction="10000"/>
          </a:bodyPr>
          <a:lstStyle/>
          <a:p>
            <a:pPr marL="457200" lvl="0" indent="-355600" algn="l" rtl="0">
              <a:lnSpc>
                <a:spcPct val="150000"/>
              </a:lnSpc>
              <a:spcBef>
                <a:spcPts val="800"/>
              </a:spcBef>
              <a:spcAft>
                <a:spcPts val="0"/>
              </a:spcAft>
              <a:buSzPts val="2000"/>
              <a:buChar char="•"/>
            </a:pPr>
            <a:r>
              <a:rPr lang="en-US" sz="2400" dirty="0"/>
              <a:t>CA State Senate Publication: </a:t>
            </a:r>
            <a:r>
              <a:rPr lang="en-US" sz="2400" u="sng" dirty="0">
                <a:solidFill>
                  <a:schemeClr val="hlink"/>
                </a:solidFill>
                <a:hlinkClick r:id="rId2"/>
              </a:rPr>
              <a:t>The Legislative Process: A Citizen’s Guide to Participation</a:t>
            </a:r>
            <a:endParaRPr lang="en-US" sz="2400" u="sng" dirty="0">
              <a:solidFill>
                <a:schemeClr val="hlink"/>
              </a:solidFill>
            </a:endParaRPr>
          </a:p>
          <a:p>
            <a:pPr marL="457200" lvl="0" indent="-355600" algn="l" rtl="0">
              <a:lnSpc>
                <a:spcPct val="150000"/>
              </a:lnSpc>
              <a:spcBef>
                <a:spcPts val="0"/>
              </a:spcBef>
              <a:spcAft>
                <a:spcPts val="0"/>
              </a:spcAft>
              <a:buSzPts val="2000"/>
              <a:buChar char="•"/>
            </a:pPr>
            <a:r>
              <a:rPr lang="en-US" sz="2400" dirty="0"/>
              <a:t>ASCCC/FACCC Advocacy &amp; Legislative Training Webinar: </a:t>
            </a:r>
            <a:r>
              <a:rPr lang="en-US" sz="2400" u="sng" dirty="0">
                <a:solidFill>
                  <a:schemeClr val="hlink"/>
                </a:solidFill>
                <a:hlinkClick r:id="rId3"/>
              </a:rPr>
              <a:t>Sp22 Recording</a:t>
            </a:r>
            <a:r>
              <a:rPr lang="en-US" sz="2400" dirty="0"/>
              <a:t> | </a:t>
            </a:r>
            <a:r>
              <a:rPr lang="en-US" sz="2400" u="sng" dirty="0">
                <a:solidFill>
                  <a:schemeClr val="hlink"/>
                </a:solidFill>
                <a:hlinkClick r:id="rId4"/>
              </a:rPr>
              <a:t>Powerpoint</a:t>
            </a:r>
            <a:endParaRPr lang="en-US" sz="2400" u="sng" dirty="0">
              <a:solidFill>
                <a:schemeClr val="hlink"/>
              </a:solidFill>
            </a:endParaRPr>
          </a:p>
          <a:p>
            <a:pPr marL="457200" lvl="0" indent="-355600" algn="l" rtl="0">
              <a:lnSpc>
                <a:spcPct val="150000"/>
              </a:lnSpc>
              <a:spcBef>
                <a:spcPts val="0"/>
              </a:spcBef>
              <a:spcAft>
                <a:spcPts val="0"/>
              </a:spcAft>
              <a:buSzPts val="2000"/>
              <a:buChar char="•"/>
            </a:pPr>
            <a:r>
              <a:rPr lang="en-US" sz="2400" dirty="0"/>
              <a:t>ASCCC Rostrum Article (Feb. 2019): </a:t>
            </a:r>
            <a:r>
              <a:rPr lang="en-US" sz="2400" u="sng" dirty="0">
                <a:solidFill>
                  <a:schemeClr val="hlink"/>
                </a:solidFill>
                <a:hlinkClick r:id="rId5"/>
              </a:rPr>
              <a:t>Why Legislative Advocacy Matters</a:t>
            </a:r>
            <a:endParaRPr lang="en-US" sz="2400" u="sng" dirty="0">
              <a:solidFill>
                <a:schemeClr val="hlink"/>
              </a:solidFill>
            </a:endParaRPr>
          </a:p>
          <a:p>
            <a:pPr marL="457200" lvl="0" indent="-355600" algn="l" rtl="0">
              <a:lnSpc>
                <a:spcPct val="150000"/>
              </a:lnSpc>
              <a:spcBef>
                <a:spcPts val="0"/>
              </a:spcBef>
              <a:spcAft>
                <a:spcPts val="0"/>
              </a:spcAft>
              <a:buSzPts val="2000"/>
              <a:buChar char="•"/>
            </a:pPr>
            <a:r>
              <a:rPr lang="en-US" sz="2400" dirty="0"/>
              <a:t>ASCCC Rostrum Article (Nov. 2013): </a:t>
            </a:r>
            <a:r>
              <a:rPr lang="en-US" sz="2400" u="sng" dirty="0">
                <a:solidFill>
                  <a:schemeClr val="hlink"/>
                </a:solidFill>
                <a:hlinkClick r:id="rId6"/>
              </a:rPr>
              <a:t>Advocacy at the Local Level: What Your Senate Can Do to Stay Informed and Active</a:t>
            </a:r>
            <a:endParaRPr lang="en-US" sz="2400" u="sng" dirty="0">
              <a:solidFill>
                <a:schemeClr val="hlink"/>
              </a:solidFill>
            </a:endParaRPr>
          </a:p>
          <a:p>
            <a:endParaRPr lang="en-US" dirty="0"/>
          </a:p>
        </p:txBody>
      </p:sp>
      <p:sp>
        <p:nvSpPr>
          <p:cNvPr id="4" name="Slide Number Placeholder 3">
            <a:extLst>
              <a:ext uri="{FF2B5EF4-FFF2-40B4-BE49-F238E27FC236}">
                <a16:creationId xmlns:a16="http://schemas.microsoft.com/office/drawing/2014/main" id="{0B4B2F3E-5D42-25A7-E531-4DB026F75E0C}"/>
              </a:ext>
            </a:extLst>
          </p:cNvPr>
          <p:cNvSpPr>
            <a:spLocks noGrp="1"/>
          </p:cNvSpPr>
          <p:nvPr>
            <p:ph type="sldNum" sz="quarter" idx="10"/>
          </p:nvPr>
        </p:nvSpPr>
        <p:spPr/>
        <p:txBody>
          <a:bodyPr/>
          <a:lstStyle/>
          <a:p>
            <a:fld id="{FC94C22D-D015-6649-B5C3-596F33FC97D2}" type="slidenum">
              <a:rPr lang="en-US" smtClean="0"/>
              <a:t>17</a:t>
            </a:fld>
            <a:endParaRPr lang="en-US"/>
          </a:p>
        </p:txBody>
      </p:sp>
    </p:spTree>
    <p:extLst>
      <p:ext uri="{BB962C8B-B14F-4D97-AF65-F5344CB8AC3E}">
        <p14:creationId xmlns:p14="http://schemas.microsoft.com/office/powerpoint/2010/main" val="2115491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1E35-465A-3D35-E280-8CA724F3EB66}"/>
              </a:ext>
            </a:extLst>
          </p:cNvPr>
          <p:cNvSpPr>
            <a:spLocks noGrp="1"/>
          </p:cNvSpPr>
          <p:nvPr>
            <p:ph type="title"/>
          </p:nvPr>
        </p:nvSpPr>
        <p:spPr/>
        <p:txBody>
          <a:bodyPr/>
          <a:lstStyle/>
          <a:p>
            <a:r>
              <a:rPr lang="en-US" dirty="0"/>
              <a:t>Questions?</a:t>
            </a:r>
            <a:br>
              <a:rPr lang="en-US" dirty="0"/>
            </a:br>
            <a:r>
              <a:rPr lang="en-US" dirty="0"/>
              <a:t>Thank you!</a:t>
            </a:r>
          </a:p>
        </p:txBody>
      </p:sp>
      <p:sp>
        <p:nvSpPr>
          <p:cNvPr id="3" name="Subtitle 2">
            <a:extLst>
              <a:ext uri="{FF2B5EF4-FFF2-40B4-BE49-F238E27FC236}">
                <a16:creationId xmlns:a16="http://schemas.microsoft.com/office/drawing/2014/main" id="{A2256C90-70F6-FA06-2563-626D792D1847}"/>
              </a:ext>
            </a:extLst>
          </p:cNvPr>
          <p:cNvSpPr>
            <a:spLocks noGrp="1"/>
          </p:cNvSpPr>
          <p:nvPr>
            <p:ph type="subTitle" idx="4294967295"/>
          </p:nvPr>
        </p:nvSpPr>
        <p:spPr>
          <a:xfrm>
            <a:off x="835818" y="5938683"/>
            <a:ext cx="10520363" cy="659527"/>
          </a:xfrm>
        </p:spPr>
        <p:txBody>
          <a:bodyPr>
            <a:normAutofit/>
          </a:bodyPr>
          <a:lstStyle/>
          <a:p>
            <a:pPr marL="0" indent="0" algn="ctr">
              <a:buNone/>
            </a:pPr>
            <a:r>
              <a:rPr lang="en-US" sz="4000" dirty="0">
                <a:solidFill>
                  <a:schemeClr val="bg2"/>
                </a:solidFill>
              </a:rPr>
              <a:t>info@asccc.org</a:t>
            </a:r>
          </a:p>
        </p:txBody>
      </p:sp>
    </p:spTree>
    <p:extLst>
      <p:ext uri="{BB962C8B-B14F-4D97-AF65-F5344CB8AC3E}">
        <p14:creationId xmlns:p14="http://schemas.microsoft.com/office/powerpoint/2010/main" val="754453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B4FE2-7178-0C27-536D-58A8394D853C}"/>
              </a:ext>
            </a:extLst>
          </p:cNvPr>
          <p:cNvSpPr>
            <a:spLocks noGrp="1"/>
          </p:cNvSpPr>
          <p:nvPr>
            <p:ph type="title"/>
          </p:nvPr>
        </p:nvSpPr>
        <p:spPr>
          <a:xfrm>
            <a:off x="1277650" y="-1325563"/>
            <a:ext cx="10046043" cy="1325563"/>
          </a:xfrm>
        </p:spPr>
        <p:txBody>
          <a:bodyPr vert="horz" wrap="square" lIns="91440" tIns="45720" rIns="91440" bIns="45720" numCol="1" anchor="b" anchorCtr="0" compatLnSpc="1">
            <a:prstTxWarp prst="textNoShape">
              <a:avLst/>
            </a:prstTxWarp>
            <a:normAutofit/>
          </a:bodyPr>
          <a:lstStyle/>
          <a:p>
            <a:r>
              <a:rPr lang="en-US" dirty="0"/>
              <a:t>Description and Overview</a:t>
            </a:r>
          </a:p>
        </p:txBody>
      </p:sp>
      <p:sp>
        <p:nvSpPr>
          <p:cNvPr id="3" name="Content Placeholder 2">
            <a:extLst>
              <a:ext uri="{FF2B5EF4-FFF2-40B4-BE49-F238E27FC236}">
                <a16:creationId xmlns:a16="http://schemas.microsoft.com/office/drawing/2014/main" id="{B0CD1D9A-E8C2-14FC-575E-D88636E23F18}"/>
              </a:ext>
            </a:extLst>
          </p:cNvPr>
          <p:cNvSpPr>
            <a:spLocks noGrp="1"/>
          </p:cNvSpPr>
          <p:nvPr>
            <p:ph sz="half" idx="1"/>
          </p:nvPr>
        </p:nvSpPr>
        <p:spPr>
          <a:xfrm>
            <a:off x="1277650" y="1211263"/>
            <a:ext cx="5490703" cy="5006657"/>
          </a:xfrm>
        </p:spPr>
        <p:txBody>
          <a:bodyPr/>
          <a:lstStyle/>
          <a:p>
            <a:pPr marL="0" indent="0">
              <a:buNone/>
            </a:pPr>
            <a:r>
              <a:rPr lang="en-US" sz="3600" b="0" i="0" u="none" strike="noStrike" dirty="0">
                <a:solidFill>
                  <a:schemeClr val="accent5"/>
                </a:solidFill>
                <a:effectLst/>
                <a:latin typeface="+mj-lt"/>
              </a:rPr>
              <a:t>Description</a:t>
            </a:r>
          </a:p>
          <a:p>
            <a:pPr marL="0" indent="0">
              <a:buNone/>
            </a:pPr>
            <a:r>
              <a:rPr lang="en-US" b="0" i="0" u="none" strike="noStrike" dirty="0">
                <a:solidFill>
                  <a:srgbClr val="0A0A0A"/>
                </a:solidFill>
                <a:effectLst/>
                <a:latin typeface="Lato" panose="020F0502020204030203" pitchFamily="34" charset="0"/>
              </a:rPr>
              <a:t>As the legislature increasingly passes laws impacting academic and professional matters, it is imperative that faculty stay informed on the budget and legislative processes and increase local and statewide advocacy efforts. Presenters will review the budget and legislative processes and discuss ways faculty, especially local academic senate leaders, can engage in advocacy.</a:t>
            </a:r>
            <a:endParaRPr lang="en-US" dirty="0"/>
          </a:p>
        </p:txBody>
      </p:sp>
      <p:sp>
        <p:nvSpPr>
          <p:cNvPr id="6" name="Content Placeholder 5">
            <a:extLst>
              <a:ext uri="{FF2B5EF4-FFF2-40B4-BE49-F238E27FC236}">
                <a16:creationId xmlns:a16="http://schemas.microsoft.com/office/drawing/2014/main" id="{A8F549F4-005B-22EC-0708-CF9E65070035}"/>
              </a:ext>
            </a:extLst>
          </p:cNvPr>
          <p:cNvSpPr>
            <a:spLocks noGrp="1"/>
          </p:cNvSpPr>
          <p:nvPr>
            <p:ph sz="half" idx="4294967295"/>
          </p:nvPr>
        </p:nvSpPr>
        <p:spPr>
          <a:xfrm>
            <a:off x="7240588" y="1211263"/>
            <a:ext cx="4951412" cy="4435475"/>
          </a:xfrm>
        </p:spPr>
        <p:txBody>
          <a:bodyPr/>
          <a:lstStyle/>
          <a:p>
            <a:pPr marL="0" indent="0">
              <a:buNone/>
            </a:pPr>
            <a:r>
              <a:rPr lang="en-US" sz="3600" dirty="0">
                <a:solidFill>
                  <a:schemeClr val="accent5"/>
                </a:solidFill>
                <a:latin typeface="+mj-lt"/>
              </a:rPr>
              <a:t>Overview</a:t>
            </a:r>
          </a:p>
          <a:p>
            <a:r>
              <a:rPr lang="en-US" dirty="0"/>
              <a:t>California Legislative Process</a:t>
            </a:r>
          </a:p>
          <a:p>
            <a:r>
              <a:rPr lang="en-US" dirty="0"/>
              <a:t>California Budget Process</a:t>
            </a:r>
          </a:p>
          <a:p>
            <a:r>
              <a:rPr lang="en-US" dirty="0"/>
              <a:t>Staying Informed</a:t>
            </a:r>
          </a:p>
          <a:p>
            <a:r>
              <a:rPr lang="en-US" dirty="0"/>
              <a:t>Engaging in Advocacy</a:t>
            </a:r>
          </a:p>
          <a:p>
            <a:endParaRPr lang="en-US" dirty="0"/>
          </a:p>
        </p:txBody>
      </p:sp>
      <p:sp>
        <p:nvSpPr>
          <p:cNvPr id="4" name="Slide Number Placeholder 3">
            <a:extLst>
              <a:ext uri="{FF2B5EF4-FFF2-40B4-BE49-F238E27FC236}">
                <a16:creationId xmlns:a16="http://schemas.microsoft.com/office/drawing/2014/main" id="{E6948D1D-4CB0-302C-202E-2075549F0A33}"/>
              </a:ext>
            </a:extLst>
          </p:cNvPr>
          <p:cNvSpPr>
            <a:spLocks noGrp="1"/>
          </p:cNvSpPr>
          <p:nvPr>
            <p:ph type="sldNum" sz="quarter" idx="10"/>
          </p:nvPr>
        </p:nvSpPr>
        <p:spPr/>
        <p:txBody>
          <a:bodyPr/>
          <a:lstStyle/>
          <a:p>
            <a:fld id="{FC94C22D-D015-6649-B5C3-596F33FC97D2}" type="slidenum">
              <a:rPr lang="en-US" smtClean="0"/>
              <a:t>2</a:t>
            </a:fld>
            <a:endParaRPr lang="en-US" dirty="0"/>
          </a:p>
        </p:txBody>
      </p:sp>
    </p:spTree>
    <p:extLst>
      <p:ext uri="{BB962C8B-B14F-4D97-AF65-F5344CB8AC3E}">
        <p14:creationId xmlns:p14="http://schemas.microsoft.com/office/powerpoint/2010/main" val="268294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F224-D220-AAF0-F372-AE3002A87049}"/>
              </a:ext>
            </a:extLst>
          </p:cNvPr>
          <p:cNvSpPr>
            <a:spLocks noGrp="1"/>
          </p:cNvSpPr>
          <p:nvPr>
            <p:ph type="title"/>
          </p:nvPr>
        </p:nvSpPr>
        <p:spPr/>
        <p:txBody>
          <a:bodyPr/>
          <a:lstStyle/>
          <a:p>
            <a:r>
              <a:rPr lang="en-US" dirty="0"/>
              <a:t>Legislative Basics</a:t>
            </a:r>
          </a:p>
        </p:txBody>
      </p:sp>
      <p:sp>
        <p:nvSpPr>
          <p:cNvPr id="3" name="Content Placeholder 2">
            <a:extLst>
              <a:ext uri="{FF2B5EF4-FFF2-40B4-BE49-F238E27FC236}">
                <a16:creationId xmlns:a16="http://schemas.microsoft.com/office/drawing/2014/main" id="{1382EFF2-0339-552D-23A9-5133EB892626}"/>
              </a:ext>
            </a:extLst>
          </p:cNvPr>
          <p:cNvSpPr>
            <a:spLocks noGrp="1"/>
          </p:cNvSpPr>
          <p:nvPr>
            <p:ph sz="half" idx="1"/>
          </p:nvPr>
        </p:nvSpPr>
        <p:spPr/>
        <p:txBody>
          <a:bodyPr/>
          <a:lstStyle/>
          <a:p>
            <a:pPr marL="0" lvl="0" indent="0" algn="l" rtl="0">
              <a:spcBef>
                <a:spcPts val="800"/>
              </a:spcBef>
              <a:spcAft>
                <a:spcPts val="0"/>
              </a:spcAft>
              <a:buNone/>
            </a:pPr>
            <a:r>
              <a:rPr lang="en-US" b="1" dirty="0">
                <a:solidFill>
                  <a:schemeClr val="accent5"/>
                </a:solidFill>
              </a:rPr>
              <a:t>Two ways legislators enact actions for us:</a:t>
            </a:r>
          </a:p>
          <a:p>
            <a:pPr marL="457200" indent="-342900">
              <a:spcBef>
                <a:spcPts val="800"/>
              </a:spcBef>
              <a:buSzPts val="1800"/>
            </a:pPr>
            <a:r>
              <a:rPr lang="en-US" dirty="0"/>
              <a:t>Bills generated by legislators in senate and assembly</a:t>
            </a:r>
          </a:p>
          <a:p>
            <a:pPr marL="457200" indent="-342900">
              <a:spcBef>
                <a:spcPts val="0"/>
              </a:spcBef>
              <a:buSzPts val="1800"/>
            </a:pPr>
            <a:r>
              <a:rPr lang="en-US" dirty="0"/>
              <a:t>Budget, including Budget Act and Trailer Bills</a:t>
            </a:r>
          </a:p>
          <a:p>
            <a:pPr marL="114300" lvl="0" indent="0" algn="l" rtl="0">
              <a:spcBef>
                <a:spcPts val="0"/>
              </a:spcBef>
              <a:spcAft>
                <a:spcPts val="0"/>
              </a:spcAft>
              <a:buSzPts val="1800"/>
              <a:buNone/>
            </a:pPr>
            <a:endParaRPr lang="en-US" dirty="0"/>
          </a:p>
          <a:p>
            <a:pPr marL="114300" lvl="0" indent="0" algn="l" rtl="0">
              <a:spcBef>
                <a:spcPts val="0"/>
              </a:spcBef>
              <a:spcAft>
                <a:spcPts val="0"/>
              </a:spcAft>
              <a:buSzPts val="1800"/>
              <a:buNone/>
            </a:pPr>
            <a:r>
              <a:rPr lang="en-US" b="1" dirty="0">
                <a:solidFill>
                  <a:schemeClr val="accent5"/>
                </a:solidFill>
              </a:rPr>
              <a:t>Legislators work in 2-year cycles</a:t>
            </a:r>
          </a:p>
          <a:p>
            <a:r>
              <a:rPr lang="en-US" dirty="0"/>
              <a:t>2023 = 1</a:t>
            </a:r>
            <a:r>
              <a:rPr lang="en-US" baseline="30000" dirty="0"/>
              <a:t>st</a:t>
            </a:r>
            <a:r>
              <a:rPr lang="en-US" dirty="0"/>
              <a:t> year of 2023-2024 legislative cycle</a:t>
            </a:r>
          </a:p>
          <a:p>
            <a:r>
              <a:rPr lang="en-US" dirty="0"/>
              <a:t>2024 = bills held in 2023 + new bills introduced</a:t>
            </a:r>
          </a:p>
          <a:p>
            <a:endParaRPr lang="en-US" dirty="0"/>
          </a:p>
          <a:p>
            <a:pPr marL="0" lvl="0" indent="0" algn="l" rtl="0">
              <a:spcBef>
                <a:spcPts val="800"/>
              </a:spcBef>
              <a:spcAft>
                <a:spcPts val="0"/>
              </a:spcAft>
              <a:buNone/>
            </a:pPr>
            <a:r>
              <a:rPr lang="en-US" b="1" dirty="0">
                <a:solidFill>
                  <a:schemeClr val="accent5"/>
                </a:solidFill>
              </a:rPr>
              <a:t>It’s important to have some understanding of legislative process</a:t>
            </a:r>
          </a:p>
          <a:p>
            <a:pPr marL="457200" indent="-342900">
              <a:spcBef>
                <a:spcPts val="800"/>
              </a:spcBef>
              <a:buSzPts val="1800"/>
            </a:pPr>
            <a:r>
              <a:rPr lang="en-US" dirty="0"/>
              <a:t>Bill development process</a:t>
            </a:r>
          </a:p>
          <a:p>
            <a:pPr marL="457200" indent="-342900">
              <a:spcBef>
                <a:spcPts val="0"/>
              </a:spcBef>
              <a:buSzPts val="1800"/>
            </a:pPr>
            <a:r>
              <a:rPr lang="en-US" dirty="0"/>
              <a:t>Legislative calendar</a:t>
            </a:r>
          </a:p>
          <a:p>
            <a:pPr marL="457200" indent="-342900">
              <a:spcBef>
                <a:spcPts val="0"/>
              </a:spcBef>
              <a:buSzPts val="1800"/>
            </a:pPr>
            <a:r>
              <a:rPr lang="en-US" dirty="0"/>
              <a:t>Bill movement within each house</a:t>
            </a:r>
          </a:p>
          <a:p>
            <a:endParaRPr lang="en-US" dirty="0"/>
          </a:p>
        </p:txBody>
      </p:sp>
      <p:sp>
        <p:nvSpPr>
          <p:cNvPr id="4" name="Slide Number Placeholder 3">
            <a:extLst>
              <a:ext uri="{FF2B5EF4-FFF2-40B4-BE49-F238E27FC236}">
                <a16:creationId xmlns:a16="http://schemas.microsoft.com/office/drawing/2014/main" id="{AB8FC7C3-8406-7C84-D5FD-2DDA85BAE138}"/>
              </a:ext>
            </a:extLst>
          </p:cNvPr>
          <p:cNvSpPr>
            <a:spLocks noGrp="1"/>
          </p:cNvSpPr>
          <p:nvPr>
            <p:ph type="sldNum" sz="quarter" idx="10"/>
          </p:nvPr>
        </p:nvSpPr>
        <p:spPr/>
        <p:txBody>
          <a:bodyPr/>
          <a:lstStyle/>
          <a:p>
            <a:fld id="{FC94C22D-D015-6649-B5C3-596F33FC97D2}" type="slidenum">
              <a:rPr lang="en-US" smtClean="0"/>
              <a:t>3</a:t>
            </a:fld>
            <a:endParaRPr lang="en-US"/>
          </a:p>
        </p:txBody>
      </p:sp>
    </p:spTree>
    <p:extLst>
      <p:ext uri="{BB962C8B-B14F-4D97-AF65-F5344CB8AC3E}">
        <p14:creationId xmlns:p14="http://schemas.microsoft.com/office/powerpoint/2010/main" val="4143783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F224-D220-AAF0-F372-AE3002A87049}"/>
              </a:ext>
            </a:extLst>
          </p:cNvPr>
          <p:cNvSpPr>
            <a:spLocks noGrp="1"/>
          </p:cNvSpPr>
          <p:nvPr>
            <p:ph type="title"/>
          </p:nvPr>
        </p:nvSpPr>
        <p:spPr/>
        <p:txBody>
          <a:bodyPr/>
          <a:lstStyle/>
          <a:p>
            <a:r>
              <a:rPr lang="en-US" dirty="0"/>
              <a:t>More Legislative Basics</a:t>
            </a:r>
          </a:p>
        </p:txBody>
      </p:sp>
      <p:sp>
        <p:nvSpPr>
          <p:cNvPr id="3" name="Content Placeholder 2">
            <a:extLst>
              <a:ext uri="{FF2B5EF4-FFF2-40B4-BE49-F238E27FC236}">
                <a16:creationId xmlns:a16="http://schemas.microsoft.com/office/drawing/2014/main" id="{1382EFF2-0339-552D-23A9-5133EB892626}"/>
              </a:ext>
            </a:extLst>
          </p:cNvPr>
          <p:cNvSpPr>
            <a:spLocks noGrp="1"/>
          </p:cNvSpPr>
          <p:nvPr>
            <p:ph sz="half" idx="1"/>
          </p:nvPr>
        </p:nvSpPr>
        <p:spPr/>
        <p:txBody>
          <a:bodyPr/>
          <a:lstStyle/>
          <a:p>
            <a:pPr marL="0" lvl="0" indent="0" algn="l" rtl="0">
              <a:spcBef>
                <a:spcPts val="800"/>
              </a:spcBef>
              <a:spcAft>
                <a:spcPts val="0"/>
              </a:spcAft>
              <a:buNone/>
            </a:pPr>
            <a:r>
              <a:rPr lang="en-US" b="1" dirty="0">
                <a:solidFill>
                  <a:schemeClr val="accent5"/>
                </a:solidFill>
              </a:rPr>
              <a:t>Creation: </a:t>
            </a:r>
          </a:p>
          <a:p>
            <a:pPr marL="457200" lvl="0" indent="-317500" algn="l" rtl="0">
              <a:spcBef>
                <a:spcPts val="800"/>
              </a:spcBef>
              <a:spcAft>
                <a:spcPts val="0"/>
              </a:spcAft>
              <a:buSzPts val="1400"/>
              <a:buChar char="•"/>
            </a:pPr>
            <a:r>
              <a:rPr lang="en-US" dirty="0"/>
              <a:t>Bill sponsor’s idea is put into draft language by the Legislative Council and is introduced into the house or origin by the legislative author</a:t>
            </a:r>
          </a:p>
          <a:p>
            <a:pPr marL="457200" lvl="0" indent="-317500" algn="l" rtl="0">
              <a:spcBef>
                <a:spcPts val="0"/>
              </a:spcBef>
              <a:spcAft>
                <a:spcPts val="0"/>
              </a:spcAft>
              <a:buSzPts val="1400"/>
              <a:buChar char="•"/>
            </a:pPr>
            <a:r>
              <a:rPr lang="en-US" dirty="0"/>
              <a:t>Sponsor = Individual, advocacy group, or organization will a bill idea</a:t>
            </a:r>
          </a:p>
          <a:p>
            <a:pPr marL="457200" lvl="0" indent="-317500" algn="l" rtl="0">
              <a:spcBef>
                <a:spcPts val="0"/>
              </a:spcBef>
              <a:spcAft>
                <a:spcPts val="0"/>
              </a:spcAft>
              <a:buSzPts val="1400"/>
              <a:buChar char="•"/>
            </a:pPr>
            <a:r>
              <a:rPr lang="en-US" dirty="0"/>
              <a:t>Author = Elected representative in CA Senate or Assembly</a:t>
            </a:r>
          </a:p>
          <a:p>
            <a:pPr marL="0" lvl="0" indent="0" algn="l" rtl="0">
              <a:spcBef>
                <a:spcPts val="800"/>
              </a:spcBef>
              <a:spcAft>
                <a:spcPts val="0"/>
              </a:spcAft>
              <a:buNone/>
            </a:pPr>
            <a:r>
              <a:rPr lang="en-US" b="1" dirty="0">
                <a:solidFill>
                  <a:schemeClr val="accent5"/>
                </a:solidFill>
              </a:rPr>
              <a:t>How Many Bills Are Possible in a Two-Year Session?</a:t>
            </a:r>
          </a:p>
          <a:p>
            <a:pPr marL="457200" lvl="0" indent="-317500" algn="l" rtl="0">
              <a:spcBef>
                <a:spcPts val="800"/>
              </a:spcBef>
              <a:spcAft>
                <a:spcPts val="0"/>
              </a:spcAft>
              <a:buSzPts val="1400"/>
              <a:buChar char="•"/>
            </a:pPr>
            <a:r>
              <a:rPr lang="en-US" dirty="0"/>
              <a:t>Assembly members = 50 bills max/2-yr session (Assembly Rule 49)</a:t>
            </a:r>
          </a:p>
          <a:p>
            <a:pPr marL="457200" lvl="0" indent="-317500" algn="l" rtl="0">
              <a:spcBef>
                <a:spcPts val="0"/>
              </a:spcBef>
              <a:spcAft>
                <a:spcPts val="0"/>
              </a:spcAft>
              <a:buSzPts val="1400"/>
              <a:buChar char="•"/>
            </a:pPr>
            <a:r>
              <a:rPr lang="en-US" dirty="0"/>
              <a:t>Senate members = 40 bills max/2-yr session (Senate Rule 22.5)</a:t>
            </a:r>
          </a:p>
          <a:p>
            <a:pPr marL="457200" lvl="0" indent="-317500" algn="l" rtl="0">
              <a:spcBef>
                <a:spcPts val="0"/>
              </a:spcBef>
              <a:spcAft>
                <a:spcPts val="0"/>
              </a:spcAft>
              <a:buSzPts val="1400"/>
              <a:buChar char="•"/>
            </a:pPr>
            <a:r>
              <a:rPr lang="en-US" dirty="0"/>
              <a:t>5,600 bills possible in 2-yr session (4,000 + 1,600)</a:t>
            </a:r>
          </a:p>
          <a:p>
            <a:endParaRPr lang="en-US" dirty="0"/>
          </a:p>
        </p:txBody>
      </p:sp>
      <p:sp>
        <p:nvSpPr>
          <p:cNvPr id="4" name="Slide Number Placeholder 3">
            <a:extLst>
              <a:ext uri="{FF2B5EF4-FFF2-40B4-BE49-F238E27FC236}">
                <a16:creationId xmlns:a16="http://schemas.microsoft.com/office/drawing/2014/main" id="{AB8FC7C3-8406-7C84-D5FD-2DDA85BAE138}"/>
              </a:ext>
            </a:extLst>
          </p:cNvPr>
          <p:cNvSpPr>
            <a:spLocks noGrp="1"/>
          </p:cNvSpPr>
          <p:nvPr>
            <p:ph type="sldNum" sz="quarter" idx="10"/>
          </p:nvPr>
        </p:nvSpPr>
        <p:spPr/>
        <p:txBody>
          <a:bodyPr/>
          <a:lstStyle/>
          <a:p>
            <a:fld id="{FC94C22D-D015-6649-B5C3-596F33FC97D2}" type="slidenum">
              <a:rPr lang="en-US" smtClean="0"/>
              <a:t>4</a:t>
            </a:fld>
            <a:endParaRPr lang="en-US"/>
          </a:p>
        </p:txBody>
      </p:sp>
    </p:spTree>
    <p:extLst>
      <p:ext uri="{BB962C8B-B14F-4D97-AF65-F5344CB8AC3E}">
        <p14:creationId xmlns:p14="http://schemas.microsoft.com/office/powerpoint/2010/main" val="227801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38D5420-923F-2837-3B56-C46ACAF44E24}"/>
              </a:ext>
            </a:extLst>
          </p:cNvPr>
          <p:cNvSpPr>
            <a:spLocks noGrp="1"/>
          </p:cNvSpPr>
          <p:nvPr>
            <p:ph type="title"/>
          </p:nvPr>
        </p:nvSpPr>
        <p:spPr/>
        <p:txBody>
          <a:bodyPr/>
          <a:lstStyle/>
          <a:p>
            <a:r>
              <a:rPr lang="en-US" dirty="0"/>
              <a:t>Bills, Bills, and More Bills</a:t>
            </a:r>
          </a:p>
        </p:txBody>
      </p:sp>
      <p:sp>
        <p:nvSpPr>
          <p:cNvPr id="9" name="Content Placeholder 8">
            <a:extLst>
              <a:ext uri="{FF2B5EF4-FFF2-40B4-BE49-F238E27FC236}">
                <a16:creationId xmlns:a16="http://schemas.microsoft.com/office/drawing/2014/main" id="{C9C613DE-3AEA-5838-D9ED-04D849F5816B}"/>
              </a:ext>
            </a:extLst>
          </p:cNvPr>
          <p:cNvSpPr>
            <a:spLocks noGrp="1"/>
          </p:cNvSpPr>
          <p:nvPr>
            <p:ph sz="half" idx="1"/>
          </p:nvPr>
        </p:nvSpPr>
        <p:spPr/>
        <p:txBody>
          <a:bodyPr>
            <a:normAutofit fontScale="55000" lnSpcReduction="20000"/>
          </a:bodyPr>
          <a:lstStyle/>
          <a:p>
            <a:pPr marL="0" lvl="0" indent="0" algn="l" rtl="0">
              <a:spcBef>
                <a:spcPts val="800"/>
              </a:spcBef>
              <a:spcAft>
                <a:spcPts val="0"/>
              </a:spcAft>
              <a:buNone/>
            </a:pPr>
            <a:r>
              <a:rPr lang="en-US" sz="3200" dirty="0"/>
              <a:t>Annually, 1,900-2,500 bills are introduced in the California Senate and Assembly.</a:t>
            </a:r>
          </a:p>
          <a:p>
            <a:pPr marL="0" lvl="0" indent="0" algn="l" rtl="0">
              <a:spcBef>
                <a:spcPts val="800"/>
              </a:spcBef>
              <a:spcAft>
                <a:spcPts val="0"/>
              </a:spcAft>
              <a:buNone/>
            </a:pPr>
            <a:r>
              <a:rPr lang="en-US" sz="3200" dirty="0"/>
              <a:t>Approx. 10% are related to higher education</a:t>
            </a:r>
          </a:p>
          <a:p>
            <a:pPr marL="0" lvl="0" indent="0" algn="l" rtl="0">
              <a:spcBef>
                <a:spcPts val="800"/>
              </a:spcBef>
              <a:spcAft>
                <a:spcPts val="0"/>
              </a:spcAft>
              <a:buNone/>
            </a:pPr>
            <a:endParaRPr lang="en-US" sz="3200" dirty="0"/>
          </a:p>
          <a:p>
            <a:pPr marL="0" lvl="0" indent="0" algn="l" rtl="0">
              <a:spcBef>
                <a:spcPts val="800"/>
              </a:spcBef>
              <a:spcAft>
                <a:spcPts val="0"/>
              </a:spcAft>
              <a:buNone/>
            </a:pPr>
            <a:r>
              <a:rPr lang="en-US" sz="3200" b="1" dirty="0">
                <a:solidFill>
                  <a:schemeClr val="accent5"/>
                </a:solidFill>
              </a:rPr>
              <a:t>2021 </a:t>
            </a:r>
          </a:p>
          <a:p>
            <a:pPr marL="285750" indent="-285750"/>
            <a:r>
              <a:rPr lang="en-US" dirty="0"/>
              <a:t>2,379 Bills introduced, including 203 pertinent to CCCs</a:t>
            </a:r>
          </a:p>
          <a:p>
            <a:pPr marL="285750" indent="-285750"/>
            <a:r>
              <a:rPr lang="en-US" dirty="0"/>
              <a:t>836 Bills made it to Governor’s desk.</a:t>
            </a:r>
          </a:p>
          <a:p>
            <a:pPr marL="285750" indent="-285750"/>
            <a:r>
              <a:rPr lang="en-US" dirty="0"/>
              <a:t>91 new CCC-related bills</a:t>
            </a:r>
          </a:p>
          <a:p>
            <a:pPr marL="0" lvl="0" indent="0" algn="l" rtl="0">
              <a:spcBef>
                <a:spcPts val="800"/>
              </a:spcBef>
              <a:spcAft>
                <a:spcPts val="0"/>
              </a:spcAft>
              <a:buNone/>
            </a:pPr>
            <a:endParaRPr lang="en-US" dirty="0"/>
          </a:p>
          <a:p>
            <a:pPr marL="0" lvl="0" indent="0" algn="l" rtl="0">
              <a:spcBef>
                <a:spcPts val="800"/>
              </a:spcBef>
              <a:spcAft>
                <a:spcPts val="0"/>
              </a:spcAft>
              <a:buNone/>
            </a:pPr>
            <a:r>
              <a:rPr lang="en-US" sz="3200" b="1" dirty="0">
                <a:solidFill>
                  <a:schemeClr val="accent5"/>
                </a:solidFill>
              </a:rPr>
              <a:t>2022</a:t>
            </a:r>
          </a:p>
          <a:p>
            <a:pPr marL="285750" indent="-285750"/>
            <a:r>
              <a:rPr lang="en-US" dirty="0"/>
              <a:t>2,353 Bills introduced, including 240 pertinent to Higher Ed. </a:t>
            </a:r>
          </a:p>
          <a:p>
            <a:pPr marL="285750" indent="-285750"/>
            <a:r>
              <a:rPr lang="en-US" dirty="0"/>
              <a:t>1,166 Bills made it to Governor’s desk; 997 signed into law</a:t>
            </a:r>
          </a:p>
          <a:p>
            <a:pPr marL="285750" indent="-285750"/>
            <a:r>
              <a:rPr lang="en-US" dirty="0"/>
              <a:t>99 new CCC-related bills</a:t>
            </a:r>
          </a:p>
          <a:p>
            <a:endParaRPr lang="en-US" dirty="0"/>
          </a:p>
          <a:p>
            <a:pPr marL="0" lvl="0" indent="0" algn="l" rtl="0">
              <a:spcBef>
                <a:spcPts val="800"/>
              </a:spcBef>
              <a:spcAft>
                <a:spcPts val="0"/>
              </a:spcAft>
              <a:buNone/>
            </a:pPr>
            <a:r>
              <a:rPr lang="en-US" sz="3200" b="1" dirty="0">
                <a:solidFill>
                  <a:schemeClr val="accent5"/>
                </a:solidFill>
              </a:rPr>
              <a:t>2023</a:t>
            </a:r>
          </a:p>
          <a:p>
            <a:pPr marL="285750" indent="-285750"/>
            <a:r>
              <a:rPr lang="en-US" dirty="0"/>
              <a:t>2,632 Bills introduced – highest in over a decade (California Globe </a:t>
            </a:r>
            <a:r>
              <a:rPr lang="en-US" dirty="0">
                <a:hlinkClick r:id="rId3"/>
              </a:rPr>
              <a:t>article</a:t>
            </a:r>
            <a:r>
              <a:rPr lang="en-US" dirty="0"/>
              <a:t> Feb. 18, 2023)</a:t>
            </a:r>
          </a:p>
          <a:p>
            <a:pPr marL="285750" indent="-285750"/>
            <a:r>
              <a:rPr lang="en-US" dirty="0"/>
              <a:t>187 pertinent to Higher Ed. (81 CCCs Tier 1 Tracking) as of Chancellor’s Office Report at May 18 </a:t>
            </a:r>
            <a:r>
              <a:rPr lang="en-US" dirty="0">
                <a:hlinkClick r:id="rId4"/>
              </a:rPr>
              <a:t>Consultation Council</a:t>
            </a:r>
            <a:r>
              <a:rPr lang="en-US" dirty="0"/>
              <a:t>)</a:t>
            </a:r>
            <a:endParaRPr lang="en-US" dirty="0">
              <a:highlight>
                <a:srgbClr val="FFFF00"/>
              </a:highlight>
            </a:endParaRPr>
          </a:p>
          <a:p>
            <a:endParaRPr lang="en-US" dirty="0"/>
          </a:p>
        </p:txBody>
      </p:sp>
      <p:sp>
        <p:nvSpPr>
          <p:cNvPr id="5" name="Slide Number Placeholder 4">
            <a:extLst>
              <a:ext uri="{FF2B5EF4-FFF2-40B4-BE49-F238E27FC236}">
                <a16:creationId xmlns:a16="http://schemas.microsoft.com/office/drawing/2014/main" id="{3F8E0E29-60BA-66D6-267B-AA06650CEC1F}"/>
              </a:ext>
            </a:extLst>
          </p:cNvPr>
          <p:cNvSpPr>
            <a:spLocks noGrp="1"/>
          </p:cNvSpPr>
          <p:nvPr>
            <p:ph type="sldNum" sz="quarter" idx="10"/>
          </p:nvPr>
        </p:nvSpPr>
        <p:spPr/>
        <p:txBody>
          <a:bodyPr/>
          <a:lstStyle/>
          <a:p>
            <a:fld id="{FC94C22D-D015-6649-B5C3-596F33FC97D2}" type="slidenum">
              <a:rPr lang="en-US" smtClean="0"/>
              <a:t>5</a:t>
            </a:fld>
            <a:endParaRPr lang="en-US"/>
          </a:p>
        </p:txBody>
      </p:sp>
    </p:spTree>
    <p:extLst>
      <p:ext uri="{BB962C8B-B14F-4D97-AF65-F5344CB8AC3E}">
        <p14:creationId xmlns:p14="http://schemas.microsoft.com/office/powerpoint/2010/main" val="851251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F224-D220-AAF0-F372-AE3002A87049}"/>
              </a:ext>
            </a:extLst>
          </p:cNvPr>
          <p:cNvSpPr>
            <a:spLocks noGrp="1"/>
          </p:cNvSpPr>
          <p:nvPr>
            <p:ph type="title"/>
          </p:nvPr>
        </p:nvSpPr>
        <p:spPr/>
        <p:txBody>
          <a:bodyPr/>
          <a:lstStyle/>
          <a:p>
            <a:r>
              <a:rPr lang="en-US" dirty="0"/>
              <a:t>Legislative Calendar</a:t>
            </a:r>
          </a:p>
        </p:txBody>
      </p:sp>
      <p:pic>
        <p:nvPicPr>
          <p:cNvPr id="5" name="Google Shape;134;p27" descr="Interlocking circles: Feb-May Bill introduction in hours of origin; May-Aug Second Legislative house; Sept Concurrence Committee; Oct Gov's desk; Law, Veto, 2/3 Override" title="Bill process image overview">
            <a:extLst>
              <a:ext uri="{FF2B5EF4-FFF2-40B4-BE49-F238E27FC236}">
                <a16:creationId xmlns:a16="http://schemas.microsoft.com/office/drawing/2014/main" id="{D3A7F5BB-DE5E-2BFF-56B8-D498720A2AFF}"/>
              </a:ext>
            </a:extLst>
          </p:cNvPr>
          <p:cNvPicPr preferRelativeResize="0">
            <a:picLocks noGrp="1"/>
          </p:cNvPicPr>
          <p:nvPr>
            <p:ph idx="1"/>
          </p:nvPr>
        </p:nvPicPr>
        <p:blipFill>
          <a:blip r:embed="rId3">
            <a:alphaModFix/>
          </a:blip>
          <a:stretch>
            <a:fillRect/>
          </a:stretch>
        </p:blipFill>
        <p:spPr>
          <a:xfrm>
            <a:off x="834609" y="2662238"/>
            <a:ext cx="10514845" cy="3570287"/>
          </a:xfrm>
          <a:prstGeom prst="rect">
            <a:avLst/>
          </a:prstGeom>
          <a:noFill/>
          <a:ln>
            <a:noFill/>
          </a:ln>
        </p:spPr>
      </p:pic>
      <p:sp>
        <p:nvSpPr>
          <p:cNvPr id="4" name="Slide Number Placeholder 3">
            <a:extLst>
              <a:ext uri="{FF2B5EF4-FFF2-40B4-BE49-F238E27FC236}">
                <a16:creationId xmlns:a16="http://schemas.microsoft.com/office/drawing/2014/main" id="{AB8FC7C3-8406-7C84-D5FD-2DDA85BAE138}"/>
              </a:ext>
            </a:extLst>
          </p:cNvPr>
          <p:cNvSpPr>
            <a:spLocks noGrp="1"/>
          </p:cNvSpPr>
          <p:nvPr>
            <p:ph type="sldNum" sz="quarter" idx="10"/>
          </p:nvPr>
        </p:nvSpPr>
        <p:spPr/>
        <p:txBody>
          <a:bodyPr/>
          <a:lstStyle/>
          <a:p>
            <a:fld id="{FC94C22D-D015-6649-B5C3-596F33FC97D2}" type="slidenum">
              <a:rPr lang="en-US" smtClean="0"/>
              <a:t>6</a:t>
            </a:fld>
            <a:endParaRPr lang="en-US"/>
          </a:p>
        </p:txBody>
      </p:sp>
    </p:spTree>
    <p:extLst>
      <p:ext uri="{BB962C8B-B14F-4D97-AF65-F5344CB8AC3E}">
        <p14:creationId xmlns:p14="http://schemas.microsoft.com/office/powerpoint/2010/main" val="268040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30E6-7520-28B0-BB39-AD298AC3ACF0}"/>
              </a:ext>
            </a:extLst>
          </p:cNvPr>
          <p:cNvSpPr>
            <a:spLocks noGrp="1"/>
          </p:cNvSpPr>
          <p:nvPr>
            <p:ph type="title"/>
          </p:nvPr>
        </p:nvSpPr>
        <p:spPr/>
        <p:txBody>
          <a:bodyPr/>
          <a:lstStyle/>
          <a:p>
            <a:r>
              <a:rPr lang="en-US" dirty="0"/>
              <a:t>Bill Movement Within Each House</a:t>
            </a:r>
          </a:p>
        </p:txBody>
      </p:sp>
      <p:graphicFrame>
        <p:nvGraphicFramePr>
          <p:cNvPr id="8" name="Content Placeholder 7" descr="Bills are introduced in their house of origin, move through policy committee, appropriations as needed, undergo a floor vote, and then move to 2nd house or return to house of origin">
            <a:extLst>
              <a:ext uri="{FF2B5EF4-FFF2-40B4-BE49-F238E27FC236}">
                <a16:creationId xmlns:a16="http://schemas.microsoft.com/office/drawing/2014/main" id="{59B5B4FB-3738-3771-B9C6-580BBA5CBCA8}"/>
              </a:ext>
            </a:extLst>
          </p:cNvPr>
          <p:cNvGraphicFramePr>
            <a:graphicFrameLocks noGrp="1"/>
          </p:cNvGraphicFramePr>
          <p:nvPr>
            <p:ph idx="1"/>
            <p:extLst>
              <p:ext uri="{D42A27DB-BD31-4B8C-83A1-F6EECF244321}">
                <p14:modId xmlns:p14="http://schemas.microsoft.com/office/powerpoint/2010/main" val="3807137273"/>
              </p:ext>
            </p:extLst>
          </p:nvPr>
        </p:nvGraphicFramePr>
        <p:xfrm>
          <a:off x="830263" y="2662238"/>
          <a:ext cx="10523537" cy="35702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7C95A63B-B131-8EF5-9B2E-E10DE1A30023}"/>
              </a:ext>
            </a:extLst>
          </p:cNvPr>
          <p:cNvSpPr>
            <a:spLocks noGrp="1"/>
          </p:cNvSpPr>
          <p:nvPr>
            <p:ph type="sldNum" sz="quarter" idx="10"/>
          </p:nvPr>
        </p:nvSpPr>
        <p:spPr/>
        <p:txBody>
          <a:bodyPr/>
          <a:lstStyle/>
          <a:p>
            <a:fld id="{FC94C22D-D015-6649-B5C3-596F33FC97D2}" type="slidenum">
              <a:rPr lang="en-US" smtClean="0"/>
              <a:t>7</a:t>
            </a:fld>
            <a:endParaRPr lang="en-US" dirty="0"/>
          </a:p>
        </p:txBody>
      </p:sp>
    </p:spTree>
    <p:extLst>
      <p:ext uri="{BB962C8B-B14F-4D97-AF65-F5344CB8AC3E}">
        <p14:creationId xmlns:p14="http://schemas.microsoft.com/office/powerpoint/2010/main" val="46262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F224-D220-AAF0-F372-AE3002A87049}"/>
              </a:ext>
            </a:extLst>
          </p:cNvPr>
          <p:cNvSpPr>
            <a:spLocks noGrp="1"/>
          </p:cNvSpPr>
          <p:nvPr>
            <p:ph type="title"/>
          </p:nvPr>
        </p:nvSpPr>
        <p:spPr/>
        <p:txBody>
          <a:bodyPr/>
          <a:lstStyle/>
          <a:p>
            <a:r>
              <a:rPr lang="en-US" dirty="0"/>
              <a:t>Legislative Budget Process</a:t>
            </a:r>
          </a:p>
        </p:txBody>
      </p:sp>
      <p:pic>
        <p:nvPicPr>
          <p:cNvPr id="5" name="Google Shape;147;p29" descr="Interlocking circles to demonstrate process: Sept-Dec New requests submitted; Jan 10 Governor's Budget released; Jan-Feb Budget Trailer Bills introduced; Feb-June Budget hearings; May Gov's May Revise; June Legislative Actions &amp; Gov's Consideration; July budget year begins" title="Legislative Budget Process Overview">
            <a:extLst>
              <a:ext uri="{FF2B5EF4-FFF2-40B4-BE49-F238E27FC236}">
                <a16:creationId xmlns:a16="http://schemas.microsoft.com/office/drawing/2014/main" id="{091AA021-FE29-41FB-1AA2-A435AEB06446}"/>
              </a:ext>
            </a:extLst>
          </p:cNvPr>
          <p:cNvPicPr preferRelativeResize="0">
            <a:picLocks noGrp="1"/>
          </p:cNvPicPr>
          <p:nvPr>
            <p:ph sz="half" idx="1"/>
          </p:nvPr>
        </p:nvPicPr>
        <p:blipFill>
          <a:blip r:embed="rId3">
            <a:alphaModFix/>
          </a:blip>
          <a:stretch>
            <a:fillRect/>
          </a:stretch>
        </p:blipFill>
        <p:spPr>
          <a:xfrm>
            <a:off x="3043162" y="1798638"/>
            <a:ext cx="6527952" cy="4419600"/>
          </a:xfrm>
          <a:prstGeom prst="rect">
            <a:avLst/>
          </a:prstGeom>
          <a:noFill/>
          <a:ln>
            <a:noFill/>
          </a:ln>
        </p:spPr>
      </p:pic>
      <p:sp>
        <p:nvSpPr>
          <p:cNvPr id="4" name="Slide Number Placeholder 3">
            <a:extLst>
              <a:ext uri="{FF2B5EF4-FFF2-40B4-BE49-F238E27FC236}">
                <a16:creationId xmlns:a16="http://schemas.microsoft.com/office/drawing/2014/main" id="{AB8FC7C3-8406-7C84-D5FD-2DDA85BAE138}"/>
              </a:ext>
            </a:extLst>
          </p:cNvPr>
          <p:cNvSpPr>
            <a:spLocks noGrp="1"/>
          </p:cNvSpPr>
          <p:nvPr>
            <p:ph type="sldNum" sz="quarter" idx="10"/>
          </p:nvPr>
        </p:nvSpPr>
        <p:spPr/>
        <p:txBody>
          <a:bodyPr/>
          <a:lstStyle/>
          <a:p>
            <a:fld id="{FC94C22D-D015-6649-B5C3-596F33FC97D2}" type="slidenum">
              <a:rPr lang="en-US" smtClean="0"/>
              <a:t>8</a:t>
            </a:fld>
            <a:endParaRPr lang="en-US"/>
          </a:p>
        </p:txBody>
      </p:sp>
    </p:spTree>
    <p:extLst>
      <p:ext uri="{BB962C8B-B14F-4D97-AF65-F5344CB8AC3E}">
        <p14:creationId xmlns:p14="http://schemas.microsoft.com/office/powerpoint/2010/main" val="1538843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0B54F-E8E3-FD9D-080E-4C722BEBDB91}"/>
              </a:ext>
            </a:extLst>
          </p:cNvPr>
          <p:cNvSpPr>
            <a:spLocks noGrp="1"/>
          </p:cNvSpPr>
          <p:nvPr>
            <p:ph type="title"/>
          </p:nvPr>
        </p:nvSpPr>
        <p:spPr/>
        <p:txBody>
          <a:bodyPr/>
          <a:lstStyle/>
          <a:p>
            <a:r>
              <a:rPr lang="en-US" dirty="0">
                <a:latin typeface="Georgia"/>
              </a:rPr>
              <a:t>2023-2024 Legislative Highlights - </a:t>
            </a:r>
            <a:br>
              <a:rPr lang="en-US" dirty="0">
                <a:latin typeface="Georgia"/>
              </a:rPr>
            </a:br>
            <a:r>
              <a:rPr lang="en-US" dirty="0">
                <a:latin typeface="Georgia"/>
              </a:rPr>
              <a:t>Signed Into Law</a:t>
            </a:r>
            <a:endParaRPr lang="en-US" dirty="0"/>
          </a:p>
        </p:txBody>
      </p:sp>
      <p:sp>
        <p:nvSpPr>
          <p:cNvPr id="3" name="Content Placeholder 2">
            <a:extLst>
              <a:ext uri="{FF2B5EF4-FFF2-40B4-BE49-F238E27FC236}">
                <a16:creationId xmlns:a16="http://schemas.microsoft.com/office/drawing/2014/main" id="{07FCEEB4-AB49-5B93-3685-67555A3104A4}"/>
              </a:ext>
            </a:extLst>
          </p:cNvPr>
          <p:cNvSpPr>
            <a:spLocks noGrp="1"/>
          </p:cNvSpPr>
          <p:nvPr>
            <p:ph sz="half" idx="1"/>
          </p:nvPr>
        </p:nvSpPr>
        <p:spPr/>
        <p:txBody>
          <a:bodyPr/>
          <a:lstStyle/>
          <a:p>
            <a:r>
              <a:rPr lang="en-US" dirty="0">
                <a:latin typeface="Arial"/>
                <a:cs typeface="Arial"/>
                <a:hlinkClick r:id="rId3"/>
              </a:rPr>
              <a:t>AB 789</a:t>
            </a:r>
            <a:r>
              <a:rPr lang="en-US">
                <a:latin typeface="Arial"/>
                <a:cs typeface="Arial"/>
              </a:rPr>
              <a:t> (Berman) - Satisfactory Academic Progress &amp; Financial Aid</a:t>
            </a:r>
          </a:p>
          <a:p>
            <a:r>
              <a:rPr lang="en-US" dirty="0">
                <a:latin typeface="Arial"/>
                <a:cs typeface="Arial"/>
                <a:hlinkClick r:id="rId4"/>
              </a:rPr>
              <a:t>AB 1291</a:t>
            </a:r>
            <a:r>
              <a:rPr lang="en-US">
                <a:latin typeface="Arial"/>
                <a:cs typeface="Arial"/>
              </a:rPr>
              <a:t> (McCarty) - UC ADT Pilot Program</a:t>
            </a:r>
            <a:endParaRPr lang="en-US" dirty="0"/>
          </a:p>
          <a:p>
            <a:r>
              <a:rPr lang="en-US" dirty="0">
                <a:latin typeface="Arial"/>
                <a:cs typeface="Arial"/>
                <a:hlinkClick r:id="rId5"/>
              </a:rPr>
              <a:t>SB 444</a:t>
            </a:r>
            <a:r>
              <a:rPr lang="en-US">
                <a:latin typeface="Arial"/>
                <a:cs typeface="Arial"/>
              </a:rPr>
              <a:t> (Newman) - MESA Programs</a:t>
            </a:r>
            <a:endParaRPr lang="en-US" dirty="0"/>
          </a:p>
          <a:p>
            <a:r>
              <a:rPr lang="en-US" dirty="0">
                <a:latin typeface="Arial"/>
                <a:cs typeface="Arial"/>
                <a:hlinkClick r:id="rId6"/>
              </a:rPr>
              <a:t>SB 467</a:t>
            </a:r>
            <a:r>
              <a:rPr lang="en-US">
                <a:latin typeface="Arial"/>
                <a:cs typeface="Arial"/>
              </a:rPr>
              <a:t> (Portantino) - Apprenticeship and Workforce Training Programs</a:t>
            </a:r>
            <a:endParaRPr lang="en-US" dirty="0"/>
          </a:p>
          <a:p>
            <a:endParaRPr lang="en-US" dirty="0"/>
          </a:p>
          <a:p>
            <a:r>
              <a:rPr lang="en-US" dirty="0">
                <a:latin typeface="Arial"/>
                <a:cs typeface="Arial"/>
                <a:hlinkClick r:id="rId7"/>
              </a:rPr>
              <a:t>CCCCO Quick Reference Guide</a:t>
            </a:r>
            <a:endParaRPr lang="en-US" dirty="0"/>
          </a:p>
        </p:txBody>
      </p:sp>
      <p:sp>
        <p:nvSpPr>
          <p:cNvPr id="4" name="Slide Number Placeholder 3">
            <a:extLst>
              <a:ext uri="{FF2B5EF4-FFF2-40B4-BE49-F238E27FC236}">
                <a16:creationId xmlns:a16="http://schemas.microsoft.com/office/drawing/2014/main" id="{9FC02035-0528-467A-F9B4-F6AF33A5C7C2}"/>
              </a:ext>
            </a:extLst>
          </p:cNvPr>
          <p:cNvSpPr>
            <a:spLocks noGrp="1"/>
          </p:cNvSpPr>
          <p:nvPr>
            <p:ph type="sldNum" sz="quarter" idx="10"/>
          </p:nvPr>
        </p:nvSpPr>
        <p:spPr/>
        <p:txBody>
          <a:bodyPr/>
          <a:lstStyle/>
          <a:p>
            <a:pPr>
              <a:defRPr/>
            </a:pPr>
            <a:fld id="{06DDD070-D08E-4B40-B4AC-DB5751E9D83C}" type="slidenum">
              <a:rPr lang="en-US" altLang="en-US" smtClean="0"/>
              <a:pPr>
                <a:defRPr/>
              </a:pPr>
              <a:t>9</a:t>
            </a:fld>
            <a:endParaRPr lang="en-US" altLang="en-US"/>
          </a:p>
        </p:txBody>
      </p:sp>
    </p:spTree>
    <p:extLst>
      <p:ext uri="{BB962C8B-B14F-4D97-AF65-F5344CB8AC3E}">
        <p14:creationId xmlns:p14="http://schemas.microsoft.com/office/powerpoint/2010/main" val="2633094188"/>
      </p:ext>
    </p:extLst>
  </p:cSld>
  <p:clrMapOvr>
    <a:masterClrMapping/>
  </p:clrMapOvr>
</p:sld>
</file>

<file path=ppt/theme/theme1.xml><?xml version="1.0" encoding="utf-8"?>
<a:theme xmlns:a="http://schemas.openxmlformats.org/drawingml/2006/main" name="ASCCC Curriculum Inst. 2020 Theme">
  <a:themeElements>
    <a:clrScheme name="ASCCC Fall Plenary 2023 2 1">
      <a:dk1>
        <a:srgbClr val="000000"/>
      </a:dk1>
      <a:lt1>
        <a:srgbClr val="FFFFFF"/>
      </a:lt1>
      <a:dk2>
        <a:srgbClr val="003C89"/>
      </a:dk2>
      <a:lt2>
        <a:srgbClr val="F5E8D3"/>
      </a:lt2>
      <a:accent1>
        <a:srgbClr val="0A65AF"/>
      </a:accent1>
      <a:accent2>
        <a:srgbClr val="45923F"/>
      </a:accent2>
      <a:accent3>
        <a:srgbClr val="C9801E"/>
      </a:accent3>
      <a:accent4>
        <a:srgbClr val="E3411F"/>
      </a:accent4>
      <a:accent5>
        <a:srgbClr val="A61480"/>
      </a:accent5>
      <a:accent6>
        <a:srgbClr val="ECD4B1"/>
      </a:accent6>
      <a:hlink>
        <a:srgbClr val="0965AE"/>
      </a:hlink>
      <a:folHlink>
        <a:srgbClr val="003D89"/>
      </a:folHlink>
    </a:clrScheme>
    <a:fontScheme name="Lato">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Spring Plenary 2023 ppt template 1.pptx" id="{46C92AF4-B824-E64A-B5D9-F6E83B24EAB5}" vid="{4630DB8C-D4AA-CC44-B172-A90801FC11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455</TotalTime>
  <Words>979</Words>
  <Application>Microsoft Office PowerPoint</Application>
  <PresentationFormat>Widescreen</PresentationFormat>
  <Paragraphs>197</Paragraphs>
  <Slides>18</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Palatino</vt:lpstr>
      <vt:lpstr>Arial</vt:lpstr>
      <vt:lpstr>Calibri</vt:lpstr>
      <vt:lpstr>Georgia</vt:lpstr>
      <vt:lpstr>Lato</vt:lpstr>
      <vt:lpstr>Wingdings</vt:lpstr>
      <vt:lpstr>ASCCC Curriculum Inst. 2020 Theme</vt:lpstr>
      <vt:lpstr>Understanding Legislative and Budget Processes</vt:lpstr>
      <vt:lpstr>Description and Overview</vt:lpstr>
      <vt:lpstr>Legislative Basics</vt:lpstr>
      <vt:lpstr>More Legislative Basics</vt:lpstr>
      <vt:lpstr>Bills, Bills, and More Bills</vt:lpstr>
      <vt:lpstr>Legislative Calendar</vt:lpstr>
      <vt:lpstr>Bill Movement Within Each House</vt:lpstr>
      <vt:lpstr>Legislative Budget Process</vt:lpstr>
      <vt:lpstr>2023-2024 Legislative Highlights -  Signed Into Law</vt:lpstr>
      <vt:lpstr>2023-2024 Legislative Highlights –  ASCCC Priority Bills</vt:lpstr>
      <vt:lpstr>2023-2024 Legislative Highlights –  Budget Act &amp; Fiscal Outlook</vt:lpstr>
      <vt:lpstr>Staying Informed:  Follow ASCCC and System Partners</vt:lpstr>
      <vt:lpstr>California Legislative Information Website</vt:lpstr>
      <vt:lpstr>Advocate! Find and Connect with Legislators</vt:lpstr>
      <vt:lpstr>Follow Committees; Submit Letters</vt:lpstr>
      <vt:lpstr>Advocacy Through Relationship Building</vt:lpstr>
      <vt:lpstr>Resources for Advocacy</vt:lpstr>
      <vt:lpstr>Questions? 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ASCCC Sprint Plenary 2023</dc:title>
  <dc:subject/>
  <dc:creator>ASCCC</dc:creator>
  <cp:keywords/>
  <dc:description/>
  <cp:lastModifiedBy>Kyoko Hatano</cp:lastModifiedBy>
  <cp:revision>114</cp:revision>
  <cp:lastPrinted>2020-11-24T19:39:26Z</cp:lastPrinted>
  <dcterms:created xsi:type="dcterms:W3CDTF">2022-04-18T22:33:57Z</dcterms:created>
  <dcterms:modified xsi:type="dcterms:W3CDTF">2023-11-26T23:31:36Z</dcterms:modified>
  <cp:category/>
</cp:coreProperties>
</file>