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8" r:id="rId2"/>
    <p:sldId id="259" r:id="rId3"/>
    <p:sldId id="272" r:id="rId4"/>
    <p:sldId id="260" r:id="rId5"/>
    <p:sldId id="263" r:id="rId6"/>
    <p:sldId id="262" r:id="rId7"/>
    <p:sldId id="264" r:id="rId8"/>
    <p:sldId id="265" r:id="rId9"/>
    <p:sldId id="266" r:id="rId10"/>
    <p:sldId id="276" r:id="rId11"/>
    <p:sldId id="277" r:id="rId12"/>
    <p:sldId id="273" r:id="rId13"/>
    <p:sldId id="274" r:id="rId14"/>
    <p:sldId id="275" r:id="rId15"/>
    <p:sldId id="268" r:id="rId16"/>
    <p:sldId id="286" r:id="rId17"/>
    <p:sldId id="279" r:id="rId18"/>
    <p:sldId id="278" r:id="rId19"/>
    <p:sldId id="283" r:id="rId20"/>
    <p:sldId id="284" r:id="rId21"/>
    <p:sldId id="280" r:id="rId22"/>
    <p:sldId id="285" r:id="rId23"/>
    <p:sldId id="270" r:id="rId24"/>
    <p:sldId id="282" r:id="rId25"/>
    <p:sldId id="281" r:id="rId26"/>
    <p:sldId id="271"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77" autoAdjust="0"/>
  </p:normalViewPr>
  <p:slideViewPr>
    <p:cSldViewPr snapToGrid="0">
      <p:cViewPr varScale="1">
        <p:scale>
          <a:sx n="65" d="100"/>
          <a:sy n="65" d="100"/>
        </p:scale>
        <p:origin x="26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11/22/2023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11/22/2023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a:t>
            </a:fld>
            <a:endParaRPr lang="en-US" altLang="en-US"/>
          </a:p>
        </p:txBody>
      </p:sp>
    </p:spTree>
    <p:extLst>
      <p:ext uri="{BB962C8B-B14F-4D97-AF65-F5344CB8AC3E}">
        <p14:creationId xmlns:p14="http://schemas.microsoft.com/office/powerpoint/2010/main" val="182619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10</a:t>
            </a:fld>
            <a:endParaRPr lang="en-US" altLang="en-US"/>
          </a:p>
        </p:txBody>
      </p:sp>
    </p:spTree>
    <p:extLst>
      <p:ext uri="{BB962C8B-B14F-4D97-AF65-F5344CB8AC3E}">
        <p14:creationId xmlns:p14="http://schemas.microsoft.com/office/powerpoint/2010/main" val="40833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11</a:t>
            </a:fld>
            <a:endParaRPr lang="en-US" altLang="en-US"/>
          </a:p>
        </p:txBody>
      </p:sp>
    </p:spTree>
    <p:extLst>
      <p:ext uri="{BB962C8B-B14F-4D97-AF65-F5344CB8AC3E}">
        <p14:creationId xmlns:p14="http://schemas.microsoft.com/office/powerpoint/2010/main" val="396562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12</a:t>
            </a:fld>
            <a:endParaRPr lang="en-US" altLang="en-US"/>
          </a:p>
        </p:txBody>
      </p:sp>
    </p:spTree>
    <p:extLst>
      <p:ext uri="{BB962C8B-B14F-4D97-AF65-F5344CB8AC3E}">
        <p14:creationId xmlns:p14="http://schemas.microsoft.com/office/powerpoint/2010/main" val="3045695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13</a:t>
            </a:fld>
            <a:endParaRPr lang="en-US" altLang="en-US"/>
          </a:p>
        </p:txBody>
      </p:sp>
    </p:spTree>
    <p:extLst>
      <p:ext uri="{BB962C8B-B14F-4D97-AF65-F5344CB8AC3E}">
        <p14:creationId xmlns:p14="http://schemas.microsoft.com/office/powerpoint/2010/main" val="58171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14</a:t>
            </a:fld>
            <a:endParaRPr lang="en-US" altLang="en-US"/>
          </a:p>
        </p:txBody>
      </p:sp>
    </p:spTree>
    <p:extLst>
      <p:ext uri="{BB962C8B-B14F-4D97-AF65-F5344CB8AC3E}">
        <p14:creationId xmlns:p14="http://schemas.microsoft.com/office/powerpoint/2010/main" val="319924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15</a:t>
            </a:fld>
            <a:endParaRPr lang="en-US" altLang="en-US"/>
          </a:p>
        </p:txBody>
      </p:sp>
    </p:spTree>
    <p:extLst>
      <p:ext uri="{BB962C8B-B14F-4D97-AF65-F5344CB8AC3E}">
        <p14:creationId xmlns:p14="http://schemas.microsoft.com/office/powerpoint/2010/main" val="420105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16</a:t>
            </a:fld>
            <a:endParaRPr lang="en-US" altLang="en-US"/>
          </a:p>
        </p:txBody>
      </p:sp>
    </p:spTree>
    <p:extLst>
      <p:ext uri="{BB962C8B-B14F-4D97-AF65-F5344CB8AC3E}">
        <p14:creationId xmlns:p14="http://schemas.microsoft.com/office/powerpoint/2010/main" val="3533961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17</a:t>
            </a:fld>
            <a:endParaRPr lang="en-US" altLang="en-US"/>
          </a:p>
        </p:txBody>
      </p:sp>
    </p:spTree>
    <p:extLst>
      <p:ext uri="{BB962C8B-B14F-4D97-AF65-F5344CB8AC3E}">
        <p14:creationId xmlns:p14="http://schemas.microsoft.com/office/powerpoint/2010/main" val="52919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18</a:t>
            </a:fld>
            <a:endParaRPr lang="en-US" altLang="en-US"/>
          </a:p>
        </p:txBody>
      </p:sp>
    </p:spTree>
    <p:extLst>
      <p:ext uri="{BB962C8B-B14F-4D97-AF65-F5344CB8AC3E}">
        <p14:creationId xmlns:p14="http://schemas.microsoft.com/office/powerpoint/2010/main" val="96158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19</a:t>
            </a:fld>
            <a:endParaRPr lang="en-US" altLang="en-US"/>
          </a:p>
        </p:txBody>
      </p:sp>
    </p:spTree>
    <p:extLst>
      <p:ext uri="{BB962C8B-B14F-4D97-AF65-F5344CB8AC3E}">
        <p14:creationId xmlns:p14="http://schemas.microsoft.com/office/powerpoint/2010/main" val="20287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a:t>
            </a:fld>
            <a:endParaRPr lang="en-US" altLang="en-US"/>
          </a:p>
        </p:txBody>
      </p:sp>
    </p:spTree>
    <p:extLst>
      <p:ext uri="{BB962C8B-B14F-4D97-AF65-F5344CB8AC3E}">
        <p14:creationId xmlns:p14="http://schemas.microsoft.com/office/powerpoint/2010/main" val="118448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20</a:t>
            </a:fld>
            <a:endParaRPr lang="en-US" altLang="en-US"/>
          </a:p>
        </p:txBody>
      </p:sp>
    </p:spTree>
    <p:extLst>
      <p:ext uri="{BB962C8B-B14F-4D97-AF65-F5344CB8AC3E}">
        <p14:creationId xmlns:p14="http://schemas.microsoft.com/office/powerpoint/2010/main" val="3526292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21</a:t>
            </a:fld>
            <a:endParaRPr lang="en-US" altLang="en-US"/>
          </a:p>
        </p:txBody>
      </p:sp>
    </p:spTree>
    <p:extLst>
      <p:ext uri="{BB962C8B-B14F-4D97-AF65-F5344CB8AC3E}">
        <p14:creationId xmlns:p14="http://schemas.microsoft.com/office/powerpoint/2010/main" val="658067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22</a:t>
            </a:fld>
            <a:endParaRPr lang="en-US" altLang="en-US"/>
          </a:p>
        </p:txBody>
      </p:sp>
    </p:spTree>
    <p:extLst>
      <p:ext uri="{BB962C8B-B14F-4D97-AF65-F5344CB8AC3E}">
        <p14:creationId xmlns:p14="http://schemas.microsoft.com/office/powerpoint/2010/main" val="2900822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23</a:t>
            </a:fld>
            <a:endParaRPr lang="en-US" altLang="en-US"/>
          </a:p>
        </p:txBody>
      </p:sp>
    </p:spTree>
    <p:extLst>
      <p:ext uri="{BB962C8B-B14F-4D97-AF65-F5344CB8AC3E}">
        <p14:creationId xmlns:p14="http://schemas.microsoft.com/office/powerpoint/2010/main" val="784491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24</a:t>
            </a:fld>
            <a:endParaRPr lang="en-US" altLang="en-US"/>
          </a:p>
        </p:txBody>
      </p:sp>
    </p:spTree>
    <p:extLst>
      <p:ext uri="{BB962C8B-B14F-4D97-AF65-F5344CB8AC3E}">
        <p14:creationId xmlns:p14="http://schemas.microsoft.com/office/powerpoint/2010/main" val="3285736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25</a:t>
            </a:fld>
            <a:endParaRPr lang="en-US" altLang="en-US"/>
          </a:p>
        </p:txBody>
      </p:sp>
    </p:spTree>
    <p:extLst>
      <p:ext uri="{BB962C8B-B14F-4D97-AF65-F5344CB8AC3E}">
        <p14:creationId xmlns:p14="http://schemas.microsoft.com/office/powerpoint/2010/main" val="1137871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26</a:t>
            </a:fld>
            <a:endParaRPr lang="en-US" altLang="en-US"/>
          </a:p>
        </p:txBody>
      </p:sp>
    </p:spTree>
    <p:extLst>
      <p:ext uri="{BB962C8B-B14F-4D97-AF65-F5344CB8AC3E}">
        <p14:creationId xmlns:p14="http://schemas.microsoft.com/office/powerpoint/2010/main" val="293689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a:t>
            </a:fld>
            <a:endParaRPr lang="en-US" altLang="en-US"/>
          </a:p>
        </p:txBody>
      </p:sp>
    </p:spTree>
    <p:extLst>
      <p:ext uri="{BB962C8B-B14F-4D97-AF65-F5344CB8AC3E}">
        <p14:creationId xmlns:p14="http://schemas.microsoft.com/office/powerpoint/2010/main" val="84301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4</a:t>
            </a:fld>
            <a:endParaRPr lang="en-US" altLang="en-US"/>
          </a:p>
        </p:txBody>
      </p:sp>
    </p:spTree>
    <p:extLst>
      <p:ext uri="{BB962C8B-B14F-4D97-AF65-F5344CB8AC3E}">
        <p14:creationId xmlns:p14="http://schemas.microsoft.com/office/powerpoint/2010/main" val="162909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5</a:t>
            </a:fld>
            <a:endParaRPr lang="en-US" altLang="en-US"/>
          </a:p>
        </p:txBody>
      </p:sp>
    </p:spTree>
    <p:extLst>
      <p:ext uri="{BB962C8B-B14F-4D97-AF65-F5344CB8AC3E}">
        <p14:creationId xmlns:p14="http://schemas.microsoft.com/office/powerpoint/2010/main" val="121683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6</a:t>
            </a:fld>
            <a:endParaRPr lang="en-US" altLang="en-US"/>
          </a:p>
        </p:txBody>
      </p:sp>
    </p:spTree>
    <p:extLst>
      <p:ext uri="{BB962C8B-B14F-4D97-AF65-F5344CB8AC3E}">
        <p14:creationId xmlns:p14="http://schemas.microsoft.com/office/powerpoint/2010/main" val="146729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7</a:t>
            </a:fld>
            <a:endParaRPr lang="en-US" altLang="en-US"/>
          </a:p>
        </p:txBody>
      </p:sp>
    </p:spTree>
    <p:extLst>
      <p:ext uri="{BB962C8B-B14F-4D97-AF65-F5344CB8AC3E}">
        <p14:creationId xmlns:p14="http://schemas.microsoft.com/office/powerpoint/2010/main" val="416170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8</a:t>
            </a:fld>
            <a:endParaRPr lang="en-US" altLang="en-US"/>
          </a:p>
        </p:txBody>
      </p:sp>
    </p:spTree>
    <p:extLst>
      <p:ext uri="{BB962C8B-B14F-4D97-AF65-F5344CB8AC3E}">
        <p14:creationId xmlns:p14="http://schemas.microsoft.com/office/powerpoint/2010/main" val="405847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a:pPr>
                <a:defRPr/>
              </a:pPr>
              <a:t>9</a:t>
            </a:fld>
            <a:endParaRPr lang="en-US" altLang="en-US"/>
          </a:p>
        </p:txBody>
      </p:sp>
    </p:spTree>
    <p:extLst>
      <p:ext uri="{BB962C8B-B14F-4D97-AF65-F5344CB8AC3E}">
        <p14:creationId xmlns:p14="http://schemas.microsoft.com/office/powerpoint/2010/main" val="3399809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ovt.westlaw.com/calregs/Document/I615DFA50D9AA11EDA580D014AB594506?viewType=FullText&amp;listSource=Search&amp;originationContext=Search+Result&amp;transitionType=SearchItem&amp;contextData=(sc.Search)&amp;navigationPath=Search/v1/results/navigation/i0ad62d2c00000187bae8fcc81caff8ca?ppcid%3de92ca0491e544a2fa007cf30aef994b6%26Nav%3dREGULATION_PUBLICVIEW%26fragmentIdentifier%3dI615DFA50D9AA11EDA580D014AB594506%26startIndex%3d1%26transitionType%3dSearchItem%26contextData%3d(sc.Default)%26originationContext%3dSearch%20Result&amp;list=REGULATION_PUBLICVIEW&amp;rank=1&amp;t_T2=53605&amp;t_S1=CA+ADC+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govt.westlaw.com/calregs/Document/I61630360D9AA11ED8ABBD760BB5C67FE?viewType=FullText&amp;listSource=Search&amp;originationContext=Search+Result&amp;transitionType=SearchItem&amp;contextData=(sc.Search)&amp;navigationPath=Search/v1/results/navigation/i0ad62d2e00000187bae7fc565ab3a422?ppcid%3d2e87eb9ce50e411a8c975b847c1304f6%26Nav%3dREGULATION_PUBLICVIEW%26fragmentIdentifier%3dI61630360D9AA11ED8ABBD760BB5C67FE%26startIndex%3d1%26transitionType%3dSearchItem%26contextData%3d(sc.Default)%26originationContext%3dSearch%20Result&amp;list=REGULATION_PUBLICVIEW&amp;rank=1&amp;t_T2=53601&amp;t_S1=CA+ADC+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govt.westlaw.com/calregs/Document/I610D4240D9AA11ED8ABBD760BB5C67FE?viewType=FullText&amp;listSource=Search&amp;originationContext=Search+Result&amp;transitionType=SearchItem&amp;contextData=(sc.Search)&amp;navigationPath=Search/v1/results/navigation/i0ad62d2c00000187bae887a11caff8c3?ppcid%3dd9e07edd04f14a6ca7df6afd031cb0eb%26Nav%3dREGULATION_PUBLICVIEW%26fragmentIdentifier%3dI610D4240D9AA11ED8ABBD760BB5C67FE%26startIndex%3d1%26transitionType%3dSearchItem%26contextData%3d(sc.Default)%26originationContext%3dSearch%20Result&amp;list=REGULATION_PUBLICVIEW&amp;rank=1&amp;t_T2=53602&amp;t_S1=CA+ADC+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yons.edu/_resources/documents/administration/academicsenate/documentspage/academicsenatestandingrulesandstatements/JointCollaborativeconsultationUnderstandingJCCUsigned.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asccc.org/content/senate-and-union-relationship-understanding-their-roles-and-working-together" TargetMode="External"/><Relationship Id="rId4" Type="http://schemas.openxmlformats.org/officeDocument/2006/relationships/hyperlink" Target="https://www.asccc.org/papers/developing-model-effective-senateunion-relatio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fafhda.org/agreement/articles-appendices-mou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cccco.edu/-/media/CCCCO-Website/Files/Communications/vision-for-success/SAMPLE-dei-resolution-template.pdf" TargetMode="External"/><Relationship Id="rId3" Type="http://schemas.openxmlformats.org/officeDocument/2006/relationships/hyperlink" Target="https://ccleague.org/advocacy/workgroups-and-taskforces/diversity-equity-inclusion-and-accessibility" TargetMode="External"/><Relationship Id="rId7" Type="http://schemas.openxmlformats.org/officeDocument/2006/relationships/hyperlink" Target="https://www.cccco.edu/-/media/CCCCO-Website/Files/calltoactionjune2021-a11y.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cccco.edu/-/media/CCCCO-Website/Files/Communications/vision-for-success/dei-call-to-action-update.pdf" TargetMode="External"/><Relationship Id="rId11" Type="http://schemas.openxmlformats.org/officeDocument/2006/relationships/hyperlink" Target="https://visionresourcecenter.cccco.edu/" TargetMode="External"/><Relationship Id="rId5" Type="http://schemas.openxmlformats.org/officeDocument/2006/relationships/hyperlink" Target="https://www.cccco.edu/-/media/CCCCO-Website/Files/Communications/dear-california-community-colleges-family" TargetMode="External"/><Relationship Id="rId10" Type="http://schemas.openxmlformats.org/officeDocument/2006/relationships/hyperlink" Target="file:///C:\Users\Natural%20Sci\Downloads\SSCCC%20Anti-racism%20Plan%20of%20Action.pdf" TargetMode="External"/><Relationship Id="rId4" Type="http://schemas.openxmlformats.org/officeDocument/2006/relationships/hyperlink" Target="https://www.cccco.edu/-/media/CCCCO-Website/Files/Communications/vision-for-success/cccco-dei-report.pdf" TargetMode="External"/><Relationship Id="rId9" Type="http://schemas.openxmlformats.org/officeDocument/2006/relationships/hyperlink" Target="https://www.cccco.edu/-/media/CCCCO-Website/Files/Communications/vision-for-success/8-dei-glossary-of-terms.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amazon.com/Minding-Obligation-Community-Colleges-Beyond/dp/1433177129" TargetMode="External"/><Relationship Id="rId3" Type="http://schemas.openxmlformats.org/officeDocument/2006/relationships/hyperlink" Target="https://www.ccleague.org/sites/default/files/affirming_our_commitment_to_student_success_for_aa_students_final.pdf" TargetMode="External"/><Relationship Id="rId7" Type="http://schemas.openxmlformats.org/officeDocument/2006/relationships/hyperlink" Target="https://www.cceal.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youtube.com/c/CORALearning/videos" TargetMode="External"/><Relationship Id="rId5" Type="http://schemas.openxmlformats.org/officeDocument/2006/relationships/hyperlink" Target="https://jlukewood.com/books-2/" TargetMode="External"/><Relationship Id="rId10" Type="http://schemas.openxmlformats.org/officeDocument/2006/relationships/hyperlink" Target="https://www.amazon.com/Equity-Talk-Walk-Expanding-Practitioner-ebook/dp/B083164GN2" TargetMode="External"/><Relationship Id="rId4" Type="http://schemas.openxmlformats.org/officeDocument/2006/relationships/hyperlink" Target="https://www.capostsecondaryforall.org/wp-content/uploads/2021/03/Recovery-with-Equity_2021Mar25-12pm.pdf" TargetMode="External"/><Relationship Id="rId9" Type="http://schemas.openxmlformats.org/officeDocument/2006/relationships/hyperlink" Target="https://www.youtube.com/channel/UC8frvGV9ZUM96e6ObKqUmTA/video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robindiangelo.com/media/" TargetMode="External"/><Relationship Id="rId13" Type="http://schemas.openxmlformats.org/officeDocument/2006/relationships/hyperlink" Target="https://www.csulb.edu/academic-technology-services/accessible-instructional-technology/universal-design-for-learning" TargetMode="External"/><Relationship Id="rId18" Type="http://schemas.openxmlformats.org/officeDocument/2006/relationships/hyperlink" Target="https://enact.sonoma.edu/c.php?g=789377&amp;p=5650604" TargetMode="External"/><Relationship Id="rId3" Type="http://schemas.openxmlformats.org/officeDocument/2006/relationships/hyperlink" Target="https://www.youtube.com/watch?v=e-BY9UEewHw" TargetMode="External"/><Relationship Id="rId7" Type="http://schemas.openxmlformats.org/officeDocument/2006/relationships/hyperlink" Target="https://www.robindiangelo.com/publications/" TargetMode="External"/><Relationship Id="rId12" Type="http://schemas.openxmlformats.org/officeDocument/2006/relationships/hyperlink" Target="https://www.amazon.com/Caste-Origins-Discontents-Isabel-Wilkerson/dp/0593230256/ref=cm_cr_arp_d_product_top?ie=UTF8" TargetMode="External"/><Relationship Id="rId17" Type="http://schemas.openxmlformats.org/officeDocument/2006/relationships/hyperlink" Target="https://youtu.be/bDvKnY0g6e4" TargetMode="External"/><Relationship Id="rId2" Type="http://schemas.openxmlformats.org/officeDocument/2006/relationships/notesSlide" Target="../notesSlides/notesSlide25.xml"/><Relationship Id="rId16" Type="http://schemas.openxmlformats.org/officeDocument/2006/relationships/hyperlink" Target="https://www.cast.org/impact/universal-design-for-learning-udl" TargetMode="External"/><Relationship Id="rId1" Type="http://schemas.openxmlformats.org/officeDocument/2006/relationships/slideLayout" Target="../slideLayouts/slideLayout7.xml"/><Relationship Id="rId6" Type="http://schemas.openxmlformats.org/officeDocument/2006/relationships/hyperlink" Target="https://www.amazon.com/White-Fragility-People-About-Racism/dp/0807047414" TargetMode="External"/><Relationship Id="rId11" Type="http://schemas.openxmlformats.org/officeDocument/2006/relationships/hyperlink" Target="https://www.ibramxkendi.com/how-to-be-an-antiracist" TargetMode="External"/><Relationship Id="rId5" Type="http://schemas.openxmlformats.org/officeDocument/2006/relationships/hyperlink" Target="https://www.tolerance.org/magazine/fall-2018/what-is-white-privilege-really" TargetMode="External"/><Relationship Id="rId15" Type="http://schemas.openxmlformats.org/officeDocument/2006/relationships/hyperlink" Target="https://www.youtube.com/embed/PNaafVoi2Ic?autoplay=1&amp;rel=0&amp;modestbranding=0" TargetMode="External"/><Relationship Id="rId10" Type="http://schemas.openxmlformats.org/officeDocument/2006/relationships/hyperlink" Target="https://www.ibramxkendi.com/stamped" TargetMode="External"/><Relationship Id="rId4" Type="http://schemas.openxmlformats.org/officeDocument/2006/relationships/hyperlink" Target="https://www.racialequitytools.org/resourcefiles/mcintosh.pdf" TargetMode="External"/><Relationship Id="rId9" Type="http://schemas.openxmlformats.org/officeDocument/2006/relationships/hyperlink" Target="https://www.beacon.org/assets/pdfs/whitefragilityreadingguide.pdf" TargetMode="External"/><Relationship Id="rId14" Type="http://schemas.openxmlformats.org/officeDocument/2006/relationships/hyperlink" Target="https://www.youtube.com/embed/hwPuJ4l_ukE?autoplay=1&amp;rel=0&amp;modestbranding=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file:///C:\Users\Natural%20Sci\Desktop\ASCCC%20Executive%20Committee\ASCCC%20Executive%20Committee%202023-2024\ASCCC%202023%20Fall%20Plenary%20Session\230505%20Guidance%20on%20Implementation%20of%20DEIA%20Regs.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resolutions/include-cultural-competence-faculty-evaluation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o.boarddocs.com/ca/cccchan/Board.nsf/files/C8FVAS7FD746/$file/dei-competencies-criteria-a11y.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ccco.edu/-/media/CCCCO-Website/Office-of-General-Counsel/Form-400--Reg-Text-DEIA-Evalution-and-Tenure-Review-of-Dsitrict-Employees.pdf?la=en&amp;hash=3370253B484C2DBA2FDF5C00117386D53C9C5EF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govt.westlaw.com/calregs/Document/I2993EEC0D9A711ED825E814650C3C75C?viewType=FullText&amp;listSource=Search&amp;originationContext=Search+Result&amp;transitionType=SearchItem&amp;contextData=(sc.Search)&amp;navigationPath=Search/v1/results/navigation/i0ad62d2e00000187bae985e85ab3a47a?ppcid%3ddc28bd1fb80c490cbb5801bf1e598029%26Nav%3dREGULATION_PUBLICVIEW%26fragmentIdentifier%3dI2993EEC0D9A711ED825E814650C3C75C%26startIndex%3d1%26transitionType%3dSearchItem%26contextData%3d(sc.Default)%26originationContext%3dSearch%20Result&amp;list=REGULATION_PUBLICVIEW&amp;rank=1&amp;t_T2=53400&amp;t_S1=CA+ADC+s" TargetMode="External"/><Relationship Id="rId3" Type="http://schemas.openxmlformats.org/officeDocument/2006/relationships/hyperlink" Target="https://govt.westlaw.com/calregs/Document/I60BFBE80D9AA11ED8ABBD760BB5C67FE?viewType=FullText&amp;originationContext=documenttoc&amp;transitionType=CategoryPageItem&amp;contextData=(sc.Default)" TargetMode="External"/><Relationship Id="rId7" Type="http://schemas.openxmlformats.org/officeDocument/2006/relationships/hyperlink" Target="https://govt.westlaw.com/calregs/Document/I615DFA50D9AA11EDA580D014AB594506?viewType=FullText&amp;listSource=Search&amp;originationContext=Search+Result&amp;transitionType=SearchItem&amp;contextData=(sc.Search)&amp;navigationPath=Search/v1/results/navigation/i0ad62d2c00000187bae8fcc81caff8ca?ppcid%3de92ca0491e544a2fa007cf30aef994b6%26Nav%3dREGULATION_PUBLICVIEW%26fragmentIdentifier%3dI615DFA50D9AA11EDA580D014AB594506%26startIndex%3d1%26transitionType%3dSearchItem%26contextData%3d(sc.Default)%26originationContext%3dSearch%20Result&amp;list=REGULATION_PUBLICVIEW&amp;rank=1&amp;t_T2=53605&amp;t_S1=CA+ADC+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govt.westlaw.com/calregs/Document/I610D4240D9AA11ED8ABBD760BB5C67FE?viewType=FullText&amp;listSource=Search&amp;originationContext=Search+Result&amp;transitionType=SearchItem&amp;contextData=(sc.Search)&amp;navigationPath=Search/v1/results/navigation/i0ad62d2c00000187bae887a11caff8c3?ppcid%3dd9e07edd04f14a6ca7df6afd031cb0eb%26Nav%3dREGULATION_PUBLICVIEW%26fragmentIdentifier%3dI610D4240D9AA11ED8ABBD760BB5C67FE%26startIndex%3d1%26transitionType%3dSearchItem%26contextData%3d(sc.Default)%26originationContext%3dSearch%20Result&amp;list=REGULATION_PUBLICVIEW&amp;rank=1&amp;t_T2=53602&amp;t_S1=CA+ADC+s" TargetMode="External"/><Relationship Id="rId11" Type="http://schemas.openxmlformats.org/officeDocument/2006/relationships/hyperlink" Target="https://govt.westlaw.com/calregs/Document/I9FA09650D9AB11EDA134B777D09C9076?viewType=FullText&amp;listSource=Search&amp;originationContext=Search+Result&amp;transitionType=SearchItem&amp;contextData=(sc.Search)&amp;navigationPath=Search/v1/results/navigation/i0ad62d2e00000187baf53ef65ab3a687?ppcid%3d480dc7cfdd3f4237baf906ffe430bd0a%26Nav%3dREGULATION_PUBLICVIEW%26fragmentIdentifier%3dI9FA09650D9AB11EDA134B777D09C9076%26startIndex%3d1%26transitionType%3dSearchItem%26contextData%3d(sc.Default)%26originationContext%3dSearch%20Result&amp;list=REGULATION_PUBLICVIEW&amp;rank=1&amp;t_T2=53402&amp;t_S1=CA+ADC+s" TargetMode="External"/><Relationship Id="rId5" Type="http://schemas.openxmlformats.org/officeDocument/2006/relationships/hyperlink" Target="https://govt.westlaw.com/calregs/Document/I61630360D9AA11ED8ABBD760BB5C67FE?viewType=FullText&amp;listSource=Search&amp;originationContext=Search+Result&amp;transitionType=SearchItem&amp;contextData=(sc.Search)&amp;navigationPath=Search/v1/results/navigation/i0ad62d2e00000187bae7fc565ab3a422?ppcid%3d2e87eb9ce50e411a8c975b847c1304f6%26Nav%3dREGULATION_PUBLICVIEW%26fragmentIdentifier%3dI61630360D9AA11ED8ABBD760BB5C67FE%26startIndex%3d1%26transitionType%3dSearchItem%26contextData%3d(sc.Default)%26originationContext%3dSearch%20Result&amp;list=REGULATION_PUBLICVIEW&amp;rank=1&amp;t_T2=53601&amp;t_S1=CA+ADC+s" TargetMode="External"/><Relationship Id="rId10" Type="http://schemas.openxmlformats.org/officeDocument/2006/relationships/hyperlink" Target="https://govt.westlaw.com/calregs/Document/I38573AC0D9A711ED825E814650C3C75C?viewType=FullText&amp;listSource=Search&amp;originationContext=Search+Result&amp;transitionType=SearchItem&amp;contextData=(sc.Search)&amp;navigationPath=Search/v1/results/navigation/i0ad62d2c00000187baf5dd8c1caffb2e?ppcid%3d4bd625da660544afa41cc34b90bf483e%26Nav%3dREGULATION_PUBLICVIEW%26fragmentIdentifier%3dI38573AC0D9A711ED825E814650C3C75C%26startIndex%3d1%26transitionType%3dSearchItem%26contextData%3d(sc.Default)%26originationContext%3dSearch%20Result&amp;list=REGULATION_PUBLICVIEW&amp;rank=1&amp;t_T2=53403&amp;t_S1=CA+ADC+s" TargetMode="External"/><Relationship Id="rId4" Type="http://schemas.openxmlformats.org/officeDocument/2006/relationships/hyperlink" Target="https://govt.westlaw.com/calregs/Document/I6052A4D0D9AA11ED8ABBD760BB5C67FE?viewType=FullText&amp;listSource=Search&amp;originationContext=Search+Result&amp;transitionType=SearchItem&amp;contextData=(sc.Search)&amp;navigationPath=Search/v1/results/navigation/i0ad62d2c00000187bae76c521caff869?ppcid%3dacb64896b5f241d4b4e66af8329d4efb%26Nav%3dREGULATION_PUBLICVIEW%26fragmentIdentifier%3dI6052A4D0D9AA11ED8ABBD760BB5C67FE%26startIndex%3d1%26transitionType%3dSearchItem%26contextData%3d(sc.Default)%26originationContext%3dSearch%20Result&amp;list=REGULATION_PUBLICVIEW&amp;rank=1&amp;t_T2=53425&amp;t_S1=CA+ADC+s" TargetMode="External"/><Relationship Id="rId9" Type="http://schemas.openxmlformats.org/officeDocument/2006/relationships/hyperlink" Target="https://govt.westlaw.com/calregs/Document/I1D0731D0D9A711EDA4ACB840EE2F628D?viewType=FullText&amp;listSource=Search&amp;originationContext=Search+Result&amp;transitionType=SearchItem&amp;contextData=(sc.Search)&amp;navigationPath=Search/v1/results/navigation/i0ad62d2c00000187baf435241caffae7?ppcid%3ddcc8d425d5c94b3f93f2419090b0f502%26Nav%3dREGULATION_PUBLICVIEW%26fragmentIdentifier%3dI1D0731D0D9A711EDA4ACB840EE2F628D%26startIndex%3d1%26transitionType%3dSearchItem%26contextData%3d(sc.Default)%26originationContext%3dSearch%20Result&amp;list=REGULATION_PUBLICVIEW&amp;rank=1&amp;t_T2=53401&amp;t_S1=CA+AD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a:xfrm>
            <a:off x="119005" y="4323806"/>
            <a:ext cx="11908249" cy="2532534"/>
          </a:xfrm>
        </p:spPr>
        <p:txBody>
          <a:bodyPr>
            <a:normAutofit fontScale="90000"/>
          </a:bodyPr>
          <a:lstStyle/>
          <a:p>
            <a:r>
              <a:rPr lang="en-US" b="1">
                <a:latin typeface="Georgia"/>
              </a:rPr>
              <a:t>Implementing and Supporting </a:t>
            </a:r>
            <a:br>
              <a:rPr lang="en-US" b="1">
                <a:latin typeface="Georgia"/>
              </a:rPr>
            </a:br>
            <a:r>
              <a:rPr lang="en-US" b="1">
                <a:latin typeface="Georgia"/>
              </a:rPr>
              <a:t>IDEAA in Evaluations </a:t>
            </a:r>
            <a:endParaRPr lang="en-US">
              <a:latin typeface="Georgia"/>
            </a:endParaRPr>
          </a:p>
          <a:p>
            <a:r>
              <a:rPr lang="en-US">
                <a:latin typeface="Georgia"/>
              </a:rPr>
              <a:t>Friday, November 17, 2023 </a:t>
            </a:r>
            <a:br>
              <a:rPr lang="en-US">
                <a:latin typeface="Georgia"/>
              </a:rPr>
            </a:br>
            <a:r>
              <a:rPr lang="en-US">
                <a:latin typeface="Georgia"/>
              </a:rPr>
              <a:t>9:00am-10:00am</a:t>
            </a:r>
            <a:endParaRPr lang="en-US"/>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BBE7F5-0C74-B974-416E-357C80F68915}"/>
              </a:ext>
            </a:extLst>
          </p:cNvPr>
          <p:cNvSpPr>
            <a:spLocks noGrp="1"/>
          </p:cNvSpPr>
          <p:nvPr>
            <p:ph type="title"/>
          </p:nvPr>
        </p:nvSpPr>
        <p:spPr>
          <a:xfrm>
            <a:off x="458519" y="374837"/>
            <a:ext cx="11495353" cy="1685768"/>
          </a:xfrm>
        </p:spPr>
        <p:txBody>
          <a:bodyPr>
            <a:normAutofit/>
          </a:bodyPr>
          <a:lstStyle/>
          <a:p>
            <a:r>
              <a:rPr lang="en-US" sz="3600" dirty="0">
                <a:latin typeface="Georgia"/>
                <a:cs typeface="Arial"/>
                <a:hlinkClick r:id="rId3"/>
              </a:rPr>
              <a:t>Title 5§ 53605</a:t>
            </a:r>
            <a:r>
              <a:rPr lang="en-US" sz="3600" dirty="0">
                <a:latin typeface="Georgia"/>
                <a:cs typeface="Arial"/>
              </a:rPr>
              <a:t> </a:t>
            </a:r>
            <a:r>
              <a:rPr lang="en-US" sz="3600" dirty="0">
                <a:latin typeface="Georgia"/>
              </a:rPr>
              <a:t>Classification-Specific DEIA Obligations.</a:t>
            </a:r>
            <a:endParaRPr lang="en-US" sz="3600" dirty="0">
              <a:latin typeface="Georgia"/>
              <a:cs typeface="Arial"/>
            </a:endParaRPr>
          </a:p>
        </p:txBody>
      </p:sp>
      <p:sp>
        <p:nvSpPr>
          <p:cNvPr id="3" name="Content Placeholder 2">
            <a:extLst>
              <a:ext uri="{FF2B5EF4-FFF2-40B4-BE49-F238E27FC236}">
                <a16:creationId xmlns:a16="http://schemas.microsoft.com/office/drawing/2014/main" id="{22592217-1AA7-2034-F24C-B9B391A7F09B}"/>
              </a:ext>
            </a:extLst>
          </p:cNvPr>
          <p:cNvSpPr>
            <a:spLocks noGrp="1"/>
          </p:cNvSpPr>
          <p:nvPr>
            <p:ph idx="1"/>
          </p:nvPr>
        </p:nvSpPr>
        <p:spPr>
          <a:xfrm>
            <a:off x="624110" y="2435589"/>
            <a:ext cx="11407434" cy="3863050"/>
          </a:xfrm>
        </p:spPr>
        <p:txBody>
          <a:bodyPr wrap="square" anchor="t">
            <a:noAutofit/>
          </a:bodyPr>
          <a:lstStyle/>
          <a:p>
            <a:pPr>
              <a:lnSpc>
                <a:spcPct val="100000"/>
              </a:lnSpc>
              <a:spcAft>
                <a:spcPts val="100"/>
              </a:spcAft>
            </a:pPr>
            <a:r>
              <a:rPr lang="en-US" sz="1900" dirty="0">
                <a:solidFill>
                  <a:srgbClr val="212121"/>
                </a:solidFill>
                <a:latin typeface="Arial"/>
                <a:cs typeface="Arial"/>
              </a:rPr>
              <a:t>(a) </a:t>
            </a:r>
            <a:r>
              <a:rPr lang="en-US" sz="1900" b="1" dirty="0">
                <a:solidFill>
                  <a:schemeClr val="accent2"/>
                </a:solidFill>
                <a:latin typeface="Arial"/>
                <a:cs typeface="Arial"/>
              </a:rPr>
              <a:t>Faculty</a:t>
            </a:r>
            <a:r>
              <a:rPr lang="en-US" sz="1900" dirty="0">
                <a:solidFill>
                  <a:srgbClr val="212121"/>
                </a:solidFill>
                <a:latin typeface="Arial"/>
                <a:cs typeface="Arial"/>
              </a:rPr>
              <a:t> members shall employ </a:t>
            </a:r>
            <a:r>
              <a:rPr lang="en-US" sz="1900" b="1" dirty="0">
                <a:solidFill>
                  <a:srgbClr val="212121"/>
                </a:solidFill>
                <a:latin typeface="Arial"/>
                <a:cs typeface="Arial"/>
              </a:rPr>
              <a:t>teaching, learning, and professional practices</a:t>
            </a:r>
            <a:r>
              <a:rPr lang="en-US" sz="1900" dirty="0">
                <a:solidFill>
                  <a:srgbClr val="212121"/>
                </a:solidFill>
                <a:latin typeface="Arial"/>
                <a:cs typeface="Arial"/>
              </a:rPr>
              <a:t> that reflect DEIA and anti-racist principles, and in particular, respect for, and acknowledgement of the diverse backgrounds of students and colleagues to improve equitable student outcomes and course completion. </a:t>
            </a:r>
            <a:endParaRPr lang="en-US" sz="1900"/>
          </a:p>
          <a:p>
            <a:pPr>
              <a:lnSpc>
                <a:spcPct val="100000"/>
              </a:lnSpc>
              <a:spcAft>
                <a:spcPts val="100"/>
              </a:spcAft>
            </a:pPr>
            <a:r>
              <a:rPr lang="en-US" sz="1900" dirty="0">
                <a:solidFill>
                  <a:srgbClr val="212121"/>
                </a:solidFill>
                <a:latin typeface="Arial"/>
                <a:cs typeface="Arial"/>
              </a:rPr>
              <a:t>(b) </a:t>
            </a:r>
            <a:r>
              <a:rPr lang="en-US" sz="1900" b="1" dirty="0">
                <a:solidFill>
                  <a:schemeClr val="accent2"/>
                </a:solidFill>
                <a:latin typeface="Arial"/>
                <a:cs typeface="Arial"/>
              </a:rPr>
              <a:t>Educational and other Administrators</a:t>
            </a:r>
            <a:r>
              <a:rPr lang="en-US" sz="1900" dirty="0">
                <a:solidFill>
                  <a:srgbClr val="212121"/>
                </a:solidFill>
                <a:latin typeface="Arial"/>
                <a:cs typeface="Arial"/>
              </a:rPr>
              <a:t> shall include DEIA and anti-racist </a:t>
            </a:r>
            <a:r>
              <a:rPr lang="en-US" sz="1900" b="1" dirty="0">
                <a:solidFill>
                  <a:srgbClr val="212121"/>
                </a:solidFill>
                <a:latin typeface="Arial"/>
                <a:cs typeface="Arial"/>
              </a:rPr>
              <a:t>principles into existing policies and practices, funding allocations, decision-making, planning, and program review processes.</a:t>
            </a:r>
            <a:r>
              <a:rPr lang="en-US" sz="1900" dirty="0">
                <a:solidFill>
                  <a:srgbClr val="212121"/>
                </a:solidFill>
                <a:latin typeface="Arial"/>
                <a:cs typeface="Arial"/>
              </a:rPr>
              <a:t> These processes shall take into account the experience and performance of students and colleagues of diverse backgrounds, and work to close equity gaps in student outcomes and hiring. </a:t>
            </a:r>
            <a:endParaRPr lang="en-US" sz="1900"/>
          </a:p>
          <a:p>
            <a:pPr>
              <a:lnSpc>
                <a:spcPct val="100000"/>
              </a:lnSpc>
              <a:spcAft>
                <a:spcPts val="100"/>
              </a:spcAft>
            </a:pPr>
            <a:r>
              <a:rPr lang="en-US" sz="1900" dirty="0">
                <a:solidFill>
                  <a:srgbClr val="212121"/>
                </a:solidFill>
                <a:latin typeface="Arial"/>
                <a:cs typeface="Arial"/>
              </a:rPr>
              <a:t>(c) </a:t>
            </a:r>
            <a:r>
              <a:rPr lang="en-US" sz="1900" b="1" dirty="0">
                <a:solidFill>
                  <a:schemeClr val="accent2"/>
                </a:solidFill>
                <a:latin typeface="Arial"/>
                <a:cs typeface="Arial"/>
              </a:rPr>
              <a:t>Staff members</a:t>
            </a:r>
            <a:r>
              <a:rPr lang="en-US" sz="1900" dirty="0">
                <a:solidFill>
                  <a:srgbClr val="212121"/>
                </a:solidFill>
                <a:latin typeface="Arial"/>
                <a:cs typeface="Arial"/>
              </a:rPr>
              <a:t> shall </a:t>
            </a:r>
            <a:r>
              <a:rPr lang="en-US" sz="1900" b="1" dirty="0">
                <a:solidFill>
                  <a:srgbClr val="212121"/>
                </a:solidFill>
                <a:latin typeface="Arial"/>
                <a:cs typeface="Arial"/>
              </a:rPr>
              <a:t>promote and incorporate culturally affirming DEIA and anti-racist principles to nurture and create a respectful, inclusive, and equitable learning and work environment.</a:t>
            </a:r>
            <a:r>
              <a:rPr lang="en-US" sz="1900" dirty="0">
                <a:solidFill>
                  <a:srgbClr val="212121"/>
                </a:solidFill>
                <a:latin typeface="Arial"/>
                <a:cs typeface="Arial"/>
              </a:rPr>
              <a:t> In conducting their duties, staff members shall respect and acknowledge the diversity of students and colleagues. </a:t>
            </a:r>
            <a:endParaRPr lang="en-US" sz="1900" dirty="0"/>
          </a:p>
        </p:txBody>
      </p:sp>
      <p:sp>
        <p:nvSpPr>
          <p:cNvPr id="4" name="Slide Number Placeholder 3">
            <a:extLst>
              <a:ext uri="{FF2B5EF4-FFF2-40B4-BE49-F238E27FC236}">
                <a16:creationId xmlns:a16="http://schemas.microsoft.com/office/drawing/2014/main" id="{4765E0B4-B4E4-C596-6741-E44A986A177C}"/>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a:pPr>
                <a:spcAft>
                  <a:spcPts val="600"/>
                </a:spcAft>
                <a:defRPr/>
              </a:pPr>
              <a:t>10</a:t>
            </a:fld>
            <a:endParaRPr lang="en-US" altLang="en-US"/>
          </a:p>
        </p:txBody>
      </p:sp>
    </p:spTree>
    <p:extLst>
      <p:ext uri="{BB962C8B-B14F-4D97-AF65-F5344CB8AC3E}">
        <p14:creationId xmlns:p14="http://schemas.microsoft.com/office/powerpoint/2010/main" val="198635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780E-7683-2312-4E54-3CE9EDA01A72}"/>
              </a:ext>
            </a:extLst>
          </p:cNvPr>
          <p:cNvSpPr>
            <a:spLocks noGrp="1"/>
          </p:cNvSpPr>
          <p:nvPr>
            <p:ph type="title"/>
          </p:nvPr>
        </p:nvSpPr>
        <p:spPr>
          <a:xfrm>
            <a:off x="157642" y="403412"/>
            <a:ext cx="11214083" cy="1685768"/>
          </a:xfrm>
        </p:spPr>
        <p:txBody>
          <a:bodyPr>
            <a:normAutofit/>
          </a:bodyPr>
          <a:lstStyle/>
          <a:p>
            <a:r>
              <a:rPr lang="en-US" dirty="0">
                <a:latin typeface="Georgia"/>
                <a:cs typeface="Arial"/>
                <a:hlinkClick r:id="rId3"/>
              </a:rPr>
              <a:t>Title 5§ 53601</a:t>
            </a:r>
            <a:r>
              <a:rPr lang="en-US" dirty="0">
                <a:latin typeface="Georgia"/>
                <a:cs typeface="Arial"/>
              </a:rPr>
              <a:t> </a:t>
            </a:r>
            <a:br>
              <a:rPr lang="en-US" dirty="0">
                <a:latin typeface="Georgia"/>
                <a:cs typeface="Arial"/>
              </a:rPr>
            </a:br>
            <a:r>
              <a:rPr lang="en-US" sz="3200" dirty="0">
                <a:latin typeface="Georgia"/>
                <a:cs typeface="Arial"/>
              </a:rPr>
              <a:t>Chancellor's Publication of DEIA Competencies &amp; Criteria.</a:t>
            </a:r>
            <a:endParaRPr lang="en-US" sz="3200" dirty="0"/>
          </a:p>
        </p:txBody>
      </p:sp>
      <p:sp>
        <p:nvSpPr>
          <p:cNvPr id="3" name="Content Placeholder 2">
            <a:extLst>
              <a:ext uri="{FF2B5EF4-FFF2-40B4-BE49-F238E27FC236}">
                <a16:creationId xmlns:a16="http://schemas.microsoft.com/office/drawing/2014/main" id="{A09C884F-685B-0375-A209-AC785A1A4EF3}"/>
              </a:ext>
            </a:extLst>
          </p:cNvPr>
          <p:cNvSpPr>
            <a:spLocks noGrp="1"/>
          </p:cNvSpPr>
          <p:nvPr>
            <p:ph idx="1"/>
          </p:nvPr>
        </p:nvSpPr>
        <p:spPr>
          <a:xfrm>
            <a:off x="725176" y="2415695"/>
            <a:ext cx="11106511" cy="3757677"/>
          </a:xfrm>
        </p:spPr>
        <p:txBody>
          <a:bodyPr/>
          <a:lstStyle/>
          <a:p>
            <a:endParaRPr lang="en-US" dirty="0">
              <a:solidFill>
                <a:srgbClr val="252525"/>
              </a:solidFill>
              <a:latin typeface="Arial"/>
            </a:endParaRPr>
          </a:p>
          <a:p>
            <a:r>
              <a:rPr lang="en-US" dirty="0">
                <a:solidFill>
                  <a:srgbClr val="212121"/>
                </a:solidFill>
                <a:latin typeface="Arial"/>
                <a:cs typeface="Arial"/>
              </a:rPr>
              <a:t>(a) The Chancellor shall adopt and </a:t>
            </a:r>
            <a:r>
              <a:rPr lang="en-US" b="1" dirty="0">
                <a:solidFill>
                  <a:srgbClr val="212121"/>
                </a:solidFill>
                <a:latin typeface="Arial"/>
                <a:cs typeface="Arial"/>
              </a:rPr>
              <a:t>publish guidance describing DEIA competencies and criteria in collaboration with system stakeholder groups</a:t>
            </a:r>
            <a:r>
              <a:rPr lang="en-US" dirty="0">
                <a:solidFill>
                  <a:srgbClr val="212121"/>
                </a:solidFill>
                <a:latin typeface="Arial"/>
                <a:cs typeface="Arial"/>
              </a:rPr>
              <a:t>. The DEIA guidance shall be maintained to include current and emerging evidence-based practices developed within the California Community Colleges, or described in DEIA-related scholarship. </a:t>
            </a:r>
            <a:endParaRPr lang="en-US" dirty="0"/>
          </a:p>
          <a:p>
            <a:r>
              <a:rPr lang="en-US" dirty="0">
                <a:solidFill>
                  <a:srgbClr val="212121"/>
                </a:solidFill>
                <a:latin typeface="Arial"/>
                <a:cs typeface="Arial"/>
              </a:rPr>
              <a:t>(b) The DEIA competencies and criteria identified by the Chancellor shall be used as a reference for locally developed minimum standards in community college district performance evaluations of employees and faculty tenure reviews. </a:t>
            </a:r>
            <a:endParaRPr lang="en-US" dirty="0"/>
          </a:p>
          <a:p>
            <a:endParaRPr lang="en-US" dirty="0">
              <a:solidFill>
                <a:srgbClr val="252525"/>
              </a:solidFill>
              <a:latin typeface="Arial"/>
            </a:endParaRPr>
          </a:p>
          <a:p>
            <a:endParaRPr lang="en-US" dirty="0"/>
          </a:p>
        </p:txBody>
      </p:sp>
      <p:sp>
        <p:nvSpPr>
          <p:cNvPr id="4" name="Slide Number Placeholder 3">
            <a:extLst>
              <a:ext uri="{FF2B5EF4-FFF2-40B4-BE49-F238E27FC236}">
                <a16:creationId xmlns:a16="http://schemas.microsoft.com/office/drawing/2014/main" id="{59B57EDF-5461-6D84-4C74-2BDD6E520F78}"/>
              </a:ext>
            </a:extLst>
          </p:cNvPr>
          <p:cNvSpPr>
            <a:spLocks noGrp="1"/>
          </p:cNvSpPr>
          <p:nvPr>
            <p:ph type="sldNum" sz="quarter" idx="10"/>
          </p:nvPr>
        </p:nvSpPr>
        <p:spPr/>
        <p:txBody>
          <a:bodyPr/>
          <a:lstStyle/>
          <a:p>
            <a:pPr>
              <a:defRPr/>
            </a:pPr>
            <a:fld id="{8856F6ED-E3DC-8A4A-AABE-AFCED42314C4}" type="slidenum">
              <a:rPr lang="en-US" altLang="en-US"/>
              <a:pPr>
                <a:defRPr/>
              </a:pPr>
              <a:t>11</a:t>
            </a:fld>
            <a:endParaRPr lang="en-US" altLang="en-US"/>
          </a:p>
        </p:txBody>
      </p:sp>
    </p:spTree>
    <p:extLst>
      <p:ext uri="{BB962C8B-B14F-4D97-AF65-F5344CB8AC3E}">
        <p14:creationId xmlns:p14="http://schemas.microsoft.com/office/powerpoint/2010/main" val="112229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A18-2053-357A-A76B-C39A05B451B4}"/>
              </a:ext>
            </a:extLst>
          </p:cNvPr>
          <p:cNvSpPr>
            <a:spLocks noGrp="1"/>
          </p:cNvSpPr>
          <p:nvPr>
            <p:ph type="title"/>
          </p:nvPr>
        </p:nvSpPr>
        <p:spPr/>
        <p:txBody>
          <a:bodyPr>
            <a:normAutofit/>
          </a:bodyPr>
          <a:lstStyle/>
          <a:p>
            <a:r>
              <a:rPr lang="en-US" dirty="0">
                <a:latin typeface="Georgia"/>
                <a:hlinkClick r:id="rId3"/>
              </a:rPr>
              <a:t>Title 5  § 53602</a:t>
            </a:r>
            <a:br>
              <a:rPr lang="en-US" dirty="0">
                <a:latin typeface="Georgia"/>
              </a:rPr>
            </a:br>
            <a:r>
              <a:rPr lang="en-US" sz="3600" dirty="0">
                <a:latin typeface="Georgia"/>
              </a:rPr>
              <a:t>Advancing DEIA in Evaluation and Tenure Review Processes.</a:t>
            </a:r>
            <a:endParaRPr lang="en-US" sz="3600" dirty="0"/>
          </a:p>
          <a:p>
            <a:endParaRPr lang="en-US"/>
          </a:p>
        </p:txBody>
      </p:sp>
      <p:sp>
        <p:nvSpPr>
          <p:cNvPr id="3" name="Content Placeholder 2">
            <a:extLst>
              <a:ext uri="{FF2B5EF4-FFF2-40B4-BE49-F238E27FC236}">
                <a16:creationId xmlns:a16="http://schemas.microsoft.com/office/drawing/2014/main" id="{9E8E33B9-C3A0-805A-A28D-CBA03FE311F0}"/>
              </a:ext>
            </a:extLst>
          </p:cNvPr>
          <p:cNvSpPr>
            <a:spLocks noGrp="1"/>
          </p:cNvSpPr>
          <p:nvPr>
            <p:ph idx="1"/>
          </p:nvPr>
        </p:nvSpPr>
        <p:spPr>
          <a:xfrm>
            <a:off x="829994" y="2131682"/>
            <a:ext cx="10524644" cy="4100305"/>
          </a:xfrm>
        </p:spPr>
        <p:txBody>
          <a:bodyPr/>
          <a:lstStyle/>
          <a:p>
            <a:pPr marL="0" indent="0">
              <a:buNone/>
            </a:pPr>
            <a:endParaRPr lang="en-US" sz="2000" dirty="0"/>
          </a:p>
          <a:p>
            <a:r>
              <a:rPr lang="en-US" dirty="0">
                <a:latin typeface="Arial"/>
                <a:cs typeface="Arial"/>
              </a:rPr>
              <a:t>(a) District governing boards </a:t>
            </a:r>
            <a:r>
              <a:rPr lang="en-US" b="1" dirty="0">
                <a:latin typeface="Arial"/>
                <a:cs typeface="Arial"/>
              </a:rPr>
              <a:t>shall adopt policies for the evaluation of employee performance, including tenure reviews, that requires demonstrated, or progress toward, proficiency in the locally-developed DEIA competencies</a:t>
            </a:r>
            <a:r>
              <a:rPr lang="en-US" dirty="0">
                <a:latin typeface="Arial"/>
                <a:cs typeface="Arial"/>
              </a:rPr>
              <a:t> or those published by the Chancellor pursuant to section 53601. </a:t>
            </a:r>
            <a:endParaRPr lang="en-US"/>
          </a:p>
          <a:p>
            <a:pPr marL="0" indent="0">
              <a:buNone/>
            </a:pPr>
            <a:r>
              <a:rPr lang="en-US" dirty="0">
                <a:latin typeface="Arial"/>
                <a:cs typeface="Arial"/>
              </a:rPr>
              <a:t>(b) The evaluation of district employees must include </a:t>
            </a:r>
            <a:r>
              <a:rPr lang="en-US" b="1" dirty="0">
                <a:latin typeface="Arial"/>
                <a:cs typeface="Arial"/>
              </a:rPr>
              <a:t>consideration of an employee's demonstrated, or progress toward, proficiency in diversity, equity, inclusion, and accessibility DEIA-related competencies</a:t>
            </a:r>
            <a:r>
              <a:rPr lang="en-US" dirty="0">
                <a:latin typeface="Arial"/>
                <a:cs typeface="Arial"/>
              </a:rPr>
              <a:t> that enable work with diverse communities, as required by section 53425. District employees must have or establish proficiency in DEIA-related performance to teach, work, or lead within California community colleges</a:t>
            </a:r>
            <a:endParaRPr lang="en-US" dirty="0"/>
          </a:p>
        </p:txBody>
      </p:sp>
      <p:sp>
        <p:nvSpPr>
          <p:cNvPr id="4" name="Slide Number Placeholder 3">
            <a:extLst>
              <a:ext uri="{FF2B5EF4-FFF2-40B4-BE49-F238E27FC236}">
                <a16:creationId xmlns:a16="http://schemas.microsoft.com/office/drawing/2014/main" id="{100B636B-689C-37C1-2A5A-2E853AC9BCFC}"/>
              </a:ext>
            </a:extLst>
          </p:cNvPr>
          <p:cNvSpPr>
            <a:spLocks noGrp="1"/>
          </p:cNvSpPr>
          <p:nvPr>
            <p:ph type="sldNum" sz="quarter" idx="10"/>
          </p:nvPr>
        </p:nvSpPr>
        <p:spPr/>
        <p:txBody>
          <a:bodyPr/>
          <a:lstStyle/>
          <a:p>
            <a:pPr>
              <a:defRPr/>
            </a:pPr>
            <a:fld id="{06DDD070-D08E-4B40-B4AC-DB5751E9D83C}" type="slidenum">
              <a:rPr lang="en-US" altLang="en-US"/>
              <a:pPr>
                <a:defRPr/>
              </a:pPr>
              <a:t>12</a:t>
            </a:fld>
            <a:endParaRPr lang="en-US" altLang="en-US"/>
          </a:p>
        </p:txBody>
      </p:sp>
    </p:spTree>
    <p:extLst>
      <p:ext uri="{BB962C8B-B14F-4D97-AF65-F5344CB8AC3E}">
        <p14:creationId xmlns:p14="http://schemas.microsoft.com/office/powerpoint/2010/main" val="167768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F2D2-5E0B-7C92-9383-E24CD4313A2C}"/>
              </a:ext>
            </a:extLst>
          </p:cNvPr>
          <p:cNvSpPr>
            <a:spLocks noGrp="1"/>
          </p:cNvSpPr>
          <p:nvPr>
            <p:ph type="title"/>
          </p:nvPr>
        </p:nvSpPr>
        <p:spPr/>
        <p:txBody>
          <a:bodyPr/>
          <a:lstStyle/>
          <a:p>
            <a:r>
              <a:rPr lang="en-US">
                <a:latin typeface="Georgia"/>
              </a:rPr>
              <a:t>Title 5 § 53602 </a:t>
            </a:r>
          </a:p>
          <a:p>
            <a:endParaRPr lang="en-US"/>
          </a:p>
        </p:txBody>
      </p:sp>
      <p:sp>
        <p:nvSpPr>
          <p:cNvPr id="3" name="Content Placeholder 2">
            <a:extLst>
              <a:ext uri="{FF2B5EF4-FFF2-40B4-BE49-F238E27FC236}">
                <a16:creationId xmlns:a16="http://schemas.microsoft.com/office/drawing/2014/main" id="{8925495D-450A-736D-0162-664B2AFC74E9}"/>
              </a:ext>
            </a:extLst>
          </p:cNvPr>
          <p:cNvSpPr>
            <a:spLocks noGrp="1"/>
          </p:cNvSpPr>
          <p:nvPr>
            <p:ph sz="half" idx="1"/>
          </p:nvPr>
        </p:nvSpPr>
        <p:spPr>
          <a:xfrm>
            <a:off x="1131735" y="1391148"/>
            <a:ext cx="10771761" cy="4883517"/>
          </a:xfrm>
        </p:spPr>
        <p:txBody>
          <a:bodyPr/>
          <a:lstStyle/>
          <a:p>
            <a:pPr marL="0" indent="0">
              <a:lnSpc>
                <a:spcPct val="100000"/>
              </a:lnSpc>
              <a:spcAft>
                <a:spcPts val="400"/>
              </a:spcAft>
              <a:buNone/>
            </a:pPr>
            <a:r>
              <a:rPr lang="en-US" dirty="0">
                <a:latin typeface="Arial"/>
                <a:cs typeface="Arial"/>
              </a:rPr>
              <a:t>(c) To advance DEIA principles in community college employment, districts shall: </a:t>
            </a:r>
            <a:endParaRPr lang="en-US">
              <a:latin typeface="Arial"/>
              <a:cs typeface="Arial"/>
            </a:endParaRPr>
          </a:p>
          <a:p>
            <a:pPr marL="457200" lvl="1" indent="0">
              <a:lnSpc>
                <a:spcPct val="100000"/>
              </a:lnSpc>
              <a:spcAft>
                <a:spcPts val="400"/>
              </a:spcAft>
              <a:buNone/>
            </a:pPr>
            <a:r>
              <a:rPr lang="en-US" dirty="0">
                <a:latin typeface="Arial"/>
                <a:cs typeface="Arial"/>
              </a:rPr>
              <a:t>(1) include DEIA competencies and criteria as a minimum standard for evaluating the performance of all employees;  </a:t>
            </a:r>
            <a:endParaRPr lang="en-US" dirty="0"/>
          </a:p>
          <a:p>
            <a:pPr marL="457200" lvl="1" indent="0">
              <a:lnSpc>
                <a:spcPct val="100000"/>
              </a:lnSpc>
              <a:spcAft>
                <a:spcPts val="400"/>
              </a:spcAft>
              <a:buNone/>
            </a:pPr>
            <a:r>
              <a:rPr lang="en-US" dirty="0">
                <a:latin typeface="Arial"/>
                <a:cs typeface="Arial"/>
              </a:rPr>
              <a:t>(2) </a:t>
            </a:r>
            <a:r>
              <a:rPr lang="en-US" b="1" dirty="0">
                <a:latin typeface="Arial"/>
                <a:cs typeface="Arial"/>
              </a:rPr>
              <a:t>ensure that evaluators have a consistent understanding of how to evaluate</a:t>
            </a:r>
            <a:r>
              <a:rPr lang="en-US" dirty="0">
                <a:latin typeface="Arial"/>
                <a:cs typeface="Arial"/>
              </a:rPr>
              <a:t> employees on DEIA competencies and criteria; </a:t>
            </a:r>
            <a:endParaRPr lang="en-US" dirty="0"/>
          </a:p>
          <a:p>
            <a:pPr marL="457200" lvl="1" indent="0">
              <a:lnSpc>
                <a:spcPct val="100000"/>
              </a:lnSpc>
              <a:spcAft>
                <a:spcPts val="400"/>
              </a:spcAft>
              <a:buNone/>
            </a:pPr>
            <a:r>
              <a:rPr lang="en-US" dirty="0">
                <a:latin typeface="Arial"/>
                <a:cs typeface="Arial"/>
              </a:rPr>
              <a:t>(3) set clear expectations regarding employee performance related to DEIA principles, </a:t>
            </a:r>
            <a:r>
              <a:rPr lang="en-US" b="1" dirty="0">
                <a:latin typeface="Arial"/>
                <a:cs typeface="Arial"/>
              </a:rPr>
              <a:t>appropriately tailored to the employee's classification</a:t>
            </a:r>
            <a:r>
              <a:rPr lang="en-US" dirty="0">
                <a:latin typeface="Arial"/>
                <a:cs typeface="Arial"/>
              </a:rPr>
              <a:t>; </a:t>
            </a:r>
            <a:endParaRPr lang="en-US" dirty="0"/>
          </a:p>
          <a:p>
            <a:pPr marL="457200" lvl="1" indent="0">
              <a:lnSpc>
                <a:spcPct val="100000"/>
              </a:lnSpc>
              <a:spcAft>
                <a:spcPts val="400"/>
              </a:spcAft>
              <a:buNone/>
            </a:pPr>
            <a:r>
              <a:rPr lang="en-US" dirty="0">
                <a:latin typeface="Arial"/>
                <a:cs typeface="Arial"/>
              </a:rPr>
              <a:t>(4) place significant emphasis on DEIA competencies in employee evaluation and tenure review processes to </a:t>
            </a:r>
            <a:r>
              <a:rPr lang="en-US" b="1" dirty="0">
                <a:latin typeface="Arial"/>
                <a:cs typeface="Arial"/>
              </a:rPr>
              <a:t>support employee growth, development, and career advancement;</a:t>
            </a:r>
            <a:endParaRPr lang="en-US" b="1" dirty="0"/>
          </a:p>
        </p:txBody>
      </p:sp>
      <p:sp>
        <p:nvSpPr>
          <p:cNvPr id="4" name="Slide Number Placeholder 3">
            <a:extLst>
              <a:ext uri="{FF2B5EF4-FFF2-40B4-BE49-F238E27FC236}">
                <a16:creationId xmlns:a16="http://schemas.microsoft.com/office/drawing/2014/main" id="{3241AF5B-0D7F-F26F-6942-9396756FD89A}"/>
              </a:ext>
            </a:extLst>
          </p:cNvPr>
          <p:cNvSpPr>
            <a:spLocks noGrp="1"/>
          </p:cNvSpPr>
          <p:nvPr>
            <p:ph type="sldNum" sz="quarter" idx="10"/>
          </p:nvPr>
        </p:nvSpPr>
        <p:spPr/>
        <p:txBody>
          <a:bodyPr/>
          <a:lstStyle/>
          <a:p>
            <a:pPr>
              <a:defRPr/>
            </a:pPr>
            <a:fld id="{06DDD070-D08E-4B40-B4AC-DB5751E9D83C}" type="slidenum">
              <a:rPr lang="en-US" altLang="en-US"/>
              <a:pPr>
                <a:defRPr/>
              </a:pPr>
              <a:t>13</a:t>
            </a:fld>
            <a:endParaRPr lang="en-US" altLang="en-US"/>
          </a:p>
        </p:txBody>
      </p:sp>
    </p:spTree>
    <p:extLst>
      <p:ext uri="{BB962C8B-B14F-4D97-AF65-F5344CB8AC3E}">
        <p14:creationId xmlns:p14="http://schemas.microsoft.com/office/powerpoint/2010/main" val="189729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9FCD-C1B9-6710-332F-C702E1D4FE88}"/>
              </a:ext>
            </a:extLst>
          </p:cNvPr>
          <p:cNvSpPr>
            <a:spLocks noGrp="1"/>
          </p:cNvSpPr>
          <p:nvPr>
            <p:ph type="title"/>
          </p:nvPr>
        </p:nvSpPr>
        <p:spPr/>
        <p:txBody>
          <a:bodyPr/>
          <a:lstStyle/>
          <a:p>
            <a:r>
              <a:rPr lang="en-US" dirty="0">
                <a:latin typeface="Georgia"/>
              </a:rPr>
              <a:t>Title 5 § 53602</a:t>
            </a:r>
          </a:p>
          <a:p>
            <a:endParaRPr lang="en-US" dirty="0"/>
          </a:p>
        </p:txBody>
      </p:sp>
      <p:sp>
        <p:nvSpPr>
          <p:cNvPr id="3" name="Content Placeholder 2">
            <a:extLst>
              <a:ext uri="{FF2B5EF4-FFF2-40B4-BE49-F238E27FC236}">
                <a16:creationId xmlns:a16="http://schemas.microsoft.com/office/drawing/2014/main" id="{0F112A32-7BA5-953B-2F0C-996CF98A351E}"/>
              </a:ext>
            </a:extLst>
          </p:cNvPr>
          <p:cNvSpPr>
            <a:spLocks noGrp="1"/>
          </p:cNvSpPr>
          <p:nvPr>
            <p:ph sz="half" idx="1"/>
          </p:nvPr>
        </p:nvSpPr>
        <p:spPr/>
        <p:txBody>
          <a:bodyPr/>
          <a:lstStyle/>
          <a:p>
            <a:pPr marL="0" indent="0">
              <a:spcAft>
                <a:spcPts val="300"/>
              </a:spcAft>
              <a:buNone/>
            </a:pPr>
            <a:r>
              <a:rPr lang="en-US" sz="2600" dirty="0">
                <a:latin typeface="Arial"/>
                <a:cs typeface="Arial"/>
              </a:rPr>
              <a:t>(c) To advance DEIA principles in community college employment, districts shall: </a:t>
            </a:r>
            <a:endParaRPr lang="en-US" sz="2600" dirty="0"/>
          </a:p>
          <a:p>
            <a:pPr marL="457200" lvl="1" indent="0">
              <a:spcAft>
                <a:spcPts val="300"/>
              </a:spcAft>
              <a:buNone/>
            </a:pPr>
            <a:r>
              <a:rPr lang="en-US" dirty="0">
                <a:latin typeface="Arial"/>
                <a:cs typeface="Arial"/>
              </a:rPr>
              <a:t>(5) </a:t>
            </a:r>
            <a:r>
              <a:rPr lang="en-US" b="1" dirty="0">
                <a:latin typeface="Arial"/>
                <a:cs typeface="Arial"/>
              </a:rPr>
              <a:t>ensure professional development opportunities support employee development of DEIA competencies</a:t>
            </a:r>
            <a:r>
              <a:rPr lang="en-US" dirty="0">
                <a:latin typeface="Arial"/>
                <a:cs typeface="Arial"/>
              </a:rPr>
              <a:t> that contribute to an inclusive campus and classroom culture and equitable student outcomes; </a:t>
            </a:r>
            <a:endParaRPr lang="en-US" dirty="0"/>
          </a:p>
          <a:p>
            <a:pPr marL="457200" lvl="1" indent="0">
              <a:spcAft>
                <a:spcPts val="300"/>
              </a:spcAft>
              <a:buNone/>
            </a:pPr>
            <a:r>
              <a:rPr lang="en-US" dirty="0">
                <a:latin typeface="Arial"/>
                <a:cs typeface="Arial"/>
              </a:rPr>
              <a:t>(6) ensure an evaluation process that </a:t>
            </a:r>
            <a:r>
              <a:rPr lang="en-US" b="1" dirty="0">
                <a:latin typeface="Arial"/>
                <a:cs typeface="Arial"/>
              </a:rPr>
              <a:t>provides employees an opportunity to demonstrate their understanding of DEIA</a:t>
            </a:r>
            <a:r>
              <a:rPr lang="en-US" dirty="0">
                <a:latin typeface="Arial"/>
                <a:cs typeface="Arial"/>
              </a:rPr>
              <a:t> and anti-racist competencies. </a:t>
            </a:r>
            <a:endParaRPr lang="en-US" dirty="0"/>
          </a:p>
          <a:p>
            <a:pPr marL="457200" lvl="1" indent="0">
              <a:spcAft>
                <a:spcPts val="300"/>
              </a:spcAft>
              <a:buNone/>
            </a:pPr>
            <a:r>
              <a:rPr lang="en-US" dirty="0">
                <a:latin typeface="Arial"/>
                <a:cs typeface="Arial"/>
              </a:rPr>
              <a:t>(7) include proposed or active implementation goals to integrate DEIA principles as a part of the district's Equal Employment Opportunity Plan required by section 53003.</a:t>
            </a:r>
            <a:endParaRPr lang="en-US" dirty="0"/>
          </a:p>
        </p:txBody>
      </p:sp>
      <p:sp>
        <p:nvSpPr>
          <p:cNvPr id="4" name="Slide Number Placeholder 3">
            <a:extLst>
              <a:ext uri="{FF2B5EF4-FFF2-40B4-BE49-F238E27FC236}">
                <a16:creationId xmlns:a16="http://schemas.microsoft.com/office/drawing/2014/main" id="{034BBCA2-A490-B932-116A-E61558F6E3C2}"/>
              </a:ext>
            </a:extLst>
          </p:cNvPr>
          <p:cNvSpPr>
            <a:spLocks noGrp="1"/>
          </p:cNvSpPr>
          <p:nvPr>
            <p:ph type="sldNum" sz="quarter" idx="10"/>
          </p:nvPr>
        </p:nvSpPr>
        <p:spPr/>
        <p:txBody>
          <a:bodyPr/>
          <a:lstStyle/>
          <a:p>
            <a:pPr>
              <a:defRPr/>
            </a:pPr>
            <a:fld id="{06DDD070-D08E-4B40-B4AC-DB5751E9D83C}" type="slidenum">
              <a:rPr lang="en-US" altLang="en-US"/>
              <a:pPr>
                <a:defRPr/>
              </a:pPr>
              <a:t>14</a:t>
            </a:fld>
            <a:endParaRPr lang="en-US" altLang="en-US"/>
          </a:p>
        </p:txBody>
      </p:sp>
    </p:spTree>
    <p:extLst>
      <p:ext uri="{BB962C8B-B14F-4D97-AF65-F5344CB8AC3E}">
        <p14:creationId xmlns:p14="http://schemas.microsoft.com/office/powerpoint/2010/main" val="342678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0D34-4F3B-50CC-3154-9A8A858E358C}"/>
              </a:ext>
            </a:extLst>
          </p:cNvPr>
          <p:cNvSpPr>
            <a:spLocks noGrp="1"/>
          </p:cNvSpPr>
          <p:nvPr>
            <p:ph type="title"/>
          </p:nvPr>
        </p:nvSpPr>
        <p:spPr>
          <a:xfrm>
            <a:off x="1277650" y="365125"/>
            <a:ext cx="10514966" cy="1114548"/>
          </a:xfrm>
        </p:spPr>
        <p:txBody>
          <a:bodyPr/>
          <a:lstStyle/>
          <a:p>
            <a:r>
              <a:rPr lang="en-US">
                <a:latin typeface="Georgia"/>
              </a:rPr>
              <a:t>Academic Senate &amp; Faculty Union Involvement</a:t>
            </a:r>
            <a:endParaRPr lang="en-US"/>
          </a:p>
        </p:txBody>
      </p:sp>
      <p:sp>
        <p:nvSpPr>
          <p:cNvPr id="3" name="Content Placeholder 2">
            <a:extLst>
              <a:ext uri="{FF2B5EF4-FFF2-40B4-BE49-F238E27FC236}">
                <a16:creationId xmlns:a16="http://schemas.microsoft.com/office/drawing/2014/main" id="{EF83DEC4-2C27-6080-A3A1-9C55419B82B7}"/>
              </a:ext>
            </a:extLst>
          </p:cNvPr>
          <p:cNvSpPr>
            <a:spLocks noGrp="1"/>
          </p:cNvSpPr>
          <p:nvPr>
            <p:ph sz="half" idx="1"/>
          </p:nvPr>
        </p:nvSpPr>
        <p:spPr/>
        <p:txBody>
          <a:bodyPr/>
          <a:lstStyle/>
          <a:p>
            <a:pPr>
              <a:buNone/>
            </a:pPr>
            <a:r>
              <a:rPr lang="en-US" sz="2200" err="1">
                <a:latin typeface="Arial"/>
                <a:cs typeface="Arial"/>
              </a:rPr>
              <a:t>Heirarchy</a:t>
            </a:r>
            <a:endParaRPr lang="en-US" sz="2200">
              <a:latin typeface="Arial"/>
              <a:cs typeface="Arial"/>
            </a:endParaRPr>
          </a:p>
          <a:p>
            <a:pPr lvl="1"/>
            <a:r>
              <a:rPr lang="en-US" sz="2000">
                <a:latin typeface="Arial"/>
                <a:cs typeface="Arial"/>
              </a:rPr>
              <a:t>Constitution</a:t>
            </a:r>
          </a:p>
          <a:p>
            <a:pPr lvl="1"/>
            <a:r>
              <a:rPr lang="en-US" sz="2000">
                <a:latin typeface="Arial"/>
                <a:cs typeface="Arial"/>
              </a:rPr>
              <a:t>Ed Code Law</a:t>
            </a:r>
          </a:p>
          <a:p>
            <a:pPr lvl="1"/>
            <a:r>
              <a:rPr lang="en-US" sz="2000">
                <a:latin typeface="Arial"/>
                <a:cs typeface="Arial"/>
              </a:rPr>
              <a:t>Title 5 Regulations</a:t>
            </a:r>
          </a:p>
          <a:p>
            <a:pPr lvl="1"/>
            <a:r>
              <a:rPr lang="en-US" sz="2000">
                <a:latin typeface="Arial"/>
                <a:cs typeface="Arial"/>
              </a:rPr>
              <a:t>Contract</a:t>
            </a:r>
          </a:p>
          <a:p>
            <a:pPr lvl="1"/>
            <a:r>
              <a:rPr lang="en-US" sz="2000">
                <a:latin typeface="Arial"/>
                <a:cs typeface="Arial"/>
              </a:rPr>
              <a:t>Policy</a:t>
            </a:r>
          </a:p>
          <a:p>
            <a:pPr>
              <a:buNone/>
            </a:pPr>
            <a:endParaRPr lang="en-US" sz="2200">
              <a:latin typeface="Arial"/>
              <a:cs typeface="Arial"/>
            </a:endParaRPr>
          </a:p>
          <a:p>
            <a:pPr marL="0" indent="0">
              <a:buNone/>
            </a:pPr>
            <a:r>
              <a:rPr lang="en-US">
                <a:latin typeface="Arial"/>
                <a:cs typeface="Arial"/>
              </a:rPr>
              <a:t>Education Code § 87663 (f):</a:t>
            </a:r>
            <a:endParaRPr lang="en-US"/>
          </a:p>
          <a:p>
            <a:pPr lvl="1"/>
            <a:r>
              <a:rPr lang="en">
                <a:latin typeface="Arial"/>
                <a:cs typeface="Arial"/>
              </a:rPr>
              <a:t>In those districts where faculty evaluation procedures are collectively bargained, the faculty's exclusive representative </a:t>
            </a:r>
            <a:r>
              <a:rPr lang="en" b="1">
                <a:latin typeface="Arial"/>
                <a:cs typeface="Arial"/>
              </a:rPr>
              <a:t>shall consult</a:t>
            </a:r>
            <a:r>
              <a:rPr lang="en">
                <a:latin typeface="Arial"/>
                <a:cs typeface="Arial"/>
              </a:rPr>
              <a:t> with the academic senate prior to engaging in collective bargaining regarding those procedures.</a:t>
            </a:r>
            <a:r>
              <a:rPr lang="en-US">
                <a:latin typeface="Arial"/>
                <a:cs typeface="Arial"/>
              </a:rPr>
              <a:t> </a:t>
            </a:r>
            <a:endParaRPr lang="en-US"/>
          </a:p>
        </p:txBody>
      </p:sp>
      <p:sp>
        <p:nvSpPr>
          <p:cNvPr id="4" name="Slide Number Placeholder 3">
            <a:extLst>
              <a:ext uri="{FF2B5EF4-FFF2-40B4-BE49-F238E27FC236}">
                <a16:creationId xmlns:a16="http://schemas.microsoft.com/office/drawing/2014/main" id="{57F33A12-2719-CE14-0733-F5DB54E56DE4}"/>
              </a:ext>
            </a:extLst>
          </p:cNvPr>
          <p:cNvSpPr>
            <a:spLocks noGrp="1"/>
          </p:cNvSpPr>
          <p:nvPr>
            <p:ph type="sldNum" sz="quarter" idx="10"/>
          </p:nvPr>
        </p:nvSpPr>
        <p:spPr/>
        <p:txBody>
          <a:bodyPr/>
          <a:lstStyle/>
          <a:p>
            <a:pPr>
              <a:defRPr/>
            </a:pPr>
            <a:fld id="{06DDD070-D08E-4B40-B4AC-DB5751E9D83C}" type="slidenum">
              <a:rPr lang="en-US" altLang="en-US"/>
              <a:pPr>
                <a:defRPr/>
              </a:pPr>
              <a:t>15</a:t>
            </a:fld>
            <a:endParaRPr lang="en-US" altLang="en-US"/>
          </a:p>
        </p:txBody>
      </p:sp>
    </p:spTree>
    <p:extLst>
      <p:ext uri="{BB962C8B-B14F-4D97-AF65-F5344CB8AC3E}">
        <p14:creationId xmlns:p14="http://schemas.microsoft.com/office/powerpoint/2010/main" val="282015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1FD8-C2D2-4FF9-1AD0-9B19025A8520}"/>
              </a:ext>
            </a:extLst>
          </p:cNvPr>
          <p:cNvSpPr>
            <a:spLocks noGrp="1"/>
          </p:cNvSpPr>
          <p:nvPr>
            <p:ph type="title"/>
          </p:nvPr>
        </p:nvSpPr>
        <p:spPr/>
        <p:txBody>
          <a:bodyPr/>
          <a:lstStyle/>
          <a:p>
            <a:r>
              <a:rPr lang="en-US" dirty="0">
                <a:latin typeface="Georgia"/>
              </a:rPr>
              <a:t>Union Concerns</a:t>
            </a:r>
            <a:br>
              <a:rPr lang="en-US" dirty="0">
                <a:latin typeface="Georgia"/>
              </a:rPr>
            </a:br>
            <a:endParaRPr lang="en-US" dirty="0"/>
          </a:p>
        </p:txBody>
      </p:sp>
      <p:sp>
        <p:nvSpPr>
          <p:cNvPr id="3" name="Content Placeholder 2">
            <a:extLst>
              <a:ext uri="{FF2B5EF4-FFF2-40B4-BE49-F238E27FC236}">
                <a16:creationId xmlns:a16="http://schemas.microsoft.com/office/drawing/2014/main" id="{2FB7AD97-EC2F-9E0C-7A36-15D18C31AFD3}"/>
              </a:ext>
            </a:extLst>
          </p:cNvPr>
          <p:cNvSpPr>
            <a:spLocks noGrp="1"/>
          </p:cNvSpPr>
          <p:nvPr>
            <p:ph sz="half" idx="1"/>
          </p:nvPr>
        </p:nvSpPr>
        <p:spPr>
          <a:xfrm>
            <a:off x="1277650" y="1325598"/>
            <a:ext cx="10044289" cy="4892322"/>
          </a:xfrm>
        </p:spPr>
        <p:txBody>
          <a:bodyPr/>
          <a:lstStyle/>
          <a:p>
            <a:pPr marL="0" indent="0">
              <a:buNone/>
            </a:pPr>
            <a:r>
              <a:rPr lang="en-US" sz="2000" b="1" dirty="0">
                <a:latin typeface="Arial"/>
                <a:cs typeface="Arial"/>
              </a:rPr>
              <a:t>1976 EERA</a:t>
            </a:r>
            <a:endParaRPr lang="en-US" sz="2000" b="1"/>
          </a:p>
          <a:p>
            <a:pPr marL="342900" indent="-342900"/>
            <a:r>
              <a:rPr lang="en-US" sz="2000" dirty="0">
                <a:latin typeface="Arial"/>
                <a:cs typeface="Arial"/>
              </a:rPr>
              <a:t>Educational Employee Relations Act (1976) established collective bargaining in California K-12 schools and CCCs</a:t>
            </a:r>
            <a:endParaRPr lang="en-US" sz="2000" dirty="0"/>
          </a:p>
          <a:p>
            <a:pPr marL="0" indent="0">
              <a:buNone/>
            </a:pPr>
            <a:endParaRPr lang="en-US" sz="2000" dirty="0"/>
          </a:p>
          <a:p>
            <a:pPr marL="0" indent="0">
              <a:buNone/>
            </a:pPr>
            <a:r>
              <a:rPr lang="en-US" sz="2000" b="1" dirty="0">
                <a:latin typeface="Arial"/>
                <a:cs typeface="Arial"/>
              </a:rPr>
              <a:t>CA Govt Code 3543 </a:t>
            </a:r>
          </a:p>
          <a:p>
            <a:pPr marL="0" indent="0">
              <a:buNone/>
            </a:pPr>
            <a:r>
              <a:rPr lang="en-US" sz="2000" dirty="0">
                <a:latin typeface="Arial"/>
                <a:cs typeface="Arial"/>
              </a:rPr>
              <a:t>(a) - Public school employees shall have the right to form, join, and participate in the activities of employee organizations of their own choosing for the purpose of representation on all matters of employer-employee relations.</a:t>
            </a:r>
            <a:endParaRPr lang="en-US" dirty="0"/>
          </a:p>
          <a:p>
            <a:r>
              <a:rPr lang="en-US" sz="2000" dirty="0">
                <a:latin typeface="Arial"/>
                <a:cs typeface="Arial"/>
              </a:rPr>
              <a:t>Public school employees shall have the right to form a collective bargaining unit (or union)</a:t>
            </a:r>
          </a:p>
          <a:p>
            <a:r>
              <a:rPr lang="en-US" sz="2000" dirty="0">
                <a:latin typeface="Arial"/>
                <a:cs typeface="Arial"/>
              </a:rPr>
              <a:t>The right to represent themselves individually in their employment relations with the public school employer, </a:t>
            </a:r>
            <a:endParaRPr lang="en-US" sz="2000" dirty="0"/>
          </a:p>
          <a:p>
            <a:r>
              <a:rPr lang="en-US" sz="2000" dirty="0">
                <a:latin typeface="Arial"/>
                <a:cs typeface="Arial"/>
              </a:rPr>
              <a:t>Once they have selected an exclusive representative -  negotiates cannot happen outside the collective bargaining agreement or the contract</a:t>
            </a:r>
          </a:p>
        </p:txBody>
      </p:sp>
      <p:sp>
        <p:nvSpPr>
          <p:cNvPr id="4" name="Slide Number Placeholder 3">
            <a:extLst>
              <a:ext uri="{FF2B5EF4-FFF2-40B4-BE49-F238E27FC236}">
                <a16:creationId xmlns:a16="http://schemas.microsoft.com/office/drawing/2014/main" id="{81CEC2CB-7926-89C6-407E-D8EFABE2FCD3}"/>
              </a:ext>
            </a:extLst>
          </p:cNvPr>
          <p:cNvSpPr>
            <a:spLocks noGrp="1"/>
          </p:cNvSpPr>
          <p:nvPr>
            <p:ph type="sldNum" sz="quarter" idx="10"/>
          </p:nvPr>
        </p:nvSpPr>
        <p:spPr/>
        <p:txBody>
          <a:bodyPr/>
          <a:lstStyle/>
          <a:p>
            <a:pPr>
              <a:defRPr/>
            </a:pPr>
            <a:fld id="{06DDD070-D08E-4B40-B4AC-DB5751E9D83C}" type="slidenum">
              <a:rPr lang="en-US" altLang="en-US"/>
              <a:pPr>
                <a:defRPr/>
              </a:pPr>
              <a:t>16</a:t>
            </a:fld>
            <a:endParaRPr lang="en-US" altLang="en-US"/>
          </a:p>
        </p:txBody>
      </p:sp>
    </p:spTree>
    <p:extLst>
      <p:ext uri="{BB962C8B-B14F-4D97-AF65-F5344CB8AC3E}">
        <p14:creationId xmlns:p14="http://schemas.microsoft.com/office/powerpoint/2010/main" val="365124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2D34-079A-1EA9-9C3F-B71B4D30C437}"/>
              </a:ext>
            </a:extLst>
          </p:cNvPr>
          <p:cNvSpPr>
            <a:spLocks noGrp="1"/>
          </p:cNvSpPr>
          <p:nvPr>
            <p:ph type="title"/>
          </p:nvPr>
        </p:nvSpPr>
        <p:spPr/>
        <p:txBody>
          <a:bodyPr/>
          <a:lstStyle/>
          <a:p>
            <a:r>
              <a:rPr lang="en-US" dirty="0">
                <a:latin typeface="Georgia"/>
              </a:rPr>
              <a:t>Academic Senate and Unions</a:t>
            </a:r>
            <a:br>
              <a:rPr lang="en-US" dirty="0">
                <a:latin typeface="Georgia"/>
              </a:rPr>
            </a:br>
            <a:r>
              <a:rPr lang="en-US" dirty="0">
                <a:latin typeface="Georgia"/>
              </a:rPr>
              <a:t>Best Practices</a:t>
            </a:r>
            <a:endParaRPr lang="en-US" dirty="0"/>
          </a:p>
        </p:txBody>
      </p:sp>
      <p:sp>
        <p:nvSpPr>
          <p:cNvPr id="3" name="Content Placeholder 2">
            <a:extLst>
              <a:ext uri="{FF2B5EF4-FFF2-40B4-BE49-F238E27FC236}">
                <a16:creationId xmlns:a16="http://schemas.microsoft.com/office/drawing/2014/main" id="{B1022E4D-8A3D-4028-3075-F624A30478CF}"/>
              </a:ext>
            </a:extLst>
          </p:cNvPr>
          <p:cNvSpPr>
            <a:spLocks noGrp="1"/>
          </p:cNvSpPr>
          <p:nvPr>
            <p:ph sz="half" idx="1"/>
          </p:nvPr>
        </p:nvSpPr>
        <p:spPr>
          <a:xfrm>
            <a:off x="1230025" y="1884045"/>
            <a:ext cx="10058400" cy="4191000"/>
          </a:xfrm>
        </p:spPr>
        <p:txBody>
          <a:bodyPr/>
          <a:lstStyle/>
          <a:p>
            <a:pPr>
              <a:buFont typeface="Arial"/>
              <a:buChar char="•"/>
            </a:pPr>
            <a:r>
              <a:rPr lang="en-US" sz="1800" dirty="0">
                <a:solidFill>
                  <a:srgbClr val="0D0C36"/>
                </a:solidFill>
                <a:latin typeface="Arial"/>
                <a:cs typeface="Arial"/>
              </a:rPr>
              <a:t>Collegiality and conversation</a:t>
            </a:r>
            <a:endParaRPr lang="en-US" sz="1800" dirty="0"/>
          </a:p>
          <a:p>
            <a:pPr>
              <a:buFont typeface="Arial"/>
              <a:buChar char="•"/>
            </a:pPr>
            <a:r>
              <a:rPr lang="en-US" sz="1800" dirty="0">
                <a:solidFill>
                  <a:srgbClr val="0D0C36"/>
                </a:solidFill>
                <a:latin typeface="Arial"/>
                <a:cs typeface="Arial"/>
              </a:rPr>
              <a:t>Mutual understanding of purview between Senate and Unions </a:t>
            </a:r>
            <a:endParaRPr lang="en-US" sz="1800" dirty="0"/>
          </a:p>
          <a:p>
            <a:pPr marL="971550" lvl="1" indent="-285750">
              <a:buFont typeface="Arial"/>
              <a:buChar char="•"/>
            </a:pPr>
            <a:r>
              <a:rPr lang="en-US" sz="1800" dirty="0">
                <a:solidFill>
                  <a:srgbClr val="0D0C36"/>
                </a:solidFill>
                <a:latin typeface="Arial"/>
                <a:cs typeface="Arial"/>
              </a:rPr>
              <a:t>Written agreement between Senate and Union</a:t>
            </a:r>
            <a:endParaRPr lang="en-US" sz="1800" dirty="0"/>
          </a:p>
          <a:p>
            <a:pPr marL="971550" lvl="1" indent="-285750">
              <a:buFont typeface="Arial"/>
              <a:buChar char="•"/>
            </a:pPr>
            <a:r>
              <a:rPr lang="en-US" sz="1800" dirty="0">
                <a:solidFill>
                  <a:srgbClr val="0D0C36"/>
                </a:solidFill>
                <a:latin typeface="Arial"/>
                <a:cs typeface="Arial"/>
              </a:rPr>
              <a:t>Draft when both bodies are not stressed by RIF or other major concerns</a:t>
            </a:r>
            <a:endParaRPr lang="en-US" sz="1800" dirty="0"/>
          </a:p>
          <a:p>
            <a:pPr>
              <a:buFont typeface="Arial"/>
              <a:buChar char="•"/>
            </a:pPr>
            <a:r>
              <a:rPr lang="en-US" sz="1800" dirty="0">
                <a:solidFill>
                  <a:srgbClr val="0D0C36"/>
                </a:solidFill>
                <a:latin typeface="Arial"/>
                <a:cs typeface="Arial"/>
              </a:rPr>
              <a:t>Familiarity with local board policies and collective bargaining agreement</a:t>
            </a:r>
            <a:endParaRPr lang="en-US" sz="1800" dirty="0"/>
          </a:p>
          <a:p>
            <a:pPr>
              <a:buFont typeface="Arial"/>
              <a:buChar char="•"/>
            </a:pPr>
            <a:r>
              <a:rPr lang="en-US" sz="1800" dirty="0">
                <a:solidFill>
                  <a:srgbClr val="0D0C36"/>
                </a:solidFill>
                <a:latin typeface="Arial"/>
                <a:cs typeface="Arial"/>
              </a:rPr>
              <a:t>Include all faculty (full and part time)</a:t>
            </a:r>
            <a:endParaRPr lang="en-US" sz="1800" dirty="0"/>
          </a:p>
          <a:p>
            <a:pPr>
              <a:buFont typeface="Arial"/>
              <a:buChar char="•"/>
            </a:pPr>
            <a:endParaRPr lang="en-US" sz="1800" dirty="0">
              <a:solidFill>
                <a:srgbClr val="0D0C36"/>
              </a:solidFill>
              <a:latin typeface="Arial"/>
              <a:cs typeface="Arial"/>
            </a:endParaRPr>
          </a:p>
          <a:p>
            <a:pPr marL="0" indent="0">
              <a:buNone/>
            </a:pPr>
            <a:r>
              <a:rPr lang="en-US" sz="1800" dirty="0">
                <a:latin typeface="Arial"/>
                <a:cs typeface="Arial"/>
                <a:hlinkClick r:id="rId3"/>
              </a:rPr>
              <a:t>College of the Canyons Joint Collaborative Consultation Understanding</a:t>
            </a:r>
          </a:p>
          <a:p>
            <a:pPr marL="0" indent="0">
              <a:buNone/>
            </a:pPr>
            <a:r>
              <a:rPr lang="en-US" sz="1800" dirty="0">
                <a:latin typeface="Arial"/>
                <a:cs typeface="Arial"/>
                <a:hlinkClick r:id="rId4"/>
              </a:rPr>
              <a:t>Senate Paper: Developing Model Effective Senate-UnionRelationships</a:t>
            </a:r>
            <a:endParaRPr lang="en-US"/>
          </a:p>
          <a:p>
            <a:pPr marL="0" indent="0">
              <a:buNone/>
            </a:pPr>
            <a:r>
              <a:rPr lang="en-US" sz="1800" dirty="0">
                <a:latin typeface="Arial"/>
                <a:cs typeface="Arial"/>
                <a:hlinkClick r:id="rId5"/>
              </a:rPr>
              <a:t>Rostrum Article: Senate-Union Relationship</a:t>
            </a:r>
            <a:endParaRPr lang="en-US" sz="1800" dirty="0">
              <a:latin typeface="Arial"/>
              <a:cs typeface="Arial"/>
            </a:endParaRPr>
          </a:p>
          <a:p>
            <a:pPr marL="0" indent="0">
              <a:buNone/>
            </a:pPr>
            <a:endParaRPr lang="en-US" sz="1800" dirty="0">
              <a:solidFill>
                <a:srgbClr val="8220A0"/>
              </a:solidFill>
              <a:latin typeface="Arial"/>
              <a:cs typeface="Arial"/>
            </a:endParaRPr>
          </a:p>
          <a:p>
            <a:pPr marL="0" indent="0">
              <a:buNone/>
            </a:pPr>
            <a:endParaRPr lang="en-US" sz="1800" dirty="0"/>
          </a:p>
        </p:txBody>
      </p:sp>
      <p:sp>
        <p:nvSpPr>
          <p:cNvPr id="4" name="Slide Number Placeholder 3">
            <a:extLst>
              <a:ext uri="{FF2B5EF4-FFF2-40B4-BE49-F238E27FC236}">
                <a16:creationId xmlns:a16="http://schemas.microsoft.com/office/drawing/2014/main" id="{10EEBA57-0AAC-BBB8-7B57-081208AEC953}"/>
              </a:ext>
            </a:extLst>
          </p:cNvPr>
          <p:cNvSpPr>
            <a:spLocks noGrp="1"/>
          </p:cNvSpPr>
          <p:nvPr>
            <p:ph type="sldNum" sz="quarter" idx="10"/>
          </p:nvPr>
        </p:nvSpPr>
        <p:spPr/>
        <p:txBody>
          <a:bodyPr/>
          <a:lstStyle/>
          <a:p>
            <a:pPr>
              <a:defRPr/>
            </a:pPr>
            <a:fld id="{06DDD070-D08E-4B40-B4AC-DB5751E9D83C}" type="slidenum">
              <a:rPr lang="en-US" altLang="en-US"/>
              <a:pPr>
                <a:defRPr/>
              </a:pPr>
              <a:t>17</a:t>
            </a:fld>
            <a:endParaRPr lang="en-US" altLang="en-US"/>
          </a:p>
        </p:txBody>
      </p:sp>
    </p:spTree>
    <p:extLst>
      <p:ext uri="{BB962C8B-B14F-4D97-AF65-F5344CB8AC3E}">
        <p14:creationId xmlns:p14="http://schemas.microsoft.com/office/powerpoint/2010/main" val="358037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B9F5-1F21-4393-50E6-3C87D76A4A74}"/>
              </a:ext>
            </a:extLst>
          </p:cNvPr>
          <p:cNvSpPr>
            <a:spLocks noGrp="1"/>
          </p:cNvSpPr>
          <p:nvPr>
            <p:ph type="title"/>
          </p:nvPr>
        </p:nvSpPr>
        <p:spPr/>
        <p:txBody>
          <a:bodyPr vert="horz" wrap="square" lIns="91440" tIns="45720" rIns="91440" bIns="45720" numCol="1" anchor="b" anchorCtr="0" compatLnSpc="1">
            <a:prstTxWarp prst="textNoShape">
              <a:avLst/>
            </a:prstTxWarp>
            <a:noAutofit/>
          </a:bodyPr>
          <a:lstStyle/>
          <a:p>
            <a:pPr>
              <a:spcBef>
                <a:spcPts val="1000"/>
              </a:spcBef>
            </a:pPr>
            <a:r>
              <a:rPr lang="en-US" sz="3600" b="1" dirty="0">
                <a:latin typeface="Georgia"/>
              </a:rPr>
              <a:t>Goal: </a:t>
            </a:r>
            <a:br>
              <a:rPr lang="en-US" sz="3600" b="1" dirty="0">
                <a:latin typeface="Georgia"/>
                <a:cs typeface="Arial"/>
              </a:rPr>
            </a:br>
            <a:r>
              <a:rPr lang="en-US" sz="3600" dirty="0">
                <a:latin typeface="Georgia"/>
                <a:cs typeface="Arial"/>
              </a:rPr>
              <a:t>to make campuses welcoming and inclusive.</a:t>
            </a:r>
            <a:endParaRPr lang="en-US" sz="3600" dirty="0">
              <a:latin typeface="Georgia"/>
            </a:endParaRPr>
          </a:p>
        </p:txBody>
      </p:sp>
      <p:sp>
        <p:nvSpPr>
          <p:cNvPr id="3" name="Content Placeholder 2">
            <a:extLst>
              <a:ext uri="{FF2B5EF4-FFF2-40B4-BE49-F238E27FC236}">
                <a16:creationId xmlns:a16="http://schemas.microsoft.com/office/drawing/2014/main" id="{359C01D8-5B32-E45F-BBF9-BEF94A8ABD02}"/>
              </a:ext>
            </a:extLst>
          </p:cNvPr>
          <p:cNvSpPr>
            <a:spLocks noGrp="1"/>
          </p:cNvSpPr>
          <p:nvPr>
            <p:ph sz="half" idx="1"/>
          </p:nvPr>
        </p:nvSpPr>
        <p:spPr/>
        <p:txBody>
          <a:bodyPr/>
          <a:lstStyle/>
          <a:p>
            <a:r>
              <a:rPr lang="en-US" dirty="0">
                <a:latin typeface="Arial"/>
                <a:cs typeface="Arial"/>
              </a:rPr>
              <a:t>Focus on growth, not punitive approach. </a:t>
            </a:r>
            <a:endParaRPr lang="en-US" dirty="0"/>
          </a:p>
          <a:p>
            <a:r>
              <a:rPr lang="en-US" dirty="0">
                <a:latin typeface="Arial"/>
                <a:cs typeface="Arial"/>
              </a:rPr>
              <a:t>Focus on professional development; align professional development</a:t>
            </a:r>
            <a:endParaRPr lang="en-US" dirty="0"/>
          </a:p>
          <a:p>
            <a:r>
              <a:rPr lang="en-US" dirty="0">
                <a:latin typeface="Arial"/>
                <a:cs typeface="Arial"/>
              </a:rPr>
              <a:t>Ensure evaluators are trained</a:t>
            </a:r>
          </a:p>
          <a:p>
            <a:r>
              <a:rPr lang="en-US" dirty="0">
                <a:latin typeface="Arial"/>
                <a:cs typeface="Arial"/>
              </a:rPr>
              <a:t>Regulations are not mandating specific ideologies</a:t>
            </a:r>
            <a:endParaRPr lang="en-US" dirty="0"/>
          </a:p>
          <a:p>
            <a:r>
              <a:rPr lang="en-US" dirty="0">
                <a:latin typeface="Arial"/>
                <a:cs typeface="Arial"/>
              </a:rPr>
              <a:t>Goal of anti-racism is to acknowledge and deconstruct structural racism</a:t>
            </a:r>
          </a:p>
          <a:p>
            <a:r>
              <a:rPr lang="en-US" dirty="0">
                <a:latin typeface="Arial"/>
                <a:cs typeface="Arial"/>
              </a:rPr>
              <a:t>Applies to more than teaching; also to shared governance and policies. Faculty should consider inclusive examples, stories and metaphors to connect the curriculum to all students. Small changes can make classes more welcoming.</a:t>
            </a:r>
          </a:p>
          <a:p>
            <a:endParaRPr lang="en-US"/>
          </a:p>
        </p:txBody>
      </p:sp>
      <p:sp>
        <p:nvSpPr>
          <p:cNvPr id="4" name="Slide Number Placeholder 3">
            <a:extLst>
              <a:ext uri="{FF2B5EF4-FFF2-40B4-BE49-F238E27FC236}">
                <a16:creationId xmlns:a16="http://schemas.microsoft.com/office/drawing/2014/main" id="{0E6F6F4C-A9B2-9F1E-C527-AFF0C4C8620F}"/>
              </a:ext>
            </a:extLst>
          </p:cNvPr>
          <p:cNvSpPr>
            <a:spLocks noGrp="1"/>
          </p:cNvSpPr>
          <p:nvPr>
            <p:ph type="sldNum" sz="quarter" idx="10"/>
          </p:nvPr>
        </p:nvSpPr>
        <p:spPr/>
        <p:txBody>
          <a:bodyPr/>
          <a:lstStyle/>
          <a:p>
            <a:pPr>
              <a:defRPr/>
            </a:pPr>
            <a:fld id="{06DDD070-D08E-4B40-B4AC-DB5751E9D83C}" type="slidenum">
              <a:rPr lang="en-US" altLang="en-US"/>
              <a:pPr>
                <a:defRPr/>
              </a:pPr>
              <a:t>18</a:t>
            </a:fld>
            <a:endParaRPr lang="en-US" altLang="en-US"/>
          </a:p>
        </p:txBody>
      </p:sp>
    </p:spTree>
    <p:extLst>
      <p:ext uri="{BB962C8B-B14F-4D97-AF65-F5344CB8AC3E}">
        <p14:creationId xmlns:p14="http://schemas.microsoft.com/office/powerpoint/2010/main" val="64970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BECC-72D9-0519-66C8-E2B52F4D6084}"/>
              </a:ext>
            </a:extLst>
          </p:cNvPr>
          <p:cNvSpPr>
            <a:spLocks noGrp="1"/>
          </p:cNvSpPr>
          <p:nvPr>
            <p:ph type="title"/>
          </p:nvPr>
        </p:nvSpPr>
        <p:spPr>
          <a:xfrm>
            <a:off x="1277650" y="365125"/>
            <a:ext cx="10046043" cy="1325563"/>
          </a:xfrm>
        </p:spPr>
        <p:txBody>
          <a:bodyPr wrap="square" anchor="b">
            <a:normAutofit/>
          </a:bodyPr>
          <a:lstStyle/>
          <a:p>
            <a:r>
              <a:rPr lang="en-US"/>
              <a:t>Los Rios Federation of Teachers</a:t>
            </a:r>
            <a:br>
              <a:rPr lang="en-US"/>
            </a:br>
            <a:endParaRPr lang="en-US" dirty="0"/>
          </a:p>
        </p:txBody>
      </p:sp>
      <p:pic>
        <p:nvPicPr>
          <p:cNvPr id="5" name="Content Placeholder 4" descr="A close-up of a question from Los Rios Federation of Teachers. Equity Reflection ">
            <a:extLst>
              <a:ext uri="{FF2B5EF4-FFF2-40B4-BE49-F238E27FC236}">
                <a16:creationId xmlns:a16="http://schemas.microsoft.com/office/drawing/2014/main" id="{238BCDA2-93D3-2CD1-265C-5B995941F453}"/>
              </a:ext>
            </a:extLst>
          </p:cNvPr>
          <p:cNvPicPr>
            <a:picLocks noGrp="1" noChangeAspect="1"/>
          </p:cNvPicPr>
          <p:nvPr>
            <p:ph sz="half" idx="1"/>
          </p:nvPr>
        </p:nvPicPr>
        <p:blipFill>
          <a:blip r:embed="rId3"/>
          <a:stretch>
            <a:fillRect/>
          </a:stretch>
        </p:blipFill>
        <p:spPr>
          <a:xfrm>
            <a:off x="2087657" y="1344363"/>
            <a:ext cx="8932875" cy="5027578"/>
          </a:xfrm>
          <a:noFill/>
        </p:spPr>
      </p:pic>
      <p:sp>
        <p:nvSpPr>
          <p:cNvPr id="4" name="Slide Number Placeholder 3">
            <a:extLst>
              <a:ext uri="{FF2B5EF4-FFF2-40B4-BE49-F238E27FC236}">
                <a16:creationId xmlns:a16="http://schemas.microsoft.com/office/drawing/2014/main" id="{C4A2A9B9-2CE2-C4EE-2E63-0F5D19B3DAE6}"/>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a:pPr>
                <a:spcAft>
                  <a:spcPts val="600"/>
                </a:spcAft>
                <a:defRPr/>
              </a:pPr>
              <a:t>19</a:t>
            </a:fld>
            <a:endParaRPr lang="en-US" altLang="en-US"/>
          </a:p>
        </p:txBody>
      </p:sp>
    </p:spTree>
    <p:extLst>
      <p:ext uri="{BB962C8B-B14F-4D97-AF65-F5344CB8AC3E}">
        <p14:creationId xmlns:p14="http://schemas.microsoft.com/office/powerpoint/2010/main" val="70117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96FC-E84E-431D-5DC4-EFC7A06721D4}"/>
              </a:ext>
            </a:extLst>
          </p:cNvPr>
          <p:cNvSpPr>
            <a:spLocks noGrp="1"/>
          </p:cNvSpPr>
          <p:nvPr>
            <p:ph type="title"/>
          </p:nvPr>
        </p:nvSpPr>
        <p:spPr>
          <a:xfrm>
            <a:off x="1277650" y="365125"/>
            <a:ext cx="10046043" cy="1325563"/>
          </a:xfrm>
        </p:spPr>
        <p:txBody>
          <a:bodyPr wrap="square" anchor="b">
            <a:normAutofit/>
          </a:bodyPr>
          <a:lstStyle/>
          <a:p>
            <a:r>
              <a:rPr lang="en-US"/>
              <a:t>PRESENTERS</a:t>
            </a:r>
          </a:p>
        </p:txBody>
      </p:sp>
      <p:sp>
        <p:nvSpPr>
          <p:cNvPr id="3" name="Content Placeholder 2">
            <a:extLst>
              <a:ext uri="{FF2B5EF4-FFF2-40B4-BE49-F238E27FC236}">
                <a16:creationId xmlns:a16="http://schemas.microsoft.com/office/drawing/2014/main" id="{C669BC7C-ABC1-C037-AAA4-D4B4332DB337}"/>
              </a:ext>
            </a:extLst>
          </p:cNvPr>
          <p:cNvSpPr>
            <a:spLocks noGrp="1"/>
          </p:cNvSpPr>
          <p:nvPr>
            <p:ph sz="half" idx="1"/>
          </p:nvPr>
        </p:nvSpPr>
        <p:spPr>
          <a:xfrm>
            <a:off x="1468212" y="1798320"/>
            <a:ext cx="10500135" cy="4419600"/>
          </a:xfrm>
        </p:spPr>
        <p:txBody>
          <a:bodyPr wrap="square" anchor="t">
            <a:normAutofit/>
          </a:bodyPr>
          <a:lstStyle/>
          <a:p>
            <a:pPr marL="0" indent="0" algn="ctr">
              <a:buNone/>
            </a:pPr>
            <a:endParaRPr lang="en-US" dirty="0">
              <a:latin typeface="Arial"/>
              <a:cs typeface="Arial"/>
            </a:endParaRPr>
          </a:p>
          <a:p>
            <a:pPr marL="0" indent="0" algn="ctr">
              <a:buNone/>
            </a:pPr>
            <a:endParaRPr lang="en-US" dirty="0">
              <a:latin typeface="Arial"/>
              <a:cs typeface="Arial"/>
            </a:endParaRPr>
          </a:p>
          <a:p>
            <a:pPr marL="0" indent="0" algn="ctr">
              <a:buNone/>
            </a:pPr>
            <a:r>
              <a:rPr lang="en-US" dirty="0">
                <a:latin typeface="Arial"/>
                <a:cs typeface="Arial"/>
              </a:rPr>
              <a:t>Wendy Brill-Wynkoop, FACCC President </a:t>
            </a:r>
            <a:endParaRPr lang="en-US" dirty="0"/>
          </a:p>
          <a:p>
            <a:pPr marL="0" indent="0" algn="ctr">
              <a:buNone/>
            </a:pPr>
            <a:endParaRPr lang="en-US" dirty="0">
              <a:latin typeface="Arial"/>
              <a:cs typeface="Arial"/>
            </a:endParaRPr>
          </a:p>
          <a:p>
            <a:pPr marL="0" indent="0" algn="ctr">
              <a:buNone/>
            </a:pPr>
            <a:r>
              <a:rPr lang="en-US" dirty="0">
                <a:latin typeface="Arial"/>
                <a:cs typeface="Arial"/>
              </a:rPr>
              <a:t>Robert L. Stewart Jr, ASCCC Treasurer</a:t>
            </a:r>
          </a:p>
        </p:txBody>
      </p:sp>
      <p:sp>
        <p:nvSpPr>
          <p:cNvPr id="4" name="Slide Number Placeholder 3">
            <a:extLst>
              <a:ext uri="{FF2B5EF4-FFF2-40B4-BE49-F238E27FC236}">
                <a16:creationId xmlns:a16="http://schemas.microsoft.com/office/drawing/2014/main" id="{8603126B-FD8C-FE4D-34D1-C48404D8CF1C}"/>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a:pPr>
                <a:spcAft>
                  <a:spcPts val="600"/>
                </a:spcAft>
                <a:defRPr/>
              </a:pPr>
              <a:t>2</a:t>
            </a:fld>
            <a:endParaRPr lang="en-US" altLang="en-US"/>
          </a:p>
        </p:txBody>
      </p:sp>
    </p:spTree>
    <p:extLst>
      <p:ext uri="{BB962C8B-B14F-4D97-AF65-F5344CB8AC3E}">
        <p14:creationId xmlns:p14="http://schemas.microsoft.com/office/powerpoint/2010/main" val="371787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BECC-72D9-0519-66C8-E2B52F4D6084}"/>
              </a:ext>
            </a:extLst>
          </p:cNvPr>
          <p:cNvSpPr>
            <a:spLocks noGrp="1"/>
          </p:cNvSpPr>
          <p:nvPr>
            <p:ph type="title"/>
          </p:nvPr>
        </p:nvSpPr>
        <p:spPr>
          <a:xfrm>
            <a:off x="1277650" y="365125"/>
            <a:ext cx="10046043" cy="1325563"/>
          </a:xfrm>
        </p:spPr>
        <p:txBody>
          <a:bodyPr wrap="square" anchor="b">
            <a:normAutofit/>
          </a:bodyPr>
          <a:lstStyle/>
          <a:p>
            <a:r>
              <a:rPr lang="en-US" dirty="0"/>
              <a:t>Los Rios Federation of Teachers </a:t>
            </a:r>
            <a:r>
              <a:rPr lang="en-US" dirty="0">
                <a:solidFill>
                  <a:schemeClr val="bg1"/>
                </a:solidFill>
              </a:rPr>
              <a:t>2</a:t>
            </a:r>
            <a:br>
              <a:rPr lang="en-US" dirty="0"/>
            </a:br>
            <a:endParaRPr lang="en-US" dirty="0"/>
          </a:p>
        </p:txBody>
      </p:sp>
      <p:pic>
        <p:nvPicPr>
          <p:cNvPr id="3" name="Picture 2" descr="Los Rios Federation of Teachers article on College Service: Anti-Racism and Equity Related Work">
            <a:extLst>
              <a:ext uri="{FF2B5EF4-FFF2-40B4-BE49-F238E27FC236}">
                <a16:creationId xmlns:a16="http://schemas.microsoft.com/office/drawing/2014/main" id="{47B46883-AFCE-1A2A-9911-870860C3833E}"/>
              </a:ext>
            </a:extLst>
          </p:cNvPr>
          <p:cNvPicPr>
            <a:picLocks noChangeAspect="1"/>
          </p:cNvPicPr>
          <p:nvPr/>
        </p:nvPicPr>
        <p:blipFill>
          <a:blip r:embed="rId3"/>
          <a:stretch>
            <a:fillRect/>
          </a:stretch>
        </p:blipFill>
        <p:spPr>
          <a:xfrm>
            <a:off x="2005423" y="1409214"/>
            <a:ext cx="8894683" cy="5019471"/>
          </a:xfrm>
          <a:prstGeom prst="rect">
            <a:avLst/>
          </a:prstGeom>
          <a:noFill/>
        </p:spPr>
      </p:pic>
      <p:sp>
        <p:nvSpPr>
          <p:cNvPr id="4" name="Slide Number Placeholder 3">
            <a:extLst>
              <a:ext uri="{FF2B5EF4-FFF2-40B4-BE49-F238E27FC236}">
                <a16:creationId xmlns:a16="http://schemas.microsoft.com/office/drawing/2014/main" id="{C4A2A9B9-2CE2-C4EE-2E63-0F5D19B3DAE6}"/>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a:pPr>
                <a:spcAft>
                  <a:spcPts val="600"/>
                </a:spcAft>
                <a:defRPr/>
              </a:pPr>
              <a:t>20</a:t>
            </a:fld>
            <a:endParaRPr lang="en-US" altLang="en-US"/>
          </a:p>
        </p:txBody>
      </p:sp>
    </p:spTree>
    <p:extLst>
      <p:ext uri="{BB962C8B-B14F-4D97-AF65-F5344CB8AC3E}">
        <p14:creationId xmlns:p14="http://schemas.microsoft.com/office/powerpoint/2010/main" val="227943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D63E-03EA-5CE2-4156-8E3E2A50025B}"/>
              </a:ext>
            </a:extLst>
          </p:cNvPr>
          <p:cNvSpPr>
            <a:spLocks noGrp="1"/>
          </p:cNvSpPr>
          <p:nvPr>
            <p:ph type="title"/>
          </p:nvPr>
        </p:nvSpPr>
        <p:spPr/>
        <p:txBody>
          <a:bodyPr/>
          <a:lstStyle/>
          <a:p>
            <a:r>
              <a:rPr lang="en-US"/>
              <a:t>Local Implementation Steps</a:t>
            </a:r>
          </a:p>
        </p:txBody>
      </p:sp>
      <p:sp>
        <p:nvSpPr>
          <p:cNvPr id="3" name="Content Placeholder 2">
            <a:extLst>
              <a:ext uri="{FF2B5EF4-FFF2-40B4-BE49-F238E27FC236}">
                <a16:creationId xmlns:a16="http://schemas.microsoft.com/office/drawing/2014/main" id="{C5B48335-EE82-486A-D418-3EBB0F97A753}"/>
              </a:ext>
            </a:extLst>
          </p:cNvPr>
          <p:cNvSpPr>
            <a:spLocks noGrp="1"/>
          </p:cNvSpPr>
          <p:nvPr>
            <p:ph sz="half" idx="1"/>
          </p:nvPr>
        </p:nvSpPr>
        <p:spPr/>
        <p:txBody>
          <a:bodyPr/>
          <a:lstStyle/>
          <a:p>
            <a:pPr marL="0" indent="0">
              <a:buNone/>
            </a:pPr>
            <a:endParaRPr lang="en-US"/>
          </a:p>
          <a:p>
            <a:r>
              <a:rPr lang="en-US">
                <a:latin typeface="Arial"/>
                <a:cs typeface="Arial"/>
              </a:rPr>
              <a:t>Review current policies and practices</a:t>
            </a:r>
          </a:p>
          <a:p>
            <a:r>
              <a:rPr lang="en-US">
                <a:latin typeface="Arial"/>
                <a:cs typeface="Arial"/>
              </a:rPr>
              <a:t>Engage stakeholders in discussion</a:t>
            </a:r>
          </a:p>
          <a:p>
            <a:pPr lvl="1"/>
            <a:r>
              <a:rPr lang="en-US">
                <a:latin typeface="Arial"/>
                <a:cs typeface="Arial"/>
              </a:rPr>
              <a:t>Faculty Union and Academic Senate shall consult</a:t>
            </a:r>
            <a:endParaRPr lang="en-US"/>
          </a:p>
          <a:p>
            <a:r>
              <a:rPr lang="en-US">
                <a:latin typeface="Arial"/>
                <a:cs typeface="Arial"/>
              </a:rPr>
              <a:t>Consider framework as baseline to develop competencies</a:t>
            </a:r>
          </a:p>
          <a:p>
            <a:r>
              <a:rPr lang="en-US">
                <a:latin typeface="Arial"/>
                <a:cs typeface="Arial"/>
              </a:rPr>
              <a:t>Professional development for evaluators on DEIA competencies</a:t>
            </a:r>
          </a:p>
          <a:p>
            <a:r>
              <a:rPr lang="en-US">
                <a:latin typeface="Arial"/>
                <a:cs typeface="Arial"/>
              </a:rPr>
              <a:t>Communicate expectations to employees</a:t>
            </a:r>
          </a:p>
          <a:p>
            <a:r>
              <a:rPr lang="en-US">
                <a:latin typeface="Arial"/>
                <a:cs typeface="Arial"/>
              </a:rPr>
              <a:t>Provide campus wide DEIA and antiracist professional development opportunities</a:t>
            </a:r>
          </a:p>
          <a:p>
            <a:endParaRPr lang="en-US"/>
          </a:p>
        </p:txBody>
      </p:sp>
      <p:sp>
        <p:nvSpPr>
          <p:cNvPr id="4" name="Slide Number Placeholder 3">
            <a:extLst>
              <a:ext uri="{FF2B5EF4-FFF2-40B4-BE49-F238E27FC236}">
                <a16:creationId xmlns:a16="http://schemas.microsoft.com/office/drawing/2014/main" id="{5CBAD24F-3E07-AECA-C76C-58CB7FC382F6}"/>
              </a:ext>
            </a:extLst>
          </p:cNvPr>
          <p:cNvSpPr>
            <a:spLocks noGrp="1"/>
          </p:cNvSpPr>
          <p:nvPr>
            <p:ph type="sldNum" sz="quarter" idx="10"/>
          </p:nvPr>
        </p:nvSpPr>
        <p:spPr/>
        <p:txBody>
          <a:bodyPr/>
          <a:lstStyle/>
          <a:p>
            <a:pPr>
              <a:defRPr/>
            </a:pPr>
            <a:fld id="{06DDD070-D08E-4B40-B4AC-DB5751E9D83C}" type="slidenum">
              <a:rPr lang="en-US" altLang="en-US"/>
              <a:pPr>
                <a:defRPr/>
              </a:pPr>
              <a:t>21</a:t>
            </a:fld>
            <a:endParaRPr lang="en-US" altLang="en-US"/>
          </a:p>
        </p:txBody>
      </p:sp>
    </p:spTree>
    <p:extLst>
      <p:ext uri="{BB962C8B-B14F-4D97-AF65-F5344CB8AC3E}">
        <p14:creationId xmlns:p14="http://schemas.microsoft.com/office/powerpoint/2010/main" val="181793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B9FF-50BA-49CA-F814-7A5B6B0BC31D}"/>
              </a:ext>
            </a:extLst>
          </p:cNvPr>
          <p:cNvSpPr>
            <a:spLocks noGrp="1"/>
          </p:cNvSpPr>
          <p:nvPr>
            <p:ph type="title"/>
          </p:nvPr>
        </p:nvSpPr>
        <p:spPr/>
        <p:txBody>
          <a:bodyPr/>
          <a:lstStyle/>
          <a:p>
            <a:r>
              <a:rPr lang="en-US" dirty="0">
                <a:latin typeface="Georgia"/>
              </a:rPr>
              <a:t>Other Examples of Local Implementation</a:t>
            </a:r>
            <a:endParaRPr lang="en-US" dirty="0"/>
          </a:p>
        </p:txBody>
      </p:sp>
      <p:sp>
        <p:nvSpPr>
          <p:cNvPr id="3" name="Content Placeholder 2">
            <a:extLst>
              <a:ext uri="{FF2B5EF4-FFF2-40B4-BE49-F238E27FC236}">
                <a16:creationId xmlns:a16="http://schemas.microsoft.com/office/drawing/2014/main" id="{92DC8FA8-0FB7-0A79-CDE2-1B3876E821E6}"/>
              </a:ext>
            </a:extLst>
          </p:cNvPr>
          <p:cNvSpPr>
            <a:spLocks noGrp="1"/>
          </p:cNvSpPr>
          <p:nvPr>
            <p:ph sz="half" idx="1"/>
          </p:nvPr>
        </p:nvSpPr>
        <p:spPr/>
        <p:txBody>
          <a:bodyPr/>
          <a:lstStyle/>
          <a:p>
            <a:pPr marL="0" indent="0">
              <a:buNone/>
            </a:pPr>
            <a:endParaRPr lang="en-US" dirty="0"/>
          </a:p>
          <a:p>
            <a:pPr marL="0" indent="0">
              <a:buNone/>
            </a:pPr>
            <a:r>
              <a:rPr lang="en-US" dirty="0">
                <a:latin typeface="Arial"/>
                <a:cs typeface="Arial"/>
              </a:rPr>
              <a:t>Foothill-DeAnza Community College District</a:t>
            </a:r>
            <a:endParaRPr lang="en-US" dirty="0"/>
          </a:p>
          <a:p>
            <a:pPr lvl="1"/>
            <a:r>
              <a:rPr lang="en-US" dirty="0">
                <a:latin typeface="Arial"/>
                <a:cs typeface="Arial"/>
                <a:hlinkClick r:id="rId3"/>
              </a:rPr>
              <a:t>https://fafhda.org/agreement/articles-appendices-mous</a:t>
            </a:r>
            <a:r>
              <a:rPr lang="en-US" dirty="0">
                <a:latin typeface="Arial"/>
                <a:cs typeface="Arial"/>
              </a:rPr>
              <a:t>  </a:t>
            </a:r>
            <a:endParaRPr lang="en-US" dirty="0"/>
          </a:p>
          <a:p>
            <a:pPr lvl="1"/>
            <a:r>
              <a:rPr lang="en-US" dirty="0">
                <a:latin typeface="Arial"/>
                <a:cs typeface="Arial"/>
              </a:rPr>
              <a:t>Appendices J1 (A-G) are the evaluative tools for faculty; J2 (1-4 and W) are the student evaluation tools.</a:t>
            </a:r>
            <a:endParaRPr lang="en-US"/>
          </a:p>
          <a:p>
            <a:endParaRPr lang="en-US"/>
          </a:p>
          <a:p>
            <a:endParaRPr lang="en-US"/>
          </a:p>
        </p:txBody>
      </p:sp>
      <p:sp>
        <p:nvSpPr>
          <p:cNvPr id="4" name="Slide Number Placeholder 3">
            <a:extLst>
              <a:ext uri="{FF2B5EF4-FFF2-40B4-BE49-F238E27FC236}">
                <a16:creationId xmlns:a16="http://schemas.microsoft.com/office/drawing/2014/main" id="{AA777B52-82B1-E6DC-123C-75E372A7C456}"/>
              </a:ext>
            </a:extLst>
          </p:cNvPr>
          <p:cNvSpPr>
            <a:spLocks noGrp="1"/>
          </p:cNvSpPr>
          <p:nvPr>
            <p:ph type="sldNum" sz="quarter" idx="10"/>
          </p:nvPr>
        </p:nvSpPr>
        <p:spPr/>
        <p:txBody>
          <a:bodyPr/>
          <a:lstStyle/>
          <a:p>
            <a:pPr>
              <a:defRPr/>
            </a:pPr>
            <a:fld id="{06DDD070-D08E-4B40-B4AC-DB5751E9D83C}" type="slidenum">
              <a:rPr lang="en-US" altLang="en-US"/>
              <a:pPr>
                <a:defRPr/>
              </a:pPr>
              <a:t>22</a:t>
            </a:fld>
            <a:endParaRPr lang="en-US" altLang="en-US"/>
          </a:p>
        </p:txBody>
      </p:sp>
    </p:spTree>
    <p:extLst>
      <p:ext uri="{BB962C8B-B14F-4D97-AF65-F5344CB8AC3E}">
        <p14:creationId xmlns:p14="http://schemas.microsoft.com/office/powerpoint/2010/main" val="149754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E7F6-DAD5-EB6B-E91E-169583E55DFB}"/>
              </a:ext>
            </a:extLst>
          </p:cNvPr>
          <p:cNvSpPr>
            <a:spLocks noGrp="1"/>
          </p:cNvSpPr>
          <p:nvPr>
            <p:ph type="title"/>
          </p:nvPr>
        </p:nvSpPr>
        <p:spPr/>
        <p:txBody>
          <a:bodyPr/>
          <a:lstStyle/>
          <a:p>
            <a:r>
              <a:rPr lang="en-US">
                <a:latin typeface="Georgia"/>
              </a:rPr>
              <a:t>Resources</a:t>
            </a:r>
            <a:endParaRPr lang="en-US"/>
          </a:p>
        </p:txBody>
      </p:sp>
      <p:sp>
        <p:nvSpPr>
          <p:cNvPr id="3" name="Content Placeholder 2">
            <a:extLst>
              <a:ext uri="{FF2B5EF4-FFF2-40B4-BE49-F238E27FC236}">
                <a16:creationId xmlns:a16="http://schemas.microsoft.com/office/drawing/2014/main" id="{909D8CA6-6A26-F8E6-1711-A275FE1637D2}"/>
              </a:ext>
            </a:extLst>
          </p:cNvPr>
          <p:cNvSpPr>
            <a:spLocks noGrp="1"/>
          </p:cNvSpPr>
          <p:nvPr>
            <p:ph sz="half" idx="1"/>
          </p:nvPr>
        </p:nvSpPr>
        <p:spPr/>
        <p:txBody>
          <a:bodyPr/>
          <a:lstStyle/>
          <a:p>
            <a:pPr marL="0" indent="0">
              <a:buNone/>
            </a:pPr>
            <a:r>
              <a:rPr lang="en-US" sz="1800" b="1" dirty="0">
                <a:latin typeface="Arial"/>
                <a:cs typeface="Arial"/>
              </a:rPr>
              <a:t>Community College/Higher Ed Resources: </a:t>
            </a:r>
            <a:endParaRPr lang="en-US" sz="1800" dirty="0">
              <a:latin typeface="Arial"/>
              <a:cs typeface="Arial"/>
            </a:endParaRPr>
          </a:p>
          <a:p>
            <a:pPr marL="171450" indent="-171450"/>
            <a:r>
              <a:rPr lang="en-US" sz="1800" dirty="0">
                <a:solidFill>
                  <a:srgbClr val="0563C1"/>
                </a:solidFill>
                <a:latin typeface="Arial"/>
                <a:cs typeface="Arial"/>
                <a:hlinkClick r:id="rId3"/>
              </a:rPr>
              <a:t>League DEIA Resources/Town Hall Recordings</a:t>
            </a:r>
            <a:endParaRPr lang="en-US" sz="1800" dirty="0">
              <a:solidFill>
                <a:srgbClr val="0563C1"/>
              </a:solidFill>
              <a:latin typeface="Arial"/>
              <a:cs typeface="Arial"/>
            </a:endParaRPr>
          </a:p>
          <a:p>
            <a:pPr marL="171450" indent="-171450"/>
            <a:r>
              <a:rPr lang="en-US" sz="1800" dirty="0">
                <a:solidFill>
                  <a:srgbClr val="0563C1"/>
                </a:solidFill>
                <a:latin typeface="Arial"/>
                <a:cs typeface="Arial"/>
              </a:rPr>
              <a:t>CCCCO DEIA Resources</a:t>
            </a:r>
            <a:r>
              <a:rPr lang="en-US" sz="1800" dirty="0">
                <a:latin typeface="Arial"/>
                <a:cs typeface="Arial"/>
              </a:rPr>
              <a:t>:</a:t>
            </a:r>
            <a:endParaRPr lang="en-US" dirty="0"/>
          </a:p>
          <a:p>
            <a:pPr marL="628650" lvl="1" indent="-171450"/>
            <a:r>
              <a:rPr lang="en-US" sz="1600" u="sng" dirty="0">
                <a:solidFill>
                  <a:srgbClr val="0563C1"/>
                </a:solidFill>
                <a:latin typeface="Arial"/>
                <a:cs typeface="Arial"/>
                <a:hlinkClick r:id="rId4"/>
              </a:rPr>
              <a:t>Vision for Success DEI Task Force 2020 Report</a:t>
            </a:r>
            <a:r>
              <a:rPr lang="en-US" sz="1600" dirty="0">
                <a:solidFill>
                  <a:srgbClr val="0563C1"/>
                </a:solidFill>
                <a:latin typeface="Arial"/>
                <a:cs typeface="Arial"/>
              </a:rPr>
              <a:t> </a:t>
            </a:r>
            <a:endParaRPr lang="en-US" sz="1600" dirty="0"/>
          </a:p>
          <a:p>
            <a:pPr marL="628650" lvl="1" indent="-171450"/>
            <a:r>
              <a:rPr lang="en-US" sz="1600" dirty="0">
                <a:latin typeface="Arial"/>
                <a:cs typeface="Arial"/>
              </a:rPr>
              <a:t>Chancellor’s Office: </a:t>
            </a:r>
            <a:r>
              <a:rPr lang="en-US" sz="1600" dirty="0">
                <a:solidFill>
                  <a:srgbClr val="0563C1"/>
                </a:solidFill>
                <a:latin typeface="Arial"/>
                <a:cs typeface="Arial"/>
                <a:hlinkClick r:id="rId5"/>
              </a:rPr>
              <a:t>6/5/20 Call To Action </a:t>
            </a:r>
            <a:endParaRPr lang="en-US" sz="1600" dirty="0"/>
          </a:p>
          <a:p>
            <a:pPr marL="628650" lvl="1" indent="-171450"/>
            <a:r>
              <a:rPr lang="en-US" sz="1600" dirty="0">
                <a:solidFill>
                  <a:srgbClr val="0563C1"/>
                </a:solidFill>
                <a:latin typeface="Arial"/>
                <a:cs typeface="Arial"/>
                <a:hlinkClick r:id="rId6"/>
              </a:rPr>
              <a:t>11/9/20 Call To Action Update</a:t>
            </a:r>
            <a:endParaRPr lang="en-US" sz="1600" dirty="0"/>
          </a:p>
          <a:p>
            <a:pPr marL="628650" lvl="1" indent="-171450"/>
            <a:r>
              <a:rPr lang="en-US" sz="1600" dirty="0">
                <a:solidFill>
                  <a:srgbClr val="0563C1"/>
                </a:solidFill>
                <a:latin typeface="Arial"/>
                <a:cs typeface="Arial"/>
                <a:hlinkClick r:id="rId7"/>
              </a:rPr>
              <a:t>6/14/21 Call To Action Update</a:t>
            </a:r>
            <a:endParaRPr lang="en-US" sz="1600" dirty="0"/>
          </a:p>
          <a:p>
            <a:pPr marL="628650" lvl="1" indent="-171450"/>
            <a:r>
              <a:rPr lang="en-US" sz="1600" dirty="0">
                <a:latin typeface="Arial"/>
                <a:cs typeface="Arial"/>
              </a:rPr>
              <a:t> </a:t>
            </a:r>
            <a:r>
              <a:rPr lang="en-US" sz="1600" dirty="0">
                <a:solidFill>
                  <a:srgbClr val="0563C1"/>
                </a:solidFill>
                <a:latin typeface="Arial"/>
                <a:cs typeface="Arial"/>
                <a:hlinkClick r:id="rId8"/>
              </a:rPr>
              <a:t>SAMPLE CC DISTRICT RESOLUTION: AFFIRMING COMMITMENT TO DIVERSITY, EQUITY AND INCLUSION</a:t>
            </a:r>
            <a:br>
              <a:rPr lang="en-US" sz="1600" dirty="0">
                <a:latin typeface="Arial"/>
                <a:cs typeface="Arial"/>
              </a:rPr>
            </a:br>
            <a:r>
              <a:rPr lang="en-US" sz="1600" dirty="0">
                <a:solidFill>
                  <a:srgbClr val="0563C1"/>
                </a:solidFill>
                <a:latin typeface="Arial"/>
                <a:cs typeface="Arial"/>
              </a:rPr>
              <a:t> </a:t>
            </a:r>
            <a:r>
              <a:rPr lang="en-US" sz="1600" dirty="0">
                <a:latin typeface="Arial"/>
                <a:cs typeface="Arial"/>
              </a:rPr>
              <a:t>◆ </a:t>
            </a:r>
            <a:r>
              <a:rPr lang="en-US" sz="1600" dirty="0">
                <a:solidFill>
                  <a:srgbClr val="0563C1"/>
                </a:solidFill>
                <a:latin typeface="Arial"/>
                <a:cs typeface="Arial"/>
                <a:hlinkClick r:id="rId9"/>
              </a:rPr>
              <a:t>DEIA Glossary of Terms </a:t>
            </a:r>
            <a:r>
              <a:rPr lang="en-US" sz="1600" dirty="0">
                <a:latin typeface="Arial"/>
                <a:cs typeface="Arial"/>
              </a:rPr>
              <a:t>◆ </a:t>
            </a:r>
            <a:r>
              <a:rPr lang="en-US" sz="1600" dirty="0">
                <a:solidFill>
                  <a:srgbClr val="0563C1"/>
                </a:solidFill>
                <a:latin typeface="Arial"/>
                <a:cs typeface="Arial"/>
                <a:hlinkClick r:id="rId10"/>
              </a:rPr>
              <a:t>SSCCC ANTI-RACISM: A Student Plan of Action</a:t>
            </a:r>
            <a:r>
              <a:rPr lang="en-US" sz="1600" dirty="0">
                <a:solidFill>
                  <a:srgbClr val="0563C1"/>
                </a:solidFill>
                <a:latin typeface="Arial"/>
                <a:cs typeface="Arial"/>
              </a:rPr>
              <a:t> </a:t>
            </a:r>
            <a:endParaRPr lang="en-US" sz="1600" dirty="0"/>
          </a:p>
          <a:p>
            <a:pPr marL="171450" indent="-171450"/>
            <a:r>
              <a:rPr lang="en-US" sz="1800" b="1" dirty="0">
                <a:latin typeface="Arial"/>
                <a:cs typeface="Arial"/>
              </a:rPr>
              <a:t>DEI Professional Development Learning Modules </a:t>
            </a:r>
            <a:r>
              <a:rPr lang="en-US" sz="1800" dirty="0">
                <a:latin typeface="Arial"/>
                <a:cs typeface="Arial"/>
              </a:rPr>
              <a:t>– Search for these titles in the </a:t>
            </a:r>
            <a:r>
              <a:rPr lang="en-US" sz="1800" dirty="0">
                <a:solidFill>
                  <a:srgbClr val="0563C1"/>
                </a:solidFill>
                <a:latin typeface="Arial"/>
                <a:cs typeface="Arial"/>
                <a:hlinkClick r:id="rId11"/>
              </a:rPr>
              <a:t>CCCCO Vision Resource Center</a:t>
            </a:r>
            <a:r>
              <a:rPr lang="en-US" sz="1800" dirty="0">
                <a:solidFill>
                  <a:srgbClr val="0563C1"/>
                </a:solidFill>
                <a:latin typeface="Arial"/>
                <a:cs typeface="Arial"/>
              </a:rPr>
              <a:t> </a:t>
            </a:r>
            <a:r>
              <a:rPr lang="en-US" sz="1800" dirty="0">
                <a:latin typeface="Arial"/>
                <a:cs typeface="Arial"/>
              </a:rPr>
              <a:t>: </a:t>
            </a:r>
          </a:p>
          <a:p>
            <a:pPr lvl="1"/>
            <a:r>
              <a:rPr lang="en-US" sz="1800" dirty="0">
                <a:latin typeface="Arial"/>
                <a:cs typeface="Arial"/>
              </a:rPr>
              <a:t>◆ “I Don’t See Color, I Just See People: Becoming Culturally Competent”</a:t>
            </a:r>
            <a:br>
              <a:rPr lang="en-US" sz="1800" dirty="0">
                <a:latin typeface="Arial"/>
                <a:cs typeface="Arial"/>
              </a:rPr>
            </a:br>
            <a:r>
              <a:rPr lang="en-US" sz="1800" dirty="0">
                <a:latin typeface="Arial"/>
                <a:cs typeface="Arial"/>
              </a:rPr>
              <a:t> ◆ “Playing Behind the Screen: The Implicit Bias in our Colleges” </a:t>
            </a:r>
            <a:endParaRPr lang="en-US" sz="1800" dirty="0"/>
          </a:p>
        </p:txBody>
      </p:sp>
      <p:sp>
        <p:nvSpPr>
          <p:cNvPr id="4" name="Slide Number Placeholder 3">
            <a:extLst>
              <a:ext uri="{FF2B5EF4-FFF2-40B4-BE49-F238E27FC236}">
                <a16:creationId xmlns:a16="http://schemas.microsoft.com/office/drawing/2014/main" id="{BD6D3F34-68E3-2F5E-A77A-A1789460539D}"/>
              </a:ext>
            </a:extLst>
          </p:cNvPr>
          <p:cNvSpPr>
            <a:spLocks noGrp="1"/>
          </p:cNvSpPr>
          <p:nvPr>
            <p:ph type="sldNum" sz="quarter" idx="10"/>
          </p:nvPr>
        </p:nvSpPr>
        <p:spPr/>
        <p:txBody>
          <a:bodyPr/>
          <a:lstStyle/>
          <a:p>
            <a:pPr>
              <a:defRPr/>
            </a:pPr>
            <a:fld id="{06DDD070-D08E-4B40-B4AC-DB5751E9D83C}" type="slidenum">
              <a:rPr lang="en-US" altLang="en-US"/>
              <a:pPr>
                <a:defRPr/>
              </a:pPr>
              <a:t>23</a:t>
            </a:fld>
            <a:endParaRPr lang="en-US" altLang="en-US"/>
          </a:p>
        </p:txBody>
      </p:sp>
    </p:spTree>
    <p:extLst>
      <p:ext uri="{BB962C8B-B14F-4D97-AF65-F5344CB8AC3E}">
        <p14:creationId xmlns:p14="http://schemas.microsoft.com/office/powerpoint/2010/main" val="2333549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E439-852D-F95B-BFEF-AB40BD27E12A}"/>
              </a:ext>
            </a:extLst>
          </p:cNvPr>
          <p:cNvSpPr>
            <a:spLocks noGrp="1"/>
          </p:cNvSpPr>
          <p:nvPr>
            <p:ph type="title"/>
          </p:nvPr>
        </p:nvSpPr>
        <p:spPr/>
        <p:txBody>
          <a:bodyPr/>
          <a:lstStyle/>
          <a:p>
            <a:r>
              <a:rPr lang="en-US" dirty="0"/>
              <a:t>Resources</a:t>
            </a:r>
            <a:r>
              <a:rPr lang="en-US" dirty="0">
                <a:solidFill>
                  <a:schemeClr val="bg1"/>
                </a:solidFill>
              </a:rPr>
              <a:t> (continued)</a:t>
            </a:r>
          </a:p>
        </p:txBody>
      </p:sp>
      <p:sp>
        <p:nvSpPr>
          <p:cNvPr id="3" name="Content Placeholder 2">
            <a:extLst>
              <a:ext uri="{FF2B5EF4-FFF2-40B4-BE49-F238E27FC236}">
                <a16:creationId xmlns:a16="http://schemas.microsoft.com/office/drawing/2014/main" id="{F2FBCF2C-5938-1E1A-97A8-44F4F6DA9040}"/>
              </a:ext>
            </a:extLst>
          </p:cNvPr>
          <p:cNvSpPr>
            <a:spLocks noGrp="1"/>
          </p:cNvSpPr>
          <p:nvPr>
            <p:ph sz="half" idx="1"/>
          </p:nvPr>
        </p:nvSpPr>
        <p:spPr>
          <a:xfrm>
            <a:off x="1430050" y="1798320"/>
            <a:ext cx="10163907" cy="4419600"/>
          </a:xfrm>
        </p:spPr>
        <p:txBody>
          <a:bodyPr/>
          <a:lstStyle/>
          <a:p>
            <a:pPr marL="0" indent="0">
              <a:buNone/>
            </a:pPr>
            <a:endParaRPr lang="en-US" sz="2000" b="1" dirty="0"/>
          </a:p>
          <a:p>
            <a:pPr marL="171450" indent="-171450"/>
            <a:r>
              <a:rPr lang="en-US" sz="1800" dirty="0">
                <a:latin typeface="Arial"/>
                <a:cs typeface="Arial"/>
              </a:rPr>
              <a:t>CCCT/CEOCCC Joint Resolution: </a:t>
            </a:r>
            <a:r>
              <a:rPr lang="en-US" sz="1800" dirty="0">
                <a:solidFill>
                  <a:srgbClr val="0563C1"/>
                </a:solidFill>
                <a:latin typeface="Arial"/>
                <a:cs typeface="Arial"/>
                <a:hlinkClick r:id="rId3"/>
              </a:rPr>
              <a:t>AFFIRMING OUR COMMITMENT TO STUDENT SUCCESS FOR BLACK &amp; AA STUDENTS </a:t>
            </a:r>
            <a:endParaRPr lang="en-US" sz="1800" dirty="0"/>
          </a:p>
          <a:p>
            <a:pPr marL="171450" indent="-171450"/>
            <a:r>
              <a:rPr lang="en-US" sz="1800" dirty="0">
                <a:latin typeface="Arial"/>
                <a:cs typeface="Arial"/>
              </a:rPr>
              <a:t>CA Governor’s Council For Post-Secondary Education: </a:t>
            </a:r>
            <a:r>
              <a:rPr lang="en-US" sz="1800" dirty="0">
                <a:solidFill>
                  <a:srgbClr val="0563C1"/>
                </a:solidFill>
                <a:latin typeface="Arial"/>
                <a:cs typeface="Arial"/>
                <a:hlinkClick r:id="rId4"/>
              </a:rPr>
              <a:t>Recovery With Equity </a:t>
            </a:r>
            <a:endParaRPr lang="en-US" sz="1800" dirty="0"/>
          </a:p>
          <a:p>
            <a:pPr marL="171450" indent="-171450"/>
            <a:r>
              <a:rPr lang="en-US" sz="1800" dirty="0">
                <a:latin typeface="Arial"/>
                <a:cs typeface="Arial"/>
              </a:rPr>
              <a:t>BOOKS, VIDEOS &amp; SERVICES by Drs. J. Luke Wood and Frank Harris III: ◆ </a:t>
            </a:r>
            <a:r>
              <a:rPr lang="en-US" sz="1800" dirty="0">
                <a:solidFill>
                  <a:srgbClr val="0563C1"/>
                </a:solidFill>
                <a:latin typeface="Arial"/>
                <a:cs typeface="Arial"/>
                <a:hlinkClick r:id="rId5"/>
              </a:rPr>
              <a:t>BOOKS</a:t>
            </a:r>
            <a:r>
              <a:rPr lang="en-US" sz="1800" dirty="0">
                <a:solidFill>
                  <a:srgbClr val="0563C1"/>
                </a:solidFill>
                <a:latin typeface="Arial"/>
                <a:cs typeface="Arial"/>
              </a:rPr>
              <a:t> </a:t>
            </a:r>
            <a:r>
              <a:rPr lang="en-US" sz="1800" dirty="0">
                <a:latin typeface="Arial"/>
                <a:cs typeface="Arial"/>
              </a:rPr>
              <a:t>◆ </a:t>
            </a:r>
            <a:r>
              <a:rPr lang="en-US" sz="1800" dirty="0">
                <a:solidFill>
                  <a:srgbClr val="0563C1"/>
                </a:solidFill>
                <a:latin typeface="Arial"/>
                <a:cs typeface="Arial"/>
                <a:hlinkClick r:id="rId6"/>
              </a:rPr>
              <a:t>VIDEOS</a:t>
            </a:r>
            <a:r>
              <a:rPr lang="en-US" sz="1800" dirty="0">
                <a:solidFill>
                  <a:srgbClr val="0563C1"/>
                </a:solidFill>
                <a:latin typeface="Arial"/>
                <a:cs typeface="Arial"/>
              </a:rPr>
              <a:t> </a:t>
            </a:r>
            <a:r>
              <a:rPr lang="en-US" sz="1800" dirty="0">
                <a:latin typeface="Arial"/>
                <a:cs typeface="Arial"/>
              </a:rPr>
              <a:t>◆ </a:t>
            </a:r>
            <a:r>
              <a:rPr lang="en-US" sz="1800" dirty="0">
                <a:solidFill>
                  <a:srgbClr val="0563C1"/>
                </a:solidFill>
                <a:latin typeface="Arial"/>
                <a:cs typeface="Arial"/>
                <a:hlinkClick r:id="rId7"/>
              </a:rPr>
              <a:t>SERVICES</a:t>
            </a:r>
            <a:r>
              <a:rPr lang="en-US" sz="1800" dirty="0">
                <a:solidFill>
                  <a:srgbClr val="0563C1"/>
                </a:solidFill>
                <a:latin typeface="Arial"/>
                <a:cs typeface="Arial"/>
              </a:rPr>
              <a:t> </a:t>
            </a:r>
            <a:endParaRPr lang="en-US" sz="1800" dirty="0"/>
          </a:p>
          <a:p>
            <a:pPr marL="171450" indent="-171450"/>
            <a:r>
              <a:rPr lang="en-US" sz="1800" dirty="0">
                <a:latin typeface="Arial"/>
                <a:cs typeface="Arial"/>
              </a:rPr>
              <a:t>BOOK: Sims/Taylor-Mendoza/Wallace/Conaway/</a:t>
            </a:r>
            <a:r>
              <a:rPr lang="en-US" sz="1800" dirty="0" err="1">
                <a:latin typeface="Arial"/>
                <a:cs typeface="Arial"/>
              </a:rPr>
              <a:t>Hotep</a:t>
            </a:r>
            <a:r>
              <a:rPr lang="en-US" sz="1800" dirty="0">
                <a:latin typeface="Arial"/>
                <a:cs typeface="Arial"/>
              </a:rPr>
              <a:t> </a:t>
            </a:r>
            <a:r>
              <a:rPr lang="en-US" sz="1800" dirty="0">
                <a:solidFill>
                  <a:srgbClr val="0563C1"/>
                </a:solidFill>
                <a:latin typeface="Arial"/>
                <a:cs typeface="Arial"/>
                <a:hlinkClick r:id="rId8"/>
              </a:rPr>
              <a:t>Minding The Obligation Gap in Community Colleges and Beyond</a:t>
            </a:r>
            <a:r>
              <a:rPr lang="en-US" sz="1800" dirty="0">
                <a:solidFill>
                  <a:srgbClr val="0563C1"/>
                </a:solidFill>
                <a:latin typeface="Arial"/>
                <a:cs typeface="Arial"/>
              </a:rPr>
              <a:t> </a:t>
            </a:r>
            <a:r>
              <a:rPr lang="en-US" sz="1800" dirty="0">
                <a:latin typeface="Arial"/>
                <a:cs typeface="Arial"/>
              </a:rPr>
              <a:t>◆ </a:t>
            </a:r>
            <a:r>
              <a:rPr lang="en-US" sz="1800" dirty="0">
                <a:solidFill>
                  <a:srgbClr val="0563C1"/>
                </a:solidFill>
                <a:latin typeface="Arial"/>
                <a:cs typeface="Arial"/>
                <a:hlinkClick r:id="rId9"/>
              </a:rPr>
              <a:t>5-Part Webinar Series</a:t>
            </a:r>
            <a:r>
              <a:rPr lang="en-US" sz="1800" dirty="0">
                <a:solidFill>
                  <a:srgbClr val="0563C1"/>
                </a:solidFill>
                <a:latin typeface="Arial"/>
                <a:cs typeface="Arial"/>
              </a:rPr>
              <a:t> </a:t>
            </a:r>
            <a:endParaRPr lang="en-US" sz="1800" dirty="0"/>
          </a:p>
          <a:p>
            <a:pPr marL="171450" indent="-171450"/>
            <a:r>
              <a:rPr lang="en-US" sz="1800" dirty="0">
                <a:latin typeface="Arial"/>
                <a:cs typeface="Arial"/>
              </a:rPr>
              <a:t>BOOK: McNair/Bensimon/Malcom-</a:t>
            </a:r>
            <a:r>
              <a:rPr lang="en-US" sz="1800" dirty="0" err="1">
                <a:latin typeface="Arial"/>
                <a:cs typeface="Arial"/>
              </a:rPr>
              <a:t>Piqueux</a:t>
            </a:r>
            <a:r>
              <a:rPr lang="en-US" sz="1800" dirty="0">
                <a:latin typeface="Arial"/>
                <a:cs typeface="Arial"/>
              </a:rPr>
              <a:t> </a:t>
            </a:r>
            <a:r>
              <a:rPr lang="en-US" sz="1800" dirty="0">
                <a:solidFill>
                  <a:srgbClr val="0563C1"/>
                </a:solidFill>
                <a:latin typeface="Arial"/>
                <a:cs typeface="Arial"/>
                <a:hlinkClick r:id="rId10"/>
              </a:rPr>
              <a:t>From Equity Talk to Equity Walk: Expanding Practitioner Knowledge for Racial Justice in Higher Education </a:t>
            </a:r>
            <a:endParaRPr lang="en-US" sz="1800" dirty="0"/>
          </a:p>
          <a:p>
            <a:endParaRPr lang="en-US" sz="1400" dirty="0"/>
          </a:p>
        </p:txBody>
      </p:sp>
      <p:sp>
        <p:nvSpPr>
          <p:cNvPr id="4" name="Slide Number Placeholder 3">
            <a:extLst>
              <a:ext uri="{FF2B5EF4-FFF2-40B4-BE49-F238E27FC236}">
                <a16:creationId xmlns:a16="http://schemas.microsoft.com/office/drawing/2014/main" id="{BB8B0204-0084-9960-DDA4-66E54C8D1AAA}"/>
              </a:ext>
            </a:extLst>
          </p:cNvPr>
          <p:cNvSpPr>
            <a:spLocks noGrp="1"/>
          </p:cNvSpPr>
          <p:nvPr>
            <p:ph type="sldNum" sz="quarter" idx="10"/>
          </p:nvPr>
        </p:nvSpPr>
        <p:spPr/>
        <p:txBody>
          <a:bodyPr/>
          <a:lstStyle/>
          <a:p>
            <a:pPr>
              <a:defRPr/>
            </a:pPr>
            <a:fld id="{06DDD070-D08E-4B40-B4AC-DB5751E9D83C}" type="slidenum">
              <a:rPr lang="en-US" altLang="en-US"/>
              <a:pPr>
                <a:defRPr/>
              </a:pPr>
              <a:t>24</a:t>
            </a:fld>
            <a:endParaRPr lang="en-US" altLang="en-US"/>
          </a:p>
        </p:txBody>
      </p:sp>
    </p:spTree>
    <p:extLst>
      <p:ext uri="{BB962C8B-B14F-4D97-AF65-F5344CB8AC3E}">
        <p14:creationId xmlns:p14="http://schemas.microsoft.com/office/powerpoint/2010/main" val="161801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6EA1-CCA5-7A43-2C2C-1332680699E7}"/>
              </a:ext>
            </a:extLst>
          </p:cNvPr>
          <p:cNvSpPr>
            <a:spLocks noGrp="1"/>
          </p:cNvSpPr>
          <p:nvPr>
            <p:ph type="title"/>
          </p:nvPr>
        </p:nvSpPr>
        <p:spPr/>
        <p:txBody>
          <a:bodyPr/>
          <a:lstStyle/>
          <a:p>
            <a:r>
              <a:rPr lang="en-US">
                <a:latin typeface="Georgia"/>
              </a:rPr>
              <a:t>Resources</a:t>
            </a:r>
          </a:p>
          <a:p>
            <a:endParaRPr lang="en-US"/>
          </a:p>
        </p:txBody>
      </p:sp>
      <p:sp>
        <p:nvSpPr>
          <p:cNvPr id="3" name="Content Placeholder 2">
            <a:extLst>
              <a:ext uri="{FF2B5EF4-FFF2-40B4-BE49-F238E27FC236}">
                <a16:creationId xmlns:a16="http://schemas.microsoft.com/office/drawing/2014/main" id="{7A3D3273-3795-7818-75AA-6D94385E4511}"/>
              </a:ext>
            </a:extLst>
          </p:cNvPr>
          <p:cNvSpPr>
            <a:spLocks noGrp="1"/>
          </p:cNvSpPr>
          <p:nvPr>
            <p:ph sz="half" idx="1"/>
          </p:nvPr>
        </p:nvSpPr>
        <p:spPr>
          <a:xfrm>
            <a:off x="1183866" y="1434905"/>
            <a:ext cx="10386645" cy="4783015"/>
          </a:xfrm>
        </p:spPr>
        <p:txBody>
          <a:bodyPr/>
          <a:lstStyle/>
          <a:p>
            <a:pPr marL="0" indent="0">
              <a:buNone/>
            </a:pPr>
            <a:r>
              <a:rPr lang="en-US" sz="1600" b="1" dirty="0">
                <a:latin typeface="Arial"/>
                <a:cs typeface="Arial"/>
              </a:rPr>
              <a:t>Anti-Racism/Racial Justice Self-Study: </a:t>
            </a:r>
            <a:endParaRPr lang="en-US" sz="1600" dirty="0"/>
          </a:p>
          <a:p>
            <a:pPr marL="285750" indent="-285750"/>
            <a:r>
              <a:rPr lang="en-US" sz="1600" dirty="0">
                <a:solidFill>
                  <a:srgbClr val="0563C1"/>
                </a:solidFill>
                <a:latin typeface="Arial"/>
                <a:cs typeface="Arial"/>
                <a:hlinkClick r:id="rId3"/>
              </a:rPr>
              <a:t>How Studying Privilege Systems Can Strengthen Compassion</a:t>
            </a:r>
            <a:r>
              <a:rPr lang="en-US" sz="1600" dirty="0">
                <a:latin typeface="Arial"/>
                <a:cs typeface="Arial"/>
              </a:rPr>
              <a:t>: Peggy McIntosh at TEDx Timberlane Schools </a:t>
            </a:r>
            <a:r>
              <a:rPr lang="en-US" sz="1600" dirty="0">
                <a:solidFill>
                  <a:srgbClr val="0563C1"/>
                </a:solidFill>
                <a:latin typeface="Arial"/>
                <a:cs typeface="Arial"/>
                <a:hlinkClick r:id="rId4"/>
              </a:rPr>
              <a:t>White Privilege: Unpacking the Invisible Knapsack</a:t>
            </a:r>
            <a:r>
              <a:rPr lang="en-US" sz="1600" dirty="0">
                <a:solidFill>
                  <a:srgbClr val="0563C1"/>
                </a:solidFill>
                <a:latin typeface="Arial"/>
                <a:cs typeface="Arial"/>
              </a:rPr>
              <a:t> </a:t>
            </a:r>
            <a:r>
              <a:rPr lang="en-US" sz="1600" dirty="0">
                <a:latin typeface="Arial"/>
                <a:cs typeface="Arial"/>
              </a:rPr>
              <a:t>- Peggy McIntosh </a:t>
            </a:r>
            <a:endParaRPr lang="en-US" sz="1600" dirty="0"/>
          </a:p>
          <a:p>
            <a:pPr marL="285750" indent="-285750"/>
            <a:r>
              <a:rPr lang="en-US" sz="1600" dirty="0">
                <a:latin typeface="Arial"/>
                <a:cs typeface="Arial"/>
              </a:rPr>
              <a:t>ARTICLE: Cory Collins. </a:t>
            </a:r>
            <a:r>
              <a:rPr lang="en-US" sz="1600" dirty="0">
                <a:solidFill>
                  <a:srgbClr val="0563C1"/>
                </a:solidFill>
                <a:latin typeface="Arial"/>
                <a:cs typeface="Arial"/>
                <a:hlinkClick r:id="rId5"/>
              </a:rPr>
              <a:t>What Is White Privilege, Really?</a:t>
            </a:r>
            <a:br>
              <a:rPr lang="en-US" sz="1600" dirty="0">
                <a:hlinkClick r:id="rId5"/>
              </a:rPr>
            </a:br>
            <a:r>
              <a:rPr lang="en-US" sz="1600" dirty="0">
                <a:solidFill>
                  <a:srgbClr val="0563C1"/>
                </a:solidFill>
                <a:latin typeface="Arial"/>
                <a:cs typeface="Arial"/>
              </a:rPr>
              <a:t> </a:t>
            </a:r>
            <a:r>
              <a:rPr lang="en-US" sz="1600" dirty="0">
                <a:latin typeface="Arial"/>
                <a:cs typeface="Arial"/>
              </a:rPr>
              <a:t>Recognizing white privilege begins with truly understanding the term itself . Issue 60, Fall 2018 </a:t>
            </a:r>
            <a:endParaRPr lang="en-US" sz="1600" dirty="0"/>
          </a:p>
          <a:p>
            <a:pPr marL="285750" indent="-285750"/>
            <a:r>
              <a:rPr lang="en-US" sz="1600" dirty="0">
                <a:latin typeface="Arial"/>
                <a:cs typeface="Arial"/>
              </a:rPr>
              <a:t>BOOK: Robin </a:t>
            </a:r>
            <a:r>
              <a:rPr lang="en-US" sz="1600" dirty="0" err="1">
                <a:latin typeface="Arial"/>
                <a:cs typeface="Arial"/>
              </a:rPr>
              <a:t>DiAngelo</a:t>
            </a:r>
            <a:r>
              <a:rPr lang="en-US" sz="1600" dirty="0">
                <a:latin typeface="Arial"/>
                <a:cs typeface="Arial"/>
              </a:rPr>
              <a:t>, </a:t>
            </a:r>
            <a:r>
              <a:rPr lang="en-US" sz="1600" dirty="0" err="1">
                <a:latin typeface="Arial"/>
                <a:cs typeface="Arial"/>
              </a:rPr>
              <a:t>fwd</a:t>
            </a:r>
            <a:r>
              <a:rPr lang="en-US" sz="1600" dirty="0">
                <a:latin typeface="Arial"/>
                <a:cs typeface="Arial"/>
              </a:rPr>
              <a:t> by Michael Eric Dyson. </a:t>
            </a:r>
            <a:r>
              <a:rPr lang="en-US" sz="1600" dirty="0">
                <a:solidFill>
                  <a:srgbClr val="0563C1"/>
                </a:solidFill>
                <a:latin typeface="Arial"/>
                <a:cs typeface="Arial"/>
                <a:hlinkClick r:id="rId6"/>
              </a:rPr>
              <a:t>White Fragility: </a:t>
            </a:r>
            <a:r>
              <a:rPr lang="en-US" sz="1600" i="1" dirty="0">
                <a:solidFill>
                  <a:srgbClr val="0563C1"/>
                </a:solidFill>
                <a:latin typeface="Arial"/>
                <a:cs typeface="Arial"/>
                <a:hlinkClick r:id="rId6"/>
              </a:rPr>
              <a:t>Why It's So Hard for White People to Talk About Racism</a:t>
            </a:r>
            <a:r>
              <a:rPr lang="en-US" sz="1600" dirty="0">
                <a:latin typeface="Arial"/>
                <a:cs typeface="Arial"/>
              </a:rPr>
              <a:t>, 2018. </a:t>
            </a:r>
            <a:endParaRPr lang="en-US" sz="1600" dirty="0"/>
          </a:p>
          <a:p>
            <a:pPr marL="285750" indent="-285750"/>
            <a:r>
              <a:rPr lang="en-US" sz="1600" dirty="0">
                <a:latin typeface="Arial"/>
                <a:cs typeface="Arial"/>
              </a:rPr>
              <a:t>VIDEOS: Robin </a:t>
            </a:r>
            <a:r>
              <a:rPr lang="en-US" sz="1600" dirty="0" err="1">
                <a:latin typeface="Arial"/>
                <a:cs typeface="Arial"/>
              </a:rPr>
              <a:t>DiAngelo</a:t>
            </a:r>
            <a:r>
              <a:rPr lang="en-US" sz="1600" dirty="0">
                <a:latin typeface="Arial"/>
                <a:cs typeface="Arial"/>
              </a:rPr>
              <a:t> ◆ </a:t>
            </a:r>
            <a:r>
              <a:rPr lang="en-US" sz="1600" dirty="0">
                <a:solidFill>
                  <a:srgbClr val="0563C1"/>
                </a:solidFill>
                <a:latin typeface="Arial"/>
                <a:cs typeface="Arial"/>
                <a:hlinkClick r:id="rId7"/>
              </a:rPr>
              <a:t>Publications</a:t>
            </a:r>
            <a:r>
              <a:rPr lang="en-US" sz="1600" dirty="0">
                <a:solidFill>
                  <a:srgbClr val="0563C1"/>
                </a:solidFill>
                <a:latin typeface="Arial"/>
                <a:cs typeface="Arial"/>
              </a:rPr>
              <a:t> </a:t>
            </a:r>
            <a:r>
              <a:rPr lang="en-US" sz="1600" dirty="0">
                <a:latin typeface="Arial"/>
                <a:cs typeface="Arial"/>
              </a:rPr>
              <a:t>◆ </a:t>
            </a:r>
            <a:r>
              <a:rPr lang="en-US" sz="1600" dirty="0">
                <a:solidFill>
                  <a:srgbClr val="0563C1"/>
                </a:solidFill>
                <a:latin typeface="Arial"/>
                <a:cs typeface="Arial"/>
                <a:hlinkClick r:id="rId8"/>
              </a:rPr>
              <a:t>Media</a:t>
            </a:r>
            <a:r>
              <a:rPr lang="en-US" sz="1600" dirty="0">
                <a:solidFill>
                  <a:srgbClr val="0563C1"/>
                </a:solidFill>
                <a:latin typeface="Arial"/>
                <a:cs typeface="Arial"/>
              </a:rPr>
              <a:t> </a:t>
            </a:r>
            <a:r>
              <a:rPr lang="en-US" sz="1600" dirty="0">
                <a:latin typeface="Arial"/>
                <a:cs typeface="Arial"/>
              </a:rPr>
              <a:t>◆ </a:t>
            </a:r>
            <a:r>
              <a:rPr lang="en-US" sz="1600" dirty="0">
                <a:solidFill>
                  <a:srgbClr val="0563C1"/>
                </a:solidFill>
                <a:latin typeface="Arial"/>
                <a:cs typeface="Arial"/>
                <a:hlinkClick r:id="rId9"/>
              </a:rPr>
              <a:t>White Fragility Readers Guide</a:t>
            </a:r>
            <a:r>
              <a:rPr lang="en-US" sz="1600" dirty="0">
                <a:solidFill>
                  <a:srgbClr val="0563C1"/>
                </a:solidFill>
                <a:latin typeface="Arial"/>
                <a:cs typeface="Arial"/>
              </a:rPr>
              <a:t> </a:t>
            </a:r>
            <a:endParaRPr lang="en-US" sz="1600" dirty="0"/>
          </a:p>
          <a:p>
            <a:pPr marL="285750" indent="-285750"/>
            <a:r>
              <a:rPr lang="en-US" sz="1600" dirty="0">
                <a:latin typeface="Arial"/>
                <a:cs typeface="Arial"/>
              </a:rPr>
              <a:t>BOOKS: </a:t>
            </a:r>
            <a:r>
              <a:rPr lang="en-US" sz="1600" dirty="0" err="1">
                <a:latin typeface="Arial"/>
                <a:cs typeface="Arial"/>
              </a:rPr>
              <a:t>Kendi</a:t>
            </a:r>
            <a:r>
              <a:rPr lang="en-US" sz="1600" dirty="0">
                <a:latin typeface="Arial"/>
                <a:cs typeface="Arial"/>
              </a:rPr>
              <a:t>, </a:t>
            </a:r>
            <a:r>
              <a:rPr lang="en-US" sz="1600" dirty="0" err="1">
                <a:latin typeface="Arial"/>
                <a:cs typeface="Arial"/>
              </a:rPr>
              <a:t>Ibram</a:t>
            </a:r>
            <a:r>
              <a:rPr lang="en-US" sz="1600" dirty="0">
                <a:latin typeface="Arial"/>
                <a:cs typeface="Arial"/>
              </a:rPr>
              <a:t> X. ◆ </a:t>
            </a:r>
            <a:r>
              <a:rPr lang="en-US" sz="1600" dirty="0">
                <a:solidFill>
                  <a:srgbClr val="0563C1"/>
                </a:solidFill>
                <a:latin typeface="Arial"/>
                <a:cs typeface="Arial"/>
                <a:hlinkClick r:id="rId10"/>
              </a:rPr>
              <a:t>Stamped from the Beginning</a:t>
            </a:r>
            <a:r>
              <a:rPr lang="en-US" sz="1600" dirty="0">
                <a:latin typeface="Arial"/>
                <a:cs typeface="Arial"/>
              </a:rPr>
              <a:t>, 2017 ◆ </a:t>
            </a:r>
            <a:r>
              <a:rPr lang="en-US" sz="1600" dirty="0">
                <a:solidFill>
                  <a:srgbClr val="0563C1"/>
                </a:solidFill>
                <a:latin typeface="Arial"/>
                <a:cs typeface="Arial"/>
                <a:hlinkClick r:id="rId11"/>
              </a:rPr>
              <a:t>How To Be An Antiracist</a:t>
            </a:r>
            <a:r>
              <a:rPr lang="en-US" sz="1600" dirty="0">
                <a:latin typeface="Arial"/>
                <a:cs typeface="Arial"/>
              </a:rPr>
              <a:t>, 2019 </a:t>
            </a:r>
            <a:endParaRPr lang="en-US" sz="1600" dirty="0"/>
          </a:p>
          <a:p>
            <a:pPr marL="285750" indent="-285750"/>
            <a:r>
              <a:rPr lang="en-US" sz="1600" dirty="0">
                <a:latin typeface="Arial"/>
                <a:cs typeface="Arial"/>
              </a:rPr>
              <a:t>BOOK: Wilkerson, Isabel ◆ </a:t>
            </a:r>
            <a:r>
              <a:rPr lang="en-US" sz="1600" dirty="0">
                <a:solidFill>
                  <a:srgbClr val="0563C1"/>
                </a:solidFill>
                <a:latin typeface="Arial"/>
                <a:cs typeface="Arial"/>
                <a:hlinkClick r:id="rId12"/>
              </a:rPr>
              <a:t>Caste: The Origins of Our Discontents</a:t>
            </a:r>
            <a:r>
              <a:rPr lang="en-US" sz="1600" dirty="0">
                <a:latin typeface="Arial"/>
                <a:cs typeface="Arial"/>
              </a:rPr>
              <a:t>, 2020 </a:t>
            </a:r>
            <a:endParaRPr lang="en-US" sz="1600" dirty="0"/>
          </a:p>
          <a:p>
            <a:pPr marL="0" indent="0">
              <a:buNone/>
            </a:pPr>
            <a:r>
              <a:rPr lang="en-US" sz="1600" b="1" dirty="0">
                <a:latin typeface="Arial"/>
                <a:cs typeface="Arial"/>
              </a:rPr>
              <a:t>Accessibility/Universal Design for Learning Self-Study: </a:t>
            </a:r>
            <a:endParaRPr lang="en-US" sz="1600" dirty="0"/>
          </a:p>
          <a:p>
            <a:pPr marL="285750" indent="-285750"/>
            <a:r>
              <a:rPr lang="en-US" sz="1600" dirty="0">
                <a:latin typeface="Arial"/>
                <a:cs typeface="Arial"/>
              </a:rPr>
              <a:t>California State University Long Beach: </a:t>
            </a:r>
            <a:r>
              <a:rPr lang="en-US" sz="1600" dirty="0">
                <a:solidFill>
                  <a:srgbClr val="0563C1"/>
                </a:solidFill>
                <a:latin typeface="Arial"/>
                <a:cs typeface="Arial"/>
                <a:hlinkClick r:id="rId13"/>
              </a:rPr>
              <a:t>Universal Design for Learning </a:t>
            </a:r>
            <a:r>
              <a:rPr lang="en-US" sz="1600" dirty="0">
                <a:latin typeface="Arial"/>
                <a:cs typeface="Arial"/>
              </a:rPr>
              <a:t>◆ VIDEOS: </a:t>
            </a:r>
            <a:r>
              <a:rPr lang="en-US" sz="1600" dirty="0">
                <a:solidFill>
                  <a:srgbClr val="0563C1"/>
                </a:solidFill>
                <a:latin typeface="Arial"/>
                <a:cs typeface="Arial"/>
                <a:hlinkClick r:id="rId14"/>
              </a:rPr>
              <a:t>UDL Part 1 </a:t>
            </a:r>
            <a:r>
              <a:rPr lang="en-US" sz="1600" dirty="0">
                <a:solidFill>
                  <a:srgbClr val="0563C1"/>
                </a:solidFill>
                <a:latin typeface="Arial"/>
                <a:cs typeface="Arial"/>
              </a:rPr>
              <a:t> </a:t>
            </a:r>
            <a:r>
              <a:rPr lang="en-US" sz="1600" dirty="0">
                <a:solidFill>
                  <a:srgbClr val="0563C1"/>
                </a:solidFill>
                <a:latin typeface="Arial"/>
                <a:cs typeface="Arial"/>
                <a:hlinkClick r:id="rId15"/>
              </a:rPr>
              <a:t>UDL Part 2</a:t>
            </a:r>
            <a:endParaRPr lang="en-US" sz="1600" dirty="0"/>
          </a:p>
          <a:p>
            <a:pPr marL="285750" indent="-285750"/>
            <a:r>
              <a:rPr lang="en-US" sz="1600" dirty="0">
                <a:latin typeface="Arial"/>
                <a:cs typeface="Arial"/>
              </a:rPr>
              <a:t>CAST.org: </a:t>
            </a:r>
            <a:r>
              <a:rPr lang="en-US" sz="1600" dirty="0">
                <a:solidFill>
                  <a:srgbClr val="0563C1"/>
                </a:solidFill>
                <a:latin typeface="Arial"/>
                <a:cs typeface="Arial"/>
                <a:hlinkClick r:id="rId16"/>
              </a:rPr>
              <a:t>Universal Design for Learning </a:t>
            </a:r>
            <a:r>
              <a:rPr lang="en-US" sz="1600" dirty="0">
                <a:latin typeface="Arial"/>
                <a:cs typeface="Arial"/>
              </a:rPr>
              <a:t>◆ VIDEO: </a:t>
            </a:r>
            <a:r>
              <a:rPr lang="en-US" sz="1600" dirty="0">
                <a:solidFill>
                  <a:srgbClr val="0563C1"/>
                </a:solidFill>
                <a:latin typeface="Arial"/>
                <a:cs typeface="Arial"/>
                <a:hlinkClick r:id="rId17"/>
              </a:rPr>
              <a:t>UDL at a Glance</a:t>
            </a:r>
            <a:endParaRPr lang="en-US" sz="1600" dirty="0">
              <a:latin typeface="Arial"/>
              <a:cs typeface="Arial"/>
            </a:endParaRPr>
          </a:p>
          <a:p>
            <a:pPr marL="285750" indent="-285750"/>
            <a:r>
              <a:rPr lang="en-US" sz="1600" dirty="0">
                <a:solidFill>
                  <a:srgbClr val="0563C1"/>
                </a:solidFill>
                <a:latin typeface="Arial"/>
                <a:cs typeface="Arial"/>
                <a:hlinkClick r:id="rId18"/>
              </a:rPr>
              <a:t>UDL-Universe: A Comprehensive Faculty Development Guide </a:t>
            </a:r>
            <a:r>
              <a:rPr lang="en-US" sz="1600" dirty="0">
                <a:latin typeface="Arial"/>
                <a:cs typeface="Arial"/>
              </a:rPr>
              <a:t>- a project of the California State University system </a:t>
            </a:r>
            <a:endParaRPr lang="en-US" sz="1600" dirty="0"/>
          </a:p>
        </p:txBody>
      </p:sp>
      <p:sp>
        <p:nvSpPr>
          <p:cNvPr id="4" name="Slide Number Placeholder 3">
            <a:extLst>
              <a:ext uri="{FF2B5EF4-FFF2-40B4-BE49-F238E27FC236}">
                <a16:creationId xmlns:a16="http://schemas.microsoft.com/office/drawing/2014/main" id="{931A5831-78D4-4742-6DCC-1ABFF1628CAB}"/>
              </a:ext>
            </a:extLst>
          </p:cNvPr>
          <p:cNvSpPr>
            <a:spLocks noGrp="1"/>
          </p:cNvSpPr>
          <p:nvPr>
            <p:ph type="sldNum" sz="quarter" idx="10"/>
          </p:nvPr>
        </p:nvSpPr>
        <p:spPr/>
        <p:txBody>
          <a:bodyPr/>
          <a:lstStyle/>
          <a:p>
            <a:pPr>
              <a:defRPr/>
            </a:pPr>
            <a:fld id="{06DDD070-D08E-4B40-B4AC-DB5751E9D83C}" type="slidenum">
              <a:rPr lang="en-US" altLang="en-US"/>
              <a:pPr>
                <a:defRPr/>
              </a:pPr>
              <a:t>25</a:t>
            </a:fld>
            <a:endParaRPr lang="en-US" altLang="en-US"/>
          </a:p>
        </p:txBody>
      </p:sp>
    </p:spTree>
    <p:extLst>
      <p:ext uri="{BB962C8B-B14F-4D97-AF65-F5344CB8AC3E}">
        <p14:creationId xmlns:p14="http://schemas.microsoft.com/office/powerpoint/2010/main" val="3899651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7EB9-3E8F-F715-8EDD-E12D40D609FB}"/>
              </a:ext>
            </a:extLst>
          </p:cNvPr>
          <p:cNvSpPr>
            <a:spLocks noGrp="1"/>
          </p:cNvSpPr>
          <p:nvPr>
            <p:ph type="title"/>
          </p:nvPr>
        </p:nvSpPr>
        <p:spPr/>
        <p:txBody>
          <a:bodyPr/>
          <a:lstStyle/>
          <a:p>
            <a:r>
              <a:rPr lang="en-US">
                <a:latin typeface="Georgia"/>
              </a:rPr>
              <a:t>Questions? Thank You!</a:t>
            </a:r>
            <a:endParaRPr lang="en-US"/>
          </a:p>
        </p:txBody>
      </p:sp>
      <p:sp>
        <p:nvSpPr>
          <p:cNvPr id="3" name="Content Placeholder 2">
            <a:extLst>
              <a:ext uri="{FF2B5EF4-FFF2-40B4-BE49-F238E27FC236}">
                <a16:creationId xmlns:a16="http://schemas.microsoft.com/office/drawing/2014/main" id="{0B4147AB-0DAD-8B90-C624-AD68B1659E5B}"/>
              </a:ext>
            </a:extLst>
          </p:cNvPr>
          <p:cNvSpPr>
            <a:spLocks noGrp="1"/>
          </p:cNvSpPr>
          <p:nvPr>
            <p:ph idx="1"/>
          </p:nvPr>
        </p:nvSpPr>
        <p:spPr/>
        <p:txBody>
          <a:bodyPr/>
          <a:lstStyle/>
          <a:p>
            <a:r>
              <a:rPr lang="en-US">
                <a:latin typeface="Arial"/>
                <a:cs typeface="Arial"/>
                <a:hlinkClick r:id="rId3"/>
              </a:rPr>
              <a:t>Info@asccc.org</a:t>
            </a:r>
            <a:endParaRPr lang="en-US"/>
          </a:p>
          <a:p>
            <a:endParaRPr lang="en-US"/>
          </a:p>
        </p:txBody>
      </p:sp>
      <p:sp>
        <p:nvSpPr>
          <p:cNvPr id="4" name="Slide Number Placeholder 3">
            <a:extLst>
              <a:ext uri="{FF2B5EF4-FFF2-40B4-BE49-F238E27FC236}">
                <a16:creationId xmlns:a16="http://schemas.microsoft.com/office/drawing/2014/main" id="{784BEB34-FF3D-6EF3-95A5-9FEE67FC8CFA}"/>
              </a:ext>
            </a:extLst>
          </p:cNvPr>
          <p:cNvSpPr>
            <a:spLocks noGrp="1"/>
          </p:cNvSpPr>
          <p:nvPr>
            <p:ph type="sldNum" sz="quarter" idx="10"/>
          </p:nvPr>
        </p:nvSpPr>
        <p:spPr/>
        <p:txBody>
          <a:bodyPr/>
          <a:lstStyle/>
          <a:p>
            <a:pPr>
              <a:defRPr/>
            </a:pPr>
            <a:fld id="{06DDD070-D08E-4B40-B4AC-DB5751E9D83C}" type="slidenum">
              <a:rPr lang="en-US" altLang="en-US"/>
              <a:pPr>
                <a:defRPr/>
              </a:pPr>
              <a:t>26</a:t>
            </a:fld>
            <a:endParaRPr lang="en-US" altLang="en-US"/>
          </a:p>
        </p:txBody>
      </p:sp>
    </p:spTree>
    <p:extLst>
      <p:ext uri="{BB962C8B-B14F-4D97-AF65-F5344CB8AC3E}">
        <p14:creationId xmlns:p14="http://schemas.microsoft.com/office/powerpoint/2010/main" val="256535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AD21-E6A6-EB00-6EB6-3B6155758015}"/>
              </a:ext>
            </a:extLst>
          </p:cNvPr>
          <p:cNvSpPr>
            <a:spLocks noGrp="1"/>
          </p:cNvSpPr>
          <p:nvPr>
            <p:ph type="title"/>
          </p:nvPr>
        </p:nvSpPr>
        <p:spPr>
          <a:xfrm>
            <a:off x="1277650" y="365125"/>
            <a:ext cx="10046043" cy="1325563"/>
          </a:xfrm>
        </p:spPr>
        <p:txBody>
          <a:bodyPr wrap="square" anchor="b">
            <a:normAutofit/>
          </a:bodyPr>
          <a:lstStyle/>
          <a:p>
            <a:r>
              <a:rPr lang="en-US">
                <a:latin typeface="Georgia"/>
              </a:rPr>
              <a:t>Overview</a:t>
            </a:r>
            <a:br>
              <a:rPr lang="en-US" dirty="0">
                <a:latin typeface="Georgia"/>
              </a:rPr>
            </a:br>
            <a:endParaRPr lang="en-US" dirty="0">
              <a:latin typeface="Georgia"/>
            </a:endParaRPr>
          </a:p>
        </p:txBody>
      </p:sp>
      <p:sp>
        <p:nvSpPr>
          <p:cNvPr id="9" name="Content Placeholder 2">
            <a:extLst>
              <a:ext uri="{FF2B5EF4-FFF2-40B4-BE49-F238E27FC236}">
                <a16:creationId xmlns:a16="http://schemas.microsoft.com/office/drawing/2014/main" id="{35CB983E-48AD-A62E-AA33-26B5FE6CF25F}"/>
              </a:ext>
            </a:extLst>
          </p:cNvPr>
          <p:cNvSpPr>
            <a:spLocks noGrp="1"/>
          </p:cNvSpPr>
          <p:nvPr>
            <p:ph sz="half" idx="1"/>
          </p:nvPr>
        </p:nvSpPr>
        <p:spPr>
          <a:xfrm>
            <a:off x="1277650" y="1322070"/>
            <a:ext cx="10048875" cy="4895850"/>
          </a:xfrm>
        </p:spPr>
        <p:txBody>
          <a:bodyPr/>
          <a:lstStyle/>
          <a:p>
            <a:pPr indent="0">
              <a:lnSpc>
                <a:spcPct val="100000"/>
              </a:lnSpc>
              <a:spcAft>
                <a:spcPts val="0"/>
              </a:spcAft>
            </a:pPr>
            <a:r>
              <a:rPr lang="en-US">
                <a:latin typeface="Arial"/>
                <a:cs typeface="Arial"/>
              </a:rPr>
              <a:t>SSCCC: Anti-Racism: A Student Plan of Action</a:t>
            </a:r>
            <a:endParaRPr lang="en-US"/>
          </a:p>
          <a:p>
            <a:pPr marL="457200" lvl="1" indent="0">
              <a:lnSpc>
                <a:spcPct val="100000"/>
              </a:lnSpc>
              <a:spcAft>
                <a:spcPts val="0"/>
              </a:spcAft>
              <a:buNone/>
            </a:pPr>
            <a:r>
              <a:rPr lang="en-US" sz="2000" i="1">
                <a:latin typeface="Arial"/>
                <a:cs typeface="Arial"/>
              </a:rPr>
              <a:t>After the unjust murder of George Floyd in May 2020, the SSCCC began to work actively within the higher education system to initiate change because we had seen too much of others talking about the issue without taking meaningful action. More resolutions of “commitment to students of color” will not make a difference; what is needed is action that can affect results. As students, we want change and understand it starts with education, in our classrooms with our teachers and our administrators.</a:t>
            </a:r>
            <a:endParaRPr lang="en-US" sz="2000" i="1"/>
          </a:p>
          <a:p>
            <a:pPr indent="0">
              <a:lnSpc>
                <a:spcPct val="100000"/>
              </a:lnSpc>
              <a:spcAft>
                <a:spcPts val="0"/>
              </a:spcAft>
            </a:pPr>
            <a:r>
              <a:rPr lang="en-US">
                <a:latin typeface="Arial"/>
                <a:cs typeface="Arial"/>
              </a:rPr>
              <a:t>Focus: Creating a welcoming and inclusive campus for students, staff, faculty.</a:t>
            </a:r>
          </a:p>
          <a:p>
            <a:pPr indent="0">
              <a:lnSpc>
                <a:spcPct val="100000"/>
              </a:lnSpc>
              <a:spcAft>
                <a:spcPts val="0"/>
              </a:spcAft>
            </a:pPr>
            <a:r>
              <a:rPr lang="en-US" dirty="0">
                <a:latin typeface="Arial"/>
                <a:cs typeface="Arial"/>
              </a:rPr>
              <a:t>More than evaluations – DEIA or IDEAA is about a cultural change </a:t>
            </a:r>
            <a:r>
              <a:rPr lang="en-US">
                <a:latin typeface="Arial"/>
                <a:cs typeface="Arial"/>
              </a:rPr>
              <a:t>across campus and everything we do  </a:t>
            </a:r>
            <a:endParaRPr lang="en-US"/>
          </a:p>
          <a:p>
            <a:pPr indent="0">
              <a:lnSpc>
                <a:spcPct val="100000"/>
              </a:lnSpc>
              <a:spcAft>
                <a:spcPts val="0"/>
              </a:spcAft>
            </a:pPr>
            <a:endParaRPr lang="en-US"/>
          </a:p>
        </p:txBody>
      </p:sp>
      <p:sp>
        <p:nvSpPr>
          <p:cNvPr id="4" name="Slide Number Placeholder 3">
            <a:extLst>
              <a:ext uri="{FF2B5EF4-FFF2-40B4-BE49-F238E27FC236}">
                <a16:creationId xmlns:a16="http://schemas.microsoft.com/office/drawing/2014/main" id="{7D304E91-D515-9176-19B8-8883D42CF01B}"/>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a:pPr>
                <a:spcAft>
                  <a:spcPts val="600"/>
                </a:spcAft>
                <a:defRPr/>
              </a:pPr>
              <a:t>3</a:t>
            </a:fld>
            <a:endParaRPr lang="en-US" altLang="en-US"/>
          </a:p>
        </p:txBody>
      </p:sp>
    </p:spTree>
    <p:extLst>
      <p:ext uri="{BB962C8B-B14F-4D97-AF65-F5344CB8AC3E}">
        <p14:creationId xmlns:p14="http://schemas.microsoft.com/office/powerpoint/2010/main" val="407841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F7A28C8-8699-E293-FCAD-18B6A2975921}"/>
              </a:ext>
            </a:extLst>
          </p:cNvPr>
          <p:cNvSpPr>
            <a:spLocks noGrp="1"/>
          </p:cNvSpPr>
          <p:nvPr>
            <p:ph type="title"/>
          </p:nvPr>
        </p:nvSpPr>
        <p:spPr>
          <a:xfrm>
            <a:off x="829994" y="403412"/>
            <a:ext cx="10523803" cy="1685768"/>
          </a:xfrm>
        </p:spPr>
        <p:txBody>
          <a:bodyPr wrap="square" anchor="ctr">
            <a:normAutofit/>
          </a:bodyPr>
          <a:lstStyle/>
          <a:p>
            <a:r>
              <a:rPr lang="en-US"/>
              <a:t>SESSION DESCRIPTION</a:t>
            </a:r>
          </a:p>
        </p:txBody>
      </p:sp>
      <p:sp>
        <p:nvSpPr>
          <p:cNvPr id="3" name="Content Placeholder 2">
            <a:extLst>
              <a:ext uri="{FF2B5EF4-FFF2-40B4-BE49-F238E27FC236}">
                <a16:creationId xmlns:a16="http://schemas.microsoft.com/office/drawing/2014/main" id="{F822FDC2-F217-9DCC-FBB2-513CB851DBE6}"/>
              </a:ext>
            </a:extLst>
          </p:cNvPr>
          <p:cNvSpPr>
            <a:spLocks noGrp="1"/>
          </p:cNvSpPr>
          <p:nvPr>
            <p:ph idx="1"/>
          </p:nvPr>
        </p:nvSpPr>
        <p:spPr>
          <a:xfrm>
            <a:off x="829994" y="2662568"/>
            <a:ext cx="10523806" cy="3569419"/>
          </a:xfrm>
        </p:spPr>
        <p:txBody>
          <a:bodyPr wrap="square" anchor="t">
            <a:normAutofit fontScale="85000" lnSpcReduction="10000"/>
          </a:bodyPr>
          <a:lstStyle/>
          <a:p>
            <a:pPr>
              <a:lnSpc>
                <a:spcPct val="150000"/>
              </a:lnSpc>
              <a:spcBef>
                <a:spcPts val="0"/>
              </a:spcBef>
            </a:pPr>
            <a:r>
              <a:rPr lang="en-US" sz="1900"/>
              <a:t>The California Community Colleges Board of Governors in September 2019 adopted a Diversity Equity and Inclusion Integration Plan that called for a DEIA Implementation Workgroup to establish the enabling conditions for local colleges and districts to embed DEIA competencies and criteria for all California Community Colleges employees through employee evaluation and tenure review processes. A DEIA framework was established in 2022 through the adoption of regulations. The Department of Finance gave a final approval in March of 2023 and the regulations became effective April 16, 2023. On May 5, 2023, a California Community Colleges Chancellor’s Office memo provided guidance to districts on the implementation of DEIA Evaluation and Tenure Review Regulation. Districts were given 180 days from the effective date to conform their policies and procedures to the new regulations. This session will review the history of this important regulation and share some strategies and practices that are already being implemented in the California Community Colleges system.</a:t>
            </a:r>
            <a:endParaRPr lang="en-US"/>
          </a:p>
          <a:p>
            <a:pPr>
              <a:lnSpc>
                <a:spcPct val="150000"/>
              </a:lnSpc>
              <a:spcBef>
                <a:spcPts val="0"/>
              </a:spcBef>
            </a:pPr>
            <a:endParaRPr lang="en-US" sz="1900"/>
          </a:p>
        </p:txBody>
      </p:sp>
      <p:sp>
        <p:nvSpPr>
          <p:cNvPr id="4" name="Slide Number Placeholder 3">
            <a:extLst>
              <a:ext uri="{FF2B5EF4-FFF2-40B4-BE49-F238E27FC236}">
                <a16:creationId xmlns:a16="http://schemas.microsoft.com/office/drawing/2014/main" id="{EE8B9786-BD9A-889C-C8E8-E4651FF01834}"/>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a:pPr>
                <a:spcAft>
                  <a:spcPts val="600"/>
                </a:spcAft>
                <a:defRPr/>
              </a:pPr>
              <a:t>4</a:t>
            </a:fld>
            <a:endParaRPr lang="en-US" altLang="en-US"/>
          </a:p>
        </p:txBody>
      </p:sp>
    </p:spTree>
    <p:extLst>
      <p:ext uri="{BB962C8B-B14F-4D97-AF65-F5344CB8AC3E}">
        <p14:creationId xmlns:p14="http://schemas.microsoft.com/office/powerpoint/2010/main" val="363932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4C50-B72C-8613-B27B-D829A0CE838D}"/>
              </a:ext>
            </a:extLst>
          </p:cNvPr>
          <p:cNvSpPr>
            <a:spLocks noGrp="1"/>
          </p:cNvSpPr>
          <p:nvPr>
            <p:ph type="title"/>
          </p:nvPr>
        </p:nvSpPr>
        <p:spPr/>
        <p:txBody>
          <a:bodyPr/>
          <a:lstStyle/>
          <a:p>
            <a:r>
              <a:rPr lang="en-US">
                <a:latin typeface="Georgia"/>
              </a:rPr>
              <a:t>DEIA IMPLEMENTATION WORKGROUP</a:t>
            </a:r>
            <a:endParaRPr lang="en-US"/>
          </a:p>
        </p:txBody>
      </p:sp>
      <p:sp>
        <p:nvSpPr>
          <p:cNvPr id="3" name="Content Placeholder 2">
            <a:extLst>
              <a:ext uri="{FF2B5EF4-FFF2-40B4-BE49-F238E27FC236}">
                <a16:creationId xmlns:a16="http://schemas.microsoft.com/office/drawing/2014/main" id="{B9982D8F-2769-5ACD-AAA4-C67077784649}"/>
              </a:ext>
            </a:extLst>
          </p:cNvPr>
          <p:cNvSpPr>
            <a:spLocks noGrp="1"/>
          </p:cNvSpPr>
          <p:nvPr>
            <p:ph sz="half" idx="1"/>
          </p:nvPr>
        </p:nvSpPr>
        <p:spPr/>
        <p:txBody>
          <a:bodyPr/>
          <a:lstStyle/>
          <a:p>
            <a:pPr marL="0" indent="0">
              <a:buNone/>
            </a:pPr>
            <a:r>
              <a:rPr lang="en-US">
                <a:latin typeface="Arial"/>
                <a:cs typeface="Arial"/>
              </a:rPr>
              <a:t>Adopted by the Board of Governors in </a:t>
            </a:r>
            <a:r>
              <a:rPr lang="en-US" b="1">
                <a:latin typeface="Arial"/>
                <a:cs typeface="Arial"/>
              </a:rPr>
              <a:t>September 2019, the Diversity Equity and Inclusion Integration Plan </a:t>
            </a:r>
            <a:r>
              <a:rPr lang="en-US">
                <a:latin typeface="Arial"/>
                <a:cs typeface="Arial"/>
              </a:rPr>
              <a:t>called for the Chancellor’s Office and the Diversity, Equity, Inclusion, and Accessibility (DEIA) Implementation Workgroup to establish the enabling conditions for local districts and colleges to embed DEIA competencies and criteria for all California Community College (CCC) employees through employee evaluation and tenure review processes.</a:t>
            </a:r>
            <a:endParaRPr lang="en-US"/>
          </a:p>
          <a:p>
            <a:pPr marL="0" indent="0">
              <a:buNone/>
            </a:pPr>
            <a:endParaRPr lang="en-US"/>
          </a:p>
          <a:p>
            <a:pPr marL="0" indent="0">
              <a:buNone/>
            </a:pPr>
            <a:endParaRPr lang="en-US"/>
          </a:p>
          <a:p>
            <a:pPr marL="0" indent="0">
              <a:buNone/>
            </a:pPr>
            <a:endParaRPr lang="en-US"/>
          </a:p>
          <a:p>
            <a:pPr marL="0" indent="0">
              <a:buNone/>
            </a:pPr>
            <a:r>
              <a:rPr lang="en-US" dirty="0">
                <a:latin typeface="Arial"/>
                <a:cs typeface="Arial"/>
                <a:hlinkClick r:id="rId3"/>
              </a:rPr>
              <a:t>230505 Guidance on Implementation of DEIA Regs.pdf</a:t>
            </a:r>
            <a:endParaRPr lang="en-US" dirty="0">
              <a:latin typeface="Arial"/>
              <a:cs typeface="Arial"/>
            </a:endParaRPr>
          </a:p>
        </p:txBody>
      </p:sp>
      <p:sp>
        <p:nvSpPr>
          <p:cNvPr id="4" name="Slide Number Placeholder 3">
            <a:extLst>
              <a:ext uri="{FF2B5EF4-FFF2-40B4-BE49-F238E27FC236}">
                <a16:creationId xmlns:a16="http://schemas.microsoft.com/office/drawing/2014/main" id="{921551A9-C4ED-3C0A-08E1-CA5726A10D4E}"/>
              </a:ext>
            </a:extLst>
          </p:cNvPr>
          <p:cNvSpPr>
            <a:spLocks noGrp="1"/>
          </p:cNvSpPr>
          <p:nvPr>
            <p:ph type="sldNum" sz="quarter" idx="10"/>
          </p:nvPr>
        </p:nvSpPr>
        <p:spPr/>
        <p:txBody>
          <a:bodyPr/>
          <a:lstStyle/>
          <a:p>
            <a:pPr>
              <a:defRPr/>
            </a:pPr>
            <a:fld id="{06DDD070-D08E-4B40-B4AC-DB5751E9D83C}" type="slidenum">
              <a:rPr lang="en-US" altLang="en-US"/>
              <a:pPr>
                <a:defRPr/>
              </a:pPr>
              <a:t>5</a:t>
            </a:fld>
            <a:endParaRPr lang="en-US" altLang="en-US"/>
          </a:p>
        </p:txBody>
      </p:sp>
    </p:spTree>
    <p:extLst>
      <p:ext uri="{BB962C8B-B14F-4D97-AF65-F5344CB8AC3E}">
        <p14:creationId xmlns:p14="http://schemas.microsoft.com/office/powerpoint/2010/main" val="178471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45AF-1F49-F80D-FC14-A4ED1762159A}"/>
              </a:ext>
            </a:extLst>
          </p:cNvPr>
          <p:cNvSpPr>
            <a:spLocks noGrp="1"/>
          </p:cNvSpPr>
          <p:nvPr>
            <p:ph type="title"/>
          </p:nvPr>
        </p:nvSpPr>
        <p:spPr>
          <a:xfrm>
            <a:off x="1277650" y="365125"/>
            <a:ext cx="10046043" cy="1325563"/>
          </a:xfrm>
        </p:spPr>
        <p:txBody>
          <a:bodyPr wrap="square" anchor="b">
            <a:normAutofit/>
          </a:bodyPr>
          <a:lstStyle/>
          <a:p>
            <a:r>
              <a:rPr lang="en-US"/>
              <a:t>ASCCC Resolution Spring 2021 03.01</a:t>
            </a:r>
          </a:p>
        </p:txBody>
      </p:sp>
      <p:sp>
        <p:nvSpPr>
          <p:cNvPr id="3" name="Content Placeholder 2">
            <a:extLst>
              <a:ext uri="{FF2B5EF4-FFF2-40B4-BE49-F238E27FC236}">
                <a16:creationId xmlns:a16="http://schemas.microsoft.com/office/drawing/2014/main" id="{511270EF-BCAA-249A-BAED-0F851BBE2BB4}"/>
              </a:ext>
            </a:extLst>
          </p:cNvPr>
          <p:cNvSpPr>
            <a:spLocks noGrp="1"/>
          </p:cNvSpPr>
          <p:nvPr>
            <p:ph sz="half" idx="1"/>
          </p:nvPr>
        </p:nvSpPr>
        <p:spPr>
          <a:xfrm>
            <a:off x="1277650" y="1798320"/>
            <a:ext cx="10544782" cy="4792493"/>
          </a:xfrm>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sz="2200" b="1" dirty="0">
                <a:latin typeface="Arial"/>
                <a:cs typeface="Arial"/>
              </a:rPr>
              <a:t>Include Cultural Competence in Faculty Evaluations</a:t>
            </a:r>
          </a:p>
          <a:p>
            <a:pPr marL="0" indent="0">
              <a:buNone/>
            </a:pPr>
            <a:r>
              <a:rPr lang="en-US" sz="2200" dirty="0">
                <a:latin typeface="Arial"/>
                <a:cs typeface="Arial"/>
              </a:rPr>
              <a:t>Contact: Sharon Sampson</a:t>
            </a:r>
          </a:p>
          <a:p>
            <a:pPr marL="0" indent="0">
              <a:buNone/>
            </a:pPr>
            <a:r>
              <a:rPr lang="en-US" sz="2200" dirty="0">
                <a:latin typeface="Arial"/>
                <a:cs typeface="Arial"/>
              </a:rPr>
              <a:t>At the ASCCC </a:t>
            </a:r>
            <a:r>
              <a:rPr lang="en-US" sz="2200" b="1" dirty="0">
                <a:latin typeface="Arial"/>
                <a:cs typeface="Arial"/>
              </a:rPr>
              <a:t>Spring 2021</a:t>
            </a:r>
            <a:r>
              <a:rPr lang="en-US" sz="2200" dirty="0">
                <a:latin typeface="Arial"/>
                <a:cs typeface="Arial"/>
              </a:rPr>
              <a:t> Plenary, the delegates adopted </a:t>
            </a:r>
            <a:r>
              <a:rPr lang="en-US" sz="2200" dirty="0">
                <a:latin typeface="Arial"/>
                <a:cs typeface="Arial"/>
                <a:hlinkClick r:id="rId3"/>
              </a:rPr>
              <a:t>Resolution S21 03.01 Include Cultural Competence in Faculty Evaluations</a:t>
            </a:r>
            <a:endParaRPr lang="en-US" sz="2200" dirty="0">
              <a:latin typeface="Arial"/>
              <a:cs typeface="Arial"/>
            </a:endParaRPr>
          </a:p>
          <a:p>
            <a:pPr marL="0" indent="0">
              <a:buNone/>
            </a:pPr>
            <a:endParaRPr lang="en-US" sz="2200">
              <a:latin typeface="Arial"/>
              <a:cs typeface="Arial"/>
            </a:endParaRPr>
          </a:p>
          <a:p>
            <a:pPr marL="342900" indent="-342900"/>
            <a:r>
              <a:rPr lang="en-US" sz="2200" dirty="0">
                <a:latin typeface="Arial"/>
                <a:cs typeface="Arial"/>
              </a:rPr>
              <a:t>Resolved, That the Academic Senate for California Community Colleges encourage local academic senates </a:t>
            </a:r>
            <a:r>
              <a:rPr lang="en-US" sz="2200" b="1" dirty="0">
                <a:latin typeface="Arial"/>
                <a:cs typeface="Arial"/>
              </a:rPr>
              <a:t>to collaborate with their union partners to explore the negotiation of cultural competence and diversity-focused criteria into faculty evaluation processes</a:t>
            </a:r>
            <a:r>
              <a:rPr lang="en-US" sz="2200" dirty="0">
                <a:latin typeface="Arial"/>
                <a:cs typeface="Arial"/>
              </a:rPr>
              <a:t>; and</a:t>
            </a:r>
            <a:endParaRPr lang="en-US" dirty="0"/>
          </a:p>
          <a:p>
            <a:pPr marL="342900" indent="-342900"/>
            <a:r>
              <a:rPr lang="en-US" sz="2200" dirty="0">
                <a:latin typeface="Arial"/>
                <a:cs typeface="Arial"/>
              </a:rPr>
              <a:t>Resolved, That the Academic Senate for California Community Colleges work with the California Community Colleges Chancellor's Office, state-level faculty union leaders, and other system partners to </a:t>
            </a:r>
            <a:r>
              <a:rPr lang="en-US" sz="2200" b="1" dirty="0">
                <a:latin typeface="Arial"/>
                <a:cs typeface="Arial"/>
              </a:rPr>
              <a:t>explore the development of Title 5 regulatory language that would address the inclusion of cultural competence and diversity-focused criteria in faculty evaluation processes in ways that are meaningful yet respectful of local governance and negotiation processes.</a:t>
            </a:r>
          </a:p>
        </p:txBody>
      </p:sp>
      <p:sp>
        <p:nvSpPr>
          <p:cNvPr id="4" name="Slide Number Placeholder 3">
            <a:extLst>
              <a:ext uri="{FF2B5EF4-FFF2-40B4-BE49-F238E27FC236}">
                <a16:creationId xmlns:a16="http://schemas.microsoft.com/office/drawing/2014/main" id="{D6423B49-E797-3F9A-E267-327810E09930}"/>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a:pPr>
                <a:spcAft>
                  <a:spcPts val="600"/>
                </a:spcAft>
                <a:defRPr/>
              </a:pPr>
              <a:t>6</a:t>
            </a:fld>
            <a:endParaRPr lang="en-US" altLang="en-US"/>
          </a:p>
        </p:txBody>
      </p:sp>
    </p:spTree>
    <p:extLst>
      <p:ext uri="{BB962C8B-B14F-4D97-AF65-F5344CB8AC3E}">
        <p14:creationId xmlns:p14="http://schemas.microsoft.com/office/powerpoint/2010/main" val="427004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BBAD-927D-B004-9F9F-AB6F3D5BAF32}"/>
              </a:ext>
            </a:extLst>
          </p:cNvPr>
          <p:cNvSpPr>
            <a:spLocks noGrp="1"/>
          </p:cNvSpPr>
          <p:nvPr>
            <p:ph type="title"/>
          </p:nvPr>
        </p:nvSpPr>
        <p:spPr/>
        <p:txBody>
          <a:bodyPr/>
          <a:lstStyle/>
          <a:p>
            <a:r>
              <a:rPr lang="en-US">
                <a:latin typeface="Georgia"/>
              </a:rPr>
              <a:t>DEIA COMPENTENCY </a:t>
            </a:r>
            <a:br>
              <a:rPr lang="en-US">
                <a:latin typeface="Georgia"/>
              </a:rPr>
            </a:br>
            <a:r>
              <a:rPr lang="en-US">
                <a:latin typeface="Georgia"/>
              </a:rPr>
              <a:t>CRITERIA &amp; FRAMEWORK</a:t>
            </a:r>
            <a:endParaRPr lang="en-US"/>
          </a:p>
        </p:txBody>
      </p:sp>
      <p:sp>
        <p:nvSpPr>
          <p:cNvPr id="3" name="Content Placeholder 2">
            <a:extLst>
              <a:ext uri="{FF2B5EF4-FFF2-40B4-BE49-F238E27FC236}">
                <a16:creationId xmlns:a16="http://schemas.microsoft.com/office/drawing/2014/main" id="{B206D259-23F5-0399-63A5-D801E9822925}"/>
              </a:ext>
            </a:extLst>
          </p:cNvPr>
          <p:cNvSpPr>
            <a:spLocks noGrp="1"/>
          </p:cNvSpPr>
          <p:nvPr>
            <p:ph sz="half" idx="1"/>
          </p:nvPr>
        </p:nvSpPr>
        <p:spPr/>
        <p:txBody>
          <a:bodyPr/>
          <a:lstStyle/>
          <a:p>
            <a:pPr marL="0" indent="0">
              <a:buNone/>
            </a:pPr>
            <a:r>
              <a:rPr lang="en-US" dirty="0">
                <a:latin typeface="Arial"/>
                <a:cs typeface="Arial"/>
              </a:rPr>
              <a:t>On </a:t>
            </a:r>
            <a:r>
              <a:rPr lang="en-US" b="1" dirty="0">
                <a:latin typeface="Arial"/>
                <a:cs typeface="Arial"/>
              </a:rPr>
              <a:t>May 23, 2022</a:t>
            </a:r>
            <a:r>
              <a:rPr lang="en-US" dirty="0">
                <a:latin typeface="Arial"/>
                <a:cs typeface="Arial"/>
              </a:rPr>
              <a:t>, the Board of Governors took action to establish a DEIA competency and criteria </a:t>
            </a:r>
            <a:r>
              <a:rPr lang="en-US" b="1" dirty="0">
                <a:latin typeface="Arial"/>
                <a:cs typeface="Arial"/>
              </a:rPr>
              <a:t>framework</a:t>
            </a:r>
            <a:r>
              <a:rPr lang="en-US" dirty="0">
                <a:latin typeface="Arial"/>
                <a:cs typeface="Arial"/>
              </a:rPr>
              <a:t> that can serve as a </a:t>
            </a:r>
            <a:r>
              <a:rPr lang="en-US" b="1" dirty="0">
                <a:latin typeface="Arial"/>
                <a:cs typeface="Arial"/>
              </a:rPr>
              <a:t>minimum standard</a:t>
            </a:r>
            <a:r>
              <a:rPr lang="en-US" dirty="0">
                <a:latin typeface="Arial"/>
                <a:cs typeface="Arial"/>
              </a:rPr>
              <a:t> for evaluating all California Community College employees </a:t>
            </a:r>
            <a:endParaRPr lang="en-US" dirty="0"/>
          </a:p>
          <a:p>
            <a:pPr marL="342900" indent="-342900"/>
            <a:r>
              <a:rPr lang="en-US" dirty="0">
                <a:latin typeface="Arial"/>
                <a:cs typeface="Arial"/>
              </a:rPr>
              <a:t>2) by adopting regulations to </a:t>
            </a:r>
            <a:r>
              <a:rPr lang="en-US" b="1" dirty="0">
                <a:latin typeface="Arial"/>
                <a:cs typeface="Arial"/>
              </a:rPr>
              <a:t>enable colleges and districts to discuss and adopt the minimum skills</a:t>
            </a:r>
            <a:r>
              <a:rPr lang="en-US" dirty="0">
                <a:latin typeface="Arial"/>
                <a:cs typeface="Arial"/>
              </a:rPr>
              <a:t>, abilities, and knowledge, employees must possess or would need to acquire to teach, work, and lead at California Community Colleges. </a:t>
            </a:r>
          </a:p>
          <a:p>
            <a:pPr marL="342900" indent="-342900"/>
            <a:endParaRPr lang="en-US" dirty="0">
              <a:latin typeface="Arial"/>
              <a:cs typeface="Arial"/>
            </a:endParaRPr>
          </a:p>
          <a:p>
            <a:pPr marL="0" indent="0">
              <a:buNone/>
            </a:pPr>
            <a:r>
              <a:rPr lang="en-US" dirty="0">
                <a:latin typeface="Arial"/>
                <a:cs typeface="Arial"/>
                <a:hlinkClick r:id="rId3"/>
              </a:rPr>
              <a:t>DEIA Competencies and Criteria Recommendations</a:t>
            </a:r>
            <a:endParaRPr lang="en-US" dirty="0">
              <a:latin typeface="Arial"/>
              <a:cs typeface="Arial"/>
            </a:endParaRPr>
          </a:p>
          <a:p>
            <a:pPr marL="0" indent="0">
              <a:buNone/>
            </a:pPr>
            <a:endParaRPr lang="en-US"/>
          </a:p>
        </p:txBody>
      </p:sp>
      <p:sp>
        <p:nvSpPr>
          <p:cNvPr id="4" name="Slide Number Placeholder 3">
            <a:extLst>
              <a:ext uri="{FF2B5EF4-FFF2-40B4-BE49-F238E27FC236}">
                <a16:creationId xmlns:a16="http://schemas.microsoft.com/office/drawing/2014/main" id="{3F61C83E-8339-7069-A31C-C74E489B2B6B}"/>
              </a:ext>
            </a:extLst>
          </p:cNvPr>
          <p:cNvSpPr>
            <a:spLocks noGrp="1"/>
          </p:cNvSpPr>
          <p:nvPr>
            <p:ph type="sldNum" sz="quarter" idx="10"/>
          </p:nvPr>
        </p:nvSpPr>
        <p:spPr/>
        <p:txBody>
          <a:bodyPr/>
          <a:lstStyle/>
          <a:p>
            <a:pPr>
              <a:defRPr/>
            </a:pPr>
            <a:fld id="{06DDD070-D08E-4B40-B4AC-DB5751E9D83C}" type="slidenum">
              <a:rPr lang="en-US" altLang="en-US"/>
              <a:pPr>
                <a:defRPr/>
              </a:pPr>
              <a:t>7</a:t>
            </a:fld>
            <a:endParaRPr lang="en-US" altLang="en-US"/>
          </a:p>
        </p:txBody>
      </p:sp>
    </p:spTree>
    <p:extLst>
      <p:ext uri="{BB962C8B-B14F-4D97-AF65-F5344CB8AC3E}">
        <p14:creationId xmlns:p14="http://schemas.microsoft.com/office/powerpoint/2010/main" val="363261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07DF-FB04-FE36-4B99-7893E7542033}"/>
              </a:ext>
            </a:extLst>
          </p:cNvPr>
          <p:cNvSpPr>
            <a:spLocks noGrp="1"/>
          </p:cNvSpPr>
          <p:nvPr>
            <p:ph type="title"/>
          </p:nvPr>
        </p:nvSpPr>
        <p:spPr/>
        <p:txBody>
          <a:bodyPr/>
          <a:lstStyle/>
          <a:p>
            <a:r>
              <a:rPr lang="en-US">
                <a:latin typeface="Georgia"/>
              </a:rPr>
              <a:t>Title 5 (CCR) </a:t>
            </a:r>
            <a:endParaRPr lang="en">
              <a:latin typeface="Georgia"/>
              <a:cs typeface="Arial"/>
            </a:endParaRPr>
          </a:p>
        </p:txBody>
      </p:sp>
      <p:sp>
        <p:nvSpPr>
          <p:cNvPr id="3" name="Content Placeholder 2">
            <a:extLst>
              <a:ext uri="{FF2B5EF4-FFF2-40B4-BE49-F238E27FC236}">
                <a16:creationId xmlns:a16="http://schemas.microsoft.com/office/drawing/2014/main" id="{D9CB8926-21EA-3205-A1B2-D336B6D3666F}"/>
              </a:ext>
            </a:extLst>
          </p:cNvPr>
          <p:cNvSpPr>
            <a:spLocks noGrp="1"/>
          </p:cNvSpPr>
          <p:nvPr>
            <p:ph sz="half" idx="1"/>
          </p:nvPr>
        </p:nvSpPr>
        <p:spPr/>
        <p:txBody>
          <a:bodyPr/>
          <a:lstStyle/>
          <a:p>
            <a:pPr marL="0" indent="0">
              <a:buNone/>
            </a:pPr>
            <a:r>
              <a:rPr lang="en-US">
                <a:latin typeface="Arial"/>
                <a:cs typeface="Arial"/>
              </a:rPr>
              <a:t>The </a:t>
            </a:r>
            <a:r>
              <a:rPr lang="en-US">
                <a:latin typeface="Arial"/>
                <a:cs typeface="Arial"/>
                <a:hlinkClick r:id="rId3"/>
              </a:rPr>
              <a:t>DEIA Evaluation and Tenure Review of District Employees Regulations</a:t>
            </a:r>
            <a:r>
              <a:rPr lang="en-US">
                <a:latin typeface="Arial"/>
                <a:cs typeface="Arial"/>
              </a:rPr>
              <a:t> were given final approval by the Department of Finance on March 17, 2023, and </a:t>
            </a:r>
            <a:r>
              <a:rPr lang="en-US" b="1">
                <a:latin typeface="Arial"/>
                <a:cs typeface="Arial"/>
              </a:rPr>
              <a:t>became effective April 16, 2023</a:t>
            </a:r>
            <a:r>
              <a:rPr lang="en-US">
                <a:latin typeface="Arial"/>
                <a:cs typeface="Arial"/>
              </a:rPr>
              <a:t>. Pursuant to title 5, California Code of Regulations, section 52010, community college districts should conform their policies and procedures to the regulatory requirements within one hundred and eighty (180) days of this effective date </a:t>
            </a:r>
            <a:r>
              <a:rPr lang="en-US" b="1">
                <a:latin typeface="Arial"/>
                <a:cs typeface="Arial"/>
              </a:rPr>
              <a:t>(October 2023)</a:t>
            </a:r>
            <a:r>
              <a:rPr lang="en-US">
                <a:latin typeface="Arial"/>
                <a:cs typeface="Arial"/>
              </a:rPr>
              <a:t>. </a:t>
            </a:r>
            <a:endParaRPr lang="en-US"/>
          </a:p>
        </p:txBody>
      </p:sp>
      <p:sp>
        <p:nvSpPr>
          <p:cNvPr id="4" name="Slide Number Placeholder 3">
            <a:extLst>
              <a:ext uri="{FF2B5EF4-FFF2-40B4-BE49-F238E27FC236}">
                <a16:creationId xmlns:a16="http://schemas.microsoft.com/office/drawing/2014/main" id="{B95FF690-B864-363B-ECFE-E7A481BCC712}"/>
              </a:ext>
            </a:extLst>
          </p:cNvPr>
          <p:cNvSpPr>
            <a:spLocks noGrp="1"/>
          </p:cNvSpPr>
          <p:nvPr>
            <p:ph type="sldNum" sz="quarter" idx="10"/>
          </p:nvPr>
        </p:nvSpPr>
        <p:spPr/>
        <p:txBody>
          <a:bodyPr/>
          <a:lstStyle/>
          <a:p>
            <a:pPr>
              <a:defRPr/>
            </a:pPr>
            <a:fld id="{06DDD070-D08E-4B40-B4AC-DB5751E9D83C}" type="slidenum">
              <a:rPr lang="en-US" altLang="en-US"/>
              <a:pPr>
                <a:defRPr/>
              </a:pPr>
              <a:t>8</a:t>
            </a:fld>
            <a:endParaRPr lang="en-US" altLang="en-US"/>
          </a:p>
        </p:txBody>
      </p:sp>
    </p:spTree>
    <p:extLst>
      <p:ext uri="{BB962C8B-B14F-4D97-AF65-F5344CB8AC3E}">
        <p14:creationId xmlns:p14="http://schemas.microsoft.com/office/powerpoint/2010/main" val="223662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BBE7F5-0C74-B974-416E-357C80F68915}"/>
              </a:ext>
            </a:extLst>
          </p:cNvPr>
          <p:cNvSpPr>
            <a:spLocks noGrp="1"/>
          </p:cNvSpPr>
          <p:nvPr>
            <p:ph type="title"/>
          </p:nvPr>
        </p:nvSpPr>
        <p:spPr>
          <a:xfrm>
            <a:off x="829994" y="403412"/>
            <a:ext cx="10523803" cy="1685768"/>
          </a:xfrm>
        </p:spPr>
        <p:txBody>
          <a:bodyPr/>
          <a:lstStyle/>
          <a:p>
            <a:r>
              <a:rPr lang="en-US">
                <a:latin typeface="Georgia"/>
              </a:rPr>
              <a:t>Notable Changes to Title 5</a:t>
            </a:r>
            <a:endParaRPr lang="en-US"/>
          </a:p>
        </p:txBody>
      </p:sp>
      <p:sp>
        <p:nvSpPr>
          <p:cNvPr id="3" name="Content Placeholder 2">
            <a:extLst>
              <a:ext uri="{FF2B5EF4-FFF2-40B4-BE49-F238E27FC236}">
                <a16:creationId xmlns:a16="http://schemas.microsoft.com/office/drawing/2014/main" id="{22592217-1AA7-2034-F24C-B9B391A7F09B}"/>
              </a:ext>
            </a:extLst>
          </p:cNvPr>
          <p:cNvSpPr>
            <a:spLocks noGrp="1"/>
          </p:cNvSpPr>
          <p:nvPr>
            <p:ph idx="1"/>
          </p:nvPr>
        </p:nvSpPr>
        <p:spPr>
          <a:xfrm>
            <a:off x="481235" y="2435589"/>
            <a:ext cx="11550309" cy="4234525"/>
          </a:xfrm>
        </p:spPr>
        <p:txBody>
          <a:bodyPr wrap="square" anchor="t">
            <a:noAutofit/>
          </a:bodyPr>
          <a:lstStyle/>
          <a:p>
            <a:pPr>
              <a:lnSpc>
                <a:spcPct val="100000"/>
              </a:lnSpc>
            </a:pPr>
            <a:r>
              <a:rPr lang="en-US" sz="2000" dirty="0">
                <a:latin typeface="Arial"/>
                <a:cs typeface="Arial"/>
              </a:rPr>
              <a:t>The following changes were made to subchapter 1, of chapter 4 of division 6 of title 5 of the California Code of Regulations: </a:t>
            </a:r>
            <a:endParaRPr lang="en-US"/>
          </a:p>
          <a:p>
            <a:pPr marL="1028700" lvl="1" indent="0">
              <a:lnSpc>
                <a:spcPct val="100000"/>
              </a:lnSpc>
              <a:spcAft>
                <a:spcPts val="0"/>
              </a:spcAft>
              <a:buChar char="•"/>
            </a:pPr>
            <a:r>
              <a:rPr lang="en-US" sz="2000" dirty="0">
                <a:solidFill>
                  <a:srgbClr val="333333"/>
                </a:solidFill>
                <a:latin typeface="Arial"/>
                <a:cs typeface="Arial"/>
              </a:rPr>
              <a:t>Sections </a:t>
            </a:r>
            <a:r>
              <a:rPr lang="en-US" sz="2000" dirty="0">
                <a:solidFill>
                  <a:srgbClr val="002F6D"/>
                </a:solidFill>
                <a:latin typeface="Arial"/>
                <a:cs typeface="Arial"/>
                <a:hlinkClick r:id="rId3"/>
              </a:rPr>
              <a:t>52510</a:t>
            </a:r>
            <a:r>
              <a:rPr lang="en-US" sz="2000" dirty="0">
                <a:solidFill>
                  <a:srgbClr val="333333"/>
                </a:solidFill>
                <a:latin typeface="Arial"/>
                <a:cs typeface="Arial"/>
              </a:rPr>
              <a:t>, </a:t>
            </a:r>
            <a:r>
              <a:rPr lang="en-US" sz="2000" dirty="0">
                <a:solidFill>
                  <a:srgbClr val="002F6D"/>
                </a:solidFill>
                <a:latin typeface="Arial"/>
                <a:cs typeface="Arial"/>
                <a:hlinkClick r:id="rId4"/>
              </a:rPr>
              <a:t>53425</a:t>
            </a:r>
            <a:r>
              <a:rPr lang="en-US" sz="2000" dirty="0">
                <a:solidFill>
                  <a:srgbClr val="333333"/>
                </a:solidFill>
                <a:latin typeface="Arial"/>
                <a:cs typeface="Arial"/>
              </a:rPr>
              <a:t>, </a:t>
            </a:r>
            <a:r>
              <a:rPr lang="en-US" sz="2000" dirty="0">
                <a:solidFill>
                  <a:srgbClr val="002F6D"/>
                </a:solidFill>
                <a:latin typeface="Arial"/>
                <a:cs typeface="Arial"/>
                <a:hlinkClick r:id="rId5"/>
              </a:rPr>
              <a:t>53601</a:t>
            </a:r>
            <a:r>
              <a:rPr lang="en-US" sz="2000" dirty="0">
                <a:solidFill>
                  <a:srgbClr val="333333"/>
                </a:solidFill>
                <a:latin typeface="Arial"/>
                <a:cs typeface="Arial"/>
              </a:rPr>
              <a:t>, </a:t>
            </a:r>
            <a:r>
              <a:rPr lang="en-US" sz="2000" dirty="0">
                <a:solidFill>
                  <a:srgbClr val="002F6D"/>
                </a:solidFill>
                <a:latin typeface="Arial"/>
                <a:cs typeface="Arial"/>
                <a:hlinkClick r:id="rId6"/>
              </a:rPr>
              <a:t>53602</a:t>
            </a:r>
            <a:r>
              <a:rPr lang="en-US" sz="2000" dirty="0">
                <a:solidFill>
                  <a:srgbClr val="333333"/>
                </a:solidFill>
                <a:latin typeface="Arial"/>
                <a:cs typeface="Arial"/>
              </a:rPr>
              <a:t>, and </a:t>
            </a:r>
            <a:r>
              <a:rPr lang="en-US" sz="2000" dirty="0">
                <a:solidFill>
                  <a:srgbClr val="002F6D"/>
                </a:solidFill>
                <a:latin typeface="Arial"/>
                <a:cs typeface="Arial"/>
                <a:hlinkClick r:id="rId7"/>
              </a:rPr>
              <a:t>53605</a:t>
            </a:r>
            <a:r>
              <a:rPr lang="en-US" sz="2000" dirty="0">
                <a:solidFill>
                  <a:srgbClr val="002F6D"/>
                </a:solidFill>
                <a:latin typeface="Arial"/>
                <a:cs typeface="Arial"/>
              </a:rPr>
              <a:t> </a:t>
            </a:r>
            <a:r>
              <a:rPr lang="en-US" sz="2000" dirty="0">
                <a:solidFill>
                  <a:srgbClr val="333333"/>
                </a:solidFill>
                <a:latin typeface="Arial"/>
                <a:cs typeface="Arial"/>
              </a:rPr>
              <a:t>were added; </a:t>
            </a:r>
            <a:endParaRPr lang="en-US" sz="2000" dirty="0">
              <a:solidFill>
                <a:srgbClr val="333333"/>
              </a:solidFill>
            </a:endParaRPr>
          </a:p>
          <a:p>
            <a:pPr marL="1028700" lvl="1" indent="0">
              <a:lnSpc>
                <a:spcPct val="100000"/>
              </a:lnSpc>
              <a:spcAft>
                <a:spcPts val="0"/>
              </a:spcAft>
              <a:buChar char="•"/>
            </a:pPr>
            <a:r>
              <a:rPr lang="en-US" sz="2000" dirty="0">
                <a:solidFill>
                  <a:srgbClr val="333333"/>
                </a:solidFill>
                <a:latin typeface="Arial"/>
                <a:cs typeface="Arial"/>
              </a:rPr>
              <a:t>Sections </a:t>
            </a:r>
            <a:r>
              <a:rPr lang="en-US" sz="2000" dirty="0">
                <a:solidFill>
                  <a:srgbClr val="002F6D"/>
                </a:solidFill>
                <a:latin typeface="Arial"/>
                <a:cs typeface="Arial"/>
                <a:hlinkClick r:id="rId8"/>
              </a:rPr>
              <a:t>53400</a:t>
            </a:r>
            <a:r>
              <a:rPr lang="en-US" sz="2000" dirty="0">
                <a:solidFill>
                  <a:srgbClr val="002F6D"/>
                </a:solidFill>
                <a:latin typeface="Arial"/>
                <a:cs typeface="Arial"/>
              </a:rPr>
              <a:t>, </a:t>
            </a:r>
            <a:r>
              <a:rPr lang="en-US" sz="2000" dirty="0">
                <a:solidFill>
                  <a:srgbClr val="002F6D"/>
                </a:solidFill>
                <a:latin typeface="Arial"/>
                <a:cs typeface="Arial"/>
                <a:hlinkClick r:id="rId9"/>
              </a:rPr>
              <a:t>53401</a:t>
            </a:r>
            <a:r>
              <a:rPr lang="en-US" sz="2000" dirty="0">
                <a:solidFill>
                  <a:srgbClr val="333333"/>
                </a:solidFill>
                <a:latin typeface="Arial"/>
                <a:cs typeface="Arial"/>
              </a:rPr>
              <a:t>, and </a:t>
            </a:r>
            <a:r>
              <a:rPr lang="en-US" sz="2000" dirty="0">
                <a:solidFill>
                  <a:srgbClr val="002F6D"/>
                </a:solidFill>
                <a:latin typeface="Arial"/>
                <a:cs typeface="Arial"/>
                <a:hlinkClick r:id="rId10"/>
              </a:rPr>
              <a:t>53403</a:t>
            </a:r>
            <a:r>
              <a:rPr lang="en-US" sz="2000" dirty="0">
                <a:solidFill>
                  <a:srgbClr val="002F6D"/>
                </a:solidFill>
                <a:latin typeface="Arial"/>
                <a:cs typeface="Arial"/>
              </a:rPr>
              <a:t> </a:t>
            </a:r>
            <a:r>
              <a:rPr lang="en-US" sz="2000" dirty="0">
                <a:solidFill>
                  <a:srgbClr val="333333"/>
                </a:solidFill>
                <a:latin typeface="Arial"/>
                <a:cs typeface="Arial"/>
              </a:rPr>
              <a:t>were amended; and </a:t>
            </a:r>
            <a:endParaRPr lang="en-US" sz="2000" dirty="0">
              <a:solidFill>
                <a:srgbClr val="333333"/>
              </a:solidFill>
            </a:endParaRPr>
          </a:p>
          <a:p>
            <a:pPr marL="1028700" lvl="1" indent="0">
              <a:lnSpc>
                <a:spcPct val="100000"/>
              </a:lnSpc>
              <a:spcAft>
                <a:spcPts val="0"/>
              </a:spcAft>
              <a:buChar char="•"/>
            </a:pPr>
            <a:r>
              <a:rPr lang="en-US" sz="2000" dirty="0">
                <a:solidFill>
                  <a:srgbClr val="333333"/>
                </a:solidFill>
                <a:latin typeface="Arial"/>
                <a:cs typeface="Arial"/>
              </a:rPr>
              <a:t>Section </a:t>
            </a:r>
            <a:r>
              <a:rPr lang="en-US" sz="2000" dirty="0">
                <a:solidFill>
                  <a:srgbClr val="002F6D"/>
                </a:solidFill>
                <a:latin typeface="Arial"/>
                <a:cs typeface="Arial"/>
                <a:hlinkClick r:id="rId11"/>
              </a:rPr>
              <a:t>53402</a:t>
            </a:r>
            <a:r>
              <a:rPr lang="en-US" sz="2000" dirty="0">
                <a:solidFill>
                  <a:srgbClr val="002F6D"/>
                </a:solidFill>
                <a:latin typeface="Arial"/>
                <a:cs typeface="Arial"/>
              </a:rPr>
              <a:t> </a:t>
            </a:r>
            <a:r>
              <a:rPr lang="en-US" sz="2000" dirty="0">
                <a:solidFill>
                  <a:srgbClr val="333333"/>
                </a:solidFill>
                <a:latin typeface="Arial"/>
                <a:cs typeface="Arial"/>
              </a:rPr>
              <a:t>was repealed. </a:t>
            </a:r>
            <a:endParaRPr lang="en-US" sz="2000" dirty="0"/>
          </a:p>
          <a:p>
            <a:pPr lvl="1" indent="0">
              <a:lnSpc>
                <a:spcPct val="100000"/>
              </a:lnSpc>
              <a:spcAft>
                <a:spcPts val="0"/>
              </a:spcAft>
            </a:pPr>
            <a:endParaRPr lang="en-US" sz="2000" dirty="0"/>
          </a:p>
          <a:p>
            <a:pPr>
              <a:lnSpc>
                <a:spcPct val="100000"/>
              </a:lnSpc>
            </a:pPr>
            <a:r>
              <a:rPr lang="en-US" sz="2000" dirty="0">
                <a:solidFill>
                  <a:srgbClr val="252525"/>
                </a:solidFill>
                <a:latin typeface="Arial"/>
                <a:cs typeface="Arial"/>
              </a:rPr>
              <a:t>§ </a:t>
            </a:r>
            <a:r>
              <a:rPr lang="en-US" sz="2000" dirty="0">
                <a:latin typeface="Arial"/>
                <a:cs typeface="Arial"/>
              </a:rPr>
              <a:t>52510 Definitions: provides a comprehensive list of working definitions for districts to consider.</a:t>
            </a:r>
            <a:endParaRPr lang="en-US" sz="2000" dirty="0"/>
          </a:p>
          <a:p>
            <a:pPr>
              <a:lnSpc>
                <a:spcPct val="100000"/>
              </a:lnSpc>
            </a:pPr>
            <a:r>
              <a:rPr lang="en-US" sz="2000" dirty="0">
                <a:solidFill>
                  <a:srgbClr val="252525"/>
                </a:solidFill>
                <a:latin typeface="Arial"/>
                <a:cs typeface="Arial"/>
              </a:rPr>
              <a:t>§ </a:t>
            </a:r>
            <a:r>
              <a:rPr lang="en-US" sz="2000" dirty="0">
                <a:latin typeface="Arial"/>
                <a:cs typeface="Arial"/>
              </a:rPr>
              <a:t>53425 Ability to Work with Diverse Individuals and Communities</a:t>
            </a:r>
            <a:endParaRPr lang="en-US" sz="2000" dirty="0"/>
          </a:p>
          <a:p>
            <a:pPr marL="1143000">
              <a:lnSpc>
                <a:spcPct val="100000"/>
              </a:lnSpc>
              <a:buChar char="•"/>
            </a:pPr>
            <a:r>
              <a:rPr lang="en-US" sz="2000" dirty="0">
                <a:latin typeface="Arial"/>
                <a:cs typeface="Arial"/>
              </a:rPr>
              <a:t>...all </a:t>
            </a:r>
            <a:r>
              <a:rPr lang="en-US" sz="2000" b="1" dirty="0">
                <a:solidFill>
                  <a:schemeClr val="accent2"/>
                </a:solidFill>
                <a:latin typeface="Arial"/>
                <a:cs typeface="Arial"/>
              </a:rPr>
              <a:t>district employees shall demonstrate</a:t>
            </a:r>
            <a:r>
              <a:rPr lang="en-US" sz="2000" dirty="0">
                <a:latin typeface="Arial"/>
                <a:cs typeface="Arial"/>
              </a:rPr>
              <a:t> the ability to work with and serve individuals within a diverse community college campus environment as required by local policies regarding DEIA competencies </a:t>
            </a:r>
            <a:endParaRPr lang="en-US" sz="2000" dirty="0"/>
          </a:p>
          <a:p>
            <a:pPr marL="1028700" lvl="1"/>
            <a:endParaRPr lang="en-US" sz="2000">
              <a:latin typeface="Arial"/>
              <a:cs typeface="Arial"/>
            </a:endParaRPr>
          </a:p>
        </p:txBody>
      </p:sp>
      <p:sp>
        <p:nvSpPr>
          <p:cNvPr id="4" name="Slide Number Placeholder 3">
            <a:extLst>
              <a:ext uri="{FF2B5EF4-FFF2-40B4-BE49-F238E27FC236}">
                <a16:creationId xmlns:a16="http://schemas.microsoft.com/office/drawing/2014/main" id="{4765E0B4-B4E4-C596-6741-E44A986A177C}"/>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06DDD070-D08E-4B40-B4AC-DB5751E9D83C}" type="slidenum">
              <a:rPr lang="en-US" altLang="en-US"/>
              <a:pPr>
                <a:spcAft>
                  <a:spcPts val="600"/>
                </a:spcAft>
                <a:defRPr/>
              </a:pPr>
              <a:t>9</a:t>
            </a:fld>
            <a:endParaRPr lang="en-US" altLang="en-US"/>
          </a:p>
        </p:txBody>
      </p:sp>
    </p:spTree>
    <p:extLst>
      <p:ext uri="{BB962C8B-B14F-4D97-AF65-F5344CB8AC3E}">
        <p14:creationId xmlns:p14="http://schemas.microsoft.com/office/powerpoint/2010/main" val="1663437657"/>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1</Template>
  <TotalTime>33</TotalTime>
  <Words>2442</Words>
  <Application>Microsoft Office PowerPoint</Application>
  <PresentationFormat>Widescreen</PresentationFormat>
  <Paragraphs>229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Palatino</vt:lpstr>
      <vt:lpstr>Arial</vt:lpstr>
      <vt:lpstr>Calibri</vt:lpstr>
      <vt:lpstr>Georgia</vt:lpstr>
      <vt:lpstr>ASCCC Curriculum Inst. 2020 Theme</vt:lpstr>
      <vt:lpstr>Implementing and Supporting  IDEAA in Evaluations  Friday, November 17, 2023  9:00am-10:00am</vt:lpstr>
      <vt:lpstr>PRESENTERS</vt:lpstr>
      <vt:lpstr>Overview </vt:lpstr>
      <vt:lpstr>SESSION DESCRIPTION</vt:lpstr>
      <vt:lpstr>DEIA IMPLEMENTATION WORKGROUP</vt:lpstr>
      <vt:lpstr>ASCCC Resolution Spring 2021 03.01</vt:lpstr>
      <vt:lpstr>DEIA COMPENTENCY  CRITERIA &amp; FRAMEWORK</vt:lpstr>
      <vt:lpstr>Title 5 (CCR) </vt:lpstr>
      <vt:lpstr>Notable Changes to Title 5</vt:lpstr>
      <vt:lpstr>Title 5§ 53605 Classification-Specific DEIA Obligations.</vt:lpstr>
      <vt:lpstr>Title 5§ 53601  Chancellor's Publication of DEIA Competencies &amp; Criteria.</vt:lpstr>
      <vt:lpstr>Title 5  § 53602 Advancing DEIA in Evaluation and Tenure Review Processes. </vt:lpstr>
      <vt:lpstr>Title 5 § 53602  </vt:lpstr>
      <vt:lpstr>Title 5 § 53602 </vt:lpstr>
      <vt:lpstr>Academic Senate &amp; Faculty Union Involvement</vt:lpstr>
      <vt:lpstr>Union Concerns </vt:lpstr>
      <vt:lpstr>Academic Senate and Unions Best Practices</vt:lpstr>
      <vt:lpstr>Goal:  to make campuses welcoming and inclusive.</vt:lpstr>
      <vt:lpstr>Los Rios Federation of Teachers </vt:lpstr>
      <vt:lpstr>Los Rios Federation of Teachers 2 </vt:lpstr>
      <vt:lpstr>Local Implementation Steps</vt:lpstr>
      <vt:lpstr>Other Examples of Local Implementation</vt:lpstr>
      <vt:lpstr>Resources</vt:lpstr>
      <vt:lpstr>Resources (continued)</vt:lpstr>
      <vt:lpstr>Resources </vt:lpstr>
      <vt:lpstr>Questions?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Stewart, Robert L</dc:creator>
  <cp:keywords/>
  <dc:description/>
  <cp:lastModifiedBy>Kyoko Hatano</cp:lastModifiedBy>
  <cp:revision>292</cp:revision>
  <cp:lastPrinted>2020-11-24T19:39:26Z</cp:lastPrinted>
  <dcterms:created xsi:type="dcterms:W3CDTF">2023-11-07T19:25:33Z</dcterms:created>
  <dcterms:modified xsi:type="dcterms:W3CDTF">2023-11-22T19:31:06Z</dcterms:modified>
  <cp:category/>
</cp:coreProperties>
</file>