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84" r:id="rId3"/>
    <p:sldId id="279" r:id="rId4"/>
    <p:sldId id="280" r:id="rId5"/>
    <p:sldId id="278" r:id="rId6"/>
    <p:sldId id="277" r:id="rId7"/>
    <p:sldId id="286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6" r:id="rId16"/>
    <p:sldId id="283" r:id="rId17"/>
    <p:sldId id="282" r:id="rId18"/>
    <p:sldId id="270" r:id="rId19"/>
    <p:sldId id="287" r:id="rId20"/>
    <p:sldId id="285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B5DE03-5632-43A9-EA9B-EF56B5D36C2F}" name="Cheryl L Aschenbach" initials="CA" userId="S::caschenbach@lassencollege.edu::5e3896c9-ae52-42bc-b984-144c5f26c8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B7E"/>
    <a:srgbClr val="B14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6620A-8D6C-B9BD-0F60-D499ED3BAB36}" v="838" dt="2023-11-12T17:27:31.990"/>
    <p1510:client id="{8D0B3487-9DC6-42F2-B6C1-76C4EEEC5457}" v="16" dt="2023-11-11T19:32:17.139"/>
    <p1510:client id="{9868F108-E29D-BCB8-D9FE-F0FED191A5C5}" v="220" dt="2023-11-12T17:42:27.231"/>
    <p1510:client id="{B60F4182-CFAF-40D2-9565-4D0D230531CC}" v="386" dt="2023-11-11T00:37:34.051"/>
    <p1510:client id="{B9FBF460-B4D5-C8A2-5424-F3CAAFDF2EA8}" v="431" dt="2023-11-10T00:10:47.192"/>
    <p1510:client id="{E35E348F-6DE6-47B2-C052-69ACDCC1025C}" v="3077" dt="2023-11-14T20:27:27.440"/>
    <p1510:client id="{F8B01050-00A5-81CD-44D2-4BA572A4FB27}" v="207" dt="2023-11-12T16:06:10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/>
    <p:restoredTop sz="94173" autoAdjust="0"/>
  </p:normalViewPr>
  <p:slideViewPr>
    <p:cSldViewPr snapToGrid="0">
      <p:cViewPr varScale="1">
        <p:scale>
          <a:sx n="67" d="100"/>
          <a:sy n="67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970" y="17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5C498-9A9C-764D-B6F1-237599E8A721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9D3B7-7C65-2F44-B8CE-1AE4CFFD3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5E2D6-94F0-5445-8872-D2557A2AA862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809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74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959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63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96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0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850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251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83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55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20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18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19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33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0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7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1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42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09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323806"/>
            <a:ext cx="10432249" cy="216053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16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B5D9C5-9014-EB56-9A64-DFFD98D9B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72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1C2F473-8038-C74B-8DC1-AF9F6E976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1E0B24B1-20CE-244C-A568-F07B26F8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F6ED-E3DC-8A4A-AABE-AFCED423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22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32AE22C-3BFA-9A4F-BCC7-138B587C9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A226-D696-6347-98C5-4ECD9707C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F66E5AA-0B67-8348-93AF-8A6B4FB72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88F91A-EDDF-618C-1F41-61AC0210B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281" y="0"/>
            <a:ext cx="82238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910648A-46C8-AB4B-96EC-1AC10F013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374DEF-593A-4D43-8E6D-A915BF27F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B2E9E0-1DCB-2037-55F5-CDDA87668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281" y="0"/>
            <a:ext cx="82238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2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A29DB7A-65E4-C42D-C7FF-DE26DC26CCA1}"/>
              </a:ext>
            </a:extLst>
          </p:cNvPr>
          <p:cNvGrpSpPr/>
          <p:nvPr userDrawn="1"/>
        </p:nvGrpSpPr>
        <p:grpSpPr>
          <a:xfrm>
            <a:off x="-1" y="-102514"/>
            <a:ext cx="12192001" cy="2375451"/>
            <a:chOff x="-1" y="-102514"/>
            <a:chExt cx="12192001" cy="23754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B5D9C5-9014-EB56-9A64-DFFD98D9B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2192000" cy="22729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E86F46-FF63-16ED-8F37-43C4F5464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-102514"/>
              <a:ext cx="12192001" cy="2286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Picture 6">
            <a:extLst>
              <a:ext uri="{FF2B5EF4-FFF2-40B4-BE49-F238E27FC236}">
                <a16:creationId xmlns:a16="http://schemas.microsoft.com/office/drawing/2014/main" id="{81C2F473-8038-C74B-8DC1-AF9F6E976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1E0B24B1-20CE-244C-A568-F07B26F8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F6ED-E3DC-8A4A-AABE-AFCED423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00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32AE22C-3BFA-9A4F-BCC7-138B587C9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A226-D696-6347-98C5-4ECD9707C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F66E5AA-0B67-8348-93AF-8A6B4FB72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36F6C8-4AD8-A0BC-40AB-96D63F9D9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74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910648A-46C8-AB4B-96EC-1AC10F013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374DEF-593A-4D43-8E6D-A915BF27F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9404B-2868-264C-B504-B836A121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33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7CA25C0-FBDE-374E-8B02-A3DFA7FC7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E47E-D7EC-2141-BEFC-978E97EE4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80F9B99-8263-EA4C-B572-EE434178C8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9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68F019-6ADE-9B41-AEFC-12D26889A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EC97F8-5603-C842-9003-509EE69DA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803B18D-F6BB-7446-AB8B-B65811EA6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0" r:id="rId2"/>
    <p:sldLayoutId id="2147483811" r:id="rId3"/>
    <p:sldLayoutId id="2147483812" r:id="rId4"/>
    <p:sldLayoutId id="2147483804" r:id="rId5"/>
    <p:sldLayoutId id="2147483805" r:id="rId6"/>
    <p:sldLayoutId id="2147483806" r:id="rId7"/>
    <p:sldLayoutId id="2147483809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eorgia" panose="02040502050405020303" pitchFamily="18" charset="0"/>
          <a:ea typeface="Palatino" pitchFamily="2" charset="77"/>
          <a:cs typeface="Georgia" panose="02040502050405020303" pitchFamily="18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sites/default/files/2023-05/Press%20Release%20-%20ICAS%20Statement%20on%20Cal-GETC%20%28052223%29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cas-ca.org/wp-content/uploads/2023/05/Cal-GETC_Standards_1v0_202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63294b64e0e6c61627d6b28e/t/65529cd1b8fdfe59a3efc505/1699912918842/ab-928-draft-report-november-2023-a11y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b928committee.org/public-commen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320240AB129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ginfo.legislature.ca.gov/faces/billNavClient.xhtml?bill_id=202320240AB174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1320140SB85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ginfo.legislature.ca.gov/faces/billNavClient.xhtml?bill_id=202120220AB92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volunteer-serve-committe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About-Us/Vision-for-Succ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ccco.edu/About-Us/Vision-2030" TargetMode="External"/><Relationship Id="rId5" Type="http://schemas.openxmlformats.org/officeDocument/2006/relationships/hyperlink" Target="https://dof.ca.gov/wp-content/uploads/sites/352/Programs/Education/CCC-Roadmap-May-2022.pdf" TargetMode="External"/><Relationship Id="rId4" Type="http://schemas.openxmlformats.org/officeDocument/2006/relationships/hyperlink" Target="https://www.cccco.edu/-/media/CCCCO-Website/docs/report/2022-SOS-Report_rev071122.pdf?la=en&amp;hash=9462BF6A6F89ABF70DB000D181B7A39BF5C0E4E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0320040SB14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ginfo.legislature.ca.gov/faces/billTextClient.xhtml?bill_id=201320140SB440" TargetMode="External"/><Relationship Id="rId4" Type="http://schemas.openxmlformats.org/officeDocument/2006/relationships/hyperlink" Target="https://leginfo.legislature.ca.gov/faces/billNavClient.xhtml?bill_id=200920100SB14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resolutions/aligning-transfer-pathways-california-state-university-and-university-california-syste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111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ccco.edu/About-Us/Chancellors-Office/Divisions/Educational-Services-and-Support/common-course-numbering-projec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docs/report/ab1111-summary-report-oct2023-final-draft-a11y.pdf?la=en&amp;hash=98150771593F22793F3278731DE98FEA9D5CE0F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97D4-2754-C5A3-16A5-AA45B543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4226115"/>
            <a:ext cx="10432249" cy="25513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Georgia"/>
              </a:rPr>
              <a:t>Oh, the Places They’ll Go -</a:t>
            </a:r>
            <a:br>
              <a:rPr lang="en-US" dirty="0">
                <a:latin typeface="Georgia"/>
              </a:rPr>
            </a:b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Georgia"/>
              </a:rPr>
              <a:t>Where Are We with Intersegmental Transfer?</a:t>
            </a:r>
            <a:br>
              <a:rPr lang="en-US" dirty="0"/>
            </a:b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/>
              </a:rPr>
              <a:t>Cheryl Aschenbach, ASCCC President</a:t>
            </a:r>
            <a:br>
              <a:rPr lang="en-US" sz="2800" dirty="0">
                <a:latin typeface="Georgia"/>
              </a:rPr>
            </a:b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/>
              </a:rPr>
              <a:t>Dolores Davison, ASCCC Past President, C-ID Curriculum Director</a:t>
            </a:r>
            <a:br>
              <a:rPr lang="en-US" sz="2800" dirty="0">
                <a:latin typeface="Georgia"/>
              </a:rPr>
            </a:b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/>
              </a:rPr>
              <a:t>Ginni May, ASCCC Past President, Intersegmental Projects Director</a:t>
            </a:r>
            <a:br>
              <a:rPr lang="en-US" sz="2000" dirty="0">
                <a:latin typeface="Georgia"/>
              </a:rPr>
            </a:br>
            <a:endParaRPr lang="en-US" sz="2000">
              <a:solidFill>
                <a:schemeClr val="accent2">
                  <a:lumMod val="20000"/>
                  <a:lumOff val="80000"/>
                </a:scheme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5222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9053-B446-A861-57E0-905E5883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19" y="365125"/>
            <a:ext cx="10051949" cy="1560069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Georgia"/>
              </a:rPr>
              <a:t>Recent Legislation to Streamline Transfer:</a:t>
            </a:r>
            <a:br>
              <a:rPr lang="en-US" sz="3400" dirty="0">
                <a:latin typeface="Georgia"/>
              </a:rPr>
            </a:br>
            <a:r>
              <a:rPr lang="en-US" sz="3400" dirty="0">
                <a:latin typeface="Georgia"/>
              </a:rPr>
              <a:t>AB 1111 Common Course Numbering Project Proposed Governance Structure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BD4F-6A72-79A3-3B85-F0E2C717D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4895" y="2047858"/>
            <a:ext cx="10257647" cy="4561367"/>
          </a:xfrm>
        </p:spPr>
        <p:txBody>
          <a:bodyPr/>
          <a:lstStyle/>
          <a:p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California Community Colleges Chancellor’s Office – system level support and coordination; oversight of resources for implementation</a:t>
            </a:r>
            <a:endParaRPr lang="en-US" sz="2000"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Common Course Numbering Council – High level oversight of CCN implementation:</a:t>
            </a:r>
            <a:endParaRPr lang="en-US" sz="2000">
              <a:latin typeface="Arial"/>
              <a:cs typeface="Arial"/>
            </a:endParaRPr>
          </a:p>
          <a:p>
            <a:pPr lvl="1"/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CCCCO participatory governance group</a:t>
            </a:r>
            <a:endParaRPr lang="en-US" sz="1800">
              <a:latin typeface="Arial"/>
              <a:cs typeface="Arial"/>
            </a:endParaRPr>
          </a:p>
          <a:p>
            <a:pPr lvl="1"/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Broad stakeholder representation</a:t>
            </a:r>
            <a:endParaRPr lang="en-US" sz="1800">
              <a:latin typeface="Arial"/>
              <a:cs typeface="Arial"/>
            </a:endParaRPr>
          </a:p>
          <a:p>
            <a:pPr lvl="1"/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Intersegmental partner representation (CSU, UC, independents)</a:t>
            </a:r>
            <a:endParaRPr lang="en-US" sz="1800">
              <a:latin typeface="Arial"/>
              <a:cs typeface="Arial"/>
            </a:endParaRPr>
          </a:p>
          <a:p>
            <a:pPr lvl="1"/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Approximate 3-year lifespan</a:t>
            </a:r>
            <a:endParaRPr lang="en-US" sz="1800">
              <a:latin typeface="Arial"/>
              <a:cs typeface="Arial"/>
            </a:endParaRPr>
          </a:p>
          <a:p>
            <a:pPr lvl="1"/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Decision making: if consensus not reached, majority vote will prevail</a:t>
            </a:r>
            <a:endParaRPr lang="en-US" sz="1800"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Steering Committee of CCN Council – Planning and facilitation of CCN Council</a:t>
            </a:r>
            <a:endParaRPr lang="en-US" sz="2000">
              <a:latin typeface="Arial"/>
              <a:cs typeface="Arial"/>
            </a:endParaRPr>
          </a:p>
          <a:p>
            <a:pPr lvl="1"/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Four representatives, one appointed by each organization: CCCCO, ASCCC, CIOs, CSSOs</a:t>
            </a:r>
            <a:endParaRPr lang="en-US" sz="1800"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Two workgroups: 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CCN Development, CCN Technology and Processes</a:t>
            </a:r>
            <a:endParaRPr lang="en-US" sz="1800" dirty="0">
              <a:latin typeface="Arial"/>
              <a:cs typeface="Arial"/>
            </a:endParaRPr>
          </a:p>
          <a:p>
            <a:pPr lvl="1"/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Workgroup leads will serve as voting members on CCN Council</a:t>
            </a:r>
            <a:endParaRPr lang="en-US" sz="18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5A1FC-1911-F0D3-4F48-A6EE96244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2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FFAD-3FD7-2E94-A673-2AF65F80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30" y="365125"/>
            <a:ext cx="10120483" cy="1341667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latin typeface="Georgia"/>
              </a:rPr>
              <a:t>Recent Legislation to Streamline Transfer:</a:t>
            </a:r>
            <a:br>
              <a:rPr lang="en-US" sz="3400" dirty="0">
                <a:latin typeface="Georgia"/>
              </a:rPr>
            </a:br>
            <a:r>
              <a:rPr lang="en-US" sz="3400" dirty="0">
                <a:latin typeface="Georgia"/>
              </a:rPr>
              <a:t>AB 1111 Common Course Numbering Proposed Descriptor Elements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9E1D34-65D6-1207-2D54-92CFDFAFFC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7144556"/>
              </p:ext>
            </p:extLst>
          </p:nvPr>
        </p:nvGraphicFramePr>
        <p:xfrm>
          <a:off x="1239089" y="1752673"/>
          <a:ext cx="10554588" cy="479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94">
                  <a:extLst>
                    <a:ext uri="{9D8B030D-6E8A-4147-A177-3AD203B41FA5}">
                      <a16:colId xmlns:a16="http://schemas.microsoft.com/office/drawing/2014/main" val="3637408934"/>
                    </a:ext>
                  </a:extLst>
                </a:gridCol>
                <a:gridCol w="5277294">
                  <a:extLst>
                    <a:ext uri="{9D8B030D-6E8A-4147-A177-3AD203B41FA5}">
                      <a16:colId xmlns:a16="http://schemas.microsoft.com/office/drawing/2014/main" val="96757630"/>
                    </a:ext>
                  </a:extLst>
                </a:gridCol>
              </a:tblGrid>
              <a:tr h="390823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CCN Descriptor Elements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5A5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Descriptor Elements Classification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94028"/>
                  </a:ext>
                </a:extLst>
              </a:tr>
              <a:tr h="390823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Course Number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1E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Identical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77024"/>
                  </a:ext>
                </a:extLst>
              </a:tr>
              <a:tr h="390823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Course Title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F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Identical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3927"/>
                  </a:ext>
                </a:extLst>
              </a:tr>
              <a:tr h="390823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Unit Amount (x semester/y quarter)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1E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Adheres to an Established Minimum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11426"/>
                  </a:ext>
                </a:extLst>
              </a:tr>
              <a:tr h="378980">
                <a:tc rowSpan="2"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Course Description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F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Part 1: Identical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36948"/>
                  </a:ext>
                </a:extLst>
              </a:tr>
              <a:tr h="450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Part 2: Optional; expanded college discretion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438567"/>
                  </a:ext>
                </a:extLst>
              </a:tr>
              <a:tr h="390823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Prerequisites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F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Identical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59527"/>
                  </a:ext>
                </a:extLst>
              </a:tr>
              <a:tr h="367136">
                <a:tc rowSpan="2"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Course Content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1E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Required Topics: Identical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41133"/>
                  </a:ext>
                </a:extLst>
              </a:tr>
              <a:tr h="63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Optional Topic Expansion, college discretion (defined in CCN Descriptor Development)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34942"/>
                  </a:ext>
                </a:extLst>
              </a:tr>
              <a:tr h="367136">
                <a:tc rowSpan="2"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Student Learning Objectives/Outcomes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1E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Required: Identical</a:t>
                      </a:r>
                      <a:endParaRPr lang="en-U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59554"/>
                  </a:ext>
                </a:extLst>
              </a:tr>
              <a:tr h="63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44C7F"/>
                          </a:solidFill>
                          <a:effectLst/>
                          <a:latin typeface="Calibri" panose="020F0502020204030204" pitchFamily="34" charset="0"/>
                        </a:rPr>
                        <a:t>Optional Details Expanded, college discretion (defined in CCN Descriptor Development)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442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227A2-4E95-5FE1-423A-EF9EDA739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7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5ACD-ECB2-30C4-9BEA-076D2647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95" y="365125"/>
            <a:ext cx="10840757" cy="96478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latin typeface="Georgia"/>
              </a:rPr>
              <a:t>Recent Legislation to Streamline Transfer:</a:t>
            </a:r>
            <a:br>
              <a:rPr lang="en-US" sz="3200" dirty="0">
                <a:latin typeface="Georgia"/>
              </a:rPr>
            </a:br>
            <a:r>
              <a:rPr lang="en-US" sz="3200" dirty="0">
                <a:latin typeface="Georgia"/>
              </a:rPr>
              <a:t>AB 928 Student Transfer Achievement Reform Act of 2021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0AB51-B787-9B0D-563B-80A1F6CA4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958" y="1446174"/>
            <a:ext cx="10052494" cy="49866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B3838"/>
                </a:solidFill>
                <a:latin typeface="Arial"/>
                <a:cs typeface="Arial"/>
              </a:rPr>
              <a:t>MAJOR REQUIREMENTS:</a:t>
            </a:r>
            <a:endParaRPr lang="en-US">
              <a:latin typeface="Arial"/>
              <a:cs typeface="Arial"/>
            </a:endParaRPr>
          </a:p>
          <a:p>
            <a:pPr marL="342900" indent="-342900"/>
            <a:r>
              <a:rPr lang="en-US" dirty="0">
                <a:solidFill>
                  <a:srgbClr val="3B3838"/>
                </a:solidFill>
                <a:latin typeface="Arial"/>
                <a:cs typeface="Arial"/>
              </a:rPr>
              <a:t>Required ICAS to establish a singular lower division general education pathway to both CSU and UC – 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DONE! [Cal-GETC]</a:t>
            </a:r>
            <a:endParaRPr lang="en-US">
              <a:latin typeface="Arial"/>
              <a:cs typeface="Arial"/>
            </a:endParaRPr>
          </a:p>
          <a:p>
            <a:pPr marL="342900" indent="-342900"/>
            <a:r>
              <a:rPr lang="en-US" dirty="0">
                <a:solidFill>
                  <a:srgbClr val="3B3838"/>
                </a:solidFill>
                <a:latin typeface="Arial"/>
                <a:cs typeface="Arial"/>
              </a:rPr>
              <a:t>Establishes the Associate Degree for Transfer Intersegmental Implementation Committee – 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DONE!</a:t>
            </a:r>
            <a:endParaRPr lang="en-US">
              <a:latin typeface="Arial"/>
              <a:cs typeface="Arial"/>
            </a:endParaRPr>
          </a:p>
          <a:p>
            <a:pPr marL="342900" indent="-342900"/>
            <a:r>
              <a:rPr lang="en-US" dirty="0">
                <a:solidFill>
                  <a:srgbClr val="3B3838"/>
                </a:solidFill>
                <a:latin typeface="Arial"/>
                <a:cs typeface="Arial"/>
              </a:rPr>
              <a:t>Requires CCCs to place students on to ADT pathways if a pathway exists for student's stated major beginning summer 2024; student may opt out – 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Guidance from CCCCO at end of September 2023</a:t>
            </a:r>
            <a:endParaRPr lang="en-US">
              <a:latin typeface="Arial"/>
              <a:cs typeface="Arial"/>
            </a:endParaRPr>
          </a:p>
          <a:p>
            <a:pPr marL="342900" indent="-342900"/>
            <a:r>
              <a:rPr lang="en-US" dirty="0">
                <a:solidFill>
                  <a:srgbClr val="3B3838"/>
                </a:solidFill>
                <a:latin typeface="Arial"/>
                <a:cs typeface="Arial"/>
              </a:rPr>
              <a:t>Considerations for up to an addition 6 units for high-unit ADT STEM pathways </a:t>
            </a:r>
            <a:r>
              <a:rPr lang="en-US" sz="2600" dirty="0">
                <a:solidFill>
                  <a:srgbClr val="3B3838"/>
                </a:solidFill>
                <a:latin typeface="Arial"/>
                <a:cs typeface="Arial"/>
              </a:rPr>
              <a:t>– </a:t>
            </a:r>
            <a:r>
              <a:rPr lang="en-US" sz="2600" dirty="0">
                <a:solidFill>
                  <a:srgbClr val="FF0000"/>
                </a:solidFill>
                <a:latin typeface="Arial"/>
                <a:cs typeface="Arial"/>
              </a:rPr>
              <a:t>in progress: see AB 928 Committee recommendations and Transfer Alignment Project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5B495-6D16-BC9B-593F-FAFF75732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8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EC07-67A8-2309-B20B-F8C86B6A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188" y="365125"/>
            <a:ext cx="10892103" cy="14850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/>
              </a:rPr>
              <a:t>Recent Legislation to Streamline Transfer:</a:t>
            </a:r>
            <a:br>
              <a:rPr lang="en-US" sz="3200" dirty="0">
                <a:latin typeface="Georgia"/>
              </a:rPr>
            </a:br>
            <a:r>
              <a:rPr lang="en-US" sz="3200" dirty="0">
                <a:latin typeface="Georgia"/>
              </a:rPr>
              <a:t>AB 928 Student Transfer Achievement Reform Act of 2021</a:t>
            </a:r>
            <a:br>
              <a:rPr lang="en-US" sz="3200" dirty="0">
                <a:latin typeface="Georgia"/>
              </a:rPr>
            </a:br>
            <a:r>
              <a:rPr lang="en-US" sz="3200" dirty="0">
                <a:latin typeface="Georgia"/>
              </a:rPr>
              <a:t>Cal-GETC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6882C-9411-8727-8387-EE1EA75BA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7189" y="2082764"/>
            <a:ext cx="10654322" cy="442823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Established May 22, 2023 (</a:t>
            </a:r>
            <a:r>
              <a:rPr lang="en-US" dirty="0">
                <a:latin typeface="Arial"/>
                <a:cs typeface="Arial"/>
                <a:hlinkClick r:id="rId3"/>
              </a:rPr>
              <a:t>Announcement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>
                <a:latin typeface="Arial"/>
                <a:cs typeface="Arial"/>
              </a:rPr>
              <a:t>ICAS began work in Spring 2022: included students, AOs, system admin, 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Students created pathway title/acronym</a:t>
            </a:r>
          </a:p>
          <a:p>
            <a:pPr lvl="1"/>
            <a:r>
              <a:rPr lang="en-US" dirty="0">
                <a:latin typeface="Arial"/>
                <a:cs typeface="Arial"/>
              </a:rPr>
              <a:t>Endorsed by all three state-level academic senates: ASCCC, ASCSU, UCAS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ASCCC seeks American Institutions to be CSU Graduation requirement and not upper division GE requirement</a:t>
            </a:r>
          </a:p>
          <a:p>
            <a:r>
              <a:rPr lang="en-US" dirty="0">
                <a:latin typeface="Arial"/>
                <a:cs typeface="Arial"/>
                <a:hlinkClick r:id="rId4"/>
              </a:rPr>
              <a:t>Cal-GETC Standards 1.0</a:t>
            </a:r>
            <a:r>
              <a:rPr lang="en-US" dirty="0">
                <a:latin typeface="Arial"/>
                <a:cs typeface="Arial"/>
              </a:rPr>
              <a:t> (May 2023)</a:t>
            </a:r>
          </a:p>
          <a:p>
            <a:r>
              <a:rPr lang="en-US" dirty="0">
                <a:latin typeface="Arial"/>
                <a:cs typeface="Arial"/>
              </a:rPr>
              <a:t>Cal-GETC Standards 1.x (planned Dec. 2023)</a:t>
            </a:r>
          </a:p>
          <a:p>
            <a:pPr lvl="1"/>
            <a:r>
              <a:rPr lang="en-US" dirty="0">
                <a:latin typeface="Arial"/>
                <a:cs typeface="Arial"/>
              </a:rPr>
              <a:t>ICAS Cal-GETC Standards Special Committee meeting this fall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Discipline faculty reviewing and updating Areas 2-5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Goal: recommendations to ICAS for December approval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EDF88-45ED-221C-7E79-9A26E5E77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55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6BBC-0873-71C9-4DD8-7D205CAA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00" y="150203"/>
            <a:ext cx="11170314" cy="103041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/>
              </a:rPr>
              <a:t>Recent Legislation to Streamline Transfer:</a:t>
            </a:r>
            <a:br>
              <a:rPr lang="en-US" sz="3200" dirty="0">
                <a:latin typeface="Georgia"/>
              </a:rPr>
            </a:br>
            <a:r>
              <a:rPr lang="en-US" sz="3200" dirty="0">
                <a:latin typeface="Georgia"/>
              </a:rPr>
              <a:t>AB 928 Student Transfer Achievement Reform Act of 2021 </a:t>
            </a:r>
            <a:r>
              <a:rPr lang="en-US" sz="3200" dirty="0">
                <a:solidFill>
                  <a:schemeClr val="bg1"/>
                </a:solidFill>
                <a:latin typeface="Georgia"/>
              </a:rPr>
              <a:t>-2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4300-C190-E3B2-BC5C-376253802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2663" y="1342663"/>
            <a:ext cx="10289894" cy="4722471"/>
          </a:xfrm>
        </p:spPr>
        <p:txBody>
          <a:bodyPr/>
          <a:lstStyle/>
          <a:p>
            <a:r>
              <a:rPr lang="en-US" dirty="0">
                <a:solidFill>
                  <a:srgbClr val="3B3838"/>
                </a:solidFill>
                <a:latin typeface="Arial"/>
                <a:cs typeface="Arial"/>
              </a:rPr>
              <a:t>AB 928 ADT Intersegmental Implementation Committee:</a:t>
            </a:r>
            <a:endParaRPr lang="en-US" dirty="0">
              <a:latin typeface="Arial"/>
            </a:endParaRPr>
          </a:p>
          <a:p>
            <a:pPr lvl="1"/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16 members: CCC/CSU/UC reps from state level administrations, academic senates, student organizations; equity interest representatives</a:t>
            </a:r>
            <a:endParaRPr lang="en-US" sz="2000" dirty="0">
              <a:latin typeface="Arial"/>
            </a:endParaRPr>
          </a:p>
          <a:p>
            <a:pPr lvl="1"/>
            <a:r>
              <a:rPr lang="en-US" sz="2000" dirty="0">
                <a:solidFill>
                  <a:srgbClr val="050505"/>
                </a:solidFill>
                <a:latin typeface="Arial"/>
                <a:cs typeface="Arial"/>
              </a:rPr>
              <a:t>Met 6 times Oct 13, 2022 – Sept 18, 2023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50505"/>
                </a:solidFill>
                <a:latin typeface="Arial"/>
                <a:cs typeface="Arial"/>
              </a:rPr>
              <a:t>Next meeting is </a:t>
            </a:r>
            <a:r>
              <a:rPr lang="en-US" sz="2000" b="1" i="1" dirty="0">
                <a:solidFill>
                  <a:srgbClr val="050505"/>
                </a:solidFill>
                <a:latin typeface="Arial"/>
                <a:cs typeface="Arial"/>
              </a:rPr>
              <a:t>November 30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50505"/>
                </a:solidFill>
                <a:latin typeface="Arial"/>
                <a:cs typeface="Arial"/>
              </a:rPr>
              <a:t>Scheduled to meet 5 times in 2024</a:t>
            </a:r>
            <a:endParaRPr lang="en-US" sz="2000" dirty="0"/>
          </a:p>
          <a:p>
            <a:r>
              <a:rPr lang="en-US" dirty="0">
                <a:solidFill>
                  <a:srgbClr val="3B3838"/>
                </a:solidFill>
                <a:latin typeface="Arial"/>
                <a:cs typeface="Arial"/>
              </a:rPr>
              <a:t>Recommendations to be presented to legislature December 31, 2023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Goals – increasing transfer rates, closing racial equity gaps in transfer outcomes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STEM – proposing a new unit threshold for STEM pathways for transfer to both CSU and UC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Reengagement – reengaging ADT earners who do not transfer or do not apply for transfer</a:t>
            </a:r>
          </a:p>
          <a:p>
            <a:r>
              <a:rPr lang="en-US" dirty="0">
                <a:solidFill>
                  <a:srgbClr val="3B3838"/>
                </a:solidFill>
                <a:latin typeface="Arial"/>
                <a:cs typeface="Arial"/>
                <a:hlinkClick r:id="rId3"/>
              </a:rPr>
              <a:t>Draft Final Report (November 2023 version)</a:t>
            </a:r>
            <a:r>
              <a:rPr lang="en-US" dirty="0">
                <a:solidFill>
                  <a:srgbClr val="3B3838"/>
                </a:solidFill>
                <a:latin typeface="Arial"/>
                <a:cs typeface="Arial"/>
              </a:rPr>
              <a:t> and </a:t>
            </a:r>
            <a:r>
              <a:rPr lang="en-US" dirty="0">
                <a:solidFill>
                  <a:srgbClr val="3B3838"/>
                </a:solidFill>
                <a:latin typeface="Arial"/>
                <a:cs typeface="Arial"/>
                <a:hlinkClick r:id="rId4"/>
              </a:rPr>
              <a:t>public comment</a:t>
            </a:r>
            <a:r>
              <a:rPr lang="en-US" dirty="0">
                <a:solidFill>
                  <a:srgbClr val="3B3838"/>
                </a:solidFill>
                <a:latin typeface="Arial"/>
                <a:cs typeface="Arial"/>
              </a:rPr>
              <a:t> for Nov. 30 meeting</a:t>
            </a:r>
            <a:endParaRPr lang="en-US" dirty="0">
              <a:latin typeface="Arial"/>
            </a:endParaRPr>
          </a:p>
          <a:p>
            <a:pPr marL="342900" indent="-34290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1300-5BC5-92CE-30E4-1ED593AF3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36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6EF0-0AA0-CE62-0FFA-695B73FF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6"/>
            <a:ext cx="11257499" cy="896516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latin typeface="Georgia"/>
              </a:rPr>
              <a:t>Recent Legislation to Streamline Transfer:</a:t>
            </a:r>
            <a:br>
              <a:rPr lang="en-US" sz="3200" dirty="0">
                <a:latin typeface="Georgia"/>
              </a:rPr>
            </a:br>
            <a:r>
              <a:rPr lang="en-US" sz="3200" dirty="0">
                <a:latin typeface="Georgia"/>
              </a:rPr>
              <a:t>AB 928 Student Transfer Achievement Reform Act of 2021</a:t>
            </a:r>
            <a:r>
              <a:rPr lang="en-US" sz="3200" dirty="0">
                <a:solidFill>
                  <a:schemeClr val="bg1"/>
                </a:solidFill>
                <a:latin typeface="Georgia"/>
              </a:rPr>
              <a:t> -3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6359B-CD9D-8B29-C70E-B7DA2A9BF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5895" y="1412112"/>
            <a:ext cx="10770063" cy="5450578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/>
                <a:cs typeface="Arial"/>
              </a:rPr>
              <a:t>STEM Recommendations:</a:t>
            </a:r>
          </a:p>
          <a:p>
            <a:r>
              <a:rPr lang="en-US" sz="2300" dirty="0">
                <a:solidFill>
                  <a:schemeClr val="tx1"/>
                </a:solidFill>
                <a:latin typeface="Arial"/>
                <a:cs typeface="Arial"/>
              </a:rPr>
              <a:t>Build a resourced statewide intersegmental infrastructure for shared pathway development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2100" dirty="0">
                <a:solidFill>
                  <a:schemeClr val="tx1"/>
                </a:solidFill>
                <a:latin typeface="Arial"/>
                <a:cs typeface="Arial"/>
              </a:rPr>
              <a:t>Leverage existing structures such as the Transfer Alignment Project, Faculty Discipline Review Groups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latin typeface="Arial"/>
                <a:cs typeface="Arial"/>
              </a:rPr>
              <a:t>Require transparency concerning membership and composition of FDRGs and other curriculum groups</a:t>
            </a:r>
          </a:p>
          <a:p>
            <a:r>
              <a:rPr lang="en-US" sz="2300" dirty="0">
                <a:solidFill>
                  <a:schemeClr val="tx1"/>
                </a:solidFill>
                <a:latin typeface="Arial"/>
                <a:cs typeface="Arial"/>
              </a:rPr>
              <a:t>Allow for GE flexibility for STEM pathways – i.e. complete some Cal-GETC requirements post transfer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latin typeface="Arial"/>
                <a:cs typeface="Arial"/>
              </a:rPr>
              <a:t>Consider existing flexibility such as CSU GE Breadth/IGETC for STEM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latin typeface="Arial"/>
                <a:cs typeface="Arial"/>
              </a:rPr>
              <a:t>UCTPs for Physics and Chemistry</a:t>
            </a:r>
          </a:p>
          <a:p>
            <a:r>
              <a:rPr lang="en-US" sz="2300" dirty="0">
                <a:solidFill>
                  <a:schemeClr val="tx1"/>
                </a:solidFill>
                <a:latin typeface="Arial"/>
                <a:cs typeface="Arial"/>
              </a:rPr>
              <a:t>Retain 60-unit ADT requirement with flexibility built in for STEM pathways to have up to an additional 6 units upon certification of clear evidence for the need (</a:t>
            </a:r>
            <a:r>
              <a:rPr lang="en-US" sz="2100" dirty="0">
                <a:solidFill>
                  <a:schemeClr val="tx1"/>
                </a:solidFill>
                <a:latin typeface="Arial"/>
                <a:cs typeface="Arial"/>
              </a:rPr>
              <a:t>Evidence and rationale for additional units from discipline faculty working together)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9AA39-8504-D05D-ECE8-EBE08DA0A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6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C739-3CEB-8CBB-1066-F3F4804C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Georgia"/>
              </a:rPr>
              <a:t>Recent Legislation to Streamline Transfer:</a:t>
            </a:r>
            <a:br>
              <a:rPr lang="en-US" sz="3200" dirty="0"/>
            </a:br>
            <a:r>
              <a:rPr lang="en-US" sz="3200" dirty="0">
                <a:latin typeface="Georgia"/>
              </a:rPr>
              <a:t>Additional Legislation</a:t>
            </a:r>
            <a:br>
              <a:rPr lang="en-US" sz="3200" dirty="0">
                <a:latin typeface="Georgia"/>
              </a:rPr>
            </a:br>
            <a:r>
              <a:rPr lang="en-US" sz="3200" dirty="0">
                <a:latin typeface="Georgia"/>
                <a:hlinkClick r:id="rId3"/>
              </a:rPr>
              <a:t>AB 1291</a:t>
            </a:r>
            <a:r>
              <a:rPr lang="en-US" sz="3200" dirty="0">
                <a:latin typeface="Georgia"/>
              </a:rPr>
              <a:t> (McCarty, 2021) UC ADT Pilot Program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6B79-6B49-9189-053D-94700F7D71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Modification of failed </a:t>
            </a:r>
            <a:r>
              <a:rPr lang="en-US" dirty="0">
                <a:latin typeface="Arial"/>
                <a:cs typeface="Arial"/>
                <a:hlinkClick r:id="rId4"/>
              </a:rPr>
              <a:t>AB 1749</a:t>
            </a:r>
            <a:r>
              <a:rPr lang="en-US" dirty="0">
                <a:latin typeface="Arial"/>
                <a:cs typeface="Arial"/>
              </a:rPr>
              <a:t> (McCarty) Student Transfer Achievement Reform Act: University of California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By 2026-27, UCLA to select 8 majors as similar to transfer model curricula (TMC) from select CCCs to prioritize admission</a:t>
            </a:r>
          </a:p>
          <a:p>
            <a:r>
              <a:rPr lang="en-US" dirty="0">
                <a:latin typeface="Arial"/>
                <a:cs typeface="Arial"/>
              </a:rPr>
              <a:t>By 2028-29, UCLA to select 8 majors as similar, including 4 in STEM, to TMCs from select CCCs to prioritize admission</a:t>
            </a:r>
            <a:endParaRPr lang="en-US"/>
          </a:p>
          <a:p>
            <a:r>
              <a:rPr lang="en-US" dirty="0">
                <a:latin typeface="Arial"/>
                <a:cs typeface="Arial"/>
              </a:rPr>
              <a:t>By 2028-29 UC shall designate at least 5 UC campuses to declare at least 12 majors as similar to TMC from select CCCs to prioritize admission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EE10-4539-0B14-F214-D29FD5246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1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A922-1B8B-CABE-4687-22CC458B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749427" cy="1335332"/>
          </a:xfrm>
        </p:spPr>
        <p:txBody>
          <a:bodyPr/>
          <a:lstStyle/>
          <a:p>
            <a:r>
              <a:rPr lang="en-US" dirty="0">
                <a:latin typeface="Georgia"/>
              </a:rPr>
              <a:t>The New Transfer: </a:t>
            </a:r>
            <a:br>
              <a:rPr lang="en-US" dirty="0">
                <a:latin typeface="Georgia"/>
              </a:rPr>
            </a:br>
            <a:r>
              <a:rPr lang="en-US" dirty="0">
                <a:latin typeface="Georgia"/>
              </a:rPr>
              <a:t>Increasing Baccalaureate Completion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EE01-87FC-2A7A-81A4-8BF82BAA9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507784" cy="44196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SB 850</a:t>
            </a:r>
            <a:r>
              <a:rPr lang="en-US" dirty="0">
                <a:latin typeface="Arial"/>
                <a:cs typeface="Arial"/>
              </a:rPr>
              <a:t> (Block, 2014) CCC Baccalaureate Degree Pilot Program</a:t>
            </a:r>
          </a:p>
          <a:p>
            <a:pPr lvl="1"/>
            <a:r>
              <a:rPr lang="en-US" dirty="0">
                <a:latin typeface="Arial"/>
                <a:cs typeface="Arial"/>
              </a:rPr>
              <a:t>15 pilot programs</a:t>
            </a:r>
          </a:p>
          <a:p>
            <a:r>
              <a:rPr lang="en-US" dirty="0">
                <a:latin typeface="Arial"/>
                <a:cs typeface="Arial"/>
                <a:hlinkClick r:id="rId4"/>
              </a:rPr>
              <a:t>AB 927</a:t>
            </a:r>
            <a:r>
              <a:rPr lang="en-US" dirty="0">
                <a:latin typeface="Arial"/>
                <a:cs typeface="Arial"/>
              </a:rPr>
              <a:t> (Medina, 2021) CCC Statewide Baccalaureate Degree Program</a:t>
            </a:r>
          </a:p>
          <a:p>
            <a:pPr lvl="1"/>
            <a:r>
              <a:rPr lang="en-US" dirty="0">
                <a:latin typeface="Arial"/>
                <a:cs typeface="Arial"/>
              </a:rPr>
              <a:t>Removes "pilot" and requirement to start by 2022-23</a:t>
            </a:r>
          </a:p>
          <a:p>
            <a:pPr lvl="1"/>
            <a:r>
              <a:rPr lang="en-US" dirty="0">
                <a:latin typeface="Arial"/>
                <a:cs typeface="Arial"/>
              </a:rPr>
              <a:t>Approval of up to 15 additional baccalaureate degree programs in each of 2 submission cycles (January &amp; August)</a:t>
            </a:r>
          </a:p>
          <a:p>
            <a:pPr lvl="1"/>
            <a:r>
              <a:rPr lang="en-US" dirty="0">
                <a:latin typeface="Arial"/>
                <a:cs typeface="Arial"/>
              </a:rPr>
              <a:t>Total number of baccalaureate degrees offered by a district not to exceed 25% of associate degree programs</a:t>
            </a:r>
          </a:p>
          <a:p>
            <a:pPr lvl="1"/>
            <a:r>
              <a:rPr lang="en-US" dirty="0">
                <a:latin typeface="Arial"/>
                <a:cs typeface="Arial"/>
              </a:rPr>
              <a:t>Colleges must demonstrate unmet workforce need and may not offer a degree program or program curricula already offered at CSU or UC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BC11B-F0D7-926E-E95D-537798F6E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267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7688-C806-5CE1-D15C-0CDB0FCC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56" y="365125"/>
            <a:ext cx="10046043" cy="110109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Georgia"/>
              </a:rPr>
              <a:t>Getting Your Academic Senate and Curriculum Committee Ready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A906-690E-883C-4D33-7100D8420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3557" y="1550227"/>
            <a:ext cx="10460075" cy="46676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College/District: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Affirm college and district curriculum approval processes 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Consider an expedited yet thorough process for the batching of curriculum, conditions for expedited processes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Curriculum Committee/Academic Senate:</a:t>
            </a:r>
            <a:endParaRPr lang="en-US"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Ensure curriculum approval processes are well-established, understood, and followed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Work with administration to make sure resources (people and funding) are adequate for the volume of work expected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Department: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B3838"/>
                </a:solidFill>
                <a:latin typeface="Arial"/>
                <a:cs typeface="Arial"/>
              </a:rPr>
              <a:t>Begin reviewing your curriculum from a global perspective – how do GE/majors courses align with such courses at other colleges?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B3838"/>
                </a:solidFill>
                <a:latin typeface="Arial"/>
                <a:cs typeface="Arial"/>
              </a:rPr>
              <a:t>Statewide: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3B3838"/>
                </a:solidFill>
                <a:latin typeface="Arial"/>
                <a:cs typeface="Arial"/>
              </a:rPr>
              <a:t>Encourage faculty to participate in volunteer opportunities. Complete </a:t>
            </a:r>
            <a:r>
              <a:rPr lang="en-US" sz="1900" dirty="0">
                <a:solidFill>
                  <a:srgbClr val="3B3838"/>
                </a:solidFill>
                <a:latin typeface="Arial"/>
                <a:cs typeface="Arial"/>
                <a:hlinkClick r:id="rId3"/>
              </a:rPr>
              <a:t>Volunteer for Statewide Service</a:t>
            </a:r>
            <a:r>
              <a:rPr lang="en-US" sz="1900" dirty="0">
                <a:solidFill>
                  <a:srgbClr val="3B3838"/>
                </a:solidFill>
                <a:latin typeface="Arial"/>
                <a:cs typeface="Arial"/>
              </a:rPr>
              <a:t> form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3B3838"/>
                </a:solidFill>
                <a:latin typeface="Arial"/>
                <a:cs typeface="Arial"/>
              </a:rPr>
              <a:t>Participate in Discipline Input Groups, share opportunities to participate with colleagues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3B3838"/>
                </a:solidFill>
                <a:latin typeface="Arial"/>
                <a:cs typeface="Arial"/>
              </a:rPr>
              <a:t>Respond to faculty surveys for vetting of processes, descriptors, and such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E0D39-0072-1802-DC69-EB64D288C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386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067E-DA18-12EA-3988-80A65FC9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67B0-8B80-0F2C-5ABE-C4177E7D09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AB </a:t>
            </a:r>
            <a:r>
              <a:rPr lang="en-US" dirty="0"/>
              <a:t>928 Committee – Report Update</a:t>
            </a:r>
          </a:p>
          <a:p>
            <a:pPr marL="0" indent="0">
              <a:buNone/>
            </a:pPr>
            <a:r>
              <a:rPr lang="en-US" dirty="0"/>
              <a:t>Nov. 27, 2023 @ 2:00p.m.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 1111 Common Course Numbering – Report Update</a:t>
            </a:r>
          </a:p>
          <a:p>
            <a:pPr marL="0" indent="0">
              <a:buNone/>
            </a:pPr>
            <a:r>
              <a:rPr lang="en-US" dirty="0"/>
              <a:t>Nov. 28, 2023 @ 2:00p.m.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1209D-3608-4770-01E8-C5BFF5246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00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5E0B-CC5D-CC38-CC2D-8E980382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Description and Overview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418F3A-2210-6BDE-2945-7DCCFEC0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2" y="2464547"/>
            <a:ext cx="11076972" cy="376263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200" i="1" dirty="0">
                <a:latin typeface="Arial"/>
                <a:cs typeface="Arial"/>
              </a:rPr>
              <a:t>Whether driven by legislation, system strategic direction, or ASCCC-led efforts, much is being done to improve student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 i="1" dirty="0">
                <a:latin typeface="Arial"/>
                <a:cs typeface="Arial"/>
              </a:rPr>
              <a:t>transfer pathways. Join presenters for an update on key initiatives, including common course numbering, Cal-GETC</a:t>
            </a:r>
            <a:r>
              <a:rPr lang="en-US" sz="2200" dirty="0">
                <a:latin typeface="Arial"/>
                <a:cs typeface="Arial"/>
              </a:rPr>
              <a:t> </a:t>
            </a:r>
            <a:r>
              <a:rPr lang="en-US" sz="2200" i="1" dirty="0">
                <a:latin typeface="Arial"/>
                <a:cs typeface="Arial"/>
              </a:rPr>
              <a:t>implementation, STEM degree expansion, and the Transfer Alignment Project.</a:t>
            </a:r>
            <a:endParaRPr lang="en-US" sz="2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Transfer as a System Strategic Direction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Legislated Transfer Transformations: ASCCC-Led Implementation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ASCCC-Initiated Transformation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Recent Legislation to Streamline Transfer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The New Transfer: Expanding Baccalaureate Completion Options 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Getting Your Academic Senate and Curriculum Committee Ready</a:t>
            </a:r>
          </a:p>
          <a:p>
            <a:pPr marL="0" indent="0">
              <a:buNone/>
            </a:pPr>
            <a:endParaRPr lang="en-US" sz="19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4D5D0-702E-0D1A-E764-B1A40DCB8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E0A226-D696-6347-98C5-4ECD9707C98F}" type="slidenum">
              <a:rPr lang="en-US" altLang="en-US"/>
              <a:pPr>
                <a:spcAft>
                  <a:spcPts val="600"/>
                </a:spcAft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5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2DF0-46C4-E2E0-D848-A89FB72B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082" y="4538729"/>
            <a:ext cx="10432249" cy="2160534"/>
          </a:xfrm>
        </p:spPr>
        <p:txBody>
          <a:bodyPr/>
          <a:lstStyle/>
          <a:p>
            <a:r>
              <a:rPr lang="en-US" dirty="0">
                <a:latin typeface="Georgia"/>
              </a:rPr>
              <a:t>Questions?         Thank you!</a:t>
            </a:r>
            <a:br>
              <a:rPr lang="en-US" dirty="0">
                <a:latin typeface="Georgia"/>
              </a:rPr>
            </a:br>
            <a:br>
              <a:rPr lang="en-US" dirty="0">
                <a:latin typeface="Georgia"/>
              </a:rPr>
            </a:br>
            <a:r>
              <a:rPr lang="en-US" sz="3600" dirty="0">
                <a:latin typeface="Georgia"/>
              </a:rPr>
              <a:t>info@asccc.org</a:t>
            </a:r>
          </a:p>
        </p:txBody>
      </p:sp>
    </p:spTree>
    <p:extLst>
      <p:ext uri="{BB962C8B-B14F-4D97-AF65-F5344CB8AC3E}">
        <p14:creationId xmlns:p14="http://schemas.microsoft.com/office/powerpoint/2010/main" val="205366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1DDA-49F9-F044-99B5-D3A77E97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33" y="365125"/>
            <a:ext cx="9981066" cy="6285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/>
              </a:rPr>
              <a:t>Transfer as a System Strategic Direction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A91E-9510-F6F1-3405-A49C612F5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7212" y="1151142"/>
            <a:ext cx="10058400" cy="44196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Vision for Success</a:t>
            </a:r>
            <a:endParaRPr lang="en-US"/>
          </a:p>
          <a:p>
            <a:pPr lvl="1"/>
            <a:r>
              <a:rPr lang="en-US" dirty="0">
                <a:latin typeface="Arial"/>
                <a:cs typeface="Arial"/>
              </a:rPr>
              <a:t>Goal 2: Increase the number of students who transfer to CSU or UC by 35%</a:t>
            </a:r>
          </a:p>
          <a:p>
            <a:pPr lvl="2"/>
            <a:r>
              <a:rPr lang="en-US" dirty="0">
                <a:latin typeface="Arial"/>
                <a:cs typeface="Arial"/>
                <a:hlinkClick r:id="rId4"/>
              </a:rPr>
              <a:t>2022 State of the System Report</a:t>
            </a:r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Student transfers to CSU &amp; UC: 77,271 (2014-2015) to 95,115 (2019-2020)</a:t>
            </a:r>
          </a:p>
          <a:p>
            <a:pPr lvl="2"/>
            <a:r>
              <a:rPr lang="en-US" dirty="0">
                <a:latin typeface="Arial"/>
                <a:cs typeface="Arial"/>
              </a:rPr>
              <a:t>ADT earners: 19,294 (2014-2015) to 62,934 (2019-2020)</a:t>
            </a:r>
          </a:p>
          <a:p>
            <a:r>
              <a:rPr lang="en-US" dirty="0">
                <a:latin typeface="Arial"/>
                <a:cs typeface="Arial"/>
                <a:hlinkClick r:id="rId5"/>
              </a:rPr>
              <a:t>Governor's Roadmap</a:t>
            </a:r>
            <a:r>
              <a:rPr lang="en-US" dirty="0">
                <a:latin typeface="Arial"/>
                <a:cs typeface="Arial"/>
              </a:rPr>
              <a:t> (2022-2027)</a:t>
            </a:r>
          </a:p>
          <a:p>
            <a:pPr lvl="1"/>
            <a:r>
              <a:rPr lang="en-US" dirty="0">
                <a:latin typeface="Arial"/>
                <a:cs typeface="Arial"/>
              </a:rPr>
              <a:t>Increase the number of transfers to the UC or CSU in proportion to enrollment growth in those two systems</a:t>
            </a:r>
          </a:p>
          <a:p>
            <a:r>
              <a:rPr lang="en-US" dirty="0">
                <a:latin typeface="Arial"/>
                <a:cs typeface="Arial"/>
                <a:hlinkClick r:id="rId6"/>
              </a:rPr>
              <a:t>Vision 2030</a:t>
            </a:r>
            <a:r>
              <a:rPr lang="en-US" dirty="0">
                <a:latin typeface="Arial"/>
                <a:cs typeface="Arial"/>
              </a:rPr>
              <a:t> (2023-2030)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Strategic Direction: equitable baccalaureate attainment</a:t>
            </a:r>
          </a:p>
          <a:p>
            <a:pPr lvl="2"/>
            <a:r>
              <a:rPr lang="en-US" dirty="0">
                <a:latin typeface="Arial"/>
                <a:cs typeface="Arial"/>
              </a:rPr>
              <a:t>Outcome 2b. Increase, with equity, the number of California community college students who earn an Associate Degree for Transfer (ADT)</a:t>
            </a:r>
          </a:p>
          <a:p>
            <a:pPr lvl="2"/>
            <a:r>
              <a:rPr lang="en-US" dirty="0">
                <a:latin typeface="Arial"/>
                <a:cs typeface="Arial"/>
              </a:rPr>
              <a:t>Outcome 2d. Increase, with equity, the number of California community colleges students who transfer to the CSU or UC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0CDBB-E21F-042D-94ED-95A1FCD41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54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F105-2E6C-DEF2-DEBF-811CCCE5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135481"/>
            <a:ext cx="10056481" cy="14403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/>
              </a:rPr>
              <a:t>Legislated System Transformations:</a:t>
            </a:r>
            <a:br>
              <a:rPr lang="en-US" dirty="0">
                <a:latin typeface="Georgia"/>
              </a:rPr>
            </a:br>
            <a:r>
              <a:rPr lang="en-US" dirty="0">
                <a:latin typeface="Georgia"/>
              </a:rPr>
              <a:t> ASCCC-Led Implementation Efforts: C-ID &amp; TMC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51C8-6603-9C3E-69E9-84E91D578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3B3838"/>
                </a:solidFill>
                <a:latin typeface="Gill Sans"/>
                <a:cs typeface="Arial"/>
                <a:hlinkClick r:id="rId3"/>
              </a:rPr>
              <a:t>SB 1415</a:t>
            </a:r>
            <a:r>
              <a:rPr lang="en-US" dirty="0">
                <a:solidFill>
                  <a:srgbClr val="3B3838"/>
                </a:solidFill>
                <a:latin typeface="Gill Sans"/>
                <a:cs typeface="Arial"/>
              </a:rPr>
              <a:t> (Brulte, 2004): Required CCN, led to the C-ID Course Identification Numbering System</a:t>
            </a:r>
          </a:p>
          <a:p>
            <a:pPr lvl="1"/>
            <a:r>
              <a:rPr lang="en-US" dirty="0">
                <a:solidFill>
                  <a:srgbClr val="3B3838"/>
                </a:solidFill>
                <a:latin typeface="Gill Sans"/>
              </a:rPr>
              <a:t>Prior bills: </a:t>
            </a:r>
          </a:p>
          <a:p>
            <a:pPr lvl="2"/>
            <a:r>
              <a:rPr lang="en-US" dirty="0">
                <a:solidFill>
                  <a:srgbClr val="3B3838"/>
                </a:solidFill>
                <a:latin typeface="Gill Sans"/>
              </a:rPr>
              <a:t>SB 851 (1983): Required CCN but led to report that CCN would not be cost effective</a:t>
            </a:r>
          </a:p>
          <a:p>
            <a:pPr lvl="2"/>
            <a:r>
              <a:rPr lang="en-US" dirty="0">
                <a:solidFill>
                  <a:srgbClr val="3B3838"/>
                </a:solidFill>
                <a:latin typeface="Gill Sans"/>
              </a:rPr>
              <a:t>SB 450 (Solis, 1995): Required CCN but led to report that CCN was not feasible due to excessive cost</a:t>
            </a:r>
          </a:p>
          <a:p>
            <a:r>
              <a:rPr lang="en-US" dirty="0">
                <a:solidFill>
                  <a:srgbClr val="3B3838"/>
                </a:solidFill>
                <a:latin typeface="Gill Sans"/>
                <a:cs typeface="Arial"/>
                <a:hlinkClick r:id="rId4"/>
              </a:rPr>
              <a:t>SB 1440</a:t>
            </a:r>
            <a:r>
              <a:rPr lang="en-US" dirty="0">
                <a:solidFill>
                  <a:srgbClr val="3B3838"/>
                </a:solidFill>
                <a:latin typeface="Gill Sans"/>
                <a:cs typeface="Arial"/>
              </a:rPr>
              <a:t> (Padilla, 2010) and </a:t>
            </a:r>
            <a:r>
              <a:rPr lang="en-US" dirty="0">
                <a:solidFill>
                  <a:srgbClr val="3B3838"/>
                </a:solidFill>
                <a:latin typeface="Gill Sans"/>
                <a:cs typeface="Arial"/>
                <a:hlinkClick r:id="rId5"/>
              </a:rPr>
              <a:t>SB 440</a:t>
            </a:r>
            <a:r>
              <a:rPr lang="en-US" dirty="0">
                <a:solidFill>
                  <a:srgbClr val="3B3838"/>
                </a:solidFill>
                <a:latin typeface="Gill Sans"/>
                <a:cs typeface="Arial"/>
              </a:rPr>
              <a:t> (Padilla, 2013)</a:t>
            </a:r>
          </a:p>
          <a:p>
            <a:pPr lvl="1"/>
            <a:r>
              <a:rPr lang="en-US" dirty="0">
                <a:solidFill>
                  <a:srgbClr val="3B3838"/>
                </a:solidFill>
                <a:latin typeface="Gill Sans"/>
              </a:rPr>
              <a:t>Transfer Model Curriculum</a:t>
            </a:r>
          </a:p>
          <a:p>
            <a:pPr lvl="1"/>
            <a:r>
              <a:rPr lang="en-US" dirty="0">
                <a:solidFill>
                  <a:srgbClr val="3B3838"/>
                </a:solidFill>
                <a:latin typeface="Gill Sans"/>
                <a:cs typeface="Arial"/>
              </a:rPr>
              <a:t>Associate Degrees for Transfer</a:t>
            </a:r>
          </a:p>
          <a:p>
            <a:pPr lvl="1"/>
            <a:endParaRPr lang="en-US" dirty="0">
              <a:solidFill>
                <a:srgbClr val="3B3838"/>
              </a:solidFill>
              <a:latin typeface="Gill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65649-984A-B188-6675-0F693637C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92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72B0-1A9F-27AE-07A7-F06B7440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249" y="365125"/>
            <a:ext cx="10046127" cy="122289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/>
              </a:rPr>
              <a:t>ASCCC-Initiated Transformation:</a:t>
            </a:r>
            <a:br>
              <a:rPr lang="en-US" dirty="0">
                <a:latin typeface="Georgia"/>
              </a:rPr>
            </a:br>
            <a:r>
              <a:rPr lang="en-US" dirty="0">
                <a:latin typeface="Georgia"/>
              </a:rPr>
              <a:t>Transfer Alignment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6B00-F86E-E5AC-0C45-89A87F3BA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159" y="1562345"/>
            <a:ext cx="10064646" cy="5156616"/>
          </a:xfrm>
        </p:spPr>
        <p:txBody>
          <a:bodyPr/>
          <a:lstStyle/>
          <a:p>
            <a:pPr>
              <a:buNone/>
            </a:pPr>
            <a:r>
              <a:rPr lang="en-US">
                <a:solidFill>
                  <a:srgbClr val="0A0A0A"/>
                </a:solidFill>
                <a:latin typeface="Gill Sans"/>
                <a:cs typeface="Arial"/>
              </a:rPr>
              <a:t>Started 2019-20 in response to </a:t>
            </a:r>
            <a:r>
              <a:rPr lang="en-US">
                <a:solidFill>
                  <a:srgbClr val="0A0A0A"/>
                </a:solidFill>
                <a:latin typeface="Gill Sans"/>
                <a:cs typeface="Arial"/>
                <a:hlinkClick r:id="rId3"/>
              </a:rPr>
              <a:t>Resolution F17 15.01</a:t>
            </a:r>
            <a:endParaRPr lang="en-US">
              <a:cs typeface="Arial"/>
            </a:endParaRPr>
          </a:p>
          <a:p>
            <a:pPr>
              <a:buNone/>
            </a:pPr>
            <a:r>
              <a:rPr lang="en-US">
                <a:solidFill>
                  <a:srgbClr val="0A0A0A"/>
                </a:solidFill>
                <a:latin typeface="Gill Sans"/>
                <a:cs typeface="Arial"/>
              </a:rPr>
              <a:t>Overall Goal:</a:t>
            </a:r>
          </a:p>
          <a:p>
            <a:r>
              <a:rPr lang="en-US">
                <a:solidFill>
                  <a:srgbClr val="0A0A0A"/>
                </a:solidFill>
                <a:latin typeface="Gill Sans"/>
                <a:cs typeface="Arial"/>
              </a:rPr>
              <a:t>Align Transfer Model Curriculum (TMC) with University of California Transfer Pathways (UCTP), where feasible, i.e. only non-substantive changes to the TMCs would be needed</a:t>
            </a:r>
            <a:endParaRPr lang="en-US">
              <a:cs typeface="Arial"/>
            </a:endParaRPr>
          </a:p>
          <a:p>
            <a:r>
              <a:rPr lang="en-US">
                <a:solidFill>
                  <a:srgbClr val="0A0A0A"/>
                </a:solidFill>
                <a:latin typeface="Gill Sans"/>
                <a:cs typeface="Arial"/>
              </a:rPr>
              <a:t>For those TMCs that need more changes, discipline faculty convene from all three systems, every attempt is made to align the pathways with two possible outcomes:</a:t>
            </a:r>
          </a:p>
          <a:p>
            <a:pPr lvl="1"/>
            <a:r>
              <a:rPr lang="en-US">
                <a:solidFill>
                  <a:srgbClr val="0A0A0A"/>
                </a:solidFill>
                <a:latin typeface="Gill Sans"/>
                <a:cs typeface="Arial"/>
              </a:rPr>
              <a:t>Pathways aligned with substantive changes to TMC and/or UCTP (currently, only TMCs have been considered for changes)</a:t>
            </a:r>
          </a:p>
          <a:p>
            <a:pPr lvl="1"/>
            <a:r>
              <a:rPr lang="en-US">
                <a:solidFill>
                  <a:srgbClr val="0A0A0A"/>
                </a:solidFill>
                <a:latin typeface="Gill Sans"/>
                <a:cs typeface="Arial"/>
              </a:rPr>
              <a:t>If the pathways cannot be aligned, then clear documentation on the rationale and benefits of separate pathways to students and public is communicated broadly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6B07B-EBCE-A86E-3199-BC943D352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51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50CE-AFA8-AB62-108A-8902CE01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774" y="365125"/>
            <a:ext cx="10073164" cy="11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/>
              </a:rPr>
              <a:t>ASCCC-Initiated Transformation:</a:t>
            </a:r>
            <a:br>
              <a:rPr lang="en-US" dirty="0">
                <a:latin typeface="Georgia"/>
              </a:rPr>
            </a:br>
            <a:r>
              <a:rPr lang="en-US" dirty="0">
                <a:latin typeface="Georgia"/>
              </a:rPr>
              <a:t>Transfer Alignment Project -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B049-23B5-5806-0534-50C5767C7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0613" y="1487223"/>
            <a:ext cx="10089630" cy="5169108"/>
          </a:xfrm>
        </p:spPr>
        <p:txBody>
          <a:bodyPr/>
          <a:lstStyle/>
          <a:p>
            <a:r>
              <a:rPr lang="en-US" sz="2200" dirty="0">
                <a:solidFill>
                  <a:srgbClr val="3B3838"/>
                </a:solidFill>
                <a:latin typeface="Gill Sans"/>
                <a:cs typeface="Arial"/>
              </a:rPr>
              <a:t>Aligned TMC and UCTP: 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Political Science, 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Sociology</a:t>
            </a:r>
            <a:endParaRPr lang="en-US" sz="2000" dirty="0">
              <a:cs typeface="Arial"/>
            </a:endParaRPr>
          </a:p>
          <a:p>
            <a:r>
              <a:rPr lang="en-US" sz="2200" dirty="0">
                <a:solidFill>
                  <a:srgbClr val="3B3838"/>
                </a:solidFill>
                <a:latin typeface="Gill Sans"/>
                <a:cs typeface="Arial"/>
              </a:rPr>
              <a:t>Exploring Alignment of TMC and UCTP: 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Anthropology, 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History</a:t>
            </a:r>
            <a:endParaRPr lang="en-US" sz="2000" dirty="0">
              <a:cs typeface="Arial"/>
            </a:endParaRPr>
          </a:p>
          <a:p>
            <a:r>
              <a:rPr lang="en-US" sz="2200" dirty="0">
                <a:solidFill>
                  <a:srgbClr val="3B3838"/>
                </a:solidFill>
                <a:latin typeface="Gill Sans"/>
                <a:cs typeface="Arial"/>
              </a:rPr>
              <a:t>Alignment of TMC and UCTP </a:t>
            </a:r>
            <a:r>
              <a:rPr lang="en-US" sz="2200" b="1" dirty="0">
                <a:solidFill>
                  <a:srgbClr val="3B3838"/>
                </a:solidFill>
                <a:latin typeface="Gill Sans"/>
                <a:cs typeface="Arial"/>
              </a:rPr>
              <a:t>not</a:t>
            </a:r>
            <a:r>
              <a:rPr lang="en-US" sz="2200" dirty="0">
                <a:solidFill>
                  <a:srgbClr val="3B3838"/>
                </a:solidFill>
                <a:latin typeface="Gill Sans"/>
                <a:cs typeface="Arial"/>
              </a:rPr>
              <a:t> Feasible: unless there is modification of both TMC and UCTP: 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Biology, 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Business Administration, 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Economics, Mathematics, 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Philosophy, </a:t>
            </a: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English</a:t>
            </a:r>
            <a:endParaRPr lang="en-US" sz="20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F9295-241C-18A2-4F5B-FF773A70C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97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50CE-AFA8-AB62-108A-8902CE01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774" y="365125"/>
            <a:ext cx="10073164" cy="11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/>
              </a:rPr>
              <a:t>ASCCC-Initiated Transformation:</a:t>
            </a:r>
            <a:br>
              <a:rPr lang="en-US" dirty="0">
                <a:latin typeface="Georgia"/>
              </a:rPr>
            </a:br>
            <a:r>
              <a:rPr lang="en-US" dirty="0">
                <a:latin typeface="Georgia"/>
              </a:rPr>
              <a:t>Transfer Alignment Project – Update</a:t>
            </a:r>
            <a:r>
              <a:rPr lang="en-US" dirty="0">
                <a:solidFill>
                  <a:schemeClr val="bg1"/>
                </a:solidFill>
                <a:latin typeface="Georgia"/>
              </a:rPr>
              <a:t> (continued)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B049-23B5-5806-0534-50C5767C7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0613" y="1487223"/>
            <a:ext cx="10089630" cy="5169108"/>
          </a:xfrm>
        </p:spPr>
        <p:txBody>
          <a:bodyPr/>
          <a:lstStyle/>
          <a:p>
            <a:pPr marL="0" indent="0">
              <a:buNone/>
            </a:pPr>
            <a:endParaRPr lang="en-US" sz="2200" dirty="0">
              <a:solidFill>
                <a:srgbClr val="3B3838"/>
              </a:solidFill>
              <a:latin typeface="Gill Sans"/>
              <a:cs typeface="Arial"/>
            </a:endParaRPr>
          </a:p>
          <a:p>
            <a:r>
              <a:rPr lang="en-US" sz="2200" dirty="0">
                <a:solidFill>
                  <a:srgbClr val="3B3838"/>
                </a:solidFill>
                <a:latin typeface="Gill Sans"/>
                <a:cs typeface="Arial"/>
              </a:rPr>
              <a:t>Expansion: </a:t>
            </a:r>
            <a:r>
              <a:rPr lang="en-US" sz="2200" b="1" dirty="0">
                <a:solidFill>
                  <a:srgbClr val="3B3838"/>
                </a:solidFill>
                <a:latin typeface="Gill Sans"/>
                <a:cs typeface="Arial"/>
              </a:rPr>
              <a:t>response to AB 928 </a:t>
            </a:r>
            <a:r>
              <a:rPr lang="en-US" sz="2200" dirty="0">
                <a:solidFill>
                  <a:srgbClr val="3B3838"/>
                </a:solidFill>
                <a:latin typeface="Gill Sans"/>
                <a:cs typeface="Arial"/>
              </a:rPr>
              <a:t>exploring modification/alignment of 7 high-unit STEM disciplines: </a:t>
            </a:r>
            <a:endParaRPr lang="en-US" sz="2200" dirty="0">
              <a:cs typeface="Arial"/>
            </a:endParaRP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Engineering (ISMC in Electrical, Mechanical),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Biology, 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Chemistry (separate TMC and UCTP agreements), 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Computer Science, 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Environmental Studies, 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Mathematics, 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solidFill>
                  <a:srgbClr val="3B3838"/>
                </a:solidFill>
                <a:latin typeface="Gill Sans"/>
                <a:cs typeface="Arial"/>
              </a:rPr>
              <a:t>Physics (separate TMC and UCTP agreements)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F9295-241C-18A2-4F5B-FF773A70C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83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03DB-13A5-63C3-1063-F4A0080A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88" y="365125"/>
            <a:ext cx="10051949" cy="105764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/>
              </a:rPr>
              <a:t>Recent Legislation to Streamline Transfer:</a:t>
            </a:r>
            <a:br>
              <a:rPr lang="en-US" dirty="0">
                <a:latin typeface="Georgia"/>
              </a:rPr>
            </a:br>
            <a:r>
              <a:rPr lang="en-US" dirty="0">
                <a:latin typeface="Georgia"/>
              </a:rPr>
              <a:t>AB 1111 Common Course Numbering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55587-3DC4-000A-0DFA-1F7D7D94C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9463" y="1420274"/>
            <a:ext cx="10046587" cy="4797646"/>
          </a:xfrm>
        </p:spPr>
        <p:txBody>
          <a:bodyPr/>
          <a:lstStyle/>
          <a:p>
            <a:r>
              <a:rPr lang="en-US" sz="2600" dirty="0">
                <a:solidFill>
                  <a:srgbClr val="3B3838"/>
                </a:solidFill>
                <a:latin typeface="Gill Sans"/>
                <a:cs typeface="Arial"/>
                <a:hlinkClick r:id="rId3"/>
              </a:rPr>
              <a:t>AB 1111</a:t>
            </a:r>
            <a:r>
              <a:rPr lang="en-US" sz="2600" dirty="0">
                <a:solidFill>
                  <a:srgbClr val="3B3838"/>
                </a:solidFill>
                <a:latin typeface="Gill Sans"/>
                <a:cs typeface="Arial"/>
              </a:rPr>
              <a:t> (Berman, 2021)</a:t>
            </a:r>
          </a:p>
          <a:p>
            <a:r>
              <a:rPr lang="en-US" sz="2600" dirty="0">
                <a:solidFill>
                  <a:srgbClr val="3B3838"/>
                </a:solidFill>
                <a:latin typeface="Gill Sans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 1111: Common Course Numbering Project</a:t>
            </a:r>
            <a:endParaRPr lang="en-US" dirty="0">
              <a:cs typeface="Arial"/>
            </a:endParaRPr>
          </a:p>
          <a:p>
            <a:r>
              <a:rPr lang="en-US" sz="2600" dirty="0">
                <a:solidFill>
                  <a:srgbClr val="3B3838"/>
                </a:solidFill>
                <a:latin typeface="Gill Sans"/>
                <a:cs typeface="Arial"/>
              </a:rPr>
              <a:t>Create a Recommended Implementation Plan</a:t>
            </a:r>
            <a:endParaRPr lang="en-US" dirty="0">
              <a:cs typeface="Arial"/>
            </a:endParaRPr>
          </a:p>
          <a:p>
            <a:r>
              <a:rPr lang="en-US" sz="2600" dirty="0">
                <a:solidFill>
                  <a:srgbClr val="3B3838"/>
                </a:solidFill>
                <a:latin typeface="Gill Sans"/>
                <a:cs typeface="Arial"/>
              </a:rPr>
              <a:t>Membership: CCC Students, Faculty (including Articulation Officers), Administrators (CEO, CIOs, CSSO, Technology, A&amp;R), Classified Professionals (A&amp;R), Chancellor’s Office; CSU faculty, Chancellor’s Office, Trustee; UC faculty, Office of the President; AICCU</a:t>
            </a:r>
            <a:endParaRPr lang="en-US" dirty="0">
              <a:latin typeface="Arial"/>
              <a:cs typeface="Arial"/>
            </a:endParaRPr>
          </a:p>
          <a:p>
            <a:r>
              <a:rPr lang="en-US" sz="2600" dirty="0">
                <a:solidFill>
                  <a:srgbClr val="3B3838"/>
                </a:solidFill>
                <a:latin typeface="Gill Sans"/>
                <a:cs typeface="Arial"/>
              </a:rPr>
              <a:t>Member responsibilities included informing their constituency groups about the iterative progress and provide feedback to the CCN Task Force</a:t>
            </a:r>
            <a:endParaRPr lang="en-US" dirty="0">
              <a:cs typeface="Arial"/>
            </a:endParaRPr>
          </a:p>
          <a:p>
            <a:r>
              <a:rPr lang="en-US" sz="2600" dirty="0">
                <a:solidFill>
                  <a:srgbClr val="3B3838"/>
                </a:solidFill>
                <a:latin typeface="Gill Sans"/>
                <a:cs typeface="Arial"/>
              </a:rPr>
              <a:t>Began meeting in fall 2022 – 8</a:t>
            </a:r>
            <a:r>
              <a:rPr lang="en-US" sz="2600" baseline="30000" dirty="0">
                <a:solidFill>
                  <a:srgbClr val="3B3838"/>
                </a:solidFill>
                <a:latin typeface="Gill Sans"/>
                <a:cs typeface="Arial"/>
              </a:rPr>
              <a:t>th</a:t>
            </a:r>
            <a:r>
              <a:rPr lang="en-US" sz="2600" dirty="0">
                <a:solidFill>
                  <a:srgbClr val="3B3838"/>
                </a:solidFill>
                <a:latin typeface="Gill Sans"/>
                <a:cs typeface="Arial"/>
              </a:rPr>
              <a:t> meeting to take place December 7, 2023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67084-835D-8290-B358-92E62006C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20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05BB-4990-D5DC-67EE-B5907B76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53" y="365125"/>
            <a:ext cx="10066691" cy="16711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/>
              </a:rPr>
              <a:t>Recent Legislation to Streamline Transfer:</a:t>
            </a:r>
            <a:br>
              <a:rPr lang="en-US" dirty="0">
                <a:latin typeface="Georgia"/>
              </a:rPr>
            </a:br>
            <a:r>
              <a:rPr lang="en-US" dirty="0">
                <a:latin typeface="Georgia"/>
              </a:rPr>
              <a:t>AB 1111 Common Course Numbering</a:t>
            </a:r>
            <a:br>
              <a:rPr lang="en-US" dirty="0">
                <a:latin typeface="Georgia"/>
              </a:rPr>
            </a:br>
            <a:r>
              <a:rPr lang="en-US" dirty="0">
                <a:latin typeface="Georgia"/>
              </a:rPr>
              <a:t>Task </a:t>
            </a:r>
            <a:r>
              <a:rPr lang="en-US">
                <a:latin typeface="Georgia"/>
              </a:rPr>
              <a:t>Force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9B1C1-6630-65A8-C905-A5FA4B980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9010" y="2032783"/>
            <a:ext cx="10510056" cy="4927599"/>
          </a:xfrm>
        </p:spPr>
        <p:txBody>
          <a:bodyPr/>
          <a:lstStyle/>
          <a:p>
            <a:r>
              <a:rPr lang="en-US" dirty="0">
                <a:solidFill>
                  <a:srgbClr val="3B3838"/>
                </a:solidFill>
                <a:latin typeface="Gill Sans"/>
                <a:cs typeface="Arial"/>
              </a:rPr>
              <a:t>CCN Taskforce developing implementation recommendations based on target implementation of 2027 – CCC System cannot meet July 2024 deadline</a:t>
            </a:r>
            <a:endParaRPr lang="en-US" dirty="0">
              <a:cs typeface="Arial"/>
            </a:endParaRPr>
          </a:p>
          <a:p>
            <a:r>
              <a:rPr lang="en-US" dirty="0">
                <a:solidFill>
                  <a:srgbClr val="3B3838"/>
                </a:solidFill>
                <a:latin typeface="Gill Sans"/>
                <a:cs typeface="Arial"/>
                <a:hlinkClick r:id="rId3"/>
              </a:rPr>
              <a:t>Draft Summary Report</a:t>
            </a:r>
            <a:r>
              <a:rPr lang="en-US" dirty="0">
                <a:solidFill>
                  <a:srgbClr val="3B3838"/>
                </a:solidFill>
                <a:latin typeface="Gill Sans"/>
                <a:cs typeface="Arial"/>
              </a:rPr>
              <a:t> (October 2023) Elements to pay particular attention to:</a:t>
            </a:r>
            <a:endParaRPr lang="en-US" dirty="0">
              <a:cs typeface="Arial"/>
            </a:endParaRPr>
          </a:p>
          <a:p>
            <a:pPr lvl="1"/>
            <a:r>
              <a:rPr lang="en-US" sz="2400" dirty="0">
                <a:solidFill>
                  <a:srgbClr val="3B3838"/>
                </a:solidFill>
                <a:latin typeface="Gill Sans"/>
                <a:cs typeface="Arial"/>
              </a:rPr>
              <a:t>Proposed governance and workgroup structures</a:t>
            </a:r>
            <a:endParaRPr lang="en-US" sz="2400" dirty="0">
              <a:cs typeface="Arial"/>
            </a:endParaRPr>
          </a:p>
          <a:p>
            <a:pPr lvl="1"/>
            <a:r>
              <a:rPr lang="en-US" sz="2400" dirty="0">
                <a:solidFill>
                  <a:srgbClr val="3B3838"/>
                </a:solidFill>
                <a:latin typeface="Gill Sans"/>
                <a:cs typeface="Arial"/>
              </a:rPr>
              <a:t>Descriptor elements and degree of alignment (identical, equivalent, etc.)</a:t>
            </a:r>
            <a:endParaRPr lang="en-US" sz="2400" dirty="0">
              <a:cs typeface="Arial"/>
            </a:endParaRPr>
          </a:p>
          <a:p>
            <a:pPr lvl="1"/>
            <a:r>
              <a:rPr lang="en-US" sz="2400" dirty="0">
                <a:solidFill>
                  <a:srgbClr val="3B3838"/>
                </a:solidFill>
                <a:latin typeface="Gill Sans"/>
                <a:cs typeface="Arial"/>
              </a:rPr>
              <a:t>Taxonomy considerations and sample course numbers</a:t>
            </a:r>
            <a:endParaRPr lang="en-US" sz="2400" dirty="0">
              <a:cs typeface="Arial"/>
            </a:endParaRPr>
          </a:p>
          <a:p>
            <a:pPr lvl="1"/>
            <a:r>
              <a:rPr lang="en-US" sz="2400" dirty="0">
                <a:solidFill>
                  <a:srgbClr val="3B3838"/>
                </a:solidFill>
                <a:latin typeface="Gill Sans"/>
                <a:cs typeface="Arial"/>
              </a:rPr>
              <a:t>High level timeline and proposed phased development clusters</a:t>
            </a:r>
            <a:endParaRPr lang="en-US" sz="2400" dirty="0">
              <a:cs typeface="Arial"/>
            </a:endParaRPr>
          </a:p>
          <a:p>
            <a:pPr lvl="1"/>
            <a:r>
              <a:rPr lang="en-US" sz="2400" dirty="0">
                <a:solidFill>
                  <a:srgbClr val="3B3838"/>
                </a:solidFill>
                <a:latin typeface="Gill Sans"/>
                <a:cs typeface="Arial"/>
              </a:rPr>
              <a:t>Technology recommendations</a:t>
            </a:r>
            <a:endParaRPr lang="en-US" sz="2400" dirty="0">
              <a:cs typeface="Arial"/>
            </a:endParaRPr>
          </a:p>
          <a:p>
            <a:r>
              <a:rPr lang="en-US" dirty="0">
                <a:solidFill>
                  <a:srgbClr val="3B3838"/>
                </a:solidFill>
                <a:latin typeface="Gill Sans"/>
                <a:cs typeface="Arial"/>
              </a:rPr>
              <a:t>Nearly completed final draft of report, including a recommended implementation plan and a 2027 implementation timeline, will be available November 27, 2023 for public review before December 7, 2023 meeting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152F4-4DD3-CCB8-794C-2DE2323BF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398619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all Plenary 2023 2 1">
      <a:dk1>
        <a:srgbClr val="000000"/>
      </a:dk1>
      <a:lt1>
        <a:srgbClr val="FFFFFF"/>
      </a:lt1>
      <a:dk2>
        <a:srgbClr val="003C89"/>
      </a:dk2>
      <a:lt2>
        <a:srgbClr val="F5E8D3"/>
      </a:lt2>
      <a:accent1>
        <a:srgbClr val="0A65AF"/>
      </a:accent1>
      <a:accent2>
        <a:srgbClr val="45923F"/>
      </a:accent2>
      <a:accent3>
        <a:srgbClr val="C9801E"/>
      </a:accent3>
      <a:accent4>
        <a:srgbClr val="E3411F"/>
      </a:accent4>
      <a:accent5>
        <a:srgbClr val="A61480"/>
      </a:accent5>
      <a:accent6>
        <a:srgbClr val="ECD4B1"/>
      </a:accent6>
      <a:hlink>
        <a:srgbClr val="0965AE"/>
      </a:hlink>
      <a:folHlink>
        <a:srgbClr val="003D89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Spring Plenary 2023 ppt template 1.pptx" id="{46C92AF4-B824-E64A-B5D9-F6E83B24EAB5}" vid="{4630DB8C-D4AA-CC44-B172-A90801FC11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2F1FF82-21C1-1044-8D30-7949295FC9D7}">
  <we:reference id="4b785c87-866c-4bad-85d8-5d1ae467ac9a" version="3.12.0.0" store="EXCatalog" storeType="EXCatalog"/>
  <we:alternateReferences>
    <we:reference id="WA104381909" version="3.12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29</TotalTime>
  <Words>2092</Words>
  <Application>Microsoft Office PowerPoint</Application>
  <PresentationFormat>Widescreen</PresentationFormat>
  <Paragraphs>236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Gill Sans</vt:lpstr>
      <vt:lpstr>Palatino</vt:lpstr>
      <vt:lpstr>Arial</vt:lpstr>
      <vt:lpstr>Calibri</vt:lpstr>
      <vt:lpstr>Georgia</vt:lpstr>
      <vt:lpstr>ASCCC Curriculum Inst. 2020 Theme</vt:lpstr>
      <vt:lpstr>Oh, the Places They’ll Go - Where Are We with Intersegmental Transfer? Cheryl Aschenbach, ASCCC President Dolores Davison, ASCCC Past President, C-ID Curriculum Director Ginni May, ASCCC Past President, Intersegmental Projects Director </vt:lpstr>
      <vt:lpstr>Description and Overview</vt:lpstr>
      <vt:lpstr>Transfer as a System Strategic Direction</vt:lpstr>
      <vt:lpstr>Legislated System Transformations:  ASCCC-Led Implementation Efforts: C-ID &amp; TMC</vt:lpstr>
      <vt:lpstr>ASCCC-Initiated Transformation: Transfer Alignment Project</vt:lpstr>
      <vt:lpstr>ASCCC-Initiated Transformation: Transfer Alignment Project - Update</vt:lpstr>
      <vt:lpstr>ASCCC-Initiated Transformation: Transfer Alignment Project – Update (continued)</vt:lpstr>
      <vt:lpstr>Recent Legislation to Streamline Transfer: AB 1111 Common Course Numbering</vt:lpstr>
      <vt:lpstr>Recent Legislation to Streamline Transfer: AB 1111 Common Course Numbering Task Force Recommendations</vt:lpstr>
      <vt:lpstr>Recent Legislation to Streamline Transfer: AB 1111 Common Course Numbering Project Proposed Governance Structure</vt:lpstr>
      <vt:lpstr>Recent Legislation to Streamline Transfer: AB 1111 Common Course Numbering Proposed Descriptor Elements</vt:lpstr>
      <vt:lpstr>Recent Legislation to Streamline Transfer: AB 928 Student Transfer Achievement Reform Act of 2021</vt:lpstr>
      <vt:lpstr>Recent Legislation to Streamline Transfer: AB 928 Student Transfer Achievement Reform Act of 2021 Cal-GETC</vt:lpstr>
      <vt:lpstr>Recent Legislation to Streamline Transfer: AB 928 Student Transfer Achievement Reform Act of 2021 -2</vt:lpstr>
      <vt:lpstr>Recent Legislation to Streamline Transfer: AB 928 Student Transfer Achievement Reform Act of 2021 -3</vt:lpstr>
      <vt:lpstr>Recent Legislation to Streamline Transfer: Additional Legislation AB 1291 (McCarty, 2021) UC ADT Pilot Program</vt:lpstr>
      <vt:lpstr>The New Transfer:  Increasing Baccalaureate Completion Options</vt:lpstr>
      <vt:lpstr>Getting Your Academic Senate and Curriculum Committee Ready</vt:lpstr>
      <vt:lpstr>Upcoming Webinars</vt:lpstr>
      <vt:lpstr>Questions?         Thank you!  info@asccc.org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Oh, the Places they’ll Go – Where are we with Intersegmental Transfer?</dc:title>
  <dc:subject/>
  <dc:creator>May, Virginia</dc:creator>
  <cp:keywords/>
  <dc:description/>
  <cp:lastModifiedBy>Kyoko Hatano</cp:lastModifiedBy>
  <cp:revision>612</cp:revision>
  <cp:lastPrinted>2020-11-24T19:39:26Z</cp:lastPrinted>
  <dcterms:created xsi:type="dcterms:W3CDTF">2023-11-08T12:55:34Z</dcterms:created>
  <dcterms:modified xsi:type="dcterms:W3CDTF">2023-11-23T20:34:21Z</dcterms:modified>
  <cp:category/>
</cp:coreProperties>
</file>