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86" r:id="rId1"/>
    <p:sldMasterId id="2147483682" r:id="rId2"/>
  </p:sldMasterIdLst>
  <p:notesMasterIdLst>
    <p:notesMasterId r:id="rId7"/>
  </p:notesMasterIdLst>
  <p:handoutMasterIdLst>
    <p:handoutMasterId r:id="rId8"/>
  </p:handoutMasterIdLst>
  <p:sldIdLst>
    <p:sldId id="342" r:id="rId3"/>
    <p:sldId id="363" r:id="rId4"/>
    <p:sldId id="300" r:id="rId5"/>
    <p:sldId id="354"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mbria" panose="02040503050406030204" pitchFamily="18"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Roboto Medium" panose="02000000000000000000" pitchFamily="2" charset="0"/>
      <p:regular r:id="rId21"/>
      <p:italic r:id="rId22"/>
    </p:embeddedFont>
    <p:embeddedFont>
      <p:font typeface="Source Sans Pro" panose="020B0503030403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rence Mason III"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F6D"/>
    <a:srgbClr val="53575A"/>
    <a:srgbClr val="E3E5E5"/>
    <a:srgbClr val="EAEAEA"/>
    <a:srgbClr val="F5F5F5"/>
    <a:srgbClr val="E7E7E7"/>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88" autoAdjust="0"/>
    <p:restoredTop sz="86477" autoAdjust="0"/>
  </p:normalViewPr>
  <p:slideViewPr>
    <p:cSldViewPr snapToGrid="0" snapToObjects="1" showGuides="1">
      <p:cViewPr varScale="1">
        <p:scale>
          <a:sx n="59" d="100"/>
          <a:sy n="59" d="100"/>
        </p:scale>
        <p:origin x="84" y="120"/>
      </p:cViewPr>
      <p:guideLst>
        <p:guide orient="horz" pos="624"/>
        <p:guide pos="64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font" Target="fonts/font13.fntdata"/><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019FB-593D-4275-A3B5-1DB4D2B355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764C7F-BDC6-4D64-8395-004DA5AB16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A46059-6C88-4AA4-A97C-579F1A0DEB00}" type="datetimeFigureOut">
              <a:rPr lang="en-US" smtClean="0"/>
              <a:t>11/26/2023</a:t>
            </a:fld>
            <a:endParaRPr lang="en-US"/>
          </a:p>
        </p:txBody>
      </p:sp>
      <p:sp>
        <p:nvSpPr>
          <p:cNvPr id="4" name="Footer Placeholder 3">
            <a:extLst>
              <a:ext uri="{FF2B5EF4-FFF2-40B4-BE49-F238E27FC236}">
                <a16:creationId xmlns:a16="http://schemas.microsoft.com/office/drawing/2014/main" id="{A06ADE41-A083-4BA5-849F-E236975496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173AA-1E36-4444-B047-839691ABC4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A2C80-5EFD-481C-A353-80B44931313E}" type="datetimeFigureOut">
              <a:rPr lang="en-US" smtClean="0"/>
              <a:t>11/26/2023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1ee957cfb8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21ee957cfb8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82880fb0cb_0_8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282880fb0cb_0_8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82880fb0cb_0_5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82880fb0cb_0_5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Char char="●"/>
            </a:pPr>
            <a:r>
              <a:rPr lang="en-US">
                <a:latin typeface="Arial"/>
                <a:ea typeface="Arial"/>
                <a:cs typeface="Arial"/>
                <a:sym typeface="Arial"/>
              </a:rPr>
              <a:t>Vision 2030 spotlights certain categories of students and future learners who continue to need focused attention responsive to legislation that was enacted where the implementation is not yet at scale or where new state and federal investments have been made in light of the pandemic’s impact on increasing income inequality and poverty.</a:t>
            </a:r>
            <a:endParaRPr/>
          </a:p>
        </p:txBody>
      </p:sp>
      <p:sp>
        <p:nvSpPr>
          <p:cNvPr id="270" name="Google Shape;270;g282880fb0cb_0_5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a:prstGeom prst="rect">
            <a:avLst/>
          </a:prstGeom>
        </p:spPr>
        <p:txBody>
          <a:bodyPr anchor="b">
            <a:normAutofit/>
          </a:bodyPr>
          <a:lstStyle>
            <a:lvl1pPr algn="l">
              <a:defRPr sz="4800"/>
            </a:lvl1pPr>
          </a:lstStyle>
          <a:p>
            <a:r>
              <a:rPr lang="en-US"/>
              <a:t>Click to edit Master title style</a:t>
            </a:r>
            <a:endParaRPr lang="en-US" dirty="0"/>
          </a:p>
        </p:txBody>
      </p:sp>
      <p:sp>
        <p:nvSpPr>
          <p:cNvPr id="8"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973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 Large Content Right">
  <p:cSld name="Text / Large Content Right">
    <p:spTree>
      <p:nvGrpSpPr>
        <p:cNvPr id="1" name="Shape 76"/>
        <p:cNvGrpSpPr/>
        <p:nvPr/>
      </p:nvGrpSpPr>
      <p:grpSpPr>
        <a:xfrm>
          <a:off x="0" y="0"/>
          <a:ext cx="0" cy="0"/>
          <a:chOff x="0" y="0"/>
          <a:chExt cx="0" cy="0"/>
        </a:xfrm>
      </p:grpSpPr>
      <p:sp>
        <p:nvSpPr>
          <p:cNvPr id="77" name="Google Shape;77;p42"/>
          <p:cNvSpPr txBox="1">
            <a:spLocks noGrp="1"/>
          </p:cNvSpPr>
          <p:nvPr>
            <p:ph type="title"/>
          </p:nvPr>
        </p:nvSpPr>
        <p:spPr>
          <a:xfrm>
            <a:off x="0" y="-1"/>
            <a:ext cx="6126480" cy="1825625"/>
          </a:xfrm>
          <a:prstGeom prst="rect">
            <a:avLst/>
          </a:prstGeom>
          <a:noFill/>
          <a:ln>
            <a:noFill/>
          </a:ln>
        </p:spPr>
        <p:txBody>
          <a:bodyPr spcFirstLastPara="1" wrap="square" lIns="457200" tIns="457200" rIns="228600" bIns="228600" anchor="t" anchorCtr="0">
            <a:normAutofit/>
          </a:bodyPr>
          <a:lstStyle>
            <a:lvl1pPr lvl="0" algn="l">
              <a:lnSpc>
                <a:spcPct val="90000"/>
              </a:lnSpc>
              <a:spcBef>
                <a:spcPts val="0"/>
              </a:spcBef>
              <a:spcAft>
                <a:spcPts val="0"/>
              </a:spcAft>
              <a:buClr>
                <a:srgbClr val="002F6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body" idx="1"/>
          </p:nvPr>
        </p:nvSpPr>
        <p:spPr>
          <a:xfrm>
            <a:off x="0" y="1825625"/>
            <a:ext cx="6126163" cy="4156075"/>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2"/>
          <p:cNvSpPr txBox="1">
            <a:spLocks noGrp="1"/>
          </p:cNvSpPr>
          <p:nvPr>
            <p:ph type="body" idx="2"/>
          </p:nvPr>
        </p:nvSpPr>
        <p:spPr>
          <a:xfrm>
            <a:off x="6126163" y="495300"/>
            <a:ext cx="5486400" cy="548640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228600" algn="l">
              <a:lnSpc>
                <a:spcPct val="90000"/>
              </a:lnSpc>
              <a:spcBef>
                <a:spcPts val="500"/>
              </a:spcBef>
              <a:spcAft>
                <a:spcPts val="0"/>
              </a:spcAft>
              <a:buClr>
                <a:srgbClr val="53575A"/>
              </a:buClr>
              <a:buSzPts val="2400"/>
              <a:buNone/>
              <a:defRPr/>
            </a:lvl2pPr>
            <a:lvl3pPr marL="1371600" lvl="2" indent="-228600" algn="l">
              <a:lnSpc>
                <a:spcPct val="90000"/>
              </a:lnSpc>
              <a:spcBef>
                <a:spcPts val="500"/>
              </a:spcBef>
              <a:spcAft>
                <a:spcPts val="0"/>
              </a:spcAft>
              <a:buClr>
                <a:srgbClr val="53575A"/>
              </a:buClr>
              <a:buSzPts val="2000"/>
              <a:buNone/>
              <a:defRPr/>
            </a:lvl3pPr>
            <a:lvl4pPr marL="1828800" lvl="3" indent="-228600" algn="l">
              <a:lnSpc>
                <a:spcPct val="90000"/>
              </a:lnSpc>
              <a:spcBef>
                <a:spcPts val="500"/>
              </a:spcBef>
              <a:spcAft>
                <a:spcPts val="0"/>
              </a:spcAft>
              <a:buClr>
                <a:srgbClr val="53575A"/>
              </a:buClr>
              <a:buSzPts val="1800"/>
              <a:buNone/>
              <a:defRPr/>
            </a:lvl4pPr>
            <a:lvl5pPr marL="2286000" lvl="4" indent="-228600" algn="l">
              <a:lnSpc>
                <a:spcPct val="90000"/>
              </a:lnSpc>
              <a:spcBef>
                <a:spcPts val="500"/>
              </a:spcBef>
              <a:spcAft>
                <a:spcPts val="0"/>
              </a:spcAft>
              <a:buClr>
                <a:srgbClr val="5357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2"/>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403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087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type="title">
  <p:cSld name="1_Title Slide">
    <p:spTree>
      <p:nvGrpSpPr>
        <p:cNvPr id="1" name="Shape 23"/>
        <p:cNvGrpSpPr/>
        <p:nvPr/>
      </p:nvGrpSpPr>
      <p:grpSpPr>
        <a:xfrm>
          <a:off x="0" y="0"/>
          <a:ext cx="0" cy="0"/>
          <a:chOff x="0" y="0"/>
          <a:chExt cx="0" cy="0"/>
        </a:xfrm>
      </p:grpSpPr>
      <p:sp>
        <p:nvSpPr>
          <p:cNvPr id="24" name="Google Shape;24;p24"/>
          <p:cNvSpPr txBox="1">
            <a:spLocks noGrp="1"/>
          </p:cNvSpPr>
          <p:nvPr>
            <p:ph type="ctrTitle"/>
          </p:nvPr>
        </p:nvSpPr>
        <p:spPr>
          <a:xfrm>
            <a:off x="1524000" y="1122363"/>
            <a:ext cx="9144000" cy="2387600"/>
          </a:xfrm>
          <a:prstGeom prst="rect">
            <a:avLst/>
          </a:prstGeom>
          <a:noFill/>
          <a:ln>
            <a:noFill/>
          </a:ln>
        </p:spPr>
        <p:txBody>
          <a:bodyPr spcFirstLastPara="1" wrap="square" lIns="457200" tIns="457200" rIns="457200" bIns="45700" anchor="b" anchorCtr="0">
            <a:normAutofit/>
          </a:bodyPr>
          <a:lstStyle>
            <a:lvl1pPr lvl="0" algn="ctr">
              <a:lnSpc>
                <a:spcPct val="90000"/>
              </a:lnSpc>
              <a:spcBef>
                <a:spcPts val="0"/>
              </a:spcBef>
              <a:spcAft>
                <a:spcPts val="0"/>
              </a:spcAft>
              <a:buClr>
                <a:srgbClr val="002F6D"/>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subTitle" idx="1"/>
          </p:nvPr>
        </p:nvSpPr>
        <p:spPr>
          <a:xfrm>
            <a:off x="1524000" y="3602038"/>
            <a:ext cx="9144000" cy="1655762"/>
          </a:xfrm>
          <a:prstGeom prst="rect">
            <a:avLst/>
          </a:prstGeom>
          <a:noFill/>
          <a:ln>
            <a:noFill/>
          </a:ln>
        </p:spPr>
        <p:txBody>
          <a:bodyPr spcFirstLastPara="1" wrap="square" lIns="685800" tIns="45700" rIns="685800" bIns="228600" anchor="t" anchorCtr="0">
            <a:normAutofit/>
          </a:bodyPr>
          <a:lstStyle>
            <a:lvl1pPr lvl="0" algn="ctr">
              <a:lnSpc>
                <a:spcPct val="90000"/>
              </a:lnSpc>
              <a:spcBef>
                <a:spcPts val="1000"/>
              </a:spcBef>
              <a:spcAft>
                <a:spcPts val="0"/>
              </a:spcAft>
              <a:buClr>
                <a:srgbClr val="53575A"/>
              </a:buClr>
              <a:buSzPts val="2400"/>
              <a:buNone/>
              <a:defRPr sz="2400"/>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Google Shape;28;p24"/>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18877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524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2" name="Slide Number Placeholder 1">
            <a:extLst>
              <a:ext uri="{FF2B5EF4-FFF2-40B4-BE49-F238E27FC236}">
                <a16:creationId xmlns:a16="http://schemas.microsoft.com/office/drawing/2014/main"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64308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ymbo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66981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86744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No Symbol)">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66466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8"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a:prstGeom prst="rect">
            <a:avLst/>
          </a:prstGeom>
        </p:spPr>
        <p:txBody>
          <a:bodyPr anchor="ctr"/>
          <a:lstStyle/>
          <a:p>
            <a:r>
              <a:rPr lang="en-US"/>
              <a:t>Click to edit Master title style</a:t>
            </a:r>
            <a:endParaRPr lang="en-US" dirty="0"/>
          </a:p>
        </p:txBody>
      </p:sp>
      <p:sp>
        <p:nvSpPr>
          <p:cNvPr id="9"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14498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13" name="Title 1">
            <a:extLst>
              <a:ext uri="{FF2B5EF4-FFF2-40B4-BE49-F238E27FC236}">
                <a16:creationId xmlns:a16="http://schemas.microsoft.com/office/drawing/2014/main" id="{3FA06D77-332E-4483-AAB5-DD9F9EF0C47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15" name="Text Placeholder 8">
            <a:extLst>
              <a:ext uri="{FF2B5EF4-FFF2-40B4-BE49-F238E27FC236}">
                <a16:creationId xmlns:a16="http://schemas.microsoft.com/office/drawing/2014/main" id="{048DB3A6-CCA2-4870-A323-033306F8F3D2}"/>
              </a:ext>
            </a:extLst>
          </p:cNvPr>
          <p:cNvSpPr>
            <a:spLocks noGrp="1"/>
          </p:cNvSpPr>
          <p:nvPr>
            <p:ph type="body" sz="quarter" idx="12"/>
          </p:nvPr>
        </p:nvSpPr>
        <p:spPr>
          <a:xfrm>
            <a:off x="838200" y="1849438"/>
            <a:ext cx="4578350" cy="330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6">
            <a:extLst>
              <a:ext uri="{FF2B5EF4-FFF2-40B4-BE49-F238E27FC236}">
                <a16:creationId xmlns:a16="http://schemas.microsoft.com/office/drawing/2014/main" id="{10D8B378-6192-43BF-B31B-4835045A6C29}"/>
              </a:ext>
            </a:extLst>
          </p:cNvPr>
          <p:cNvSpPr>
            <a:spLocks noGrp="1"/>
          </p:cNvSpPr>
          <p:nvPr>
            <p:ph type="pic" sz="quarter" idx="11"/>
          </p:nvPr>
        </p:nvSpPr>
        <p:spPr>
          <a:xfrm>
            <a:off x="5608638" y="1849438"/>
            <a:ext cx="6583362" cy="3302000"/>
          </a:xfrm>
          <a:prstGeom prst="rect">
            <a:avLst/>
          </a:prstGeom>
        </p:spPr>
        <p:txBody>
          <a:bodyPr/>
          <a:lstStyle/>
          <a:p>
            <a:r>
              <a:rPr lang="en-US"/>
              <a:t>Click icon to add picture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67978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536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95543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10"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4351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413795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3.svg"/><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4"/>
          <a:stretch>
            <a:fillRect/>
          </a:stretch>
        </p:blipFill>
        <p:spPr>
          <a:xfrm>
            <a:off x="320140" y="6001350"/>
            <a:ext cx="1579813" cy="596918"/>
          </a:xfrm>
          <a:prstGeom prst="rect">
            <a:avLst/>
          </a:prstGeom>
        </p:spPr>
      </p:pic>
      <p:cxnSp>
        <p:nvCxnSpPr>
          <p:cNvPr id="6" name="Straight Connector 5">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20485123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7" r:id="rId10"/>
    <p:sldLayoutId id="2147483798" r:id="rId11"/>
    <p:sldLayoutId id="2147483800" r:id="rId12"/>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descr="&quot;&quot;">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7" name="Rectangle 6" descr="&quot;&quot;">
            <a:extLst>
              <a:ext uri="{FF2B5EF4-FFF2-40B4-BE49-F238E27FC236}">
                <a16:creationId xmlns:a16="http://schemas.microsoft.com/office/drawing/2014/main"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California Community Colleges logo">
            <a:extLst>
              <a:ext uri="{FF2B5EF4-FFF2-40B4-BE49-F238E27FC236}">
                <a16:creationId xmlns:a16="http://schemas.microsoft.com/office/drawing/2014/main"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8" name="Google Shape;99;p15">
            <a:extLst>
              <a:ext uri="{FF2B5EF4-FFF2-40B4-BE49-F238E27FC236}">
                <a16:creationId xmlns:a16="http://schemas.microsoft.com/office/drawing/2014/main" id="{49A0142E-AEC6-69CA-FF26-84316F1C5414}"/>
              </a:ext>
            </a:extLst>
          </p:cNvPr>
          <p:cNvSpPr txBox="1">
            <a:spLocks noGrp="1"/>
          </p:cNvSpPr>
          <p:nvPr>
            <p:ph type="title" idx="4294967295"/>
          </p:nvPr>
        </p:nvSpPr>
        <p:spPr>
          <a:xfrm>
            <a:off x="-8204" y="1342141"/>
            <a:ext cx="6522426" cy="1033674"/>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mbria"/>
                <a:sym typeface="Cambria"/>
              </a:rPr>
              <a:t>Vision 2030 at ASCCC</a:t>
            </a:r>
            <a:endParaRPr kumimoji="0" lang="en-US" sz="35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 name="Google Shape;99;p15">
            <a:extLst>
              <a:ext uri="{FF2B5EF4-FFF2-40B4-BE49-F238E27FC236}">
                <a16:creationId xmlns:a16="http://schemas.microsoft.com/office/drawing/2014/main" id="{481280BF-6FA8-590E-17E2-D876782AFDD6}"/>
              </a:ext>
            </a:extLst>
          </p:cNvPr>
          <p:cNvSpPr txBox="1"/>
          <p:nvPr/>
        </p:nvSpPr>
        <p:spPr>
          <a:xfrm>
            <a:off x="321028" y="2223548"/>
            <a:ext cx="5961281" cy="63813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300" i="0" u="none" strike="noStrike" cap="none" dirty="0">
                <a:solidFill>
                  <a:srgbClr val="000000"/>
                </a:solidFill>
                <a:latin typeface="Cambria" panose="02040503050406030204" pitchFamily="18" charset="0"/>
                <a:ea typeface="Cambria" panose="02040503050406030204" pitchFamily="18" charset="0"/>
                <a:cs typeface="Cambria"/>
                <a:sym typeface="Cambria"/>
              </a:rPr>
              <a:t>Our time is now!</a:t>
            </a:r>
            <a:endParaRPr sz="3300" dirty="0">
              <a:latin typeface="Cambria" panose="02040503050406030204" pitchFamily="18" charset="0"/>
              <a:ea typeface="Cambria" panose="02040503050406030204" pitchFamily="18" charset="0"/>
            </a:endParaRPr>
          </a:p>
          <a:p>
            <a:pPr marL="0" marR="0" lvl="0" indent="0" algn="ctr" rtl="0">
              <a:lnSpc>
                <a:spcPct val="100000"/>
              </a:lnSpc>
              <a:spcBef>
                <a:spcPts val="0"/>
              </a:spcBef>
              <a:spcAft>
                <a:spcPts val="0"/>
              </a:spcAft>
              <a:buNone/>
            </a:pPr>
            <a:endParaRPr sz="3300" b="0" i="0" u="none" strike="noStrike" cap="none" dirty="0">
              <a:solidFill>
                <a:srgbClr val="000000"/>
              </a:solidFill>
              <a:latin typeface="Arial"/>
              <a:ea typeface="Arial"/>
              <a:cs typeface="Arial"/>
              <a:sym typeface="Arial"/>
            </a:endParaRPr>
          </a:p>
        </p:txBody>
      </p:sp>
      <p:cxnSp>
        <p:nvCxnSpPr>
          <p:cNvPr id="115" name="Google Shape;115;p15">
            <a:extLst>
              <a:ext uri="{C183D7F6-B498-43B3-948B-1728B52AA6E4}">
                <adec:decorative xmlns:adec="http://schemas.microsoft.com/office/drawing/2017/decorative" val="1"/>
              </a:ext>
            </a:extLst>
          </p:cNvPr>
          <p:cNvCxnSpPr>
            <a:cxnSpLocks/>
          </p:cNvCxnSpPr>
          <p:nvPr/>
        </p:nvCxnSpPr>
        <p:spPr>
          <a:xfrm>
            <a:off x="812403" y="3050445"/>
            <a:ext cx="4978533" cy="0"/>
          </a:xfrm>
          <a:prstGeom prst="straightConnector1">
            <a:avLst/>
          </a:prstGeom>
          <a:noFill/>
          <a:ln w="41275" cap="flat" cmpd="sng">
            <a:solidFill>
              <a:srgbClr val="C00000"/>
            </a:solidFill>
            <a:prstDash val="solid"/>
            <a:miter lim="800000"/>
            <a:headEnd type="none" w="sm" len="sm"/>
            <a:tailEnd type="none" w="sm" len="sm"/>
          </a:ln>
        </p:spPr>
      </p:cxnSp>
      <p:sp>
        <p:nvSpPr>
          <p:cNvPr id="16" name="Google Shape;99;p15">
            <a:extLst>
              <a:ext uri="{FF2B5EF4-FFF2-40B4-BE49-F238E27FC236}">
                <a16:creationId xmlns:a16="http://schemas.microsoft.com/office/drawing/2014/main" id="{08EAE00C-1EB0-9BDC-D630-DFEA0A76FB8E}"/>
              </a:ext>
            </a:extLst>
          </p:cNvPr>
          <p:cNvSpPr txBox="1"/>
          <p:nvPr/>
        </p:nvSpPr>
        <p:spPr>
          <a:xfrm>
            <a:off x="552941" y="3594689"/>
            <a:ext cx="5961281" cy="9863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200" i="0" u="none" strike="noStrike" cap="none" dirty="0">
                <a:solidFill>
                  <a:srgbClr val="000000"/>
                </a:solidFill>
                <a:latin typeface="Cambria" panose="02040503050406030204" pitchFamily="18" charset="0"/>
                <a:ea typeface="Cambria" panose="02040503050406030204" pitchFamily="18" charset="0"/>
                <a:cs typeface="Cambria"/>
                <a:sym typeface="Cambria"/>
              </a:rPr>
              <a:t>California Community Colleges</a:t>
            </a:r>
            <a:r>
              <a:rPr lang="en-US" sz="2200" dirty="0">
                <a:latin typeface="Cambria" panose="02040503050406030204" pitchFamily="18" charset="0"/>
                <a:ea typeface="Cambria" panose="02040503050406030204" pitchFamily="18" charset="0"/>
                <a:sym typeface="Cambria"/>
              </a:rPr>
              <a:t> </a:t>
            </a:r>
            <a:r>
              <a:rPr lang="en-US" sz="2200" i="0" u="none" strike="noStrike" cap="none" dirty="0">
                <a:solidFill>
                  <a:srgbClr val="000000"/>
                </a:solidFill>
                <a:latin typeface="Cambria" panose="02040503050406030204" pitchFamily="18" charset="0"/>
                <a:ea typeface="Cambria" panose="02040503050406030204" pitchFamily="18" charset="0"/>
                <a:cs typeface="Cambria"/>
                <a:sym typeface="Cambria"/>
              </a:rPr>
              <a:t>taking care of </a:t>
            </a:r>
          </a:p>
          <a:p>
            <a:pPr marL="0" marR="0" lvl="0" indent="0" algn="ctr" rtl="0">
              <a:lnSpc>
                <a:spcPct val="100000"/>
              </a:lnSpc>
              <a:spcBef>
                <a:spcPts val="0"/>
              </a:spcBef>
              <a:spcAft>
                <a:spcPts val="0"/>
              </a:spcAft>
              <a:buNone/>
            </a:pPr>
            <a:r>
              <a:rPr lang="en-US" sz="2200" i="0" u="none" strike="noStrike" cap="none" dirty="0">
                <a:solidFill>
                  <a:srgbClr val="000000"/>
                </a:solidFill>
                <a:latin typeface="Cambria" panose="02040503050406030204" pitchFamily="18" charset="0"/>
                <a:ea typeface="Cambria" panose="02040503050406030204" pitchFamily="18" charset="0"/>
                <a:cs typeface="Cambria"/>
                <a:sym typeface="Cambria"/>
              </a:rPr>
              <a:t>our students, our communities, and our planet</a:t>
            </a:r>
            <a:endParaRPr sz="2200" dirty="0">
              <a:latin typeface="Cambria" panose="02040503050406030204" pitchFamily="18" charset="0"/>
              <a:ea typeface="Cambria" panose="02040503050406030204" pitchFamily="18" charset="0"/>
            </a:endParaRPr>
          </a:p>
          <a:p>
            <a:pPr marL="0" marR="0" lvl="0" indent="0" algn="ctr" rtl="0">
              <a:lnSpc>
                <a:spcPct val="100000"/>
              </a:lnSpc>
              <a:spcBef>
                <a:spcPts val="0"/>
              </a:spcBef>
              <a:spcAft>
                <a:spcPts val="0"/>
              </a:spcAft>
              <a:buNone/>
            </a:pPr>
            <a:endParaRPr sz="2200" b="0" i="0" u="none" strike="noStrike" cap="none" dirty="0">
              <a:solidFill>
                <a:srgbClr val="000000"/>
              </a:solidFill>
              <a:latin typeface="Arial"/>
              <a:ea typeface="Arial"/>
              <a:cs typeface="Arial"/>
              <a:sym typeface="Arial"/>
            </a:endParaRPr>
          </a:p>
        </p:txBody>
      </p:sp>
      <p:pic>
        <p:nvPicPr>
          <p:cNvPr id="6" name="Picture 5" descr="a photo of Governor Newsom and our executive team.">
            <a:extLst>
              <a:ext uri="{FF2B5EF4-FFF2-40B4-BE49-F238E27FC236}">
                <a16:creationId xmlns:a16="http://schemas.microsoft.com/office/drawing/2014/main" id="{B81E7A7B-6496-0D13-53B6-68FB553A5E2E}"/>
              </a:ext>
            </a:extLst>
          </p:cNvPr>
          <p:cNvPicPr>
            <a:picLocks noChangeAspect="1"/>
          </p:cNvPicPr>
          <p:nvPr/>
        </p:nvPicPr>
        <p:blipFill>
          <a:blip r:embed="rId3"/>
          <a:stretch>
            <a:fillRect/>
          </a:stretch>
        </p:blipFill>
        <p:spPr>
          <a:xfrm>
            <a:off x="7573765" y="767187"/>
            <a:ext cx="3387566" cy="4889183"/>
          </a:xfrm>
          <a:prstGeom prst="rect">
            <a:avLst/>
          </a:prstGeom>
        </p:spPr>
      </p:pic>
      <p:sp>
        <p:nvSpPr>
          <p:cNvPr id="3" name="Google Shape;99;p15">
            <a:extLst>
              <a:ext uri="{FF2B5EF4-FFF2-40B4-BE49-F238E27FC236}">
                <a16:creationId xmlns:a16="http://schemas.microsoft.com/office/drawing/2014/main" id="{F176CCC4-E110-B221-DD91-4838F55C06B9}"/>
              </a:ext>
            </a:extLst>
          </p:cNvPr>
          <p:cNvSpPr txBox="1"/>
          <p:nvPr/>
        </p:nvSpPr>
        <p:spPr>
          <a:xfrm>
            <a:off x="2284024" y="6036026"/>
            <a:ext cx="7315199" cy="5373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None/>
            </a:pPr>
            <a:r>
              <a:rPr lang="en-US" sz="2200" b="1" i="0" u="none" strike="noStrike" cap="none" dirty="0">
                <a:solidFill>
                  <a:srgbClr val="000000"/>
                </a:solidFill>
                <a:latin typeface="Cambria"/>
                <a:ea typeface="Cambria"/>
                <a:cs typeface="Cambria"/>
                <a:sym typeface="Cambria"/>
              </a:rPr>
              <a:t>November 17, 2023</a:t>
            </a:r>
            <a:endParaRPr dirty="0"/>
          </a:p>
          <a:p>
            <a:pPr marL="0" marR="0" lvl="0" indent="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2" name="Google Shape;357;p12">
            <a:extLst>
              <a:ext uri="{FF2B5EF4-FFF2-40B4-BE49-F238E27FC236}">
                <a16:creationId xmlns:a16="http://schemas.microsoft.com/office/drawing/2014/main" id="{2AF3CDD7-9933-4023-7308-226F744756A6}"/>
              </a:ext>
            </a:extLst>
          </p:cNvPr>
          <p:cNvSpPr txBox="1">
            <a:spLocks noGrp="1"/>
          </p:cNvSpPr>
          <p:nvPr>
            <p:ph type="title" idx="4294967295"/>
          </p:nvPr>
        </p:nvSpPr>
        <p:spPr>
          <a:xfrm>
            <a:off x="-924025" y="109667"/>
            <a:ext cx="13013700" cy="1379100"/>
          </a:xfrm>
          <a:prstGeom prst="rect">
            <a:avLst/>
          </a:prstGeom>
          <a:noFill/>
          <a:ln>
            <a:noFill/>
            <a:prstDash/>
          </a:ln>
          <a:effectLst/>
        </p:spPr>
        <p:txBody>
          <a:bodyPr rot="0" spcFirstLastPara="1" vertOverflow="overflow" horzOverflow="overflow" vert="horz" wrap="square" lIns="457200" tIns="457200" rIns="457200"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
                <a:srgbClr val="002F6D"/>
              </a:buClr>
              <a:buSzPts val="3100"/>
              <a:buFont typeface="Arial"/>
              <a:buNone/>
              <a:tabLst/>
              <a:defRPr/>
            </a:pPr>
            <a:r>
              <a:rPr kumimoji="0" lang="en-US" sz="3200" b="1" i="0" u="none" strike="noStrike" kern="1200" cap="none" spc="0" normalizeH="0" baseline="0" noProof="0" dirty="0">
                <a:ln>
                  <a:noFill/>
                </a:ln>
                <a:solidFill>
                  <a:schemeClr val="dk1"/>
                </a:solidFill>
                <a:effectLst/>
                <a:uLnTx/>
                <a:uFillTx/>
                <a:latin typeface="+mn-lt"/>
                <a:ea typeface="+mn-ea"/>
                <a:cs typeface="+mn-cs"/>
              </a:rPr>
              <a:t>Vision 2030 - Goals</a:t>
            </a:r>
          </a:p>
        </p:txBody>
      </p:sp>
      <p:sp>
        <p:nvSpPr>
          <p:cNvPr id="348" name="Google Shape;348;g282880fb0cb_0_894" descr="Equity in Sucess"/>
          <p:cNvSpPr/>
          <p:nvPr/>
        </p:nvSpPr>
        <p:spPr>
          <a:xfrm flipH="1">
            <a:off x="3952836" y="1471343"/>
            <a:ext cx="3259977" cy="1273055"/>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0" name="Google Shape;350;g282880fb0cb_0_894"/>
          <p:cNvSpPr/>
          <p:nvPr/>
        </p:nvSpPr>
        <p:spPr>
          <a:xfrm>
            <a:off x="4047547" y="1608645"/>
            <a:ext cx="3430187" cy="982427"/>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Clr>
                <a:srgbClr val="000000"/>
              </a:buClr>
              <a:buFont typeface="Arial"/>
              <a:buNone/>
            </a:pPr>
            <a:r>
              <a:rPr lang="en-US" sz="3000" dirty="0">
                <a:solidFill>
                  <a:schemeClr val="lt1"/>
                </a:solidFill>
              </a:rPr>
              <a:t>Equity in Success</a:t>
            </a:r>
            <a:endParaRPr sz="3000" dirty="0">
              <a:solidFill>
                <a:schemeClr val="lt1"/>
              </a:solidFill>
              <a:latin typeface="Roboto"/>
              <a:ea typeface="Roboto"/>
              <a:cs typeface="Roboto"/>
              <a:sym typeface="Roboto"/>
            </a:endParaRPr>
          </a:p>
        </p:txBody>
      </p:sp>
      <p:sp>
        <p:nvSpPr>
          <p:cNvPr id="341" name="Google Shape;341;g282880fb0cb_0_894" descr="Equity in Access"/>
          <p:cNvSpPr/>
          <p:nvPr/>
        </p:nvSpPr>
        <p:spPr>
          <a:xfrm flipH="1">
            <a:off x="3952836" y="2769861"/>
            <a:ext cx="3259977" cy="1273055"/>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3" name="Google Shape;343;g282880fb0cb_0_894"/>
          <p:cNvSpPr/>
          <p:nvPr/>
        </p:nvSpPr>
        <p:spPr>
          <a:xfrm>
            <a:off x="4103170" y="3033908"/>
            <a:ext cx="3430187" cy="982427"/>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3000" dirty="0">
                <a:solidFill>
                  <a:schemeClr val="dk1"/>
                </a:solidFill>
              </a:rPr>
              <a:t>Equity in Access</a:t>
            </a:r>
            <a:endParaRPr sz="3000" dirty="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3000" dirty="0">
              <a:solidFill>
                <a:srgbClr val="FFFFFF"/>
              </a:solidFill>
              <a:latin typeface="Roboto Medium"/>
              <a:ea typeface="Roboto Medium"/>
              <a:cs typeface="Roboto Medium"/>
              <a:sym typeface="Roboto Medium"/>
            </a:endParaRPr>
          </a:p>
        </p:txBody>
      </p:sp>
      <p:sp>
        <p:nvSpPr>
          <p:cNvPr id="335" name="Google Shape;335;g282880fb0cb_0_894" descr="Equity in Support"/>
          <p:cNvSpPr/>
          <p:nvPr/>
        </p:nvSpPr>
        <p:spPr>
          <a:xfrm flipH="1">
            <a:off x="3952836" y="4067207"/>
            <a:ext cx="3259977" cy="1273055"/>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7" name="Google Shape;337;g282880fb0cb_0_894"/>
          <p:cNvSpPr/>
          <p:nvPr/>
        </p:nvSpPr>
        <p:spPr>
          <a:xfrm>
            <a:off x="4082490" y="4306963"/>
            <a:ext cx="3430187" cy="982427"/>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3000" dirty="0">
                <a:solidFill>
                  <a:schemeClr val="lt1"/>
                </a:solidFill>
              </a:rPr>
              <a:t>Equity in Support</a:t>
            </a:r>
            <a:endParaRPr sz="3000" dirty="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3000" dirty="0">
              <a:solidFill>
                <a:srgbClr val="FFFFFF"/>
              </a:solidFill>
              <a:latin typeface="Roboto Medium"/>
              <a:ea typeface="Roboto Medium"/>
              <a:cs typeface="Roboto Medium"/>
              <a:sym typeface="Roboto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82880fb0cb_0_551"/>
          <p:cNvSpPr txBox="1">
            <a:spLocks noGrp="1"/>
          </p:cNvSpPr>
          <p:nvPr>
            <p:ph type="title"/>
          </p:nvPr>
        </p:nvSpPr>
        <p:spPr>
          <a:xfrm>
            <a:off x="0" y="-211800"/>
            <a:ext cx="12192000" cy="1647000"/>
          </a:xfrm>
          <a:prstGeom prst="rect">
            <a:avLst/>
          </a:prstGeom>
          <a:noFill/>
          <a:ln>
            <a:noFill/>
          </a:ln>
        </p:spPr>
        <p:txBody>
          <a:bodyPr spcFirstLastPara="1" wrap="square" lIns="457200" tIns="457200" rIns="457200" bIns="45700" anchor="t" anchorCtr="0">
            <a:noAutofit/>
          </a:bodyPr>
          <a:lstStyle/>
          <a:p>
            <a:pPr marL="0" lvl="0" indent="0" algn="ctr" rtl="0">
              <a:lnSpc>
                <a:spcPct val="90000"/>
              </a:lnSpc>
              <a:spcBef>
                <a:spcPts val="0"/>
              </a:spcBef>
              <a:spcAft>
                <a:spcPts val="0"/>
              </a:spcAft>
              <a:buClr>
                <a:srgbClr val="002F6D"/>
              </a:buClr>
              <a:buSzPts val="4500"/>
              <a:buFont typeface="Arial"/>
              <a:buNone/>
            </a:pPr>
            <a:r>
              <a:rPr lang="en-US" sz="35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Vision 2030 - Pathways to Reach Future Learners </a:t>
            </a:r>
            <a:endParaRPr sz="3500" b="1" dirty="0"/>
          </a:p>
          <a:p>
            <a:pPr marL="0" lvl="0" indent="0" algn="ctr" rtl="0">
              <a:lnSpc>
                <a:spcPct val="90000"/>
              </a:lnSpc>
              <a:spcBef>
                <a:spcPts val="0"/>
              </a:spcBef>
              <a:spcAft>
                <a:spcPts val="0"/>
              </a:spcAft>
              <a:buClr>
                <a:srgbClr val="002F6D"/>
              </a:buClr>
              <a:buSzPts val="4500"/>
              <a:buFont typeface="Arial"/>
              <a:buNone/>
            </a:pPr>
            <a:endParaRPr sz="4000" b="1" dirty="0"/>
          </a:p>
        </p:txBody>
      </p:sp>
      <p:cxnSp>
        <p:nvCxnSpPr>
          <p:cNvPr id="273" name="Google Shape;273;g282880fb0cb_0_551">
            <a:extLst>
              <a:ext uri="{C183D7F6-B498-43B3-948B-1728B52AA6E4}">
                <adec:decorative xmlns:adec="http://schemas.microsoft.com/office/drawing/2017/decorative" val="1"/>
              </a:ext>
            </a:extLst>
          </p:cNvPr>
          <p:cNvCxnSpPr/>
          <p:nvPr/>
        </p:nvCxnSpPr>
        <p:spPr>
          <a:xfrm>
            <a:off x="2207238" y="1036095"/>
            <a:ext cx="7777500" cy="0"/>
          </a:xfrm>
          <a:prstGeom prst="straightConnector1">
            <a:avLst/>
          </a:prstGeom>
          <a:noFill/>
          <a:ln w="73025" cap="flat" cmpd="sng">
            <a:solidFill>
              <a:srgbClr val="FFB600"/>
            </a:solidFill>
            <a:prstDash val="solid"/>
            <a:miter lim="800000"/>
            <a:headEnd type="none" w="sm" len="sm"/>
            <a:tailEnd type="none" w="sm" len="sm"/>
          </a:ln>
        </p:spPr>
      </p:cxnSp>
      <p:grpSp>
        <p:nvGrpSpPr>
          <p:cNvPr id="2" name="Group 1" descr="Categories of future learners">
            <a:extLst>
              <a:ext uri="{FF2B5EF4-FFF2-40B4-BE49-F238E27FC236}">
                <a16:creationId xmlns:a16="http://schemas.microsoft.com/office/drawing/2014/main" id="{139799B1-A16B-8873-27E9-9F840D783F90}"/>
              </a:ext>
            </a:extLst>
          </p:cNvPr>
          <p:cNvGrpSpPr/>
          <p:nvPr/>
        </p:nvGrpSpPr>
        <p:grpSpPr>
          <a:xfrm>
            <a:off x="3354224" y="1202371"/>
            <a:ext cx="5629704" cy="5519978"/>
            <a:chOff x="3354224" y="1202371"/>
            <a:chExt cx="5629704" cy="5519978"/>
          </a:xfrm>
        </p:grpSpPr>
        <p:sp>
          <p:nvSpPr>
            <p:cNvPr id="274" name="Google Shape;274;g282880fb0cb_0_551">
              <a:extLst>
                <a:ext uri="{C183D7F6-B498-43B3-948B-1728B52AA6E4}">
                  <adec:decorative xmlns:adec="http://schemas.microsoft.com/office/drawing/2017/decorative" val="1"/>
                </a:ext>
              </a:extLst>
            </p:cNvPr>
            <p:cNvSpPr/>
            <p:nvPr/>
          </p:nvSpPr>
          <p:spPr>
            <a:xfrm>
              <a:off x="3518098" y="1458249"/>
              <a:ext cx="5264100" cy="52641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6" name="Google Shape;276;g282880fb0cb_0_551">
              <a:extLst>
                <a:ext uri="{C183D7F6-B498-43B3-948B-1728B52AA6E4}">
                  <adec:decorative xmlns:adec="http://schemas.microsoft.com/office/drawing/2017/decorative" val="1"/>
                </a:ext>
              </a:extLst>
            </p:cNvPr>
            <p:cNvSpPr/>
            <p:nvPr/>
          </p:nvSpPr>
          <p:spPr>
            <a:xfrm>
              <a:off x="4725035" y="1202371"/>
              <a:ext cx="2887928" cy="2887928"/>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7" name="Google Shape;277;g282880fb0cb_0_551" descr="&quot;veterans&quot; in a circle"/>
            <p:cNvSpPr txBox="1"/>
            <p:nvPr/>
          </p:nvSpPr>
          <p:spPr>
            <a:xfrm>
              <a:off x="5264570" y="1602840"/>
              <a:ext cx="1771156" cy="881978"/>
            </a:xfrm>
            <a:prstGeom prst="rect">
              <a:avLst/>
            </a:prstGeom>
            <a:solidFill>
              <a:schemeClr val="accen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dirty="0">
                  <a:solidFill>
                    <a:schemeClr val="dk1"/>
                  </a:solidFill>
                </a:rPr>
                <a:t>Veterans</a:t>
              </a:r>
              <a:endParaRPr sz="1600" dirty="0">
                <a:solidFill>
                  <a:schemeClr val="dk1"/>
                </a:solidFill>
              </a:endParaRPr>
            </a:p>
          </p:txBody>
        </p:sp>
        <p:sp>
          <p:nvSpPr>
            <p:cNvPr id="279" name="Google Shape;279;g282880fb0cb_0_551">
              <a:extLst>
                <a:ext uri="{C183D7F6-B498-43B3-948B-1728B52AA6E4}">
                  <adec:decorative xmlns:adec="http://schemas.microsoft.com/office/drawing/2017/decorative" val="1"/>
                </a:ext>
              </a:extLst>
            </p:cNvPr>
            <p:cNvSpPr/>
            <p:nvPr/>
          </p:nvSpPr>
          <p:spPr>
            <a:xfrm>
              <a:off x="6096000" y="2183232"/>
              <a:ext cx="2887928" cy="2887928"/>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0" name="Google Shape;280;g282880fb0cb_0_551" descr="&quot;Working adults, our future leaners&quot; in a circle."/>
            <p:cNvSpPr txBox="1"/>
            <p:nvPr/>
          </p:nvSpPr>
          <p:spPr>
            <a:xfrm>
              <a:off x="6343860" y="2821813"/>
              <a:ext cx="2392340" cy="808780"/>
            </a:xfrm>
            <a:prstGeom prst="rect">
              <a:avLst/>
            </a:prstGeom>
            <a:solidFill>
              <a:schemeClr val="lt2"/>
            </a:solid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US" sz="1600" dirty="0">
                  <a:solidFill>
                    <a:schemeClr val="lt1"/>
                  </a:solidFill>
                </a:rPr>
                <a:t>Working adults, our future learners</a:t>
              </a:r>
              <a:endParaRPr sz="1600" dirty="0">
                <a:solidFill>
                  <a:schemeClr val="lt1"/>
                </a:solidFill>
                <a:latin typeface="Roboto"/>
                <a:ea typeface="Roboto"/>
                <a:cs typeface="Roboto"/>
                <a:sym typeface="Roboto"/>
              </a:endParaRPr>
            </a:p>
            <a:p>
              <a:pPr marL="0" lvl="0" indent="0" algn="r" rtl="0">
                <a:spcBef>
                  <a:spcPts val="0"/>
                </a:spcBef>
                <a:spcAft>
                  <a:spcPts val="0"/>
                </a:spcAft>
                <a:buNone/>
              </a:pPr>
              <a:endParaRPr sz="1600" dirty="0">
                <a:solidFill>
                  <a:srgbClr val="FFFFFF"/>
                </a:solidFill>
              </a:endParaRPr>
            </a:p>
          </p:txBody>
        </p:sp>
        <p:sp>
          <p:nvSpPr>
            <p:cNvPr id="282" name="Google Shape;282;g282880fb0cb_0_551">
              <a:extLst>
                <a:ext uri="{C183D7F6-B498-43B3-948B-1728B52AA6E4}">
                  <adec:decorative xmlns:adec="http://schemas.microsoft.com/office/drawing/2017/decorative" val="1"/>
                </a:ext>
              </a:extLst>
            </p:cNvPr>
            <p:cNvSpPr/>
            <p:nvPr/>
          </p:nvSpPr>
          <p:spPr>
            <a:xfrm>
              <a:off x="5550282" y="3802720"/>
              <a:ext cx="2887928" cy="2887928"/>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3" name="Google Shape;283;g282880fb0cb_0_551" descr="&quot;Dual enrollment&quot; in a circle"/>
            <p:cNvSpPr txBox="1"/>
            <p:nvPr/>
          </p:nvSpPr>
          <p:spPr>
            <a:xfrm>
              <a:off x="6600298" y="5071114"/>
              <a:ext cx="1634359" cy="881978"/>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dirty="0"/>
                <a:t>Dual enrollment</a:t>
              </a:r>
              <a:endParaRPr sz="1600" dirty="0"/>
            </a:p>
          </p:txBody>
        </p:sp>
        <p:sp>
          <p:nvSpPr>
            <p:cNvPr id="285" name="Google Shape;285;g282880fb0cb_0_551">
              <a:extLst>
                <a:ext uri="{C183D7F6-B498-43B3-948B-1728B52AA6E4}">
                  <adec:decorative xmlns:adec="http://schemas.microsoft.com/office/drawing/2017/decorative" val="1"/>
                </a:ext>
              </a:extLst>
            </p:cNvPr>
            <p:cNvSpPr/>
            <p:nvPr/>
          </p:nvSpPr>
          <p:spPr>
            <a:xfrm>
              <a:off x="3354224" y="2183191"/>
              <a:ext cx="2887928" cy="2887928"/>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6" name="Google Shape;286;g282880fb0cb_0_551" descr="&quot;Students who are justice-involved or justice-impacted&quot; in a circle"/>
            <p:cNvSpPr txBox="1"/>
            <p:nvPr/>
          </p:nvSpPr>
          <p:spPr>
            <a:xfrm>
              <a:off x="3672647" y="2708463"/>
              <a:ext cx="1992750" cy="881978"/>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600" dirty="0">
                  <a:solidFill>
                    <a:srgbClr val="FFFFFF"/>
                  </a:solidFill>
                  <a:latin typeface="Roboto"/>
                  <a:ea typeface="Roboto"/>
                  <a:cs typeface="Roboto"/>
                  <a:sym typeface="Roboto"/>
                </a:rPr>
                <a:t>Students who are justice-involved or justice-impacted</a:t>
              </a:r>
              <a:endParaRPr sz="1600" dirty="0">
                <a:solidFill>
                  <a:srgbClr val="FFFFFF"/>
                </a:solidFill>
                <a:latin typeface="Roboto"/>
                <a:ea typeface="Roboto"/>
                <a:cs typeface="Roboto"/>
                <a:sym typeface="Roboto"/>
              </a:endParaRPr>
            </a:p>
          </p:txBody>
        </p:sp>
        <p:sp>
          <p:nvSpPr>
            <p:cNvPr id="288" name="Google Shape;288;g282880fb0cb_0_551">
              <a:extLst>
                <a:ext uri="{C183D7F6-B498-43B3-948B-1728B52AA6E4}">
                  <adec:decorative xmlns:adec="http://schemas.microsoft.com/office/drawing/2017/decorative" val="1"/>
                </a:ext>
              </a:extLst>
            </p:cNvPr>
            <p:cNvSpPr/>
            <p:nvPr/>
          </p:nvSpPr>
          <p:spPr>
            <a:xfrm>
              <a:off x="3876176" y="3802704"/>
              <a:ext cx="2887928" cy="2887928"/>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9" name="Google Shape;289;g282880fb0cb_0_551" descr="&quot;Foster youth&quot; in a circle"/>
            <p:cNvSpPr txBox="1"/>
            <p:nvPr/>
          </p:nvSpPr>
          <p:spPr>
            <a:xfrm>
              <a:off x="4157256" y="4968815"/>
              <a:ext cx="1771156" cy="881978"/>
            </a:xfrm>
            <a:prstGeom prst="rect">
              <a:avLst/>
            </a:prstGeom>
            <a:solidFill>
              <a:schemeClr val="accent2"/>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dirty="0">
                  <a:solidFill>
                    <a:schemeClr val="dk1"/>
                  </a:solidFill>
                </a:rPr>
                <a:t>Foster youth</a:t>
              </a:r>
              <a:endParaRPr sz="1600" dirty="0">
                <a:solidFill>
                  <a:schemeClr val="dk1"/>
                </a:solidFill>
              </a:endParaRPr>
            </a:p>
          </p:txBody>
        </p:sp>
        <p:sp>
          <p:nvSpPr>
            <p:cNvPr id="290" name="Google Shape;290;g282880fb0cb_0_551" descr="a circle with &quot;bringing college to students&quot; on it."/>
            <p:cNvSpPr/>
            <p:nvPr/>
          </p:nvSpPr>
          <p:spPr>
            <a:xfrm>
              <a:off x="5015649" y="3136763"/>
              <a:ext cx="2306700" cy="21219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dirty="0">
                  <a:solidFill>
                    <a:schemeClr val="lt1"/>
                  </a:solidFill>
                </a:rPr>
                <a:t>Bringing college to students </a:t>
              </a:r>
              <a:endParaRPr sz="1600" dirty="0">
                <a:solidFill>
                  <a:schemeClr val="lt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2"/>
          <p:cNvSpPr txBox="1">
            <a:spLocks noGrp="1"/>
          </p:cNvSpPr>
          <p:nvPr>
            <p:ph type="title" idx="4294967295"/>
          </p:nvPr>
        </p:nvSpPr>
        <p:spPr>
          <a:xfrm>
            <a:off x="-137475" y="-167200"/>
            <a:ext cx="13013700" cy="1379100"/>
          </a:xfrm>
          <a:prstGeom prst="rect">
            <a:avLst/>
          </a:prstGeom>
          <a:noFill/>
          <a:ln>
            <a:noFill/>
            <a:prstDash/>
          </a:ln>
          <a:effectLst/>
        </p:spPr>
        <p:txBody>
          <a:bodyPr rot="0" spcFirstLastPara="1" vertOverflow="overflow" horzOverflow="overflow" vert="horz" wrap="square" lIns="457200" tIns="457200" rIns="457200"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
                <a:srgbClr val="002F6D"/>
              </a:buClr>
              <a:buSzPts val="3100"/>
              <a:buFont typeface="Arial"/>
              <a:buNone/>
              <a:tabLst/>
              <a:defRPr/>
            </a:pPr>
            <a:r>
              <a:rPr kumimoji="0" lang="en-US" sz="3200" b="1" i="0" u="none" strike="noStrike" kern="1200" cap="none" spc="0" normalizeH="0" baseline="0" noProof="0" dirty="0">
                <a:ln>
                  <a:noFill/>
                </a:ln>
                <a:solidFill>
                  <a:schemeClr val="dk1"/>
                </a:solidFill>
                <a:effectLst/>
                <a:uLnTx/>
                <a:uFillTx/>
                <a:latin typeface="+mn-lt"/>
                <a:ea typeface="+mn-ea"/>
                <a:cs typeface="+mn-cs"/>
              </a:rPr>
              <a:t>Vision 2030 - Strategic Directions</a:t>
            </a:r>
          </a:p>
        </p:txBody>
      </p:sp>
      <p:grpSp>
        <p:nvGrpSpPr>
          <p:cNvPr id="2" name="Group 1" descr="Strategic Directions">
            <a:extLst>
              <a:ext uri="{FF2B5EF4-FFF2-40B4-BE49-F238E27FC236}">
                <a16:creationId xmlns:a16="http://schemas.microsoft.com/office/drawing/2014/main" id="{A660BB93-09D3-4B85-1789-2E5E3679F4EB}"/>
              </a:ext>
            </a:extLst>
          </p:cNvPr>
          <p:cNvGrpSpPr/>
          <p:nvPr/>
        </p:nvGrpSpPr>
        <p:grpSpPr>
          <a:xfrm>
            <a:off x="137475" y="1211900"/>
            <a:ext cx="12103360" cy="893122"/>
            <a:chOff x="137475" y="1211900"/>
            <a:chExt cx="12103360" cy="893122"/>
          </a:xfrm>
        </p:grpSpPr>
        <p:sp>
          <p:nvSpPr>
            <p:cNvPr id="360" name="Google Shape;360;p12" descr="&quot;generative AI and the future of teaching and leaning&quot; in an arrow"/>
            <p:cNvSpPr/>
            <p:nvPr/>
          </p:nvSpPr>
          <p:spPr>
            <a:xfrm>
              <a:off x="7647043" y="1211900"/>
              <a:ext cx="4593792" cy="891977"/>
            </a:xfrm>
            <a:prstGeom prst="chevron">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Clr>
                  <a:schemeClr val="dk1"/>
                </a:buClr>
                <a:buSzPts val="3600"/>
                <a:buFont typeface="Arial"/>
                <a:buNone/>
              </a:pPr>
              <a:endParaRPr sz="100" dirty="0">
                <a:solidFill>
                  <a:schemeClr val="lt1"/>
                </a:solidFill>
              </a:endParaRPr>
            </a:p>
            <a:p>
              <a:pPr marL="0" lvl="0" indent="0" algn="ctr" rtl="0">
                <a:lnSpc>
                  <a:spcPct val="90000"/>
                </a:lnSpc>
                <a:spcBef>
                  <a:spcPts val="0"/>
                </a:spcBef>
                <a:spcAft>
                  <a:spcPts val="0"/>
                </a:spcAft>
                <a:buNone/>
              </a:pPr>
              <a:r>
                <a:rPr lang="en-US" sz="1900" b="1" dirty="0">
                  <a:solidFill>
                    <a:schemeClr val="lt1"/>
                  </a:solidFill>
                </a:rPr>
                <a:t>Generative AI and the Future of Teaching and Learning</a:t>
              </a:r>
              <a:endParaRPr sz="1900" dirty="0">
                <a:solidFill>
                  <a:srgbClr val="FFFFFF"/>
                </a:solidFill>
                <a:latin typeface="Roboto"/>
                <a:ea typeface="Roboto"/>
                <a:cs typeface="Roboto"/>
                <a:sym typeface="Roboto"/>
              </a:endParaRPr>
            </a:p>
          </p:txBody>
        </p:sp>
        <p:sp>
          <p:nvSpPr>
            <p:cNvPr id="363" name="Google Shape;363;p12" descr="&quot;Equitable pathways to baccalaureate attainment&quot; in an arrow"/>
            <p:cNvSpPr/>
            <p:nvPr/>
          </p:nvSpPr>
          <p:spPr>
            <a:xfrm>
              <a:off x="137475" y="1213044"/>
              <a:ext cx="4729082" cy="891978"/>
            </a:xfrm>
            <a:prstGeom prst="homePlate">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1900" b="1" dirty="0">
                  <a:solidFill>
                    <a:schemeClr val="lt1"/>
                  </a:solidFill>
                </a:rPr>
                <a:t>Equitable Pathways </a:t>
              </a:r>
              <a:endParaRPr sz="1900" b="1" dirty="0">
                <a:solidFill>
                  <a:schemeClr val="lt1"/>
                </a:solidFill>
              </a:endParaRPr>
            </a:p>
            <a:p>
              <a:pPr marL="0" lvl="0" indent="0" algn="ctr" rtl="0">
                <a:lnSpc>
                  <a:spcPct val="90000"/>
                </a:lnSpc>
                <a:spcBef>
                  <a:spcPts val="0"/>
                </a:spcBef>
                <a:spcAft>
                  <a:spcPts val="0"/>
                </a:spcAft>
                <a:buClr>
                  <a:schemeClr val="dk1"/>
                </a:buClr>
                <a:buSzPts val="3100"/>
                <a:buFont typeface="Arial"/>
                <a:buNone/>
              </a:pPr>
              <a:r>
                <a:rPr lang="en-US" sz="1900" b="1" dirty="0">
                  <a:solidFill>
                    <a:schemeClr val="lt1"/>
                  </a:solidFill>
                </a:rPr>
                <a:t>to Baccalaureate Attainment </a:t>
              </a:r>
              <a:endParaRPr sz="1900" dirty="0">
                <a:solidFill>
                  <a:schemeClr val="lt1"/>
                </a:solidFill>
              </a:endParaRPr>
            </a:p>
            <a:p>
              <a:pPr marL="0" lvl="0" indent="0" algn="ctr" rtl="0">
                <a:lnSpc>
                  <a:spcPct val="90000"/>
                </a:lnSpc>
                <a:spcBef>
                  <a:spcPts val="0"/>
                </a:spcBef>
                <a:spcAft>
                  <a:spcPts val="0"/>
                </a:spcAft>
                <a:buClr>
                  <a:schemeClr val="dk1"/>
                </a:buClr>
                <a:buSzPts val="3100"/>
                <a:buFont typeface="Arial"/>
                <a:buNone/>
              </a:pPr>
              <a:endParaRPr sz="400" dirty="0">
                <a:solidFill>
                  <a:schemeClr val="lt1"/>
                </a:solidFill>
                <a:latin typeface="Roboto"/>
                <a:ea typeface="Roboto"/>
                <a:cs typeface="Roboto"/>
                <a:sym typeface="Roboto"/>
              </a:endParaRPr>
            </a:p>
          </p:txBody>
        </p:sp>
        <p:sp>
          <p:nvSpPr>
            <p:cNvPr id="366" name="Google Shape;366;p12" descr="&quot;Equitable workforce and economic development&quot; in an arrow"/>
            <p:cNvSpPr/>
            <p:nvPr/>
          </p:nvSpPr>
          <p:spPr>
            <a:xfrm>
              <a:off x="4062983" y="1212758"/>
              <a:ext cx="4220279" cy="891978"/>
            </a:xfrm>
            <a:prstGeom prst="chevron">
              <a:avLst>
                <a:gd name="adj" fmla="val 50000"/>
              </a:avLst>
            </a:prstGeom>
            <a:solidFill>
              <a:schemeClr val="accent2"/>
            </a:solidFill>
            <a:ln>
              <a:noFill/>
            </a:ln>
          </p:spPr>
          <p:txBody>
            <a:bodyPr spcFirstLastPara="1" wrap="square" lIns="121900" tIns="121900" rIns="121900" bIns="121900" anchor="ctr" anchorCtr="0">
              <a:noAutofit/>
            </a:bodyPr>
            <a:lstStyle/>
            <a:p>
              <a:pPr marL="0" lvl="0" indent="0" algn="ctr" rtl="0">
                <a:lnSpc>
                  <a:spcPct val="90000"/>
                </a:lnSpc>
                <a:spcBef>
                  <a:spcPts val="0"/>
                </a:spcBef>
                <a:spcAft>
                  <a:spcPts val="0"/>
                </a:spcAft>
                <a:buNone/>
              </a:pPr>
              <a:r>
                <a:rPr lang="en-US" sz="1900" b="1" dirty="0">
                  <a:solidFill>
                    <a:schemeClr val="dk1"/>
                  </a:solidFill>
                </a:rPr>
                <a:t>Equitable Workforce </a:t>
              </a:r>
              <a:endParaRPr sz="1900" b="1" dirty="0">
                <a:solidFill>
                  <a:schemeClr val="dk1"/>
                </a:solidFill>
              </a:endParaRPr>
            </a:p>
            <a:p>
              <a:pPr marL="0" lvl="0" indent="0" algn="ctr" rtl="0">
                <a:lnSpc>
                  <a:spcPct val="90000"/>
                </a:lnSpc>
                <a:spcBef>
                  <a:spcPts val="0"/>
                </a:spcBef>
                <a:spcAft>
                  <a:spcPts val="0"/>
                </a:spcAft>
                <a:buClr>
                  <a:schemeClr val="dk1"/>
                </a:buClr>
                <a:buSzPts val="3600"/>
                <a:buFont typeface="Arial"/>
                <a:buNone/>
              </a:pPr>
              <a:r>
                <a:rPr lang="en-US" sz="1900" b="1" dirty="0">
                  <a:solidFill>
                    <a:schemeClr val="dk1"/>
                  </a:solidFill>
                </a:rPr>
                <a:t>and Economic Development</a:t>
              </a:r>
              <a:br>
                <a:rPr lang="en-US" sz="2300" dirty="0">
                  <a:solidFill>
                    <a:schemeClr val="dk1"/>
                  </a:solidFill>
                </a:rPr>
              </a:br>
              <a:endParaRPr sz="100" dirty="0">
                <a:solidFill>
                  <a:srgbClr val="FFFFFF"/>
                </a:solidFill>
                <a:latin typeface="Roboto"/>
                <a:ea typeface="Roboto"/>
                <a:cs typeface="Roboto"/>
                <a:sym typeface="Roboto"/>
              </a:endParaRPr>
            </a:p>
          </p:txBody>
        </p:sp>
      </p:grpSp>
      <p:sp>
        <p:nvSpPr>
          <p:cNvPr id="364" name="Google Shape;364;p12"/>
          <p:cNvSpPr txBox="1"/>
          <p:nvPr/>
        </p:nvSpPr>
        <p:spPr>
          <a:xfrm>
            <a:off x="334450" y="2334269"/>
            <a:ext cx="3283518" cy="3487513"/>
          </a:xfrm>
          <a:prstGeom prst="rect">
            <a:avLst/>
          </a:prstGeom>
          <a:noFill/>
          <a:ln>
            <a:noFill/>
          </a:ln>
        </p:spPr>
        <p:txBody>
          <a:bodyPr spcFirstLastPara="1" wrap="square" lIns="121900" tIns="121900" rIns="121900" bIns="121900" anchor="t" anchorCtr="0">
            <a:noAutofit/>
          </a:bodyPr>
          <a:lstStyle/>
          <a:p>
            <a:pPr marL="127000" lvl="0" algn="l" rtl="0">
              <a:lnSpc>
                <a:spcPct val="115000"/>
              </a:lnSpc>
              <a:spcBef>
                <a:spcPts val="1200"/>
              </a:spcBef>
              <a:spcAft>
                <a:spcPts val="0"/>
              </a:spcAft>
              <a:buSzPts val="1600"/>
            </a:pPr>
            <a:r>
              <a:rPr lang="en-US" sz="2000" dirty="0">
                <a:highlight>
                  <a:srgbClr val="FFFFFF"/>
                </a:highlight>
              </a:rPr>
              <a:t>California Community Colleges are committed to the governor’s ambitious higher education goal of 70% postsecondary degree and certificate attainment among working-aged Californians by 2030.</a:t>
            </a:r>
            <a:r>
              <a:rPr lang="en-US" sz="2000" dirty="0">
                <a:solidFill>
                  <a:srgbClr val="565659"/>
                </a:solidFill>
                <a:highlight>
                  <a:srgbClr val="FFFFFF"/>
                </a:highlight>
              </a:rPr>
              <a:t> </a:t>
            </a:r>
            <a:endParaRPr sz="2000" dirty="0">
              <a:solidFill>
                <a:srgbClr val="565659"/>
              </a:solidFill>
              <a:highlight>
                <a:srgbClr val="FFFFFF"/>
              </a:highlight>
            </a:endParaRPr>
          </a:p>
          <a:p>
            <a:pPr marL="0" lvl="0" indent="0" algn="l" rtl="0">
              <a:lnSpc>
                <a:spcPct val="115000"/>
              </a:lnSpc>
              <a:spcBef>
                <a:spcPts val="1200"/>
              </a:spcBef>
              <a:spcAft>
                <a:spcPts val="0"/>
              </a:spcAft>
              <a:buNone/>
            </a:pPr>
            <a:endParaRPr dirty="0">
              <a:solidFill>
                <a:srgbClr val="565659"/>
              </a:solidFill>
              <a:highlight>
                <a:srgbClr val="FFFFFF"/>
              </a:highlight>
            </a:endParaRPr>
          </a:p>
          <a:p>
            <a:pPr marL="0" lvl="0" indent="0" algn="l" rtl="0">
              <a:lnSpc>
                <a:spcPct val="115000"/>
              </a:lnSpc>
              <a:spcBef>
                <a:spcPts val="1200"/>
              </a:spcBef>
              <a:spcAft>
                <a:spcPts val="0"/>
              </a:spcAft>
              <a:buNone/>
            </a:pPr>
            <a:endParaRPr sz="1200" dirty="0">
              <a:solidFill>
                <a:srgbClr val="565659"/>
              </a:solidFill>
              <a:highlight>
                <a:srgbClr val="FFFFFF"/>
              </a:highlight>
            </a:endParaRPr>
          </a:p>
          <a:p>
            <a:pPr marL="0" lvl="0" indent="0" algn="l" rtl="0">
              <a:lnSpc>
                <a:spcPct val="115000"/>
              </a:lnSpc>
              <a:spcBef>
                <a:spcPts val="1000"/>
              </a:spcBef>
              <a:spcAft>
                <a:spcPts val="0"/>
              </a:spcAft>
              <a:buNone/>
            </a:pPr>
            <a:endParaRPr sz="1600" dirty="0">
              <a:latin typeface="Roboto"/>
              <a:ea typeface="Roboto"/>
              <a:cs typeface="Roboto"/>
              <a:sym typeface="Roboto"/>
            </a:endParaRPr>
          </a:p>
          <a:p>
            <a:pPr marL="0" lvl="0" indent="0" algn="l" rtl="0">
              <a:lnSpc>
                <a:spcPct val="115000"/>
              </a:lnSpc>
              <a:spcBef>
                <a:spcPts val="0"/>
              </a:spcBef>
              <a:spcAft>
                <a:spcPts val="0"/>
              </a:spcAft>
              <a:buNone/>
            </a:pPr>
            <a:endParaRPr sz="1600" dirty="0">
              <a:latin typeface="Roboto"/>
              <a:ea typeface="Roboto"/>
              <a:cs typeface="Roboto"/>
              <a:sym typeface="Roboto"/>
            </a:endParaRPr>
          </a:p>
        </p:txBody>
      </p:sp>
      <p:sp>
        <p:nvSpPr>
          <p:cNvPr id="367" name="Google Shape;367;p12"/>
          <p:cNvSpPr txBox="1"/>
          <p:nvPr/>
        </p:nvSpPr>
        <p:spPr>
          <a:xfrm>
            <a:off x="3924450" y="2334557"/>
            <a:ext cx="4166295" cy="3573510"/>
          </a:xfrm>
          <a:prstGeom prst="rect">
            <a:avLst/>
          </a:prstGeom>
          <a:noFill/>
          <a:ln>
            <a:noFill/>
          </a:ln>
        </p:spPr>
        <p:txBody>
          <a:bodyPr spcFirstLastPara="1" wrap="square" lIns="121900" tIns="121900" rIns="121900" bIns="121900" anchor="t" anchorCtr="0">
            <a:noAutofit/>
          </a:bodyPr>
          <a:lstStyle/>
          <a:p>
            <a:pPr marL="127000" lvl="0" algn="l" rtl="0">
              <a:lnSpc>
                <a:spcPct val="115000"/>
              </a:lnSpc>
              <a:spcBef>
                <a:spcPts val="1200"/>
              </a:spcBef>
              <a:spcAft>
                <a:spcPts val="0"/>
              </a:spcAft>
              <a:buSzPts val="1600"/>
            </a:pPr>
            <a:r>
              <a:rPr lang="en-US" sz="2000" dirty="0"/>
              <a:t>Vision 2030 furthers the sector approach to workforce development through High Road Training Partnerships with a focus on hands-on training for career readiness. </a:t>
            </a:r>
            <a:endParaRPr sz="2000" dirty="0"/>
          </a:p>
          <a:p>
            <a:pPr marL="127000" lvl="0" algn="l" rtl="0">
              <a:lnSpc>
                <a:spcPct val="115000"/>
              </a:lnSpc>
              <a:spcBef>
                <a:spcPts val="1000"/>
              </a:spcBef>
              <a:spcAft>
                <a:spcPts val="1200"/>
              </a:spcAft>
              <a:buSzPts val="1600"/>
            </a:pPr>
            <a:r>
              <a:rPr lang="en-US" sz="2000" dirty="0"/>
              <a:t>The priority sectors are health care, climate, STEM and technology, education and early education. </a:t>
            </a:r>
            <a:endParaRPr sz="2000" dirty="0">
              <a:latin typeface="Roboto"/>
              <a:ea typeface="Roboto"/>
              <a:cs typeface="Roboto"/>
              <a:sym typeface="Roboto"/>
            </a:endParaRPr>
          </a:p>
        </p:txBody>
      </p:sp>
      <p:sp>
        <p:nvSpPr>
          <p:cNvPr id="361" name="Google Shape;361;p12"/>
          <p:cNvSpPr txBox="1"/>
          <p:nvPr/>
        </p:nvSpPr>
        <p:spPr>
          <a:xfrm>
            <a:off x="8239475" y="2333698"/>
            <a:ext cx="3728307" cy="3105922"/>
          </a:xfrm>
          <a:prstGeom prst="rect">
            <a:avLst/>
          </a:prstGeom>
          <a:noFill/>
          <a:ln>
            <a:noFill/>
          </a:ln>
        </p:spPr>
        <p:txBody>
          <a:bodyPr spcFirstLastPara="1" wrap="square" lIns="121900" tIns="121900" rIns="121900" bIns="121900" anchor="t" anchorCtr="0">
            <a:noAutofit/>
          </a:bodyPr>
          <a:lstStyle/>
          <a:p>
            <a:pPr marL="127000" lvl="0" algn="l" rtl="0">
              <a:lnSpc>
                <a:spcPct val="115000"/>
              </a:lnSpc>
              <a:spcBef>
                <a:spcPts val="1200"/>
              </a:spcBef>
              <a:spcAft>
                <a:spcPts val="0"/>
              </a:spcAft>
              <a:buSzPts val="1600"/>
            </a:pPr>
            <a:r>
              <a:rPr lang="en-US" sz="2000" dirty="0"/>
              <a:t>Generative AI provides new opportunities and challenges for education. </a:t>
            </a:r>
            <a:endParaRPr sz="2000" dirty="0"/>
          </a:p>
          <a:p>
            <a:pPr marL="127000" lvl="0" algn="l" rtl="0">
              <a:lnSpc>
                <a:spcPct val="115000"/>
              </a:lnSpc>
              <a:spcBef>
                <a:spcPts val="1000"/>
              </a:spcBef>
              <a:spcAft>
                <a:spcPts val="0"/>
              </a:spcAft>
              <a:buSzPts val="1600"/>
            </a:pPr>
            <a:r>
              <a:rPr lang="en-US" sz="2000" dirty="0"/>
              <a:t>Use of tools such as ChatGPT has become a part of students’ studying, research and more. </a:t>
            </a:r>
            <a:endParaRPr sz="2000" dirty="0"/>
          </a:p>
          <a:p>
            <a:pPr marL="127000" lvl="0" algn="l" rtl="0">
              <a:lnSpc>
                <a:spcPct val="115000"/>
              </a:lnSpc>
              <a:spcBef>
                <a:spcPts val="1200"/>
              </a:spcBef>
              <a:spcAft>
                <a:spcPts val="1000"/>
              </a:spcAft>
              <a:buSzPts val="1600"/>
            </a:pPr>
            <a:r>
              <a:rPr lang="en-US" sz="2000" dirty="0"/>
              <a:t>Future workforce implications with the expansion of AI</a:t>
            </a:r>
            <a:endParaRPr sz="2000" dirty="0"/>
          </a:p>
        </p:txBody>
      </p:sp>
      <p:cxnSp>
        <p:nvCxnSpPr>
          <p:cNvPr id="368" name="Google Shape;368;p12">
            <a:extLst>
              <a:ext uri="{C183D7F6-B498-43B3-948B-1728B52AA6E4}">
                <adec:decorative xmlns:adec="http://schemas.microsoft.com/office/drawing/2017/decorative" val="1"/>
              </a:ext>
            </a:extLst>
          </p:cNvPr>
          <p:cNvCxnSpPr/>
          <p:nvPr/>
        </p:nvCxnSpPr>
        <p:spPr>
          <a:xfrm flipH="1">
            <a:off x="8090875" y="2667300"/>
            <a:ext cx="13500" cy="2827200"/>
          </a:xfrm>
          <a:prstGeom prst="straightConnector1">
            <a:avLst/>
          </a:prstGeom>
          <a:noFill/>
          <a:ln w="9525" cap="flat" cmpd="sng">
            <a:solidFill>
              <a:schemeClr val="accent2"/>
            </a:solidFill>
            <a:prstDash val="solid"/>
            <a:round/>
            <a:headEnd type="none" w="med" len="med"/>
            <a:tailEnd type="none" w="med" len="med"/>
          </a:ln>
        </p:spPr>
      </p:cxnSp>
      <p:cxnSp>
        <p:nvCxnSpPr>
          <p:cNvPr id="369" name="Google Shape;369;p12">
            <a:extLst>
              <a:ext uri="{C183D7F6-B498-43B3-948B-1728B52AA6E4}">
                <adec:decorative xmlns:adec="http://schemas.microsoft.com/office/drawing/2017/decorative" val="1"/>
              </a:ext>
            </a:extLst>
          </p:cNvPr>
          <p:cNvCxnSpPr/>
          <p:nvPr/>
        </p:nvCxnSpPr>
        <p:spPr>
          <a:xfrm flipH="1">
            <a:off x="3910950" y="2667300"/>
            <a:ext cx="13500" cy="282720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California Community Colleges -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blue-and-white-20210802.potx" id="{88FD5793-3155-4B8D-83A4-492CB8D51892}" vid="{D0ABB940-4A4C-482A-96F5-53B593FABE5C}"/>
    </a:ext>
  </a:extLst>
</a:theme>
</file>

<file path=ppt/theme/theme2.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blue-and-white-20210802.potx" id="{88FD5793-3155-4B8D-83A4-492CB8D51892}" vid="{569D5BF4-F510-4451-AE42-2290C2DBF8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Simple Blue and White Presentation</Template>
  <TotalTime>18660</TotalTime>
  <Words>254</Words>
  <Application>Microsoft Office PowerPoint</Application>
  <PresentationFormat>Widescreen</PresentationFormat>
  <Paragraphs>33</Paragraphs>
  <Slides>4</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Cambria</vt:lpstr>
      <vt:lpstr>Source Sans Pro</vt:lpstr>
      <vt:lpstr>Arial</vt:lpstr>
      <vt:lpstr>Calibri</vt:lpstr>
      <vt:lpstr>Roboto</vt:lpstr>
      <vt:lpstr>Roboto Medium</vt:lpstr>
      <vt:lpstr>California Community Colleges - White</vt:lpstr>
      <vt:lpstr>California Community Colleges - Blue</vt:lpstr>
      <vt:lpstr>Vision 2030 at ASCCC </vt:lpstr>
      <vt:lpstr>Vision 2030 - Goals</vt:lpstr>
      <vt:lpstr>Vision 2030 - Pathways to Reach Future Learners  </vt:lpstr>
      <vt:lpstr>Vision 2030 - Strategic Directions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dc:title>
  <dc:creator>Beer, Allison</dc:creator>
  <cp:lastModifiedBy>Kyoko Hatano</cp:lastModifiedBy>
  <cp:revision>89</cp:revision>
  <dcterms:created xsi:type="dcterms:W3CDTF">2023-10-05T20:36:17Z</dcterms:created>
  <dcterms:modified xsi:type="dcterms:W3CDTF">2023-11-26T23:22:35Z</dcterms:modified>
</cp:coreProperties>
</file>