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30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6" r:id="rId23"/>
    <p:sldId id="297" r:id="rId24"/>
    <p:sldId id="298" r:id="rId25"/>
    <p:sldId id="300" r:id="rId26"/>
    <p:sldId id="286" r:id="rId27"/>
    <p:sldId id="287" r:id="rId28"/>
    <p:sldId id="288" r:id="rId29"/>
    <p:sldId id="290" r:id="rId30"/>
    <p:sldId id="289" r:id="rId31"/>
    <p:sldId id="292" r:id="rId32"/>
    <p:sldId id="291" r:id="rId33"/>
    <p:sldId id="293" r:id="rId34"/>
    <p:sldId id="295" r:id="rId3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40" autoAdjust="0"/>
  </p:normalViewPr>
  <p:slideViewPr>
    <p:cSldViewPr>
      <p:cViewPr varScale="1">
        <p:scale>
          <a:sx n="90" d="100"/>
          <a:sy n="90" d="100"/>
        </p:scale>
        <p:origin x="135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289C655-56B0-42A5-BB18-071C1700B3F5}" type="datetimeFigureOut">
              <a:rPr lang="en-US" smtClean="0"/>
              <a:t>7/18/2019</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BC7FF05-1C22-45C1-9DD4-3E62ADDA04FE}" type="slidenum">
              <a:rPr lang="en-US" smtClean="0"/>
              <a:t>‹#›</a:t>
            </a:fld>
            <a:endParaRPr lang="en-US"/>
          </a:p>
        </p:txBody>
      </p:sp>
    </p:spTree>
    <p:extLst>
      <p:ext uri="{BB962C8B-B14F-4D97-AF65-F5344CB8AC3E}">
        <p14:creationId xmlns:p14="http://schemas.microsoft.com/office/powerpoint/2010/main" val="238675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a:t>
            </a:fld>
            <a:endParaRPr lang="en-US"/>
          </a:p>
        </p:txBody>
      </p:sp>
    </p:spTree>
    <p:extLst>
      <p:ext uri="{BB962C8B-B14F-4D97-AF65-F5344CB8AC3E}">
        <p14:creationId xmlns:p14="http://schemas.microsoft.com/office/powerpoint/2010/main" val="3392031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10</a:t>
            </a:fld>
            <a:endParaRPr lang="en-US"/>
          </a:p>
        </p:txBody>
      </p:sp>
    </p:spTree>
    <p:extLst>
      <p:ext uri="{BB962C8B-B14F-4D97-AF65-F5344CB8AC3E}">
        <p14:creationId xmlns:p14="http://schemas.microsoft.com/office/powerpoint/2010/main" val="316991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11</a:t>
            </a:fld>
            <a:endParaRPr lang="en-US"/>
          </a:p>
        </p:txBody>
      </p:sp>
    </p:spTree>
    <p:extLst>
      <p:ext uri="{BB962C8B-B14F-4D97-AF65-F5344CB8AC3E}">
        <p14:creationId xmlns:p14="http://schemas.microsoft.com/office/powerpoint/2010/main" val="279147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12</a:t>
            </a:fld>
            <a:endParaRPr lang="en-US"/>
          </a:p>
        </p:txBody>
      </p:sp>
    </p:spTree>
    <p:extLst>
      <p:ext uri="{BB962C8B-B14F-4D97-AF65-F5344CB8AC3E}">
        <p14:creationId xmlns:p14="http://schemas.microsoft.com/office/powerpoint/2010/main" val="3588008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13</a:t>
            </a:fld>
            <a:endParaRPr lang="en-US"/>
          </a:p>
        </p:txBody>
      </p:sp>
    </p:spTree>
    <p:extLst>
      <p:ext uri="{BB962C8B-B14F-4D97-AF65-F5344CB8AC3E}">
        <p14:creationId xmlns:p14="http://schemas.microsoft.com/office/powerpoint/2010/main" val="628677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14</a:t>
            </a:fld>
            <a:endParaRPr lang="en-US"/>
          </a:p>
        </p:txBody>
      </p:sp>
    </p:spTree>
    <p:extLst>
      <p:ext uri="{BB962C8B-B14F-4D97-AF65-F5344CB8AC3E}">
        <p14:creationId xmlns:p14="http://schemas.microsoft.com/office/powerpoint/2010/main" val="1448663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Curriculum streamlining changed this process</a:t>
            </a: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15</a:t>
            </a:fld>
            <a:endParaRPr lang="en-US"/>
          </a:p>
        </p:txBody>
      </p:sp>
    </p:spTree>
    <p:extLst>
      <p:ext uri="{BB962C8B-B14F-4D97-AF65-F5344CB8AC3E}">
        <p14:creationId xmlns:p14="http://schemas.microsoft.com/office/powerpoint/2010/main" val="197294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Curriculum streamlining has changed this process</a:t>
            </a: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16</a:t>
            </a:fld>
            <a:endParaRPr lang="en-US"/>
          </a:p>
        </p:txBody>
      </p:sp>
    </p:spTree>
    <p:extLst>
      <p:ext uri="{BB962C8B-B14F-4D97-AF65-F5344CB8AC3E}">
        <p14:creationId xmlns:p14="http://schemas.microsoft.com/office/powerpoint/2010/main" val="101760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17</a:t>
            </a:fld>
            <a:endParaRPr lang="en-US"/>
          </a:p>
        </p:txBody>
      </p:sp>
    </p:spTree>
    <p:extLst>
      <p:ext uri="{BB962C8B-B14F-4D97-AF65-F5344CB8AC3E}">
        <p14:creationId xmlns:p14="http://schemas.microsoft.com/office/powerpoint/2010/main" val="3170179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Labor </a:t>
            </a:r>
            <a:r>
              <a:rPr lang="en-US" dirty="0" smtClean="0"/>
              <a:t>Market Information</a:t>
            </a:r>
            <a:r>
              <a:rPr lang="en-US" baseline="0" dirty="0" smtClean="0"/>
              <a:t> and Analysis</a:t>
            </a:r>
            <a:endParaRPr lang="en-US" dirty="0" smtClean="0"/>
          </a:p>
          <a:p>
            <a:pPr marL="171450" indent="-171450">
              <a:buFont typeface="Arial" panose="020B0604020202020204" pitchFamily="34" charset="0"/>
              <a:buChar char="•"/>
            </a:pPr>
            <a:r>
              <a:rPr lang="en-US" dirty="0" smtClean="0"/>
              <a:t>LMI must show that jobs are available for program completers</a:t>
            </a:r>
            <a:r>
              <a:rPr lang="en-US" baseline="0" dirty="0" smtClean="0"/>
              <a:t> within the local service area of the college – may include statewide or national for support but evidence in the specific college service area or region is required.</a:t>
            </a:r>
          </a:p>
          <a:p>
            <a:pPr marL="171450" indent="-171450">
              <a:buFont typeface="Arial" panose="020B0604020202020204" pitchFamily="34" charset="0"/>
              <a:buChar char="•"/>
            </a:pPr>
            <a:r>
              <a:rPr lang="en-US" baseline="0" dirty="0" smtClean="0"/>
              <a:t>The job market analysis must present evidence that there is a viable job market that will preferentially hire those graduating with the proposed degree or certificate.</a:t>
            </a:r>
          </a:p>
          <a:p>
            <a:pPr marL="171450" indent="-171450">
              <a:buFont typeface="Arial" panose="020B0604020202020204" pitchFamily="34" charset="0"/>
              <a:buChar char="•"/>
            </a:pPr>
            <a:r>
              <a:rPr lang="en-US" baseline="0" dirty="0" smtClean="0"/>
              <a:t>An analysis of labor market needs may include: recent employer surveys, industry studies, regional economic studies, letters from employers attesting to the service area need, job advertisements in college’s service area, articles on industry or employment trends, applicable studies or data from licensing agencies or professional associations.</a:t>
            </a:r>
          </a:p>
          <a:p>
            <a:pPr marL="171450" indent="-171450">
              <a:buFont typeface="Arial" panose="020B0604020202020204" pitchFamily="34" charset="0"/>
              <a:buChar char="•"/>
            </a:pPr>
            <a:r>
              <a:rPr lang="en-US" baseline="0" dirty="0" smtClean="0"/>
              <a:t>Data must be specific to the occupations and current as possible.</a:t>
            </a:r>
          </a:p>
          <a:p>
            <a:pPr marL="0" indent="0">
              <a:buFont typeface="Arial" panose="020B0604020202020204" pitchFamily="34" charset="0"/>
              <a:buNone/>
            </a:pPr>
            <a:r>
              <a:rPr lang="en-US" baseline="0" dirty="0" smtClean="0"/>
              <a:t>CTE Regional Consortia and Advisory Committee Recommendation</a:t>
            </a:r>
          </a:p>
          <a:p>
            <a:pPr marL="171450" indent="-171450">
              <a:buFont typeface="Arial" panose="020B0604020202020204" pitchFamily="34" charset="0"/>
              <a:buChar char="•"/>
            </a:pPr>
            <a:r>
              <a:rPr lang="en-US" dirty="0" smtClean="0"/>
              <a:t>Ensure CTE advisory and regional consortium approval meeting minutes clearly indicate the approved motion or action to approve the proposed program.</a:t>
            </a:r>
          </a:p>
          <a:p>
            <a:pPr marL="171450" indent="-171450">
              <a:buFont typeface="Arial" panose="020B0604020202020204" pitchFamily="34" charset="0"/>
              <a:buChar char="•"/>
            </a:pPr>
            <a:r>
              <a:rPr lang="en-US" dirty="0" smtClean="0"/>
              <a:t>In addition to recommendation for approval from their CTE Advisory Committee, a new CTE program proposal must also include a recommendation for approval from the Career Technical Education Regional Consortium. There are seven Career Technical Education Regional Consortia comprised of vocational education and economic development administrators, faculty, and staff from each college in the region. Their activities are funded by the Chancellor’s Office from federal Carl D. Perkins Career Technical Education Act (Perkins) and Economic Development funds, and their charge is to increase collaboration among colleges, encourage regional planning, offer professional development opportunities, and promote marketing of community college CTE programs. The Chancellor’s Office requires the recommendation of the Career Technical Education Regional Consortium in order to ascertain the need for the proposed program in regard to other community colleges in the area, as specified by Title 5, section 55130 (b)(8)(E). The Chancellor’s Office relies on the advice of the Career Technical Education Regional Consortia when reviewing the approval criterion of need, especially in comparing the proposed program to others that are offered by other community colleges in the region. Consortium approval also assures program originators that the design of their program curriculum is along the lines of current good practice as judged by their professional peers. The requirement for a recommendation from the Career Technical Education Regional Consortium is not absolute. If a program has been refused a recommendation for approval by a Career Technical Education Regional Consortium, and the college feels the refusal was unjustified or unfair, the college may submit the program to the Chancellor’s Office without a regional recommendation for approval. The burden of justification will be on the college to show why the proposal must be approved without a positive recommendation.</a:t>
            </a: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18</a:t>
            </a:fld>
            <a:endParaRPr lang="en-US"/>
          </a:p>
        </p:txBody>
      </p:sp>
    </p:spTree>
    <p:extLst>
      <p:ext uri="{BB962C8B-B14F-4D97-AF65-F5344CB8AC3E}">
        <p14:creationId xmlns:p14="http://schemas.microsoft.com/office/powerpoint/2010/main" val="2125065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19</a:t>
            </a:fld>
            <a:endParaRPr lang="en-US"/>
          </a:p>
        </p:txBody>
      </p:sp>
    </p:spTree>
    <p:extLst>
      <p:ext uri="{BB962C8B-B14F-4D97-AF65-F5344CB8AC3E}">
        <p14:creationId xmlns:p14="http://schemas.microsoft.com/office/powerpoint/2010/main" val="184718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a:t>
            </a:fld>
            <a:endParaRPr lang="en-US"/>
          </a:p>
        </p:txBody>
      </p:sp>
    </p:spTree>
    <p:extLst>
      <p:ext uri="{BB962C8B-B14F-4D97-AF65-F5344CB8AC3E}">
        <p14:creationId xmlns:p14="http://schemas.microsoft.com/office/powerpoint/2010/main" val="1949857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20</a:t>
            </a:fld>
            <a:endParaRPr lang="en-US"/>
          </a:p>
        </p:txBody>
      </p:sp>
    </p:spTree>
    <p:extLst>
      <p:ext uri="{BB962C8B-B14F-4D97-AF65-F5344CB8AC3E}">
        <p14:creationId xmlns:p14="http://schemas.microsoft.com/office/powerpoint/2010/main" val="2944368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On July 1, 2019, the Department of Education will publish a final rule rescinding the Department’s gainful employment (GE) regulations (2014 Rule) in the Federal Register.</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An institution that early implements the rescission must document its early implementation internally.  It does not have to publish its decision to do so; however, it must make such documentation available upon request by the Department.  Institutions that do not early implement the rule are expected to comply with the 2014 rule until the rescission becomes effective on July 1, 2020.</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Institutions that early implement the rescission of the GE rule will not be required to report GE data for the 2018-2019 award year to NSLDS, which will be due October 1, 2019.  Additionally, those institutions that early implement will not be required to comply with the current requirements in 34 CFR 668.412 (d) and (e) that require institutions to include the disclosure template, or a link thereto, in their GE program promotional materials and directly distribute the disclosure template to prospective students, which will be required starting on July 1, 2019.  Institutions that early implement will no longer be required to post the GE Disclosure Template and may remove the template and any other GE disclosures that are required under 34 CFR 668.412 from their web pages.  Finally, an institution that early implements will not be required to comply with the certification requirements for GE programs under 34 CFR 668.414.</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21</a:t>
            </a:fld>
            <a:endParaRPr lang="en-US"/>
          </a:p>
        </p:txBody>
      </p:sp>
    </p:spTree>
    <p:extLst>
      <p:ext uri="{BB962C8B-B14F-4D97-AF65-F5344CB8AC3E}">
        <p14:creationId xmlns:p14="http://schemas.microsoft.com/office/powerpoint/2010/main" val="2225946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program is listed on</a:t>
            </a:r>
            <a:r>
              <a:rPr lang="en-US" baseline="0" dirty="0" smtClean="0"/>
              <a:t> the initial E-App</a:t>
            </a:r>
          </a:p>
          <a:p>
            <a:r>
              <a:rPr lang="en-US" sz="1200" b="0" i="0" kern="1200" dirty="0" smtClean="0">
                <a:solidFill>
                  <a:schemeClr val="tx1"/>
                </a:solidFill>
                <a:effectLst/>
                <a:latin typeface="+mn-lt"/>
                <a:ea typeface="+mn-ea"/>
                <a:cs typeface="+mn-cs"/>
              </a:rPr>
              <a:t>The e-App is the electronic Application to Participate in the Federal Student Aid Programs (paper</a:t>
            </a:r>
            <a:r>
              <a:rPr lang="en-US" sz="1200" b="0" i="0" kern="1200" baseline="0" dirty="0" smtClean="0">
                <a:solidFill>
                  <a:schemeClr val="tx1"/>
                </a:solidFill>
                <a:effectLst/>
                <a:latin typeface="+mn-lt"/>
                <a:ea typeface="+mn-ea"/>
                <a:cs typeface="+mn-cs"/>
              </a:rPr>
              <a:t> version is 57 pages)</a:t>
            </a:r>
            <a:r>
              <a:rPr lang="en-US" sz="1200" b="0" i="0" kern="1200" dirty="0" smtClean="0">
                <a:solidFill>
                  <a:schemeClr val="tx1"/>
                </a:solidFill>
                <a:effectLst/>
                <a:latin typeface="+mn-lt"/>
                <a:ea typeface="+mn-ea"/>
                <a:cs typeface="+mn-cs"/>
              </a:rPr>
              <a:t>. Schools use the E-App to apply for:</a:t>
            </a:r>
          </a:p>
          <a:p>
            <a:r>
              <a:rPr lang="en-US" sz="1200" b="0" i="0" kern="1200" dirty="0" smtClean="0">
                <a:solidFill>
                  <a:schemeClr val="tx1"/>
                </a:solidFill>
                <a:effectLst/>
                <a:latin typeface="+mn-lt"/>
                <a:ea typeface="+mn-ea"/>
                <a:cs typeface="+mn-cs"/>
              </a:rPr>
              <a:t>Designation as an eligible institution;</a:t>
            </a:r>
          </a:p>
          <a:p>
            <a:r>
              <a:rPr lang="en-US" sz="1200" b="0" i="0" kern="1200" dirty="0" smtClean="0">
                <a:solidFill>
                  <a:schemeClr val="tx1"/>
                </a:solidFill>
                <a:effectLst/>
                <a:latin typeface="+mn-lt"/>
                <a:ea typeface="+mn-ea"/>
                <a:cs typeface="+mn-cs"/>
              </a:rPr>
              <a:t>To submit an initial participation application in the Title IV federal student aid programs;</a:t>
            </a:r>
          </a:p>
          <a:p>
            <a:r>
              <a:rPr lang="en-US" sz="1200" b="0" i="0" kern="1200" dirty="0" smtClean="0">
                <a:solidFill>
                  <a:schemeClr val="tx1"/>
                </a:solidFill>
                <a:effectLst/>
                <a:latin typeface="+mn-lt"/>
                <a:ea typeface="+mn-ea"/>
                <a:cs typeface="+mn-cs"/>
              </a:rPr>
              <a:t>For recertification and/or reinstatement;</a:t>
            </a:r>
          </a:p>
          <a:p>
            <a:r>
              <a:rPr lang="en-US" sz="1200" b="0" i="0" kern="1200" dirty="0" smtClean="0">
                <a:solidFill>
                  <a:schemeClr val="tx1"/>
                </a:solidFill>
                <a:effectLst/>
                <a:latin typeface="+mn-lt"/>
                <a:ea typeface="+mn-ea"/>
                <a:cs typeface="+mn-cs"/>
              </a:rPr>
              <a:t>To make changes in a previous application; or</a:t>
            </a:r>
          </a:p>
          <a:p>
            <a:r>
              <a:rPr lang="en-US" sz="1200" b="0" i="0" kern="1200" dirty="0" smtClean="0">
                <a:solidFill>
                  <a:schemeClr val="tx1"/>
                </a:solidFill>
                <a:effectLst/>
                <a:latin typeface="+mn-lt"/>
                <a:ea typeface="+mn-ea"/>
                <a:cs typeface="+mn-cs"/>
              </a:rPr>
              <a:t>To update a currently approved application.</a:t>
            </a:r>
          </a:p>
          <a:p>
            <a:r>
              <a:rPr lang="en-US" sz="1200" b="0" i="0" kern="1200" dirty="0" smtClean="0">
                <a:solidFill>
                  <a:schemeClr val="tx1"/>
                </a:solidFill>
                <a:effectLst/>
                <a:latin typeface="+mn-lt"/>
                <a:ea typeface="+mn-ea"/>
                <a:cs typeface="+mn-cs"/>
              </a:rPr>
              <a:t>The Program Participation Agreement (PPA) is the agreement between the U. S. Department of Education (ED) and a school that affirms the school has been approved to participate in the Title IV programs.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Eligibility and Certification Approval Report (ECAR) is the school’s approval by ED and lists the levels of programs it offers. The ECAR also identifies any </a:t>
            </a:r>
            <a:r>
              <a:rPr lang="en-US" sz="1200" b="0" i="0" kern="1200" dirty="0" err="1" smtClean="0">
                <a:solidFill>
                  <a:schemeClr val="tx1"/>
                </a:solidFill>
                <a:effectLst/>
                <a:latin typeface="+mn-lt"/>
                <a:ea typeface="+mn-ea"/>
                <a:cs typeface="+mn-cs"/>
              </a:rPr>
              <a:t>nondegree</a:t>
            </a:r>
            <a:r>
              <a:rPr lang="en-US" sz="1200" b="0" i="0" kern="1200" dirty="0" smtClean="0">
                <a:solidFill>
                  <a:schemeClr val="tx1"/>
                </a:solidFill>
                <a:effectLst/>
                <a:latin typeface="+mn-lt"/>
                <a:ea typeface="+mn-ea"/>
                <a:cs typeface="+mn-cs"/>
              </a:rPr>
              <a:t> programs, short-term programs, gainful employment programs, and additional locations that have been approved for the Title IV programs, as well as those that have been recently disapproved.</a:t>
            </a:r>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22</a:t>
            </a:fld>
            <a:endParaRPr lang="en-US"/>
          </a:p>
        </p:txBody>
      </p:sp>
    </p:spTree>
    <p:extLst>
      <p:ext uri="{BB962C8B-B14F-4D97-AF65-F5344CB8AC3E}">
        <p14:creationId xmlns:p14="http://schemas.microsoft.com/office/powerpoint/2010/main" val="26027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23</a:t>
            </a:fld>
            <a:endParaRPr lang="en-US"/>
          </a:p>
        </p:txBody>
      </p:sp>
    </p:spTree>
    <p:extLst>
      <p:ext uri="{BB962C8B-B14F-4D97-AF65-F5344CB8AC3E}">
        <p14:creationId xmlns:p14="http://schemas.microsoft.com/office/powerpoint/2010/main" val="3668435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24</a:t>
            </a:fld>
            <a:endParaRPr lang="en-US"/>
          </a:p>
        </p:txBody>
      </p:sp>
    </p:spTree>
    <p:extLst>
      <p:ext uri="{BB962C8B-B14F-4D97-AF65-F5344CB8AC3E}">
        <p14:creationId xmlns:p14="http://schemas.microsoft.com/office/powerpoint/2010/main" val="3230801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25</a:t>
            </a:fld>
            <a:endParaRPr lang="en-US"/>
          </a:p>
        </p:txBody>
      </p:sp>
    </p:spTree>
    <p:extLst>
      <p:ext uri="{BB962C8B-B14F-4D97-AF65-F5344CB8AC3E}">
        <p14:creationId xmlns:p14="http://schemas.microsoft.com/office/powerpoint/2010/main" val="2594614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26</a:t>
            </a:fld>
            <a:endParaRPr lang="en-US"/>
          </a:p>
        </p:txBody>
      </p:sp>
    </p:spTree>
    <p:extLst>
      <p:ext uri="{BB962C8B-B14F-4D97-AF65-F5344CB8AC3E}">
        <p14:creationId xmlns:p14="http://schemas.microsoft.com/office/powerpoint/2010/main" val="2712705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27</a:t>
            </a:fld>
            <a:endParaRPr lang="en-US"/>
          </a:p>
        </p:txBody>
      </p:sp>
    </p:spTree>
    <p:extLst>
      <p:ext uri="{BB962C8B-B14F-4D97-AF65-F5344CB8AC3E}">
        <p14:creationId xmlns:p14="http://schemas.microsoft.com/office/powerpoint/2010/main" val="27762107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28</a:t>
            </a:fld>
            <a:endParaRPr lang="en-US"/>
          </a:p>
        </p:txBody>
      </p:sp>
    </p:spTree>
    <p:extLst>
      <p:ext uri="{BB962C8B-B14F-4D97-AF65-F5344CB8AC3E}">
        <p14:creationId xmlns:p14="http://schemas.microsoft.com/office/powerpoint/2010/main" val="2833831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29</a:t>
            </a:fld>
            <a:endParaRPr lang="en-US"/>
          </a:p>
        </p:txBody>
      </p:sp>
    </p:spTree>
    <p:extLst>
      <p:ext uri="{BB962C8B-B14F-4D97-AF65-F5344CB8AC3E}">
        <p14:creationId xmlns:p14="http://schemas.microsoft.com/office/powerpoint/2010/main" val="261330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3</a:t>
            </a:fld>
            <a:endParaRPr lang="en-US"/>
          </a:p>
        </p:txBody>
      </p:sp>
    </p:spTree>
    <p:extLst>
      <p:ext uri="{BB962C8B-B14F-4D97-AF65-F5344CB8AC3E}">
        <p14:creationId xmlns:p14="http://schemas.microsoft.com/office/powerpoint/2010/main" val="1046298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30</a:t>
            </a:fld>
            <a:endParaRPr lang="en-US"/>
          </a:p>
        </p:txBody>
      </p:sp>
    </p:spTree>
    <p:extLst>
      <p:ext uri="{BB962C8B-B14F-4D97-AF65-F5344CB8AC3E}">
        <p14:creationId xmlns:p14="http://schemas.microsoft.com/office/powerpoint/2010/main" val="14676746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31</a:t>
            </a:fld>
            <a:endParaRPr lang="en-US"/>
          </a:p>
        </p:txBody>
      </p:sp>
    </p:spTree>
    <p:extLst>
      <p:ext uri="{BB962C8B-B14F-4D97-AF65-F5344CB8AC3E}">
        <p14:creationId xmlns:p14="http://schemas.microsoft.com/office/powerpoint/2010/main" val="29885619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32</a:t>
            </a:fld>
            <a:endParaRPr lang="en-US"/>
          </a:p>
        </p:txBody>
      </p:sp>
    </p:spTree>
    <p:extLst>
      <p:ext uri="{BB962C8B-B14F-4D97-AF65-F5344CB8AC3E}">
        <p14:creationId xmlns:p14="http://schemas.microsoft.com/office/powerpoint/2010/main" val="8825512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BC7FF05-1C22-45C1-9DD4-3E62ADDA04FE}" type="slidenum">
              <a:rPr lang="en-US" smtClean="0"/>
              <a:t>33</a:t>
            </a:fld>
            <a:endParaRPr lang="en-US"/>
          </a:p>
        </p:txBody>
      </p:sp>
    </p:spTree>
    <p:extLst>
      <p:ext uri="{BB962C8B-B14F-4D97-AF65-F5344CB8AC3E}">
        <p14:creationId xmlns:p14="http://schemas.microsoft.com/office/powerpoint/2010/main" val="3898977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34</a:t>
            </a:fld>
            <a:endParaRPr lang="en-US"/>
          </a:p>
        </p:txBody>
      </p:sp>
    </p:spTree>
    <p:extLst>
      <p:ext uri="{BB962C8B-B14F-4D97-AF65-F5344CB8AC3E}">
        <p14:creationId xmlns:p14="http://schemas.microsoft.com/office/powerpoint/2010/main" val="383675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4</a:t>
            </a:fld>
            <a:endParaRPr lang="en-US"/>
          </a:p>
        </p:txBody>
      </p:sp>
    </p:spTree>
    <p:extLst>
      <p:ext uri="{BB962C8B-B14F-4D97-AF65-F5344CB8AC3E}">
        <p14:creationId xmlns:p14="http://schemas.microsoft.com/office/powerpoint/2010/main" val="1611373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5</a:t>
            </a:fld>
            <a:endParaRPr lang="en-US"/>
          </a:p>
        </p:txBody>
      </p:sp>
    </p:spTree>
    <p:extLst>
      <p:ext uri="{BB962C8B-B14F-4D97-AF65-F5344CB8AC3E}">
        <p14:creationId xmlns:p14="http://schemas.microsoft.com/office/powerpoint/2010/main" val="308824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6</a:t>
            </a:fld>
            <a:endParaRPr lang="en-US"/>
          </a:p>
        </p:txBody>
      </p:sp>
    </p:spTree>
    <p:extLst>
      <p:ext uri="{BB962C8B-B14F-4D97-AF65-F5344CB8AC3E}">
        <p14:creationId xmlns:p14="http://schemas.microsoft.com/office/powerpoint/2010/main" val="57117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7</a:t>
            </a:fld>
            <a:endParaRPr lang="en-US"/>
          </a:p>
        </p:txBody>
      </p:sp>
    </p:spTree>
    <p:extLst>
      <p:ext uri="{BB962C8B-B14F-4D97-AF65-F5344CB8AC3E}">
        <p14:creationId xmlns:p14="http://schemas.microsoft.com/office/powerpoint/2010/main" val="2797714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8</a:t>
            </a:fld>
            <a:endParaRPr lang="en-US"/>
          </a:p>
        </p:txBody>
      </p:sp>
    </p:spTree>
    <p:extLst>
      <p:ext uri="{BB962C8B-B14F-4D97-AF65-F5344CB8AC3E}">
        <p14:creationId xmlns:p14="http://schemas.microsoft.com/office/powerpoint/2010/main" val="192304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7FF05-1C22-45C1-9DD4-3E62ADDA04FE}" type="slidenum">
              <a:rPr lang="en-US" smtClean="0"/>
              <a:t>9</a:t>
            </a:fld>
            <a:endParaRPr lang="en-US"/>
          </a:p>
        </p:txBody>
      </p:sp>
    </p:spTree>
    <p:extLst>
      <p:ext uri="{BB962C8B-B14F-4D97-AF65-F5344CB8AC3E}">
        <p14:creationId xmlns:p14="http://schemas.microsoft.com/office/powerpoint/2010/main" val="142903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rgbClr val="404040"/>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000" b="0" i="0">
                <a:solidFill>
                  <a:srgbClr val="40404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u="sng">
                <a:solidFill>
                  <a:srgbClr val="404040"/>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BC572C"/>
          </a:solidFill>
        </p:spPr>
        <p:txBody>
          <a:bodyPr wrap="square" lIns="0" tIns="0" rIns="0" bIns="0" rtlCol="0"/>
          <a:lstStyle/>
          <a:p>
            <a:endParaRPr/>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E38312"/>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u="sng">
                <a:solidFill>
                  <a:srgbClr val="404040"/>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400799"/>
            <a:ext cx="12192000" cy="457200"/>
          </a:xfrm>
          <a:custGeom>
            <a:avLst/>
            <a:gdLst/>
            <a:ahLst/>
            <a:cxnLst/>
            <a:rect l="l" t="t" r="r" b="b"/>
            <a:pathLst>
              <a:path w="12192000" h="457200">
                <a:moveTo>
                  <a:pt x="0" y="457199"/>
                </a:moveTo>
                <a:lnTo>
                  <a:pt x="12192000" y="457199"/>
                </a:lnTo>
                <a:lnTo>
                  <a:pt x="12192000" y="0"/>
                </a:lnTo>
                <a:lnTo>
                  <a:pt x="0" y="0"/>
                </a:lnTo>
                <a:lnTo>
                  <a:pt x="0" y="457199"/>
                </a:lnTo>
                <a:close/>
              </a:path>
            </a:pathLst>
          </a:custGeom>
          <a:solidFill>
            <a:srgbClr val="BC572C"/>
          </a:solidFill>
        </p:spPr>
        <p:txBody>
          <a:bodyPr wrap="square" lIns="0" tIns="0" rIns="0" bIns="0" rtlCol="0"/>
          <a:lstStyle/>
          <a:p>
            <a:endParaRPr/>
          </a:p>
        </p:txBody>
      </p:sp>
      <p:sp>
        <p:nvSpPr>
          <p:cNvPr id="17" name="bk object 17"/>
          <p:cNvSpPr/>
          <p:nvPr/>
        </p:nvSpPr>
        <p:spPr>
          <a:xfrm>
            <a:off x="0" y="6333744"/>
            <a:ext cx="12192000" cy="67310"/>
          </a:xfrm>
          <a:custGeom>
            <a:avLst/>
            <a:gdLst/>
            <a:ahLst/>
            <a:cxnLst/>
            <a:rect l="l" t="t" r="r" b="b"/>
            <a:pathLst>
              <a:path w="12192000" h="67310">
                <a:moveTo>
                  <a:pt x="0" y="67055"/>
                </a:moveTo>
                <a:lnTo>
                  <a:pt x="12192000" y="67055"/>
                </a:lnTo>
                <a:lnTo>
                  <a:pt x="12192000" y="0"/>
                </a:lnTo>
                <a:lnTo>
                  <a:pt x="0" y="0"/>
                </a:lnTo>
                <a:lnTo>
                  <a:pt x="0" y="67055"/>
                </a:lnTo>
                <a:close/>
              </a:path>
            </a:pathLst>
          </a:custGeom>
          <a:solidFill>
            <a:srgbClr val="E38312"/>
          </a:solidFill>
        </p:spPr>
        <p:txBody>
          <a:bodyPr wrap="square" lIns="0" tIns="0" rIns="0" bIns="0" rtlCol="0"/>
          <a:lstStyle/>
          <a:p>
            <a:endParaRPr/>
          </a:p>
        </p:txBody>
      </p:sp>
      <p:sp>
        <p:nvSpPr>
          <p:cNvPr id="2" name="Holder 2"/>
          <p:cNvSpPr>
            <a:spLocks noGrp="1"/>
          </p:cNvSpPr>
          <p:nvPr>
            <p:ph type="title"/>
          </p:nvPr>
        </p:nvSpPr>
        <p:spPr>
          <a:xfrm>
            <a:off x="1019048" y="395681"/>
            <a:ext cx="10153903" cy="1379855"/>
          </a:xfrm>
          <a:prstGeom prst="rect">
            <a:avLst/>
          </a:prstGeom>
        </p:spPr>
        <p:txBody>
          <a:bodyPr wrap="square" lIns="0" tIns="0" rIns="0" bIns="0">
            <a:spAutoFit/>
          </a:bodyPr>
          <a:lstStyle>
            <a:lvl1pPr>
              <a:defRPr sz="4800" b="0" i="0" u="sng">
                <a:solidFill>
                  <a:srgbClr val="404040"/>
                </a:solidFill>
                <a:latin typeface="Calibri Light"/>
                <a:cs typeface="Calibri Light"/>
              </a:defRPr>
            </a:lvl1pPr>
          </a:lstStyle>
          <a:p>
            <a:endParaRPr/>
          </a:p>
        </p:txBody>
      </p:sp>
      <p:sp>
        <p:nvSpPr>
          <p:cNvPr id="3" name="Holder 3"/>
          <p:cNvSpPr>
            <a:spLocks noGrp="1"/>
          </p:cNvSpPr>
          <p:nvPr>
            <p:ph type="body" idx="1"/>
          </p:nvPr>
        </p:nvSpPr>
        <p:spPr>
          <a:xfrm>
            <a:off x="831215" y="1993747"/>
            <a:ext cx="10529569" cy="2549525"/>
          </a:xfrm>
          <a:prstGeom prst="rect">
            <a:avLst/>
          </a:prstGeom>
        </p:spPr>
        <p:txBody>
          <a:bodyPr wrap="square" lIns="0" tIns="0" rIns="0" bIns="0">
            <a:spAutoFit/>
          </a:bodyPr>
          <a:lstStyle>
            <a:lvl1pPr>
              <a:defRPr sz="2000" b="0" i="0">
                <a:solidFill>
                  <a:srgbClr val="404040"/>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7/18/2019</a:t>
            </a:fld>
            <a:endParaRPr lang="en-US"/>
          </a:p>
        </p:txBody>
      </p:sp>
      <p:sp>
        <p:nvSpPr>
          <p:cNvPr id="6" name="Holder 6"/>
          <p:cNvSpPr>
            <a:spLocks noGrp="1"/>
          </p:cNvSpPr>
          <p:nvPr>
            <p:ph type="sldNum" sz="quarter" idx="7"/>
          </p:nvPr>
        </p:nvSpPr>
        <p:spPr>
          <a:xfrm>
            <a:off x="10959845" y="6575323"/>
            <a:ext cx="187959" cy="160020"/>
          </a:xfrm>
          <a:prstGeom prst="rect">
            <a:avLst/>
          </a:prstGeom>
        </p:spPr>
        <p:txBody>
          <a:bodyPr wrap="square" lIns="0" tIns="0" rIns="0" bIns="0">
            <a:spAutoFit/>
          </a:bodyPr>
          <a:lstStyle>
            <a:lvl1pPr>
              <a:defRPr sz="1050" b="0" i="0">
                <a:solidFill>
                  <a:schemeClr val="bg1"/>
                </a:solidFill>
                <a:latin typeface="Calibri"/>
                <a:cs typeface="Calibri"/>
              </a:defRPr>
            </a:lvl1pPr>
          </a:lstStyle>
          <a:p>
            <a:pPr marL="93980">
              <a:lnSpc>
                <a:spcPts val="1105"/>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rive.google.com/file/d/0B1xkCojmD9vWNFdtcUsyYU1WSkU/view"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ifap.ed.gov/fsahandbook/attachments/1819FSAHbkVol1Ch1.pdf"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BC572C"/>
          </a:solidFill>
        </p:spPr>
        <p:txBody>
          <a:bodyPr wrap="square" lIns="0" tIns="0" rIns="0" bIns="0" rtlCol="0"/>
          <a:lstStyle/>
          <a:p>
            <a:endParaRPr/>
          </a:p>
        </p:txBody>
      </p:sp>
      <p:sp>
        <p:nvSpPr>
          <p:cNvPr id="3" name="object 3"/>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E38312"/>
          </a:solidFill>
        </p:spPr>
        <p:txBody>
          <a:bodyPr wrap="square" lIns="0" tIns="0" rIns="0" bIns="0" rtlCol="0"/>
          <a:lstStyle/>
          <a:p>
            <a:endParaRPr/>
          </a:p>
        </p:txBody>
      </p:sp>
      <p:sp>
        <p:nvSpPr>
          <p:cNvPr id="4" name="object 4"/>
          <p:cNvSpPr/>
          <p:nvPr/>
        </p:nvSpPr>
        <p:spPr>
          <a:xfrm>
            <a:off x="1207008" y="4343400"/>
            <a:ext cx="9875520" cy="0"/>
          </a:xfrm>
          <a:custGeom>
            <a:avLst/>
            <a:gdLst/>
            <a:ahLst/>
            <a:cxnLst/>
            <a:rect l="l" t="t" r="r" b="b"/>
            <a:pathLst>
              <a:path w="9875520">
                <a:moveTo>
                  <a:pt x="0" y="0"/>
                </a:moveTo>
                <a:lnTo>
                  <a:pt x="9875520" y="0"/>
                </a:lnTo>
              </a:path>
            </a:pathLst>
          </a:custGeom>
          <a:ln w="6096">
            <a:solidFill>
              <a:srgbClr val="7E7E7E"/>
            </a:solidFill>
          </a:ln>
        </p:spPr>
        <p:txBody>
          <a:bodyPr wrap="square" lIns="0" tIns="0" rIns="0" bIns="0" rtlCol="0"/>
          <a:lstStyle/>
          <a:p>
            <a:endParaRPr/>
          </a:p>
        </p:txBody>
      </p:sp>
      <p:sp>
        <p:nvSpPr>
          <p:cNvPr id="5" name="object 5"/>
          <p:cNvSpPr txBox="1">
            <a:spLocks noGrp="1"/>
          </p:cNvSpPr>
          <p:nvPr>
            <p:ph type="title"/>
          </p:nvPr>
        </p:nvSpPr>
        <p:spPr>
          <a:xfrm>
            <a:off x="1036472" y="1066800"/>
            <a:ext cx="10116516" cy="1120820"/>
          </a:xfrm>
          <a:prstGeom prst="rect">
            <a:avLst/>
          </a:prstGeom>
        </p:spPr>
        <p:txBody>
          <a:bodyPr vert="horz" wrap="square" lIns="0" tIns="12700" rIns="0" bIns="0" rtlCol="0">
            <a:spAutoFit/>
          </a:bodyPr>
          <a:lstStyle/>
          <a:p>
            <a:pPr marL="12700">
              <a:lnSpc>
                <a:spcPct val="100000"/>
              </a:lnSpc>
              <a:spcBef>
                <a:spcPts val="100"/>
              </a:spcBef>
            </a:pPr>
            <a:r>
              <a:rPr sz="7200" u="none" spc="-50" dirty="0">
                <a:solidFill>
                  <a:schemeClr val="accent6">
                    <a:lumMod val="75000"/>
                  </a:schemeClr>
                </a:solidFill>
                <a:latin typeface="Berlin Sans FB" panose="020E0602020502020306" pitchFamily="34" charset="0"/>
              </a:rPr>
              <a:t>Financial </a:t>
            </a:r>
            <a:r>
              <a:rPr sz="7200" u="none" spc="-40" dirty="0">
                <a:solidFill>
                  <a:schemeClr val="accent6">
                    <a:lumMod val="75000"/>
                  </a:schemeClr>
                </a:solidFill>
                <a:latin typeface="Berlin Sans FB" panose="020E0602020502020306" pitchFamily="34" charset="0"/>
              </a:rPr>
              <a:t>Aid </a:t>
            </a:r>
            <a:r>
              <a:rPr sz="7200" u="none" dirty="0">
                <a:solidFill>
                  <a:schemeClr val="accent6">
                    <a:lumMod val="75000"/>
                  </a:schemeClr>
                </a:solidFill>
                <a:latin typeface="Berlin Sans FB" panose="020E0602020502020306" pitchFamily="34" charset="0"/>
              </a:rPr>
              <a:t>&amp;</a:t>
            </a:r>
            <a:r>
              <a:rPr sz="7200" u="none" spc="-310" dirty="0">
                <a:solidFill>
                  <a:schemeClr val="accent6">
                    <a:lumMod val="75000"/>
                  </a:schemeClr>
                </a:solidFill>
                <a:latin typeface="Berlin Sans FB" panose="020E0602020502020306" pitchFamily="34" charset="0"/>
              </a:rPr>
              <a:t> </a:t>
            </a:r>
            <a:r>
              <a:rPr sz="7200" u="none" spc="-50" dirty="0">
                <a:solidFill>
                  <a:schemeClr val="accent6">
                    <a:lumMod val="75000"/>
                  </a:schemeClr>
                </a:solidFill>
                <a:latin typeface="Berlin Sans FB" panose="020E0602020502020306" pitchFamily="34" charset="0"/>
              </a:rPr>
              <a:t>Curriculum</a:t>
            </a:r>
            <a:endParaRPr sz="7200" dirty="0">
              <a:solidFill>
                <a:schemeClr val="accent6">
                  <a:lumMod val="75000"/>
                </a:schemeClr>
              </a:solidFill>
              <a:latin typeface="Berlin Sans FB" panose="020E0602020502020306" pitchFamily="34" charset="0"/>
            </a:endParaRPr>
          </a:p>
        </p:txBody>
      </p:sp>
      <p:sp>
        <p:nvSpPr>
          <p:cNvPr id="6" name="object 6"/>
          <p:cNvSpPr txBox="1"/>
          <p:nvPr/>
        </p:nvSpPr>
        <p:spPr>
          <a:xfrm>
            <a:off x="2573959" y="2825601"/>
            <a:ext cx="6899909" cy="2401298"/>
          </a:xfrm>
          <a:prstGeom prst="rect">
            <a:avLst/>
          </a:prstGeom>
        </p:spPr>
        <p:txBody>
          <a:bodyPr vert="horz" wrap="square" lIns="0" tIns="84455" rIns="0" bIns="0" rtlCol="0">
            <a:spAutoFit/>
          </a:bodyPr>
          <a:lstStyle/>
          <a:p>
            <a:pPr marL="12700">
              <a:lnSpc>
                <a:spcPct val="100000"/>
              </a:lnSpc>
              <a:spcBef>
                <a:spcPts val="665"/>
              </a:spcBef>
            </a:pPr>
            <a:r>
              <a:rPr lang="en-US" sz="2300" b="0" spc="120" dirty="0" smtClean="0">
                <a:solidFill>
                  <a:srgbClr val="626F52"/>
                </a:solidFill>
                <a:latin typeface="Calibri" panose="020F0502020204030204" pitchFamily="34" charset="0"/>
                <a:cs typeface="Calibri" panose="020F0502020204030204" pitchFamily="34" charset="0"/>
              </a:rPr>
              <a:t>Gina Browne</a:t>
            </a:r>
            <a:r>
              <a:rPr sz="2300" b="0" spc="175" dirty="0" smtClean="0">
                <a:solidFill>
                  <a:srgbClr val="626F52"/>
                </a:solidFill>
                <a:latin typeface="Calibri" panose="020F0502020204030204" pitchFamily="34" charset="0"/>
                <a:cs typeface="Calibri" panose="020F0502020204030204" pitchFamily="34" charset="0"/>
              </a:rPr>
              <a:t>,</a:t>
            </a:r>
            <a:r>
              <a:rPr sz="2300" b="0" spc="-25" dirty="0" smtClean="0">
                <a:solidFill>
                  <a:srgbClr val="626F52"/>
                </a:solidFill>
                <a:latin typeface="Calibri" panose="020F0502020204030204" pitchFamily="34" charset="0"/>
                <a:cs typeface="Calibri" panose="020F0502020204030204" pitchFamily="34" charset="0"/>
              </a:rPr>
              <a:t> </a:t>
            </a:r>
            <a:r>
              <a:rPr sz="2300" b="0" spc="150" dirty="0">
                <a:solidFill>
                  <a:srgbClr val="626F52"/>
                </a:solidFill>
                <a:latin typeface="Calibri" panose="020F0502020204030204" pitchFamily="34" charset="0"/>
                <a:cs typeface="Calibri" panose="020F0502020204030204" pitchFamily="34" charset="0"/>
              </a:rPr>
              <a:t>CCCCO</a:t>
            </a:r>
            <a:endParaRPr sz="2300" dirty="0">
              <a:latin typeface="Calibri" panose="020F0502020204030204" pitchFamily="34" charset="0"/>
              <a:cs typeface="Calibri" panose="020F0502020204030204" pitchFamily="34" charset="0"/>
            </a:endParaRPr>
          </a:p>
          <a:p>
            <a:pPr marL="12700">
              <a:lnSpc>
                <a:spcPct val="100000"/>
              </a:lnSpc>
              <a:spcBef>
                <a:spcPts val="565"/>
              </a:spcBef>
            </a:pPr>
            <a:r>
              <a:rPr lang="en-US" sz="2300" b="0" spc="155" dirty="0" smtClean="0">
                <a:solidFill>
                  <a:srgbClr val="626F52"/>
                </a:solidFill>
                <a:latin typeface="Calibri" panose="020F0502020204030204" pitchFamily="34" charset="0"/>
                <a:cs typeface="Calibri" panose="020F0502020204030204" pitchFamily="34" charset="0"/>
              </a:rPr>
              <a:t>Karen Daar</a:t>
            </a:r>
            <a:r>
              <a:rPr sz="2300" b="0" spc="175" dirty="0" smtClean="0">
                <a:solidFill>
                  <a:srgbClr val="626F52"/>
                </a:solidFill>
                <a:latin typeface="Calibri" panose="020F0502020204030204" pitchFamily="34" charset="0"/>
                <a:cs typeface="Calibri" panose="020F0502020204030204" pitchFamily="34" charset="0"/>
              </a:rPr>
              <a:t>,</a:t>
            </a:r>
            <a:r>
              <a:rPr sz="2300" b="0" spc="-100" dirty="0" smtClean="0">
                <a:solidFill>
                  <a:srgbClr val="626F52"/>
                </a:solidFill>
                <a:latin typeface="Calibri" panose="020F0502020204030204" pitchFamily="34" charset="0"/>
                <a:cs typeface="Calibri" panose="020F0502020204030204" pitchFamily="34" charset="0"/>
              </a:rPr>
              <a:t> </a:t>
            </a:r>
            <a:r>
              <a:rPr lang="en-US" sz="2300" b="0" spc="-100" dirty="0" smtClean="0">
                <a:solidFill>
                  <a:srgbClr val="626F52"/>
                </a:solidFill>
                <a:latin typeface="Calibri" panose="020F0502020204030204" pitchFamily="34" charset="0"/>
                <a:cs typeface="Calibri" panose="020F0502020204030204" pitchFamily="34" charset="0"/>
              </a:rPr>
              <a:t>ASCCC Curriculum Committee</a:t>
            </a:r>
            <a:endParaRPr sz="2300" dirty="0">
              <a:latin typeface="Calibri" panose="020F0502020204030204" pitchFamily="34" charset="0"/>
              <a:cs typeface="Calibri" panose="020F0502020204030204" pitchFamily="34" charset="0"/>
            </a:endParaRPr>
          </a:p>
          <a:p>
            <a:pPr marL="12700">
              <a:lnSpc>
                <a:spcPct val="100000"/>
              </a:lnSpc>
              <a:spcBef>
                <a:spcPts val="580"/>
              </a:spcBef>
            </a:pPr>
            <a:r>
              <a:rPr lang="en-US" sz="2300" b="0" spc="170" dirty="0" smtClean="0">
                <a:solidFill>
                  <a:srgbClr val="626F52"/>
                </a:solidFill>
                <a:latin typeface="Calibri" panose="020F0502020204030204" pitchFamily="34" charset="0"/>
                <a:cs typeface="Calibri" panose="020F0502020204030204" pitchFamily="34" charset="0"/>
              </a:rPr>
              <a:t>Aimee Tran</a:t>
            </a:r>
            <a:r>
              <a:rPr sz="2300" b="0" spc="165" dirty="0" smtClean="0">
                <a:solidFill>
                  <a:srgbClr val="626F52"/>
                </a:solidFill>
                <a:latin typeface="Calibri" panose="020F0502020204030204" pitchFamily="34" charset="0"/>
                <a:cs typeface="Calibri" panose="020F0502020204030204" pitchFamily="34" charset="0"/>
              </a:rPr>
              <a:t>, </a:t>
            </a:r>
            <a:r>
              <a:rPr lang="en-US" sz="2300" b="0" spc="-100" dirty="0" smtClean="0">
                <a:solidFill>
                  <a:srgbClr val="626F52"/>
                </a:solidFill>
                <a:latin typeface="Calibri" panose="020F0502020204030204" pitchFamily="34" charset="0"/>
                <a:cs typeface="Calibri" panose="020F0502020204030204" pitchFamily="34" charset="0"/>
              </a:rPr>
              <a:t>ASCCC Curriculum Committee</a:t>
            </a:r>
            <a:endParaRPr sz="2300" dirty="0">
              <a:latin typeface="Calibri" panose="020F0502020204030204" pitchFamily="34" charset="0"/>
              <a:cs typeface="Calibri" panose="020F0502020204030204" pitchFamily="34" charset="0"/>
            </a:endParaRPr>
          </a:p>
          <a:p>
            <a:pPr>
              <a:lnSpc>
                <a:spcPct val="100000"/>
              </a:lnSpc>
            </a:pPr>
            <a:endParaRPr sz="2300" dirty="0">
              <a:latin typeface="Times New Roman"/>
              <a:cs typeface="Times New Roman"/>
            </a:endParaRPr>
          </a:p>
          <a:p>
            <a:pPr>
              <a:lnSpc>
                <a:spcPct val="100000"/>
              </a:lnSpc>
              <a:spcBef>
                <a:spcPts val="35"/>
              </a:spcBef>
            </a:pPr>
            <a:endParaRPr sz="2450" dirty="0">
              <a:latin typeface="Times New Roman"/>
              <a:cs typeface="Times New Roman"/>
            </a:endParaRPr>
          </a:p>
          <a:p>
            <a:pPr marL="927100">
              <a:lnSpc>
                <a:spcPct val="100000"/>
              </a:lnSpc>
            </a:pPr>
            <a:r>
              <a:rPr sz="2400" b="0" spc="155" dirty="0" smtClean="0">
                <a:latin typeface="Berlin Sans FB" panose="020E0602020502020306" pitchFamily="34" charset="0"/>
                <a:cs typeface="Calibri Light"/>
              </a:rPr>
              <a:t>201</a:t>
            </a:r>
            <a:r>
              <a:rPr lang="en-US" sz="2400" b="0" spc="155" dirty="0" smtClean="0">
                <a:latin typeface="Berlin Sans FB" panose="020E0602020502020306" pitchFamily="34" charset="0"/>
                <a:cs typeface="Calibri Light"/>
              </a:rPr>
              <a:t>9</a:t>
            </a:r>
            <a:r>
              <a:rPr sz="2400" b="0" spc="155" dirty="0" smtClean="0">
                <a:latin typeface="Berlin Sans FB" panose="020E0602020502020306" pitchFamily="34" charset="0"/>
                <a:cs typeface="Calibri Light"/>
              </a:rPr>
              <a:t> </a:t>
            </a:r>
            <a:r>
              <a:rPr sz="2400" b="0" spc="160" dirty="0">
                <a:latin typeface="Berlin Sans FB" panose="020E0602020502020306" pitchFamily="34" charset="0"/>
                <a:cs typeface="Calibri Light"/>
              </a:rPr>
              <a:t>ASCCC </a:t>
            </a:r>
            <a:r>
              <a:rPr sz="2400" b="0" spc="175" dirty="0">
                <a:latin typeface="Berlin Sans FB" panose="020E0602020502020306" pitchFamily="34" charset="0"/>
                <a:cs typeface="Calibri Light"/>
              </a:rPr>
              <a:t>CURRICULUM</a:t>
            </a:r>
            <a:r>
              <a:rPr sz="2400" b="0" spc="755" dirty="0">
                <a:latin typeface="Berlin Sans FB" panose="020E0602020502020306" pitchFamily="34" charset="0"/>
                <a:cs typeface="Calibri Light"/>
              </a:rPr>
              <a:t> </a:t>
            </a:r>
            <a:r>
              <a:rPr sz="2400" b="0" spc="175" dirty="0">
                <a:latin typeface="Berlin Sans FB" panose="020E0602020502020306" pitchFamily="34" charset="0"/>
                <a:cs typeface="Calibri Light"/>
              </a:rPr>
              <a:t>INSTITUTE</a:t>
            </a:r>
            <a:endParaRPr sz="2400" dirty="0">
              <a:latin typeface="Berlin Sans FB" panose="020E0602020502020306" pitchFamily="34" charset="0"/>
              <a:cs typeface="Calibri Ligh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133600"/>
            <a:ext cx="10102215" cy="2064668"/>
          </a:xfrm>
          <a:prstGeom prst="rect">
            <a:avLst/>
          </a:prstGeom>
        </p:spPr>
        <p:txBody>
          <a:bodyPr vert="horz" wrap="square" lIns="0" tIns="12700" rIns="0" bIns="0" rtlCol="0">
            <a:spAutoFit/>
          </a:bodyPr>
          <a:lstStyle/>
          <a:p>
            <a:pPr marL="12700">
              <a:lnSpc>
                <a:spcPts val="7995"/>
              </a:lnSpc>
              <a:spcBef>
                <a:spcPts val="100"/>
              </a:spcBef>
            </a:pPr>
            <a:r>
              <a:rPr sz="7200" spc="-70" dirty="0">
                <a:solidFill>
                  <a:srgbClr val="252525"/>
                </a:solidFill>
                <a:latin typeface="Franklin Gothic Demi" panose="020B0703020102020204" pitchFamily="34" charset="0"/>
              </a:rPr>
              <a:t>Current</a:t>
            </a:r>
            <a:r>
              <a:rPr sz="7200" spc="-114" dirty="0">
                <a:solidFill>
                  <a:srgbClr val="252525"/>
                </a:solidFill>
                <a:latin typeface="Franklin Gothic Demi" panose="020B0703020102020204" pitchFamily="34" charset="0"/>
              </a:rPr>
              <a:t> </a:t>
            </a:r>
            <a:r>
              <a:rPr sz="7200" spc="-70" dirty="0">
                <a:solidFill>
                  <a:srgbClr val="252525"/>
                </a:solidFill>
                <a:latin typeface="Franklin Gothic Demi" panose="020B0703020102020204" pitchFamily="34" charset="0"/>
              </a:rPr>
              <a:t>Practice</a:t>
            </a:r>
            <a:r>
              <a:rPr sz="7200" u="none" spc="-70" dirty="0" smtClean="0">
                <a:solidFill>
                  <a:srgbClr val="252525"/>
                </a:solidFill>
                <a:latin typeface="Franklin Gothic Demi" panose="020B0703020102020204" pitchFamily="34" charset="0"/>
              </a:rPr>
              <a:t>:</a:t>
            </a:r>
            <a:endParaRPr sz="7200" dirty="0">
              <a:latin typeface="Franklin Gothic Demi" panose="020B0703020102020204" pitchFamily="34" charset="0"/>
            </a:endParaRPr>
          </a:p>
          <a:p>
            <a:pPr marL="12700" marR="5080">
              <a:lnSpc>
                <a:spcPts val="7340"/>
              </a:lnSpc>
              <a:spcBef>
                <a:spcPts val="680"/>
              </a:spcBef>
              <a:tabLst>
                <a:tab pos="10088880" algn="l"/>
              </a:tabLst>
            </a:pPr>
            <a:r>
              <a:rPr sz="4400" u="none" spc="-75" dirty="0">
                <a:solidFill>
                  <a:srgbClr val="252525"/>
                </a:solidFill>
                <a:latin typeface="Franklin Gothic Demi" panose="020B0703020102020204" pitchFamily="34" charset="0"/>
              </a:rPr>
              <a:t>Keep </a:t>
            </a:r>
            <a:r>
              <a:rPr sz="4400" u="none" spc="-90" dirty="0">
                <a:solidFill>
                  <a:srgbClr val="252525"/>
                </a:solidFill>
                <a:latin typeface="Franklin Gothic Demi" panose="020B0703020102020204" pitchFamily="34" charset="0"/>
              </a:rPr>
              <a:t>Programs </a:t>
            </a:r>
            <a:r>
              <a:rPr sz="4400" u="none" spc="-30" dirty="0">
                <a:solidFill>
                  <a:srgbClr val="252525"/>
                </a:solidFill>
                <a:latin typeface="Franklin Gothic Demi" panose="020B0703020102020204" pitchFamily="34" charset="0"/>
              </a:rPr>
              <a:t>in </a:t>
            </a:r>
            <a:r>
              <a:rPr sz="4400" u="none" spc="-55" dirty="0" smtClean="0">
                <a:solidFill>
                  <a:srgbClr val="252525"/>
                </a:solidFill>
                <a:latin typeface="Franklin Gothic Demi" panose="020B0703020102020204" pitchFamily="34" charset="0"/>
              </a:rPr>
              <a:t>Syn</a:t>
            </a:r>
            <a:r>
              <a:rPr lang="en-US" sz="4400" u="none" spc="-55" dirty="0" smtClean="0">
                <a:solidFill>
                  <a:srgbClr val="252525"/>
                </a:solidFill>
                <a:latin typeface="Franklin Gothic Demi" panose="020B0703020102020204" pitchFamily="34" charset="0"/>
              </a:rPr>
              <a:t>c</a:t>
            </a:r>
            <a:r>
              <a:rPr sz="4400" u="none" spc="-55" dirty="0" smtClean="0">
                <a:solidFill>
                  <a:srgbClr val="252525"/>
                </a:solidFill>
                <a:latin typeface="Franklin Gothic Demi" panose="020B0703020102020204" pitchFamily="34" charset="0"/>
              </a:rPr>
              <a:t> </a:t>
            </a:r>
            <a:r>
              <a:rPr sz="4400" u="none" spc="-35" dirty="0">
                <a:solidFill>
                  <a:srgbClr val="252525"/>
                </a:solidFill>
                <a:latin typeface="Franklin Gothic Demi" panose="020B0703020102020204" pitchFamily="34" charset="0"/>
              </a:rPr>
              <a:t>and</a:t>
            </a:r>
            <a:r>
              <a:rPr sz="4400" u="none" spc="-170" dirty="0">
                <a:solidFill>
                  <a:srgbClr val="252525"/>
                </a:solidFill>
                <a:latin typeface="Franklin Gothic Demi" panose="020B0703020102020204" pitchFamily="34" charset="0"/>
              </a:rPr>
              <a:t> </a:t>
            </a:r>
            <a:r>
              <a:rPr sz="4400" i="1" u="none" spc="-55" dirty="0">
                <a:solidFill>
                  <a:schemeClr val="accent6">
                    <a:lumMod val="75000"/>
                  </a:schemeClr>
                </a:solidFill>
                <a:latin typeface="Franklin Gothic Demi" panose="020B0703020102020204" pitchFamily="34" charset="0"/>
              </a:rPr>
              <a:t>COMPLIANT</a:t>
            </a:r>
            <a:r>
              <a:rPr sz="7200" u="none" spc="-55" dirty="0">
                <a:solidFill>
                  <a:srgbClr val="252525"/>
                </a:solidFill>
              </a:rPr>
              <a:t>	</a:t>
            </a:r>
            <a:endParaRPr sz="7200" u="non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797560" algn="l"/>
                <a:tab pos="10140315" algn="l"/>
              </a:tabLst>
            </a:pPr>
            <a:r>
              <a:rPr u="none" dirty="0">
                <a:solidFill>
                  <a:schemeClr val="accent6">
                    <a:lumMod val="75000"/>
                  </a:schemeClr>
                </a:solidFill>
                <a:latin typeface="Berlin Sans FB" panose="020E0602020502020306" pitchFamily="34" charset="0"/>
              </a:rPr>
              <a:t> 	</a:t>
            </a:r>
            <a:r>
              <a:rPr spc="-60" dirty="0">
                <a:solidFill>
                  <a:schemeClr val="accent6">
                    <a:lumMod val="75000"/>
                  </a:schemeClr>
                </a:solidFill>
                <a:latin typeface="Berlin Sans FB" panose="020E0602020502020306" pitchFamily="34" charset="0"/>
              </a:rPr>
              <a:t>Inconsistencies </a:t>
            </a:r>
            <a:r>
              <a:rPr dirty="0">
                <a:solidFill>
                  <a:schemeClr val="accent6">
                    <a:lumMod val="75000"/>
                  </a:schemeClr>
                </a:solidFill>
                <a:latin typeface="Berlin Sans FB" panose="020E0602020502020306" pitchFamily="34" charset="0"/>
              </a:rPr>
              <a:t>&amp; </a:t>
            </a:r>
            <a:r>
              <a:rPr spc="-60" dirty="0">
                <a:solidFill>
                  <a:schemeClr val="accent6">
                    <a:lumMod val="75000"/>
                  </a:schemeClr>
                </a:solidFill>
                <a:latin typeface="Berlin Sans FB" panose="020E0602020502020306" pitchFamily="34" charset="0"/>
              </a:rPr>
              <a:t>Corrective</a:t>
            </a:r>
            <a:r>
              <a:rPr spc="-250" dirty="0">
                <a:solidFill>
                  <a:schemeClr val="accent6">
                    <a:lumMod val="75000"/>
                  </a:schemeClr>
                </a:solidFill>
                <a:latin typeface="Berlin Sans FB" panose="020E0602020502020306" pitchFamily="34" charset="0"/>
              </a:rPr>
              <a:t> </a:t>
            </a:r>
            <a:r>
              <a:rPr spc="-50" dirty="0">
                <a:solidFill>
                  <a:schemeClr val="accent6">
                    <a:lumMod val="75000"/>
                  </a:schemeClr>
                </a:solidFill>
                <a:latin typeface="Berlin Sans FB" panose="020E0602020502020306" pitchFamily="34" charset="0"/>
              </a:rPr>
              <a:t>Actions</a:t>
            </a:r>
            <a:r>
              <a:rPr u="none" spc="-50" dirty="0">
                <a:solidFill>
                  <a:schemeClr val="accent6">
                    <a:lumMod val="75000"/>
                  </a:schemeClr>
                </a:solidFill>
                <a:latin typeface="Berlin Sans FB" panose="020E0602020502020306"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11</a:t>
            </a:fld>
            <a:endParaRPr dirty="0"/>
          </a:p>
        </p:txBody>
      </p:sp>
      <p:sp>
        <p:nvSpPr>
          <p:cNvPr id="3" name="object 3"/>
          <p:cNvSpPr txBox="1"/>
          <p:nvPr/>
        </p:nvSpPr>
        <p:spPr>
          <a:xfrm>
            <a:off x="842961" y="1981200"/>
            <a:ext cx="10506075" cy="3777956"/>
          </a:xfrm>
          <a:prstGeom prst="rect">
            <a:avLst/>
          </a:prstGeom>
        </p:spPr>
        <p:txBody>
          <a:bodyPr vert="horz" wrap="square" lIns="0" tIns="33019" rIns="0" bIns="0" rtlCol="0">
            <a:spAutoFit/>
          </a:bodyPr>
          <a:lstStyle/>
          <a:p>
            <a:pPr marL="527685" indent="-514984">
              <a:lnSpc>
                <a:spcPct val="100000"/>
              </a:lnSpc>
              <a:spcBef>
                <a:spcPts val="259"/>
              </a:spcBef>
              <a:buClr>
                <a:srgbClr val="E38312"/>
              </a:buClr>
              <a:buAutoNum type="arabicPeriod"/>
              <a:tabLst>
                <a:tab pos="527685" algn="l"/>
                <a:tab pos="528320" algn="l"/>
              </a:tabLst>
            </a:pPr>
            <a:r>
              <a:rPr sz="2000" spc="-5" dirty="0">
                <a:solidFill>
                  <a:srgbClr val="404040"/>
                </a:solidFill>
                <a:latin typeface="Calibri"/>
                <a:cs typeface="Calibri"/>
              </a:rPr>
              <a:t>Colleges </a:t>
            </a:r>
            <a:r>
              <a:rPr sz="2000" u="heavy" spc="-10" dirty="0">
                <a:solidFill>
                  <a:srgbClr val="404040"/>
                </a:solidFill>
                <a:uFill>
                  <a:solidFill>
                    <a:srgbClr val="404040"/>
                  </a:solidFill>
                </a:uFill>
                <a:latin typeface="Calibri"/>
                <a:cs typeface="Calibri"/>
              </a:rPr>
              <a:t>are</a:t>
            </a:r>
            <a:r>
              <a:rPr sz="2000" spc="-10" dirty="0">
                <a:solidFill>
                  <a:srgbClr val="404040"/>
                </a:solidFill>
                <a:latin typeface="Calibri"/>
                <a:cs typeface="Calibri"/>
              </a:rPr>
              <a:t> offering programs </a:t>
            </a:r>
            <a:r>
              <a:rPr sz="2000" spc="-5" dirty="0">
                <a:solidFill>
                  <a:srgbClr val="404040"/>
                </a:solidFill>
                <a:latin typeface="Calibri"/>
                <a:cs typeface="Calibri"/>
              </a:rPr>
              <a:t>that </a:t>
            </a:r>
            <a:r>
              <a:rPr sz="2000" dirty="0">
                <a:solidFill>
                  <a:srgbClr val="404040"/>
                </a:solidFill>
                <a:latin typeface="Calibri"/>
                <a:cs typeface="Calibri"/>
              </a:rPr>
              <a:t>do </a:t>
            </a:r>
            <a:r>
              <a:rPr sz="2000" spc="-5" dirty="0">
                <a:solidFill>
                  <a:srgbClr val="404040"/>
                </a:solidFill>
                <a:latin typeface="Calibri"/>
                <a:cs typeface="Calibri"/>
              </a:rPr>
              <a:t>not </a:t>
            </a:r>
            <a:r>
              <a:rPr sz="2000" dirty="0">
                <a:solidFill>
                  <a:srgbClr val="404040"/>
                </a:solidFill>
                <a:latin typeface="Calibri"/>
                <a:cs typeface="Calibri"/>
              </a:rPr>
              <a:t>appear in</a:t>
            </a:r>
            <a:r>
              <a:rPr sz="2000" spc="-15" dirty="0">
                <a:solidFill>
                  <a:srgbClr val="404040"/>
                </a:solidFill>
                <a:latin typeface="Calibri"/>
                <a:cs typeface="Calibri"/>
              </a:rPr>
              <a:t> </a:t>
            </a:r>
            <a:r>
              <a:rPr sz="2000" spc="-5" dirty="0">
                <a:solidFill>
                  <a:srgbClr val="404040"/>
                </a:solidFill>
                <a:latin typeface="Calibri"/>
                <a:cs typeface="Calibri"/>
              </a:rPr>
              <a:t>COCI.</a:t>
            </a:r>
            <a:endParaRPr sz="2000" dirty="0">
              <a:latin typeface="Calibri"/>
              <a:cs typeface="Calibri"/>
            </a:endParaRPr>
          </a:p>
          <a:p>
            <a:pPr marL="579755" lvl="1" indent="-183515">
              <a:lnSpc>
                <a:spcPct val="100000"/>
              </a:lnSpc>
              <a:spcBef>
                <a:spcPts val="155"/>
              </a:spcBef>
              <a:buClr>
                <a:srgbClr val="E38312"/>
              </a:buClr>
              <a:buChar char="◦"/>
              <a:tabLst>
                <a:tab pos="580390" algn="l"/>
              </a:tabLst>
            </a:pPr>
            <a:endParaRPr lang="en-US" sz="2000" spc="-10" dirty="0" smtClean="0">
              <a:solidFill>
                <a:srgbClr val="404040"/>
              </a:solidFill>
              <a:latin typeface="Calibri"/>
              <a:cs typeface="Calibri"/>
            </a:endParaRPr>
          </a:p>
          <a:p>
            <a:pPr marL="579755" lvl="1" indent="-183515">
              <a:lnSpc>
                <a:spcPct val="100000"/>
              </a:lnSpc>
              <a:spcBef>
                <a:spcPts val="155"/>
              </a:spcBef>
              <a:buClr>
                <a:srgbClr val="E38312"/>
              </a:buClr>
              <a:buChar char="◦"/>
              <a:tabLst>
                <a:tab pos="580390" algn="l"/>
              </a:tabLst>
            </a:pPr>
            <a:r>
              <a:rPr lang="en-US" sz="2000" u="sng" spc="-10" dirty="0" smtClean="0">
                <a:solidFill>
                  <a:srgbClr val="404040"/>
                </a:solidFill>
                <a:latin typeface="Calibri"/>
                <a:cs typeface="Calibri"/>
              </a:rPr>
              <a:t>Why</a:t>
            </a:r>
            <a:endParaRPr sz="2000" u="sng" dirty="0">
              <a:latin typeface="Calibri"/>
              <a:cs typeface="Calibri"/>
            </a:endParaRPr>
          </a:p>
          <a:p>
            <a:pPr marL="762635" lvl="2" indent="-182880">
              <a:lnSpc>
                <a:spcPct val="100000"/>
              </a:lnSpc>
              <a:spcBef>
                <a:spcPts val="360"/>
              </a:spcBef>
              <a:buClr>
                <a:srgbClr val="E38312"/>
              </a:buClr>
              <a:buChar char="◦"/>
              <a:tabLst>
                <a:tab pos="763270" algn="l"/>
              </a:tabLst>
            </a:pPr>
            <a:r>
              <a:rPr sz="2000" spc="-10" dirty="0">
                <a:solidFill>
                  <a:srgbClr val="404040"/>
                </a:solidFill>
                <a:latin typeface="Calibri"/>
                <a:cs typeface="Calibri"/>
              </a:rPr>
              <a:t>Possible </a:t>
            </a:r>
            <a:r>
              <a:rPr sz="2000" spc="-5" dirty="0">
                <a:solidFill>
                  <a:srgbClr val="404040"/>
                </a:solidFill>
                <a:latin typeface="Calibri"/>
                <a:cs typeface="Calibri"/>
              </a:rPr>
              <a:t>import </a:t>
            </a:r>
            <a:r>
              <a:rPr sz="2000" spc="-10" dirty="0">
                <a:solidFill>
                  <a:srgbClr val="404040"/>
                </a:solidFill>
                <a:latin typeface="Calibri"/>
                <a:cs typeface="Calibri"/>
              </a:rPr>
              <a:t>problem </a:t>
            </a:r>
            <a:r>
              <a:rPr sz="2000" dirty="0">
                <a:solidFill>
                  <a:srgbClr val="404040"/>
                </a:solidFill>
                <a:latin typeface="Calibri"/>
                <a:cs typeface="Calibri"/>
              </a:rPr>
              <a:t>when the </a:t>
            </a:r>
            <a:r>
              <a:rPr sz="2000" spc="-5" dirty="0">
                <a:solidFill>
                  <a:srgbClr val="404040"/>
                </a:solidFill>
                <a:latin typeface="Calibri"/>
                <a:cs typeface="Calibri"/>
              </a:rPr>
              <a:t>CI </a:t>
            </a:r>
            <a:r>
              <a:rPr sz="2000" spc="-20" dirty="0" smtClean="0">
                <a:solidFill>
                  <a:srgbClr val="404040"/>
                </a:solidFill>
                <a:latin typeface="Calibri"/>
                <a:cs typeface="Calibri"/>
              </a:rPr>
              <a:t>sys</a:t>
            </a:r>
            <a:r>
              <a:rPr lang="en-US" sz="2000" spc="-20" dirty="0" smtClean="0">
                <a:solidFill>
                  <a:srgbClr val="404040"/>
                </a:solidFill>
                <a:latin typeface="Calibri"/>
                <a:cs typeface="Calibri"/>
              </a:rPr>
              <a:t>tem </a:t>
            </a:r>
            <a:r>
              <a:rPr sz="2000" spc="-15" dirty="0" smtClean="0">
                <a:solidFill>
                  <a:srgbClr val="404040"/>
                </a:solidFill>
                <a:latin typeface="Calibri"/>
                <a:cs typeface="Calibri"/>
              </a:rPr>
              <a:t>migrated </a:t>
            </a:r>
            <a:r>
              <a:rPr sz="2000" dirty="0">
                <a:solidFill>
                  <a:srgbClr val="404040"/>
                </a:solidFill>
                <a:latin typeface="Calibri"/>
                <a:cs typeface="Calibri"/>
              </a:rPr>
              <a:t>in</a:t>
            </a:r>
            <a:r>
              <a:rPr sz="2000" spc="80" dirty="0">
                <a:solidFill>
                  <a:srgbClr val="404040"/>
                </a:solidFill>
                <a:latin typeface="Calibri"/>
                <a:cs typeface="Calibri"/>
              </a:rPr>
              <a:t> </a:t>
            </a:r>
            <a:r>
              <a:rPr sz="2000" dirty="0" smtClean="0">
                <a:solidFill>
                  <a:srgbClr val="404040"/>
                </a:solidFill>
                <a:latin typeface="Calibri"/>
                <a:cs typeface="Calibri"/>
              </a:rPr>
              <a:t>2010</a:t>
            </a:r>
            <a:r>
              <a:rPr lang="en-US" sz="2000" dirty="0" smtClean="0">
                <a:solidFill>
                  <a:srgbClr val="404040"/>
                </a:solidFill>
                <a:latin typeface="Calibri"/>
                <a:cs typeface="Calibri"/>
              </a:rPr>
              <a:t>, 2017</a:t>
            </a:r>
            <a:endParaRPr sz="2000" dirty="0">
              <a:latin typeface="Calibri"/>
              <a:cs typeface="Calibri"/>
            </a:endParaRPr>
          </a:p>
          <a:p>
            <a:pPr marL="762635" marR="873125" lvl="2" indent="-182880">
              <a:lnSpc>
                <a:spcPts val="2160"/>
              </a:lnSpc>
              <a:spcBef>
                <a:spcPts val="635"/>
              </a:spcBef>
              <a:buClr>
                <a:srgbClr val="E38312"/>
              </a:buClr>
              <a:buChar char="◦"/>
              <a:tabLst>
                <a:tab pos="763270" algn="l"/>
              </a:tabLst>
            </a:pPr>
            <a:r>
              <a:rPr sz="2000" spc="-5" dirty="0" smtClean="0">
                <a:solidFill>
                  <a:srgbClr val="404040"/>
                </a:solidFill>
                <a:latin typeface="Calibri"/>
                <a:cs typeface="Calibri"/>
              </a:rPr>
              <a:t>The </a:t>
            </a:r>
            <a:r>
              <a:rPr sz="2000" spc="-5" dirty="0">
                <a:solidFill>
                  <a:srgbClr val="404040"/>
                </a:solidFill>
                <a:latin typeface="Calibri"/>
                <a:cs typeface="Calibri"/>
              </a:rPr>
              <a:t>CI </a:t>
            </a:r>
            <a:r>
              <a:rPr sz="2000" spc="-20" dirty="0">
                <a:solidFill>
                  <a:srgbClr val="404040"/>
                </a:solidFill>
                <a:latin typeface="Calibri"/>
                <a:cs typeface="Calibri"/>
              </a:rPr>
              <a:t>system </a:t>
            </a:r>
            <a:r>
              <a:rPr sz="2000" spc="-5" dirty="0">
                <a:solidFill>
                  <a:srgbClr val="404040"/>
                </a:solidFill>
                <a:latin typeface="Calibri"/>
                <a:cs typeface="Calibri"/>
              </a:rPr>
              <a:t>had </a:t>
            </a:r>
            <a:r>
              <a:rPr sz="2000" dirty="0">
                <a:solidFill>
                  <a:srgbClr val="404040"/>
                </a:solidFill>
                <a:latin typeface="Calibri"/>
                <a:cs typeface="Calibri"/>
              </a:rPr>
              <a:t>a </a:t>
            </a:r>
            <a:r>
              <a:rPr sz="2000" spc="-5" dirty="0">
                <a:solidFill>
                  <a:srgbClr val="404040"/>
                </a:solidFill>
                <a:latin typeface="Calibri"/>
                <a:cs typeface="Calibri"/>
              </a:rPr>
              <a:t>correction </a:t>
            </a:r>
            <a:r>
              <a:rPr sz="2000" spc="-15" dirty="0">
                <a:solidFill>
                  <a:srgbClr val="404040"/>
                </a:solidFill>
                <a:latin typeface="Calibri"/>
                <a:cs typeface="Calibri"/>
              </a:rPr>
              <a:t>feature </a:t>
            </a:r>
            <a:r>
              <a:rPr sz="2000" dirty="0">
                <a:solidFill>
                  <a:srgbClr val="404040"/>
                </a:solidFill>
                <a:latin typeface="Calibri"/>
                <a:cs typeface="Calibri"/>
              </a:rPr>
              <a:t>and </a:t>
            </a:r>
            <a:r>
              <a:rPr sz="2000" spc="-5" dirty="0">
                <a:solidFill>
                  <a:srgbClr val="404040"/>
                </a:solidFill>
                <a:latin typeface="Calibri"/>
                <a:cs typeface="Calibri"/>
              </a:rPr>
              <a:t>some colleges </a:t>
            </a:r>
            <a:r>
              <a:rPr sz="2000" dirty="0">
                <a:solidFill>
                  <a:srgbClr val="404040"/>
                </a:solidFill>
                <a:latin typeface="Calibri"/>
                <a:cs typeface="Calibri"/>
              </a:rPr>
              <a:t>made </a:t>
            </a:r>
            <a:r>
              <a:rPr sz="2000" spc="-10" dirty="0">
                <a:solidFill>
                  <a:srgbClr val="404040"/>
                </a:solidFill>
                <a:latin typeface="Calibri"/>
                <a:cs typeface="Calibri"/>
              </a:rPr>
              <a:t>updates </a:t>
            </a:r>
            <a:r>
              <a:rPr sz="2000" spc="-5" dirty="0">
                <a:solidFill>
                  <a:srgbClr val="404040"/>
                </a:solidFill>
                <a:latin typeface="Calibri"/>
                <a:cs typeface="Calibri"/>
              </a:rPr>
              <a:t>that </a:t>
            </a:r>
            <a:r>
              <a:rPr sz="2000" dirty="0">
                <a:solidFill>
                  <a:srgbClr val="404040"/>
                </a:solidFill>
                <a:latin typeface="Calibri"/>
                <a:cs typeface="Calibri"/>
              </a:rPr>
              <a:t>changed  </a:t>
            </a:r>
            <a:r>
              <a:rPr sz="2000" spc="-10" dirty="0">
                <a:solidFill>
                  <a:srgbClr val="404040"/>
                </a:solidFill>
                <a:latin typeface="Calibri"/>
                <a:cs typeface="Calibri"/>
              </a:rPr>
              <a:t>historical records, </a:t>
            </a:r>
            <a:r>
              <a:rPr sz="2000" spc="-15" dirty="0">
                <a:solidFill>
                  <a:srgbClr val="404040"/>
                </a:solidFill>
                <a:latin typeface="Calibri"/>
                <a:cs typeface="Calibri"/>
              </a:rPr>
              <a:t>therefore </a:t>
            </a:r>
            <a:r>
              <a:rPr sz="2000" dirty="0">
                <a:solidFill>
                  <a:srgbClr val="404040"/>
                </a:solidFill>
                <a:latin typeface="Calibri"/>
                <a:cs typeface="Calibri"/>
              </a:rPr>
              <a:t>impacting the </a:t>
            </a:r>
            <a:r>
              <a:rPr sz="2000" spc="-5" dirty="0">
                <a:solidFill>
                  <a:srgbClr val="404040"/>
                </a:solidFill>
                <a:latin typeface="Calibri"/>
                <a:cs typeface="Calibri"/>
              </a:rPr>
              <a:t>alignment of</a:t>
            </a:r>
            <a:r>
              <a:rPr sz="2000" spc="25" dirty="0">
                <a:solidFill>
                  <a:srgbClr val="404040"/>
                </a:solidFill>
                <a:latin typeface="Calibri"/>
                <a:cs typeface="Calibri"/>
              </a:rPr>
              <a:t> </a:t>
            </a:r>
            <a:r>
              <a:rPr sz="2000" spc="-10" dirty="0">
                <a:solidFill>
                  <a:srgbClr val="404040"/>
                </a:solidFill>
                <a:latin typeface="Calibri"/>
                <a:cs typeface="Calibri"/>
              </a:rPr>
              <a:t>information.</a:t>
            </a:r>
            <a:endParaRPr sz="2000" dirty="0">
              <a:latin typeface="Calibri"/>
              <a:cs typeface="Calibri"/>
            </a:endParaRPr>
          </a:p>
          <a:p>
            <a:pPr marL="579755" lvl="1" indent="-183515">
              <a:lnSpc>
                <a:spcPct val="100000"/>
              </a:lnSpc>
              <a:spcBef>
                <a:spcPts val="330"/>
              </a:spcBef>
              <a:buClr>
                <a:srgbClr val="E38312"/>
              </a:buClr>
              <a:buChar char="◦"/>
              <a:tabLst>
                <a:tab pos="580390" algn="l"/>
              </a:tabLst>
            </a:pPr>
            <a:endParaRPr lang="en-US" sz="2000" spc="-5" dirty="0" smtClean="0">
              <a:solidFill>
                <a:srgbClr val="404040"/>
              </a:solidFill>
              <a:latin typeface="Calibri"/>
              <a:cs typeface="Calibri"/>
            </a:endParaRPr>
          </a:p>
          <a:p>
            <a:pPr marL="579755" lvl="1" indent="-183515">
              <a:lnSpc>
                <a:spcPct val="100000"/>
              </a:lnSpc>
              <a:spcBef>
                <a:spcPts val="330"/>
              </a:spcBef>
              <a:buClr>
                <a:srgbClr val="E38312"/>
              </a:buClr>
              <a:buChar char="◦"/>
              <a:tabLst>
                <a:tab pos="580390" algn="l"/>
              </a:tabLst>
            </a:pPr>
            <a:r>
              <a:rPr lang="en-US" sz="2000" u="sng" spc="-5" dirty="0" smtClean="0">
                <a:solidFill>
                  <a:srgbClr val="404040"/>
                </a:solidFill>
                <a:latin typeface="Calibri"/>
                <a:cs typeface="Calibri"/>
              </a:rPr>
              <a:t>CORRECTIVE ACTION(S)</a:t>
            </a:r>
            <a:endParaRPr sz="2000" u="sng" dirty="0">
              <a:latin typeface="Calibri"/>
              <a:cs typeface="Calibri"/>
            </a:endParaRPr>
          </a:p>
          <a:p>
            <a:pPr marL="762635" lvl="2" indent="-182880">
              <a:lnSpc>
                <a:spcPct val="100000"/>
              </a:lnSpc>
              <a:spcBef>
                <a:spcPts val="360"/>
              </a:spcBef>
              <a:buClr>
                <a:srgbClr val="E38312"/>
              </a:buClr>
              <a:buChar char="◦"/>
              <a:tabLst>
                <a:tab pos="763270" algn="l"/>
              </a:tabLst>
            </a:pPr>
            <a:r>
              <a:rPr sz="2000" spc="-20" dirty="0">
                <a:solidFill>
                  <a:srgbClr val="404040"/>
                </a:solidFill>
                <a:latin typeface="Calibri"/>
                <a:cs typeface="Calibri"/>
              </a:rPr>
              <a:t>College’s </a:t>
            </a:r>
            <a:r>
              <a:rPr sz="2000" spc="-5" dirty="0">
                <a:solidFill>
                  <a:srgbClr val="404040"/>
                </a:solidFill>
                <a:latin typeface="Calibri"/>
                <a:cs typeface="Calibri"/>
              </a:rPr>
              <a:t>should postpone </a:t>
            </a:r>
            <a:r>
              <a:rPr sz="2000" spc="-10" dirty="0">
                <a:solidFill>
                  <a:srgbClr val="404040"/>
                </a:solidFill>
                <a:latin typeface="Calibri"/>
                <a:cs typeface="Calibri"/>
              </a:rPr>
              <a:t>payment </a:t>
            </a:r>
            <a:r>
              <a:rPr sz="2000" dirty="0">
                <a:solidFill>
                  <a:srgbClr val="404040"/>
                </a:solidFill>
                <a:latin typeface="Calibri"/>
                <a:cs typeface="Calibri"/>
              </a:rPr>
              <a:t>of </a:t>
            </a:r>
            <a:r>
              <a:rPr sz="2000" spc="-15" dirty="0">
                <a:solidFill>
                  <a:srgbClr val="404040"/>
                </a:solidFill>
                <a:latin typeface="Calibri"/>
                <a:cs typeface="Calibri"/>
              </a:rPr>
              <a:t>federal </a:t>
            </a:r>
            <a:r>
              <a:rPr sz="2000" dirty="0">
                <a:solidFill>
                  <a:srgbClr val="404040"/>
                </a:solidFill>
                <a:latin typeface="Calibri"/>
                <a:cs typeface="Calibri"/>
              </a:rPr>
              <a:t>aid </a:t>
            </a:r>
            <a:r>
              <a:rPr sz="2000" spc="-10" dirty="0">
                <a:solidFill>
                  <a:srgbClr val="404040"/>
                </a:solidFill>
                <a:latin typeface="Calibri"/>
                <a:cs typeface="Calibri"/>
              </a:rPr>
              <a:t>to </a:t>
            </a:r>
            <a:r>
              <a:rPr sz="2000" spc="-5" dirty="0">
                <a:solidFill>
                  <a:srgbClr val="404040"/>
                </a:solidFill>
                <a:latin typeface="Calibri"/>
                <a:cs typeface="Calibri"/>
              </a:rPr>
              <a:t>students </a:t>
            </a:r>
            <a:r>
              <a:rPr sz="2000" spc="-10" dirty="0">
                <a:solidFill>
                  <a:srgbClr val="404040"/>
                </a:solidFill>
                <a:latin typeface="Calibri"/>
                <a:cs typeface="Calibri"/>
              </a:rPr>
              <a:t>enrolled </a:t>
            </a:r>
            <a:r>
              <a:rPr sz="2000" dirty="0">
                <a:solidFill>
                  <a:srgbClr val="404040"/>
                </a:solidFill>
                <a:latin typeface="Calibri"/>
                <a:cs typeface="Calibri"/>
              </a:rPr>
              <a:t>in those </a:t>
            </a:r>
            <a:r>
              <a:rPr sz="2000" spc="-10" dirty="0">
                <a:solidFill>
                  <a:srgbClr val="404040"/>
                </a:solidFill>
                <a:latin typeface="Calibri"/>
                <a:cs typeface="Calibri"/>
              </a:rPr>
              <a:t>programs</a:t>
            </a:r>
            <a:r>
              <a:rPr sz="2000" spc="130" dirty="0">
                <a:solidFill>
                  <a:srgbClr val="404040"/>
                </a:solidFill>
                <a:latin typeface="Calibri"/>
                <a:cs typeface="Calibri"/>
              </a:rPr>
              <a:t> </a:t>
            </a:r>
            <a:r>
              <a:rPr sz="2000" spc="-10" dirty="0">
                <a:solidFill>
                  <a:srgbClr val="404040"/>
                </a:solidFill>
                <a:latin typeface="Calibri"/>
                <a:cs typeface="Calibri"/>
              </a:rPr>
              <a:t>until:</a:t>
            </a:r>
            <a:endParaRPr sz="2000" dirty="0">
              <a:latin typeface="Calibri"/>
              <a:cs typeface="Calibri"/>
            </a:endParaRPr>
          </a:p>
          <a:p>
            <a:pPr marL="945515" lvl="3" indent="-182880">
              <a:lnSpc>
                <a:spcPct val="100000"/>
              </a:lnSpc>
              <a:spcBef>
                <a:spcPts val="360"/>
              </a:spcBef>
              <a:buClr>
                <a:srgbClr val="E38312"/>
              </a:buClr>
              <a:buChar char="◦"/>
              <a:tabLst>
                <a:tab pos="946150" algn="l"/>
              </a:tabLst>
            </a:pPr>
            <a:r>
              <a:rPr sz="2000" spc="-15" dirty="0" smtClean="0">
                <a:solidFill>
                  <a:srgbClr val="404040"/>
                </a:solidFill>
                <a:latin typeface="Calibri"/>
                <a:cs typeface="Calibri"/>
              </a:rPr>
              <a:t>Program</a:t>
            </a:r>
            <a:r>
              <a:rPr lang="en-US" sz="2000" spc="-15" dirty="0" smtClean="0">
                <a:solidFill>
                  <a:srgbClr val="404040"/>
                </a:solidFill>
                <a:latin typeface="Calibri"/>
                <a:cs typeface="Calibri"/>
              </a:rPr>
              <a:t>(s)</a:t>
            </a:r>
            <a:r>
              <a:rPr sz="2000" spc="-15" dirty="0" smtClean="0">
                <a:solidFill>
                  <a:srgbClr val="404040"/>
                </a:solidFill>
                <a:latin typeface="Calibri"/>
                <a:cs typeface="Calibri"/>
              </a:rPr>
              <a:t> </a:t>
            </a:r>
            <a:r>
              <a:rPr sz="2000" spc="-10" dirty="0">
                <a:solidFill>
                  <a:srgbClr val="404040"/>
                </a:solidFill>
                <a:latin typeface="Calibri"/>
                <a:cs typeface="Calibri"/>
              </a:rPr>
              <a:t>are </a:t>
            </a:r>
            <a:r>
              <a:rPr sz="2000" spc="-10" dirty="0" smtClean="0">
                <a:solidFill>
                  <a:srgbClr val="404040"/>
                </a:solidFill>
                <a:latin typeface="Calibri"/>
                <a:cs typeface="Calibri"/>
              </a:rPr>
              <a:t>submitted</a:t>
            </a:r>
            <a:r>
              <a:rPr lang="en-US" sz="2000" spc="-10" dirty="0" smtClean="0">
                <a:solidFill>
                  <a:srgbClr val="404040"/>
                </a:solidFill>
                <a:latin typeface="Calibri"/>
                <a:cs typeface="Calibri"/>
              </a:rPr>
              <a:t>/a</a:t>
            </a:r>
            <a:r>
              <a:rPr sz="2000" spc="-10" dirty="0" smtClean="0">
                <a:solidFill>
                  <a:srgbClr val="404040"/>
                </a:solidFill>
                <a:latin typeface="Calibri"/>
                <a:cs typeface="Calibri"/>
              </a:rPr>
              <a:t>pproved</a:t>
            </a:r>
            <a:r>
              <a:rPr lang="en-US" sz="2000" spc="-10" dirty="0" smtClean="0">
                <a:solidFill>
                  <a:srgbClr val="404040"/>
                </a:solidFill>
                <a:latin typeface="Calibri"/>
                <a:cs typeface="Calibri"/>
              </a:rPr>
              <a:t>/chaptered at CO</a:t>
            </a:r>
            <a:r>
              <a:rPr sz="2000" spc="-10" dirty="0" smtClean="0">
                <a:solidFill>
                  <a:srgbClr val="404040"/>
                </a:solidFill>
                <a:latin typeface="Calibri"/>
                <a:cs typeface="Calibri"/>
              </a:rPr>
              <a:t>.</a:t>
            </a:r>
            <a:endParaRPr sz="2000" dirty="0">
              <a:latin typeface="Calibri"/>
              <a:cs typeface="Calibri"/>
            </a:endParaRPr>
          </a:p>
          <a:p>
            <a:pPr marL="945515" lvl="3" indent="-182880">
              <a:lnSpc>
                <a:spcPct val="100000"/>
              </a:lnSpc>
              <a:spcBef>
                <a:spcPts val="360"/>
              </a:spcBef>
              <a:buClr>
                <a:srgbClr val="E38312"/>
              </a:buClr>
              <a:buFont typeface="Calibri"/>
              <a:buChar char="◦"/>
              <a:tabLst>
                <a:tab pos="946150" algn="l"/>
              </a:tabLst>
            </a:pPr>
            <a:r>
              <a:rPr sz="2000" b="1" spc="-5" dirty="0">
                <a:solidFill>
                  <a:srgbClr val="FF0000"/>
                </a:solidFill>
                <a:latin typeface="Calibri"/>
                <a:cs typeface="Calibri"/>
              </a:rPr>
              <a:t>Recertify </a:t>
            </a:r>
            <a:r>
              <a:rPr sz="2000" b="1" spc="-10" dirty="0">
                <a:solidFill>
                  <a:srgbClr val="FF0000"/>
                </a:solidFill>
                <a:latin typeface="Calibri"/>
                <a:cs typeface="Calibri"/>
              </a:rPr>
              <a:t>program </a:t>
            </a:r>
            <a:r>
              <a:rPr sz="2000" b="1" spc="-5" dirty="0">
                <a:solidFill>
                  <a:srgbClr val="FF0000"/>
                </a:solidFill>
                <a:latin typeface="Calibri"/>
                <a:cs typeface="Calibri"/>
              </a:rPr>
              <a:t>eligibility with</a:t>
            </a:r>
            <a:r>
              <a:rPr sz="2000" b="1" spc="-70" dirty="0">
                <a:solidFill>
                  <a:srgbClr val="FF0000"/>
                </a:solidFill>
                <a:latin typeface="Calibri"/>
                <a:cs typeface="Calibri"/>
              </a:rPr>
              <a:t> </a:t>
            </a:r>
            <a:r>
              <a:rPr lang="en-US" sz="2000" b="1" spc="-70" dirty="0" smtClean="0">
                <a:solidFill>
                  <a:srgbClr val="FF0000"/>
                </a:solidFill>
                <a:latin typeface="Calibri"/>
                <a:cs typeface="Calibri"/>
              </a:rPr>
              <a:t>the Department of </a:t>
            </a:r>
            <a:r>
              <a:rPr sz="2000" b="1" spc="-20" dirty="0" smtClean="0">
                <a:solidFill>
                  <a:srgbClr val="FF0000"/>
                </a:solidFill>
                <a:latin typeface="Calibri"/>
                <a:cs typeface="Calibri"/>
              </a:rPr>
              <a:t>Education</a:t>
            </a:r>
            <a:r>
              <a:rPr lang="en-US" sz="2000" b="1" spc="-20" dirty="0" smtClean="0">
                <a:solidFill>
                  <a:srgbClr val="FF0000"/>
                </a:solidFill>
                <a:latin typeface="Calibri"/>
                <a:cs typeface="Calibri"/>
              </a:rPr>
              <a:t> (ED)</a:t>
            </a:r>
            <a:r>
              <a:rPr sz="2000" b="1" spc="-20" dirty="0" smtClean="0">
                <a:solidFill>
                  <a:srgbClr val="FF0000"/>
                </a:solidFill>
                <a:latin typeface="Calibri"/>
                <a:cs typeface="Calibri"/>
              </a:rPr>
              <a:t>.</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12</a:t>
            </a:fld>
            <a:endParaRPr dirty="0"/>
          </a:p>
        </p:txBody>
      </p:sp>
      <p:sp>
        <p:nvSpPr>
          <p:cNvPr id="3" name="object 3"/>
          <p:cNvSpPr txBox="1"/>
          <p:nvPr/>
        </p:nvSpPr>
        <p:spPr>
          <a:xfrm>
            <a:off x="990600" y="2209800"/>
            <a:ext cx="10422255" cy="3168175"/>
          </a:xfrm>
          <a:prstGeom prst="rect">
            <a:avLst/>
          </a:prstGeom>
        </p:spPr>
        <p:txBody>
          <a:bodyPr vert="horz" wrap="square" lIns="0" tIns="13335" rIns="0" bIns="0" rtlCol="0">
            <a:spAutoFit/>
          </a:bodyPr>
          <a:lstStyle/>
          <a:p>
            <a:pPr marL="469900" indent="-457200">
              <a:lnSpc>
                <a:spcPts val="2280"/>
              </a:lnSpc>
              <a:spcBef>
                <a:spcPts val="105"/>
              </a:spcBef>
              <a:buClr>
                <a:srgbClr val="E38312"/>
              </a:buClr>
              <a:buAutoNum type="arabicPeriod" startAt="2"/>
              <a:tabLst>
                <a:tab pos="469900" algn="l"/>
                <a:tab pos="470534" algn="l"/>
              </a:tabLst>
            </a:pPr>
            <a:r>
              <a:rPr sz="2000" spc="-5" dirty="0">
                <a:solidFill>
                  <a:srgbClr val="404040"/>
                </a:solidFill>
                <a:latin typeface="Calibri"/>
                <a:cs typeface="Calibri"/>
              </a:rPr>
              <a:t>Colleges </a:t>
            </a:r>
            <a:r>
              <a:rPr sz="2000" spc="-10" dirty="0">
                <a:solidFill>
                  <a:srgbClr val="404040"/>
                </a:solidFill>
                <a:latin typeface="Calibri"/>
                <a:cs typeface="Calibri"/>
              </a:rPr>
              <a:t>are offering programs </a:t>
            </a:r>
            <a:r>
              <a:rPr sz="2000" dirty="0">
                <a:solidFill>
                  <a:srgbClr val="404040"/>
                </a:solidFill>
                <a:latin typeface="Calibri"/>
                <a:cs typeface="Calibri"/>
              </a:rPr>
              <a:t>with </a:t>
            </a:r>
            <a:r>
              <a:rPr sz="2000" spc="-15" dirty="0">
                <a:solidFill>
                  <a:srgbClr val="404040"/>
                </a:solidFill>
                <a:latin typeface="Calibri"/>
                <a:cs typeface="Calibri"/>
              </a:rPr>
              <a:t>program </a:t>
            </a:r>
            <a:r>
              <a:rPr sz="2000" spc="-5" dirty="0">
                <a:solidFill>
                  <a:srgbClr val="404040"/>
                </a:solidFill>
                <a:latin typeface="Calibri"/>
                <a:cs typeface="Calibri"/>
              </a:rPr>
              <a:t>titles, </a:t>
            </a:r>
            <a:r>
              <a:rPr sz="2000" spc="-20" dirty="0">
                <a:solidFill>
                  <a:srgbClr val="404040"/>
                </a:solidFill>
                <a:latin typeface="Calibri"/>
                <a:cs typeface="Calibri"/>
              </a:rPr>
              <a:t>TOP </a:t>
            </a:r>
            <a:r>
              <a:rPr sz="2000" spc="-5" dirty="0">
                <a:solidFill>
                  <a:srgbClr val="404040"/>
                </a:solidFill>
                <a:latin typeface="Calibri"/>
                <a:cs typeface="Calibri"/>
              </a:rPr>
              <a:t>codes, and/or unit values </a:t>
            </a:r>
            <a:r>
              <a:rPr sz="2000" dirty="0">
                <a:solidFill>
                  <a:srgbClr val="404040"/>
                </a:solidFill>
                <a:latin typeface="Calibri"/>
                <a:cs typeface="Calibri"/>
              </a:rPr>
              <a:t>which </a:t>
            </a:r>
            <a:r>
              <a:rPr sz="2000" spc="-15" dirty="0">
                <a:solidFill>
                  <a:srgbClr val="404040"/>
                </a:solidFill>
                <a:latin typeface="Calibri"/>
                <a:cs typeface="Calibri"/>
              </a:rPr>
              <a:t>differ</a:t>
            </a:r>
            <a:r>
              <a:rPr sz="2000" spc="110" dirty="0">
                <a:solidFill>
                  <a:srgbClr val="404040"/>
                </a:solidFill>
                <a:latin typeface="Calibri"/>
                <a:cs typeface="Calibri"/>
              </a:rPr>
              <a:t> </a:t>
            </a:r>
            <a:r>
              <a:rPr sz="2000" dirty="0">
                <a:solidFill>
                  <a:srgbClr val="404040"/>
                </a:solidFill>
                <a:latin typeface="Calibri"/>
                <a:cs typeface="Calibri"/>
              </a:rPr>
              <a:t>as</a:t>
            </a:r>
            <a:endParaRPr sz="2000" dirty="0">
              <a:latin typeface="Calibri"/>
              <a:cs typeface="Calibri"/>
            </a:endParaRPr>
          </a:p>
          <a:p>
            <a:pPr marL="469900">
              <a:lnSpc>
                <a:spcPts val="2280"/>
              </a:lnSpc>
            </a:pPr>
            <a:r>
              <a:rPr sz="2000" spc="-10" dirty="0">
                <a:solidFill>
                  <a:srgbClr val="404040"/>
                </a:solidFill>
                <a:latin typeface="Calibri"/>
                <a:cs typeface="Calibri"/>
              </a:rPr>
              <a:t>recorded </a:t>
            </a:r>
            <a:r>
              <a:rPr sz="2000" dirty="0">
                <a:solidFill>
                  <a:srgbClr val="404040"/>
                </a:solidFill>
                <a:latin typeface="Calibri"/>
                <a:cs typeface="Calibri"/>
              </a:rPr>
              <a:t>in </a:t>
            </a:r>
            <a:r>
              <a:rPr sz="2000" spc="-5" dirty="0">
                <a:solidFill>
                  <a:srgbClr val="404040"/>
                </a:solidFill>
                <a:latin typeface="Calibri"/>
                <a:cs typeface="Calibri"/>
              </a:rPr>
              <a:t>COCI </a:t>
            </a:r>
            <a:r>
              <a:rPr sz="2000" spc="-15" dirty="0">
                <a:solidFill>
                  <a:srgbClr val="404040"/>
                </a:solidFill>
                <a:latin typeface="Calibri"/>
                <a:cs typeface="Calibri"/>
              </a:rPr>
              <a:t>versus </a:t>
            </a:r>
            <a:r>
              <a:rPr sz="2000" spc="-5" dirty="0">
                <a:solidFill>
                  <a:srgbClr val="404040"/>
                </a:solidFill>
                <a:latin typeface="Calibri"/>
                <a:cs typeface="Calibri"/>
              </a:rPr>
              <a:t>college </a:t>
            </a:r>
            <a:r>
              <a:rPr sz="2000" spc="-10" dirty="0">
                <a:solidFill>
                  <a:srgbClr val="404040"/>
                </a:solidFill>
                <a:latin typeface="Calibri"/>
                <a:cs typeface="Calibri"/>
              </a:rPr>
              <a:t>catalog </a:t>
            </a:r>
            <a:r>
              <a:rPr sz="2000" spc="-5" dirty="0">
                <a:solidFill>
                  <a:srgbClr val="404040"/>
                </a:solidFill>
                <a:latin typeface="Calibri"/>
                <a:cs typeface="Calibri"/>
              </a:rPr>
              <a:t>and/or </a:t>
            </a:r>
            <a:r>
              <a:rPr sz="2000" dirty="0">
                <a:solidFill>
                  <a:srgbClr val="404040"/>
                </a:solidFill>
                <a:latin typeface="Calibri"/>
                <a:cs typeface="Calibri"/>
              </a:rPr>
              <a:t>the</a:t>
            </a:r>
            <a:r>
              <a:rPr sz="2000" spc="-35" dirty="0">
                <a:solidFill>
                  <a:srgbClr val="404040"/>
                </a:solidFill>
                <a:latin typeface="Calibri"/>
                <a:cs typeface="Calibri"/>
              </a:rPr>
              <a:t> </a:t>
            </a:r>
            <a:r>
              <a:rPr lang="en-US" sz="2000" spc="-15" dirty="0">
                <a:solidFill>
                  <a:srgbClr val="404040"/>
                </a:solidFill>
                <a:cs typeface="Calibri"/>
              </a:rPr>
              <a:t>Program </a:t>
            </a:r>
            <a:r>
              <a:rPr lang="en-US" sz="2000" spc="-5" dirty="0">
                <a:solidFill>
                  <a:srgbClr val="404040"/>
                </a:solidFill>
                <a:cs typeface="Calibri"/>
              </a:rPr>
              <a:t>Participation Agreement</a:t>
            </a:r>
            <a:r>
              <a:rPr lang="en-US" sz="2000" spc="-15" dirty="0">
                <a:solidFill>
                  <a:srgbClr val="404040"/>
                </a:solidFill>
                <a:cs typeface="Calibri"/>
              </a:rPr>
              <a:t> </a:t>
            </a:r>
            <a:r>
              <a:rPr lang="en-US" sz="2000" spc="-15" dirty="0" smtClean="0">
                <a:solidFill>
                  <a:srgbClr val="404040"/>
                </a:solidFill>
                <a:cs typeface="Calibri"/>
              </a:rPr>
              <a:t>(</a:t>
            </a:r>
            <a:r>
              <a:rPr sz="2000" spc="-35" dirty="0" smtClean="0">
                <a:solidFill>
                  <a:srgbClr val="404040"/>
                </a:solidFill>
                <a:latin typeface="Calibri"/>
                <a:cs typeface="Calibri"/>
              </a:rPr>
              <a:t>PPA</a:t>
            </a:r>
            <a:r>
              <a:rPr lang="en-US" sz="2000" spc="-35" dirty="0" smtClean="0">
                <a:solidFill>
                  <a:srgbClr val="404040"/>
                </a:solidFill>
                <a:latin typeface="Calibri"/>
                <a:cs typeface="Calibri"/>
              </a:rPr>
              <a:t>)</a:t>
            </a:r>
            <a:r>
              <a:rPr sz="2000" spc="-35" dirty="0" smtClean="0">
                <a:solidFill>
                  <a:srgbClr val="404040"/>
                </a:solidFill>
                <a:latin typeface="Calibri"/>
                <a:cs typeface="Calibri"/>
              </a:rPr>
              <a:t>.</a:t>
            </a:r>
            <a:endParaRPr lang="en-US" sz="2000" spc="-35" dirty="0" smtClean="0">
              <a:solidFill>
                <a:srgbClr val="404040"/>
              </a:solidFill>
              <a:latin typeface="Calibri"/>
              <a:cs typeface="Calibri"/>
            </a:endParaRPr>
          </a:p>
          <a:p>
            <a:pPr marL="469900">
              <a:lnSpc>
                <a:spcPts val="2280"/>
              </a:lnSpc>
            </a:pPr>
            <a:r>
              <a:rPr lang="en-US" sz="2000" u="sng" spc="-35" dirty="0" smtClean="0">
                <a:solidFill>
                  <a:srgbClr val="404040"/>
                </a:solidFill>
                <a:latin typeface="Calibri"/>
                <a:cs typeface="Calibri"/>
              </a:rPr>
              <a:t>Corrective Action</a:t>
            </a:r>
            <a:endParaRPr sz="2000" u="sng" dirty="0">
              <a:latin typeface="Calibri"/>
              <a:cs typeface="Calibri"/>
            </a:endParaRPr>
          </a:p>
          <a:p>
            <a:pPr marL="853440" lvl="2" indent="-182880">
              <a:spcBef>
                <a:spcPts val="155"/>
              </a:spcBef>
              <a:buClr>
                <a:srgbClr val="E38312"/>
              </a:buClr>
              <a:buChar char="◦"/>
              <a:tabLst>
                <a:tab pos="396875" algn="l"/>
              </a:tabLst>
            </a:pPr>
            <a:r>
              <a:rPr sz="2000" dirty="0">
                <a:solidFill>
                  <a:srgbClr val="404040"/>
                </a:solidFill>
                <a:latin typeface="Calibri"/>
                <a:cs typeface="Calibri"/>
              </a:rPr>
              <a:t>Submit these </a:t>
            </a:r>
            <a:r>
              <a:rPr sz="2000" spc="-10" dirty="0">
                <a:solidFill>
                  <a:srgbClr val="404040"/>
                </a:solidFill>
                <a:latin typeface="Calibri"/>
                <a:cs typeface="Calibri"/>
              </a:rPr>
              <a:t>programs </a:t>
            </a:r>
            <a:r>
              <a:rPr sz="2000" dirty="0" smtClean="0">
                <a:solidFill>
                  <a:srgbClr val="404040"/>
                </a:solidFill>
                <a:latin typeface="Calibri"/>
                <a:cs typeface="Calibri"/>
              </a:rPr>
              <a:t>changes </a:t>
            </a:r>
            <a:r>
              <a:rPr sz="2000" spc="-15" dirty="0">
                <a:solidFill>
                  <a:srgbClr val="404040"/>
                </a:solidFill>
                <a:latin typeface="Calibri"/>
                <a:cs typeface="Calibri"/>
              </a:rPr>
              <a:t>to </a:t>
            </a:r>
            <a:r>
              <a:rPr sz="2000" dirty="0">
                <a:solidFill>
                  <a:srgbClr val="404040"/>
                </a:solidFill>
                <a:latin typeface="Calibri"/>
                <a:cs typeface="Calibri"/>
              </a:rPr>
              <a:t>the </a:t>
            </a:r>
            <a:r>
              <a:rPr sz="2000" spc="-5" dirty="0">
                <a:solidFill>
                  <a:srgbClr val="404040"/>
                </a:solidFill>
                <a:latin typeface="Calibri"/>
                <a:cs typeface="Calibri"/>
              </a:rPr>
              <a:t>Chancellor’s </a:t>
            </a:r>
            <a:r>
              <a:rPr sz="2000" spc="-10" dirty="0" smtClean="0">
                <a:solidFill>
                  <a:srgbClr val="404040"/>
                </a:solidFill>
                <a:latin typeface="Calibri"/>
                <a:cs typeface="Calibri"/>
              </a:rPr>
              <a:t>Office.</a:t>
            </a:r>
            <a:endParaRPr sz="2000" dirty="0">
              <a:latin typeface="Calibri"/>
              <a:cs typeface="Calibri"/>
            </a:endParaRPr>
          </a:p>
          <a:p>
            <a:pPr marL="853440" lvl="2" indent="-182880">
              <a:spcBef>
                <a:spcPts val="360"/>
              </a:spcBef>
              <a:buClr>
                <a:srgbClr val="E38312"/>
              </a:buClr>
              <a:buChar char="◦"/>
              <a:tabLst>
                <a:tab pos="396875" algn="l"/>
              </a:tabLst>
            </a:pPr>
            <a:r>
              <a:rPr sz="2000" spc="-5" dirty="0">
                <a:solidFill>
                  <a:srgbClr val="404040"/>
                </a:solidFill>
                <a:latin typeface="Calibri"/>
                <a:cs typeface="Calibri"/>
              </a:rPr>
              <a:t>Reconcile </a:t>
            </a:r>
            <a:r>
              <a:rPr sz="2000" dirty="0">
                <a:solidFill>
                  <a:srgbClr val="404040"/>
                </a:solidFill>
                <a:latin typeface="Calibri"/>
                <a:cs typeface="Calibri"/>
              </a:rPr>
              <a:t>changes </a:t>
            </a:r>
            <a:r>
              <a:rPr sz="2000" spc="-5" dirty="0">
                <a:solidFill>
                  <a:srgbClr val="404040"/>
                </a:solidFill>
                <a:latin typeface="Calibri"/>
                <a:cs typeface="Calibri"/>
              </a:rPr>
              <a:t>with </a:t>
            </a:r>
            <a:r>
              <a:rPr sz="2000" spc="-10" dirty="0">
                <a:solidFill>
                  <a:srgbClr val="404040"/>
                </a:solidFill>
                <a:latin typeface="Calibri"/>
                <a:cs typeface="Calibri"/>
              </a:rPr>
              <a:t>catalog </a:t>
            </a:r>
            <a:r>
              <a:rPr sz="2000" dirty="0">
                <a:solidFill>
                  <a:srgbClr val="404040"/>
                </a:solidFill>
                <a:latin typeface="Calibri"/>
                <a:cs typeface="Calibri"/>
              </a:rPr>
              <a:t>and </a:t>
            </a:r>
            <a:r>
              <a:rPr sz="2000" spc="-30" dirty="0" smtClean="0">
                <a:solidFill>
                  <a:srgbClr val="404040"/>
                </a:solidFill>
                <a:latin typeface="Calibri"/>
                <a:cs typeface="Calibri"/>
              </a:rPr>
              <a:t>PPA</a:t>
            </a:r>
            <a:endParaRPr sz="2000" dirty="0">
              <a:latin typeface="Calibri"/>
              <a:cs typeface="Calibri"/>
            </a:endParaRPr>
          </a:p>
          <a:p>
            <a:pPr marL="469900" indent="-457200">
              <a:lnSpc>
                <a:spcPts val="2280"/>
              </a:lnSpc>
              <a:spcBef>
                <a:spcPts val="1370"/>
              </a:spcBef>
              <a:buClr>
                <a:srgbClr val="E38312"/>
              </a:buClr>
              <a:buAutoNum type="arabicPeriod" startAt="3"/>
              <a:tabLst>
                <a:tab pos="469900" algn="l"/>
                <a:tab pos="470534" algn="l"/>
              </a:tabLst>
            </a:pPr>
            <a:endParaRPr lang="en-US" sz="2000" spc="-5" dirty="0" smtClean="0">
              <a:solidFill>
                <a:srgbClr val="404040"/>
              </a:solidFill>
              <a:latin typeface="Calibri"/>
              <a:cs typeface="Calibri"/>
            </a:endParaRPr>
          </a:p>
          <a:p>
            <a:pPr marL="469900" indent="-457200">
              <a:lnSpc>
                <a:spcPts val="2280"/>
              </a:lnSpc>
              <a:spcBef>
                <a:spcPts val="1370"/>
              </a:spcBef>
              <a:buClr>
                <a:srgbClr val="E38312"/>
              </a:buClr>
              <a:buAutoNum type="arabicPeriod" startAt="3"/>
              <a:tabLst>
                <a:tab pos="469900" algn="l"/>
                <a:tab pos="470534" algn="l"/>
              </a:tabLst>
            </a:pPr>
            <a:r>
              <a:rPr sz="2000" spc="-5" dirty="0" smtClean="0">
                <a:solidFill>
                  <a:srgbClr val="404040"/>
                </a:solidFill>
                <a:latin typeface="Calibri"/>
                <a:cs typeface="Calibri"/>
              </a:rPr>
              <a:t>Inactive </a:t>
            </a:r>
            <a:r>
              <a:rPr sz="2000" spc="-10" dirty="0">
                <a:solidFill>
                  <a:srgbClr val="404040"/>
                </a:solidFill>
                <a:latin typeface="Calibri"/>
                <a:cs typeface="Calibri"/>
              </a:rPr>
              <a:t>programs </a:t>
            </a:r>
            <a:r>
              <a:rPr sz="2000" spc="-15" dirty="0">
                <a:solidFill>
                  <a:srgbClr val="404040"/>
                </a:solidFill>
                <a:latin typeface="Calibri"/>
                <a:cs typeface="Calibri"/>
              </a:rPr>
              <a:t>for </a:t>
            </a:r>
            <a:r>
              <a:rPr sz="2000" spc="-5" dirty="0">
                <a:solidFill>
                  <a:srgbClr val="404040"/>
                </a:solidFill>
                <a:latin typeface="Calibri"/>
                <a:cs typeface="Calibri"/>
              </a:rPr>
              <a:t>which students </a:t>
            </a:r>
            <a:r>
              <a:rPr sz="2000" spc="-10" dirty="0">
                <a:solidFill>
                  <a:srgbClr val="404040"/>
                </a:solidFill>
                <a:latin typeface="Calibri"/>
                <a:cs typeface="Calibri"/>
              </a:rPr>
              <a:t>still </a:t>
            </a:r>
            <a:r>
              <a:rPr sz="2000" spc="-15" dirty="0">
                <a:solidFill>
                  <a:srgbClr val="404040"/>
                </a:solidFill>
                <a:latin typeface="Calibri"/>
                <a:cs typeface="Calibri"/>
              </a:rPr>
              <a:t>have </a:t>
            </a:r>
            <a:r>
              <a:rPr sz="2000" spc="-10" dirty="0">
                <a:solidFill>
                  <a:srgbClr val="404040"/>
                </a:solidFill>
                <a:latin typeface="Calibri"/>
                <a:cs typeface="Calibri"/>
              </a:rPr>
              <a:t>catalog </a:t>
            </a:r>
            <a:r>
              <a:rPr sz="2000" spc="-5" dirty="0">
                <a:solidFill>
                  <a:srgbClr val="404040"/>
                </a:solidFill>
                <a:latin typeface="Calibri"/>
                <a:cs typeface="Calibri"/>
              </a:rPr>
              <a:t>rights should </a:t>
            </a:r>
            <a:r>
              <a:rPr sz="2000" dirty="0">
                <a:solidFill>
                  <a:srgbClr val="404040"/>
                </a:solidFill>
                <a:latin typeface="Calibri"/>
                <a:cs typeface="Calibri"/>
              </a:rPr>
              <a:t>be </a:t>
            </a:r>
            <a:r>
              <a:rPr sz="2000" spc="-10" dirty="0">
                <a:solidFill>
                  <a:srgbClr val="404040"/>
                </a:solidFill>
                <a:latin typeface="Calibri"/>
                <a:cs typeface="Calibri"/>
              </a:rPr>
              <a:t>listed </a:t>
            </a:r>
            <a:r>
              <a:rPr sz="2000" dirty="0">
                <a:solidFill>
                  <a:srgbClr val="404040"/>
                </a:solidFill>
                <a:latin typeface="Calibri"/>
                <a:cs typeface="Calibri"/>
              </a:rPr>
              <a:t>on</a:t>
            </a:r>
            <a:r>
              <a:rPr sz="2000" spc="70" dirty="0">
                <a:solidFill>
                  <a:srgbClr val="404040"/>
                </a:solidFill>
                <a:latin typeface="Calibri"/>
                <a:cs typeface="Calibri"/>
              </a:rPr>
              <a:t> </a:t>
            </a:r>
            <a:r>
              <a:rPr sz="2000" dirty="0">
                <a:solidFill>
                  <a:srgbClr val="404040"/>
                </a:solidFill>
                <a:latin typeface="Calibri"/>
                <a:cs typeface="Calibri"/>
              </a:rPr>
              <a:t>the</a:t>
            </a:r>
            <a:endParaRPr sz="2000" dirty="0">
              <a:latin typeface="Calibri"/>
              <a:cs typeface="Calibri"/>
            </a:endParaRPr>
          </a:p>
          <a:p>
            <a:pPr marL="469900">
              <a:lnSpc>
                <a:spcPts val="2280"/>
              </a:lnSpc>
            </a:pPr>
            <a:r>
              <a:rPr sz="2000" spc="-10" dirty="0">
                <a:solidFill>
                  <a:srgbClr val="404040"/>
                </a:solidFill>
                <a:latin typeface="Calibri"/>
                <a:cs typeface="Calibri"/>
              </a:rPr>
              <a:t>documentation sent </a:t>
            </a:r>
            <a:r>
              <a:rPr sz="2000" spc="-15" dirty="0">
                <a:solidFill>
                  <a:srgbClr val="404040"/>
                </a:solidFill>
                <a:latin typeface="Calibri"/>
                <a:cs typeface="Calibri"/>
              </a:rPr>
              <a:t>to</a:t>
            </a:r>
            <a:r>
              <a:rPr sz="2000" spc="5" dirty="0">
                <a:solidFill>
                  <a:srgbClr val="404040"/>
                </a:solidFill>
                <a:latin typeface="Calibri"/>
                <a:cs typeface="Calibri"/>
              </a:rPr>
              <a:t> </a:t>
            </a:r>
            <a:r>
              <a:rPr sz="2000" spc="-15" dirty="0">
                <a:solidFill>
                  <a:srgbClr val="404040"/>
                </a:solidFill>
                <a:latin typeface="Calibri"/>
                <a:cs typeface="Calibri"/>
              </a:rPr>
              <a:t>ED</a:t>
            </a:r>
            <a:r>
              <a:rPr sz="2000" spc="-15" dirty="0" smtClean="0">
                <a:solidFill>
                  <a:srgbClr val="404040"/>
                </a:solidFill>
                <a:latin typeface="Calibri"/>
                <a:cs typeface="Calibri"/>
              </a:rPr>
              <a:t>.</a:t>
            </a:r>
            <a:endParaRPr sz="2000" u="sng" dirty="0">
              <a:latin typeface="Calibri"/>
              <a:cs typeface="Calibri"/>
            </a:endParaRPr>
          </a:p>
          <a:p>
            <a:pPr marL="853440" lvl="2" indent="-182880">
              <a:spcBef>
                <a:spcPts val="155"/>
              </a:spcBef>
              <a:buClr>
                <a:srgbClr val="E38312"/>
              </a:buClr>
              <a:buChar char="◦"/>
              <a:tabLst>
                <a:tab pos="396875" algn="l"/>
              </a:tabLst>
            </a:pPr>
            <a:r>
              <a:rPr sz="2000" spc="-15" dirty="0" smtClean="0">
                <a:solidFill>
                  <a:srgbClr val="404040"/>
                </a:solidFill>
                <a:latin typeface="Calibri"/>
                <a:cs typeface="Calibri"/>
              </a:rPr>
              <a:t>Work </a:t>
            </a:r>
            <a:r>
              <a:rPr sz="2000" spc="-5" dirty="0">
                <a:solidFill>
                  <a:srgbClr val="404040"/>
                </a:solidFill>
                <a:latin typeface="Calibri"/>
                <a:cs typeface="Calibri"/>
              </a:rPr>
              <a:t>with </a:t>
            </a:r>
            <a:r>
              <a:rPr sz="2000" dirty="0">
                <a:solidFill>
                  <a:srgbClr val="404040"/>
                </a:solidFill>
                <a:latin typeface="Calibri"/>
                <a:cs typeface="Calibri"/>
              </a:rPr>
              <a:t>ED </a:t>
            </a:r>
            <a:r>
              <a:rPr sz="2000" spc="-5" dirty="0">
                <a:solidFill>
                  <a:srgbClr val="404040"/>
                </a:solidFill>
                <a:latin typeface="Calibri"/>
                <a:cs typeface="Calibri"/>
              </a:rPr>
              <a:t>on how </a:t>
            </a:r>
            <a:r>
              <a:rPr sz="2000" spc="-10" dirty="0">
                <a:solidFill>
                  <a:srgbClr val="404040"/>
                </a:solidFill>
                <a:latin typeface="Calibri"/>
                <a:cs typeface="Calibri"/>
              </a:rPr>
              <a:t>to </a:t>
            </a:r>
            <a:r>
              <a:rPr sz="2000" dirty="0">
                <a:solidFill>
                  <a:srgbClr val="404040"/>
                </a:solidFill>
                <a:latin typeface="Calibri"/>
                <a:cs typeface="Calibri"/>
              </a:rPr>
              <a:t>flag these </a:t>
            </a:r>
            <a:r>
              <a:rPr sz="2000" spc="-10" dirty="0">
                <a:solidFill>
                  <a:srgbClr val="404040"/>
                </a:solidFill>
                <a:latin typeface="Calibri"/>
                <a:cs typeface="Calibri"/>
              </a:rPr>
              <a:t>programs </a:t>
            </a:r>
            <a:r>
              <a:rPr sz="2000" dirty="0">
                <a:solidFill>
                  <a:srgbClr val="404040"/>
                </a:solidFill>
                <a:latin typeface="Calibri"/>
                <a:cs typeface="Calibri"/>
              </a:rPr>
              <a:t>as</a:t>
            </a:r>
            <a:r>
              <a:rPr sz="2000" spc="-15" dirty="0">
                <a:solidFill>
                  <a:srgbClr val="404040"/>
                </a:solidFill>
                <a:latin typeface="Calibri"/>
                <a:cs typeface="Calibri"/>
              </a:rPr>
              <a:t> </a:t>
            </a:r>
            <a:r>
              <a:rPr sz="2000" spc="-10" dirty="0">
                <a:solidFill>
                  <a:srgbClr val="404040"/>
                </a:solidFill>
                <a:latin typeface="Calibri"/>
                <a:cs typeface="Calibri"/>
              </a:rPr>
              <a:t>inactive.</a:t>
            </a:r>
            <a:endParaRPr sz="2000" dirty="0">
              <a:latin typeface="Calibri"/>
              <a:cs typeface="Calibri"/>
            </a:endParaRPr>
          </a:p>
        </p:txBody>
      </p:sp>
      <p:sp>
        <p:nvSpPr>
          <p:cNvPr id="5" name="object 2"/>
          <p:cNvSpPr txBox="1">
            <a:spLocks/>
          </p:cNvSpPr>
          <p:nvPr/>
        </p:nvSpPr>
        <p:spPr>
          <a:xfrm>
            <a:off x="1019048" y="395681"/>
            <a:ext cx="10153903" cy="1274708"/>
          </a:xfrm>
          <a:prstGeom prst="rect">
            <a:avLst/>
          </a:prstGeom>
        </p:spPr>
        <p:txBody>
          <a:bodyPr vert="horz" wrap="square" lIns="0" tIns="530860" rIns="0" bIns="0" rtlCol="0">
            <a:spAutoFit/>
          </a:bodyPr>
          <a:lstStyle>
            <a:lvl1pPr>
              <a:defRPr sz="4800" b="0" i="0" u="sng">
                <a:solidFill>
                  <a:srgbClr val="404040"/>
                </a:solidFill>
                <a:latin typeface="Calibri Light"/>
                <a:ea typeface="+mj-ea"/>
                <a:cs typeface="Calibri Light"/>
              </a:defRPr>
            </a:lvl1pPr>
          </a:lstStyle>
          <a:p>
            <a:pPr marL="173990">
              <a:spcBef>
                <a:spcPts val="100"/>
              </a:spcBef>
              <a:tabLst>
                <a:tab pos="797560" algn="l"/>
                <a:tab pos="10140315" algn="l"/>
              </a:tabLst>
            </a:pPr>
            <a:r>
              <a:rPr lang="en-US" u="none" kern="0" dirty="0" smtClean="0">
                <a:solidFill>
                  <a:schemeClr val="accent6">
                    <a:lumMod val="75000"/>
                  </a:schemeClr>
                </a:solidFill>
                <a:latin typeface="Berlin Sans FB" panose="020E0602020502020306" pitchFamily="34" charset="0"/>
              </a:rPr>
              <a:t> 	</a:t>
            </a:r>
            <a:r>
              <a:rPr lang="en-US" kern="0" spc="-60" dirty="0" smtClean="0">
                <a:solidFill>
                  <a:schemeClr val="accent6">
                    <a:lumMod val="75000"/>
                  </a:schemeClr>
                </a:solidFill>
                <a:latin typeface="Berlin Sans FB" panose="020E0602020502020306" pitchFamily="34" charset="0"/>
              </a:rPr>
              <a:t>Inconsistencies </a:t>
            </a:r>
            <a:r>
              <a:rPr lang="en-US" kern="0" dirty="0" smtClean="0">
                <a:solidFill>
                  <a:schemeClr val="accent6">
                    <a:lumMod val="75000"/>
                  </a:schemeClr>
                </a:solidFill>
                <a:latin typeface="Berlin Sans FB" panose="020E0602020502020306" pitchFamily="34" charset="0"/>
              </a:rPr>
              <a:t>&amp; </a:t>
            </a:r>
            <a:r>
              <a:rPr lang="en-US" kern="0" spc="-60" dirty="0" smtClean="0">
                <a:solidFill>
                  <a:schemeClr val="accent6">
                    <a:lumMod val="75000"/>
                  </a:schemeClr>
                </a:solidFill>
                <a:latin typeface="Berlin Sans FB" panose="020E0602020502020306" pitchFamily="34" charset="0"/>
              </a:rPr>
              <a:t>Corrective</a:t>
            </a:r>
            <a:r>
              <a:rPr lang="en-US" kern="0" spc="-250" dirty="0" smtClean="0">
                <a:solidFill>
                  <a:schemeClr val="accent6">
                    <a:lumMod val="75000"/>
                  </a:schemeClr>
                </a:solidFill>
                <a:latin typeface="Berlin Sans FB" panose="020E0602020502020306" pitchFamily="34" charset="0"/>
              </a:rPr>
              <a:t> </a:t>
            </a:r>
            <a:r>
              <a:rPr lang="en-US" kern="0" spc="-50" dirty="0" smtClean="0">
                <a:solidFill>
                  <a:schemeClr val="accent6">
                    <a:lumMod val="75000"/>
                  </a:schemeClr>
                </a:solidFill>
                <a:latin typeface="Berlin Sans FB" panose="020E0602020502020306" pitchFamily="34" charset="0"/>
              </a:rPr>
              <a:t>Actions</a:t>
            </a:r>
            <a:r>
              <a:rPr lang="en-US" u="none" kern="0" spc="-50" dirty="0" smtClean="0">
                <a:solidFill>
                  <a:schemeClr val="accent6">
                    <a:lumMod val="75000"/>
                  </a:schemeClr>
                </a:solidFill>
                <a:latin typeface="Berlin Sans FB" panose="020E0602020502020306" pitchFamily="34" charset="0"/>
              </a:rPr>
              <a:t>	</a:t>
            </a:r>
            <a:endParaRPr lang="en-US" u="none" kern="0" spc="-50" dirty="0">
              <a:solidFill>
                <a:schemeClr val="accent6">
                  <a:lumMod val="75000"/>
                </a:schemeClr>
              </a:solidFill>
              <a:latin typeface="Berlin Sans FB" panose="020E0602020502020306"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662305" algn="l"/>
                <a:tab pos="10140315" algn="l"/>
              </a:tabLst>
            </a:pPr>
            <a:r>
              <a:rPr u="none" dirty="0">
                <a:latin typeface="Berlin Sans FB" panose="020E0602020502020306" pitchFamily="34" charset="0"/>
              </a:rPr>
              <a:t> 	</a:t>
            </a:r>
            <a:r>
              <a:rPr spc="-65" dirty="0">
                <a:solidFill>
                  <a:schemeClr val="accent6">
                    <a:lumMod val="75000"/>
                  </a:schemeClr>
                </a:solidFill>
                <a:latin typeface="Berlin Sans FB" panose="020E0602020502020306" pitchFamily="34" charset="0"/>
              </a:rPr>
              <a:t>Reconcile Control/Source</a:t>
            </a:r>
            <a:r>
              <a:rPr spc="-200" dirty="0">
                <a:solidFill>
                  <a:schemeClr val="accent6">
                    <a:lumMod val="75000"/>
                  </a:schemeClr>
                </a:solidFill>
                <a:latin typeface="Berlin Sans FB" panose="020E0602020502020306" pitchFamily="34" charset="0"/>
              </a:rPr>
              <a:t> </a:t>
            </a:r>
            <a:r>
              <a:rPr spc="-50" dirty="0">
                <a:solidFill>
                  <a:schemeClr val="accent6">
                    <a:lumMod val="75000"/>
                  </a:schemeClr>
                </a:solidFill>
                <a:latin typeface="Berlin Sans FB" panose="020E0602020502020306" pitchFamily="34" charset="0"/>
              </a:rPr>
              <a:t>Documents</a:t>
            </a:r>
            <a:r>
              <a:rPr u="none" spc="-50" dirty="0">
                <a:latin typeface="Berlin Sans FB" panose="020E0602020502020306"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13</a:t>
            </a:fld>
            <a:endParaRPr dirty="0"/>
          </a:p>
        </p:txBody>
      </p:sp>
      <p:sp>
        <p:nvSpPr>
          <p:cNvPr id="3" name="object 3"/>
          <p:cNvSpPr txBox="1"/>
          <p:nvPr/>
        </p:nvSpPr>
        <p:spPr>
          <a:xfrm>
            <a:off x="1019048" y="2362200"/>
            <a:ext cx="10487152" cy="2252411"/>
          </a:xfrm>
          <a:prstGeom prst="rect">
            <a:avLst/>
          </a:prstGeom>
        </p:spPr>
        <p:txBody>
          <a:bodyPr vert="horz" wrap="square" lIns="0" tIns="12700" rIns="0" bIns="0" rtlCol="0">
            <a:spAutoFit/>
          </a:bodyPr>
          <a:lstStyle/>
          <a:p>
            <a:pPr marL="355600" marR="362585" indent="-342900">
              <a:lnSpc>
                <a:spcPct val="148500"/>
              </a:lnSpc>
              <a:spcBef>
                <a:spcPts val="100"/>
              </a:spcBef>
              <a:buFont typeface="Wingdings" panose="05000000000000000000" pitchFamily="2" charset="2"/>
              <a:buChar char="Ø"/>
            </a:pPr>
            <a:r>
              <a:rPr sz="2400" spc="-5" dirty="0">
                <a:solidFill>
                  <a:srgbClr val="404040"/>
                </a:solidFill>
                <a:latin typeface="Calibri"/>
                <a:cs typeface="Calibri"/>
              </a:rPr>
              <a:t>Chancellor’s </a:t>
            </a:r>
            <a:r>
              <a:rPr sz="2400" spc="-10" dirty="0">
                <a:solidFill>
                  <a:srgbClr val="404040"/>
                </a:solidFill>
                <a:latin typeface="Calibri"/>
                <a:cs typeface="Calibri"/>
              </a:rPr>
              <a:t>Office </a:t>
            </a:r>
            <a:r>
              <a:rPr sz="2400" spc="-5" dirty="0">
                <a:solidFill>
                  <a:srgbClr val="404040"/>
                </a:solidFill>
                <a:latin typeface="Calibri"/>
                <a:cs typeface="Calibri"/>
              </a:rPr>
              <a:t>Curriculum </a:t>
            </a:r>
            <a:r>
              <a:rPr sz="2400" spc="-15" dirty="0">
                <a:solidFill>
                  <a:srgbClr val="404040"/>
                </a:solidFill>
                <a:latin typeface="Calibri"/>
                <a:cs typeface="Calibri"/>
              </a:rPr>
              <a:t>Inventory </a:t>
            </a:r>
            <a:r>
              <a:rPr sz="2400" spc="-5" dirty="0">
                <a:solidFill>
                  <a:srgbClr val="404040"/>
                </a:solidFill>
                <a:latin typeface="Calibri"/>
                <a:cs typeface="Calibri"/>
              </a:rPr>
              <a:t>(COCI)  College</a:t>
            </a:r>
            <a:r>
              <a:rPr sz="2400" spc="-15" dirty="0">
                <a:solidFill>
                  <a:srgbClr val="404040"/>
                </a:solidFill>
                <a:latin typeface="Calibri"/>
                <a:cs typeface="Calibri"/>
              </a:rPr>
              <a:t> </a:t>
            </a:r>
            <a:r>
              <a:rPr sz="2400" spc="-10" dirty="0" smtClean="0">
                <a:solidFill>
                  <a:srgbClr val="404040"/>
                </a:solidFill>
                <a:latin typeface="Calibri"/>
                <a:cs typeface="Calibri"/>
              </a:rPr>
              <a:t>Catalog</a:t>
            </a:r>
            <a:endParaRPr lang="en-US" sz="2400" spc="-10" dirty="0">
              <a:solidFill>
                <a:srgbClr val="404040"/>
              </a:solidFill>
              <a:latin typeface="Calibri"/>
              <a:cs typeface="Calibri"/>
            </a:endParaRPr>
          </a:p>
          <a:p>
            <a:pPr marL="355600" marR="362585" indent="-342900">
              <a:lnSpc>
                <a:spcPct val="148500"/>
              </a:lnSpc>
              <a:spcBef>
                <a:spcPts val="100"/>
              </a:spcBef>
              <a:buFont typeface="Wingdings" panose="05000000000000000000" pitchFamily="2" charset="2"/>
              <a:buChar char="Ø"/>
            </a:pPr>
            <a:r>
              <a:rPr sz="2400" spc="-10" dirty="0" smtClean="0">
                <a:solidFill>
                  <a:srgbClr val="404040"/>
                </a:solidFill>
                <a:latin typeface="Calibri"/>
                <a:cs typeface="Calibri"/>
              </a:rPr>
              <a:t>Approved </a:t>
            </a:r>
            <a:r>
              <a:rPr sz="2400" spc="-15" dirty="0">
                <a:solidFill>
                  <a:srgbClr val="404040"/>
                </a:solidFill>
                <a:latin typeface="Calibri"/>
                <a:cs typeface="Calibri"/>
              </a:rPr>
              <a:t>program </a:t>
            </a:r>
            <a:r>
              <a:rPr sz="2400" spc="-5" dirty="0">
                <a:solidFill>
                  <a:srgbClr val="404040"/>
                </a:solidFill>
                <a:latin typeface="Calibri"/>
                <a:cs typeface="Calibri"/>
              </a:rPr>
              <a:t>listing </a:t>
            </a:r>
            <a:r>
              <a:rPr sz="2400" dirty="0">
                <a:solidFill>
                  <a:srgbClr val="404040"/>
                </a:solidFill>
                <a:latin typeface="Calibri"/>
                <a:cs typeface="Calibri"/>
              </a:rPr>
              <a:t>in </a:t>
            </a:r>
            <a:r>
              <a:rPr sz="2400" spc="-5" dirty="0">
                <a:solidFill>
                  <a:srgbClr val="404040"/>
                </a:solidFill>
                <a:latin typeface="Calibri"/>
                <a:cs typeface="Calibri"/>
              </a:rPr>
              <a:t>school-based</a:t>
            </a:r>
            <a:r>
              <a:rPr sz="2400" spc="-10" dirty="0">
                <a:solidFill>
                  <a:srgbClr val="404040"/>
                </a:solidFill>
                <a:latin typeface="Calibri"/>
                <a:cs typeface="Calibri"/>
              </a:rPr>
              <a:t> </a:t>
            </a:r>
            <a:r>
              <a:rPr sz="2400" spc="-10" dirty="0" smtClean="0">
                <a:solidFill>
                  <a:srgbClr val="404040"/>
                </a:solidFill>
                <a:latin typeface="Calibri"/>
                <a:cs typeface="Calibri"/>
              </a:rPr>
              <a:t>software</a:t>
            </a:r>
            <a:endParaRPr lang="en-US" sz="2400" spc="-10" dirty="0" smtClean="0">
              <a:solidFill>
                <a:srgbClr val="404040"/>
              </a:solidFill>
              <a:latin typeface="Calibri"/>
              <a:cs typeface="Calibri"/>
            </a:endParaRPr>
          </a:p>
          <a:p>
            <a:pPr marL="355600" marR="362585" indent="-342900">
              <a:lnSpc>
                <a:spcPct val="148500"/>
              </a:lnSpc>
              <a:spcBef>
                <a:spcPts val="100"/>
              </a:spcBef>
              <a:buFont typeface="Wingdings" panose="05000000000000000000" pitchFamily="2" charset="2"/>
              <a:buChar char="Ø"/>
            </a:pPr>
            <a:r>
              <a:rPr sz="2400" spc="-5" dirty="0" smtClean="0">
                <a:solidFill>
                  <a:srgbClr val="404040"/>
                </a:solidFill>
                <a:latin typeface="Calibri"/>
                <a:cs typeface="Calibri"/>
              </a:rPr>
              <a:t>Title </a:t>
            </a:r>
            <a:r>
              <a:rPr sz="2400" dirty="0">
                <a:solidFill>
                  <a:srgbClr val="404040"/>
                </a:solidFill>
                <a:latin typeface="Calibri"/>
                <a:cs typeface="Calibri"/>
              </a:rPr>
              <a:t>IV </a:t>
            </a:r>
            <a:r>
              <a:rPr sz="2400" spc="-15" dirty="0">
                <a:solidFill>
                  <a:srgbClr val="404040"/>
                </a:solidFill>
                <a:latin typeface="Calibri"/>
                <a:cs typeface="Calibri"/>
              </a:rPr>
              <a:t>Program </a:t>
            </a:r>
            <a:r>
              <a:rPr sz="2400" spc="-5" dirty="0">
                <a:solidFill>
                  <a:srgbClr val="404040"/>
                </a:solidFill>
                <a:latin typeface="Calibri"/>
                <a:cs typeface="Calibri"/>
              </a:rPr>
              <a:t>Participation Agreement </a:t>
            </a:r>
            <a:r>
              <a:rPr sz="2400" spc="-30" dirty="0">
                <a:solidFill>
                  <a:srgbClr val="404040"/>
                </a:solidFill>
                <a:latin typeface="Calibri"/>
                <a:cs typeface="Calibri"/>
              </a:rPr>
              <a:t>(PPA) </a:t>
            </a:r>
            <a:r>
              <a:rPr sz="2400" spc="-5" dirty="0" smtClean="0">
                <a:solidFill>
                  <a:srgbClr val="404040"/>
                </a:solidFill>
                <a:latin typeface="Calibri"/>
                <a:cs typeface="Calibri"/>
              </a:rPr>
              <a:t>Local </a:t>
            </a:r>
            <a:r>
              <a:rPr sz="2400" spc="-10" dirty="0">
                <a:solidFill>
                  <a:srgbClr val="404040"/>
                </a:solidFill>
                <a:latin typeface="Calibri"/>
                <a:cs typeface="Calibri"/>
              </a:rPr>
              <a:t>governing board</a:t>
            </a:r>
            <a:r>
              <a:rPr sz="2400" spc="-40" dirty="0">
                <a:solidFill>
                  <a:srgbClr val="404040"/>
                </a:solidFill>
                <a:latin typeface="Calibri"/>
                <a:cs typeface="Calibri"/>
              </a:rPr>
              <a:t> </a:t>
            </a:r>
            <a:r>
              <a:rPr sz="2400" spc="-10" dirty="0" smtClean="0">
                <a:solidFill>
                  <a:srgbClr val="404040"/>
                </a:solidFill>
                <a:latin typeface="Calibri"/>
                <a:cs typeface="Calibri"/>
              </a:rPr>
              <a:t>approvals</a:t>
            </a:r>
            <a:endParaRPr lang="en-US" sz="2400" spc="-10" dirty="0">
              <a:solidFill>
                <a:srgbClr val="404040"/>
              </a:solidFill>
              <a:latin typeface="Calibri"/>
              <a:cs typeface="Calibri"/>
            </a:endParaRPr>
          </a:p>
          <a:p>
            <a:pPr marL="355600" marR="362585" indent="-342900">
              <a:lnSpc>
                <a:spcPct val="148500"/>
              </a:lnSpc>
              <a:spcBef>
                <a:spcPts val="100"/>
              </a:spcBef>
              <a:buFont typeface="Wingdings" panose="05000000000000000000" pitchFamily="2" charset="2"/>
              <a:buChar char="Ø"/>
            </a:pPr>
            <a:r>
              <a:rPr sz="2400" spc="-5" dirty="0" smtClean="0">
                <a:solidFill>
                  <a:srgbClr val="404040"/>
                </a:solidFill>
                <a:latin typeface="Calibri"/>
                <a:cs typeface="Calibri"/>
              </a:rPr>
              <a:t>Local </a:t>
            </a:r>
            <a:r>
              <a:rPr sz="2400" dirty="0">
                <a:solidFill>
                  <a:srgbClr val="404040"/>
                </a:solidFill>
                <a:latin typeface="Calibri"/>
                <a:cs typeface="Calibri"/>
              </a:rPr>
              <a:t>Curriculum </a:t>
            </a:r>
            <a:r>
              <a:rPr sz="2400" spc="-10" dirty="0">
                <a:solidFill>
                  <a:srgbClr val="404040"/>
                </a:solidFill>
                <a:latin typeface="Calibri"/>
                <a:cs typeface="Calibri"/>
              </a:rPr>
              <a:t>Committee </a:t>
            </a:r>
            <a:r>
              <a:rPr sz="2400" spc="-5" dirty="0">
                <a:solidFill>
                  <a:srgbClr val="404040"/>
                </a:solidFill>
                <a:latin typeface="Calibri"/>
                <a:cs typeface="Calibri"/>
              </a:rPr>
              <a:t>meeting</a:t>
            </a:r>
            <a:r>
              <a:rPr sz="2400" spc="-10" dirty="0">
                <a:solidFill>
                  <a:srgbClr val="404040"/>
                </a:solidFill>
                <a:latin typeface="Calibri"/>
                <a:cs typeface="Calibri"/>
              </a:rPr>
              <a:t> </a:t>
            </a:r>
            <a:r>
              <a:rPr sz="2400" spc="-5" dirty="0">
                <a:solidFill>
                  <a:srgbClr val="404040"/>
                </a:solidFill>
                <a:latin typeface="Calibri"/>
                <a:cs typeface="Calibri"/>
              </a:rPr>
              <a:t>minutes</a:t>
            </a:r>
            <a:endParaRPr sz="2400" dirty="0">
              <a:latin typeface="Calibri"/>
              <a:cs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67485" y="685800"/>
            <a:ext cx="9992360" cy="1379220"/>
          </a:xfrm>
          <a:prstGeom prst="rect">
            <a:avLst/>
          </a:prstGeom>
        </p:spPr>
        <p:txBody>
          <a:bodyPr vert="horz" wrap="square" lIns="0" tIns="12700" rIns="0" bIns="0" rtlCol="0">
            <a:spAutoFit/>
          </a:bodyPr>
          <a:lstStyle/>
          <a:p>
            <a:pPr marR="89535" algn="ctr">
              <a:lnSpc>
                <a:spcPts val="5330"/>
              </a:lnSpc>
              <a:spcBef>
                <a:spcPts val="100"/>
              </a:spcBef>
            </a:pPr>
            <a:r>
              <a:rPr sz="4000" spc="-60" dirty="0">
                <a:solidFill>
                  <a:schemeClr val="accent6">
                    <a:lumMod val="75000"/>
                  </a:schemeClr>
                </a:solidFill>
                <a:latin typeface="Bahnschrift SemiBold Condensed" panose="020B0502040204020203" pitchFamily="34" charset="0"/>
              </a:rPr>
              <a:t>Outcomes </a:t>
            </a:r>
            <a:r>
              <a:rPr sz="4000" spc="-25" dirty="0">
                <a:solidFill>
                  <a:schemeClr val="accent6">
                    <a:lumMod val="75000"/>
                  </a:schemeClr>
                </a:solidFill>
                <a:latin typeface="Bahnschrift SemiBold Condensed" panose="020B0502040204020203" pitchFamily="34" charset="0"/>
              </a:rPr>
              <a:t>of </a:t>
            </a:r>
            <a:r>
              <a:rPr sz="4000" spc="-50" dirty="0">
                <a:solidFill>
                  <a:schemeClr val="accent6">
                    <a:lumMod val="75000"/>
                  </a:schemeClr>
                </a:solidFill>
                <a:latin typeface="Bahnschrift SemiBold Condensed" panose="020B0502040204020203" pitchFamily="34" charset="0"/>
              </a:rPr>
              <a:t>Local Curricular</a:t>
            </a:r>
            <a:r>
              <a:rPr sz="4000" spc="-330" dirty="0">
                <a:solidFill>
                  <a:schemeClr val="accent6">
                    <a:lumMod val="75000"/>
                  </a:schemeClr>
                </a:solidFill>
                <a:latin typeface="Bahnschrift SemiBold Condensed" panose="020B0502040204020203" pitchFamily="34" charset="0"/>
              </a:rPr>
              <a:t> </a:t>
            </a:r>
            <a:r>
              <a:rPr sz="4000" spc="-60" dirty="0">
                <a:solidFill>
                  <a:schemeClr val="accent6">
                    <a:lumMod val="75000"/>
                  </a:schemeClr>
                </a:solidFill>
                <a:latin typeface="Bahnschrift SemiBold Condensed" panose="020B0502040204020203" pitchFamily="34" charset="0"/>
              </a:rPr>
              <a:t>Processes</a:t>
            </a:r>
          </a:p>
          <a:p>
            <a:pPr algn="ctr">
              <a:lnSpc>
                <a:spcPts val="5330"/>
              </a:lnSpc>
              <a:tabLst>
                <a:tab pos="2660015" algn="l"/>
                <a:tab pos="9966325" algn="l"/>
              </a:tabLst>
            </a:pPr>
            <a:r>
              <a:rPr sz="4000" u="none" dirty="0">
                <a:solidFill>
                  <a:schemeClr val="accent6">
                    <a:lumMod val="75000"/>
                  </a:schemeClr>
                </a:solidFill>
                <a:latin typeface="Bahnschrift SemiBold Condensed" panose="020B0502040204020203" pitchFamily="34" charset="0"/>
              </a:rPr>
              <a:t> 	</a:t>
            </a:r>
            <a:r>
              <a:rPr sz="4000" spc="-55" dirty="0">
                <a:solidFill>
                  <a:schemeClr val="accent6">
                    <a:lumMod val="75000"/>
                  </a:schemeClr>
                </a:solidFill>
                <a:latin typeface="Bahnschrift SemiBold Condensed" panose="020B0502040204020203" pitchFamily="34" charset="0"/>
              </a:rPr>
              <a:t>Assure</a:t>
            </a:r>
            <a:r>
              <a:rPr sz="4000" spc="-155" dirty="0">
                <a:solidFill>
                  <a:schemeClr val="accent6">
                    <a:lumMod val="75000"/>
                  </a:schemeClr>
                </a:solidFill>
                <a:latin typeface="Bahnschrift SemiBold Condensed" panose="020B0502040204020203" pitchFamily="34" charset="0"/>
              </a:rPr>
              <a:t> </a:t>
            </a:r>
            <a:r>
              <a:rPr sz="4000" spc="-50" dirty="0">
                <a:solidFill>
                  <a:schemeClr val="accent6">
                    <a:lumMod val="75000"/>
                  </a:schemeClr>
                </a:solidFill>
                <a:latin typeface="Bahnschrift SemiBold Condensed" panose="020B0502040204020203" pitchFamily="34" charset="0"/>
              </a:rPr>
              <a:t>Compliance</a:t>
            </a:r>
            <a:r>
              <a:rPr u="none" spc="-50" dirty="0">
                <a:solidFill>
                  <a:schemeClr val="accent6">
                    <a:lumMod val="75000"/>
                  </a:schemeClr>
                </a:solidFill>
                <a:latin typeface="Bahnschrift SemiBold Condensed" panose="020B0502040204020203"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14</a:t>
            </a:fld>
            <a:endParaRPr dirty="0"/>
          </a:p>
        </p:txBody>
      </p:sp>
      <p:sp>
        <p:nvSpPr>
          <p:cNvPr id="3" name="object 3"/>
          <p:cNvSpPr txBox="1"/>
          <p:nvPr/>
        </p:nvSpPr>
        <p:spPr>
          <a:xfrm>
            <a:off x="793262" y="2362200"/>
            <a:ext cx="10369550" cy="3597779"/>
          </a:xfrm>
          <a:prstGeom prst="rect">
            <a:avLst/>
          </a:prstGeom>
        </p:spPr>
        <p:txBody>
          <a:bodyPr vert="horz" wrap="square" lIns="0" tIns="32384" rIns="0" bIns="0" rtlCol="0">
            <a:spAutoFit/>
          </a:bodyPr>
          <a:lstStyle/>
          <a:p>
            <a:pPr marL="12700">
              <a:lnSpc>
                <a:spcPct val="100000"/>
              </a:lnSpc>
              <a:spcBef>
                <a:spcPts val="254"/>
              </a:spcBef>
            </a:pPr>
            <a:r>
              <a:rPr sz="2000" spc="-5" dirty="0">
                <a:solidFill>
                  <a:srgbClr val="404040"/>
                </a:solidFill>
                <a:latin typeface="Calibri"/>
                <a:cs typeface="Calibri"/>
              </a:rPr>
              <a:t>Local </a:t>
            </a:r>
            <a:r>
              <a:rPr sz="2000" spc="-10" dirty="0">
                <a:solidFill>
                  <a:srgbClr val="404040"/>
                </a:solidFill>
                <a:latin typeface="Calibri"/>
                <a:cs typeface="Calibri"/>
              </a:rPr>
              <a:t>processes </a:t>
            </a:r>
            <a:r>
              <a:rPr sz="2000" dirty="0">
                <a:solidFill>
                  <a:srgbClr val="404040"/>
                </a:solidFill>
                <a:latin typeface="Calibri"/>
                <a:cs typeface="Calibri"/>
              </a:rPr>
              <a:t>and </a:t>
            </a:r>
            <a:r>
              <a:rPr sz="2000" spc="-10" dirty="0">
                <a:solidFill>
                  <a:srgbClr val="404040"/>
                </a:solidFill>
                <a:latin typeface="Calibri"/>
                <a:cs typeface="Calibri"/>
              </a:rPr>
              <a:t>procedures </a:t>
            </a:r>
            <a:r>
              <a:rPr sz="2000" spc="-15" dirty="0">
                <a:solidFill>
                  <a:srgbClr val="404040"/>
                </a:solidFill>
                <a:latin typeface="Calibri"/>
                <a:cs typeface="Calibri"/>
              </a:rPr>
              <a:t>for </a:t>
            </a:r>
            <a:r>
              <a:rPr sz="2000" dirty="0">
                <a:solidFill>
                  <a:srgbClr val="404040"/>
                </a:solidFill>
                <a:latin typeface="Calibri"/>
                <a:cs typeface="Calibri"/>
              </a:rPr>
              <a:t>curriculum </a:t>
            </a:r>
            <a:r>
              <a:rPr sz="2000" spc="-5" dirty="0">
                <a:solidFill>
                  <a:srgbClr val="404040"/>
                </a:solidFill>
                <a:latin typeface="Calibri"/>
                <a:cs typeface="Calibri"/>
              </a:rPr>
              <a:t>should </a:t>
            </a:r>
            <a:r>
              <a:rPr sz="2000" dirty="0">
                <a:solidFill>
                  <a:srgbClr val="404040"/>
                </a:solidFill>
                <a:latin typeface="Calibri"/>
                <a:cs typeface="Calibri"/>
              </a:rPr>
              <a:t>include </a:t>
            </a:r>
            <a:r>
              <a:rPr sz="2000" spc="-5" dirty="0">
                <a:solidFill>
                  <a:srgbClr val="404040"/>
                </a:solidFill>
                <a:latin typeface="Calibri"/>
                <a:cs typeface="Calibri"/>
              </a:rPr>
              <a:t>checks </a:t>
            </a:r>
            <a:r>
              <a:rPr sz="2000" spc="-15" dirty="0">
                <a:solidFill>
                  <a:srgbClr val="404040"/>
                </a:solidFill>
                <a:latin typeface="Calibri"/>
                <a:cs typeface="Calibri"/>
              </a:rPr>
              <a:t>to </a:t>
            </a:r>
            <a:r>
              <a:rPr sz="2000" spc="-5" dirty="0">
                <a:solidFill>
                  <a:srgbClr val="404040"/>
                </a:solidFill>
                <a:latin typeface="Calibri"/>
                <a:cs typeface="Calibri"/>
              </a:rPr>
              <a:t>ensure </a:t>
            </a:r>
            <a:r>
              <a:rPr sz="2000" spc="-55" dirty="0">
                <a:solidFill>
                  <a:srgbClr val="404040"/>
                </a:solidFill>
                <a:latin typeface="Calibri"/>
                <a:cs typeface="Calibri"/>
              </a:rPr>
              <a:t>FA </a:t>
            </a:r>
            <a:r>
              <a:rPr sz="2000" spc="-5" dirty="0">
                <a:solidFill>
                  <a:srgbClr val="404040"/>
                </a:solidFill>
                <a:latin typeface="Calibri"/>
                <a:cs typeface="Calibri"/>
              </a:rPr>
              <a:t>eligible</a:t>
            </a:r>
            <a:r>
              <a:rPr sz="2000" spc="170" dirty="0">
                <a:solidFill>
                  <a:srgbClr val="404040"/>
                </a:solidFill>
                <a:latin typeface="Calibri"/>
                <a:cs typeface="Calibri"/>
              </a:rPr>
              <a:t> </a:t>
            </a:r>
            <a:r>
              <a:rPr sz="2000" spc="-10" dirty="0">
                <a:solidFill>
                  <a:srgbClr val="404040"/>
                </a:solidFill>
                <a:latin typeface="Calibri"/>
                <a:cs typeface="Calibri"/>
              </a:rPr>
              <a:t>programs:</a:t>
            </a:r>
            <a:endParaRPr sz="2000" dirty="0">
              <a:latin typeface="Calibri"/>
              <a:cs typeface="Calibri"/>
            </a:endParaRPr>
          </a:p>
          <a:p>
            <a:pPr marL="396240" indent="-182880">
              <a:lnSpc>
                <a:spcPct val="100000"/>
              </a:lnSpc>
              <a:spcBef>
                <a:spcPts val="155"/>
              </a:spcBef>
              <a:buClr>
                <a:srgbClr val="E38312"/>
              </a:buClr>
              <a:buChar char="◦"/>
              <a:tabLst>
                <a:tab pos="396875" algn="l"/>
              </a:tabLst>
            </a:pPr>
            <a:endParaRPr lang="en-US" sz="2000" spc="-20" dirty="0" smtClean="0">
              <a:solidFill>
                <a:srgbClr val="404040"/>
              </a:solidFill>
              <a:latin typeface="Calibri"/>
              <a:cs typeface="Calibri"/>
            </a:endParaRPr>
          </a:p>
          <a:p>
            <a:pPr marL="396240" indent="-182880">
              <a:lnSpc>
                <a:spcPct val="100000"/>
              </a:lnSpc>
              <a:spcBef>
                <a:spcPts val="155"/>
              </a:spcBef>
              <a:buClr>
                <a:srgbClr val="E38312"/>
              </a:buClr>
              <a:buChar char="◦"/>
              <a:tabLst>
                <a:tab pos="396875" algn="l"/>
              </a:tabLst>
            </a:pPr>
            <a:r>
              <a:rPr lang="en-US" sz="2000" spc="-20" dirty="0">
                <a:solidFill>
                  <a:srgbClr val="404040"/>
                </a:solidFill>
                <a:latin typeface="Calibri"/>
                <a:cs typeface="Calibri"/>
              </a:rPr>
              <a:t>H</a:t>
            </a:r>
            <a:r>
              <a:rPr sz="2000" spc="-20" dirty="0" smtClean="0">
                <a:solidFill>
                  <a:srgbClr val="404040"/>
                </a:solidFill>
                <a:latin typeface="Calibri"/>
                <a:cs typeface="Calibri"/>
              </a:rPr>
              <a:t>ave </a:t>
            </a:r>
            <a:r>
              <a:rPr sz="2000" spc="-5" dirty="0">
                <a:solidFill>
                  <a:srgbClr val="404040"/>
                </a:solidFill>
                <a:latin typeface="Calibri"/>
                <a:cs typeface="Calibri"/>
              </a:rPr>
              <a:t>Chancellor’s Office </a:t>
            </a:r>
            <a:r>
              <a:rPr sz="2000" spc="-10" dirty="0" smtClean="0">
                <a:solidFill>
                  <a:srgbClr val="404040"/>
                </a:solidFill>
                <a:latin typeface="Calibri"/>
                <a:cs typeface="Calibri"/>
              </a:rPr>
              <a:t>approval</a:t>
            </a:r>
            <a:r>
              <a:rPr lang="en-US" sz="2000" spc="-10" dirty="0" smtClean="0">
                <a:solidFill>
                  <a:srgbClr val="404040"/>
                </a:solidFill>
                <a:latin typeface="Calibri"/>
                <a:cs typeface="Calibri"/>
              </a:rPr>
              <a:t>/chaptering</a:t>
            </a:r>
            <a:endParaRPr sz="2000" dirty="0">
              <a:latin typeface="Calibri"/>
              <a:cs typeface="Calibri"/>
            </a:endParaRPr>
          </a:p>
          <a:p>
            <a:pPr marL="396240" indent="-182880">
              <a:lnSpc>
                <a:spcPct val="100000"/>
              </a:lnSpc>
              <a:spcBef>
                <a:spcPts val="360"/>
              </a:spcBef>
              <a:buClr>
                <a:srgbClr val="E38312"/>
              </a:buClr>
              <a:buChar char="◦"/>
              <a:tabLst>
                <a:tab pos="396875" algn="l"/>
              </a:tabLst>
            </a:pPr>
            <a:r>
              <a:rPr sz="2000" spc="-5" dirty="0">
                <a:solidFill>
                  <a:srgbClr val="404040"/>
                </a:solidFill>
                <a:latin typeface="Calibri"/>
                <a:cs typeface="Calibri"/>
              </a:rPr>
              <a:t>COCI matches </a:t>
            </a:r>
            <a:r>
              <a:rPr sz="2000" spc="-10" dirty="0">
                <a:solidFill>
                  <a:srgbClr val="404040"/>
                </a:solidFill>
                <a:latin typeface="Calibri"/>
                <a:cs typeface="Calibri"/>
              </a:rPr>
              <a:t>exactly</a:t>
            </a:r>
            <a:r>
              <a:rPr sz="2000" spc="-20" dirty="0">
                <a:solidFill>
                  <a:srgbClr val="404040"/>
                </a:solidFill>
                <a:latin typeface="Calibri"/>
                <a:cs typeface="Calibri"/>
              </a:rPr>
              <a:t> </a:t>
            </a:r>
            <a:r>
              <a:rPr sz="2000" spc="-5" dirty="0">
                <a:solidFill>
                  <a:srgbClr val="404040"/>
                </a:solidFill>
                <a:latin typeface="Calibri"/>
                <a:cs typeface="Calibri"/>
              </a:rPr>
              <a:t>with--</a:t>
            </a:r>
            <a:endParaRPr sz="2000" dirty="0">
              <a:latin typeface="Calibri"/>
              <a:cs typeface="Calibri"/>
            </a:endParaRPr>
          </a:p>
          <a:p>
            <a:pPr marL="579755" lvl="1" indent="-183515">
              <a:lnSpc>
                <a:spcPct val="100000"/>
              </a:lnSpc>
              <a:spcBef>
                <a:spcPts val="360"/>
              </a:spcBef>
              <a:buClr>
                <a:srgbClr val="E38312"/>
              </a:buClr>
              <a:buChar char="◦"/>
              <a:tabLst>
                <a:tab pos="580390" algn="l"/>
              </a:tabLst>
            </a:pPr>
            <a:r>
              <a:rPr sz="2000" spc="-5" dirty="0">
                <a:solidFill>
                  <a:srgbClr val="404040"/>
                </a:solidFill>
                <a:latin typeface="Calibri"/>
                <a:cs typeface="Calibri"/>
              </a:rPr>
              <a:t>College</a:t>
            </a:r>
            <a:r>
              <a:rPr sz="2000" spc="-15" dirty="0">
                <a:solidFill>
                  <a:srgbClr val="404040"/>
                </a:solidFill>
                <a:latin typeface="Calibri"/>
                <a:cs typeface="Calibri"/>
              </a:rPr>
              <a:t> </a:t>
            </a:r>
            <a:r>
              <a:rPr sz="2000" spc="-10" dirty="0">
                <a:solidFill>
                  <a:srgbClr val="404040"/>
                </a:solidFill>
                <a:latin typeface="Calibri"/>
                <a:cs typeface="Calibri"/>
              </a:rPr>
              <a:t>Catalog</a:t>
            </a:r>
            <a:endParaRPr sz="2000" dirty="0">
              <a:latin typeface="Calibri"/>
              <a:cs typeface="Calibri"/>
            </a:endParaRPr>
          </a:p>
          <a:p>
            <a:pPr marL="579755" lvl="1" indent="-183515">
              <a:lnSpc>
                <a:spcPct val="100000"/>
              </a:lnSpc>
              <a:spcBef>
                <a:spcPts val="360"/>
              </a:spcBef>
              <a:buClr>
                <a:srgbClr val="E38312"/>
              </a:buClr>
              <a:buChar char="◦"/>
              <a:tabLst>
                <a:tab pos="580390" algn="l"/>
              </a:tabLst>
            </a:pPr>
            <a:r>
              <a:rPr sz="2000" spc="-5" dirty="0">
                <a:solidFill>
                  <a:srgbClr val="404040"/>
                </a:solidFill>
                <a:latin typeface="Calibri"/>
                <a:cs typeface="Calibri"/>
              </a:rPr>
              <a:t>Title </a:t>
            </a:r>
            <a:r>
              <a:rPr sz="2000" dirty="0">
                <a:solidFill>
                  <a:srgbClr val="404040"/>
                </a:solidFill>
                <a:latin typeface="Calibri"/>
                <a:cs typeface="Calibri"/>
              </a:rPr>
              <a:t>IV </a:t>
            </a:r>
            <a:r>
              <a:rPr sz="2000" spc="-10" dirty="0">
                <a:solidFill>
                  <a:srgbClr val="404040"/>
                </a:solidFill>
                <a:latin typeface="Calibri"/>
                <a:cs typeface="Calibri"/>
              </a:rPr>
              <a:t>Federal </a:t>
            </a:r>
            <a:r>
              <a:rPr sz="2000" spc="-5" dirty="0">
                <a:solidFill>
                  <a:srgbClr val="404040"/>
                </a:solidFill>
                <a:latin typeface="Calibri"/>
                <a:cs typeface="Calibri"/>
              </a:rPr>
              <a:t>Financial </a:t>
            </a:r>
            <a:r>
              <a:rPr sz="2000" dirty="0">
                <a:solidFill>
                  <a:srgbClr val="404040"/>
                </a:solidFill>
                <a:latin typeface="Calibri"/>
                <a:cs typeface="Calibri"/>
              </a:rPr>
              <a:t>Aid</a:t>
            </a:r>
            <a:r>
              <a:rPr sz="2000" spc="10" dirty="0">
                <a:solidFill>
                  <a:srgbClr val="404040"/>
                </a:solidFill>
                <a:latin typeface="Calibri"/>
                <a:cs typeface="Calibri"/>
              </a:rPr>
              <a:t> </a:t>
            </a:r>
            <a:r>
              <a:rPr sz="2000" spc="-50" dirty="0">
                <a:solidFill>
                  <a:srgbClr val="404040"/>
                </a:solidFill>
                <a:latin typeface="Calibri"/>
                <a:cs typeface="Calibri"/>
              </a:rPr>
              <a:t>PPA</a:t>
            </a:r>
            <a:endParaRPr sz="2000" dirty="0">
              <a:latin typeface="Calibri"/>
              <a:cs typeface="Calibri"/>
            </a:endParaRPr>
          </a:p>
          <a:p>
            <a:pPr marL="579755" lvl="1" indent="-183515">
              <a:lnSpc>
                <a:spcPct val="100000"/>
              </a:lnSpc>
              <a:spcBef>
                <a:spcPts val="360"/>
              </a:spcBef>
              <a:buClr>
                <a:srgbClr val="E38312"/>
              </a:buClr>
              <a:buChar char="◦"/>
              <a:tabLst>
                <a:tab pos="580390" algn="l"/>
              </a:tabLst>
            </a:pPr>
            <a:r>
              <a:rPr sz="2000" spc="-15" dirty="0">
                <a:solidFill>
                  <a:srgbClr val="404040"/>
                </a:solidFill>
                <a:latin typeface="Calibri"/>
                <a:cs typeface="Calibri"/>
              </a:rPr>
              <a:t>Program </a:t>
            </a:r>
            <a:r>
              <a:rPr sz="2000" spc="-5" dirty="0">
                <a:solidFill>
                  <a:srgbClr val="404040"/>
                </a:solidFill>
                <a:latin typeface="Calibri"/>
                <a:cs typeface="Calibri"/>
              </a:rPr>
              <a:t>listing </a:t>
            </a:r>
            <a:r>
              <a:rPr sz="2000" dirty="0">
                <a:solidFill>
                  <a:srgbClr val="404040"/>
                </a:solidFill>
                <a:latin typeface="Calibri"/>
                <a:cs typeface="Calibri"/>
              </a:rPr>
              <a:t>in </a:t>
            </a:r>
            <a:r>
              <a:rPr sz="2000" spc="-5" dirty="0">
                <a:solidFill>
                  <a:srgbClr val="404040"/>
                </a:solidFill>
                <a:latin typeface="Calibri"/>
                <a:cs typeface="Calibri"/>
              </a:rPr>
              <a:t>school-based</a:t>
            </a:r>
            <a:r>
              <a:rPr sz="2000" spc="5" dirty="0">
                <a:solidFill>
                  <a:srgbClr val="404040"/>
                </a:solidFill>
                <a:latin typeface="Calibri"/>
                <a:cs typeface="Calibri"/>
              </a:rPr>
              <a:t> </a:t>
            </a:r>
            <a:r>
              <a:rPr sz="2000" spc="-10" dirty="0">
                <a:solidFill>
                  <a:srgbClr val="404040"/>
                </a:solidFill>
                <a:latin typeface="Calibri"/>
                <a:cs typeface="Calibri"/>
              </a:rPr>
              <a:t>software</a:t>
            </a:r>
            <a:endParaRPr sz="2000" dirty="0">
              <a:latin typeface="Calibri"/>
              <a:cs typeface="Calibri"/>
            </a:endParaRPr>
          </a:p>
          <a:p>
            <a:pPr>
              <a:lnSpc>
                <a:spcPct val="100000"/>
              </a:lnSpc>
            </a:pPr>
            <a:endParaRPr sz="2000" dirty="0">
              <a:latin typeface="Times New Roman"/>
              <a:cs typeface="Times New Roman"/>
            </a:endParaRPr>
          </a:p>
          <a:p>
            <a:pPr marL="12700" marR="645160" algn="ctr">
              <a:lnSpc>
                <a:spcPts val="2160"/>
              </a:lnSpc>
            </a:pPr>
            <a:r>
              <a:rPr sz="2000" u="sng" spc="-10" dirty="0" smtClean="0">
                <a:solidFill>
                  <a:srgbClr val="404040"/>
                </a:solidFill>
                <a:latin typeface="Calibri"/>
                <a:cs typeface="Calibri"/>
              </a:rPr>
              <a:t>Collaboration </a:t>
            </a:r>
            <a:r>
              <a:rPr sz="2000" u="sng" dirty="0">
                <a:solidFill>
                  <a:srgbClr val="404040"/>
                </a:solidFill>
                <a:latin typeface="Calibri"/>
                <a:cs typeface="Calibri"/>
              </a:rPr>
              <a:t>is </a:t>
            </a:r>
            <a:r>
              <a:rPr sz="2000" u="sng" spc="-15" dirty="0">
                <a:solidFill>
                  <a:srgbClr val="404040"/>
                </a:solidFill>
                <a:latin typeface="Calibri"/>
                <a:cs typeface="Calibri"/>
              </a:rPr>
              <a:t>Key! </a:t>
            </a:r>
            <a:endParaRPr lang="en-US" sz="2000" u="sng" spc="-15" dirty="0" smtClean="0">
              <a:solidFill>
                <a:srgbClr val="404040"/>
              </a:solidFill>
              <a:latin typeface="Calibri"/>
              <a:cs typeface="Calibri"/>
            </a:endParaRPr>
          </a:p>
          <a:p>
            <a:pPr marL="12700" marR="645160" algn="ctr">
              <a:lnSpc>
                <a:spcPts val="2160"/>
              </a:lnSpc>
            </a:pPr>
            <a:r>
              <a:rPr sz="2000" spc="-5" dirty="0" smtClean="0">
                <a:solidFill>
                  <a:srgbClr val="404040"/>
                </a:solidFill>
                <a:latin typeface="Calibri"/>
                <a:cs typeface="Calibri"/>
              </a:rPr>
              <a:t>How </a:t>
            </a:r>
            <a:r>
              <a:rPr sz="2000" spc="-5" dirty="0">
                <a:solidFill>
                  <a:srgbClr val="404040"/>
                </a:solidFill>
                <a:latin typeface="Calibri"/>
                <a:cs typeface="Calibri"/>
              </a:rPr>
              <a:t>do </a:t>
            </a:r>
            <a:r>
              <a:rPr sz="2000" spc="-10" dirty="0">
                <a:solidFill>
                  <a:srgbClr val="404040"/>
                </a:solidFill>
                <a:latin typeface="Calibri"/>
                <a:cs typeface="Calibri"/>
              </a:rPr>
              <a:t>your </a:t>
            </a:r>
            <a:r>
              <a:rPr sz="2000" spc="-5" dirty="0">
                <a:solidFill>
                  <a:srgbClr val="404040"/>
                </a:solidFill>
                <a:latin typeface="Calibri"/>
                <a:cs typeface="Calibri"/>
              </a:rPr>
              <a:t>local </a:t>
            </a:r>
            <a:r>
              <a:rPr sz="2000" spc="-10" dirty="0">
                <a:solidFill>
                  <a:srgbClr val="404040"/>
                </a:solidFill>
                <a:latin typeface="Calibri"/>
                <a:cs typeface="Calibri"/>
              </a:rPr>
              <a:t>processes </a:t>
            </a:r>
            <a:r>
              <a:rPr sz="2000" spc="-5" dirty="0">
                <a:solidFill>
                  <a:srgbClr val="404040"/>
                </a:solidFill>
                <a:latin typeface="Calibri"/>
                <a:cs typeface="Calibri"/>
              </a:rPr>
              <a:t>encourage </a:t>
            </a:r>
            <a:r>
              <a:rPr sz="2000" dirty="0">
                <a:solidFill>
                  <a:srgbClr val="404040"/>
                </a:solidFill>
                <a:latin typeface="Calibri"/>
                <a:cs typeface="Calibri"/>
              </a:rPr>
              <a:t>and </a:t>
            </a:r>
            <a:r>
              <a:rPr sz="2000" spc="-5" dirty="0">
                <a:solidFill>
                  <a:srgbClr val="404040"/>
                </a:solidFill>
                <a:latin typeface="Calibri"/>
                <a:cs typeface="Calibri"/>
              </a:rPr>
              <a:t>verify </a:t>
            </a:r>
            <a:r>
              <a:rPr sz="2000" spc="-10" dirty="0">
                <a:solidFill>
                  <a:srgbClr val="404040"/>
                </a:solidFill>
                <a:latin typeface="Calibri"/>
                <a:cs typeface="Calibri"/>
              </a:rPr>
              <a:t>collaboration </a:t>
            </a:r>
            <a:r>
              <a:rPr sz="2000" spc="-5" dirty="0">
                <a:solidFill>
                  <a:srgbClr val="404040"/>
                </a:solidFill>
                <a:latin typeface="Calibri"/>
                <a:cs typeface="Calibri"/>
              </a:rPr>
              <a:t>between </a:t>
            </a:r>
            <a:r>
              <a:rPr sz="2000" spc="-10" dirty="0" smtClean="0">
                <a:solidFill>
                  <a:srgbClr val="404040"/>
                </a:solidFill>
                <a:latin typeface="Calibri"/>
                <a:cs typeface="Calibri"/>
              </a:rPr>
              <a:t>appropriate </a:t>
            </a:r>
            <a:endParaRPr lang="en-US" sz="2000" spc="-10" dirty="0" smtClean="0">
              <a:solidFill>
                <a:srgbClr val="404040"/>
              </a:solidFill>
              <a:latin typeface="Calibri"/>
              <a:cs typeface="Calibri"/>
            </a:endParaRPr>
          </a:p>
          <a:p>
            <a:pPr marL="12700" marR="645160" algn="ctr">
              <a:lnSpc>
                <a:spcPts val="2160"/>
              </a:lnSpc>
            </a:pPr>
            <a:r>
              <a:rPr sz="2000" spc="-5" dirty="0" smtClean="0">
                <a:solidFill>
                  <a:srgbClr val="404040"/>
                </a:solidFill>
                <a:latin typeface="Calibri"/>
                <a:cs typeface="Calibri"/>
              </a:rPr>
              <a:t>college</a:t>
            </a:r>
            <a:r>
              <a:rPr sz="2000" spc="15" dirty="0" smtClean="0">
                <a:solidFill>
                  <a:srgbClr val="404040"/>
                </a:solidFill>
                <a:latin typeface="Calibri"/>
                <a:cs typeface="Calibri"/>
              </a:rPr>
              <a:t> </a:t>
            </a:r>
            <a:r>
              <a:rPr sz="2000" spc="-10" dirty="0">
                <a:solidFill>
                  <a:srgbClr val="404040"/>
                </a:solidFill>
                <a:latin typeface="Calibri"/>
                <a:cs typeface="Calibri"/>
              </a:rPr>
              <a:t>personnel?</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292353"/>
            <a:ext cx="11963399" cy="1379220"/>
          </a:xfrm>
          <a:prstGeom prst="rect">
            <a:avLst/>
          </a:prstGeom>
          <a:solidFill>
            <a:schemeClr val="accent6">
              <a:lumMod val="40000"/>
              <a:lumOff val="60000"/>
            </a:schemeClr>
          </a:solidFill>
        </p:spPr>
        <p:txBody>
          <a:bodyPr vert="horz" wrap="square" lIns="0" tIns="12700" rIns="0" bIns="0" rtlCol="0">
            <a:spAutoFit/>
          </a:bodyPr>
          <a:lstStyle/>
          <a:p>
            <a:pPr marR="89535" algn="ctr">
              <a:lnSpc>
                <a:spcPts val="5330"/>
              </a:lnSpc>
              <a:spcBef>
                <a:spcPts val="100"/>
              </a:spcBef>
            </a:pPr>
            <a:r>
              <a:rPr u="none" spc="-55" dirty="0">
                <a:solidFill>
                  <a:schemeClr val="accent6">
                    <a:lumMod val="75000"/>
                  </a:schemeClr>
                </a:solidFill>
                <a:latin typeface="Bahnschrift SemiCondensed" panose="020B0502040204020203" pitchFamily="34" charset="0"/>
              </a:rPr>
              <a:t>Chancellor’s</a:t>
            </a:r>
            <a:r>
              <a:rPr u="none" spc="-120" dirty="0">
                <a:solidFill>
                  <a:schemeClr val="accent6">
                    <a:lumMod val="75000"/>
                  </a:schemeClr>
                </a:solidFill>
                <a:latin typeface="Bahnschrift SemiCondensed" panose="020B0502040204020203" pitchFamily="34" charset="0"/>
              </a:rPr>
              <a:t> </a:t>
            </a:r>
            <a:r>
              <a:rPr u="none" spc="-55" dirty="0">
                <a:solidFill>
                  <a:schemeClr val="accent6">
                    <a:lumMod val="75000"/>
                  </a:schemeClr>
                </a:solidFill>
                <a:latin typeface="Bahnschrift SemiCondensed" panose="020B0502040204020203" pitchFamily="34" charset="0"/>
              </a:rPr>
              <a:t>Office</a:t>
            </a:r>
          </a:p>
          <a:p>
            <a:pPr algn="ctr">
              <a:lnSpc>
                <a:spcPts val="5330"/>
              </a:lnSpc>
              <a:tabLst>
                <a:tab pos="2429510" algn="l"/>
                <a:tab pos="9966325" algn="l"/>
              </a:tabLst>
            </a:pPr>
            <a:r>
              <a:rPr u="none" dirty="0">
                <a:solidFill>
                  <a:schemeClr val="accent6">
                    <a:lumMod val="75000"/>
                  </a:schemeClr>
                </a:solidFill>
                <a:latin typeface="Bahnschrift SemiCondensed" panose="020B0502040204020203" pitchFamily="34" charset="0"/>
              </a:rPr>
              <a:t> 	</a:t>
            </a:r>
            <a:r>
              <a:rPr u="none" spc="-65" dirty="0">
                <a:solidFill>
                  <a:schemeClr val="accent6">
                    <a:lumMod val="75000"/>
                  </a:schemeClr>
                </a:solidFill>
                <a:latin typeface="Bahnschrift SemiCondensed" panose="020B0502040204020203" pitchFamily="34" charset="0"/>
              </a:rPr>
              <a:t>Process </a:t>
            </a:r>
            <a:r>
              <a:rPr u="none" spc="-70" dirty="0">
                <a:solidFill>
                  <a:schemeClr val="accent6">
                    <a:lumMod val="75000"/>
                  </a:schemeClr>
                </a:solidFill>
                <a:latin typeface="Bahnschrift SemiCondensed" panose="020B0502040204020203" pitchFamily="34" charset="0"/>
              </a:rPr>
              <a:t>for</a:t>
            </a:r>
            <a:r>
              <a:rPr u="none" spc="-215" dirty="0">
                <a:solidFill>
                  <a:schemeClr val="accent6">
                    <a:lumMod val="75000"/>
                  </a:schemeClr>
                </a:solidFill>
                <a:latin typeface="Bahnschrift SemiCondensed" panose="020B0502040204020203" pitchFamily="34" charset="0"/>
              </a:rPr>
              <a:t> </a:t>
            </a:r>
            <a:r>
              <a:rPr u="none" spc="-75" dirty="0">
                <a:solidFill>
                  <a:schemeClr val="accent6">
                    <a:lumMod val="75000"/>
                  </a:schemeClr>
                </a:solidFill>
                <a:latin typeface="Bahnschrift SemiCondensed" panose="020B0502040204020203" pitchFamily="34" charset="0"/>
              </a:rPr>
              <a:t>Programs	</a:t>
            </a:r>
          </a:p>
        </p:txBody>
      </p:sp>
      <p:sp>
        <p:nvSpPr>
          <p:cNvPr id="3" name="object 3"/>
          <p:cNvSpPr/>
          <p:nvPr/>
        </p:nvSpPr>
        <p:spPr>
          <a:xfrm>
            <a:off x="8796528" y="3404615"/>
            <a:ext cx="0" cy="673100"/>
          </a:xfrm>
          <a:custGeom>
            <a:avLst/>
            <a:gdLst/>
            <a:ahLst/>
            <a:cxnLst/>
            <a:rect l="l" t="t" r="r" b="b"/>
            <a:pathLst>
              <a:path h="673100">
                <a:moveTo>
                  <a:pt x="0" y="0"/>
                </a:moveTo>
                <a:lnTo>
                  <a:pt x="0" y="673100"/>
                </a:lnTo>
              </a:path>
            </a:pathLst>
          </a:custGeom>
          <a:ln w="15240">
            <a:solidFill>
              <a:srgbClr val="BC572C"/>
            </a:solidFill>
          </a:ln>
        </p:spPr>
        <p:txBody>
          <a:bodyPr wrap="square" lIns="0" tIns="0" rIns="0" bIns="0" rtlCol="0"/>
          <a:lstStyle/>
          <a:p>
            <a:endParaRPr/>
          </a:p>
        </p:txBody>
      </p:sp>
      <p:sp>
        <p:nvSpPr>
          <p:cNvPr id="4" name="object 4"/>
          <p:cNvSpPr/>
          <p:nvPr/>
        </p:nvSpPr>
        <p:spPr>
          <a:xfrm>
            <a:off x="4553711" y="3404615"/>
            <a:ext cx="1414780" cy="673100"/>
          </a:xfrm>
          <a:custGeom>
            <a:avLst/>
            <a:gdLst/>
            <a:ahLst/>
            <a:cxnLst/>
            <a:rect l="l" t="t" r="r" b="b"/>
            <a:pathLst>
              <a:path w="1414779" h="673100">
                <a:moveTo>
                  <a:pt x="0" y="0"/>
                </a:moveTo>
                <a:lnTo>
                  <a:pt x="0" y="458724"/>
                </a:lnTo>
                <a:lnTo>
                  <a:pt x="1414399" y="458724"/>
                </a:lnTo>
                <a:lnTo>
                  <a:pt x="1414399" y="673100"/>
                </a:lnTo>
              </a:path>
            </a:pathLst>
          </a:custGeom>
          <a:ln w="15239">
            <a:solidFill>
              <a:srgbClr val="BC572C"/>
            </a:solidFill>
          </a:ln>
        </p:spPr>
        <p:txBody>
          <a:bodyPr wrap="square" lIns="0" tIns="0" rIns="0" bIns="0" rtlCol="0"/>
          <a:lstStyle/>
          <a:p>
            <a:endParaRPr/>
          </a:p>
        </p:txBody>
      </p:sp>
      <p:sp>
        <p:nvSpPr>
          <p:cNvPr id="5" name="object 5"/>
          <p:cNvSpPr/>
          <p:nvPr/>
        </p:nvSpPr>
        <p:spPr>
          <a:xfrm>
            <a:off x="3137916" y="3404615"/>
            <a:ext cx="1414780" cy="673100"/>
          </a:xfrm>
          <a:custGeom>
            <a:avLst/>
            <a:gdLst/>
            <a:ahLst/>
            <a:cxnLst/>
            <a:rect l="l" t="t" r="r" b="b"/>
            <a:pathLst>
              <a:path w="1414779" h="673100">
                <a:moveTo>
                  <a:pt x="1414398" y="0"/>
                </a:moveTo>
                <a:lnTo>
                  <a:pt x="1414398" y="458724"/>
                </a:lnTo>
                <a:lnTo>
                  <a:pt x="0" y="458724"/>
                </a:lnTo>
                <a:lnTo>
                  <a:pt x="0" y="673100"/>
                </a:lnTo>
              </a:path>
            </a:pathLst>
          </a:custGeom>
          <a:ln w="15240">
            <a:solidFill>
              <a:srgbClr val="BC572C"/>
            </a:solidFill>
          </a:ln>
        </p:spPr>
        <p:txBody>
          <a:bodyPr wrap="square" lIns="0" tIns="0" rIns="0" bIns="0" rtlCol="0"/>
          <a:lstStyle/>
          <a:p>
            <a:endParaRPr/>
          </a:p>
        </p:txBody>
      </p:sp>
      <p:sp>
        <p:nvSpPr>
          <p:cNvPr id="6" name="object 6"/>
          <p:cNvSpPr/>
          <p:nvPr/>
        </p:nvSpPr>
        <p:spPr>
          <a:xfrm>
            <a:off x="3279647" y="1933955"/>
            <a:ext cx="2546985" cy="1470660"/>
          </a:xfrm>
          <a:custGeom>
            <a:avLst/>
            <a:gdLst/>
            <a:ahLst/>
            <a:cxnLst/>
            <a:rect l="l" t="t" r="r" b="b"/>
            <a:pathLst>
              <a:path w="2546985" h="1470660">
                <a:moveTo>
                  <a:pt x="2399538" y="0"/>
                </a:moveTo>
                <a:lnTo>
                  <a:pt x="147065" y="0"/>
                </a:lnTo>
                <a:lnTo>
                  <a:pt x="100559" y="7491"/>
                </a:lnTo>
                <a:lnTo>
                  <a:pt x="60185" y="28358"/>
                </a:lnTo>
                <a:lnTo>
                  <a:pt x="28358" y="60185"/>
                </a:lnTo>
                <a:lnTo>
                  <a:pt x="7491" y="100559"/>
                </a:lnTo>
                <a:lnTo>
                  <a:pt x="0" y="147066"/>
                </a:lnTo>
                <a:lnTo>
                  <a:pt x="0" y="1323594"/>
                </a:lnTo>
                <a:lnTo>
                  <a:pt x="7491" y="1370100"/>
                </a:lnTo>
                <a:lnTo>
                  <a:pt x="28358" y="1410474"/>
                </a:lnTo>
                <a:lnTo>
                  <a:pt x="60185" y="1442301"/>
                </a:lnTo>
                <a:lnTo>
                  <a:pt x="100559" y="1463168"/>
                </a:lnTo>
                <a:lnTo>
                  <a:pt x="147065" y="1470660"/>
                </a:lnTo>
                <a:lnTo>
                  <a:pt x="2399538" y="1470660"/>
                </a:lnTo>
                <a:lnTo>
                  <a:pt x="2446044" y="1463168"/>
                </a:lnTo>
                <a:lnTo>
                  <a:pt x="2486418" y="1442301"/>
                </a:lnTo>
                <a:lnTo>
                  <a:pt x="2518245" y="1410474"/>
                </a:lnTo>
                <a:lnTo>
                  <a:pt x="2539112" y="1370100"/>
                </a:lnTo>
                <a:lnTo>
                  <a:pt x="2546604" y="1323594"/>
                </a:lnTo>
                <a:lnTo>
                  <a:pt x="2546604" y="147066"/>
                </a:lnTo>
                <a:lnTo>
                  <a:pt x="2539112" y="100559"/>
                </a:lnTo>
                <a:lnTo>
                  <a:pt x="2518245" y="60185"/>
                </a:lnTo>
                <a:lnTo>
                  <a:pt x="2486418" y="28358"/>
                </a:lnTo>
                <a:lnTo>
                  <a:pt x="2446044" y="7491"/>
                </a:lnTo>
                <a:lnTo>
                  <a:pt x="2399538" y="0"/>
                </a:lnTo>
                <a:close/>
              </a:path>
            </a:pathLst>
          </a:custGeom>
          <a:solidFill>
            <a:srgbClr val="E38312"/>
          </a:solidFill>
        </p:spPr>
        <p:txBody>
          <a:bodyPr wrap="square" lIns="0" tIns="0" rIns="0" bIns="0" rtlCol="0"/>
          <a:lstStyle/>
          <a:p>
            <a:endParaRPr/>
          </a:p>
        </p:txBody>
      </p:sp>
      <p:sp>
        <p:nvSpPr>
          <p:cNvPr id="7" name="object 7"/>
          <p:cNvSpPr/>
          <p:nvPr/>
        </p:nvSpPr>
        <p:spPr>
          <a:xfrm>
            <a:off x="3279647" y="1933955"/>
            <a:ext cx="2546985" cy="1470660"/>
          </a:xfrm>
          <a:custGeom>
            <a:avLst/>
            <a:gdLst/>
            <a:ahLst/>
            <a:cxnLst/>
            <a:rect l="l" t="t" r="r" b="b"/>
            <a:pathLst>
              <a:path w="2546985" h="1470660">
                <a:moveTo>
                  <a:pt x="0" y="147066"/>
                </a:moveTo>
                <a:lnTo>
                  <a:pt x="7491" y="100559"/>
                </a:lnTo>
                <a:lnTo>
                  <a:pt x="28358" y="60185"/>
                </a:lnTo>
                <a:lnTo>
                  <a:pt x="60185" y="28358"/>
                </a:lnTo>
                <a:lnTo>
                  <a:pt x="100559" y="7491"/>
                </a:lnTo>
                <a:lnTo>
                  <a:pt x="147065" y="0"/>
                </a:lnTo>
                <a:lnTo>
                  <a:pt x="2399538" y="0"/>
                </a:lnTo>
                <a:lnTo>
                  <a:pt x="2446044" y="7491"/>
                </a:lnTo>
                <a:lnTo>
                  <a:pt x="2486418" y="28358"/>
                </a:lnTo>
                <a:lnTo>
                  <a:pt x="2518245" y="60185"/>
                </a:lnTo>
                <a:lnTo>
                  <a:pt x="2539112" y="100559"/>
                </a:lnTo>
                <a:lnTo>
                  <a:pt x="2546604" y="147066"/>
                </a:lnTo>
                <a:lnTo>
                  <a:pt x="2546604" y="1323594"/>
                </a:lnTo>
                <a:lnTo>
                  <a:pt x="2539112" y="1370100"/>
                </a:lnTo>
                <a:lnTo>
                  <a:pt x="2518245" y="1410474"/>
                </a:lnTo>
                <a:lnTo>
                  <a:pt x="2486418" y="1442301"/>
                </a:lnTo>
                <a:lnTo>
                  <a:pt x="2446044" y="1463168"/>
                </a:lnTo>
                <a:lnTo>
                  <a:pt x="2399538" y="1470660"/>
                </a:lnTo>
                <a:lnTo>
                  <a:pt x="147065" y="1470660"/>
                </a:lnTo>
                <a:lnTo>
                  <a:pt x="100559" y="1463168"/>
                </a:lnTo>
                <a:lnTo>
                  <a:pt x="60185" y="1442301"/>
                </a:lnTo>
                <a:lnTo>
                  <a:pt x="28358" y="1410474"/>
                </a:lnTo>
                <a:lnTo>
                  <a:pt x="7491" y="1370100"/>
                </a:lnTo>
                <a:lnTo>
                  <a:pt x="0" y="1323594"/>
                </a:lnTo>
                <a:lnTo>
                  <a:pt x="0" y="147066"/>
                </a:lnTo>
                <a:close/>
              </a:path>
            </a:pathLst>
          </a:custGeom>
          <a:ln w="15240">
            <a:solidFill>
              <a:srgbClr val="FFFFFF"/>
            </a:solidFill>
          </a:ln>
        </p:spPr>
        <p:txBody>
          <a:bodyPr wrap="square" lIns="0" tIns="0" rIns="0" bIns="0" rtlCol="0"/>
          <a:lstStyle/>
          <a:p>
            <a:endParaRPr/>
          </a:p>
        </p:txBody>
      </p:sp>
      <p:sp>
        <p:nvSpPr>
          <p:cNvPr id="8" name="object 8"/>
          <p:cNvSpPr/>
          <p:nvPr/>
        </p:nvSpPr>
        <p:spPr>
          <a:xfrm>
            <a:off x="3537203" y="2179320"/>
            <a:ext cx="2546985" cy="1469390"/>
          </a:xfrm>
          <a:custGeom>
            <a:avLst/>
            <a:gdLst/>
            <a:ahLst/>
            <a:cxnLst/>
            <a:rect l="l" t="t" r="r" b="b"/>
            <a:pathLst>
              <a:path w="2546985" h="1469389">
                <a:moveTo>
                  <a:pt x="2399665" y="0"/>
                </a:moveTo>
                <a:lnTo>
                  <a:pt x="146938" y="0"/>
                </a:lnTo>
                <a:lnTo>
                  <a:pt x="100494" y="7490"/>
                </a:lnTo>
                <a:lnTo>
                  <a:pt x="60158" y="28350"/>
                </a:lnTo>
                <a:lnTo>
                  <a:pt x="28350" y="60158"/>
                </a:lnTo>
                <a:lnTo>
                  <a:pt x="7490" y="100494"/>
                </a:lnTo>
                <a:lnTo>
                  <a:pt x="0" y="146938"/>
                </a:lnTo>
                <a:lnTo>
                  <a:pt x="0" y="1322196"/>
                </a:lnTo>
                <a:lnTo>
                  <a:pt x="7490" y="1368641"/>
                </a:lnTo>
                <a:lnTo>
                  <a:pt x="28350" y="1408977"/>
                </a:lnTo>
                <a:lnTo>
                  <a:pt x="60158" y="1440785"/>
                </a:lnTo>
                <a:lnTo>
                  <a:pt x="100494" y="1461645"/>
                </a:lnTo>
                <a:lnTo>
                  <a:pt x="146938" y="1469135"/>
                </a:lnTo>
                <a:lnTo>
                  <a:pt x="2399665" y="1469135"/>
                </a:lnTo>
                <a:lnTo>
                  <a:pt x="2446109" y="1461645"/>
                </a:lnTo>
                <a:lnTo>
                  <a:pt x="2486445" y="1440785"/>
                </a:lnTo>
                <a:lnTo>
                  <a:pt x="2518253" y="1408977"/>
                </a:lnTo>
                <a:lnTo>
                  <a:pt x="2539113" y="1368641"/>
                </a:lnTo>
                <a:lnTo>
                  <a:pt x="2546604" y="1322196"/>
                </a:lnTo>
                <a:lnTo>
                  <a:pt x="2546604" y="146938"/>
                </a:lnTo>
                <a:lnTo>
                  <a:pt x="2539113" y="100494"/>
                </a:lnTo>
                <a:lnTo>
                  <a:pt x="2518253" y="60158"/>
                </a:lnTo>
                <a:lnTo>
                  <a:pt x="2486445" y="28350"/>
                </a:lnTo>
                <a:lnTo>
                  <a:pt x="2446109" y="7490"/>
                </a:lnTo>
                <a:lnTo>
                  <a:pt x="2399665" y="0"/>
                </a:lnTo>
                <a:close/>
              </a:path>
            </a:pathLst>
          </a:custGeom>
          <a:solidFill>
            <a:srgbClr val="FFFFFF">
              <a:alpha val="90194"/>
            </a:srgbClr>
          </a:solidFill>
        </p:spPr>
        <p:txBody>
          <a:bodyPr wrap="square" lIns="0" tIns="0" rIns="0" bIns="0" rtlCol="0"/>
          <a:lstStyle/>
          <a:p>
            <a:endParaRPr/>
          </a:p>
        </p:txBody>
      </p:sp>
      <p:sp>
        <p:nvSpPr>
          <p:cNvPr id="9" name="object 9"/>
          <p:cNvSpPr/>
          <p:nvPr/>
        </p:nvSpPr>
        <p:spPr>
          <a:xfrm>
            <a:off x="3537203" y="2179320"/>
            <a:ext cx="2546985" cy="1469390"/>
          </a:xfrm>
          <a:custGeom>
            <a:avLst/>
            <a:gdLst/>
            <a:ahLst/>
            <a:cxnLst/>
            <a:rect l="l" t="t" r="r" b="b"/>
            <a:pathLst>
              <a:path w="2546985" h="1469389">
                <a:moveTo>
                  <a:pt x="0" y="146938"/>
                </a:moveTo>
                <a:lnTo>
                  <a:pt x="7490" y="100494"/>
                </a:lnTo>
                <a:lnTo>
                  <a:pt x="28350" y="60158"/>
                </a:lnTo>
                <a:lnTo>
                  <a:pt x="60158" y="28350"/>
                </a:lnTo>
                <a:lnTo>
                  <a:pt x="100494" y="7490"/>
                </a:lnTo>
                <a:lnTo>
                  <a:pt x="146938" y="0"/>
                </a:lnTo>
                <a:lnTo>
                  <a:pt x="2399665" y="0"/>
                </a:lnTo>
                <a:lnTo>
                  <a:pt x="2446109" y="7490"/>
                </a:lnTo>
                <a:lnTo>
                  <a:pt x="2486445" y="28350"/>
                </a:lnTo>
                <a:lnTo>
                  <a:pt x="2518253" y="60158"/>
                </a:lnTo>
                <a:lnTo>
                  <a:pt x="2539113" y="100494"/>
                </a:lnTo>
                <a:lnTo>
                  <a:pt x="2546604" y="146938"/>
                </a:lnTo>
                <a:lnTo>
                  <a:pt x="2546604" y="1322196"/>
                </a:lnTo>
                <a:lnTo>
                  <a:pt x="2539113" y="1368641"/>
                </a:lnTo>
                <a:lnTo>
                  <a:pt x="2518253" y="1408977"/>
                </a:lnTo>
                <a:lnTo>
                  <a:pt x="2486445" y="1440785"/>
                </a:lnTo>
                <a:lnTo>
                  <a:pt x="2446109" y="1461645"/>
                </a:lnTo>
                <a:lnTo>
                  <a:pt x="2399665" y="1469135"/>
                </a:lnTo>
                <a:lnTo>
                  <a:pt x="146938" y="1469135"/>
                </a:lnTo>
                <a:lnTo>
                  <a:pt x="100494" y="1461645"/>
                </a:lnTo>
                <a:lnTo>
                  <a:pt x="60158" y="1440785"/>
                </a:lnTo>
                <a:lnTo>
                  <a:pt x="28350" y="1408977"/>
                </a:lnTo>
                <a:lnTo>
                  <a:pt x="7490" y="1368641"/>
                </a:lnTo>
                <a:lnTo>
                  <a:pt x="0" y="1322196"/>
                </a:lnTo>
                <a:lnTo>
                  <a:pt x="0" y="146938"/>
                </a:lnTo>
                <a:close/>
              </a:path>
            </a:pathLst>
          </a:custGeom>
          <a:ln w="15240">
            <a:solidFill>
              <a:srgbClr val="E38312"/>
            </a:solidFill>
          </a:ln>
        </p:spPr>
        <p:txBody>
          <a:bodyPr wrap="square" lIns="0" tIns="0" rIns="0" bIns="0" rtlCol="0"/>
          <a:lstStyle/>
          <a:p>
            <a:endParaRPr/>
          </a:p>
        </p:txBody>
      </p:sp>
      <p:sp>
        <p:nvSpPr>
          <p:cNvPr id="10" name="object 10"/>
          <p:cNvSpPr txBox="1"/>
          <p:nvPr/>
        </p:nvSpPr>
        <p:spPr>
          <a:xfrm>
            <a:off x="3761359" y="2301367"/>
            <a:ext cx="2096770" cy="1148080"/>
          </a:xfrm>
          <a:prstGeom prst="rect">
            <a:avLst/>
          </a:prstGeom>
        </p:spPr>
        <p:txBody>
          <a:bodyPr vert="horz" wrap="square" lIns="0" tIns="46355" rIns="0" bIns="0" rtlCol="0">
            <a:spAutoFit/>
          </a:bodyPr>
          <a:lstStyle/>
          <a:p>
            <a:pPr marL="12065" marR="5080" algn="ctr">
              <a:lnSpc>
                <a:spcPct val="91600"/>
              </a:lnSpc>
              <a:spcBef>
                <a:spcPts val="365"/>
              </a:spcBef>
            </a:pPr>
            <a:r>
              <a:rPr sz="2600" spc="-10" dirty="0">
                <a:latin typeface="Calibri"/>
                <a:cs typeface="Calibri"/>
              </a:rPr>
              <a:t>Approval</a:t>
            </a:r>
            <a:r>
              <a:rPr sz="2600" spc="-100" dirty="0">
                <a:latin typeface="Calibri"/>
                <a:cs typeface="Calibri"/>
              </a:rPr>
              <a:t> </a:t>
            </a:r>
            <a:r>
              <a:rPr sz="2600" spc="-15" dirty="0">
                <a:latin typeface="Calibri"/>
                <a:cs typeface="Calibri"/>
              </a:rPr>
              <a:t>Letter  </a:t>
            </a:r>
            <a:r>
              <a:rPr sz="2600" dirty="0">
                <a:latin typeface="Calibri"/>
                <a:cs typeface="Calibri"/>
              </a:rPr>
              <a:t>&amp; </a:t>
            </a:r>
            <a:r>
              <a:rPr sz="2600" spc="-5" dirty="0">
                <a:latin typeface="Calibri"/>
                <a:cs typeface="Calibri"/>
              </a:rPr>
              <a:t>New </a:t>
            </a:r>
            <a:r>
              <a:rPr sz="2600" spc="-10" dirty="0">
                <a:latin typeface="Calibri"/>
                <a:cs typeface="Calibri"/>
              </a:rPr>
              <a:t>Control  </a:t>
            </a:r>
            <a:r>
              <a:rPr sz="2600" dirty="0">
                <a:latin typeface="Calibri"/>
                <a:cs typeface="Calibri"/>
              </a:rPr>
              <a:t>Number</a:t>
            </a:r>
            <a:endParaRPr sz="2600">
              <a:latin typeface="Calibri"/>
              <a:cs typeface="Calibri"/>
            </a:endParaRPr>
          </a:p>
        </p:txBody>
      </p:sp>
      <p:sp>
        <p:nvSpPr>
          <p:cNvPr id="11" name="object 11"/>
          <p:cNvSpPr/>
          <p:nvPr/>
        </p:nvSpPr>
        <p:spPr>
          <a:xfrm>
            <a:off x="1981200" y="4078223"/>
            <a:ext cx="2315210" cy="1469390"/>
          </a:xfrm>
          <a:custGeom>
            <a:avLst/>
            <a:gdLst/>
            <a:ahLst/>
            <a:cxnLst/>
            <a:rect l="l" t="t" r="r" b="b"/>
            <a:pathLst>
              <a:path w="2315210" h="1469389">
                <a:moveTo>
                  <a:pt x="2168016" y="0"/>
                </a:moveTo>
                <a:lnTo>
                  <a:pt x="146938" y="0"/>
                </a:lnTo>
                <a:lnTo>
                  <a:pt x="100494" y="7490"/>
                </a:lnTo>
                <a:lnTo>
                  <a:pt x="60158" y="28350"/>
                </a:lnTo>
                <a:lnTo>
                  <a:pt x="28350" y="60158"/>
                </a:lnTo>
                <a:lnTo>
                  <a:pt x="7490" y="100494"/>
                </a:lnTo>
                <a:lnTo>
                  <a:pt x="0" y="146938"/>
                </a:lnTo>
                <a:lnTo>
                  <a:pt x="0" y="1322197"/>
                </a:lnTo>
                <a:lnTo>
                  <a:pt x="7490" y="1368641"/>
                </a:lnTo>
                <a:lnTo>
                  <a:pt x="28350" y="1408977"/>
                </a:lnTo>
                <a:lnTo>
                  <a:pt x="60158" y="1440785"/>
                </a:lnTo>
                <a:lnTo>
                  <a:pt x="100494" y="1461645"/>
                </a:lnTo>
                <a:lnTo>
                  <a:pt x="146938" y="1469136"/>
                </a:lnTo>
                <a:lnTo>
                  <a:pt x="2168016" y="1469136"/>
                </a:lnTo>
                <a:lnTo>
                  <a:pt x="2214461" y="1461645"/>
                </a:lnTo>
                <a:lnTo>
                  <a:pt x="2254797" y="1440785"/>
                </a:lnTo>
                <a:lnTo>
                  <a:pt x="2286605" y="1408977"/>
                </a:lnTo>
                <a:lnTo>
                  <a:pt x="2307465" y="1368641"/>
                </a:lnTo>
                <a:lnTo>
                  <a:pt x="2314955" y="1322197"/>
                </a:lnTo>
                <a:lnTo>
                  <a:pt x="2314955" y="146938"/>
                </a:lnTo>
                <a:lnTo>
                  <a:pt x="2307465" y="100494"/>
                </a:lnTo>
                <a:lnTo>
                  <a:pt x="2286605" y="60158"/>
                </a:lnTo>
                <a:lnTo>
                  <a:pt x="2254797" y="28350"/>
                </a:lnTo>
                <a:lnTo>
                  <a:pt x="2214461" y="7490"/>
                </a:lnTo>
                <a:lnTo>
                  <a:pt x="2168016" y="0"/>
                </a:lnTo>
                <a:close/>
              </a:path>
            </a:pathLst>
          </a:custGeom>
          <a:solidFill>
            <a:srgbClr val="BC572C"/>
          </a:solidFill>
        </p:spPr>
        <p:txBody>
          <a:bodyPr wrap="square" lIns="0" tIns="0" rIns="0" bIns="0" rtlCol="0"/>
          <a:lstStyle/>
          <a:p>
            <a:endParaRPr/>
          </a:p>
        </p:txBody>
      </p:sp>
      <p:sp>
        <p:nvSpPr>
          <p:cNvPr id="12" name="object 12"/>
          <p:cNvSpPr/>
          <p:nvPr/>
        </p:nvSpPr>
        <p:spPr>
          <a:xfrm>
            <a:off x="1981200" y="4078223"/>
            <a:ext cx="2315210" cy="1469390"/>
          </a:xfrm>
          <a:custGeom>
            <a:avLst/>
            <a:gdLst/>
            <a:ahLst/>
            <a:cxnLst/>
            <a:rect l="l" t="t" r="r" b="b"/>
            <a:pathLst>
              <a:path w="2315210" h="1469389">
                <a:moveTo>
                  <a:pt x="0" y="146938"/>
                </a:moveTo>
                <a:lnTo>
                  <a:pt x="7490" y="100494"/>
                </a:lnTo>
                <a:lnTo>
                  <a:pt x="28350" y="60158"/>
                </a:lnTo>
                <a:lnTo>
                  <a:pt x="60158" y="28350"/>
                </a:lnTo>
                <a:lnTo>
                  <a:pt x="100494" y="7490"/>
                </a:lnTo>
                <a:lnTo>
                  <a:pt x="146938" y="0"/>
                </a:lnTo>
                <a:lnTo>
                  <a:pt x="2168016" y="0"/>
                </a:lnTo>
                <a:lnTo>
                  <a:pt x="2214461" y="7490"/>
                </a:lnTo>
                <a:lnTo>
                  <a:pt x="2254797" y="28350"/>
                </a:lnTo>
                <a:lnTo>
                  <a:pt x="2286605" y="60158"/>
                </a:lnTo>
                <a:lnTo>
                  <a:pt x="2307465" y="100494"/>
                </a:lnTo>
                <a:lnTo>
                  <a:pt x="2314955" y="146938"/>
                </a:lnTo>
                <a:lnTo>
                  <a:pt x="2314955" y="1322197"/>
                </a:lnTo>
                <a:lnTo>
                  <a:pt x="2307465" y="1368641"/>
                </a:lnTo>
                <a:lnTo>
                  <a:pt x="2286605" y="1408977"/>
                </a:lnTo>
                <a:lnTo>
                  <a:pt x="2254797" y="1440785"/>
                </a:lnTo>
                <a:lnTo>
                  <a:pt x="2214461" y="1461645"/>
                </a:lnTo>
                <a:lnTo>
                  <a:pt x="2168016" y="1469136"/>
                </a:lnTo>
                <a:lnTo>
                  <a:pt x="146938" y="1469136"/>
                </a:lnTo>
                <a:lnTo>
                  <a:pt x="100494" y="1461645"/>
                </a:lnTo>
                <a:lnTo>
                  <a:pt x="60158" y="1440785"/>
                </a:lnTo>
                <a:lnTo>
                  <a:pt x="28350" y="1408977"/>
                </a:lnTo>
                <a:lnTo>
                  <a:pt x="7490" y="1368641"/>
                </a:lnTo>
                <a:lnTo>
                  <a:pt x="0" y="1322197"/>
                </a:lnTo>
                <a:lnTo>
                  <a:pt x="0" y="146938"/>
                </a:lnTo>
                <a:close/>
              </a:path>
            </a:pathLst>
          </a:custGeom>
          <a:ln w="15240">
            <a:solidFill>
              <a:srgbClr val="FFFFFF"/>
            </a:solidFill>
          </a:ln>
        </p:spPr>
        <p:txBody>
          <a:bodyPr wrap="square" lIns="0" tIns="0" rIns="0" bIns="0" rtlCol="0"/>
          <a:lstStyle/>
          <a:p>
            <a:endParaRPr/>
          </a:p>
        </p:txBody>
      </p:sp>
      <p:sp>
        <p:nvSpPr>
          <p:cNvPr id="13" name="object 13"/>
          <p:cNvSpPr/>
          <p:nvPr/>
        </p:nvSpPr>
        <p:spPr>
          <a:xfrm>
            <a:off x="2238755" y="4322064"/>
            <a:ext cx="2313940" cy="1469390"/>
          </a:xfrm>
          <a:custGeom>
            <a:avLst/>
            <a:gdLst/>
            <a:ahLst/>
            <a:cxnLst/>
            <a:rect l="l" t="t" r="r" b="b"/>
            <a:pathLst>
              <a:path w="2313940" h="1469389">
                <a:moveTo>
                  <a:pt x="2166493" y="0"/>
                </a:moveTo>
                <a:lnTo>
                  <a:pt x="146938" y="0"/>
                </a:lnTo>
                <a:lnTo>
                  <a:pt x="100494" y="7490"/>
                </a:lnTo>
                <a:lnTo>
                  <a:pt x="60158" y="28350"/>
                </a:lnTo>
                <a:lnTo>
                  <a:pt x="28350" y="60158"/>
                </a:lnTo>
                <a:lnTo>
                  <a:pt x="7490" y="100494"/>
                </a:lnTo>
                <a:lnTo>
                  <a:pt x="0" y="146938"/>
                </a:lnTo>
                <a:lnTo>
                  <a:pt x="0" y="1322222"/>
                </a:lnTo>
                <a:lnTo>
                  <a:pt x="7490" y="1368659"/>
                </a:lnTo>
                <a:lnTo>
                  <a:pt x="28350" y="1408988"/>
                </a:lnTo>
                <a:lnTo>
                  <a:pt x="60158" y="1440790"/>
                </a:lnTo>
                <a:lnTo>
                  <a:pt x="100494" y="1461646"/>
                </a:lnTo>
                <a:lnTo>
                  <a:pt x="146938" y="1469136"/>
                </a:lnTo>
                <a:lnTo>
                  <a:pt x="2166493" y="1469136"/>
                </a:lnTo>
                <a:lnTo>
                  <a:pt x="2212937" y="1461646"/>
                </a:lnTo>
                <a:lnTo>
                  <a:pt x="2253273" y="1440790"/>
                </a:lnTo>
                <a:lnTo>
                  <a:pt x="2285081" y="1408988"/>
                </a:lnTo>
                <a:lnTo>
                  <a:pt x="2305941" y="1368659"/>
                </a:lnTo>
                <a:lnTo>
                  <a:pt x="2313432" y="1322222"/>
                </a:lnTo>
                <a:lnTo>
                  <a:pt x="2313432" y="146938"/>
                </a:lnTo>
                <a:lnTo>
                  <a:pt x="2305941" y="100494"/>
                </a:lnTo>
                <a:lnTo>
                  <a:pt x="2285081" y="60158"/>
                </a:lnTo>
                <a:lnTo>
                  <a:pt x="2253273" y="28350"/>
                </a:lnTo>
                <a:lnTo>
                  <a:pt x="2212937" y="7490"/>
                </a:lnTo>
                <a:lnTo>
                  <a:pt x="2166493"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2238755" y="4322064"/>
            <a:ext cx="2313940" cy="1469390"/>
          </a:xfrm>
          <a:custGeom>
            <a:avLst/>
            <a:gdLst/>
            <a:ahLst/>
            <a:cxnLst/>
            <a:rect l="l" t="t" r="r" b="b"/>
            <a:pathLst>
              <a:path w="2313940" h="1469389">
                <a:moveTo>
                  <a:pt x="0" y="146938"/>
                </a:moveTo>
                <a:lnTo>
                  <a:pt x="7490" y="100494"/>
                </a:lnTo>
                <a:lnTo>
                  <a:pt x="28350" y="60158"/>
                </a:lnTo>
                <a:lnTo>
                  <a:pt x="60158" y="28350"/>
                </a:lnTo>
                <a:lnTo>
                  <a:pt x="100494" y="7490"/>
                </a:lnTo>
                <a:lnTo>
                  <a:pt x="146938" y="0"/>
                </a:lnTo>
                <a:lnTo>
                  <a:pt x="2166493" y="0"/>
                </a:lnTo>
                <a:lnTo>
                  <a:pt x="2212937" y="7490"/>
                </a:lnTo>
                <a:lnTo>
                  <a:pt x="2253273" y="28350"/>
                </a:lnTo>
                <a:lnTo>
                  <a:pt x="2285081" y="60158"/>
                </a:lnTo>
                <a:lnTo>
                  <a:pt x="2305941" y="100494"/>
                </a:lnTo>
                <a:lnTo>
                  <a:pt x="2313432" y="146938"/>
                </a:lnTo>
                <a:lnTo>
                  <a:pt x="2313432" y="1322222"/>
                </a:lnTo>
                <a:lnTo>
                  <a:pt x="2305941" y="1368659"/>
                </a:lnTo>
                <a:lnTo>
                  <a:pt x="2285081" y="1408988"/>
                </a:lnTo>
                <a:lnTo>
                  <a:pt x="2253273" y="1440790"/>
                </a:lnTo>
                <a:lnTo>
                  <a:pt x="2212937" y="1461646"/>
                </a:lnTo>
                <a:lnTo>
                  <a:pt x="2166493" y="1469136"/>
                </a:lnTo>
                <a:lnTo>
                  <a:pt x="146938" y="1469136"/>
                </a:lnTo>
                <a:lnTo>
                  <a:pt x="100494" y="1461646"/>
                </a:lnTo>
                <a:lnTo>
                  <a:pt x="60158" y="1440790"/>
                </a:lnTo>
                <a:lnTo>
                  <a:pt x="28350" y="1408988"/>
                </a:lnTo>
                <a:lnTo>
                  <a:pt x="7490" y="1368659"/>
                </a:lnTo>
                <a:lnTo>
                  <a:pt x="0" y="1322222"/>
                </a:lnTo>
                <a:lnTo>
                  <a:pt x="0" y="146938"/>
                </a:lnTo>
                <a:close/>
              </a:path>
            </a:pathLst>
          </a:custGeom>
          <a:ln w="15240">
            <a:solidFill>
              <a:srgbClr val="BC572C"/>
            </a:solidFill>
          </a:ln>
        </p:spPr>
        <p:txBody>
          <a:bodyPr wrap="square" lIns="0" tIns="0" rIns="0" bIns="0" rtlCol="0"/>
          <a:lstStyle/>
          <a:p>
            <a:endParaRPr/>
          </a:p>
        </p:txBody>
      </p:sp>
      <p:sp>
        <p:nvSpPr>
          <p:cNvPr id="15" name="object 15"/>
          <p:cNvSpPr txBox="1"/>
          <p:nvPr/>
        </p:nvSpPr>
        <p:spPr>
          <a:xfrm>
            <a:off x="3076701" y="4807711"/>
            <a:ext cx="638175" cy="422275"/>
          </a:xfrm>
          <a:prstGeom prst="rect">
            <a:avLst/>
          </a:prstGeom>
        </p:spPr>
        <p:txBody>
          <a:bodyPr vert="horz" wrap="square" lIns="0" tIns="12700" rIns="0" bIns="0" rtlCol="0">
            <a:spAutoFit/>
          </a:bodyPr>
          <a:lstStyle/>
          <a:p>
            <a:pPr marL="12700">
              <a:lnSpc>
                <a:spcPct val="100000"/>
              </a:lnSpc>
              <a:spcBef>
                <a:spcPts val="100"/>
              </a:spcBef>
            </a:pPr>
            <a:r>
              <a:rPr sz="2600" dirty="0">
                <a:latin typeface="Calibri"/>
                <a:cs typeface="Calibri"/>
              </a:rPr>
              <a:t>N</a:t>
            </a:r>
            <a:r>
              <a:rPr sz="2600" spc="-15" dirty="0">
                <a:latin typeface="Calibri"/>
                <a:cs typeface="Calibri"/>
              </a:rPr>
              <a:t>e</a:t>
            </a:r>
            <a:r>
              <a:rPr sz="2600" dirty="0">
                <a:latin typeface="Calibri"/>
                <a:cs typeface="Calibri"/>
              </a:rPr>
              <a:t>w</a:t>
            </a:r>
            <a:endParaRPr sz="2600">
              <a:latin typeface="Calibri"/>
              <a:cs typeface="Calibri"/>
            </a:endParaRPr>
          </a:p>
        </p:txBody>
      </p:sp>
      <p:sp>
        <p:nvSpPr>
          <p:cNvPr id="16" name="object 16"/>
          <p:cNvSpPr/>
          <p:nvPr/>
        </p:nvSpPr>
        <p:spPr>
          <a:xfrm>
            <a:off x="4809744" y="4078223"/>
            <a:ext cx="2315210" cy="1469390"/>
          </a:xfrm>
          <a:custGeom>
            <a:avLst/>
            <a:gdLst/>
            <a:ahLst/>
            <a:cxnLst/>
            <a:rect l="l" t="t" r="r" b="b"/>
            <a:pathLst>
              <a:path w="2315209" h="1469389">
                <a:moveTo>
                  <a:pt x="2168016" y="0"/>
                </a:moveTo>
                <a:lnTo>
                  <a:pt x="146938" y="0"/>
                </a:lnTo>
                <a:lnTo>
                  <a:pt x="100494" y="7490"/>
                </a:lnTo>
                <a:lnTo>
                  <a:pt x="60158" y="28350"/>
                </a:lnTo>
                <a:lnTo>
                  <a:pt x="28350" y="60158"/>
                </a:lnTo>
                <a:lnTo>
                  <a:pt x="7490" y="100494"/>
                </a:lnTo>
                <a:lnTo>
                  <a:pt x="0" y="146938"/>
                </a:lnTo>
                <a:lnTo>
                  <a:pt x="0" y="1322197"/>
                </a:lnTo>
                <a:lnTo>
                  <a:pt x="7490" y="1368641"/>
                </a:lnTo>
                <a:lnTo>
                  <a:pt x="28350" y="1408977"/>
                </a:lnTo>
                <a:lnTo>
                  <a:pt x="60158" y="1440785"/>
                </a:lnTo>
                <a:lnTo>
                  <a:pt x="100494" y="1461645"/>
                </a:lnTo>
                <a:lnTo>
                  <a:pt x="146938" y="1469136"/>
                </a:lnTo>
                <a:lnTo>
                  <a:pt x="2168016" y="1469136"/>
                </a:lnTo>
                <a:lnTo>
                  <a:pt x="2214461" y="1461645"/>
                </a:lnTo>
                <a:lnTo>
                  <a:pt x="2254797" y="1440785"/>
                </a:lnTo>
                <a:lnTo>
                  <a:pt x="2286605" y="1408977"/>
                </a:lnTo>
                <a:lnTo>
                  <a:pt x="2307465" y="1368641"/>
                </a:lnTo>
                <a:lnTo>
                  <a:pt x="2314955" y="1322197"/>
                </a:lnTo>
                <a:lnTo>
                  <a:pt x="2314955" y="146938"/>
                </a:lnTo>
                <a:lnTo>
                  <a:pt x="2307465" y="100494"/>
                </a:lnTo>
                <a:lnTo>
                  <a:pt x="2286605" y="60158"/>
                </a:lnTo>
                <a:lnTo>
                  <a:pt x="2254797" y="28350"/>
                </a:lnTo>
                <a:lnTo>
                  <a:pt x="2214461" y="7490"/>
                </a:lnTo>
                <a:lnTo>
                  <a:pt x="2168016" y="0"/>
                </a:lnTo>
                <a:close/>
              </a:path>
            </a:pathLst>
          </a:custGeom>
          <a:solidFill>
            <a:srgbClr val="BC572C"/>
          </a:solidFill>
        </p:spPr>
        <p:txBody>
          <a:bodyPr wrap="square" lIns="0" tIns="0" rIns="0" bIns="0" rtlCol="0"/>
          <a:lstStyle/>
          <a:p>
            <a:endParaRPr/>
          </a:p>
        </p:txBody>
      </p:sp>
      <p:sp>
        <p:nvSpPr>
          <p:cNvPr id="17" name="object 17"/>
          <p:cNvSpPr/>
          <p:nvPr/>
        </p:nvSpPr>
        <p:spPr>
          <a:xfrm>
            <a:off x="4809744" y="4078223"/>
            <a:ext cx="2315210" cy="1469390"/>
          </a:xfrm>
          <a:custGeom>
            <a:avLst/>
            <a:gdLst/>
            <a:ahLst/>
            <a:cxnLst/>
            <a:rect l="l" t="t" r="r" b="b"/>
            <a:pathLst>
              <a:path w="2315209" h="1469389">
                <a:moveTo>
                  <a:pt x="0" y="146938"/>
                </a:moveTo>
                <a:lnTo>
                  <a:pt x="7490" y="100494"/>
                </a:lnTo>
                <a:lnTo>
                  <a:pt x="28350" y="60158"/>
                </a:lnTo>
                <a:lnTo>
                  <a:pt x="60158" y="28350"/>
                </a:lnTo>
                <a:lnTo>
                  <a:pt x="100494" y="7490"/>
                </a:lnTo>
                <a:lnTo>
                  <a:pt x="146938" y="0"/>
                </a:lnTo>
                <a:lnTo>
                  <a:pt x="2168016" y="0"/>
                </a:lnTo>
                <a:lnTo>
                  <a:pt x="2214461" y="7490"/>
                </a:lnTo>
                <a:lnTo>
                  <a:pt x="2254797" y="28350"/>
                </a:lnTo>
                <a:lnTo>
                  <a:pt x="2286605" y="60158"/>
                </a:lnTo>
                <a:lnTo>
                  <a:pt x="2307465" y="100494"/>
                </a:lnTo>
                <a:lnTo>
                  <a:pt x="2314955" y="146938"/>
                </a:lnTo>
                <a:lnTo>
                  <a:pt x="2314955" y="1322197"/>
                </a:lnTo>
                <a:lnTo>
                  <a:pt x="2307465" y="1368641"/>
                </a:lnTo>
                <a:lnTo>
                  <a:pt x="2286605" y="1408977"/>
                </a:lnTo>
                <a:lnTo>
                  <a:pt x="2254797" y="1440785"/>
                </a:lnTo>
                <a:lnTo>
                  <a:pt x="2214461" y="1461645"/>
                </a:lnTo>
                <a:lnTo>
                  <a:pt x="2168016" y="1469136"/>
                </a:lnTo>
                <a:lnTo>
                  <a:pt x="146938" y="1469136"/>
                </a:lnTo>
                <a:lnTo>
                  <a:pt x="100494" y="1461645"/>
                </a:lnTo>
                <a:lnTo>
                  <a:pt x="60158" y="1440785"/>
                </a:lnTo>
                <a:lnTo>
                  <a:pt x="28350" y="1408977"/>
                </a:lnTo>
                <a:lnTo>
                  <a:pt x="7490" y="1368641"/>
                </a:lnTo>
                <a:lnTo>
                  <a:pt x="0" y="1322197"/>
                </a:lnTo>
                <a:lnTo>
                  <a:pt x="0" y="146938"/>
                </a:lnTo>
                <a:close/>
              </a:path>
            </a:pathLst>
          </a:custGeom>
          <a:ln w="15240">
            <a:solidFill>
              <a:srgbClr val="FFFFFF"/>
            </a:solidFill>
          </a:ln>
        </p:spPr>
        <p:txBody>
          <a:bodyPr wrap="square" lIns="0" tIns="0" rIns="0" bIns="0" rtlCol="0"/>
          <a:lstStyle/>
          <a:p>
            <a:endParaRPr/>
          </a:p>
        </p:txBody>
      </p:sp>
      <p:sp>
        <p:nvSpPr>
          <p:cNvPr id="18" name="object 18"/>
          <p:cNvSpPr/>
          <p:nvPr/>
        </p:nvSpPr>
        <p:spPr>
          <a:xfrm>
            <a:off x="5067300" y="4322064"/>
            <a:ext cx="2315210" cy="1469390"/>
          </a:xfrm>
          <a:custGeom>
            <a:avLst/>
            <a:gdLst/>
            <a:ahLst/>
            <a:cxnLst/>
            <a:rect l="l" t="t" r="r" b="b"/>
            <a:pathLst>
              <a:path w="2315209" h="1469389">
                <a:moveTo>
                  <a:pt x="2168017" y="0"/>
                </a:moveTo>
                <a:lnTo>
                  <a:pt x="146938" y="0"/>
                </a:lnTo>
                <a:lnTo>
                  <a:pt x="100494" y="7490"/>
                </a:lnTo>
                <a:lnTo>
                  <a:pt x="60158" y="28350"/>
                </a:lnTo>
                <a:lnTo>
                  <a:pt x="28350" y="60158"/>
                </a:lnTo>
                <a:lnTo>
                  <a:pt x="7490" y="100494"/>
                </a:lnTo>
                <a:lnTo>
                  <a:pt x="0" y="146938"/>
                </a:lnTo>
                <a:lnTo>
                  <a:pt x="0" y="1322222"/>
                </a:lnTo>
                <a:lnTo>
                  <a:pt x="7490" y="1368659"/>
                </a:lnTo>
                <a:lnTo>
                  <a:pt x="28350" y="1408988"/>
                </a:lnTo>
                <a:lnTo>
                  <a:pt x="60158" y="1440790"/>
                </a:lnTo>
                <a:lnTo>
                  <a:pt x="100494" y="1461646"/>
                </a:lnTo>
                <a:lnTo>
                  <a:pt x="146938" y="1469136"/>
                </a:lnTo>
                <a:lnTo>
                  <a:pt x="2168017" y="1469136"/>
                </a:lnTo>
                <a:lnTo>
                  <a:pt x="2214461" y="1461646"/>
                </a:lnTo>
                <a:lnTo>
                  <a:pt x="2254797" y="1440790"/>
                </a:lnTo>
                <a:lnTo>
                  <a:pt x="2286605" y="1408988"/>
                </a:lnTo>
                <a:lnTo>
                  <a:pt x="2307465" y="1368659"/>
                </a:lnTo>
                <a:lnTo>
                  <a:pt x="2314955" y="1322222"/>
                </a:lnTo>
                <a:lnTo>
                  <a:pt x="2314955" y="146938"/>
                </a:lnTo>
                <a:lnTo>
                  <a:pt x="2307465" y="100494"/>
                </a:lnTo>
                <a:lnTo>
                  <a:pt x="2286605" y="60158"/>
                </a:lnTo>
                <a:lnTo>
                  <a:pt x="2254797" y="28350"/>
                </a:lnTo>
                <a:lnTo>
                  <a:pt x="2214461" y="7490"/>
                </a:lnTo>
                <a:lnTo>
                  <a:pt x="2168017" y="0"/>
                </a:lnTo>
                <a:close/>
              </a:path>
            </a:pathLst>
          </a:custGeom>
          <a:solidFill>
            <a:srgbClr val="FFFFFF">
              <a:alpha val="90194"/>
            </a:srgbClr>
          </a:solidFill>
        </p:spPr>
        <p:txBody>
          <a:bodyPr wrap="square" lIns="0" tIns="0" rIns="0" bIns="0" rtlCol="0"/>
          <a:lstStyle/>
          <a:p>
            <a:endParaRPr/>
          </a:p>
        </p:txBody>
      </p:sp>
      <p:sp>
        <p:nvSpPr>
          <p:cNvPr id="19" name="object 19"/>
          <p:cNvSpPr/>
          <p:nvPr/>
        </p:nvSpPr>
        <p:spPr>
          <a:xfrm>
            <a:off x="5067300" y="4322064"/>
            <a:ext cx="2315210" cy="1469390"/>
          </a:xfrm>
          <a:custGeom>
            <a:avLst/>
            <a:gdLst/>
            <a:ahLst/>
            <a:cxnLst/>
            <a:rect l="l" t="t" r="r" b="b"/>
            <a:pathLst>
              <a:path w="2315209" h="1469389">
                <a:moveTo>
                  <a:pt x="0" y="146938"/>
                </a:moveTo>
                <a:lnTo>
                  <a:pt x="7490" y="100494"/>
                </a:lnTo>
                <a:lnTo>
                  <a:pt x="28350" y="60158"/>
                </a:lnTo>
                <a:lnTo>
                  <a:pt x="60158" y="28350"/>
                </a:lnTo>
                <a:lnTo>
                  <a:pt x="100494" y="7490"/>
                </a:lnTo>
                <a:lnTo>
                  <a:pt x="146938" y="0"/>
                </a:lnTo>
                <a:lnTo>
                  <a:pt x="2168017" y="0"/>
                </a:lnTo>
                <a:lnTo>
                  <a:pt x="2214461" y="7490"/>
                </a:lnTo>
                <a:lnTo>
                  <a:pt x="2254797" y="28350"/>
                </a:lnTo>
                <a:lnTo>
                  <a:pt x="2286605" y="60158"/>
                </a:lnTo>
                <a:lnTo>
                  <a:pt x="2307465" y="100494"/>
                </a:lnTo>
                <a:lnTo>
                  <a:pt x="2314955" y="146938"/>
                </a:lnTo>
                <a:lnTo>
                  <a:pt x="2314955" y="1322222"/>
                </a:lnTo>
                <a:lnTo>
                  <a:pt x="2307465" y="1368659"/>
                </a:lnTo>
                <a:lnTo>
                  <a:pt x="2286605" y="1408988"/>
                </a:lnTo>
                <a:lnTo>
                  <a:pt x="2254797" y="1440790"/>
                </a:lnTo>
                <a:lnTo>
                  <a:pt x="2214461" y="1461646"/>
                </a:lnTo>
                <a:lnTo>
                  <a:pt x="2168017" y="1469136"/>
                </a:lnTo>
                <a:lnTo>
                  <a:pt x="146938" y="1469136"/>
                </a:lnTo>
                <a:lnTo>
                  <a:pt x="100494" y="1461646"/>
                </a:lnTo>
                <a:lnTo>
                  <a:pt x="60158" y="1440790"/>
                </a:lnTo>
                <a:lnTo>
                  <a:pt x="28350" y="1408988"/>
                </a:lnTo>
                <a:lnTo>
                  <a:pt x="7490" y="1368659"/>
                </a:lnTo>
                <a:lnTo>
                  <a:pt x="0" y="1322222"/>
                </a:lnTo>
                <a:lnTo>
                  <a:pt x="0" y="146938"/>
                </a:lnTo>
                <a:close/>
              </a:path>
            </a:pathLst>
          </a:custGeom>
          <a:ln w="15240">
            <a:solidFill>
              <a:srgbClr val="BC572C"/>
            </a:solidFill>
          </a:ln>
        </p:spPr>
        <p:txBody>
          <a:bodyPr wrap="square" lIns="0" tIns="0" rIns="0" bIns="0" rtlCol="0"/>
          <a:lstStyle/>
          <a:p>
            <a:endParaRPr/>
          </a:p>
        </p:txBody>
      </p:sp>
      <p:sp>
        <p:nvSpPr>
          <p:cNvPr id="20" name="object 20"/>
          <p:cNvSpPr txBox="1"/>
          <p:nvPr/>
        </p:nvSpPr>
        <p:spPr>
          <a:xfrm>
            <a:off x="5470016" y="4626355"/>
            <a:ext cx="1510665" cy="785495"/>
          </a:xfrm>
          <a:prstGeom prst="rect">
            <a:avLst/>
          </a:prstGeom>
        </p:spPr>
        <p:txBody>
          <a:bodyPr vert="horz" wrap="square" lIns="0" tIns="52705" rIns="0" bIns="0" rtlCol="0">
            <a:spAutoFit/>
          </a:bodyPr>
          <a:lstStyle/>
          <a:p>
            <a:pPr marL="255270" marR="5080" indent="-243204">
              <a:lnSpc>
                <a:spcPts val="2860"/>
              </a:lnSpc>
              <a:spcBef>
                <a:spcPts val="415"/>
              </a:spcBef>
            </a:pPr>
            <a:r>
              <a:rPr sz="2600" spc="-5" dirty="0">
                <a:latin typeface="Calibri"/>
                <a:cs typeface="Calibri"/>
              </a:rPr>
              <a:t>S</a:t>
            </a:r>
            <a:r>
              <a:rPr sz="2600" spc="5" dirty="0">
                <a:latin typeface="Calibri"/>
                <a:cs typeface="Calibri"/>
              </a:rPr>
              <a:t>u</a:t>
            </a:r>
            <a:r>
              <a:rPr sz="2600" spc="-10" dirty="0">
                <a:latin typeface="Calibri"/>
                <a:cs typeface="Calibri"/>
              </a:rPr>
              <a:t>b</a:t>
            </a:r>
            <a:r>
              <a:rPr sz="2600" spc="-25" dirty="0">
                <a:latin typeface="Calibri"/>
                <a:cs typeface="Calibri"/>
              </a:rPr>
              <a:t>s</a:t>
            </a:r>
            <a:r>
              <a:rPr sz="2600" spc="-30" dirty="0">
                <a:latin typeface="Calibri"/>
                <a:cs typeface="Calibri"/>
              </a:rPr>
              <a:t>t</a:t>
            </a:r>
            <a:r>
              <a:rPr sz="2600" dirty="0">
                <a:latin typeface="Calibri"/>
                <a:cs typeface="Calibri"/>
              </a:rPr>
              <a:t>a</a:t>
            </a:r>
            <a:r>
              <a:rPr sz="2600" spc="-20" dirty="0">
                <a:latin typeface="Calibri"/>
                <a:cs typeface="Calibri"/>
              </a:rPr>
              <a:t>n</a:t>
            </a:r>
            <a:r>
              <a:rPr sz="2600" dirty="0">
                <a:latin typeface="Calibri"/>
                <a:cs typeface="Calibri"/>
              </a:rPr>
              <a:t>ti</a:t>
            </a:r>
            <a:r>
              <a:rPr sz="2600" spc="5" dirty="0">
                <a:latin typeface="Calibri"/>
                <a:cs typeface="Calibri"/>
              </a:rPr>
              <a:t>a</a:t>
            </a:r>
            <a:r>
              <a:rPr sz="2600" dirty="0">
                <a:latin typeface="Calibri"/>
                <a:cs typeface="Calibri"/>
              </a:rPr>
              <a:t>l  </a:t>
            </a:r>
            <a:r>
              <a:rPr sz="2600" spc="-10" dirty="0">
                <a:latin typeface="Calibri"/>
                <a:cs typeface="Calibri"/>
              </a:rPr>
              <a:t>Change</a:t>
            </a:r>
            <a:endParaRPr sz="2600">
              <a:latin typeface="Calibri"/>
              <a:cs typeface="Calibri"/>
            </a:endParaRPr>
          </a:p>
        </p:txBody>
      </p:sp>
      <p:sp>
        <p:nvSpPr>
          <p:cNvPr id="21" name="object 21"/>
          <p:cNvSpPr/>
          <p:nvPr/>
        </p:nvSpPr>
        <p:spPr>
          <a:xfrm>
            <a:off x="7639811" y="1933955"/>
            <a:ext cx="2313940" cy="1470660"/>
          </a:xfrm>
          <a:custGeom>
            <a:avLst/>
            <a:gdLst/>
            <a:ahLst/>
            <a:cxnLst/>
            <a:rect l="l" t="t" r="r" b="b"/>
            <a:pathLst>
              <a:path w="2313940" h="1470660">
                <a:moveTo>
                  <a:pt x="2166366" y="0"/>
                </a:moveTo>
                <a:lnTo>
                  <a:pt x="147066" y="0"/>
                </a:lnTo>
                <a:lnTo>
                  <a:pt x="100559" y="7491"/>
                </a:lnTo>
                <a:lnTo>
                  <a:pt x="60185" y="28358"/>
                </a:lnTo>
                <a:lnTo>
                  <a:pt x="28358" y="60185"/>
                </a:lnTo>
                <a:lnTo>
                  <a:pt x="7491" y="100559"/>
                </a:lnTo>
                <a:lnTo>
                  <a:pt x="0" y="147066"/>
                </a:lnTo>
                <a:lnTo>
                  <a:pt x="0" y="1323594"/>
                </a:lnTo>
                <a:lnTo>
                  <a:pt x="7491" y="1370100"/>
                </a:lnTo>
                <a:lnTo>
                  <a:pt x="28358" y="1410474"/>
                </a:lnTo>
                <a:lnTo>
                  <a:pt x="60185" y="1442301"/>
                </a:lnTo>
                <a:lnTo>
                  <a:pt x="100559" y="1463168"/>
                </a:lnTo>
                <a:lnTo>
                  <a:pt x="147066" y="1470660"/>
                </a:lnTo>
                <a:lnTo>
                  <a:pt x="2166366" y="1470660"/>
                </a:lnTo>
                <a:lnTo>
                  <a:pt x="2212872" y="1463168"/>
                </a:lnTo>
                <a:lnTo>
                  <a:pt x="2253246" y="1442301"/>
                </a:lnTo>
                <a:lnTo>
                  <a:pt x="2285073" y="1410474"/>
                </a:lnTo>
                <a:lnTo>
                  <a:pt x="2305940" y="1370100"/>
                </a:lnTo>
                <a:lnTo>
                  <a:pt x="2313432" y="1323594"/>
                </a:lnTo>
                <a:lnTo>
                  <a:pt x="2313432" y="147066"/>
                </a:lnTo>
                <a:lnTo>
                  <a:pt x="2305940" y="100559"/>
                </a:lnTo>
                <a:lnTo>
                  <a:pt x="2285073" y="60185"/>
                </a:lnTo>
                <a:lnTo>
                  <a:pt x="2253246" y="28358"/>
                </a:lnTo>
                <a:lnTo>
                  <a:pt x="2212872" y="7491"/>
                </a:lnTo>
                <a:lnTo>
                  <a:pt x="2166366" y="0"/>
                </a:lnTo>
                <a:close/>
              </a:path>
            </a:pathLst>
          </a:custGeom>
          <a:solidFill>
            <a:srgbClr val="E38312"/>
          </a:solidFill>
        </p:spPr>
        <p:txBody>
          <a:bodyPr wrap="square" lIns="0" tIns="0" rIns="0" bIns="0" rtlCol="0"/>
          <a:lstStyle/>
          <a:p>
            <a:endParaRPr/>
          </a:p>
        </p:txBody>
      </p:sp>
      <p:sp>
        <p:nvSpPr>
          <p:cNvPr id="22" name="object 22"/>
          <p:cNvSpPr/>
          <p:nvPr/>
        </p:nvSpPr>
        <p:spPr>
          <a:xfrm>
            <a:off x="7639811" y="1933955"/>
            <a:ext cx="2313940" cy="1470660"/>
          </a:xfrm>
          <a:custGeom>
            <a:avLst/>
            <a:gdLst/>
            <a:ahLst/>
            <a:cxnLst/>
            <a:rect l="l" t="t" r="r" b="b"/>
            <a:pathLst>
              <a:path w="2313940" h="1470660">
                <a:moveTo>
                  <a:pt x="0" y="147066"/>
                </a:moveTo>
                <a:lnTo>
                  <a:pt x="7491" y="100559"/>
                </a:lnTo>
                <a:lnTo>
                  <a:pt x="28358" y="60185"/>
                </a:lnTo>
                <a:lnTo>
                  <a:pt x="60185" y="28358"/>
                </a:lnTo>
                <a:lnTo>
                  <a:pt x="100559" y="7491"/>
                </a:lnTo>
                <a:lnTo>
                  <a:pt x="147066" y="0"/>
                </a:lnTo>
                <a:lnTo>
                  <a:pt x="2166366" y="0"/>
                </a:lnTo>
                <a:lnTo>
                  <a:pt x="2212872" y="7491"/>
                </a:lnTo>
                <a:lnTo>
                  <a:pt x="2253246" y="28358"/>
                </a:lnTo>
                <a:lnTo>
                  <a:pt x="2285073" y="60185"/>
                </a:lnTo>
                <a:lnTo>
                  <a:pt x="2305940" y="100559"/>
                </a:lnTo>
                <a:lnTo>
                  <a:pt x="2313432" y="147066"/>
                </a:lnTo>
                <a:lnTo>
                  <a:pt x="2313432" y="1323594"/>
                </a:lnTo>
                <a:lnTo>
                  <a:pt x="2305940" y="1370100"/>
                </a:lnTo>
                <a:lnTo>
                  <a:pt x="2285073" y="1410474"/>
                </a:lnTo>
                <a:lnTo>
                  <a:pt x="2253246" y="1442301"/>
                </a:lnTo>
                <a:lnTo>
                  <a:pt x="2212872" y="1463168"/>
                </a:lnTo>
                <a:lnTo>
                  <a:pt x="2166366" y="1470660"/>
                </a:lnTo>
                <a:lnTo>
                  <a:pt x="147066" y="1470660"/>
                </a:lnTo>
                <a:lnTo>
                  <a:pt x="100559" y="1463168"/>
                </a:lnTo>
                <a:lnTo>
                  <a:pt x="60185" y="1442301"/>
                </a:lnTo>
                <a:lnTo>
                  <a:pt x="28358" y="1410474"/>
                </a:lnTo>
                <a:lnTo>
                  <a:pt x="7491" y="1370100"/>
                </a:lnTo>
                <a:lnTo>
                  <a:pt x="0" y="1323594"/>
                </a:lnTo>
                <a:lnTo>
                  <a:pt x="0" y="147066"/>
                </a:lnTo>
                <a:close/>
              </a:path>
            </a:pathLst>
          </a:custGeom>
          <a:ln w="15240">
            <a:solidFill>
              <a:srgbClr val="FFFFFF"/>
            </a:solidFill>
          </a:ln>
        </p:spPr>
        <p:txBody>
          <a:bodyPr wrap="square" lIns="0" tIns="0" rIns="0" bIns="0" rtlCol="0"/>
          <a:lstStyle/>
          <a:p>
            <a:endParaRPr/>
          </a:p>
        </p:txBody>
      </p:sp>
      <p:sp>
        <p:nvSpPr>
          <p:cNvPr id="23" name="object 23"/>
          <p:cNvSpPr/>
          <p:nvPr/>
        </p:nvSpPr>
        <p:spPr>
          <a:xfrm>
            <a:off x="7895843" y="2179320"/>
            <a:ext cx="2315210" cy="1469390"/>
          </a:xfrm>
          <a:custGeom>
            <a:avLst/>
            <a:gdLst/>
            <a:ahLst/>
            <a:cxnLst/>
            <a:rect l="l" t="t" r="r" b="b"/>
            <a:pathLst>
              <a:path w="2315209" h="1469389">
                <a:moveTo>
                  <a:pt x="2168016" y="0"/>
                </a:moveTo>
                <a:lnTo>
                  <a:pt x="146938" y="0"/>
                </a:lnTo>
                <a:lnTo>
                  <a:pt x="100494" y="7490"/>
                </a:lnTo>
                <a:lnTo>
                  <a:pt x="60158" y="28350"/>
                </a:lnTo>
                <a:lnTo>
                  <a:pt x="28350" y="60158"/>
                </a:lnTo>
                <a:lnTo>
                  <a:pt x="7490" y="100494"/>
                </a:lnTo>
                <a:lnTo>
                  <a:pt x="0" y="146938"/>
                </a:lnTo>
                <a:lnTo>
                  <a:pt x="0" y="1322196"/>
                </a:lnTo>
                <a:lnTo>
                  <a:pt x="7490" y="1368641"/>
                </a:lnTo>
                <a:lnTo>
                  <a:pt x="28350" y="1408977"/>
                </a:lnTo>
                <a:lnTo>
                  <a:pt x="60158" y="1440785"/>
                </a:lnTo>
                <a:lnTo>
                  <a:pt x="100494" y="1461645"/>
                </a:lnTo>
                <a:lnTo>
                  <a:pt x="146938" y="1469135"/>
                </a:lnTo>
                <a:lnTo>
                  <a:pt x="2168016" y="1469135"/>
                </a:lnTo>
                <a:lnTo>
                  <a:pt x="2214461" y="1461645"/>
                </a:lnTo>
                <a:lnTo>
                  <a:pt x="2254797" y="1440785"/>
                </a:lnTo>
                <a:lnTo>
                  <a:pt x="2286605" y="1408977"/>
                </a:lnTo>
                <a:lnTo>
                  <a:pt x="2307465" y="1368641"/>
                </a:lnTo>
                <a:lnTo>
                  <a:pt x="2314955" y="1322196"/>
                </a:lnTo>
                <a:lnTo>
                  <a:pt x="2314955" y="146938"/>
                </a:lnTo>
                <a:lnTo>
                  <a:pt x="2307465" y="100494"/>
                </a:lnTo>
                <a:lnTo>
                  <a:pt x="2286605" y="60158"/>
                </a:lnTo>
                <a:lnTo>
                  <a:pt x="2254797" y="28350"/>
                </a:lnTo>
                <a:lnTo>
                  <a:pt x="2214461" y="7490"/>
                </a:lnTo>
                <a:lnTo>
                  <a:pt x="2168016" y="0"/>
                </a:lnTo>
                <a:close/>
              </a:path>
            </a:pathLst>
          </a:custGeom>
          <a:solidFill>
            <a:srgbClr val="FFFFFF">
              <a:alpha val="90194"/>
            </a:srgbClr>
          </a:solidFill>
        </p:spPr>
        <p:txBody>
          <a:bodyPr wrap="square" lIns="0" tIns="0" rIns="0" bIns="0" rtlCol="0"/>
          <a:lstStyle/>
          <a:p>
            <a:endParaRPr/>
          </a:p>
        </p:txBody>
      </p:sp>
      <p:sp>
        <p:nvSpPr>
          <p:cNvPr id="24" name="object 24"/>
          <p:cNvSpPr/>
          <p:nvPr/>
        </p:nvSpPr>
        <p:spPr>
          <a:xfrm>
            <a:off x="7895843" y="2179320"/>
            <a:ext cx="2315210" cy="1469390"/>
          </a:xfrm>
          <a:custGeom>
            <a:avLst/>
            <a:gdLst/>
            <a:ahLst/>
            <a:cxnLst/>
            <a:rect l="l" t="t" r="r" b="b"/>
            <a:pathLst>
              <a:path w="2315209" h="1469389">
                <a:moveTo>
                  <a:pt x="0" y="146938"/>
                </a:moveTo>
                <a:lnTo>
                  <a:pt x="7490" y="100494"/>
                </a:lnTo>
                <a:lnTo>
                  <a:pt x="28350" y="60158"/>
                </a:lnTo>
                <a:lnTo>
                  <a:pt x="60158" y="28350"/>
                </a:lnTo>
                <a:lnTo>
                  <a:pt x="100494" y="7490"/>
                </a:lnTo>
                <a:lnTo>
                  <a:pt x="146938" y="0"/>
                </a:lnTo>
                <a:lnTo>
                  <a:pt x="2168016" y="0"/>
                </a:lnTo>
                <a:lnTo>
                  <a:pt x="2214461" y="7490"/>
                </a:lnTo>
                <a:lnTo>
                  <a:pt x="2254797" y="28350"/>
                </a:lnTo>
                <a:lnTo>
                  <a:pt x="2286605" y="60158"/>
                </a:lnTo>
                <a:lnTo>
                  <a:pt x="2307465" y="100494"/>
                </a:lnTo>
                <a:lnTo>
                  <a:pt x="2314955" y="146938"/>
                </a:lnTo>
                <a:lnTo>
                  <a:pt x="2314955" y="1322196"/>
                </a:lnTo>
                <a:lnTo>
                  <a:pt x="2307465" y="1368641"/>
                </a:lnTo>
                <a:lnTo>
                  <a:pt x="2286605" y="1408977"/>
                </a:lnTo>
                <a:lnTo>
                  <a:pt x="2254797" y="1440785"/>
                </a:lnTo>
                <a:lnTo>
                  <a:pt x="2214461" y="1461645"/>
                </a:lnTo>
                <a:lnTo>
                  <a:pt x="2168016" y="1469135"/>
                </a:lnTo>
                <a:lnTo>
                  <a:pt x="146938" y="1469135"/>
                </a:lnTo>
                <a:lnTo>
                  <a:pt x="100494" y="1461645"/>
                </a:lnTo>
                <a:lnTo>
                  <a:pt x="60158" y="1440785"/>
                </a:lnTo>
                <a:lnTo>
                  <a:pt x="28350" y="1408977"/>
                </a:lnTo>
                <a:lnTo>
                  <a:pt x="7490" y="1368641"/>
                </a:lnTo>
                <a:lnTo>
                  <a:pt x="0" y="1322196"/>
                </a:lnTo>
                <a:lnTo>
                  <a:pt x="0" y="146938"/>
                </a:lnTo>
                <a:close/>
              </a:path>
            </a:pathLst>
          </a:custGeom>
          <a:ln w="15240">
            <a:solidFill>
              <a:srgbClr val="E38312"/>
            </a:solidFill>
          </a:ln>
        </p:spPr>
        <p:txBody>
          <a:bodyPr wrap="square" lIns="0" tIns="0" rIns="0" bIns="0" rtlCol="0"/>
          <a:lstStyle/>
          <a:p>
            <a:endParaRPr/>
          </a:p>
        </p:txBody>
      </p:sp>
      <p:sp>
        <p:nvSpPr>
          <p:cNvPr id="25" name="object 25"/>
          <p:cNvSpPr txBox="1"/>
          <p:nvPr/>
        </p:nvSpPr>
        <p:spPr>
          <a:xfrm>
            <a:off x="8549385" y="2663774"/>
            <a:ext cx="1009650" cy="422909"/>
          </a:xfrm>
          <a:prstGeom prst="rect">
            <a:avLst/>
          </a:prstGeom>
        </p:spPr>
        <p:txBody>
          <a:bodyPr vert="horz" wrap="square" lIns="0" tIns="13335" rIns="0" bIns="0" rtlCol="0">
            <a:spAutoFit/>
          </a:bodyPr>
          <a:lstStyle/>
          <a:p>
            <a:pPr marL="12700">
              <a:lnSpc>
                <a:spcPct val="100000"/>
              </a:lnSpc>
              <a:spcBef>
                <a:spcPts val="105"/>
              </a:spcBef>
            </a:pPr>
            <a:r>
              <a:rPr sz="2600" spc="-10" dirty="0">
                <a:latin typeface="Calibri"/>
                <a:cs typeface="Calibri"/>
              </a:rPr>
              <a:t>College</a:t>
            </a:r>
            <a:endParaRPr sz="2600">
              <a:latin typeface="Calibri"/>
              <a:cs typeface="Calibri"/>
            </a:endParaRPr>
          </a:p>
        </p:txBody>
      </p:sp>
      <p:sp>
        <p:nvSpPr>
          <p:cNvPr id="26" name="object 26"/>
          <p:cNvSpPr/>
          <p:nvPr/>
        </p:nvSpPr>
        <p:spPr>
          <a:xfrm>
            <a:off x="7639811" y="4078223"/>
            <a:ext cx="2313940" cy="1469390"/>
          </a:xfrm>
          <a:custGeom>
            <a:avLst/>
            <a:gdLst/>
            <a:ahLst/>
            <a:cxnLst/>
            <a:rect l="l" t="t" r="r" b="b"/>
            <a:pathLst>
              <a:path w="2313940" h="1469389">
                <a:moveTo>
                  <a:pt x="2166493" y="0"/>
                </a:moveTo>
                <a:lnTo>
                  <a:pt x="146939" y="0"/>
                </a:lnTo>
                <a:lnTo>
                  <a:pt x="100494" y="7490"/>
                </a:lnTo>
                <a:lnTo>
                  <a:pt x="60158" y="28350"/>
                </a:lnTo>
                <a:lnTo>
                  <a:pt x="28350" y="60158"/>
                </a:lnTo>
                <a:lnTo>
                  <a:pt x="7490" y="100494"/>
                </a:lnTo>
                <a:lnTo>
                  <a:pt x="0" y="146938"/>
                </a:lnTo>
                <a:lnTo>
                  <a:pt x="0" y="1322197"/>
                </a:lnTo>
                <a:lnTo>
                  <a:pt x="7490" y="1368641"/>
                </a:lnTo>
                <a:lnTo>
                  <a:pt x="28350" y="1408977"/>
                </a:lnTo>
                <a:lnTo>
                  <a:pt x="60158" y="1440785"/>
                </a:lnTo>
                <a:lnTo>
                  <a:pt x="100494" y="1461645"/>
                </a:lnTo>
                <a:lnTo>
                  <a:pt x="146939" y="1469136"/>
                </a:lnTo>
                <a:lnTo>
                  <a:pt x="2166493" y="1469136"/>
                </a:lnTo>
                <a:lnTo>
                  <a:pt x="2212937" y="1461645"/>
                </a:lnTo>
                <a:lnTo>
                  <a:pt x="2253273" y="1440785"/>
                </a:lnTo>
                <a:lnTo>
                  <a:pt x="2285081" y="1408977"/>
                </a:lnTo>
                <a:lnTo>
                  <a:pt x="2305941" y="1368641"/>
                </a:lnTo>
                <a:lnTo>
                  <a:pt x="2313432" y="1322197"/>
                </a:lnTo>
                <a:lnTo>
                  <a:pt x="2313432" y="146938"/>
                </a:lnTo>
                <a:lnTo>
                  <a:pt x="2305941" y="100494"/>
                </a:lnTo>
                <a:lnTo>
                  <a:pt x="2285081" y="60158"/>
                </a:lnTo>
                <a:lnTo>
                  <a:pt x="2253273" y="28350"/>
                </a:lnTo>
                <a:lnTo>
                  <a:pt x="2212937" y="7490"/>
                </a:lnTo>
                <a:lnTo>
                  <a:pt x="2166493" y="0"/>
                </a:lnTo>
                <a:close/>
              </a:path>
            </a:pathLst>
          </a:custGeom>
          <a:solidFill>
            <a:srgbClr val="BC572C"/>
          </a:solidFill>
        </p:spPr>
        <p:txBody>
          <a:bodyPr wrap="square" lIns="0" tIns="0" rIns="0" bIns="0" rtlCol="0"/>
          <a:lstStyle/>
          <a:p>
            <a:endParaRPr/>
          </a:p>
        </p:txBody>
      </p:sp>
      <p:sp>
        <p:nvSpPr>
          <p:cNvPr id="27" name="object 27"/>
          <p:cNvSpPr/>
          <p:nvPr/>
        </p:nvSpPr>
        <p:spPr>
          <a:xfrm>
            <a:off x="7639811" y="4078223"/>
            <a:ext cx="2313940" cy="1469390"/>
          </a:xfrm>
          <a:custGeom>
            <a:avLst/>
            <a:gdLst/>
            <a:ahLst/>
            <a:cxnLst/>
            <a:rect l="l" t="t" r="r" b="b"/>
            <a:pathLst>
              <a:path w="2313940" h="1469389">
                <a:moveTo>
                  <a:pt x="0" y="146938"/>
                </a:moveTo>
                <a:lnTo>
                  <a:pt x="7490" y="100494"/>
                </a:lnTo>
                <a:lnTo>
                  <a:pt x="28350" y="60158"/>
                </a:lnTo>
                <a:lnTo>
                  <a:pt x="60158" y="28350"/>
                </a:lnTo>
                <a:lnTo>
                  <a:pt x="100494" y="7490"/>
                </a:lnTo>
                <a:lnTo>
                  <a:pt x="146939" y="0"/>
                </a:lnTo>
                <a:lnTo>
                  <a:pt x="2166493" y="0"/>
                </a:lnTo>
                <a:lnTo>
                  <a:pt x="2212937" y="7490"/>
                </a:lnTo>
                <a:lnTo>
                  <a:pt x="2253273" y="28350"/>
                </a:lnTo>
                <a:lnTo>
                  <a:pt x="2285081" y="60158"/>
                </a:lnTo>
                <a:lnTo>
                  <a:pt x="2305941" y="100494"/>
                </a:lnTo>
                <a:lnTo>
                  <a:pt x="2313432" y="146938"/>
                </a:lnTo>
                <a:lnTo>
                  <a:pt x="2313432" y="1322197"/>
                </a:lnTo>
                <a:lnTo>
                  <a:pt x="2305941" y="1368641"/>
                </a:lnTo>
                <a:lnTo>
                  <a:pt x="2285081" y="1408977"/>
                </a:lnTo>
                <a:lnTo>
                  <a:pt x="2253273" y="1440785"/>
                </a:lnTo>
                <a:lnTo>
                  <a:pt x="2212937" y="1461645"/>
                </a:lnTo>
                <a:lnTo>
                  <a:pt x="2166493" y="1469136"/>
                </a:lnTo>
                <a:lnTo>
                  <a:pt x="146939" y="1469136"/>
                </a:lnTo>
                <a:lnTo>
                  <a:pt x="100494" y="1461645"/>
                </a:lnTo>
                <a:lnTo>
                  <a:pt x="60158" y="1440785"/>
                </a:lnTo>
                <a:lnTo>
                  <a:pt x="28350" y="1408977"/>
                </a:lnTo>
                <a:lnTo>
                  <a:pt x="7490" y="1368641"/>
                </a:lnTo>
                <a:lnTo>
                  <a:pt x="0" y="1322197"/>
                </a:lnTo>
                <a:lnTo>
                  <a:pt x="0" y="146938"/>
                </a:lnTo>
                <a:close/>
              </a:path>
            </a:pathLst>
          </a:custGeom>
          <a:ln w="15240">
            <a:solidFill>
              <a:srgbClr val="FFFFFF"/>
            </a:solidFill>
          </a:ln>
        </p:spPr>
        <p:txBody>
          <a:bodyPr wrap="square" lIns="0" tIns="0" rIns="0" bIns="0" rtlCol="0"/>
          <a:lstStyle/>
          <a:p>
            <a:endParaRPr/>
          </a:p>
        </p:txBody>
      </p:sp>
      <p:sp>
        <p:nvSpPr>
          <p:cNvPr id="28" name="object 28"/>
          <p:cNvSpPr/>
          <p:nvPr/>
        </p:nvSpPr>
        <p:spPr>
          <a:xfrm>
            <a:off x="7895843" y="4322064"/>
            <a:ext cx="2315210" cy="1469390"/>
          </a:xfrm>
          <a:custGeom>
            <a:avLst/>
            <a:gdLst/>
            <a:ahLst/>
            <a:cxnLst/>
            <a:rect l="l" t="t" r="r" b="b"/>
            <a:pathLst>
              <a:path w="2315209" h="1469389">
                <a:moveTo>
                  <a:pt x="2168016" y="0"/>
                </a:moveTo>
                <a:lnTo>
                  <a:pt x="146938" y="0"/>
                </a:lnTo>
                <a:lnTo>
                  <a:pt x="100494" y="7490"/>
                </a:lnTo>
                <a:lnTo>
                  <a:pt x="60158" y="28350"/>
                </a:lnTo>
                <a:lnTo>
                  <a:pt x="28350" y="60158"/>
                </a:lnTo>
                <a:lnTo>
                  <a:pt x="7490" y="100494"/>
                </a:lnTo>
                <a:lnTo>
                  <a:pt x="0" y="146938"/>
                </a:lnTo>
                <a:lnTo>
                  <a:pt x="0" y="1322222"/>
                </a:lnTo>
                <a:lnTo>
                  <a:pt x="7490" y="1368659"/>
                </a:lnTo>
                <a:lnTo>
                  <a:pt x="28350" y="1408988"/>
                </a:lnTo>
                <a:lnTo>
                  <a:pt x="60158" y="1440790"/>
                </a:lnTo>
                <a:lnTo>
                  <a:pt x="100494" y="1461646"/>
                </a:lnTo>
                <a:lnTo>
                  <a:pt x="146938" y="1469136"/>
                </a:lnTo>
                <a:lnTo>
                  <a:pt x="2168016" y="1469136"/>
                </a:lnTo>
                <a:lnTo>
                  <a:pt x="2214461" y="1461646"/>
                </a:lnTo>
                <a:lnTo>
                  <a:pt x="2254797" y="1440790"/>
                </a:lnTo>
                <a:lnTo>
                  <a:pt x="2286605" y="1408988"/>
                </a:lnTo>
                <a:lnTo>
                  <a:pt x="2307465" y="1368659"/>
                </a:lnTo>
                <a:lnTo>
                  <a:pt x="2314955" y="1322222"/>
                </a:lnTo>
                <a:lnTo>
                  <a:pt x="2314955" y="146938"/>
                </a:lnTo>
                <a:lnTo>
                  <a:pt x="2307465" y="100494"/>
                </a:lnTo>
                <a:lnTo>
                  <a:pt x="2286605" y="60158"/>
                </a:lnTo>
                <a:lnTo>
                  <a:pt x="2254797" y="28350"/>
                </a:lnTo>
                <a:lnTo>
                  <a:pt x="2214461" y="7490"/>
                </a:lnTo>
                <a:lnTo>
                  <a:pt x="2168016" y="0"/>
                </a:lnTo>
                <a:close/>
              </a:path>
            </a:pathLst>
          </a:custGeom>
          <a:solidFill>
            <a:srgbClr val="FFFFFF">
              <a:alpha val="90194"/>
            </a:srgbClr>
          </a:solidFill>
        </p:spPr>
        <p:txBody>
          <a:bodyPr wrap="square" lIns="0" tIns="0" rIns="0" bIns="0" rtlCol="0"/>
          <a:lstStyle/>
          <a:p>
            <a:endParaRPr/>
          </a:p>
        </p:txBody>
      </p:sp>
      <p:sp>
        <p:nvSpPr>
          <p:cNvPr id="29" name="object 29"/>
          <p:cNvSpPr/>
          <p:nvPr/>
        </p:nvSpPr>
        <p:spPr>
          <a:xfrm>
            <a:off x="7895843" y="4322064"/>
            <a:ext cx="2315210" cy="1469390"/>
          </a:xfrm>
          <a:custGeom>
            <a:avLst/>
            <a:gdLst/>
            <a:ahLst/>
            <a:cxnLst/>
            <a:rect l="l" t="t" r="r" b="b"/>
            <a:pathLst>
              <a:path w="2315209" h="1469389">
                <a:moveTo>
                  <a:pt x="0" y="146938"/>
                </a:moveTo>
                <a:lnTo>
                  <a:pt x="7490" y="100494"/>
                </a:lnTo>
                <a:lnTo>
                  <a:pt x="28350" y="60158"/>
                </a:lnTo>
                <a:lnTo>
                  <a:pt x="60158" y="28350"/>
                </a:lnTo>
                <a:lnTo>
                  <a:pt x="100494" y="7490"/>
                </a:lnTo>
                <a:lnTo>
                  <a:pt x="146938" y="0"/>
                </a:lnTo>
                <a:lnTo>
                  <a:pt x="2168016" y="0"/>
                </a:lnTo>
                <a:lnTo>
                  <a:pt x="2214461" y="7490"/>
                </a:lnTo>
                <a:lnTo>
                  <a:pt x="2254797" y="28350"/>
                </a:lnTo>
                <a:lnTo>
                  <a:pt x="2286605" y="60158"/>
                </a:lnTo>
                <a:lnTo>
                  <a:pt x="2307465" y="100494"/>
                </a:lnTo>
                <a:lnTo>
                  <a:pt x="2314955" y="146938"/>
                </a:lnTo>
                <a:lnTo>
                  <a:pt x="2314955" y="1322222"/>
                </a:lnTo>
                <a:lnTo>
                  <a:pt x="2307465" y="1368659"/>
                </a:lnTo>
                <a:lnTo>
                  <a:pt x="2286605" y="1408988"/>
                </a:lnTo>
                <a:lnTo>
                  <a:pt x="2254797" y="1440790"/>
                </a:lnTo>
                <a:lnTo>
                  <a:pt x="2214461" y="1461646"/>
                </a:lnTo>
                <a:lnTo>
                  <a:pt x="2168016" y="1469136"/>
                </a:lnTo>
                <a:lnTo>
                  <a:pt x="146938" y="1469136"/>
                </a:lnTo>
                <a:lnTo>
                  <a:pt x="100494" y="1461646"/>
                </a:lnTo>
                <a:lnTo>
                  <a:pt x="60158" y="1440790"/>
                </a:lnTo>
                <a:lnTo>
                  <a:pt x="28350" y="1408988"/>
                </a:lnTo>
                <a:lnTo>
                  <a:pt x="7490" y="1368659"/>
                </a:lnTo>
                <a:lnTo>
                  <a:pt x="0" y="1322222"/>
                </a:lnTo>
                <a:lnTo>
                  <a:pt x="0" y="146938"/>
                </a:lnTo>
                <a:close/>
              </a:path>
            </a:pathLst>
          </a:custGeom>
          <a:ln w="15240">
            <a:solidFill>
              <a:srgbClr val="BC572C"/>
            </a:solidFill>
          </a:ln>
        </p:spPr>
        <p:txBody>
          <a:bodyPr wrap="square" lIns="0" tIns="0" rIns="0" bIns="0" rtlCol="0"/>
          <a:lstStyle/>
          <a:p>
            <a:endParaRPr/>
          </a:p>
        </p:txBody>
      </p:sp>
      <p:sp>
        <p:nvSpPr>
          <p:cNvPr id="30" name="object 30"/>
          <p:cNvSpPr txBox="1"/>
          <p:nvPr/>
        </p:nvSpPr>
        <p:spPr>
          <a:xfrm>
            <a:off x="8031226" y="4449165"/>
            <a:ext cx="2046605" cy="1032510"/>
          </a:xfrm>
          <a:prstGeom prst="rect">
            <a:avLst/>
          </a:prstGeom>
        </p:spPr>
        <p:txBody>
          <a:bodyPr vert="horz" wrap="square" lIns="0" tIns="12700" rIns="0" bIns="0" rtlCol="0">
            <a:spAutoFit/>
          </a:bodyPr>
          <a:lstStyle/>
          <a:p>
            <a:pPr marL="523240" marR="5080" indent="-510540">
              <a:lnSpc>
                <a:spcPct val="127000"/>
              </a:lnSpc>
              <a:spcBef>
                <a:spcPts val="100"/>
              </a:spcBef>
            </a:pPr>
            <a:r>
              <a:rPr sz="2600" dirty="0">
                <a:latin typeface="Calibri"/>
                <a:cs typeface="Calibri"/>
              </a:rPr>
              <a:t>Nonsu</a:t>
            </a:r>
            <a:r>
              <a:rPr sz="2600" spc="-15" dirty="0">
                <a:latin typeface="Calibri"/>
                <a:cs typeface="Calibri"/>
              </a:rPr>
              <a:t>b</a:t>
            </a:r>
            <a:r>
              <a:rPr sz="2600" spc="-25" dirty="0">
                <a:latin typeface="Calibri"/>
                <a:cs typeface="Calibri"/>
              </a:rPr>
              <a:t>s</a:t>
            </a:r>
            <a:r>
              <a:rPr sz="2600" spc="-35" dirty="0">
                <a:latin typeface="Calibri"/>
                <a:cs typeface="Calibri"/>
              </a:rPr>
              <a:t>t</a:t>
            </a:r>
            <a:r>
              <a:rPr sz="2600" dirty="0">
                <a:latin typeface="Calibri"/>
                <a:cs typeface="Calibri"/>
              </a:rPr>
              <a:t>a</a:t>
            </a:r>
            <a:r>
              <a:rPr sz="2600" spc="-25" dirty="0">
                <a:latin typeface="Calibri"/>
                <a:cs typeface="Calibri"/>
              </a:rPr>
              <a:t>n</a:t>
            </a:r>
            <a:r>
              <a:rPr sz="2600" dirty="0">
                <a:latin typeface="Calibri"/>
                <a:cs typeface="Calibri"/>
              </a:rPr>
              <a:t>tial  </a:t>
            </a:r>
            <a:r>
              <a:rPr sz="2600" spc="-10" dirty="0">
                <a:latin typeface="Calibri"/>
                <a:cs typeface="Calibri"/>
              </a:rPr>
              <a:t>Change</a:t>
            </a:r>
            <a:endParaRPr sz="2600">
              <a:latin typeface="Calibri"/>
              <a:cs typeface="Calibri"/>
            </a:endParaRPr>
          </a:p>
        </p:txBody>
      </p:sp>
      <p:sp>
        <p:nvSpPr>
          <p:cNvPr id="31" name="object 31"/>
          <p:cNvSpPr/>
          <p:nvPr/>
        </p:nvSpPr>
        <p:spPr>
          <a:xfrm>
            <a:off x="6248400" y="2877311"/>
            <a:ext cx="1295400" cy="266700"/>
          </a:xfrm>
          <a:custGeom>
            <a:avLst/>
            <a:gdLst/>
            <a:ahLst/>
            <a:cxnLst/>
            <a:rect l="l" t="t" r="r" b="b"/>
            <a:pathLst>
              <a:path w="1295400" h="266700">
                <a:moveTo>
                  <a:pt x="1162050" y="0"/>
                </a:moveTo>
                <a:lnTo>
                  <a:pt x="1162050" y="66675"/>
                </a:lnTo>
                <a:lnTo>
                  <a:pt x="0" y="66675"/>
                </a:lnTo>
                <a:lnTo>
                  <a:pt x="0" y="200025"/>
                </a:lnTo>
                <a:lnTo>
                  <a:pt x="1162050" y="200025"/>
                </a:lnTo>
                <a:lnTo>
                  <a:pt x="1162050" y="266700"/>
                </a:lnTo>
                <a:lnTo>
                  <a:pt x="1295400" y="133350"/>
                </a:lnTo>
                <a:lnTo>
                  <a:pt x="1162050" y="0"/>
                </a:lnTo>
                <a:close/>
              </a:path>
            </a:pathLst>
          </a:custGeom>
          <a:solidFill>
            <a:srgbClr val="855540"/>
          </a:solidFill>
        </p:spPr>
        <p:txBody>
          <a:bodyPr wrap="square" lIns="0" tIns="0" rIns="0" bIns="0" rtlCol="0"/>
          <a:lstStyle/>
          <a:p>
            <a:endParaRPr/>
          </a:p>
        </p:txBody>
      </p:sp>
      <p:sp>
        <p:nvSpPr>
          <p:cNvPr id="32" name="object 32"/>
          <p:cNvSpPr/>
          <p:nvPr/>
        </p:nvSpPr>
        <p:spPr>
          <a:xfrm>
            <a:off x="6248400" y="2877311"/>
            <a:ext cx="1295400" cy="266700"/>
          </a:xfrm>
          <a:custGeom>
            <a:avLst/>
            <a:gdLst/>
            <a:ahLst/>
            <a:cxnLst/>
            <a:rect l="l" t="t" r="r" b="b"/>
            <a:pathLst>
              <a:path w="1295400" h="266700">
                <a:moveTo>
                  <a:pt x="0" y="66675"/>
                </a:moveTo>
                <a:lnTo>
                  <a:pt x="1162050" y="66675"/>
                </a:lnTo>
                <a:lnTo>
                  <a:pt x="1162050" y="0"/>
                </a:lnTo>
                <a:lnTo>
                  <a:pt x="1295400" y="133350"/>
                </a:lnTo>
                <a:lnTo>
                  <a:pt x="1162050" y="266700"/>
                </a:lnTo>
                <a:lnTo>
                  <a:pt x="1162050" y="200025"/>
                </a:lnTo>
                <a:lnTo>
                  <a:pt x="0" y="200025"/>
                </a:lnTo>
                <a:lnTo>
                  <a:pt x="0" y="66675"/>
                </a:lnTo>
                <a:close/>
              </a:path>
            </a:pathLst>
          </a:custGeom>
          <a:ln w="15240">
            <a:solidFill>
              <a:srgbClr val="603C2C"/>
            </a:solidFill>
          </a:ln>
        </p:spPr>
        <p:txBody>
          <a:bodyPr wrap="square" lIns="0" tIns="0" rIns="0" bIns="0" rtlCol="0"/>
          <a:lstStyle/>
          <a:p>
            <a:endParaRPr/>
          </a:p>
        </p:txBody>
      </p:sp>
      <p:sp>
        <p:nvSpPr>
          <p:cNvPr id="33" name="object 33"/>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15</a:t>
            </a:fld>
            <a:endParaRP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gn="ctr">
              <a:lnSpc>
                <a:spcPct val="100000"/>
              </a:lnSpc>
              <a:spcBef>
                <a:spcPts val="100"/>
              </a:spcBef>
              <a:tabLst>
                <a:tab pos="2062480" algn="l"/>
                <a:tab pos="10140315" algn="l"/>
              </a:tabLst>
            </a:pPr>
            <a:r>
              <a:rPr spc="-40" dirty="0" smtClean="0">
                <a:solidFill>
                  <a:schemeClr val="accent6">
                    <a:lumMod val="75000"/>
                  </a:schemeClr>
                </a:solidFill>
                <a:latin typeface="Berlin Sans FB" panose="020E0602020502020306" pitchFamily="34" charset="0"/>
              </a:rPr>
              <a:t>Sub</a:t>
            </a:r>
            <a:r>
              <a:rPr spc="-40" dirty="0">
                <a:solidFill>
                  <a:schemeClr val="accent6">
                    <a:lumMod val="75000"/>
                  </a:schemeClr>
                </a:solidFill>
                <a:latin typeface="Berlin Sans FB" panose="020E0602020502020306" pitchFamily="34" charset="0"/>
              </a:rPr>
              <a:t>. </a:t>
            </a:r>
            <a:r>
              <a:rPr spc="-45" dirty="0">
                <a:solidFill>
                  <a:schemeClr val="accent6">
                    <a:lumMod val="75000"/>
                  </a:schemeClr>
                </a:solidFill>
                <a:latin typeface="Berlin Sans FB" panose="020E0602020502020306" pitchFamily="34" charset="0"/>
              </a:rPr>
              <a:t>vs. Nonsub.</a:t>
            </a:r>
            <a:r>
              <a:rPr spc="-240" dirty="0">
                <a:solidFill>
                  <a:schemeClr val="accent6">
                    <a:lumMod val="75000"/>
                  </a:schemeClr>
                </a:solidFill>
                <a:latin typeface="Berlin Sans FB" panose="020E0602020502020306" pitchFamily="34" charset="0"/>
              </a:rPr>
              <a:t> </a:t>
            </a:r>
            <a:r>
              <a:rPr spc="-50" dirty="0" smtClean="0">
                <a:solidFill>
                  <a:schemeClr val="accent6">
                    <a:lumMod val="75000"/>
                  </a:schemeClr>
                </a:solidFill>
                <a:latin typeface="Berlin Sans FB" panose="020E0602020502020306" pitchFamily="34" charset="0"/>
              </a:rPr>
              <a:t>Changes</a:t>
            </a:r>
            <a:endParaRPr spc="-50" dirty="0"/>
          </a:p>
        </p:txBody>
      </p:sp>
      <p:sp>
        <p:nvSpPr>
          <p:cNvPr id="3" name="object 3"/>
          <p:cNvSpPr/>
          <p:nvPr/>
        </p:nvSpPr>
        <p:spPr>
          <a:xfrm>
            <a:off x="821309" y="2164714"/>
            <a:ext cx="4696968" cy="3166872"/>
          </a:xfrm>
          <a:prstGeom prst="rect">
            <a:avLst/>
          </a:prstGeom>
          <a:blipFill>
            <a:blip r:embed="rId3" cstate="print"/>
            <a:stretch>
              <a:fillRect/>
            </a:stretch>
          </a:blipFill>
          <a:ln w="28575">
            <a:solidFill>
              <a:schemeClr val="tx1"/>
            </a:solidFill>
          </a:ln>
        </p:spPr>
        <p:txBody>
          <a:bodyPr wrap="square" lIns="0" tIns="0" rIns="0" bIns="0" rtlCol="0"/>
          <a:lstStyle/>
          <a:p>
            <a:endParaRPr/>
          </a:p>
        </p:txBody>
      </p:sp>
      <p:sp>
        <p:nvSpPr>
          <p:cNvPr id="6" name="object 6"/>
          <p:cNvSpPr txBox="1"/>
          <p:nvPr/>
        </p:nvSpPr>
        <p:spPr>
          <a:xfrm>
            <a:off x="999935" y="2164714"/>
            <a:ext cx="4691380" cy="2822568"/>
          </a:xfrm>
          <a:prstGeom prst="rect">
            <a:avLst/>
          </a:prstGeom>
        </p:spPr>
        <p:txBody>
          <a:bodyPr vert="horz" wrap="square" lIns="0" tIns="194310" rIns="0" bIns="0" rtlCol="0">
            <a:spAutoFit/>
          </a:bodyPr>
          <a:lstStyle/>
          <a:p>
            <a:pPr>
              <a:lnSpc>
                <a:spcPct val="100000"/>
              </a:lnSpc>
              <a:spcBef>
                <a:spcPts val="1530"/>
              </a:spcBef>
            </a:pPr>
            <a:r>
              <a:rPr sz="2400" b="1" u="sng" spc="-10" dirty="0">
                <a:latin typeface="Calibri"/>
                <a:cs typeface="Calibri"/>
              </a:rPr>
              <a:t>Substantial</a:t>
            </a:r>
            <a:endParaRPr sz="2400" u="sng" dirty="0">
              <a:latin typeface="Calibri"/>
              <a:cs typeface="Calibri"/>
            </a:endParaRPr>
          </a:p>
          <a:p>
            <a:pPr marL="91440">
              <a:lnSpc>
                <a:spcPct val="100000"/>
              </a:lnSpc>
              <a:spcBef>
                <a:spcPts val="1195"/>
              </a:spcBef>
            </a:pPr>
            <a:r>
              <a:rPr sz="2000" spc="-5" dirty="0">
                <a:latin typeface="Calibri"/>
                <a:cs typeface="Calibri"/>
              </a:rPr>
              <a:t>New </a:t>
            </a:r>
            <a:r>
              <a:rPr sz="2000" spc="-15" dirty="0">
                <a:latin typeface="Calibri"/>
                <a:cs typeface="Calibri"/>
              </a:rPr>
              <a:t>Program Record</a:t>
            </a:r>
            <a:endParaRPr sz="2000" dirty="0">
              <a:latin typeface="Calibri"/>
              <a:cs typeface="Calibri"/>
            </a:endParaRPr>
          </a:p>
          <a:p>
            <a:pPr marL="91440">
              <a:lnSpc>
                <a:spcPct val="100000"/>
              </a:lnSpc>
              <a:spcBef>
                <a:spcPts val="1150"/>
              </a:spcBef>
            </a:pPr>
            <a:r>
              <a:rPr sz="2000" spc="-5" dirty="0">
                <a:latin typeface="Calibri"/>
                <a:cs typeface="Calibri"/>
              </a:rPr>
              <a:t>New </a:t>
            </a:r>
            <a:r>
              <a:rPr sz="2000" spc="-15" dirty="0">
                <a:latin typeface="Calibri"/>
                <a:cs typeface="Calibri"/>
              </a:rPr>
              <a:t>Program </a:t>
            </a:r>
            <a:r>
              <a:rPr sz="2000" spc="-10" dirty="0">
                <a:latin typeface="Calibri"/>
                <a:cs typeface="Calibri"/>
              </a:rPr>
              <a:t>Control</a:t>
            </a:r>
            <a:r>
              <a:rPr sz="2000" spc="-20" dirty="0">
                <a:latin typeface="Calibri"/>
                <a:cs typeface="Calibri"/>
              </a:rPr>
              <a:t> </a:t>
            </a:r>
            <a:r>
              <a:rPr sz="2000" dirty="0">
                <a:latin typeface="Calibri"/>
                <a:cs typeface="Calibri"/>
              </a:rPr>
              <a:t>Number</a:t>
            </a:r>
          </a:p>
          <a:p>
            <a:pPr marL="383540" indent="-182880">
              <a:lnSpc>
                <a:spcPct val="100000"/>
              </a:lnSpc>
              <a:spcBef>
                <a:spcPts val="170"/>
              </a:spcBef>
              <a:buClr>
                <a:srgbClr val="E38312"/>
              </a:buClr>
              <a:buChar char="◦"/>
              <a:tabLst>
                <a:tab pos="384175" algn="l"/>
              </a:tabLst>
            </a:pPr>
            <a:r>
              <a:rPr sz="2000" spc="-5" dirty="0">
                <a:latin typeface="Calibri"/>
                <a:cs typeface="Calibri"/>
              </a:rPr>
              <a:t>Goals/Objectives</a:t>
            </a:r>
            <a:endParaRPr sz="2000" dirty="0">
              <a:latin typeface="Calibri"/>
              <a:cs typeface="Calibri"/>
            </a:endParaRPr>
          </a:p>
          <a:p>
            <a:pPr marL="383540" indent="-182880">
              <a:lnSpc>
                <a:spcPct val="100000"/>
              </a:lnSpc>
              <a:spcBef>
                <a:spcPts val="360"/>
              </a:spcBef>
              <a:buClr>
                <a:srgbClr val="E38312"/>
              </a:buClr>
              <a:buChar char="◦"/>
              <a:tabLst>
                <a:tab pos="384175" algn="l"/>
              </a:tabLst>
            </a:pPr>
            <a:r>
              <a:rPr sz="2000" spc="-20" dirty="0">
                <a:latin typeface="Calibri"/>
                <a:cs typeface="Calibri"/>
              </a:rPr>
              <a:t>TOP </a:t>
            </a:r>
            <a:r>
              <a:rPr sz="2000" spc="-10" dirty="0">
                <a:latin typeface="Calibri"/>
                <a:cs typeface="Calibri"/>
              </a:rPr>
              <a:t>Code--different</a:t>
            </a:r>
            <a:r>
              <a:rPr sz="2000" spc="15" dirty="0">
                <a:latin typeface="Calibri"/>
                <a:cs typeface="Calibri"/>
              </a:rPr>
              <a:t> </a:t>
            </a:r>
            <a:r>
              <a:rPr sz="2000" spc="-5" dirty="0">
                <a:latin typeface="Calibri"/>
                <a:cs typeface="Calibri"/>
              </a:rPr>
              <a:t>discipline</a:t>
            </a:r>
            <a:endParaRPr sz="2000" dirty="0">
              <a:latin typeface="Calibri"/>
              <a:cs typeface="Calibri"/>
            </a:endParaRPr>
          </a:p>
          <a:p>
            <a:pPr marL="383540" marR="920115" indent="-182880">
              <a:lnSpc>
                <a:spcPts val="2160"/>
              </a:lnSpc>
              <a:spcBef>
                <a:spcPts val="630"/>
              </a:spcBef>
              <a:buClr>
                <a:srgbClr val="E38312"/>
              </a:buClr>
              <a:buChar char="◦"/>
              <a:tabLst>
                <a:tab pos="384175" algn="l"/>
              </a:tabLst>
            </a:pPr>
            <a:r>
              <a:rPr sz="2000" spc="-5" dirty="0">
                <a:latin typeface="Calibri"/>
                <a:cs typeface="Calibri"/>
              </a:rPr>
              <a:t>New </a:t>
            </a:r>
            <a:r>
              <a:rPr sz="2000" spc="-10" dirty="0">
                <a:latin typeface="Calibri"/>
                <a:cs typeface="Calibri"/>
              </a:rPr>
              <a:t>program </a:t>
            </a:r>
            <a:r>
              <a:rPr sz="2000" spc="-15" dirty="0">
                <a:latin typeface="Calibri"/>
                <a:cs typeface="Calibri"/>
              </a:rPr>
              <a:t>award </a:t>
            </a:r>
            <a:r>
              <a:rPr sz="2000" spc="-5" dirty="0">
                <a:latin typeface="Calibri"/>
                <a:cs typeface="Calibri"/>
              </a:rPr>
              <a:t>using active  </a:t>
            </a:r>
            <a:r>
              <a:rPr sz="2000" spc="-10" dirty="0">
                <a:latin typeface="Calibri"/>
                <a:cs typeface="Calibri"/>
              </a:rPr>
              <a:t>proposal</a:t>
            </a:r>
            <a:endParaRPr sz="2000" dirty="0">
              <a:latin typeface="Calibri"/>
              <a:cs typeface="Calibri"/>
            </a:endParaRPr>
          </a:p>
        </p:txBody>
      </p:sp>
      <p:sp>
        <p:nvSpPr>
          <p:cNvPr id="7" name="object 7"/>
          <p:cNvSpPr/>
          <p:nvPr/>
        </p:nvSpPr>
        <p:spPr>
          <a:xfrm>
            <a:off x="5864353" y="2160142"/>
            <a:ext cx="4861559" cy="3171444"/>
          </a:xfrm>
          <a:prstGeom prst="rect">
            <a:avLst/>
          </a:prstGeom>
          <a:blipFill>
            <a:blip r:embed="rId4" cstate="print"/>
            <a:stretch>
              <a:fillRect/>
            </a:stretch>
          </a:blipFill>
          <a:ln w="28575">
            <a:solidFill>
              <a:schemeClr val="tx1"/>
            </a:solidFill>
          </a:ln>
        </p:spPr>
        <p:txBody>
          <a:bodyPr wrap="square" lIns="0" tIns="0" rIns="0" bIns="0" rtlCol="0"/>
          <a:lstStyle/>
          <a:p>
            <a:endParaRPr/>
          </a:p>
        </p:txBody>
      </p:sp>
      <p:sp>
        <p:nvSpPr>
          <p:cNvPr id="8" name="object 8"/>
          <p:cNvSpPr txBox="1"/>
          <p:nvPr/>
        </p:nvSpPr>
        <p:spPr>
          <a:xfrm>
            <a:off x="6011013" y="2362200"/>
            <a:ext cx="4861560" cy="3171825"/>
          </a:xfrm>
          <a:prstGeom prst="rect">
            <a:avLst/>
          </a:prstGeom>
          <a:ln w="12192">
            <a:noFill/>
          </a:ln>
        </p:spPr>
        <p:txBody>
          <a:bodyPr vert="horz" wrap="square" lIns="0" tIns="0" rIns="0" bIns="0" rtlCol="0">
            <a:spAutoFit/>
          </a:bodyPr>
          <a:lstStyle/>
          <a:p>
            <a:pPr marL="92710">
              <a:lnSpc>
                <a:spcPts val="2795"/>
              </a:lnSpc>
            </a:pPr>
            <a:r>
              <a:rPr sz="2400" b="1" i="1" u="heavy" spc="-10" dirty="0">
                <a:uFill>
                  <a:solidFill>
                    <a:srgbClr val="000000"/>
                  </a:solidFill>
                </a:uFill>
                <a:latin typeface="Calibri"/>
                <a:cs typeface="Calibri"/>
              </a:rPr>
              <a:t>Nonsubstantial*</a:t>
            </a:r>
            <a:endParaRPr sz="2400" dirty="0">
              <a:latin typeface="Calibri"/>
              <a:cs typeface="Calibri"/>
            </a:endParaRPr>
          </a:p>
          <a:p>
            <a:pPr marL="321310" indent="-228600">
              <a:lnSpc>
                <a:spcPct val="100000"/>
              </a:lnSpc>
              <a:spcBef>
                <a:spcPts val="720"/>
              </a:spcBef>
              <a:buFont typeface="Arial"/>
              <a:buChar char="•"/>
              <a:tabLst>
                <a:tab pos="321945" algn="l"/>
              </a:tabLst>
            </a:pPr>
            <a:r>
              <a:rPr sz="2400" b="1" i="1" dirty="0">
                <a:latin typeface="Calibri"/>
                <a:cs typeface="Calibri"/>
              </a:rPr>
              <a:t>Changes </a:t>
            </a:r>
            <a:r>
              <a:rPr sz="2400" b="1" i="1" spc="-5" dirty="0">
                <a:latin typeface="Calibri"/>
                <a:cs typeface="Calibri"/>
              </a:rPr>
              <a:t>Active Program</a:t>
            </a:r>
            <a:r>
              <a:rPr sz="2400" b="1" i="1" spc="-25" dirty="0">
                <a:latin typeface="Calibri"/>
                <a:cs typeface="Calibri"/>
              </a:rPr>
              <a:t> </a:t>
            </a:r>
            <a:r>
              <a:rPr sz="2400" b="1" i="1" spc="-20" dirty="0">
                <a:latin typeface="Calibri"/>
                <a:cs typeface="Calibri"/>
              </a:rPr>
              <a:t>Record</a:t>
            </a:r>
            <a:endParaRPr sz="2400" dirty="0">
              <a:latin typeface="Calibri"/>
              <a:cs typeface="Calibri"/>
            </a:endParaRPr>
          </a:p>
          <a:p>
            <a:pPr marL="321310" indent="-228600">
              <a:lnSpc>
                <a:spcPct val="100000"/>
              </a:lnSpc>
              <a:spcBef>
                <a:spcPts val="710"/>
              </a:spcBef>
              <a:buFont typeface="Arial"/>
              <a:buChar char="•"/>
              <a:tabLst>
                <a:tab pos="321945" algn="l"/>
              </a:tabLst>
            </a:pPr>
            <a:r>
              <a:rPr sz="2400" b="1" i="1" spc="-5" dirty="0">
                <a:latin typeface="Calibri"/>
                <a:cs typeface="Calibri"/>
              </a:rPr>
              <a:t>Same </a:t>
            </a:r>
            <a:r>
              <a:rPr sz="2400" b="1" i="1" spc="-10" dirty="0">
                <a:latin typeface="Calibri"/>
                <a:cs typeface="Calibri"/>
              </a:rPr>
              <a:t>Program Control</a:t>
            </a:r>
            <a:r>
              <a:rPr sz="2400" b="1" i="1" spc="-20" dirty="0">
                <a:latin typeface="Calibri"/>
                <a:cs typeface="Calibri"/>
              </a:rPr>
              <a:t> </a:t>
            </a:r>
            <a:r>
              <a:rPr sz="2400" b="1" i="1" spc="-5" dirty="0">
                <a:latin typeface="Calibri"/>
                <a:cs typeface="Calibri"/>
              </a:rPr>
              <a:t>Number</a:t>
            </a:r>
            <a:endParaRPr sz="2400" dirty="0">
              <a:latin typeface="Calibri"/>
              <a:cs typeface="Calibri"/>
            </a:endParaRPr>
          </a:p>
          <a:p>
            <a:pPr marL="778510" lvl="1" indent="-228600">
              <a:lnSpc>
                <a:spcPct val="100000"/>
              </a:lnSpc>
              <a:spcBef>
                <a:spcPts val="215"/>
              </a:spcBef>
              <a:buFont typeface="Arial"/>
              <a:buChar char="•"/>
              <a:tabLst>
                <a:tab pos="779145" algn="l"/>
              </a:tabLst>
            </a:pPr>
            <a:r>
              <a:rPr sz="2400" spc="-15" dirty="0">
                <a:latin typeface="Calibri"/>
                <a:cs typeface="Calibri"/>
              </a:rPr>
              <a:t>Program</a:t>
            </a:r>
            <a:r>
              <a:rPr sz="2400" spc="-30" dirty="0">
                <a:latin typeface="Calibri"/>
                <a:cs typeface="Calibri"/>
              </a:rPr>
              <a:t> </a:t>
            </a:r>
            <a:r>
              <a:rPr sz="2400" dirty="0">
                <a:latin typeface="Calibri"/>
                <a:cs typeface="Calibri"/>
              </a:rPr>
              <a:t>title</a:t>
            </a:r>
          </a:p>
          <a:p>
            <a:pPr marL="778510" lvl="1" indent="-228600">
              <a:lnSpc>
                <a:spcPct val="100000"/>
              </a:lnSpc>
              <a:spcBef>
                <a:spcPts val="204"/>
              </a:spcBef>
              <a:buFont typeface="Arial"/>
              <a:buChar char="•"/>
              <a:tabLst>
                <a:tab pos="779145" algn="l"/>
              </a:tabLst>
            </a:pPr>
            <a:r>
              <a:rPr sz="2400" spc="-30" dirty="0">
                <a:latin typeface="Calibri"/>
                <a:cs typeface="Calibri"/>
              </a:rPr>
              <a:t>TOP </a:t>
            </a:r>
            <a:r>
              <a:rPr sz="2400" spc="-5" dirty="0">
                <a:latin typeface="Calibri"/>
                <a:cs typeface="Calibri"/>
              </a:rPr>
              <a:t>Code--same</a:t>
            </a:r>
            <a:r>
              <a:rPr sz="2400" spc="10" dirty="0">
                <a:latin typeface="Calibri"/>
                <a:cs typeface="Calibri"/>
              </a:rPr>
              <a:t> </a:t>
            </a:r>
            <a:r>
              <a:rPr sz="2400" spc="-5" dirty="0">
                <a:latin typeface="Calibri"/>
                <a:cs typeface="Calibri"/>
              </a:rPr>
              <a:t>discipline</a:t>
            </a:r>
            <a:endParaRPr sz="2400" dirty="0">
              <a:latin typeface="Calibri"/>
              <a:cs typeface="Calibri"/>
            </a:endParaRPr>
          </a:p>
          <a:p>
            <a:pPr marL="778510" lvl="1" indent="-228600">
              <a:lnSpc>
                <a:spcPct val="100000"/>
              </a:lnSpc>
              <a:spcBef>
                <a:spcPts val="215"/>
              </a:spcBef>
              <a:buFont typeface="Arial"/>
              <a:buChar char="•"/>
              <a:tabLst>
                <a:tab pos="779145" algn="l"/>
              </a:tabLst>
            </a:pPr>
            <a:r>
              <a:rPr sz="2400" dirty="0">
                <a:latin typeface="Calibri"/>
                <a:cs typeface="Calibri"/>
              </a:rPr>
              <a:t>Unit</a:t>
            </a:r>
            <a:r>
              <a:rPr sz="2400" spc="-15" dirty="0">
                <a:latin typeface="Calibri"/>
                <a:cs typeface="Calibri"/>
              </a:rPr>
              <a:t> </a:t>
            </a:r>
            <a:r>
              <a:rPr sz="2400" spc="-5" dirty="0">
                <a:latin typeface="Calibri"/>
                <a:cs typeface="Calibri"/>
              </a:rPr>
              <a:t>changes</a:t>
            </a:r>
            <a:endParaRPr sz="2400" dirty="0">
              <a:latin typeface="Calibri"/>
              <a:cs typeface="Calibri"/>
            </a:endParaRPr>
          </a:p>
          <a:p>
            <a:pPr marL="778510" lvl="1" indent="-228600">
              <a:lnSpc>
                <a:spcPct val="100000"/>
              </a:lnSpc>
              <a:spcBef>
                <a:spcPts val="215"/>
              </a:spcBef>
              <a:buFont typeface="Arial"/>
              <a:buChar char="•"/>
              <a:tabLst>
                <a:tab pos="779145" algn="l"/>
              </a:tabLst>
            </a:pPr>
            <a:r>
              <a:rPr sz="2400" spc="-10" dirty="0">
                <a:latin typeface="Calibri"/>
                <a:cs typeface="Calibri"/>
              </a:rPr>
              <a:t>Addition/removal </a:t>
            </a:r>
            <a:r>
              <a:rPr sz="2400" spc="-5" dirty="0">
                <a:latin typeface="Calibri"/>
                <a:cs typeface="Calibri"/>
              </a:rPr>
              <a:t>of</a:t>
            </a:r>
            <a:r>
              <a:rPr sz="2400" dirty="0">
                <a:latin typeface="Calibri"/>
                <a:cs typeface="Calibri"/>
              </a:rPr>
              <a:t> </a:t>
            </a:r>
            <a:r>
              <a:rPr sz="2400" spc="-15" dirty="0">
                <a:latin typeface="Calibri"/>
                <a:cs typeface="Calibri"/>
              </a:rPr>
              <a:t>courses</a:t>
            </a:r>
            <a:endParaRPr sz="2400" dirty="0">
              <a:latin typeface="Calibri"/>
              <a:cs typeface="Calibri"/>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16</a:t>
            </a:fld>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07008" y="4343400"/>
            <a:ext cx="9875520" cy="0"/>
          </a:xfrm>
          <a:custGeom>
            <a:avLst/>
            <a:gdLst/>
            <a:ahLst/>
            <a:cxnLst/>
            <a:rect l="l" t="t" r="r" b="b"/>
            <a:pathLst>
              <a:path w="9875520">
                <a:moveTo>
                  <a:pt x="0" y="0"/>
                </a:moveTo>
                <a:lnTo>
                  <a:pt x="987552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207008" y="2895600"/>
            <a:ext cx="9979661" cy="1120820"/>
          </a:xfrm>
          <a:prstGeom prst="rect">
            <a:avLst/>
          </a:prstGeom>
        </p:spPr>
        <p:txBody>
          <a:bodyPr vert="horz" wrap="square" lIns="0" tIns="12700" rIns="0" bIns="0" rtlCol="0">
            <a:spAutoFit/>
          </a:bodyPr>
          <a:lstStyle/>
          <a:p>
            <a:pPr marL="12700">
              <a:lnSpc>
                <a:spcPct val="100000"/>
              </a:lnSpc>
              <a:spcBef>
                <a:spcPts val="100"/>
              </a:spcBef>
            </a:pPr>
            <a:r>
              <a:rPr sz="7200" u="none" spc="-95" dirty="0">
                <a:solidFill>
                  <a:schemeClr val="accent6">
                    <a:lumMod val="75000"/>
                  </a:schemeClr>
                </a:solidFill>
                <a:latin typeface="+mn-lt"/>
              </a:rPr>
              <a:t>Program </a:t>
            </a:r>
            <a:r>
              <a:rPr sz="7200" u="none" spc="-50" dirty="0">
                <a:solidFill>
                  <a:schemeClr val="accent6">
                    <a:lumMod val="75000"/>
                  </a:schemeClr>
                </a:solidFill>
                <a:latin typeface="+mn-lt"/>
              </a:rPr>
              <a:t>Eligibility </a:t>
            </a:r>
            <a:r>
              <a:rPr sz="7200" u="none" dirty="0">
                <a:solidFill>
                  <a:schemeClr val="accent6">
                    <a:lumMod val="75000"/>
                  </a:schemeClr>
                </a:solidFill>
                <a:latin typeface="+mn-lt"/>
              </a:rPr>
              <a:t>&amp;</a:t>
            </a:r>
            <a:r>
              <a:rPr sz="7200" u="none" spc="-229" dirty="0">
                <a:solidFill>
                  <a:schemeClr val="accent6">
                    <a:lumMod val="75000"/>
                  </a:schemeClr>
                </a:solidFill>
                <a:latin typeface="+mn-lt"/>
              </a:rPr>
              <a:t> FA</a:t>
            </a:r>
            <a:endParaRPr sz="72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365646"/>
            <a:ext cx="10249409" cy="1372171"/>
          </a:xfrm>
          <a:prstGeom prst="rect">
            <a:avLst/>
          </a:prstGeom>
        </p:spPr>
        <p:txBody>
          <a:bodyPr vert="horz" wrap="square" lIns="0" tIns="12700" rIns="0" bIns="0" rtlCol="0">
            <a:spAutoFit/>
          </a:bodyPr>
          <a:lstStyle/>
          <a:p>
            <a:pPr marR="88900" algn="l">
              <a:lnSpc>
                <a:spcPts val="5330"/>
              </a:lnSpc>
              <a:spcBef>
                <a:spcPts val="100"/>
              </a:spcBef>
            </a:pPr>
            <a:r>
              <a:rPr sz="4000" b="1" spc="-55" dirty="0">
                <a:solidFill>
                  <a:schemeClr val="accent6">
                    <a:lumMod val="75000"/>
                  </a:schemeClr>
                </a:solidFill>
                <a:latin typeface="+mj-lt"/>
              </a:rPr>
              <a:t>Chancellor’s Office/Local </a:t>
            </a:r>
            <a:r>
              <a:rPr sz="4000" b="1" spc="-70" dirty="0">
                <a:solidFill>
                  <a:schemeClr val="accent6">
                    <a:lumMod val="75000"/>
                  </a:schemeClr>
                </a:solidFill>
                <a:latin typeface="+mj-lt"/>
              </a:rPr>
              <a:t>Review</a:t>
            </a:r>
            <a:r>
              <a:rPr sz="4000" b="1" spc="-254" dirty="0">
                <a:solidFill>
                  <a:schemeClr val="accent6">
                    <a:lumMod val="75000"/>
                  </a:schemeClr>
                </a:solidFill>
                <a:latin typeface="+mj-lt"/>
              </a:rPr>
              <a:t> </a:t>
            </a:r>
            <a:r>
              <a:rPr sz="4000" b="1" spc="-75" dirty="0">
                <a:solidFill>
                  <a:schemeClr val="accent6">
                    <a:lumMod val="75000"/>
                  </a:schemeClr>
                </a:solidFill>
                <a:latin typeface="+mj-lt"/>
              </a:rPr>
              <a:t>for</a:t>
            </a:r>
          </a:p>
          <a:p>
            <a:pPr algn="l">
              <a:lnSpc>
                <a:spcPts val="5330"/>
              </a:lnSpc>
              <a:tabLst>
                <a:tab pos="2489835" algn="l"/>
                <a:tab pos="9966325" algn="l"/>
              </a:tabLst>
            </a:pPr>
            <a:r>
              <a:rPr sz="4000" b="1" u="none" dirty="0">
                <a:solidFill>
                  <a:schemeClr val="accent6">
                    <a:lumMod val="75000"/>
                  </a:schemeClr>
                </a:solidFill>
                <a:latin typeface="+mj-lt"/>
              </a:rPr>
              <a:t> </a:t>
            </a:r>
            <a:r>
              <a:rPr sz="4000" b="1" spc="-30" dirty="0" smtClean="0">
                <a:solidFill>
                  <a:schemeClr val="accent6">
                    <a:lumMod val="75000"/>
                  </a:schemeClr>
                </a:solidFill>
                <a:latin typeface="+mj-lt"/>
              </a:rPr>
              <a:t>CTE </a:t>
            </a:r>
            <a:r>
              <a:rPr sz="4000" b="1" spc="-35" dirty="0">
                <a:solidFill>
                  <a:schemeClr val="accent6">
                    <a:lumMod val="75000"/>
                  </a:schemeClr>
                </a:solidFill>
                <a:latin typeface="+mj-lt"/>
              </a:rPr>
              <a:t>and </a:t>
            </a:r>
            <a:r>
              <a:rPr sz="4000" b="1" spc="-160" dirty="0" smtClean="0">
                <a:solidFill>
                  <a:schemeClr val="accent6">
                    <a:lumMod val="75000"/>
                  </a:schemeClr>
                </a:solidFill>
                <a:latin typeface="+mj-lt"/>
              </a:rPr>
              <a:t>FA</a:t>
            </a:r>
            <a:r>
              <a:rPr lang="en-US" sz="4000" b="1" spc="-275" dirty="0">
                <a:solidFill>
                  <a:schemeClr val="accent6">
                    <a:lumMod val="75000"/>
                  </a:schemeClr>
                </a:solidFill>
                <a:latin typeface="+mj-lt"/>
              </a:rPr>
              <a:t> </a:t>
            </a:r>
            <a:r>
              <a:rPr lang="en-US" sz="4000" b="1" spc="-275" dirty="0" smtClean="0">
                <a:solidFill>
                  <a:schemeClr val="accent6">
                    <a:lumMod val="75000"/>
                  </a:schemeClr>
                </a:solidFill>
                <a:latin typeface="+mj-lt"/>
              </a:rPr>
              <a:t>E</a:t>
            </a:r>
            <a:r>
              <a:rPr sz="4000" b="1" spc="-50" dirty="0" smtClean="0">
                <a:solidFill>
                  <a:schemeClr val="accent6">
                    <a:lumMod val="75000"/>
                  </a:schemeClr>
                </a:solidFill>
                <a:latin typeface="+mj-lt"/>
              </a:rPr>
              <a:t>ligibility</a:t>
            </a:r>
            <a:r>
              <a:rPr u="none" spc="-50" dirty="0"/>
              <a:t>	</a:t>
            </a:r>
          </a:p>
        </p:txBody>
      </p:sp>
      <p:sp>
        <p:nvSpPr>
          <p:cNvPr id="3" name="object 3"/>
          <p:cNvSpPr/>
          <p:nvPr/>
        </p:nvSpPr>
        <p:spPr>
          <a:xfrm>
            <a:off x="2118486" y="2052701"/>
            <a:ext cx="817244" cy="3870325"/>
          </a:xfrm>
          <a:custGeom>
            <a:avLst/>
            <a:gdLst/>
            <a:ahLst/>
            <a:cxnLst/>
            <a:rect l="l" t="t" r="r" b="b"/>
            <a:pathLst>
              <a:path w="817244" h="3870325">
                <a:moveTo>
                  <a:pt x="15239" y="0"/>
                </a:moveTo>
                <a:lnTo>
                  <a:pt x="48984" y="34327"/>
                </a:lnTo>
                <a:lnTo>
                  <a:pt x="82003" y="69096"/>
                </a:lnTo>
                <a:lnTo>
                  <a:pt x="114297" y="104296"/>
                </a:lnTo>
                <a:lnTo>
                  <a:pt x="145864" y="139918"/>
                </a:lnTo>
                <a:lnTo>
                  <a:pt x="176706" y="175953"/>
                </a:lnTo>
                <a:lnTo>
                  <a:pt x="206823" y="212391"/>
                </a:lnTo>
                <a:lnTo>
                  <a:pt x="236213" y="249222"/>
                </a:lnTo>
                <a:lnTo>
                  <a:pt x="264878" y="286437"/>
                </a:lnTo>
                <a:lnTo>
                  <a:pt x="292817" y="324026"/>
                </a:lnTo>
                <a:lnTo>
                  <a:pt x="320031" y="361979"/>
                </a:lnTo>
                <a:lnTo>
                  <a:pt x="346519" y="400287"/>
                </a:lnTo>
                <a:lnTo>
                  <a:pt x="372281" y="438941"/>
                </a:lnTo>
                <a:lnTo>
                  <a:pt x="397317" y="477930"/>
                </a:lnTo>
                <a:lnTo>
                  <a:pt x="421628" y="517246"/>
                </a:lnTo>
                <a:lnTo>
                  <a:pt x="445213" y="556878"/>
                </a:lnTo>
                <a:lnTo>
                  <a:pt x="468072" y="596817"/>
                </a:lnTo>
                <a:lnTo>
                  <a:pt x="490206" y="637054"/>
                </a:lnTo>
                <a:lnTo>
                  <a:pt x="511614" y="677578"/>
                </a:lnTo>
                <a:lnTo>
                  <a:pt x="532296" y="718380"/>
                </a:lnTo>
                <a:lnTo>
                  <a:pt x="552253" y="759451"/>
                </a:lnTo>
                <a:lnTo>
                  <a:pt x="571484" y="800781"/>
                </a:lnTo>
                <a:lnTo>
                  <a:pt x="589989" y="842361"/>
                </a:lnTo>
                <a:lnTo>
                  <a:pt x="607768" y="884180"/>
                </a:lnTo>
                <a:lnTo>
                  <a:pt x="624822" y="926230"/>
                </a:lnTo>
                <a:lnTo>
                  <a:pt x="641150" y="968500"/>
                </a:lnTo>
                <a:lnTo>
                  <a:pt x="656753" y="1010981"/>
                </a:lnTo>
                <a:lnTo>
                  <a:pt x="671629" y="1053664"/>
                </a:lnTo>
                <a:lnTo>
                  <a:pt x="685781" y="1096538"/>
                </a:lnTo>
                <a:lnTo>
                  <a:pt x="699206" y="1139595"/>
                </a:lnTo>
                <a:lnTo>
                  <a:pt x="711906" y="1182824"/>
                </a:lnTo>
                <a:lnTo>
                  <a:pt x="723879" y="1226217"/>
                </a:lnTo>
                <a:lnTo>
                  <a:pt x="735128" y="1269763"/>
                </a:lnTo>
                <a:lnTo>
                  <a:pt x="745650" y="1313453"/>
                </a:lnTo>
                <a:lnTo>
                  <a:pt x="755447" y="1357277"/>
                </a:lnTo>
                <a:lnTo>
                  <a:pt x="764518" y="1401226"/>
                </a:lnTo>
                <a:lnTo>
                  <a:pt x="772864" y="1445290"/>
                </a:lnTo>
                <a:lnTo>
                  <a:pt x="780484" y="1489460"/>
                </a:lnTo>
                <a:lnTo>
                  <a:pt x="787378" y="1533725"/>
                </a:lnTo>
                <a:lnTo>
                  <a:pt x="793546" y="1578077"/>
                </a:lnTo>
                <a:lnTo>
                  <a:pt x="798989" y="1622506"/>
                </a:lnTo>
                <a:lnTo>
                  <a:pt x="803706" y="1667001"/>
                </a:lnTo>
                <a:lnTo>
                  <a:pt x="807697" y="1711555"/>
                </a:lnTo>
                <a:lnTo>
                  <a:pt x="810963" y="1756156"/>
                </a:lnTo>
                <a:lnTo>
                  <a:pt x="813503" y="1800796"/>
                </a:lnTo>
                <a:lnTo>
                  <a:pt x="815317" y="1845464"/>
                </a:lnTo>
                <a:lnTo>
                  <a:pt x="816405" y="1890152"/>
                </a:lnTo>
                <a:lnTo>
                  <a:pt x="816768" y="1934849"/>
                </a:lnTo>
                <a:lnTo>
                  <a:pt x="816405" y="1979547"/>
                </a:lnTo>
                <a:lnTo>
                  <a:pt x="815317" y="2024234"/>
                </a:lnTo>
                <a:lnTo>
                  <a:pt x="813503" y="2068903"/>
                </a:lnTo>
                <a:lnTo>
                  <a:pt x="810963" y="2113543"/>
                </a:lnTo>
                <a:lnTo>
                  <a:pt x="807697" y="2158144"/>
                </a:lnTo>
                <a:lnTo>
                  <a:pt x="803706" y="2202698"/>
                </a:lnTo>
                <a:lnTo>
                  <a:pt x="798989" y="2247194"/>
                </a:lnTo>
                <a:lnTo>
                  <a:pt x="793546" y="2291622"/>
                </a:lnTo>
                <a:lnTo>
                  <a:pt x="787378" y="2335974"/>
                </a:lnTo>
                <a:lnTo>
                  <a:pt x="780484" y="2380240"/>
                </a:lnTo>
                <a:lnTo>
                  <a:pt x="772864" y="2424410"/>
                </a:lnTo>
                <a:lnTo>
                  <a:pt x="764518" y="2468474"/>
                </a:lnTo>
                <a:lnTo>
                  <a:pt x="755447" y="2512424"/>
                </a:lnTo>
                <a:lnTo>
                  <a:pt x="745650" y="2556248"/>
                </a:lnTo>
                <a:lnTo>
                  <a:pt x="735128" y="2599939"/>
                </a:lnTo>
                <a:lnTo>
                  <a:pt x="723879" y="2643485"/>
                </a:lnTo>
                <a:lnTo>
                  <a:pt x="711906" y="2686878"/>
                </a:lnTo>
                <a:lnTo>
                  <a:pt x="699206" y="2730108"/>
                </a:lnTo>
                <a:lnTo>
                  <a:pt x="685781" y="2773165"/>
                </a:lnTo>
                <a:lnTo>
                  <a:pt x="671629" y="2816040"/>
                </a:lnTo>
                <a:lnTo>
                  <a:pt x="656753" y="2858723"/>
                </a:lnTo>
                <a:lnTo>
                  <a:pt x="641150" y="2901205"/>
                </a:lnTo>
                <a:lnTo>
                  <a:pt x="624822" y="2943476"/>
                </a:lnTo>
                <a:lnTo>
                  <a:pt x="607768" y="2985526"/>
                </a:lnTo>
                <a:lnTo>
                  <a:pt x="589989" y="3027346"/>
                </a:lnTo>
                <a:lnTo>
                  <a:pt x="571484" y="3068926"/>
                </a:lnTo>
                <a:lnTo>
                  <a:pt x="552253" y="3110257"/>
                </a:lnTo>
                <a:lnTo>
                  <a:pt x="532296" y="3151328"/>
                </a:lnTo>
                <a:lnTo>
                  <a:pt x="511614" y="3192132"/>
                </a:lnTo>
                <a:lnTo>
                  <a:pt x="490206" y="3232657"/>
                </a:lnTo>
                <a:lnTo>
                  <a:pt x="468072" y="3272894"/>
                </a:lnTo>
                <a:lnTo>
                  <a:pt x="445213" y="3312834"/>
                </a:lnTo>
                <a:lnTo>
                  <a:pt x="421628" y="3352467"/>
                </a:lnTo>
                <a:lnTo>
                  <a:pt x="397317" y="3391783"/>
                </a:lnTo>
                <a:lnTo>
                  <a:pt x="372281" y="3430773"/>
                </a:lnTo>
                <a:lnTo>
                  <a:pt x="346519" y="3469428"/>
                </a:lnTo>
                <a:lnTo>
                  <a:pt x="320031" y="3507737"/>
                </a:lnTo>
                <a:lnTo>
                  <a:pt x="292817" y="3545692"/>
                </a:lnTo>
                <a:lnTo>
                  <a:pt x="264878" y="3583282"/>
                </a:lnTo>
                <a:lnTo>
                  <a:pt x="236213" y="3620497"/>
                </a:lnTo>
                <a:lnTo>
                  <a:pt x="206823" y="3657329"/>
                </a:lnTo>
                <a:lnTo>
                  <a:pt x="176706" y="3693768"/>
                </a:lnTo>
                <a:lnTo>
                  <a:pt x="145864" y="3729804"/>
                </a:lnTo>
                <a:lnTo>
                  <a:pt x="114297" y="3765428"/>
                </a:lnTo>
                <a:lnTo>
                  <a:pt x="82003" y="3800629"/>
                </a:lnTo>
                <a:lnTo>
                  <a:pt x="48984" y="3835399"/>
                </a:lnTo>
                <a:lnTo>
                  <a:pt x="15239" y="3869728"/>
                </a:lnTo>
                <a:lnTo>
                  <a:pt x="0" y="3854437"/>
                </a:lnTo>
                <a:lnTo>
                  <a:pt x="33832" y="3820011"/>
                </a:lnTo>
                <a:lnTo>
                  <a:pt x="66928" y="3785137"/>
                </a:lnTo>
                <a:lnTo>
                  <a:pt x="99289" y="3749827"/>
                </a:lnTo>
                <a:lnTo>
                  <a:pt x="130915" y="3714088"/>
                </a:lnTo>
                <a:lnTo>
                  <a:pt x="161805" y="3677933"/>
                </a:lnTo>
                <a:lnTo>
                  <a:pt x="191960" y="3641369"/>
                </a:lnTo>
                <a:lnTo>
                  <a:pt x="221379" y="3604408"/>
                </a:lnTo>
                <a:lnTo>
                  <a:pt x="250063" y="3567058"/>
                </a:lnTo>
                <a:lnTo>
                  <a:pt x="278011" y="3529331"/>
                </a:lnTo>
                <a:lnTo>
                  <a:pt x="305224" y="3491234"/>
                </a:lnTo>
                <a:lnTo>
                  <a:pt x="331701" y="3452779"/>
                </a:lnTo>
                <a:lnTo>
                  <a:pt x="357443" y="3413976"/>
                </a:lnTo>
                <a:lnTo>
                  <a:pt x="382450" y="3374833"/>
                </a:lnTo>
                <a:lnTo>
                  <a:pt x="406721" y="3335361"/>
                </a:lnTo>
                <a:lnTo>
                  <a:pt x="430256" y="3295570"/>
                </a:lnTo>
                <a:lnTo>
                  <a:pt x="453056" y="3255469"/>
                </a:lnTo>
                <a:lnTo>
                  <a:pt x="475120" y="3215068"/>
                </a:lnTo>
                <a:lnTo>
                  <a:pt x="496449" y="3174378"/>
                </a:lnTo>
                <a:lnTo>
                  <a:pt x="517043" y="3133408"/>
                </a:lnTo>
                <a:lnTo>
                  <a:pt x="536901" y="3092167"/>
                </a:lnTo>
                <a:lnTo>
                  <a:pt x="556023" y="3050666"/>
                </a:lnTo>
                <a:lnTo>
                  <a:pt x="574410" y="3008914"/>
                </a:lnTo>
                <a:lnTo>
                  <a:pt x="592062" y="2966922"/>
                </a:lnTo>
                <a:lnTo>
                  <a:pt x="608978" y="2924699"/>
                </a:lnTo>
                <a:lnTo>
                  <a:pt x="625158" y="2882254"/>
                </a:lnTo>
                <a:lnTo>
                  <a:pt x="640604" y="2839599"/>
                </a:lnTo>
                <a:lnTo>
                  <a:pt x="655313" y="2796742"/>
                </a:lnTo>
                <a:lnTo>
                  <a:pt x="669287" y="2753693"/>
                </a:lnTo>
                <a:lnTo>
                  <a:pt x="682526" y="2710463"/>
                </a:lnTo>
                <a:lnTo>
                  <a:pt x="695029" y="2667060"/>
                </a:lnTo>
                <a:lnTo>
                  <a:pt x="706797" y="2623496"/>
                </a:lnTo>
                <a:lnTo>
                  <a:pt x="717829" y="2579779"/>
                </a:lnTo>
                <a:lnTo>
                  <a:pt x="728126" y="2535920"/>
                </a:lnTo>
                <a:lnTo>
                  <a:pt x="737687" y="2491928"/>
                </a:lnTo>
                <a:lnTo>
                  <a:pt x="746513" y="2447813"/>
                </a:lnTo>
                <a:lnTo>
                  <a:pt x="754603" y="2403585"/>
                </a:lnTo>
                <a:lnTo>
                  <a:pt x="761958" y="2359254"/>
                </a:lnTo>
                <a:lnTo>
                  <a:pt x="768577" y="2314830"/>
                </a:lnTo>
                <a:lnTo>
                  <a:pt x="774461" y="2270322"/>
                </a:lnTo>
                <a:lnTo>
                  <a:pt x="779609" y="2225741"/>
                </a:lnTo>
                <a:lnTo>
                  <a:pt x="784022" y="2181095"/>
                </a:lnTo>
                <a:lnTo>
                  <a:pt x="787700" y="2136396"/>
                </a:lnTo>
                <a:lnTo>
                  <a:pt x="790642" y="2091652"/>
                </a:lnTo>
                <a:lnTo>
                  <a:pt x="792848" y="2046874"/>
                </a:lnTo>
                <a:lnTo>
                  <a:pt x="794319" y="2002071"/>
                </a:lnTo>
                <a:lnTo>
                  <a:pt x="795055" y="1957254"/>
                </a:lnTo>
                <a:lnTo>
                  <a:pt x="795055" y="1912432"/>
                </a:lnTo>
                <a:lnTo>
                  <a:pt x="794319" y="1867614"/>
                </a:lnTo>
                <a:lnTo>
                  <a:pt x="792848" y="1822812"/>
                </a:lnTo>
                <a:lnTo>
                  <a:pt x="790642" y="1778034"/>
                </a:lnTo>
                <a:lnTo>
                  <a:pt x="787700" y="1733290"/>
                </a:lnTo>
                <a:lnTo>
                  <a:pt x="784022" y="1688590"/>
                </a:lnTo>
                <a:lnTo>
                  <a:pt x="779609" y="1643945"/>
                </a:lnTo>
                <a:lnTo>
                  <a:pt x="774461" y="1599363"/>
                </a:lnTo>
                <a:lnTo>
                  <a:pt x="768577" y="1554855"/>
                </a:lnTo>
                <a:lnTo>
                  <a:pt x="761958" y="1510431"/>
                </a:lnTo>
                <a:lnTo>
                  <a:pt x="754603" y="1466100"/>
                </a:lnTo>
                <a:lnTo>
                  <a:pt x="746513" y="1421872"/>
                </a:lnTo>
                <a:lnTo>
                  <a:pt x="737687" y="1377757"/>
                </a:lnTo>
                <a:lnTo>
                  <a:pt x="728126" y="1333765"/>
                </a:lnTo>
                <a:lnTo>
                  <a:pt x="717829" y="1289906"/>
                </a:lnTo>
                <a:lnTo>
                  <a:pt x="706797" y="1246189"/>
                </a:lnTo>
                <a:lnTo>
                  <a:pt x="695029" y="1202624"/>
                </a:lnTo>
                <a:lnTo>
                  <a:pt x="682526" y="1159222"/>
                </a:lnTo>
                <a:lnTo>
                  <a:pt x="669287" y="1115991"/>
                </a:lnTo>
                <a:lnTo>
                  <a:pt x="655313" y="1072942"/>
                </a:lnTo>
                <a:lnTo>
                  <a:pt x="640604" y="1030085"/>
                </a:lnTo>
                <a:lnTo>
                  <a:pt x="625158" y="987429"/>
                </a:lnTo>
                <a:lnTo>
                  <a:pt x="608978" y="944985"/>
                </a:lnTo>
                <a:lnTo>
                  <a:pt x="592062" y="902761"/>
                </a:lnTo>
                <a:lnTo>
                  <a:pt x="574410" y="860769"/>
                </a:lnTo>
                <a:lnTo>
                  <a:pt x="556023" y="819017"/>
                </a:lnTo>
                <a:lnTo>
                  <a:pt x="536901" y="777516"/>
                </a:lnTo>
                <a:lnTo>
                  <a:pt x="517043" y="736275"/>
                </a:lnTo>
                <a:lnTo>
                  <a:pt x="496449" y="695304"/>
                </a:lnTo>
                <a:lnTo>
                  <a:pt x="475120" y="654614"/>
                </a:lnTo>
                <a:lnTo>
                  <a:pt x="453056" y="614213"/>
                </a:lnTo>
                <a:lnTo>
                  <a:pt x="430256" y="574112"/>
                </a:lnTo>
                <a:lnTo>
                  <a:pt x="406721" y="534320"/>
                </a:lnTo>
                <a:lnTo>
                  <a:pt x="382450" y="494848"/>
                </a:lnTo>
                <a:lnTo>
                  <a:pt x="357443" y="455705"/>
                </a:lnTo>
                <a:lnTo>
                  <a:pt x="331701" y="416901"/>
                </a:lnTo>
                <a:lnTo>
                  <a:pt x="305224" y="378446"/>
                </a:lnTo>
                <a:lnTo>
                  <a:pt x="278011" y="340349"/>
                </a:lnTo>
                <a:lnTo>
                  <a:pt x="250063" y="302621"/>
                </a:lnTo>
                <a:lnTo>
                  <a:pt x="221379" y="265271"/>
                </a:lnTo>
                <a:lnTo>
                  <a:pt x="191960" y="228309"/>
                </a:lnTo>
                <a:lnTo>
                  <a:pt x="161805" y="191745"/>
                </a:lnTo>
                <a:lnTo>
                  <a:pt x="130915" y="155589"/>
                </a:lnTo>
                <a:lnTo>
                  <a:pt x="99289" y="119851"/>
                </a:lnTo>
                <a:lnTo>
                  <a:pt x="66928" y="84540"/>
                </a:lnTo>
                <a:lnTo>
                  <a:pt x="33832" y="49666"/>
                </a:lnTo>
                <a:lnTo>
                  <a:pt x="0" y="15239"/>
                </a:lnTo>
                <a:lnTo>
                  <a:pt x="15239" y="0"/>
                </a:lnTo>
                <a:close/>
              </a:path>
            </a:pathLst>
          </a:custGeom>
          <a:ln w="15239">
            <a:solidFill>
              <a:srgbClr val="9B8356"/>
            </a:solidFill>
          </a:ln>
        </p:spPr>
        <p:txBody>
          <a:bodyPr wrap="square" lIns="0" tIns="0" rIns="0" bIns="0" rtlCol="0"/>
          <a:lstStyle/>
          <a:p>
            <a:endParaRPr/>
          </a:p>
        </p:txBody>
      </p:sp>
      <p:sp>
        <p:nvSpPr>
          <p:cNvPr id="4" name="object 4"/>
          <p:cNvSpPr/>
          <p:nvPr/>
        </p:nvSpPr>
        <p:spPr>
          <a:xfrm>
            <a:off x="2385060" y="2170176"/>
            <a:ext cx="7313930" cy="428625"/>
          </a:xfrm>
          <a:custGeom>
            <a:avLst/>
            <a:gdLst/>
            <a:ahLst/>
            <a:cxnLst/>
            <a:rect l="l" t="t" r="r" b="b"/>
            <a:pathLst>
              <a:path w="7313930" h="428625">
                <a:moveTo>
                  <a:pt x="0" y="428244"/>
                </a:moveTo>
                <a:lnTo>
                  <a:pt x="7313676" y="428244"/>
                </a:lnTo>
                <a:lnTo>
                  <a:pt x="7313676" y="0"/>
                </a:lnTo>
                <a:lnTo>
                  <a:pt x="0" y="0"/>
                </a:lnTo>
                <a:lnTo>
                  <a:pt x="0" y="428244"/>
                </a:lnTo>
                <a:close/>
              </a:path>
            </a:pathLst>
          </a:custGeom>
          <a:solidFill>
            <a:srgbClr val="855540"/>
          </a:solidFill>
        </p:spPr>
        <p:txBody>
          <a:bodyPr wrap="square" lIns="0" tIns="0" rIns="0" bIns="0" rtlCol="0"/>
          <a:lstStyle/>
          <a:p>
            <a:endParaRPr/>
          </a:p>
        </p:txBody>
      </p:sp>
      <p:sp>
        <p:nvSpPr>
          <p:cNvPr id="5" name="object 5"/>
          <p:cNvSpPr/>
          <p:nvPr/>
        </p:nvSpPr>
        <p:spPr>
          <a:xfrm>
            <a:off x="2385060" y="2170176"/>
            <a:ext cx="7313930" cy="428625"/>
          </a:xfrm>
          <a:custGeom>
            <a:avLst/>
            <a:gdLst/>
            <a:ahLst/>
            <a:cxnLst/>
            <a:rect l="l" t="t" r="r" b="b"/>
            <a:pathLst>
              <a:path w="7313930" h="428625">
                <a:moveTo>
                  <a:pt x="0" y="428244"/>
                </a:moveTo>
                <a:lnTo>
                  <a:pt x="7313676" y="428244"/>
                </a:lnTo>
                <a:lnTo>
                  <a:pt x="7313676" y="0"/>
                </a:lnTo>
                <a:lnTo>
                  <a:pt x="0" y="0"/>
                </a:lnTo>
                <a:lnTo>
                  <a:pt x="0" y="428244"/>
                </a:lnTo>
                <a:close/>
              </a:path>
            </a:pathLst>
          </a:custGeom>
          <a:ln w="15239">
            <a:solidFill>
              <a:srgbClr val="FFFFFF"/>
            </a:solidFill>
          </a:ln>
        </p:spPr>
        <p:txBody>
          <a:bodyPr wrap="square" lIns="0" tIns="0" rIns="0" bIns="0" rtlCol="0"/>
          <a:lstStyle/>
          <a:p>
            <a:endParaRPr/>
          </a:p>
        </p:txBody>
      </p:sp>
      <p:sp>
        <p:nvSpPr>
          <p:cNvPr id="6" name="object 6"/>
          <p:cNvSpPr/>
          <p:nvPr/>
        </p:nvSpPr>
        <p:spPr>
          <a:xfrm>
            <a:off x="2118360" y="2116835"/>
            <a:ext cx="535305" cy="535305"/>
          </a:xfrm>
          <a:custGeom>
            <a:avLst/>
            <a:gdLst/>
            <a:ahLst/>
            <a:cxnLst/>
            <a:rect l="l" t="t" r="r" b="b"/>
            <a:pathLst>
              <a:path w="535305" h="535305">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7" name="object 7"/>
          <p:cNvSpPr/>
          <p:nvPr/>
        </p:nvSpPr>
        <p:spPr>
          <a:xfrm>
            <a:off x="2118360" y="2116835"/>
            <a:ext cx="535305" cy="535305"/>
          </a:xfrm>
          <a:custGeom>
            <a:avLst/>
            <a:gdLst/>
            <a:ahLst/>
            <a:cxnLst/>
            <a:rect l="l" t="t" r="r" b="b"/>
            <a:pathLst>
              <a:path w="535305" h="535305">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855540"/>
            </a:solidFill>
          </a:ln>
        </p:spPr>
        <p:txBody>
          <a:bodyPr wrap="square" lIns="0" tIns="0" rIns="0" bIns="0" rtlCol="0"/>
          <a:lstStyle/>
          <a:p>
            <a:endParaRPr/>
          </a:p>
        </p:txBody>
      </p:sp>
      <p:sp>
        <p:nvSpPr>
          <p:cNvPr id="8" name="object 8"/>
          <p:cNvSpPr/>
          <p:nvPr/>
        </p:nvSpPr>
        <p:spPr>
          <a:xfrm>
            <a:off x="2737104" y="2765616"/>
            <a:ext cx="6962140" cy="428625"/>
          </a:xfrm>
          <a:custGeom>
            <a:avLst/>
            <a:gdLst/>
            <a:ahLst/>
            <a:cxnLst/>
            <a:rect l="l" t="t" r="r" b="b"/>
            <a:pathLst>
              <a:path w="6962140" h="428625">
                <a:moveTo>
                  <a:pt x="0" y="428244"/>
                </a:moveTo>
                <a:lnTo>
                  <a:pt x="6961632" y="428244"/>
                </a:lnTo>
                <a:lnTo>
                  <a:pt x="6961632" y="0"/>
                </a:lnTo>
                <a:lnTo>
                  <a:pt x="0" y="0"/>
                </a:lnTo>
                <a:lnTo>
                  <a:pt x="0" y="428244"/>
                </a:lnTo>
                <a:close/>
              </a:path>
            </a:pathLst>
          </a:custGeom>
          <a:solidFill>
            <a:srgbClr val="895F44"/>
          </a:solidFill>
        </p:spPr>
        <p:txBody>
          <a:bodyPr wrap="square" lIns="0" tIns="0" rIns="0" bIns="0" rtlCol="0"/>
          <a:lstStyle/>
          <a:p>
            <a:endParaRPr/>
          </a:p>
        </p:txBody>
      </p:sp>
      <p:sp>
        <p:nvSpPr>
          <p:cNvPr id="9" name="object 9"/>
          <p:cNvSpPr/>
          <p:nvPr/>
        </p:nvSpPr>
        <p:spPr>
          <a:xfrm>
            <a:off x="2737104" y="2811779"/>
            <a:ext cx="6962140" cy="428625"/>
          </a:xfrm>
          <a:custGeom>
            <a:avLst/>
            <a:gdLst/>
            <a:ahLst/>
            <a:cxnLst/>
            <a:rect l="l" t="t" r="r" b="b"/>
            <a:pathLst>
              <a:path w="6962140" h="428625">
                <a:moveTo>
                  <a:pt x="0" y="428244"/>
                </a:moveTo>
                <a:lnTo>
                  <a:pt x="6961632" y="428244"/>
                </a:lnTo>
                <a:lnTo>
                  <a:pt x="6961632" y="0"/>
                </a:lnTo>
                <a:lnTo>
                  <a:pt x="0" y="0"/>
                </a:lnTo>
                <a:lnTo>
                  <a:pt x="0" y="428244"/>
                </a:lnTo>
                <a:close/>
              </a:path>
            </a:pathLst>
          </a:custGeom>
          <a:ln w="15239">
            <a:solidFill>
              <a:srgbClr val="FFFFFF"/>
            </a:solidFill>
          </a:ln>
        </p:spPr>
        <p:txBody>
          <a:bodyPr wrap="square" lIns="0" tIns="0" rIns="0" bIns="0" rtlCol="0"/>
          <a:lstStyle/>
          <a:p>
            <a:endParaRPr/>
          </a:p>
        </p:txBody>
      </p:sp>
      <p:sp>
        <p:nvSpPr>
          <p:cNvPr id="10" name="object 10"/>
          <p:cNvSpPr/>
          <p:nvPr/>
        </p:nvSpPr>
        <p:spPr>
          <a:xfrm>
            <a:off x="2470404" y="2758439"/>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11" name="object 11"/>
          <p:cNvSpPr/>
          <p:nvPr/>
        </p:nvSpPr>
        <p:spPr>
          <a:xfrm>
            <a:off x="2470404" y="2758439"/>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895F44"/>
            </a:solidFill>
          </a:ln>
        </p:spPr>
        <p:txBody>
          <a:bodyPr wrap="square" lIns="0" tIns="0" rIns="0" bIns="0" rtlCol="0"/>
          <a:lstStyle/>
          <a:p>
            <a:endParaRPr/>
          </a:p>
        </p:txBody>
      </p:sp>
      <p:sp>
        <p:nvSpPr>
          <p:cNvPr id="12" name="object 12"/>
          <p:cNvSpPr/>
          <p:nvPr/>
        </p:nvSpPr>
        <p:spPr>
          <a:xfrm>
            <a:off x="2898648" y="3453384"/>
            <a:ext cx="6800215" cy="428625"/>
          </a:xfrm>
          <a:custGeom>
            <a:avLst/>
            <a:gdLst/>
            <a:ahLst/>
            <a:cxnLst/>
            <a:rect l="l" t="t" r="r" b="b"/>
            <a:pathLst>
              <a:path w="6800215" h="428625">
                <a:moveTo>
                  <a:pt x="0" y="428244"/>
                </a:moveTo>
                <a:lnTo>
                  <a:pt x="6800088" y="428244"/>
                </a:lnTo>
                <a:lnTo>
                  <a:pt x="6800088" y="0"/>
                </a:lnTo>
                <a:lnTo>
                  <a:pt x="0" y="0"/>
                </a:lnTo>
                <a:lnTo>
                  <a:pt x="0" y="428244"/>
                </a:lnTo>
                <a:close/>
              </a:path>
            </a:pathLst>
          </a:custGeom>
          <a:solidFill>
            <a:srgbClr val="8F6848"/>
          </a:solidFill>
        </p:spPr>
        <p:txBody>
          <a:bodyPr wrap="square" lIns="0" tIns="0" rIns="0" bIns="0" rtlCol="0"/>
          <a:lstStyle/>
          <a:p>
            <a:endParaRPr/>
          </a:p>
        </p:txBody>
      </p:sp>
      <p:sp>
        <p:nvSpPr>
          <p:cNvPr id="13" name="object 13"/>
          <p:cNvSpPr/>
          <p:nvPr/>
        </p:nvSpPr>
        <p:spPr>
          <a:xfrm>
            <a:off x="2898648" y="3453384"/>
            <a:ext cx="6800215" cy="428625"/>
          </a:xfrm>
          <a:custGeom>
            <a:avLst/>
            <a:gdLst/>
            <a:ahLst/>
            <a:cxnLst/>
            <a:rect l="l" t="t" r="r" b="b"/>
            <a:pathLst>
              <a:path w="6800215" h="428625">
                <a:moveTo>
                  <a:pt x="0" y="428244"/>
                </a:moveTo>
                <a:lnTo>
                  <a:pt x="6800088" y="428244"/>
                </a:lnTo>
                <a:lnTo>
                  <a:pt x="6800088" y="0"/>
                </a:lnTo>
                <a:lnTo>
                  <a:pt x="0" y="0"/>
                </a:lnTo>
                <a:lnTo>
                  <a:pt x="0" y="428244"/>
                </a:lnTo>
                <a:close/>
              </a:path>
            </a:pathLst>
          </a:custGeom>
          <a:ln w="15240">
            <a:solidFill>
              <a:srgbClr val="FFFFFF"/>
            </a:solidFill>
          </a:ln>
        </p:spPr>
        <p:txBody>
          <a:bodyPr wrap="square" lIns="0" tIns="0" rIns="0" bIns="0" rtlCol="0"/>
          <a:lstStyle/>
          <a:p>
            <a:endParaRPr/>
          </a:p>
        </p:txBody>
      </p:sp>
      <p:sp>
        <p:nvSpPr>
          <p:cNvPr id="14" name="object 14"/>
          <p:cNvSpPr/>
          <p:nvPr/>
        </p:nvSpPr>
        <p:spPr>
          <a:xfrm>
            <a:off x="2630423" y="3400044"/>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1"/>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3"/>
                </a:lnTo>
                <a:lnTo>
                  <a:pt x="315534" y="530614"/>
                </a:lnTo>
                <a:lnTo>
                  <a:pt x="360782" y="518189"/>
                </a:lnTo>
                <a:lnTo>
                  <a:pt x="402448" y="498404"/>
                </a:lnTo>
                <a:lnTo>
                  <a:pt x="439778" y="472015"/>
                </a:lnTo>
                <a:lnTo>
                  <a:pt x="472015" y="439778"/>
                </a:lnTo>
                <a:lnTo>
                  <a:pt x="498404" y="402448"/>
                </a:lnTo>
                <a:lnTo>
                  <a:pt x="518189" y="360782"/>
                </a:lnTo>
                <a:lnTo>
                  <a:pt x="530614" y="315534"/>
                </a:lnTo>
                <a:lnTo>
                  <a:pt x="534924" y="267461"/>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15" name="object 15"/>
          <p:cNvSpPr/>
          <p:nvPr/>
        </p:nvSpPr>
        <p:spPr>
          <a:xfrm>
            <a:off x="2630423" y="3400044"/>
            <a:ext cx="535305" cy="535305"/>
          </a:xfrm>
          <a:custGeom>
            <a:avLst/>
            <a:gdLst/>
            <a:ahLst/>
            <a:cxnLst/>
            <a:rect l="l" t="t" r="r" b="b"/>
            <a:pathLst>
              <a:path w="535305" h="535304">
                <a:moveTo>
                  <a:pt x="0" y="267461"/>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4" y="267461"/>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3"/>
                </a:lnTo>
                <a:lnTo>
                  <a:pt x="219389" y="530614"/>
                </a:lnTo>
                <a:lnTo>
                  <a:pt x="174141" y="518189"/>
                </a:lnTo>
                <a:lnTo>
                  <a:pt x="132475" y="498404"/>
                </a:lnTo>
                <a:lnTo>
                  <a:pt x="95145" y="472015"/>
                </a:lnTo>
                <a:lnTo>
                  <a:pt x="62908" y="439778"/>
                </a:lnTo>
                <a:lnTo>
                  <a:pt x="36519" y="402448"/>
                </a:lnTo>
                <a:lnTo>
                  <a:pt x="16734" y="360782"/>
                </a:lnTo>
                <a:lnTo>
                  <a:pt x="4309" y="315534"/>
                </a:lnTo>
                <a:lnTo>
                  <a:pt x="0" y="267461"/>
                </a:lnTo>
                <a:close/>
              </a:path>
            </a:pathLst>
          </a:custGeom>
          <a:ln w="15240">
            <a:solidFill>
              <a:srgbClr val="8F6848"/>
            </a:solidFill>
          </a:ln>
        </p:spPr>
        <p:txBody>
          <a:bodyPr wrap="square" lIns="0" tIns="0" rIns="0" bIns="0" rtlCol="0"/>
          <a:lstStyle/>
          <a:p>
            <a:endParaRPr/>
          </a:p>
        </p:txBody>
      </p:sp>
      <p:sp>
        <p:nvSpPr>
          <p:cNvPr id="16" name="object 16"/>
          <p:cNvSpPr/>
          <p:nvPr/>
        </p:nvSpPr>
        <p:spPr>
          <a:xfrm>
            <a:off x="2898648" y="4094988"/>
            <a:ext cx="6800215" cy="426720"/>
          </a:xfrm>
          <a:custGeom>
            <a:avLst/>
            <a:gdLst/>
            <a:ahLst/>
            <a:cxnLst/>
            <a:rect l="l" t="t" r="r" b="b"/>
            <a:pathLst>
              <a:path w="6800215" h="426720">
                <a:moveTo>
                  <a:pt x="0" y="426719"/>
                </a:moveTo>
                <a:lnTo>
                  <a:pt x="6800088" y="426719"/>
                </a:lnTo>
                <a:lnTo>
                  <a:pt x="6800088" y="0"/>
                </a:lnTo>
                <a:lnTo>
                  <a:pt x="0" y="0"/>
                </a:lnTo>
                <a:lnTo>
                  <a:pt x="0" y="426719"/>
                </a:lnTo>
                <a:close/>
              </a:path>
            </a:pathLst>
          </a:custGeom>
          <a:solidFill>
            <a:srgbClr val="92704D"/>
          </a:solidFill>
        </p:spPr>
        <p:txBody>
          <a:bodyPr wrap="square" lIns="0" tIns="0" rIns="0" bIns="0" rtlCol="0"/>
          <a:lstStyle/>
          <a:p>
            <a:endParaRPr/>
          </a:p>
        </p:txBody>
      </p:sp>
      <p:sp>
        <p:nvSpPr>
          <p:cNvPr id="17" name="object 17"/>
          <p:cNvSpPr/>
          <p:nvPr/>
        </p:nvSpPr>
        <p:spPr>
          <a:xfrm>
            <a:off x="2898648" y="4094988"/>
            <a:ext cx="6800215" cy="426720"/>
          </a:xfrm>
          <a:custGeom>
            <a:avLst/>
            <a:gdLst/>
            <a:ahLst/>
            <a:cxnLst/>
            <a:rect l="l" t="t" r="r" b="b"/>
            <a:pathLst>
              <a:path w="6800215" h="426720">
                <a:moveTo>
                  <a:pt x="0" y="426719"/>
                </a:moveTo>
                <a:lnTo>
                  <a:pt x="6800088" y="426719"/>
                </a:lnTo>
                <a:lnTo>
                  <a:pt x="6800088" y="0"/>
                </a:lnTo>
                <a:lnTo>
                  <a:pt x="0" y="0"/>
                </a:lnTo>
                <a:lnTo>
                  <a:pt x="0" y="426719"/>
                </a:lnTo>
                <a:close/>
              </a:path>
            </a:pathLst>
          </a:custGeom>
          <a:ln w="15240">
            <a:solidFill>
              <a:srgbClr val="FFFFFF"/>
            </a:solidFill>
          </a:ln>
        </p:spPr>
        <p:txBody>
          <a:bodyPr wrap="square" lIns="0" tIns="0" rIns="0" bIns="0" rtlCol="0"/>
          <a:lstStyle/>
          <a:p>
            <a:endParaRPr/>
          </a:p>
        </p:txBody>
      </p:sp>
      <p:sp>
        <p:nvSpPr>
          <p:cNvPr id="18" name="object 18"/>
          <p:cNvSpPr/>
          <p:nvPr/>
        </p:nvSpPr>
        <p:spPr>
          <a:xfrm>
            <a:off x="2630423" y="4041647"/>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4"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19" name="object 19"/>
          <p:cNvSpPr/>
          <p:nvPr/>
        </p:nvSpPr>
        <p:spPr>
          <a:xfrm>
            <a:off x="2630423" y="4041647"/>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4"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92704D"/>
            </a:solidFill>
          </a:ln>
        </p:spPr>
        <p:txBody>
          <a:bodyPr wrap="square" lIns="0" tIns="0" rIns="0" bIns="0" rtlCol="0"/>
          <a:lstStyle/>
          <a:p>
            <a:endParaRPr/>
          </a:p>
        </p:txBody>
      </p:sp>
      <p:sp>
        <p:nvSpPr>
          <p:cNvPr id="20" name="object 20"/>
          <p:cNvSpPr/>
          <p:nvPr/>
        </p:nvSpPr>
        <p:spPr>
          <a:xfrm>
            <a:off x="2737104" y="4736591"/>
            <a:ext cx="6962140" cy="428625"/>
          </a:xfrm>
          <a:custGeom>
            <a:avLst/>
            <a:gdLst/>
            <a:ahLst/>
            <a:cxnLst/>
            <a:rect l="l" t="t" r="r" b="b"/>
            <a:pathLst>
              <a:path w="6962140" h="428625">
                <a:moveTo>
                  <a:pt x="0" y="428243"/>
                </a:moveTo>
                <a:lnTo>
                  <a:pt x="6961632" y="428243"/>
                </a:lnTo>
                <a:lnTo>
                  <a:pt x="6961632" y="0"/>
                </a:lnTo>
                <a:lnTo>
                  <a:pt x="0" y="0"/>
                </a:lnTo>
                <a:lnTo>
                  <a:pt x="0" y="428243"/>
                </a:lnTo>
                <a:close/>
              </a:path>
            </a:pathLst>
          </a:custGeom>
          <a:solidFill>
            <a:srgbClr val="967952"/>
          </a:solidFill>
        </p:spPr>
        <p:txBody>
          <a:bodyPr wrap="square" lIns="0" tIns="0" rIns="0" bIns="0" rtlCol="0"/>
          <a:lstStyle/>
          <a:p>
            <a:endParaRPr/>
          </a:p>
        </p:txBody>
      </p:sp>
      <p:sp>
        <p:nvSpPr>
          <p:cNvPr id="21" name="object 21"/>
          <p:cNvSpPr/>
          <p:nvPr/>
        </p:nvSpPr>
        <p:spPr>
          <a:xfrm>
            <a:off x="2737104" y="4736591"/>
            <a:ext cx="6962140" cy="428625"/>
          </a:xfrm>
          <a:custGeom>
            <a:avLst/>
            <a:gdLst/>
            <a:ahLst/>
            <a:cxnLst/>
            <a:rect l="l" t="t" r="r" b="b"/>
            <a:pathLst>
              <a:path w="6962140" h="428625">
                <a:moveTo>
                  <a:pt x="0" y="428243"/>
                </a:moveTo>
                <a:lnTo>
                  <a:pt x="6961632" y="428243"/>
                </a:lnTo>
                <a:lnTo>
                  <a:pt x="6961632" y="0"/>
                </a:lnTo>
                <a:lnTo>
                  <a:pt x="0" y="0"/>
                </a:lnTo>
                <a:lnTo>
                  <a:pt x="0" y="428243"/>
                </a:lnTo>
                <a:close/>
              </a:path>
            </a:pathLst>
          </a:custGeom>
          <a:ln w="15239">
            <a:solidFill>
              <a:srgbClr val="FFFFFF"/>
            </a:solidFill>
          </a:ln>
        </p:spPr>
        <p:txBody>
          <a:bodyPr wrap="square" lIns="0" tIns="0" rIns="0" bIns="0" rtlCol="0"/>
          <a:lstStyle/>
          <a:p>
            <a:endParaRPr/>
          </a:p>
        </p:txBody>
      </p:sp>
      <p:sp>
        <p:nvSpPr>
          <p:cNvPr id="22" name="object 22"/>
          <p:cNvSpPr/>
          <p:nvPr/>
        </p:nvSpPr>
        <p:spPr>
          <a:xfrm>
            <a:off x="2470404" y="4683252"/>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23" name="object 23"/>
          <p:cNvSpPr/>
          <p:nvPr/>
        </p:nvSpPr>
        <p:spPr>
          <a:xfrm>
            <a:off x="2470404" y="4683252"/>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967952"/>
            </a:solidFill>
          </a:ln>
        </p:spPr>
        <p:txBody>
          <a:bodyPr wrap="square" lIns="0" tIns="0" rIns="0" bIns="0" rtlCol="0"/>
          <a:lstStyle/>
          <a:p>
            <a:endParaRPr/>
          </a:p>
        </p:txBody>
      </p:sp>
      <p:sp>
        <p:nvSpPr>
          <p:cNvPr id="24" name="object 24"/>
          <p:cNvSpPr/>
          <p:nvPr/>
        </p:nvSpPr>
        <p:spPr>
          <a:xfrm>
            <a:off x="2385060" y="5378196"/>
            <a:ext cx="7313930" cy="428625"/>
          </a:xfrm>
          <a:custGeom>
            <a:avLst/>
            <a:gdLst/>
            <a:ahLst/>
            <a:cxnLst/>
            <a:rect l="l" t="t" r="r" b="b"/>
            <a:pathLst>
              <a:path w="7313930" h="428625">
                <a:moveTo>
                  <a:pt x="0" y="428243"/>
                </a:moveTo>
                <a:lnTo>
                  <a:pt x="7313676" y="428243"/>
                </a:lnTo>
                <a:lnTo>
                  <a:pt x="7313676" y="0"/>
                </a:lnTo>
                <a:lnTo>
                  <a:pt x="0" y="0"/>
                </a:lnTo>
                <a:lnTo>
                  <a:pt x="0" y="428243"/>
                </a:lnTo>
                <a:close/>
              </a:path>
            </a:pathLst>
          </a:custGeom>
          <a:solidFill>
            <a:srgbClr val="9B8356"/>
          </a:solidFill>
        </p:spPr>
        <p:txBody>
          <a:bodyPr wrap="square" lIns="0" tIns="0" rIns="0" bIns="0" rtlCol="0"/>
          <a:lstStyle/>
          <a:p>
            <a:endParaRPr/>
          </a:p>
        </p:txBody>
      </p:sp>
      <p:sp>
        <p:nvSpPr>
          <p:cNvPr id="25" name="object 25"/>
          <p:cNvSpPr/>
          <p:nvPr/>
        </p:nvSpPr>
        <p:spPr>
          <a:xfrm>
            <a:off x="2385060" y="5378196"/>
            <a:ext cx="7313930" cy="428625"/>
          </a:xfrm>
          <a:custGeom>
            <a:avLst/>
            <a:gdLst/>
            <a:ahLst/>
            <a:cxnLst/>
            <a:rect l="l" t="t" r="r" b="b"/>
            <a:pathLst>
              <a:path w="7313930" h="428625">
                <a:moveTo>
                  <a:pt x="0" y="428243"/>
                </a:moveTo>
                <a:lnTo>
                  <a:pt x="7313676" y="428243"/>
                </a:lnTo>
                <a:lnTo>
                  <a:pt x="7313676" y="0"/>
                </a:lnTo>
                <a:lnTo>
                  <a:pt x="0" y="0"/>
                </a:lnTo>
                <a:lnTo>
                  <a:pt x="0" y="428243"/>
                </a:lnTo>
                <a:close/>
              </a:path>
            </a:pathLst>
          </a:custGeom>
          <a:ln w="15239">
            <a:solidFill>
              <a:srgbClr val="FFFFFF"/>
            </a:solidFill>
          </a:ln>
        </p:spPr>
        <p:txBody>
          <a:bodyPr wrap="square" lIns="0" tIns="0" rIns="0" bIns="0" rtlCol="0"/>
          <a:lstStyle/>
          <a:p>
            <a:endParaRPr/>
          </a:p>
        </p:txBody>
      </p:sp>
      <p:sp>
        <p:nvSpPr>
          <p:cNvPr id="26" name="object 26"/>
          <p:cNvSpPr txBox="1"/>
          <p:nvPr/>
        </p:nvSpPr>
        <p:spPr>
          <a:xfrm>
            <a:off x="2712847" y="2187956"/>
            <a:ext cx="4802505" cy="3540125"/>
          </a:xfrm>
          <a:prstGeom prst="rect">
            <a:avLst/>
          </a:prstGeom>
        </p:spPr>
        <p:txBody>
          <a:bodyPr vert="horz" wrap="square" lIns="0" tIns="13335" rIns="0" bIns="0" rtlCol="0">
            <a:spAutoFit/>
          </a:bodyPr>
          <a:lstStyle/>
          <a:p>
            <a:pPr marL="12700">
              <a:lnSpc>
                <a:spcPct val="100000"/>
              </a:lnSpc>
              <a:spcBef>
                <a:spcPts val="105"/>
              </a:spcBef>
            </a:pPr>
            <a:r>
              <a:rPr sz="2000" b="1" dirty="0">
                <a:latin typeface="Calibri"/>
                <a:cs typeface="Calibri"/>
              </a:rPr>
              <a:t>Supporting</a:t>
            </a:r>
            <a:r>
              <a:rPr sz="2000" b="1" spc="-35" dirty="0">
                <a:latin typeface="Calibri"/>
                <a:cs typeface="Calibri"/>
              </a:rPr>
              <a:t> </a:t>
            </a:r>
            <a:r>
              <a:rPr sz="2000" b="1" spc="-10" dirty="0">
                <a:latin typeface="Calibri"/>
                <a:cs typeface="Calibri"/>
              </a:rPr>
              <a:t>Documentation:</a:t>
            </a:r>
            <a:endParaRPr sz="2000" dirty="0">
              <a:latin typeface="Calibri"/>
              <a:cs typeface="Calibri"/>
            </a:endParaRPr>
          </a:p>
          <a:p>
            <a:pPr marL="525145" marR="45085" indent="-161290">
              <a:lnSpc>
                <a:spcPct val="210500"/>
              </a:lnSpc>
            </a:pPr>
            <a:r>
              <a:rPr sz="2000" spc="-5" dirty="0">
                <a:solidFill>
                  <a:srgbClr val="FFFFFF"/>
                </a:solidFill>
                <a:latin typeface="Calibri"/>
                <a:cs typeface="Calibri"/>
              </a:rPr>
              <a:t>Labor </a:t>
            </a:r>
            <a:r>
              <a:rPr sz="2000" spc="-15" dirty="0">
                <a:solidFill>
                  <a:srgbClr val="FFFFFF"/>
                </a:solidFill>
                <a:latin typeface="Calibri"/>
                <a:cs typeface="Calibri"/>
              </a:rPr>
              <a:t>Market </a:t>
            </a:r>
            <a:r>
              <a:rPr sz="2000" spc="-10" dirty="0">
                <a:solidFill>
                  <a:srgbClr val="FFFFFF"/>
                </a:solidFill>
                <a:latin typeface="Calibri"/>
                <a:cs typeface="Calibri"/>
              </a:rPr>
              <a:t>Information </a:t>
            </a:r>
            <a:r>
              <a:rPr sz="2000" spc="-5" dirty="0">
                <a:solidFill>
                  <a:srgbClr val="FFFFFF"/>
                </a:solidFill>
                <a:latin typeface="Calibri"/>
                <a:cs typeface="Calibri"/>
              </a:rPr>
              <a:t>(LMI) </a:t>
            </a:r>
            <a:r>
              <a:rPr sz="2000" dirty="0">
                <a:solidFill>
                  <a:srgbClr val="FFFFFF"/>
                </a:solidFill>
                <a:latin typeface="Calibri"/>
                <a:cs typeface="Calibri"/>
              </a:rPr>
              <a:t>&amp; </a:t>
            </a:r>
            <a:r>
              <a:rPr sz="2000" spc="-5" dirty="0">
                <a:solidFill>
                  <a:srgbClr val="FFFFFF"/>
                </a:solidFill>
                <a:latin typeface="Calibri"/>
                <a:cs typeface="Calibri"/>
              </a:rPr>
              <a:t>Analysis  Regional Consortia Recommendation  Advisory </a:t>
            </a:r>
            <a:r>
              <a:rPr sz="2000" spc="-10" dirty="0">
                <a:solidFill>
                  <a:srgbClr val="FFFFFF"/>
                </a:solidFill>
                <a:latin typeface="Calibri"/>
                <a:cs typeface="Calibri"/>
              </a:rPr>
              <a:t>Committee</a:t>
            </a:r>
            <a:r>
              <a:rPr sz="2000" spc="-20" dirty="0">
                <a:solidFill>
                  <a:srgbClr val="FFFFFF"/>
                </a:solidFill>
                <a:latin typeface="Calibri"/>
                <a:cs typeface="Calibri"/>
              </a:rPr>
              <a:t> </a:t>
            </a:r>
            <a:r>
              <a:rPr sz="2000" spc="-5" dirty="0">
                <a:solidFill>
                  <a:srgbClr val="FFFFFF"/>
                </a:solidFill>
                <a:latin typeface="Calibri"/>
                <a:cs typeface="Calibri"/>
              </a:rPr>
              <a:t>Recommendation</a:t>
            </a:r>
            <a:endParaRPr sz="2000" dirty="0">
              <a:latin typeface="Calibri"/>
              <a:cs typeface="Calibri"/>
            </a:endParaRPr>
          </a:p>
          <a:p>
            <a:pPr>
              <a:lnSpc>
                <a:spcPct val="100000"/>
              </a:lnSpc>
              <a:spcBef>
                <a:spcPts val="10"/>
              </a:spcBef>
            </a:pPr>
            <a:endParaRPr sz="2300" dirty="0">
              <a:latin typeface="Times New Roman"/>
              <a:cs typeface="Times New Roman"/>
            </a:endParaRPr>
          </a:p>
          <a:p>
            <a:pPr marL="363855">
              <a:lnSpc>
                <a:spcPct val="100000"/>
              </a:lnSpc>
            </a:pPr>
            <a:r>
              <a:rPr sz="2000" b="1" spc="-15" dirty="0">
                <a:latin typeface="Calibri"/>
                <a:cs typeface="Calibri"/>
              </a:rPr>
              <a:t>Program </a:t>
            </a:r>
            <a:r>
              <a:rPr sz="2000" b="1" spc="-10" dirty="0">
                <a:latin typeface="Calibri"/>
                <a:cs typeface="Calibri"/>
              </a:rPr>
              <a:t>Review</a:t>
            </a:r>
            <a:r>
              <a:rPr sz="2000" b="1" spc="-5" dirty="0">
                <a:latin typeface="Calibri"/>
                <a:cs typeface="Calibri"/>
              </a:rPr>
              <a:t> </a:t>
            </a:r>
            <a:r>
              <a:rPr sz="2000" b="1" spc="-15" dirty="0">
                <a:latin typeface="Calibri"/>
                <a:cs typeface="Calibri"/>
              </a:rPr>
              <a:t>Date:</a:t>
            </a:r>
            <a:endParaRPr sz="2000" dirty="0">
              <a:latin typeface="Calibri"/>
              <a:cs typeface="Calibri"/>
            </a:endParaRPr>
          </a:p>
          <a:p>
            <a:pPr>
              <a:lnSpc>
                <a:spcPct val="100000"/>
              </a:lnSpc>
              <a:spcBef>
                <a:spcPts val="10"/>
              </a:spcBef>
            </a:pPr>
            <a:endParaRPr sz="2300" dirty="0">
              <a:latin typeface="Times New Roman"/>
              <a:cs typeface="Times New Roman"/>
            </a:endParaRPr>
          </a:p>
          <a:p>
            <a:pPr marL="12700">
              <a:lnSpc>
                <a:spcPct val="100000"/>
              </a:lnSpc>
            </a:pPr>
            <a:r>
              <a:rPr sz="2000" spc="-10" dirty="0">
                <a:solidFill>
                  <a:srgbClr val="FFFFFF"/>
                </a:solidFill>
                <a:latin typeface="Calibri"/>
                <a:cs typeface="Calibri"/>
              </a:rPr>
              <a:t>Must </a:t>
            </a:r>
            <a:r>
              <a:rPr sz="2000" spc="-5" dirty="0">
                <a:solidFill>
                  <a:srgbClr val="FFFFFF"/>
                </a:solidFill>
                <a:latin typeface="Calibri"/>
                <a:cs typeface="Calibri"/>
              </a:rPr>
              <a:t>be </a:t>
            </a:r>
            <a:r>
              <a:rPr sz="2000" dirty="0">
                <a:solidFill>
                  <a:srgbClr val="FFFFFF"/>
                </a:solidFill>
                <a:latin typeface="Calibri"/>
                <a:cs typeface="Calibri"/>
              </a:rPr>
              <a:t>within 2 </a:t>
            </a:r>
            <a:r>
              <a:rPr sz="2000" spc="-15" dirty="0">
                <a:solidFill>
                  <a:srgbClr val="FFFFFF"/>
                </a:solidFill>
                <a:latin typeface="Calibri"/>
                <a:cs typeface="Calibri"/>
              </a:rPr>
              <a:t>years, </a:t>
            </a:r>
            <a:r>
              <a:rPr sz="2000" spc="-5" dirty="0">
                <a:solidFill>
                  <a:srgbClr val="FFFFFF"/>
                </a:solidFill>
                <a:latin typeface="Calibri"/>
                <a:cs typeface="Calibri"/>
              </a:rPr>
              <a:t>Education Code</a:t>
            </a:r>
            <a:r>
              <a:rPr sz="2000" spc="-55" dirty="0">
                <a:solidFill>
                  <a:srgbClr val="FFFFFF"/>
                </a:solidFill>
                <a:latin typeface="Calibri"/>
                <a:cs typeface="Calibri"/>
              </a:rPr>
              <a:t> </a:t>
            </a:r>
            <a:r>
              <a:rPr sz="2000" dirty="0">
                <a:solidFill>
                  <a:srgbClr val="FFFFFF"/>
                </a:solidFill>
                <a:latin typeface="Calibri"/>
                <a:cs typeface="Calibri"/>
              </a:rPr>
              <a:t>78016</a:t>
            </a:r>
            <a:endParaRPr sz="2000" dirty="0">
              <a:latin typeface="Calibri"/>
              <a:cs typeface="Calibri"/>
            </a:endParaRPr>
          </a:p>
        </p:txBody>
      </p:sp>
      <p:sp>
        <p:nvSpPr>
          <p:cNvPr id="27" name="object 27"/>
          <p:cNvSpPr/>
          <p:nvPr/>
        </p:nvSpPr>
        <p:spPr>
          <a:xfrm>
            <a:off x="2118360" y="5324855"/>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8"/>
                </a:lnTo>
                <a:lnTo>
                  <a:pt x="16734" y="360787"/>
                </a:lnTo>
                <a:lnTo>
                  <a:pt x="36519" y="402454"/>
                </a:lnTo>
                <a:lnTo>
                  <a:pt x="62908" y="439783"/>
                </a:lnTo>
                <a:lnTo>
                  <a:pt x="95145" y="472019"/>
                </a:lnTo>
                <a:lnTo>
                  <a:pt x="132475" y="498407"/>
                </a:lnTo>
                <a:lnTo>
                  <a:pt x="174141" y="518190"/>
                </a:lnTo>
                <a:lnTo>
                  <a:pt x="219389" y="530614"/>
                </a:lnTo>
                <a:lnTo>
                  <a:pt x="267462" y="534924"/>
                </a:lnTo>
                <a:lnTo>
                  <a:pt x="315534" y="530614"/>
                </a:lnTo>
                <a:lnTo>
                  <a:pt x="360782" y="518190"/>
                </a:lnTo>
                <a:lnTo>
                  <a:pt x="402448" y="498407"/>
                </a:lnTo>
                <a:lnTo>
                  <a:pt x="439778" y="472019"/>
                </a:lnTo>
                <a:lnTo>
                  <a:pt x="472015" y="439783"/>
                </a:lnTo>
                <a:lnTo>
                  <a:pt x="498404" y="402454"/>
                </a:lnTo>
                <a:lnTo>
                  <a:pt x="518189" y="360787"/>
                </a:lnTo>
                <a:lnTo>
                  <a:pt x="530614" y="315538"/>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28" name="object 28"/>
          <p:cNvSpPr/>
          <p:nvPr/>
        </p:nvSpPr>
        <p:spPr>
          <a:xfrm>
            <a:off x="2118360" y="5324855"/>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8"/>
                </a:lnTo>
                <a:lnTo>
                  <a:pt x="518189" y="360787"/>
                </a:lnTo>
                <a:lnTo>
                  <a:pt x="498404" y="402454"/>
                </a:lnTo>
                <a:lnTo>
                  <a:pt x="472015" y="439783"/>
                </a:lnTo>
                <a:lnTo>
                  <a:pt x="439778" y="472019"/>
                </a:lnTo>
                <a:lnTo>
                  <a:pt x="402448" y="498407"/>
                </a:lnTo>
                <a:lnTo>
                  <a:pt x="360782" y="518190"/>
                </a:lnTo>
                <a:lnTo>
                  <a:pt x="315534" y="530614"/>
                </a:lnTo>
                <a:lnTo>
                  <a:pt x="267462" y="534924"/>
                </a:lnTo>
                <a:lnTo>
                  <a:pt x="219389" y="530614"/>
                </a:lnTo>
                <a:lnTo>
                  <a:pt x="174141" y="518190"/>
                </a:lnTo>
                <a:lnTo>
                  <a:pt x="132475" y="498407"/>
                </a:lnTo>
                <a:lnTo>
                  <a:pt x="95145" y="472019"/>
                </a:lnTo>
                <a:lnTo>
                  <a:pt x="62908" y="439783"/>
                </a:lnTo>
                <a:lnTo>
                  <a:pt x="36519" y="402454"/>
                </a:lnTo>
                <a:lnTo>
                  <a:pt x="16734" y="360787"/>
                </a:lnTo>
                <a:lnTo>
                  <a:pt x="4309" y="315538"/>
                </a:lnTo>
                <a:lnTo>
                  <a:pt x="0" y="267462"/>
                </a:lnTo>
                <a:close/>
              </a:path>
            </a:pathLst>
          </a:custGeom>
          <a:ln w="15240">
            <a:solidFill>
              <a:srgbClr val="9B8356"/>
            </a:solidFill>
          </a:ln>
        </p:spPr>
        <p:txBody>
          <a:bodyPr wrap="square" lIns="0" tIns="0" rIns="0" bIns="0" rtlCol="0"/>
          <a:lstStyle/>
          <a:p>
            <a:endParaRPr/>
          </a:p>
        </p:txBody>
      </p:sp>
      <p:sp>
        <p:nvSpPr>
          <p:cNvPr id="29" name="object 29"/>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18</a:t>
            </a:fld>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228600" y="343444"/>
            <a:ext cx="10153903" cy="1275542"/>
          </a:xfrm>
          <a:prstGeom prst="rect">
            <a:avLst/>
          </a:prstGeom>
        </p:spPr>
        <p:txBody>
          <a:bodyPr vert="horz" wrap="square" lIns="0" tIns="115570" rIns="0" bIns="0" rtlCol="0">
            <a:spAutoFit/>
          </a:bodyPr>
          <a:lstStyle/>
          <a:p>
            <a:pPr marL="760730" marR="5080" indent="-388620">
              <a:lnSpc>
                <a:spcPts val="4490"/>
              </a:lnSpc>
              <a:spcBef>
                <a:spcPts val="910"/>
              </a:spcBef>
            </a:pPr>
            <a:r>
              <a:rPr sz="4000" b="1" u="none" spc="-50" dirty="0">
                <a:solidFill>
                  <a:schemeClr val="accent6">
                    <a:lumMod val="75000"/>
                  </a:schemeClr>
                </a:solidFill>
                <a:latin typeface="+mn-lt"/>
              </a:rPr>
              <a:t>Chancellor’s </a:t>
            </a:r>
            <a:r>
              <a:rPr sz="4000" b="1" u="none" spc="-55" dirty="0">
                <a:solidFill>
                  <a:schemeClr val="accent6">
                    <a:lumMod val="75000"/>
                  </a:schemeClr>
                </a:solidFill>
                <a:latin typeface="+mn-lt"/>
              </a:rPr>
              <a:t>Office/Local </a:t>
            </a:r>
            <a:r>
              <a:rPr sz="4000" b="1" u="none" spc="-70" dirty="0">
                <a:solidFill>
                  <a:schemeClr val="accent6">
                    <a:lumMod val="75000"/>
                  </a:schemeClr>
                </a:solidFill>
                <a:latin typeface="+mn-lt"/>
              </a:rPr>
              <a:t>Review for </a:t>
            </a:r>
            <a:r>
              <a:rPr sz="4000" b="1" u="none" spc="-140" dirty="0">
                <a:solidFill>
                  <a:schemeClr val="accent6">
                    <a:lumMod val="75000"/>
                  </a:schemeClr>
                </a:solidFill>
                <a:latin typeface="+mn-lt"/>
              </a:rPr>
              <a:t>ADTs</a:t>
            </a:r>
            <a:r>
              <a:rPr sz="4000" b="1" u="none" spc="-325" dirty="0">
                <a:solidFill>
                  <a:schemeClr val="accent6">
                    <a:lumMod val="75000"/>
                  </a:schemeClr>
                </a:solidFill>
                <a:latin typeface="+mn-lt"/>
              </a:rPr>
              <a:t> </a:t>
            </a:r>
            <a:r>
              <a:rPr sz="4000" b="1" u="none" dirty="0">
                <a:solidFill>
                  <a:schemeClr val="accent6">
                    <a:lumMod val="75000"/>
                  </a:schemeClr>
                </a:solidFill>
                <a:latin typeface="+mn-lt"/>
              </a:rPr>
              <a:t>&amp;  </a:t>
            </a:r>
            <a:r>
              <a:rPr sz="4000" b="1" u="none" spc="-65" dirty="0">
                <a:solidFill>
                  <a:schemeClr val="accent6">
                    <a:lumMod val="75000"/>
                  </a:schemeClr>
                </a:solidFill>
                <a:latin typeface="+mn-lt"/>
              </a:rPr>
              <a:t>AA/AS </a:t>
            </a:r>
            <a:r>
              <a:rPr sz="4000" b="1" u="none" spc="-45" dirty="0" smtClean="0">
                <a:solidFill>
                  <a:schemeClr val="accent6">
                    <a:lumMod val="75000"/>
                  </a:schemeClr>
                </a:solidFill>
                <a:latin typeface="+mn-lt"/>
              </a:rPr>
              <a:t>(</a:t>
            </a:r>
            <a:r>
              <a:rPr sz="4000" b="1" u="none" spc="-45" dirty="0">
                <a:solidFill>
                  <a:schemeClr val="accent6">
                    <a:lumMod val="75000"/>
                  </a:schemeClr>
                </a:solidFill>
                <a:latin typeface="+mn-lt"/>
              </a:rPr>
              <a:t>non-CTE) </a:t>
            </a:r>
            <a:r>
              <a:rPr sz="4000" b="1" u="none" dirty="0">
                <a:solidFill>
                  <a:schemeClr val="accent6">
                    <a:lumMod val="75000"/>
                  </a:schemeClr>
                </a:solidFill>
                <a:latin typeface="+mn-lt"/>
              </a:rPr>
              <a:t>&amp; </a:t>
            </a:r>
            <a:r>
              <a:rPr sz="4000" b="1" u="none" spc="-150" dirty="0">
                <a:solidFill>
                  <a:schemeClr val="accent6">
                    <a:lumMod val="75000"/>
                  </a:schemeClr>
                </a:solidFill>
                <a:latin typeface="+mn-lt"/>
              </a:rPr>
              <a:t>FA</a:t>
            </a:r>
            <a:r>
              <a:rPr sz="4000" b="1" u="none" spc="-370" dirty="0">
                <a:solidFill>
                  <a:schemeClr val="accent6">
                    <a:lumMod val="75000"/>
                  </a:schemeClr>
                </a:solidFill>
                <a:latin typeface="+mn-lt"/>
              </a:rPr>
              <a:t> </a:t>
            </a:r>
            <a:r>
              <a:rPr sz="4000" b="1" u="none" spc="-45" dirty="0">
                <a:solidFill>
                  <a:schemeClr val="accent6">
                    <a:lumMod val="75000"/>
                  </a:schemeClr>
                </a:solidFill>
                <a:latin typeface="+mn-lt"/>
              </a:rPr>
              <a:t>Eligibility</a:t>
            </a:r>
            <a:endParaRPr sz="4000" b="1" dirty="0">
              <a:solidFill>
                <a:schemeClr val="accent6">
                  <a:lumMod val="75000"/>
                </a:schemeClr>
              </a:solidFill>
              <a:latin typeface="+mn-lt"/>
            </a:endParaRPr>
          </a:p>
        </p:txBody>
      </p:sp>
      <p:sp>
        <p:nvSpPr>
          <p:cNvPr id="4" name="object 4"/>
          <p:cNvSpPr/>
          <p:nvPr/>
        </p:nvSpPr>
        <p:spPr>
          <a:xfrm>
            <a:off x="2118486" y="2052701"/>
            <a:ext cx="817244" cy="3870325"/>
          </a:xfrm>
          <a:custGeom>
            <a:avLst/>
            <a:gdLst/>
            <a:ahLst/>
            <a:cxnLst/>
            <a:rect l="l" t="t" r="r" b="b"/>
            <a:pathLst>
              <a:path w="817244" h="3870325">
                <a:moveTo>
                  <a:pt x="15239" y="0"/>
                </a:moveTo>
                <a:lnTo>
                  <a:pt x="48984" y="34327"/>
                </a:lnTo>
                <a:lnTo>
                  <a:pt x="82003" y="69096"/>
                </a:lnTo>
                <a:lnTo>
                  <a:pt x="114297" y="104296"/>
                </a:lnTo>
                <a:lnTo>
                  <a:pt x="145864" y="139918"/>
                </a:lnTo>
                <a:lnTo>
                  <a:pt x="176706" y="175953"/>
                </a:lnTo>
                <a:lnTo>
                  <a:pt x="206823" y="212391"/>
                </a:lnTo>
                <a:lnTo>
                  <a:pt x="236213" y="249222"/>
                </a:lnTo>
                <a:lnTo>
                  <a:pt x="264878" y="286437"/>
                </a:lnTo>
                <a:lnTo>
                  <a:pt x="292817" y="324026"/>
                </a:lnTo>
                <a:lnTo>
                  <a:pt x="320031" y="361979"/>
                </a:lnTo>
                <a:lnTo>
                  <a:pt x="346519" y="400287"/>
                </a:lnTo>
                <a:lnTo>
                  <a:pt x="372281" y="438941"/>
                </a:lnTo>
                <a:lnTo>
                  <a:pt x="397317" y="477930"/>
                </a:lnTo>
                <a:lnTo>
                  <a:pt x="421628" y="517246"/>
                </a:lnTo>
                <a:lnTo>
                  <a:pt x="445213" y="556878"/>
                </a:lnTo>
                <a:lnTo>
                  <a:pt x="468072" y="596817"/>
                </a:lnTo>
                <a:lnTo>
                  <a:pt x="490206" y="637054"/>
                </a:lnTo>
                <a:lnTo>
                  <a:pt x="511614" y="677578"/>
                </a:lnTo>
                <a:lnTo>
                  <a:pt x="532296" y="718380"/>
                </a:lnTo>
                <a:lnTo>
                  <a:pt x="552253" y="759451"/>
                </a:lnTo>
                <a:lnTo>
                  <a:pt x="571484" y="800781"/>
                </a:lnTo>
                <a:lnTo>
                  <a:pt x="589989" y="842361"/>
                </a:lnTo>
                <a:lnTo>
                  <a:pt x="607768" y="884180"/>
                </a:lnTo>
                <a:lnTo>
                  <a:pt x="624822" y="926230"/>
                </a:lnTo>
                <a:lnTo>
                  <a:pt x="641150" y="968500"/>
                </a:lnTo>
                <a:lnTo>
                  <a:pt x="656753" y="1010981"/>
                </a:lnTo>
                <a:lnTo>
                  <a:pt x="671629" y="1053664"/>
                </a:lnTo>
                <a:lnTo>
                  <a:pt x="685781" y="1096538"/>
                </a:lnTo>
                <a:lnTo>
                  <a:pt x="699206" y="1139595"/>
                </a:lnTo>
                <a:lnTo>
                  <a:pt x="711906" y="1182824"/>
                </a:lnTo>
                <a:lnTo>
                  <a:pt x="723879" y="1226217"/>
                </a:lnTo>
                <a:lnTo>
                  <a:pt x="735128" y="1269763"/>
                </a:lnTo>
                <a:lnTo>
                  <a:pt x="745650" y="1313453"/>
                </a:lnTo>
                <a:lnTo>
                  <a:pt x="755447" y="1357277"/>
                </a:lnTo>
                <a:lnTo>
                  <a:pt x="764518" y="1401226"/>
                </a:lnTo>
                <a:lnTo>
                  <a:pt x="772864" y="1445290"/>
                </a:lnTo>
                <a:lnTo>
                  <a:pt x="780484" y="1489460"/>
                </a:lnTo>
                <a:lnTo>
                  <a:pt x="787378" y="1533725"/>
                </a:lnTo>
                <a:lnTo>
                  <a:pt x="793546" y="1578077"/>
                </a:lnTo>
                <a:lnTo>
                  <a:pt x="798989" y="1622506"/>
                </a:lnTo>
                <a:lnTo>
                  <a:pt x="803706" y="1667001"/>
                </a:lnTo>
                <a:lnTo>
                  <a:pt x="807697" y="1711555"/>
                </a:lnTo>
                <a:lnTo>
                  <a:pt x="810963" y="1756156"/>
                </a:lnTo>
                <a:lnTo>
                  <a:pt x="813503" y="1800796"/>
                </a:lnTo>
                <a:lnTo>
                  <a:pt x="815317" y="1845464"/>
                </a:lnTo>
                <a:lnTo>
                  <a:pt x="816405" y="1890152"/>
                </a:lnTo>
                <a:lnTo>
                  <a:pt x="816768" y="1934849"/>
                </a:lnTo>
                <a:lnTo>
                  <a:pt x="816405" y="1979547"/>
                </a:lnTo>
                <a:lnTo>
                  <a:pt x="815317" y="2024234"/>
                </a:lnTo>
                <a:lnTo>
                  <a:pt x="813503" y="2068903"/>
                </a:lnTo>
                <a:lnTo>
                  <a:pt x="810963" y="2113543"/>
                </a:lnTo>
                <a:lnTo>
                  <a:pt x="807697" y="2158144"/>
                </a:lnTo>
                <a:lnTo>
                  <a:pt x="803706" y="2202698"/>
                </a:lnTo>
                <a:lnTo>
                  <a:pt x="798989" y="2247194"/>
                </a:lnTo>
                <a:lnTo>
                  <a:pt x="793546" y="2291622"/>
                </a:lnTo>
                <a:lnTo>
                  <a:pt x="787378" y="2335974"/>
                </a:lnTo>
                <a:lnTo>
                  <a:pt x="780484" y="2380240"/>
                </a:lnTo>
                <a:lnTo>
                  <a:pt x="772864" y="2424410"/>
                </a:lnTo>
                <a:lnTo>
                  <a:pt x="764518" y="2468474"/>
                </a:lnTo>
                <a:lnTo>
                  <a:pt x="755447" y="2512424"/>
                </a:lnTo>
                <a:lnTo>
                  <a:pt x="745650" y="2556248"/>
                </a:lnTo>
                <a:lnTo>
                  <a:pt x="735128" y="2599939"/>
                </a:lnTo>
                <a:lnTo>
                  <a:pt x="723879" y="2643485"/>
                </a:lnTo>
                <a:lnTo>
                  <a:pt x="711906" y="2686878"/>
                </a:lnTo>
                <a:lnTo>
                  <a:pt x="699206" y="2730108"/>
                </a:lnTo>
                <a:lnTo>
                  <a:pt x="685781" y="2773165"/>
                </a:lnTo>
                <a:lnTo>
                  <a:pt x="671629" y="2816040"/>
                </a:lnTo>
                <a:lnTo>
                  <a:pt x="656753" y="2858723"/>
                </a:lnTo>
                <a:lnTo>
                  <a:pt x="641150" y="2901205"/>
                </a:lnTo>
                <a:lnTo>
                  <a:pt x="624822" y="2943476"/>
                </a:lnTo>
                <a:lnTo>
                  <a:pt x="607768" y="2985526"/>
                </a:lnTo>
                <a:lnTo>
                  <a:pt x="589989" y="3027346"/>
                </a:lnTo>
                <a:lnTo>
                  <a:pt x="571484" y="3068926"/>
                </a:lnTo>
                <a:lnTo>
                  <a:pt x="552253" y="3110257"/>
                </a:lnTo>
                <a:lnTo>
                  <a:pt x="532296" y="3151328"/>
                </a:lnTo>
                <a:lnTo>
                  <a:pt x="511614" y="3192132"/>
                </a:lnTo>
                <a:lnTo>
                  <a:pt x="490206" y="3232657"/>
                </a:lnTo>
                <a:lnTo>
                  <a:pt x="468072" y="3272894"/>
                </a:lnTo>
                <a:lnTo>
                  <a:pt x="445213" y="3312834"/>
                </a:lnTo>
                <a:lnTo>
                  <a:pt x="421628" y="3352467"/>
                </a:lnTo>
                <a:lnTo>
                  <a:pt x="397317" y="3391783"/>
                </a:lnTo>
                <a:lnTo>
                  <a:pt x="372281" y="3430773"/>
                </a:lnTo>
                <a:lnTo>
                  <a:pt x="346519" y="3469428"/>
                </a:lnTo>
                <a:lnTo>
                  <a:pt x="320031" y="3507737"/>
                </a:lnTo>
                <a:lnTo>
                  <a:pt x="292817" y="3545692"/>
                </a:lnTo>
                <a:lnTo>
                  <a:pt x="264878" y="3583282"/>
                </a:lnTo>
                <a:lnTo>
                  <a:pt x="236213" y="3620497"/>
                </a:lnTo>
                <a:lnTo>
                  <a:pt x="206823" y="3657329"/>
                </a:lnTo>
                <a:lnTo>
                  <a:pt x="176706" y="3693768"/>
                </a:lnTo>
                <a:lnTo>
                  <a:pt x="145864" y="3729804"/>
                </a:lnTo>
                <a:lnTo>
                  <a:pt x="114297" y="3765428"/>
                </a:lnTo>
                <a:lnTo>
                  <a:pt x="82003" y="3800629"/>
                </a:lnTo>
                <a:lnTo>
                  <a:pt x="48984" y="3835399"/>
                </a:lnTo>
                <a:lnTo>
                  <a:pt x="15239" y="3869728"/>
                </a:lnTo>
                <a:lnTo>
                  <a:pt x="0" y="3854437"/>
                </a:lnTo>
                <a:lnTo>
                  <a:pt x="33832" y="3820011"/>
                </a:lnTo>
                <a:lnTo>
                  <a:pt x="66928" y="3785137"/>
                </a:lnTo>
                <a:lnTo>
                  <a:pt x="99289" y="3749827"/>
                </a:lnTo>
                <a:lnTo>
                  <a:pt x="130915" y="3714088"/>
                </a:lnTo>
                <a:lnTo>
                  <a:pt x="161805" y="3677933"/>
                </a:lnTo>
                <a:lnTo>
                  <a:pt x="191960" y="3641369"/>
                </a:lnTo>
                <a:lnTo>
                  <a:pt x="221379" y="3604408"/>
                </a:lnTo>
                <a:lnTo>
                  <a:pt x="250063" y="3567058"/>
                </a:lnTo>
                <a:lnTo>
                  <a:pt x="278011" y="3529331"/>
                </a:lnTo>
                <a:lnTo>
                  <a:pt x="305224" y="3491234"/>
                </a:lnTo>
                <a:lnTo>
                  <a:pt x="331701" y="3452779"/>
                </a:lnTo>
                <a:lnTo>
                  <a:pt x="357443" y="3413976"/>
                </a:lnTo>
                <a:lnTo>
                  <a:pt x="382450" y="3374833"/>
                </a:lnTo>
                <a:lnTo>
                  <a:pt x="406721" y="3335361"/>
                </a:lnTo>
                <a:lnTo>
                  <a:pt x="430256" y="3295570"/>
                </a:lnTo>
                <a:lnTo>
                  <a:pt x="453056" y="3255469"/>
                </a:lnTo>
                <a:lnTo>
                  <a:pt x="475120" y="3215068"/>
                </a:lnTo>
                <a:lnTo>
                  <a:pt x="496449" y="3174378"/>
                </a:lnTo>
                <a:lnTo>
                  <a:pt x="517043" y="3133408"/>
                </a:lnTo>
                <a:lnTo>
                  <a:pt x="536901" y="3092167"/>
                </a:lnTo>
                <a:lnTo>
                  <a:pt x="556023" y="3050666"/>
                </a:lnTo>
                <a:lnTo>
                  <a:pt x="574410" y="3008914"/>
                </a:lnTo>
                <a:lnTo>
                  <a:pt x="592062" y="2966922"/>
                </a:lnTo>
                <a:lnTo>
                  <a:pt x="608978" y="2924699"/>
                </a:lnTo>
                <a:lnTo>
                  <a:pt x="625158" y="2882254"/>
                </a:lnTo>
                <a:lnTo>
                  <a:pt x="640604" y="2839599"/>
                </a:lnTo>
                <a:lnTo>
                  <a:pt x="655313" y="2796742"/>
                </a:lnTo>
                <a:lnTo>
                  <a:pt x="669287" y="2753693"/>
                </a:lnTo>
                <a:lnTo>
                  <a:pt x="682526" y="2710463"/>
                </a:lnTo>
                <a:lnTo>
                  <a:pt x="695029" y="2667060"/>
                </a:lnTo>
                <a:lnTo>
                  <a:pt x="706797" y="2623496"/>
                </a:lnTo>
                <a:lnTo>
                  <a:pt x="717829" y="2579779"/>
                </a:lnTo>
                <a:lnTo>
                  <a:pt x="728126" y="2535920"/>
                </a:lnTo>
                <a:lnTo>
                  <a:pt x="737687" y="2491928"/>
                </a:lnTo>
                <a:lnTo>
                  <a:pt x="746513" y="2447813"/>
                </a:lnTo>
                <a:lnTo>
                  <a:pt x="754603" y="2403585"/>
                </a:lnTo>
                <a:lnTo>
                  <a:pt x="761958" y="2359254"/>
                </a:lnTo>
                <a:lnTo>
                  <a:pt x="768577" y="2314830"/>
                </a:lnTo>
                <a:lnTo>
                  <a:pt x="774461" y="2270322"/>
                </a:lnTo>
                <a:lnTo>
                  <a:pt x="779609" y="2225741"/>
                </a:lnTo>
                <a:lnTo>
                  <a:pt x="784022" y="2181095"/>
                </a:lnTo>
                <a:lnTo>
                  <a:pt x="787700" y="2136396"/>
                </a:lnTo>
                <a:lnTo>
                  <a:pt x="790642" y="2091652"/>
                </a:lnTo>
                <a:lnTo>
                  <a:pt x="792848" y="2046874"/>
                </a:lnTo>
                <a:lnTo>
                  <a:pt x="794319" y="2002071"/>
                </a:lnTo>
                <a:lnTo>
                  <a:pt x="795055" y="1957254"/>
                </a:lnTo>
                <a:lnTo>
                  <a:pt x="795055" y="1912432"/>
                </a:lnTo>
                <a:lnTo>
                  <a:pt x="794319" y="1867614"/>
                </a:lnTo>
                <a:lnTo>
                  <a:pt x="792848" y="1822812"/>
                </a:lnTo>
                <a:lnTo>
                  <a:pt x="790642" y="1778034"/>
                </a:lnTo>
                <a:lnTo>
                  <a:pt x="787700" y="1733290"/>
                </a:lnTo>
                <a:lnTo>
                  <a:pt x="784022" y="1688590"/>
                </a:lnTo>
                <a:lnTo>
                  <a:pt x="779609" y="1643945"/>
                </a:lnTo>
                <a:lnTo>
                  <a:pt x="774461" y="1599363"/>
                </a:lnTo>
                <a:lnTo>
                  <a:pt x="768577" y="1554855"/>
                </a:lnTo>
                <a:lnTo>
                  <a:pt x="761958" y="1510431"/>
                </a:lnTo>
                <a:lnTo>
                  <a:pt x="754603" y="1466100"/>
                </a:lnTo>
                <a:lnTo>
                  <a:pt x="746513" y="1421872"/>
                </a:lnTo>
                <a:lnTo>
                  <a:pt x="737687" y="1377757"/>
                </a:lnTo>
                <a:lnTo>
                  <a:pt x="728126" y="1333765"/>
                </a:lnTo>
                <a:lnTo>
                  <a:pt x="717829" y="1289906"/>
                </a:lnTo>
                <a:lnTo>
                  <a:pt x="706797" y="1246189"/>
                </a:lnTo>
                <a:lnTo>
                  <a:pt x="695029" y="1202624"/>
                </a:lnTo>
                <a:lnTo>
                  <a:pt x="682526" y="1159222"/>
                </a:lnTo>
                <a:lnTo>
                  <a:pt x="669287" y="1115991"/>
                </a:lnTo>
                <a:lnTo>
                  <a:pt x="655313" y="1072942"/>
                </a:lnTo>
                <a:lnTo>
                  <a:pt x="640604" y="1030085"/>
                </a:lnTo>
                <a:lnTo>
                  <a:pt x="625158" y="987429"/>
                </a:lnTo>
                <a:lnTo>
                  <a:pt x="608978" y="944985"/>
                </a:lnTo>
                <a:lnTo>
                  <a:pt x="592062" y="902761"/>
                </a:lnTo>
                <a:lnTo>
                  <a:pt x="574410" y="860769"/>
                </a:lnTo>
                <a:lnTo>
                  <a:pt x="556023" y="819017"/>
                </a:lnTo>
                <a:lnTo>
                  <a:pt x="536901" y="777516"/>
                </a:lnTo>
                <a:lnTo>
                  <a:pt x="517043" y="736275"/>
                </a:lnTo>
                <a:lnTo>
                  <a:pt x="496449" y="695304"/>
                </a:lnTo>
                <a:lnTo>
                  <a:pt x="475120" y="654614"/>
                </a:lnTo>
                <a:lnTo>
                  <a:pt x="453056" y="614213"/>
                </a:lnTo>
                <a:lnTo>
                  <a:pt x="430256" y="574112"/>
                </a:lnTo>
                <a:lnTo>
                  <a:pt x="406721" y="534320"/>
                </a:lnTo>
                <a:lnTo>
                  <a:pt x="382450" y="494848"/>
                </a:lnTo>
                <a:lnTo>
                  <a:pt x="357443" y="455705"/>
                </a:lnTo>
                <a:lnTo>
                  <a:pt x="331701" y="416901"/>
                </a:lnTo>
                <a:lnTo>
                  <a:pt x="305224" y="378446"/>
                </a:lnTo>
                <a:lnTo>
                  <a:pt x="278011" y="340349"/>
                </a:lnTo>
                <a:lnTo>
                  <a:pt x="250063" y="302621"/>
                </a:lnTo>
                <a:lnTo>
                  <a:pt x="221379" y="265271"/>
                </a:lnTo>
                <a:lnTo>
                  <a:pt x="191960" y="228309"/>
                </a:lnTo>
                <a:lnTo>
                  <a:pt x="161805" y="191745"/>
                </a:lnTo>
                <a:lnTo>
                  <a:pt x="130915" y="155589"/>
                </a:lnTo>
                <a:lnTo>
                  <a:pt x="99289" y="119851"/>
                </a:lnTo>
                <a:lnTo>
                  <a:pt x="66928" y="84540"/>
                </a:lnTo>
                <a:lnTo>
                  <a:pt x="33832" y="49666"/>
                </a:lnTo>
                <a:lnTo>
                  <a:pt x="0" y="15239"/>
                </a:lnTo>
                <a:lnTo>
                  <a:pt x="15239" y="0"/>
                </a:lnTo>
                <a:close/>
              </a:path>
            </a:pathLst>
          </a:custGeom>
          <a:ln w="15239">
            <a:solidFill>
              <a:srgbClr val="9B8356"/>
            </a:solidFill>
          </a:ln>
        </p:spPr>
        <p:txBody>
          <a:bodyPr wrap="square" lIns="0" tIns="0" rIns="0" bIns="0" rtlCol="0"/>
          <a:lstStyle/>
          <a:p>
            <a:endParaRPr/>
          </a:p>
        </p:txBody>
      </p:sp>
      <p:sp>
        <p:nvSpPr>
          <p:cNvPr id="5" name="object 5"/>
          <p:cNvSpPr/>
          <p:nvPr/>
        </p:nvSpPr>
        <p:spPr>
          <a:xfrm>
            <a:off x="2439923" y="2153411"/>
            <a:ext cx="7313930" cy="428625"/>
          </a:xfrm>
          <a:custGeom>
            <a:avLst/>
            <a:gdLst/>
            <a:ahLst/>
            <a:cxnLst/>
            <a:rect l="l" t="t" r="r" b="b"/>
            <a:pathLst>
              <a:path w="7313930" h="428625">
                <a:moveTo>
                  <a:pt x="0" y="428244"/>
                </a:moveTo>
                <a:lnTo>
                  <a:pt x="7313676" y="428244"/>
                </a:lnTo>
                <a:lnTo>
                  <a:pt x="7313676" y="0"/>
                </a:lnTo>
                <a:lnTo>
                  <a:pt x="0" y="0"/>
                </a:lnTo>
                <a:lnTo>
                  <a:pt x="0" y="428244"/>
                </a:lnTo>
                <a:close/>
              </a:path>
            </a:pathLst>
          </a:custGeom>
          <a:solidFill>
            <a:srgbClr val="855540"/>
          </a:solidFill>
        </p:spPr>
        <p:txBody>
          <a:bodyPr wrap="square" lIns="0" tIns="0" rIns="0" bIns="0" rtlCol="0"/>
          <a:lstStyle/>
          <a:p>
            <a:endParaRPr/>
          </a:p>
        </p:txBody>
      </p:sp>
      <p:sp>
        <p:nvSpPr>
          <p:cNvPr id="6" name="object 6"/>
          <p:cNvSpPr/>
          <p:nvPr/>
        </p:nvSpPr>
        <p:spPr>
          <a:xfrm>
            <a:off x="2439923" y="2153411"/>
            <a:ext cx="7313930" cy="428625"/>
          </a:xfrm>
          <a:custGeom>
            <a:avLst/>
            <a:gdLst/>
            <a:ahLst/>
            <a:cxnLst/>
            <a:rect l="l" t="t" r="r" b="b"/>
            <a:pathLst>
              <a:path w="7313930" h="428625">
                <a:moveTo>
                  <a:pt x="0" y="428244"/>
                </a:moveTo>
                <a:lnTo>
                  <a:pt x="7313676" y="428244"/>
                </a:lnTo>
                <a:lnTo>
                  <a:pt x="7313676" y="0"/>
                </a:lnTo>
                <a:lnTo>
                  <a:pt x="0" y="0"/>
                </a:lnTo>
                <a:lnTo>
                  <a:pt x="0" y="428244"/>
                </a:lnTo>
                <a:close/>
              </a:path>
            </a:pathLst>
          </a:custGeom>
          <a:ln w="15239">
            <a:solidFill>
              <a:srgbClr val="FFFFFF"/>
            </a:solidFill>
          </a:ln>
        </p:spPr>
        <p:txBody>
          <a:bodyPr wrap="square" lIns="0" tIns="0" rIns="0" bIns="0" rtlCol="0"/>
          <a:lstStyle/>
          <a:p>
            <a:endParaRPr/>
          </a:p>
        </p:txBody>
      </p:sp>
      <p:sp>
        <p:nvSpPr>
          <p:cNvPr id="7" name="object 7"/>
          <p:cNvSpPr/>
          <p:nvPr/>
        </p:nvSpPr>
        <p:spPr>
          <a:xfrm>
            <a:off x="2118360" y="2116835"/>
            <a:ext cx="535305" cy="535305"/>
          </a:xfrm>
          <a:custGeom>
            <a:avLst/>
            <a:gdLst/>
            <a:ahLst/>
            <a:cxnLst/>
            <a:rect l="l" t="t" r="r" b="b"/>
            <a:pathLst>
              <a:path w="535305" h="535305">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8" name="object 8"/>
          <p:cNvSpPr/>
          <p:nvPr/>
        </p:nvSpPr>
        <p:spPr>
          <a:xfrm>
            <a:off x="2118360" y="2116835"/>
            <a:ext cx="535305" cy="535305"/>
          </a:xfrm>
          <a:custGeom>
            <a:avLst/>
            <a:gdLst/>
            <a:ahLst/>
            <a:cxnLst/>
            <a:rect l="l" t="t" r="r" b="b"/>
            <a:pathLst>
              <a:path w="535305" h="535305">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855540"/>
            </a:solidFill>
          </a:ln>
        </p:spPr>
        <p:txBody>
          <a:bodyPr wrap="square" lIns="0" tIns="0" rIns="0" bIns="0" rtlCol="0"/>
          <a:lstStyle/>
          <a:p>
            <a:endParaRPr/>
          </a:p>
        </p:txBody>
      </p:sp>
      <p:sp>
        <p:nvSpPr>
          <p:cNvPr id="9" name="object 9"/>
          <p:cNvSpPr/>
          <p:nvPr/>
        </p:nvSpPr>
        <p:spPr>
          <a:xfrm>
            <a:off x="2737104" y="2811779"/>
            <a:ext cx="6962140" cy="428625"/>
          </a:xfrm>
          <a:custGeom>
            <a:avLst/>
            <a:gdLst/>
            <a:ahLst/>
            <a:cxnLst/>
            <a:rect l="l" t="t" r="r" b="b"/>
            <a:pathLst>
              <a:path w="6962140" h="428625">
                <a:moveTo>
                  <a:pt x="0" y="428244"/>
                </a:moveTo>
                <a:lnTo>
                  <a:pt x="6961632" y="428244"/>
                </a:lnTo>
                <a:lnTo>
                  <a:pt x="6961632" y="0"/>
                </a:lnTo>
                <a:lnTo>
                  <a:pt x="0" y="0"/>
                </a:lnTo>
                <a:lnTo>
                  <a:pt x="0" y="428244"/>
                </a:lnTo>
                <a:close/>
              </a:path>
            </a:pathLst>
          </a:custGeom>
          <a:solidFill>
            <a:srgbClr val="895F44"/>
          </a:solidFill>
        </p:spPr>
        <p:txBody>
          <a:bodyPr wrap="square" lIns="0" tIns="0" rIns="0" bIns="0" rtlCol="0"/>
          <a:lstStyle/>
          <a:p>
            <a:endParaRPr/>
          </a:p>
        </p:txBody>
      </p:sp>
      <p:sp>
        <p:nvSpPr>
          <p:cNvPr id="10" name="object 10"/>
          <p:cNvSpPr/>
          <p:nvPr/>
        </p:nvSpPr>
        <p:spPr>
          <a:xfrm>
            <a:off x="2737104" y="2811779"/>
            <a:ext cx="6962140" cy="428625"/>
          </a:xfrm>
          <a:custGeom>
            <a:avLst/>
            <a:gdLst/>
            <a:ahLst/>
            <a:cxnLst/>
            <a:rect l="l" t="t" r="r" b="b"/>
            <a:pathLst>
              <a:path w="6962140" h="428625">
                <a:moveTo>
                  <a:pt x="0" y="428244"/>
                </a:moveTo>
                <a:lnTo>
                  <a:pt x="6961632" y="428244"/>
                </a:lnTo>
                <a:lnTo>
                  <a:pt x="6961632" y="0"/>
                </a:lnTo>
                <a:lnTo>
                  <a:pt x="0" y="0"/>
                </a:lnTo>
                <a:lnTo>
                  <a:pt x="0" y="428244"/>
                </a:lnTo>
                <a:close/>
              </a:path>
            </a:pathLst>
          </a:custGeom>
          <a:ln w="15239">
            <a:solidFill>
              <a:srgbClr val="FFFFFF"/>
            </a:solidFill>
          </a:ln>
        </p:spPr>
        <p:txBody>
          <a:bodyPr wrap="square" lIns="0" tIns="0" rIns="0" bIns="0" rtlCol="0"/>
          <a:lstStyle/>
          <a:p>
            <a:endParaRPr/>
          </a:p>
        </p:txBody>
      </p:sp>
      <p:sp>
        <p:nvSpPr>
          <p:cNvPr id="11" name="object 11"/>
          <p:cNvSpPr/>
          <p:nvPr/>
        </p:nvSpPr>
        <p:spPr>
          <a:xfrm>
            <a:off x="2470404" y="2758439"/>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12" name="object 12"/>
          <p:cNvSpPr/>
          <p:nvPr/>
        </p:nvSpPr>
        <p:spPr>
          <a:xfrm>
            <a:off x="2470404" y="2758439"/>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895F44"/>
            </a:solidFill>
          </a:ln>
        </p:spPr>
        <p:txBody>
          <a:bodyPr wrap="square" lIns="0" tIns="0" rIns="0" bIns="0" rtlCol="0"/>
          <a:lstStyle/>
          <a:p>
            <a:endParaRPr/>
          </a:p>
        </p:txBody>
      </p:sp>
      <p:sp>
        <p:nvSpPr>
          <p:cNvPr id="13" name="object 13"/>
          <p:cNvSpPr/>
          <p:nvPr/>
        </p:nvSpPr>
        <p:spPr>
          <a:xfrm>
            <a:off x="2898648" y="3453384"/>
            <a:ext cx="6800215" cy="428625"/>
          </a:xfrm>
          <a:custGeom>
            <a:avLst/>
            <a:gdLst/>
            <a:ahLst/>
            <a:cxnLst/>
            <a:rect l="l" t="t" r="r" b="b"/>
            <a:pathLst>
              <a:path w="6800215" h="428625">
                <a:moveTo>
                  <a:pt x="0" y="428244"/>
                </a:moveTo>
                <a:lnTo>
                  <a:pt x="6800088" y="428244"/>
                </a:lnTo>
                <a:lnTo>
                  <a:pt x="6800088" y="0"/>
                </a:lnTo>
                <a:lnTo>
                  <a:pt x="0" y="0"/>
                </a:lnTo>
                <a:lnTo>
                  <a:pt x="0" y="428244"/>
                </a:lnTo>
                <a:close/>
              </a:path>
            </a:pathLst>
          </a:custGeom>
          <a:solidFill>
            <a:srgbClr val="8F6848"/>
          </a:solidFill>
        </p:spPr>
        <p:txBody>
          <a:bodyPr wrap="square" lIns="0" tIns="0" rIns="0" bIns="0" rtlCol="0"/>
          <a:lstStyle/>
          <a:p>
            <a:endParaRPr/>
          </a:p>
        </p:txBody>
      </p:sp>
      <p:sp>
        <p:nvSpPr>
          <p:cNvPr id="14" name="object 14"/>
          <p:cNvSpPr/>
          <p:nvPr/>
        </p:nvSpPr>
        <p:spPr>
          <a:xfrm>
            <a:off x="2898648" y="3453384"/>
            <a:ext cx="6800215" cy="428625"/>
          </a:xfrm>
          <a:custGeom>
            <a:avLst/>
            <a:gdLst/>
            <a:ahLst/>
            <a:cxnLst/>
            <a:rect l="l" t="t" r="r" b="b"/>
            <a:pathLst>
              <a:path w="6800215" h="428625">
                <a:moveTo>
                  <a:pt x="0" y="428244"/>
                </a:moveTo>
                <a:lnTo>
                  <a:pt x="6800088" y="428244"/>
                </a:lnTo>
                <a:lnTo>
                  <a:pt x="6800088" y="0"/>
                </a:lnTo>
                <a:lnTo>
                  <a:pt x="0" y="0"/>
                </a:lnTo>
                <a:lnTo>
                  <a:pt x="0" y="428244"/>
                </a:lnTo>
                <a:close/>
              </a:path>
            </a:pathLst>
          </a:custGeom>
          <a:ln w="15240">
            <a:solidFill>
              <a:srgbClr val="FFFFFF"/>
            </a:solidFill>
          </a:ln>
        </p:spPr>
        <p:txBody>
          <a:bodyPr wrap="square" lIns="0" tIns="0" rIns="0" bIns="0" rtlCol="0"/>
          <a:lstStyle/>
          <a:p>
            <a:endParaRPr/>
          </a:p>
        </p:txBody>
      </p:sp>
      <p:sp>
        <p:nvSpPr>
          <p:cNvPr id="15" name="object 15"/>
          <p:cNvSpPr/>
          <p:nvPr/>
        </p:nvSpPr>
        <p:spPr>
          <a:xfrm>
            <a:off x="2630423" y="3400044"/>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1"/>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3"/>
                </a:lnTo>
                <a:lnTo>
                  <a:pt x="315534" y="530614"/>
                </a:lnTo>
                <a:lnTo>
                  <a:pt x="360782" y="518189"/>
                </a:lnTo>
                <a:lnTo>
                  <a:pt x="402448" y="498404"/>
                </a:lnTo>
                <a:lnTo>
                  <a:pt x="439778" y="472015"/>
                </a:lnTo>
                <a:lnTo>
                  <a:pt x="472015" y="439778"/>
                </a:lnTo>
                <a:lnTo>
                  <a:pt x="498404" y="402448"/>
                </a:lnTo>
                <a:lnTo>
                  <a:pt x="518189" y="360782"/>
                </a:lnTo>
                <a:lnTo>
                  <a:pt x="530614" y="315534"/>
                </a:lnTo>
                <a:lnTo>
                  <a:pt x="534924" y="267461"/>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16" name="object 16"/>
          <p:cNvSpPr/>
          <p:nvPr/>
        </p:nvSpPr>
        <p:spPr>
          <a:xfrm>
            <a:off x="2630423" y="3400044"/>
            <a:ext cx="535305" cy="535305"/>
          </a:xfrm>
          <a:custGeom>
            <a:avLst/>
            <a:gdLst/>
            <a:ahLst/>
            <a:cxnLst/>
            <a:rect l="l" t="t" r="r" b="b"/>
            <a:pathLst>
              <a:path w="535305" h="535304">
                <a:moveTo>
                  <a:pt x="0" y="267461"/>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4" y="267461"/>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3"/>
                </a:lnTo>
                <a:lnTo>
                  <a:pt x="219389" y="530614"/>
                </a:lnTo>
                <a:lnTo>
                  <a:pt x="174141" y="518189"/>
                </a:lnTo>
                <a:lnTo>
                  <a:pt x="132475" y="498404"/>
                </a:lnTo>
                <a:lnTo>
                  <a:pt x="95145" y="472015"/>
                </a:lnTo>
                <a:lnTo>
                  <a:pt x="62908" y="439778"/>
                </a:lnTo>
                <a:lnTo>
                  <a:pt x="36519" y="402448"/>
                </a:lnTo>
                <a:lnTo>
                  <a:pt x="16734" y="360782"/>
                </a:lnTo>
                <a:lnTo>
                  <a:pt x="4309" y="315534"/>
                </a:lnTo>
                <a:lnTo>
                  <a:pt x="0" y="267461"/>
                </a:lnTo>
                <a:close/>
              </a:path>
            </a:pathLst>
          </a:custGeom>
          <a:ln w="15240">
            <a:solidFill>
              <a:srgbClr val="8F6848"/>
            </a:solidFill>
          </a:ln>
        </p:spPr>
        <p:txBody>
          <a:bodyPr wrap="square" lIns="0" tIns="0" rIns="0" bIns="0" rtlCol="0"/>
          <a:lstStyle/>
          <a:p>
            <a:endParaRPr/>
          </a:p>
        </p:txBody>
      </p:sp>
      <p:sp>
        <p:nvSpPr>
          <p:cNvPr id="17" name="object 17"/>
          <p:cNvSpPr/>
          <p:nvPr/>
        </p:nvSpPr>
        <p:spPr>
          <a:xfrm>
            <a:off x="2898648" y="4094988"/>
            <a:ext cx="6800215" cy="426720"/>
          </a:xfrm>
          <a:custGeom>
            <a:avLst/>
            <a:gdLst/>
            <a:ahLst/>
            <a:cxnLst/>
            <a:rect l="l" t="t" r="r" b="b"/>
            <a:pathLst>
              <a:path w="6800215" h="426720">
                <a:moveTo>
                  <a:pt x="0" y="426719"/>
                </a:moveTo>
                <a:lnTo>
                  <a:pt x="6800088" y="426719"/>
                </a:lnTo>
                <a:lnTo>
                  <a:pt x="6800088" y="0"/>
                </a:lnTo>
                <a:lnTo>
                  <a:pt x="0" y="0"/>
                </a:lnTo>
                <a:lnTo>
                  <a:pt x="0" y="426719"/>
                </a:lnTo>
                <a:close/>
              </a:path>
            </a:pathLst>
          </a:custGeom>
          <a:solidFill>
            <a:srgbClr val="92704D"/>
          </a:solidFill>
        </p:spPr>
        <p:txBody>
          <a:bodyPr wrap="square" lIns="0" tIns="0" rIns="0" bIns="0" rtlCol="0"/>
          <a:lstStyle/>
          <a:p>
            <a:endParaRPr/>
          </a:p>
        </p:txBody>
      </p:sp>
      <p:sp>
        <p:nvSpPr>
          <p:cNvPr id="18" name="object 18"/>
          <p:cNvSpPr/>
          <p:nvPr/>
        </p:nvSpPr>
        <p:spPr>
          <a:xfrm>
            <a:off x="2898648" y="4094988"/>
            <a:ext cx="6800215" cy="426720"/>
          </a:xfrm>
          <a:custGeom>
            <a:avLst/>
            <a:gdLst/>
            <a:ahLst/>
            <a:cxnLst/>
            <a:rect l="l" t="t" r="r" b="b"/>
            <a:pathLst>
              <a:path w="6800215" h="426720">
                <a:moveTo>
                  <a:pt x="0" y="426719"/>
                </a:moveTo>
                <a:lnTo>
                  <a:pt x="6800088" y="426719"/>
                </a:lnTo>
                <a:lnTo>
                  <a:pt x="6800088" y="0"/>
                </a:lnTo>
                <a:lnTo>
                  <a:pt x="0" y="0"/>
                </a:lnTo>
                <a:lnTo>
                  <a:pt x="0" y="426719"/>
                </a:lnTo>
                <a:close/>
              </a:path>
            </a:pathLst>
          </a:custGeom>
          <a:ln w="15240">
            <a:solidFill>
              <a:srgbClr val="FFFFFF"/>
            </a:solidFill>
          </a:ln>
        </p:spPr>
        <p:txBody>
          <a:bodyPr wrap="square" lIns="0" tIns="0" rIns="0" bIns="0" rtlCol="0"/>
          <a:lstStyle/>
          <a:p>
            <a:endParaRPr/>
          </a:p>
        </p:txBody>
      </p:sp>
      <p:sp>
        <p:nvSpPr>
          <p:cNvPr id="19" name="object 19"/>
          <p:cNvSpPr/>
          <p:nvPr/>
        </p:nvSpPr>
        <p:spPr>
          <a:xfrm>
            <a:off x="2630423" y="4041647"/>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4"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20" name="object 20"/>
          <p:cNvSpPr/>
          <p:nvPr/>
        </p:nvSpPr>
        <p:spPr>
          <a:xfrm>
            <a:off x="2630423" y="4041647"/>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4"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92704D"/>
            </a:solidFill>
          </a:ln>
        </p:spPr>
        <p:txBody>
          <a:bodyPr wrap="square" lIns="0" tIns="0" rIns="0" bIns="0" rtlCol="0"/>
          <a:lstStyle/>
          <a:p>
            <a:endParaRPr/>
          </a:p>
        </p:txBody>
      </p:sp>
      <p:sp>
        <p:nvSpPr>
          <p:cNvPr id="21" name="object 21"/>
          <p:cNvSpPr/>
          <p:nvPr/>
        </p:nvSpPr>
        <p:spPr>
          <a:xfrm>
            <a:off x="2737104" y="4736591"/>
            <a:ext cx="6962140" cy="428625"/>
          </a:xfrm>
          <a:custGeom>
            <a:avLst/>
            <a:gdLst/>
            <a:ahLst/>
            <a:cxnLst/>
            <a:rect l="l" t="t" r="r" b="b"/>
            <a:pathLst>
              <a:path w="6962140" h="428625">
                <a:moveTo>
                  <a:pt x="0" y="428243"/>
                </a:moveTo>
                <a:lnTo>
                  <a:pt x="6961632" y="428243"/>
                </a:lnTo>
                <a:lnTo>
                  <a:pt x="6961632" y="0"/>
                </a:lnTo>
                <a:lnTo>
                  <a:pt x="0" y="0"/>
                </a:lnTo>
                <a:lnTo>
                  <a:pt x="0" y="428243"/>
                </a:lnTo>
                <a:close/>
              </a:path>
            </a:pathLst>
          </a:custGeom>
          <a:solidFill>
            <a:srgbClr val="967952"/>
          </a:solidFill>
        </p:spPr>
        <p:txBody>
          <a:bodyPr wrap="square" lIns="0" tIns="0" rIns="0" bIns="0" rtlCol="0"/>
          <a:lstStyle/>
          <a:p>
            <a:endParaRPr/>
          </a:p>
        </p:txBody>
      </p:sp>
      <p:sp>
        <p:nvSpPr>
          <p:cNvPr id="22" name="object 22"/>
          <p:cNvSpPr/>
          <p:nvPr/>
        </p:nvSpPr>
        <p:spPr>
          <a:xfrm>
            <a:off x="2737104" y="4736591"/>
            <a:ext cx="6962140" cy="428625"/>
          </a:xfrm>
          <a:custGeom>
            <a:avLst/>
            <a:gdLst/>
            <a:ahLst/>
            <a:cxnLst/>
            <a:rect l="l" t="t" r="r" b="b"/>
            <a:pathLst>
              <a:path w="6962140" h="428625">
                <a:moveTo>
                  <a:pt x="0" y="428243"/>
                </a:moveTo>
                <a:lnTo>
                  <a:pt x="6961632" y="428243"/>
                </a:lnTo>
                <a:lnTo>
                  <a:pt x="6961632" y="0"/>
                </a:lnTo>
                <a:lnTo>
                  <a:pt x="0" y="0"/>
                </a:lnTo>
                <a:lnTo>
                  <a:pt x="0" y="428243"/>
                </a:lnTo>
                <a:close/>
              </a:path>
            </a:pathLst>
          </a:custGeom>
          <a:ln w="15239">
            <a:solidFill>
              <a:srgbClr val="FFFFFF"/>
            </a:solidFill>
          </a:ln>
        </p:spPr>
        <p:txBody>
          <a:bodyPr wrap="square" lIns="0" tIns="0" rIns="0" bIns="0" rtlCol="0"/>
          <a:lstStyle/>
          <a:p>
            <a:endParaRPr/>
          </a:p>
        </p:txBody>
      </p:sp>
      <p:sp>
        <p:nvSpPr>
          <p:cNvPr id="23" name="object 23"/>
          <p:cNvSpPr/>
          <p:nvPr/>
        </p:nvSpPr>
        <p:spPr>
          <a:xfrm>
            <a:off x="2470404" y="4683252"/>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4"/>
                </a:lnTo>
                <a:lnTo>
                  <a:pt x="16734" y="360782"/>
                </a:lnTo>
                <a:lnTo>
                  <a:pt x="36519" y="402448"/>
                </a:lnTo>
                <a:lnTo>
                  <a:pt x="62908" y="439778"/>
                </a:lnTo>
                <a:lnTo>
                  <a:pt x="95145" y="472015"/>
                </a:lnTo>
                <a:lnTo>
                  <a:pt x="132475" y="498404"/>
                </a:lnTo>
                <a:lnTo>
                  <a:pt x="174141" y="518189"/>
                </a:lnTo>
                <a:lnTo>
                  <a:pt x="219389" y="530614"/>
                </a:lnTo>
                <a:lnTo>
                  <a:pt x="267462" y="534924"/>
                </a:lnTo>
                <a:lnTo>
                  <a:pt x="315534" y="530614"/>
                </a:lnTo>
                <a:lnTo>
                  <a:pt x="360782" y="518189"/>
                </a:lnTo>
                <a:lnTo>
                  <a:pt x="402448" y="498404"/>
                </a:lnTo>
                <a:lnTo>
                  <a:pt x="439778" y="472015"/>
                </a:lnTo>
                <a:lnTo>
                  <a:pt x="472015" y="439778"/>
                </a:lnTo>
                <a:lnTo>
                  <a:pt x="498404" y="402448"/>
                </a:lnTo>
                <a:lnTo>
                  <a:pt x="518189" y="360782"/>
                </a:lnTo>
                <a:lnTo>
                  <a:pt x="530614" y="315534"/>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24" name="object 24"/>
          <p:cNvSpPr/>
          <p:nvPr/>
        </p:nvSpPr>
        <p:spPr>
          <a:xfrm>
            <a:off x="2470404" y="4683252"/>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4"/>
                </a:lnTo>
                <a:lnTo>
                  <a:pt x="518189" y="360782"/>
                </a:lnTo>
                <a:lnTo>
                  <a:pt x="498404" y="402448"/>
                </a:lnTo>
                <a:lnTo>
                  <a:pt x="472015" y="439778"/>
                </a:lnTo>
                <a:lnTo>
                  <a:pt x="439778" y="472015"/>
                </a:lnTo>
                <a:lnTo>
                  <a:pt x="402448" y="498404"/>
                </a:lnTo>
                <a:lnTo>
                  <a:pt x="360782" y="518189"/>
                </a:lnTo>
                <a:lnTo>
                  <a:pt x="315534" y="530614"/>
                </a:lnTo>
                <a:lnTo>
                  <a:pt x="267462" y="534924"/>
                </a:lnTo>
                <a:lnTo>
                  <a:pt x="219389" y="530614"/>
                </a:lnTo>
                <a:lnTo>
                  <a:pt x="174141" y="518189"/>
                </a:lnTo>
                <a:lnTo>
                  <a:pt x="132475" y="498404"/>
                </a:lnTo>
                <a:lnTo>
                  <a:pt x="95145" y="472015"/>
                </a:lnTo>
                <a:lnTo>
                  <a:pt x="62908" y="439778"/>
                </a:lnTo>
                <a:lnTo>
                  <a:pt x="36519" y="402448"/>
                </a:lnTo>
                <a:lnTo>
                  <a:pt x="16734" y="360782"/>
                </a:lnTo>
                <a:lnTo>
                  <a:pt x="4309" y="315534"/>
                </a:lnTo>
                <a:lnTo>
                  <a:pt x="0" y="267462"/>
                </a:lnTo>
                <a:close/>
              </a:path>
            </a:pathLst>
          </a:custGeom>
          <a:ln w="15240">
            <a:solidFill>
              <a:srgbClr val="967952"/>
            </a:solidFill>
          </a:ln>
        </p:spPr>
        <p:txBody>
          <a:bodyPr wrap="square" lIns="0" tIns="0" rIns="0" bIns="0" rtlCol="0"/>
          <a:lstStyle/>
          <a:p>
            <a:endParaRPr/>
          </a:p>
        </p:txBody>
      </p:sp>
      <p:sp>
        <p:nvSpPr>
          <p:cNvPr id="25" name="object 25"/>
          <p:cNvSpPr/>
          <p:nvPr/>
        </p:nvSpPr>
        <p:spPr>
          <a:xfrm>
            <a:off x="2385060" y="5378196"/>
            <a:ext cx="7313930" cy="428625"/>
          </a:xfrm>
          <a:custGeom>
            <a:avLst/>
            <a:gdLst/>
            <a:ahLst/>
            <a:cxnLst/>
            <a:rect l="l" t="t" r="r" b="b"/>
            <a:pathLst>
              <a:path w="7313930" h="428625">
                <a:moveTo>
                  <a:pt x="0" y="428243"/>
                </a:moveTo>
                <a:lnTo>
                  <a:pt x="7313676" y="428243"/>
                </a:lnTo>
                <a:lnTo>
                  <a:pt x="7313676" y="0"/>
                </a:lnTo>
                <a:lnTo>
                  <a:pt x="0" y="0"/>
                </a:lnTo>
                <a:lnTo>
                  <a:pt x="0" y="428243"/>
                </a:lnTo>
                <a:close/>
              </a:path>
            </a:pathLst>
          </a:custGeom>
          <a:solidFill>
            <a:srgbClr val="9B8356"/>
          </a:solidFill>
        </p:spPr>
        <p:txBody>
          <a:bodyPr wrap="square" lIns="0" tIns="0" rIns="0" bIns="0" rtlCol="0"/>
          <a:lstStyle/>
          <a:p>
            <a:endParaRPr/>
          </a:p>
        </p:txBody>
      </p:sp>
      <p:sp>
        <p:nvSpPr>
          <p:cNvPr id="26" name="object 26"/>
          <p:cNvSpPr/>
          <p:nvPr/>
        </p:nvSpPr>
        <p:spPr>
          <a:xfrm>
            <a:off x="2385060" y="5378196"/>
            <a:ext cx="7313930" cy="428625"/>
          </a:xfrm>
          <a:custGeom>
            <a:avLst/>
            <a:gdLst/>
            <a:ahLst/>
            <a:cxnLst/>
            <a:rect l="l" t="t" r="r" b="b"/>
            <a:pathLst>
              <a:path w="7313930" h="428625">
                <a:moveTo>
                  <a:pt x="0" y="428243"/>
                </a:moveTo>
                <a:lnTo>
                  <a:pt x="7313676" y="428243"/>
                </a:lnTo>
                <a:lnTo>
                  <a:pt x="7313676" y="0"/>
                </a:lnTo>
                <a:lnTo>
                  <a:pt x="0" y="0"/>
                </a:lnTo>
                <a:lnTo>
                  <a:pt x="0" y="428243"/>
                </a:lnTo>
                <a:close/>
              </a:path>
            </a:pathLst>
          </a:custGeom>
          <a:ln w="15239">
            <a:solidFill>
              <a:srgbClr val="FFFFFF"/>
            </a:solidFill>
          </a:ln>
        </p:spPr>
        <p:txBody>
          <a:bodyPr wrap="square" lIns="0" tIns="0" rIns="0" bIns="0" rtlCol="0"/>
          <a:lstStyle/>
          <a:p>
            <a:endParaRPr/>
          </a:p>
        </p:txBody>
      </p:sp>
      <p:sp>
        <p:nvSpPr>
          <p:cNvPr id="27" name="object 27"/>
          <p:cNvSpPr txBox="1"/>
          <p:nvPr/>
        </p:nvSpPr>
        <p:spPr>
          <a:xfrm>
            <a:off x="2712847" y="2171192"/>
            <a:ext cx="6630034" cy="3556635"/>
          </a:xfrm>
          <a:prstGeom prst="rect">
            <a:avLst/>
          </a:prstGeom>
        </p:spPr>
        <p:txBody>
          <a:bodyPr vert="horz" wrap="square" lIns="0" tIns="13335" rIns="0" bIns="0" rtlCol="0">
            <a:spAutoFit/>
          </a:bodyPr>
          <a:lstStyle/>
          <a:p>
            <a:pPr marL="67310">
              <a:lnSpc>
                <a:spcPct val="100000"/>
              </a:lnSpc>
              <a:spcBef>
                <a:spcPts val="105"/>
              </a:spcBef>
            </a:pPr>
            <a:r>
              <a:rPr sz="2000" spc="-10" dirty="0">
                <a:latin typeface="Calibri"/>
                <a:cs typeface="Calibri"/>
              </a:rPr>
              <a:t>Proposal </a:t>
            </a:r>
            <a:r>
              <a:rPr sz="2000" spc="-5" dirty="0">
                <a:latin typeface="Calibri"/>
                <a:cs typeface="Calibri"/>
              </a:rPr>
              <a:t>fields filled</a:t>
            </a:r>
            <a:r>
              <a:rPr sz="2000" dirty="0">
                <a:latin typeface="Calibri"/>
                <a:cs typeface="Calibri"/>
              </a:rPr>
              <a:t> </a:t>
            </a:r>
            <a:r>
              <a:rPr sz="2000" spc="-5" dirty="0">
                <a:latin typeface="Calibri"/>
                <a:cs typeface="Calibri"/>
              </a:rPr>
              <a:t>in</a:t>
            </a:r>
            <a:endParaRPr sz="2000" dirty="0">
              <a:latin typeface="Calibri"/>
              <a:cs typeface="Calibri"/>
            </a:endParaRPr>
          </a:p>
          <a:p>
            <a:pPr marL="525145" marR="3483610" indent="-161290">
              <a:lnSpc>
                <a:spcPct val="210600"/>
              </a:lnSpc>
              <a:spcBef>
                <a:spcPts val="130"/>
              </a:spcBef>
            </a:pPr>
            <a:r>
              <a:rPr sz="2000" spc="-5" dirty="0">
                <a:solidFill>
                  <a:srgbClr val="FFFFFF"/>
                </a:solidFill>
                <a:latin typeface="Calibri"/>
                <a:cs typeface="Calibri"/>
              </a:rPr>
              <a:t>Supporting </a:t>
            </a:r>
            <a:r>
              <a:rPr sz="2000" spc="-10" dirty="0">
                <a:solidFill>
                  <a:srgbClr val="FFFFFF"/>
                </a:solidFill>
                <a:latin typeface="Calibri"/>
                <a:cs typeface="Calibri"/>
              </a:rPr>
              <a:t>documentation  </a:t>
            </a:r>
            <a:r>
              <a:rPr sz="2000" spc="-5" dirty="0">
                <a:solidFill>
                  <a:srgbClr val="FFFFFF"/>
                </a:solidFill>
                <a:latin typeface="Calibri"/>
                <a:cs typeface="Calibri"/>
              </a:rPr>
              <a:t>CORs</a:t>
            </a:r>
            <a:r>
              <a:rPr sz="2000" spc="-30" dirty="0">
                <a:solidFill>
                  <a:srgbClr val="FFFFFF"/>
                </a:solidFill>
                <a:latin typeface="Calibri"/>
                <a:cs typeface="Calibri"/>
              </a:rPr>
              <a:t> </a:t>
            </a:r>
            <a:r>
              <a:rPr sz="2000" spc="-10" dirty="0">
                <a:solidFill>
                  <a:srgbClr val="FFFFFF"/>
                </a:solidFill>
                <a:latin typeface="Calibri"/>
                <a:cs typeface="Calibri"/>
              </a:rPr>
              <a:t>Attached</a:t>
            </a:r>
            <a:endParaRPr sz="2000" dirty="0">
              <a:latin typeface="Calibri"/>
              <a:cs typeface="Calibri"/>
            </a:endParaRPr>
          </a:p>
          <a:p>
            <a:pPr>
              <a:lnSpc>
                <a:spcPct val="100000"/>
              </a:lnSpc>
            </a:pPr>
            <a:endParaRPr sz="2300" dirty="0">
              <a:latin typeface="Times New Roman"/>
              <a:cs typeface="Times New Roman"/>
            </a:endParaRPr>
          </a:p>
          <a:p>
            <a:pPr marL="525145">
              <a:lnSpc>
                <a:spcPct val="100000"/>
              </a:lnSpc>
              <a:spcBef>
                <a:spcPts val="5"/>
              </a:spcBef>
            </a:pPr>
            <a:r>
              <a:rPr sz="2000" spc="-5" dirty="0">
                <a:solidFill>
                  <a:srgbClr val="FFFFFF"/>
                </a:solidFill>
                <a:latin typeface="Calibri"/>
                <a:cs typeface="Calibri"/>
              </a:rPr>
              <a:t>CORs </a:t>
            </a:r>
            <a:r>
              <a:rPr sz="2000" dirty="0">
                <a:solidFill>
                  <a:srgbClr val="FFFFFF"/>
                </a:solidFill>
                <a:latin typeface="Calibri"/>
                <a:cs typeface="Calibri"/>
              </a:rPr>
              <a:t>in </a:t>
            </a:r>
            <a:r>
              <a:rPr sz="2000" spc="-10" dirty="0">
                <a:solidFill>
                  <a:srgbClr val="FFFFFF"/>
                </a:solidFill>
                <a:latin typeface="Calibri"/>
                <a:cs typeface="Calibri"/>
              </a:rPr>
              <a:t>Narrative, Course </a:t>
            </a:r>
            <a:r>
              <a:rPr sz="2000" spc="-5" dirty="0">
                <a:solidFill>
                  <a:srgbClr val="FFFFFF"/>
                </a:solidFill>
                <a:latin typeface="Calibri"/>
                <a:cs typeface="Calibri"/>
              </a:rPr>
              <a:t>Report </a:t>
            </a:r>
            <a:r>
              <a:rPr sz="2000" dirty="0">
                <a:solidFill>
                  <a:srgbClr val="FFFFFF"/>
                </a:solidFill>
                <a:latin typeface="Calibri"/>
                <a:cs typeface="Calibri"/>
              </a:rPr>
              <a:t>&amp; </a:t>
            </a:r>
            <a:r>
              <a:rPr sz="2000" spc="-5" dirty="0">
                <a:solidFill>
                  <a:srgbClr val="FFFFFF"/>
                </a:solidFill>
                <a:latin typeface="Calibri"/>
                <a:cs typeface="Calibri"/>
              </a:rPr>
              <a:t>Supporting </a:t>
            </a:r>
            <a:r>
              <a:rPr sz="2000" dirty="0">
                <a:solidFill>
                  <a:srgbClr val="FFFFFF"/>
                </a:solidFill>
                <a:latin typeface="Calibri"/>
                <a:cs typeface="Calibri"/>
              </a:rPr>
              <a:t>Docs</a:t>
            </a:r>
            <a:r>
              <a:rPr sz="2000" spc="-75" dirty="0">
                <a:solidFill>
                  <a:srgbClr val="FFFFFF"/>
                </a:solidFill>
                <a:latin typeface="Calibri"/>
                <a:cs typeface="Calibri"/>
              </a:rPr>
              <a:t> </a:t>
            </a:r>
            <a:r>
              <a:rPr sz="2000" spc="-10" dirty="0">
                <a:solidFill>
                  <a:srgbClr val="FFFFFF"/>
                </a:solidFill>
                <a:latin typeface="Calibri"/>
                <a:cs typeface="Calibri"/>
              </a:rPr>
              <a:t>Match</a:t>
            </a:r>
            <a:endParaRPr sz="2000" dirty="0">
              <a:latin typeface="Calibri"/>
              <a:cs typeface="Calibri"/>
            </a:endParaRPr>
          </a:p>
          <a:p>
            <a:pPr>
              <a:lnSpc>
                <a:spcPct val="100000"/>
              </a:lnSpc>
              <a:spcBef>
                <a:spcPts val="10"/>
              </a:spcBef>
            </a:pPr>
            <a:endParaRPr sz="2300" dirty="0">
              <a:latin typeface="Times New Roman"/>
              <a:cs typeface="Times New Roman"/>
            </a:endParaRPr>
          </a:p>
          <a:p>
            <a:pPr marL="363855">
              <a:lnSpc>
                <a:spcPct val="100000"/>
              </a:lnSpc>
            </a:pPr>
            <a:r>
              <a:rPr sz="2000" b="1" spc="-15" dirty="0">
                <a:latin typeface="Calibri"/>
                <a:cs typeface="Calibri"/>
              </a:rPr>
              <a:t>Narrative </a:t>
            </a:r>
            <a:r>
              <a:rPr sz="2000" b="1" dirty="0">
                <a:latin typeface="Calibri"/>
                <a:cs typeface="Calibri"/>
              </a:rPr>
              <a:t>is </a:t>
            </a:r>
            <a:r>
              <a:rPr sz="2000" b="1" spc="-5" dirty="0">
                <a:latin typeface="Calibri"/>
                <a:cs typeface="Calibri"/>
              </a:rPr>
              <a:t>Complete </a:t>
            </a:r>
            <a:r>
              <a:rPr sz="2000" b="1" dirty="0">
                <a:latin typeface="Calibri"/>
                <a:cs typeface="Calibri"/>
              </a:rPr>
              <a:t>&amp; </a:t>
            </a:r>
            <a:r>
              <a:rPr sz="2000" b="1" spc="-15" dirty="0">
                <a:latin typeface="Calibri"/>
                <a:cs typeface="Calibri"/>
              </a:rPr>
              <a:t>Accurate</a:t>
            </a:r>
            <a:endParaRPr sz="2000" dirty="0">
              <a:latin typeface="Calibri"/>
              <a:cs typeface="Calibri"/>
            </a:endParaRPr>
          </a:p>
          <a:p>
            <a:pPr>
              <a:lnSpc>
                <a:spcPct val="100000"/>
              </a:lnSpc>
              <a:spcBef>
                <a:spcPts val="5"/>
              </a:spcBef>
            </a:pPr>
            <a:endParaRPr sz="2300" dirty="0">
              <a:latin typeface="Times New Roman"/>
              <a:cs typeface="Times New Roman"/>
            </a:endParaRPr>
          </a:p>
          <a:p>
            <a:pPr marL="12700">
              <a:lnSpc>
                <a:spcPct val="100000"/>
              </a:lnSpc>
              <a:spcBef>
                <a:spcPts val="5"/>
              </a:spcBef>
            </a:pPr>
            <a:r>
              <a:rPr sz="2000" spc="-45" dirty="0">
                <a:solidFill>
                  <a:srgbClr val="FFFFFF"/>
                </a:solidFill>
                <a:latin typeface="Calibri"/>
                <a:cs typeface="Calibri"/>
              </a:rPr>
              <a:t>Total </a:t>
            </a:r>
            <a:r>
              <a:rPr sz="2000" dirty="0">
                <a:solidFill>
                  <a:srgbClr val="FFFFFF"/>
                </a:solidFill>
                <a:latin typeface="Calibri"/>
                <a:cs typeface="Calibri"/>
              </a:rPr>
              <a:t>Units </a:t>
            </a:r>
            <a:r>
              <a:rPr sz="2000" spc="-10" dirty="0">
                <a:solidFill>
                  <a:srgbClr val="FFFFFF"/>
                </a:solidFill>
                <a:latin typeface="Calibri"/>
                <a:cs typeface="Calibri"/>
              </a:rPr>
              <a:t>match </a:t>
            </a:r>
            <a:r>
              <a:rPr sz="2000" spc="-5" dirty="0">
                <a:solidFill>
                  <a:srgbClr val="FFFFFF"/>
                </a:solidFill>
                <a:latin typeface="Calibri"/>
                <a:cs typeface="Calibri"/>
              </a:rPr>
              <a:t>(incl.</a:t>
            </a:r>
            <a:r>
              <a:rPr sz="2000" spc="20" dirty="0">
                <a:solidFill>
                  <a:srgbClr val="FFFFFF"/>
                </a:solidFill>
                <a:latin typeface="Calibri"/>
                <a:cs typeface="Calibri"/>
              </a:rPr>
              <a:t> </a:t>
            </a:r>
            <a:r>
              <a:rPr sz="2000" spc="-5" dirty="0">
                <a:solidFill>
                  <a:srgbClr val="FFFFFF"/>
                </a:solidFill>
                <a:latin typeface="Calibri"/>
                <a:cs typeface="Calibri"/>
              </a:rPr>
              <a:t>double-counting)</a:t>
            </a:r>
            <a:endParaRPr sz="2000" dirty="0">
              <a:latin typeface="Calibri"/>
              <a:cs typeface="Calibri"/>
            </a:endParaRPr>
          </a:p>
        </p:txBody>
      </p:sp>
      <p:sp>
        <p:nvSpPr>
          <p:cNvPr id="28" name="object 28"/>
          <p:cNvSpPr/>
          <p:nvPr/>
        </p:nvSpPr>
        <p:spPr>
          <a:xfrm>
            <a:off x="2118360" y="5324855"/>
            <a:ext cx="535305" cy="535305"/>
          </a:xfrm>
          <a:custGeom>
            <a:avLst/>
            <a:gdLst/>
            <a:ahLst/>
            <a:cxnLst/>
            <a:rect l="l" t="t" r="r" b="b"/>
            <a:pathLst>
              <a:path w="535305" h="535304">
                <a:moveTo>
                  <a:pt x="267462" y="0"/>
                </a:moveTo>
                <a:lnTo>
                  <a:pt x="219389" y="4309"/>
                </a:lnTo>
                <a:lnTo>
                  <a:pt x="174141" y="16734"/>
                </a:lnTo>
                <a:lnTo>
                  <a:pt x="132475" y="36519"/>
                </a:lnTo>
                <a:lnTo>
                  <a:pt x="95145" y="62908"/>
                </a:lnTo>
                <a:lnTo>
                  <a:pt x="62908" y="95145"/>
                </a:lnTo>
                <a:lnTo>
                  <a:pt x="36519" y="132475"/>
                </a:lnTo>
                <a:lnTo>
                  <a:pt x="16734" y="174141"/>
                </a:lnTo>
                <a:lnTo>
                  <a:pt x="4309" y="219389"/>
                </a:lnTo>
                <a:lnTo>
                  <a:pt x="0" y="267462"/>
                </a:lnTo>
                <a:lnTo>
                  <a:pt x="4309" y="315538"/>
                </a:lnTo>
                <a:lnTo>
                  <a:pt x="16734" y="360787"/>
                </a:lnTo>
                <a:lnTo>
                  <a:pt x="36519" y="402454"/>
                </a:lnTo>
                <a:lnTo>
                  <a:pt x="62908" y="439783"/>
                </a:lnTo>
                <a:lnTo>
                  <a:pt x="95145" y="472019"/>
                </a:lnTo>
                <a:lnTo>
                  <a:pt x="132475" y="498407"/>
                </a:lnTo>
                <a:lnTo>
                  <a:pt x="174141" y="518190"/>
                </a:lnTo>
                <a:lnTo>
                  <a:pt x="219389" y="530614"/>
                </a:lnTo>
                <a:lnTo>
                  <a:pt x="267462" y="534924"/>
                </a:lnTo>
                <a:lnTo>
                  <a:pt x="315534" y="530614"/>
                </a:lnTo>
                <a:lnTo>
                  <a:pt x="360782" y="518190"/>
                </a:lnTo>
                <a:lnTo>
                  <a:pt x="402448" y="498407"/>
                </a:lnTo>
                <a:lnTo>
                  <a:pt x="439778" y="472019"/>
                </a:lnTo>
                <a:lnTo>
                  <a:pt x="472015" y="439783"/>
                </a:lnTo>
                <a:lnTo>
                  <a:pt x="498404" y="402454"/>
                </a:lnTo>
                <a:lnTo>
                  <a:pt x="518189" y="360787"/>
                </a:lnTo>
                <a:lnTo>
                  <a:pt x="530614" y="315538"/>
                </a:lnTo>
                <a:lnTo>
                  <a:pt x="534923" y="267462"/>
                </a:lnTo>
                <a:lnTo>
                  <a:pt x="530614" y="219389"/>
                </a:lnTo>
                <a:lnTo>
                  <a:pt x="518189" y="174141"/>
                </a:lnTo>
                <a:lnTo>
                  <a:pt x="498404" y="132475"/>
                </a:lnTo>
                <a:lnTo>
                  <a:pt x="472015" y="95145"/>
                </a:lnTo>
                <a:lnTo>
                  <a:pt x="439778" y="62908"/>
                </a:lnTo>
                <a:lnTo>
                  <a:pt x="402448" y="36519"/>
                </a:lnTo>
                <a:lnTo>
                  <a:pt x="360782" y="16734"/>
                </a:lnTo>
                <a:lnTo>
                  <a:pt x="315534" y="4309"/>
                </a:lnTo>
                <a:lnTo>
                  <a:pt x="267462" y="0"/>
                </a:lnTo>
                <a:close/>
              </a:path>
            </a:pathLst>
          </a:custGeom>
          <a:solidFill>
            <a:srgbClr val="FFFFFF"/>
          </a:solidFill>
        </p:spPr>
        <p:txBody>
          <a:bodyPr wrap="square" lIns="0" tIns="0" rIns="0" bIns="0" rtlCol="0"/>
          <a:lstStyle/>
          <a:p>
            <a:endParaRPr/>
          </a:p>
        </p:txBody>
      </p:sp>
      <p:sp>
        <p:nvSpPr>
          <p:cNvPr id="29" name="object 29"/>
          <p:cNvSpPr/>
          <p:nvPr/>
        </p:nvSpPr>
        <p:spPr>
          <a:xfrm>
            <a:off x="2118360" y="5324855"/>
            <a:ext cx="535305" cy="535305"/>
          </a:xfrm>
          <a:custGeom>
            <a:avLst/>
            <a:gdLst/>
            <a:ahLst/>
            <a:cxnLst/>
            <a:rect l="l" t="t" r="r" b="b"/>
            <a:pathLst>
              <a:path w="535305" h="535304">
                <a:moveTo>
                  <a:pt x="0" y="267462"/>
                </a:moveTo>
                <a:lnTo>
                  <a:pt x="4309" y="219389"/>
                </a:lnTo>
                <a:lnTo>
                  <a:pt x="16734" y="174141"/>
                </a:lnTo>
                <a:lnTo>
                  <a:pt x="36519" y="132475"/>
                </a:lnTo>
                <a:lnTo>
                  <a:pt x="62908" y="95145"/>
                </a:lnTo>
                <a:lnTo>
                  <a:pt x="95145" y="62908"/>
                </a:lnTo>
                <a:lnTo>
                  <a:pt x="132475" y="36519"/>
                </a:lnTo>
                <a:lnTo>
                  <a:pt x="174141" y="16734"/>
                </a:lnTo>
                <a:lnTo>
                  <a:pt x="219389" y="4309"/>
                </a:lnTo>
                <a:lnTo>
                  <a:pt x="267462" y="0"/>
                </a:lnTo>
                <a:lnTo>
                  <a:pt x="315534" y="4309"/>
                </a:lnTo>
                <a:lnTo>
                  <a:pt x="360782" y="16734"/>
                </a:lnTo>
                <a:lnTo>
                  <a:pt x="402448" y="36519"/>
                </a:lnTo>
                <a:lnTo>
                  <a:pt x="439778" y="62908"/>
                </a:lnTo>
                <a:lnTo>
                  <a:pt x="472015" y="95145"/>
                </a:lnTo>
                <a:lnTo>
                  <a:pt x="498404" y="132475"/>
                </a:lnTo>
                <a:lnTo>
                  <a:pt x="518189" y="174141"/>
                </a:lnTo>
                <a:lnTo>
                  <a:pt x="530614" y="219389"/>
                </a:lnTo>
                <a:lnTo>
                  <a:pt x="534923" y="267462"/>
                </a:lnTo>
                <a:lnTo>
                  <a:pt x="530614" y="315538"/>
                </a:lnTo>
                <a:lnTo>
                  <a:pt x="518189" y="360787"/>
                </a:lnTo>
                <a:lnTo>
                  <a:pt x="498404" y="402454"/>
                </a:lnTo>
                <a:lnTo>
                  <a:pt x="472015" y="439783"/>
                </a:lnTo>
                <a:lnTo>
                  <a:pt x="439778" y="472019"/>
                </a:lnTo>
                <a:lnTo>
                  <a:pt x="402448" y="498407"/>
                </a:lnTo>
                <a:lnTo>
                  <a:pt x="360782" y="518190"/>
                </a:lnTo>
                <a:lnTo>
                  <a:pt x="315534" y="530614"/>
                </a:lnTo>
                <a:lnTo>
                  <a:pt x="267462" y="534924"/>
                </a:lnTo>
                <a:lnTo>
                  <a:pt x="219389" y="530614"/>
                </a:lnTo>
                <a:lnTo>
                  <a:pt x="174141" y="518190"/>
                </a:lnTo>
                <a:lnTo>
                  <a:pt x="132475" y="498407"/>
                </a:lnTo>
                <a:lnTo>
                  <a:pt x="95145" y="472019"/>
                </a:lnTo>
                <a:lnTo>
                  <a:pt x="62908" y="439783"/>
                </a:lnTo>
                <a:lnTo>
                  <a:pt x="36519" y="402454"/>
                </a:lnTo>
                <a:lnTo>
                  <a:pt x="16734" y="360787"/>
                </a:lnTo>
                <a:lnTo>
                  <a:pt x="4309" y="315538"/>
                </a:lnTo>
                <a:lnTo>
                  <a:pt x="0" y="267462"/>
                </a:lnTo>
                <a:close/>
              </a:path>
            </a:pathLst>
          </a:custGeom>
          <a:ln w="15240">
            <a:solidFill>
              <a:srgbClr val="9B8356"/>
            </a:solidFill>
          </a:ln>
        </p:spPr>
        <p:txBody>
          <a:bodyPr wrap="square" lIns="0" tIns="0" rIns="0" bIns="0" rtlCol="0"/>
          <a:lstStyle/>
          <a:p>
            <a:endParaRPr/>
          </a:p>
        </p:txBody>
      </p:sp>
      <p:sp>
        <p:nvSpPr>
          <p:cNvPr id="30" name="object 30"/>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19</a:t>
            </a:fld>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87807"/>
            <a:ext cx="10153903" cy="1274708"/>
          </a:xfrm>
          <a:prstGeom prst="rect">
            <a:avLst/>
          </a:prstGeom>
        </p:spPr>
        <p:txBody>
          <a:bodyPr vert="horz" wrap="square" lIns="0" tIns="530860" rIns="0" bIns="0" rtlCol="0">
            <a:spAutoFit/>
          </a:bodyPr>
          <a:lstStyle/>
          <a:p>
            <a:pPr marL="173990">
              <a:lnSpc>
                <a:spcPct val="100000"/>
              </a:lnSpc>
              <a:spcBef>
                <a:spcPts val="100"/>
              </a:spcBef>
              <a:tabLst>
                <a:tab pos="2186305" algn="l"/>
                <a:tab pos="10140315" algn="l"/>
              </a:tabLst>
            </a:pPr>
            <a:r>
              <a:rPr u="none" dirty="0" smtClean="0"/>
              <a:t> 	</a:t>
            </a:r>
            <a:r>
              <a:rPr spc="-50" dirty="0" smtClean="0">
                <a:solidFill>
                  <a:schemeClr val="accent6">
                    <a:lumMod val="75000"/>
                  </a:schemeClr>
                </a:solidFill>
                <a:latin typeface="+mn-lt"/>
              </a:rPr>
              <a:t>Description </a:t>
            </a:r>
            <a:r>
              <a:rPr dirty="0">
                <a:solidFill>
                  <a:schemeClr val="accent6">
                    <a:lumMod val="75000"/>
                  </a:schemeClr>
                </a:solidFill>
                <a:latin typeface="+mn-lt"/>
              </a:rPr>
              <a:t>&amp;</a:t>
            </a:r>
            <a:r>
              <a:rPr spc="-185" dirty="0">
                <a:solidFill>
                  <a:schemeClr val="accent6">
                    <a:lumMod val="75000"/>
                  </a:schemeClr>
                </a:solidFill>
                <a:latin typeface="+mn-lt"/>
              </a:rPr>
              <a:t> </a:t>
            </a:r>
            <a:r>
              <a:rPr spc="-60" dirty="0">
                <a:solidFill>
                  <a:schemeClr val="accent6">
                    <a:lumMod val="75000"/>
                  </a:schemeClr>
                </a:solidFill>
                <a:latin typeface="+mn-lt"/>
              </a:rPr>
              <a:t>Outcomes</a:t>
            </a:r>
            <a:r>
              <a:rPr u="none" spc="-60" dirty="0"/>
              <a:t>	</a:t>
            </a:r>
          </a:p>
        </p:txBody>
      </p:sp>
      <p:sp>
        <p:nvSpPr>
          <p:cNvPr id="3" name="object 3"/>
          <p:cNvSpPr txBox="1"/>
          <p:nvPr/>
        </p:nvSpPr>
        <p:spPr>
          <a:xfrm>
            <a:off x="838200" y="1670389"/>
            <a:ext cx="10591800" cy="4026102"/>
          </a:xfrm>
          <a:prstGeom prst="rect">
            <a:avLst/>
          </a:prstGeom>
        </p:spPr>
        <p:txBody>
          <a:bodyPr vert="horz" wrap="square" lIns="0" tIns="12065" rIns="0" bIns="0" rtlCol="0">
            <a:spAutoFit/>
          </a:bodyPr>
          <a:lstStyle/>
          <a:p>
            <a:pPr marL="12700" algn="ctr"/>
            <a:r>
              <a:rPr lang="en-US" sz="1900" u="sng" spc="-10" dirty="0" smtClean="0">
                <a:latin typeface="Berlin Sans FB" panose="020E0602020502020306" pitchFamily="34" charset="0"/>
                <a:cs typeface="Times New Roman" panose="02020603050405020304" pitchFamily="18" charset="0"/>
              </a:rPr>
              <a:t>Descript</a:t>
            </a:r>
            <a:r>
              <a:rPr sz="1900" u="sng" spc="-10" dirty="0" smtClean="0">
                <a:latin typeface="Berlin Sans FB" panose="020E0602020502020306" pitchFamily="34" charset="0"/>
                <a:cs typeface="Times New Roman" panose="02020603050405020304" pitchFamily="18" charset="0"/>
              </a:rPr>
              <a:t>ion</a:t>
            </a:r>
            <a:r>
              <a:rPr sz="1900" spc="-10" dirty="0">
                <a:latin typeface="Berlin Sans FB" panose="020E0602020502020306" pitchFamily="34" charset="0"/>
                <a:cs typeface="Times New Roman" panose="02020603050405020304" pitchFamily="18" charset="0"/>
              </a:rPr>
              <a:t>: </a:t>
            </a:r>
            <a:r>
              <a:rPr sz="1900" spc="-15" dirty="0">
                <a:latin typeface="Berlin Sans FB" panose="020E0602020502020306" pitchFamily="34" charset="0"/>
                <a:cs typeface="Times New Roman" panose="02020603050405020304" pitchFamily="18" charset="0"/>
              </a:rPr>
              <a:t>Many </a:t>
            </a:r>
            <a:r>
              <a:rPr sz="1900" spc="-5" dirty="0">
                <a:latin typeface="Berlin Sans FB" panose="020E0602020502020306" pitchFamily="34" charset="0"/>
                <a:cs typeface="Times New Roman" panose="02020603050405020304" pitchFamily="18" charset="0"/>
              </a:rPr>
              <a:t>curriculum </a:t>
            </a:r>
            <a:r>
              <a:rPr sz="1900" spc="-10" dirty="0">
                <a:latin typeface="Berlin Sans FB" panose="020E0602020502020306" pitchFamily="34" charset="0"/>
                <a:cs typeface="Times New Roman" panose="02020603050405020304" pitchFamily="18" charset="0"/>
              </a:rPr>
              <a:t>committees </a:t>
            </a:r>
            <a:r>
              <a:rPr sz="1900" spc="-15" dirty="0">
                <a:latin typeface="Berlin Sans FB" panose="020E0602020502020306" pitchFamily="34" charset="0"/>
                <a:cs typeface="Times New Roman" panose="02020603050405020304" pitchFamily="18" charset="0"/>
              </a:rPr>
              <a:t>are unaware </a:t>
            </a:r>
            <a:r>
              <a:rPr sz="1900" spc="-5" dirty="0">
                <a:latin typeface="Berlin Sans FB" panose="020E0602020502020306" pitchFamily="34" charset="0"/>
                <a:cs typeface="Times New Roman" panose="02020603050405020304" pitchFamily="18" charset="0"/>
              </a:rPr>
              <a:t>of the </a:t>
            </a:r>
            <a:r>
              <a:rPr sz="1900" spc="-10" dirty="0">
                <a:latin typeface="Berlin Sans FB" panose="020E0602020502020306" pitchFamily="34" charset="0"/>
                <a:cs typeface="Times New Roman" panose="02020603050405020304" pitchFamily="18" charset="0"/>
              </a:rPr>
              <a:t>implications</a:t>
            </a:r>
            <a:r>
              <a:rPr sz="1900" spc="170" dirty="0">
                <a:latin typeface="Berlin Sans FB" panose="020E0602020502020306" pitchFamily="34" charset="0"/>
                <a:cs typeface="Times New Roman" panose="02020603050405020304" pitchFamily="18" charset="0"/>
              </a:rPr>
              <a:t> </a:t>
            </a:r>
            <a:r>
              <a:rPr sz="1900" spc="-5" dirty="0" smtClean="0">
                <a:latin typeface="Berlin Sans FB" panose="020E0602020502020306" pitchFamily="34" charset="0"/>
                <a:cs typeface="Times New Roman" panose="02020603050405020304" pitchFamily="18" charset="0"/>
              </a:rPr>
              <a:t>that</a:t>
            </a:r>
            <a:r>
              <a:rPr lang="en-US" sz="1900" spc="-5" dirty="0" smtClean="0">
                <a:latin typeface="Berlin Sans FB" panose="020E0602020502020306" pitchFamily="34" charset="0"/>
                <a:cs typeface="Times New Roman" panose="02020603050405020304" pitchFamily="18" charset="0"/>
              </a:rPr>
              <a:t> </a:t>
            </a:r>
            <a:r>
              <a:rPr sz="1900" spc="-5" dirty="0" smtClean="0">
                <a:latin typeface="Berlin Sans FB" panose="020E0602020502020306" pitchFamily="34" charset="0"/>
                <a:cs typeface="Times New Roman" panose="02020603050405020304" pitchFamily="18" charset="0"/>
              </a:rPr>
              <a:t>curricular </a:t>
            </a:r>
            <a:r>
              <a:rPr sz="1900" spc="-5" dirty="0">
                <a:latin typeface="Berlin Sans FB" panose="020E0602020502020306" pitchFamily="34" charset="0"/>
                <a:cs typeface="Times New Roman" panose="02020603050405020304" pitchFamily="18" charset="0"/>
              </a:rPr>
              <a:t>changes </a:t>
            </a:r>
            <a:r>
              <a:rPr sz="1900" spc="-15" dirty="0">
                <a:latin typeface="Berlin Sans FB" panose="020E0602020502020306" pitchFamily="34" charset="0"/>
                <a:cs typeface="Times New Roman" panose="02020603050405020304" pitchFamily="18" charset="0"/>
              </a:rPr>
              <a:t>may </a:t>
            </a:r>
            <a:r>
              <a:rPr sz="1900" spc="-20" dirty="0">
                <a:latin typeface="Berlin Sans FB" panose="020E0602020502020306" pitchFamily="34" charset="0"/>
                <a:cs typeface="Times New Roman" panose="02020603050405020304" pitchFamily="18" charset="0"/>
              </a:rPr>
              <a:t>have for </a:t>
            </a:r>
            <a:r>
              <a:rPr sz="1900" spc="-10" dirty="0">
                <a:latin typeface="Berlin Sans FB" panose="020E0602020502020306" pitchFamily="34" charset="0"/>
                <a:cs typeface="Times New Roman" panose="02020603050405020304" pitchFamily="18" charset="0"/>
              </a:rPr>
              <a:t>financial </a:t>
            </a:r>
            <a:r>
              <a:rPr sz="1900" spc="-5" dirty="0">
                <a:latin typeface="Berlin Sans FB" panose="020E0602020502020306" pitchFamily="34" charset="0"/>
                <a:cs typeface="Times New Roman" panose="02020603050405020304" pitchFamily="18" charset="0"/>
              </a:rPr>
              <a:t>aid, including </a:t>
            </a:r>
            <a:r>
              <a:rPr sz="1900" spc="-10" dirty="0">
                <a:latin typeface="Berlin Sans FB" panose="020E0602020502020306" pitchFamily="34" charset="0"/>
                <a:cs typeface="Times New Roman" panose="02020603050405020304" pitchFamily="18" charset="0"/>
              </a:rPr>
              <a:t>unit totals, </a:t>
            </a:r>
            <a:r>
              <a:rPr sz="1900" spc="-15" dirty="0">
                <a:latin typeface="Berlin Sans FB" panose="020E0602020502020306" pitchFamily="34" charset="0"/>
                <a:cs typeface="Times New Roman" panose="02020603050405020304" pitchFamily="18" charset="0"/>
              </a:rPr>
              <a:t>awarding</a:t>
            </a:r>
            <a:r>
              <a:rPr sz="1900" spc="235" dirty="0">
                <a:latin typeface="Berlin Sans FB" panose="020E0602020502020306" pitchFamily="34" charset="0"/>
                <a:cs typeface="Times New Roman" panose="02020603050405020304" pitchFamily="18" charset="0"/>
              </a:rPr>
              <a:t> </a:t>
            </a:r>
            <a:r>
              <a:rPr sz="1900" spc="-10" dirty="0" smtClean="0">
                <a:latin typeface="Berlin Sans FB" panose="020E0602020502020306" pitchFamily="34" charset="0"/>
                <a:cs typeface="Times New Roman" panose="02020603050405020304" pitchFamily="18" charset="0"/>
              </a:rPr>
              <a:t>of</a:t>
            </a:r>
            <a:r>
              <a:rPr lang="en-US" sz="1900" spc="-10" dirty="0" smtClean="0">
                <a:latin typeface="Berlin Sans FB" panose="020E0602020502020306" pitchFamily="34" charset="0"/>
                <a:cs typeface="Times New Roman" panose="02020603050405020304" pitchFamily="18" charset="0"/>
              </a:rPr>
              <a:t> </a:t>
            </a:r>
            <a:r>
              <a:rPr sz="1900" spc="-10" dirty="0" smtClean="0">
                <a:latin typeface="Berlin Sans FB" panose="020E0602020502020306" pitchFamily="34" charset="0"/>
                <a:cs typeface="Times New Roman" panose="02020603050405020304" pitchFamily="18" charset="0"/>
              </a:rPr>
              <a:t>certificate</a:t>
            </a:r>
            <a:r>
              <a:rPr sz="1900" spc="-10" dirty="0">
                <a:latin typeface="Berlin Sans FB" panose="020E0602020502020306" pitchFamily="34" charset="0"/>
                <a:cs typeface="Times New Roman" panose="02020603050405020304" pitchFamily="18" charset="0"/>
              </a:rPr>
              <a:t>, financial </a:t>
            </a:r>
            <a:r>
              <a:rPr sz="1900" spc="-5" dirty="0">
                <a:latin typeface="Berlin Sans FB" panose="020E0602020502020306" pitchFamily="34" charset="0"/>
                <a:cs typeface="Times New Roman" panose="02020603050405020304" pitchFamily="18" charset="0"/>
              </a:rPr>
              <a:t>aid </a:t>
            </a:r>
            <a:r>
              <a:rPr sz="1900" spc="-10" dirty="0">
                <a:latin typeface="Berlin Sans FB" panose="020E0602020502020306" pitchFamily="34" charset="0"/>
                <a:cs typeface="Times New Roman" panose="02020603050405020304" pitchFamily="18" charset="0"/>
              </a:rPr>
              <a:t>requirements, </a:t>
            </a:r>
            <a:r>
              <a:rPr sz="1900" spc="-5" dirty="0">
                <a:latin typeface="Berlin Sans FB" panose="020E0602020502020306" pitchFamily="34" charset="0"/>
                <a:cs typeface="Times New Roman" panose="02020603050405020304" pitchFamily="18" charset="0"/>
              </a:rPr>
              <a:t>and the </a:t>
            </a:r>
            <a:r>
              <a:rPr sz="1900" spc="-20" dirty="0">
                <a:latin typeface="Berlin Sans FB" panose="020E0602020502020306" pitchFamily="34" charset="0"/>
                <a:cs typeface="Times New Roman" panose="02020603050405020304" pitchFamily="18" charset="0"/>
              </a:rPr>
              <a:t>like. </a:t>
            </a:r>
            <a:endParaRPr lang="en-US" sz="1900" spc="-20" dirty="0" smtClean="0">
              <a:latin typeface="Berlin Sans FB" panose="020E0602020502020306" pitchFamily="34" charset="0"/>
              <a:cs typeface="Times New Roman" panose="02020603050405020304" pitchFamily="18" charset="0"/>
            </a:endParaRPr>
          </a:p>
          <a:p>
            <a:pPr marL="12700" algn="ctr"/>
            <a:endParaRPr lang="en-US" sz="800" spc="-20" dirty="0" smtClean="0">
              <a:latin typeface="Berlin Sans FB" panose="020E0602020502020306" pitchFamily="34" charset="0"/>
              <a:cs typeface="Times New Roman" panose="02020603050405020304" pitchFamily="18" charset="0"/>
            </a:endParaRPr>
          </a:p>
          <a:p>
            <a:pPr marL="12700" algn="ctr"/>
            <a:r>
              <a:rPr sz="1900" spc="-5" dirty="0" smtClean="0">
                <a:latin typeface="Berlin Sans FB" panose="020E0602020502020306" pitchFamily="34" charset="0"/>
                <a:cs typeface="Times New Roman" panose="02020603050405020304" pitchFamily="18" charset="0"/>
              </a:rPr>
              <a:t>This </a:t>
            </a:r>
            <a:r>
              <a:rPr sz="1900" spc="-5" dirty="0">
                <a:latin typeface="Berlin Sans FB" panose="020E0602020502020306" pitchFamily="34" charset="0"/>
                <a:cs typeface="Times New Roman" panose="02020603050405020304" pitchFamily="18" charset="0"/>
              </a:rPr>
              <a:t>session will </a:t>
            </a:r>
            <a:r>
              <a:rPr sz="1900" spc="-15" dirty="0">
                <a:latin typeface="Berlin Sans FB" panose="020E0602020502020306" pitchFamily="34" charset="0"/>
                <a:cs typeface="Times New Roman" panose="02020603050405020304" pitchFamily="18" charset="0"/>
              </a:rPr>
              <a:t>cover </a:t>
            </a:r>
            <a:r>
              <a:rPr sz="1900" spc="-5" dirty="0">
                <a:latin typeface="Berlin Sans FB" panose="020E0602020502020306" pitchFamily="34" charset="0"/>
                <a:cs typeface="Times New Roman" panose="02020603050405020304" pitchFamily="18" charset="0"/>
              </a:rPr>
              <a:t>the</a:t>
            </a:r>
            <a:r>
              <a:rPr sz="1900" spc="285" dirty="0">
                <a:latin typeface="Berlin Sans FB" panose="020E0602020502020306" pitchFamily="34" charset="0"/>
                <a:cs typeface="Times New Roman" panose="02020603050405020304" pitchFamily="18" charset="0"/>
              </a:rPr>
              <a:t> </a:t>
            </a:r>
            <a:r>
              <a:rPr sz="1900" spc="-5" dirty="0" smtClean="0">
                <a:latin typeface="Berlin Sans FB" panose="020E0602020502020306" pitchFamily="34" charset="0"/>
                <a:cs typeface="Times New Roman" panose="02020603050405020304" pitchFamily="18" charset="0"/>
              </a:rPr>
              <a:t>major</a:t>
            </a:r>
            <a:r>
              <a:rPr lang="en-US" sz="1900" spc="-5" dirty="0" smtClean="0">
                <a:latin typeface="Berlin Sans FB" panose="020E0602020502020306" pitchFamily="34" charset="0"/>
                <a:cs typeface="Times New Roman" panose="02020603050405020304" pitchFamily="18" charset="0"/>
              </a:rPr>
              <a:t> </a:t>
            </a:r>
            <a:r>
              <a:rPr sz="1900" spc="-10" dirty="0" smtClean="0">
                <a:latin typeface="Berlin Sans FB" panose="020E0602020502020306" pitchFamily="34" charset="0"/>
                <a:cs typeface="Times New Roman" panose="02020603050405020304" pitchFamily="18" charset="0"/>
              </a:rPr>
              <a:t>areas </a:t>
            </a:r>
            <a:r>
              <a:rPr sz="1900" spc="-5" dirty="0">
                <a:latin typeface="Berlin Sans FB" panose="020E0602020502020306" pitchFamily="34" charset="0"/>
                <a:cs typeface="Times New Roman" panose="02020603050405020304" pitchFamily="18" charset="0"/>
              </a:rPr>
              <a:t>of financial aid that </a:t>
            </a:r>
            <a:r>
              <a:rPr sz="1900" spc="-10" dirty="0">
                <a:latin typeface="Berlin Sans FB" panose="020E0602020502020306" pitchFamily="34" charset="0"/>
                <a:cs typeface="Times New Roman" panose="02020603050405020304" pitchFamily="18" charset="0"/>
              </a:rPr>
              <a:t>can </a:t>
            </a:r>
            <a:r>
              <a:rPr sz="1900" spc="-5" dirty="0">
                <a:latin typeface="Berlin Sans FB" panose="020E0602020502020306" pitchFamily="34" charset="0"/>
                <a:cs typeface="Times New Roman" panose="02020603050405020304" pitchFamily="18" charset="0"/>
              </a:rPr>
              <a:t>be impacted </a:t>
            </a:r>
            <a:r>
              <a:rPr sz="1900" spc="-10" dirty="0">
                <a:latin typeface="Berlin Sans FB" panose="020E0602020502020306" pitchFamily="34" charset="0"/>
                <a:cs typeface="Times New Roman" panose="02020603050405020304" pitchFamily="18" charset="0"/>
              </a:rPr>
              <a:t>by </a:t>
            </a:r>
            <a:r>
              <a:rPr sz="1900" spc="-5" dirty="0">
                <a:latin typeface="Berlin Sans FB" panose="020E0602020502020306" pitchFamily="34" charset="0"/>
                <a:cs typeface="Times New Roman" panose="02020603050405020304" pitchFamily="18" charset="0"/>
              </a:rPr>
              <a:t>curriculum, and </a:t>
            </a:r>
            <a:r>
              <a:rPr sz="1900" spc="-10" dirty="0">
                <a:latin typeface="Berlin Sans FB" panose="020E0602020502020306" pitchFamily="34" charset="0"/>
                <a:cs typeface="Times New Roman" panose="02020603050405020304" pitchFamily="18" charset="0"/>
              </a:rPr>
              <a:t>discuss </a:t>
            </a:r>
            <a:r>
              <a:rPr sz="1900" spc="-20" dirty="0">
                <a:latin typeface="Berlin Sans FB" panose="020E0602020502020306" pitchFamily="34" charset="0"/>
                <a:cs typeface="Times New Roman" panose="02020603050405020304" pitchFamily="18" charset="0"/>
              </a:rPr>
              <a:t>ways </a:t>
            </a:r>
            <a:r>
              <a:rPr sz="1900" spc="-15" dirty="0">
                <a:latin typeface="Berlin Sans FB" panose="020E0602020502020306" pitchFamily="34" charset="0"/>
                <a:cs typeface="Times New Roman" panose="02020603050405020304" pitchFamily="18" charset="0"/>
              </a:rPr>
              <a:t>to </a:t>
            </a:r>
            <a:r>
              <a:rPr sz="1900" spc="-10" dirty="0" smtClean="0">
                <a:latin typeface="Berlin Sans FB" panose="020E0602020502020306" pitchFamily="34" charset="0"/>
                <a:cs typeface="Times New Roman" panose="02020603050405020304" pitchFamily="18" charset="0"/>
              </a:rPr>
              <a:t>ensure </a:t>
            </a:r>
            <a:r>
              <a:rPr sz="1900" spc="-5" dirty="0">
                <a:latin typeface="Berlin Sans FB" panose="020E0602020502020306" pitchFamily="34" charset="0"/>
                <a:cs typeface="Times New Roman" panose="02020603050405020304" pitchFamily="18" charset="0"/>
              </a:rPr>
              <a:t>that </a:t>
            </a:r>
            <a:r>
              <a:rPr sz="1900" spc="-10" dirty="0">
                <a:latin typeface="Berlin Sans FB" panose="020E0602020502020306" pitchFamily="34" charset="0"/>
                <a:cs typeface="Times New Roman" panose="02020603050405020304" pitchFamily="18" charset="0"/>
              </a:rPr>
              <a:t>students </a:t>
            </a:r>
            <a:r>
              <a:rPr sz="1900" spc="-25" dirty="0">
                <a:latin typeface="Berlin Sans FB" panose="020E0602020502020306" pitchFamily="34" charset="0"/>
                <a:cs typeface="Times New Roman" panose="02020603050405020304" pitchFamily="18" charset="0"/>
              </a:rPr>
              <a:t>have </a:t>
            </a:r>
            <a:r>
              <a:rPr sz="1900" spc="-5" dirty="0">
                <a:latin typeface="Berlin Sans FB" panose="020E0602020502020306" pitchFamily="34" charset="0"/>
                <a:cs typeface="Times New Roman" panose="02020603050405020304" pitchFamily="18" charset="0"/>
              </a:rPr>
              <a:t>access </a:t>
            </a:r>
            <a:r>
              <a:rPr sz="1900" spc="-15" dirty="0">
                <a:latin typeface="Berlin Sans FB" panose="020E0602020502020306" pitchFamily="34" charset="0"/>
                <a:cs typeface="Times New Roman" panose="02020603050405020304" pitchFamily="18" charset="0"/>
              </a:rPr>
              <a:t>to </a:t>
            </a:r>
            <a:r>
              <a:rPr sz="1900" spc="-5" dirty="0">
                <a:latin typeface="Berlin Sans FB" panose="020E0602020502020306" pitchFamily="34" charset="0"/>
                <a:cs typeface="Times New Roman" panose="02020603050405020304" pitchFamily="18" charset="0"/>
              </a:rPr>
              <a:t>the aid that they need </a:t>
            </a:r>
            <a:r>
              <a:rPr sz="1900" spc="-15" dirty="0">
                <a:latin typeface="Berlin Sans FB" panose="020E0602020502020306" pitchFamily="34" charset="0"/>
                <a:cs typeface="Times New Roman" panose="02020603050405020304" pitchFamily="18" charset="0"/>
              </a:rPr>
              <a:t>to </a:t>
            </a:r>
            <a:r>
              <a:rPr sz="1900" spc="-10" dirty="0">
                <a:latin typeface="Berlin Sans FB" panose="020E0602020502020306" pitchFamily="34" charset="0"/>
                <a:cs typeface="Times New Roman" panose="02020603050405020304" pitchFamily="18" charset="0"/>
              </a:rPr>
              <a:t>continue </a:t>
            </a:r>
            <a:r>
              <a:rPr sz="1900" spc="-5" dirty="0" smtClean="0">
                <a:latin typeface="Berlin Sans FB" panose="020E0602020502020306" pitchFamily="34" charset="0"/>
                <a:cs typeface="Times New Roman" panose="02020603050405020304" pitchFamily="18" charset="0"/>
              </a:rPr>
              <a:t>their</a:t>
            </a:r>
            <a:r>
              <a:rPr lang="en-US" sz="1900" spc="-5" dirty="0" smtClean="0">
                <a:latin typeface="Berlin Sans FB" panose="020E0602020502020306" pitchFamily="34" charset="0"/>
                <a:cs typeface="Times New Roman" panose="02020603050405020304" pitchFamily="18" charset="0"/>
              </a:rPr>
              <a:t> </a:t>
            </a:r>
            <a:r>
              <a:rPr sz="1900" spc="-10" dirty="0" smtClean="0">
                <a:latin typeface="Berlin Sans FB" panose="020E0602020502020306" pitchFamily="34" charset="0"/>
                <a:cs typeface="Times New Roman" panose="02020603050405020304" pitchFamily="18" charset="0"/>
              </a:rPr>
              <a:t>education.</a:t>
            </a:r>
            <a:endParaRPr sz="1900" dirty="0">
              <a:latin typeface="Berlin Sans FB" panose="020E0602020502020306" pitchFamily="34" charset="0"/>
              <a:cs typeface="Times New Roman" panose="02020603050405020304" pitchFamily="18" charset="0"/>
            </a:endParaRPr>
          </a:p>
          <a:p>
            <a:pPr>
              <a:lnSpc>
                <a:spcPct val="100000"/>
              </a:lnSpc>
            </a:pPr>
            <a:endParaRPr sz="1900" dirty="0">
              <a:latin typeface="Times New Roman"/>
              <a:cs typeface="Times New Roman"/>
            </a:endParaRPr>
          </a:p>
          <a:p>
            <a:pPr marL="12700">
              <a:lnSpc>
                <a:spcPct val="100000"/>
              </a:lnSpc>
              <a:spcBef>
                <a:spcPts val="1525"/>
              </a:spcBef>
            </a:pPr>
            <a:r>
              <a:rPr sz="1900" u="sng" spc="-10" dirty="0">
                <a:solidFill>
                  <a:srgbClr val="404040"/>
                </a:solidFill>
                <a:latin typeface="Berlin Sans FB" panose="020E0602020502020306" pitchFamily="34" charset="0"/>
                <a:cs typeface="Calibri"/>
              </a:rPr>
              <a:t>Outcomes</a:t>
            </a:r>
            <a:r>
              <a:rPr sz="1900" spc="-10" dirty="0">
                <a:solidFill>
                  <a:srgbClr val="404040"/>
                </a:solidFill>
                <a:latin typeface="Berlin Sans FB" panose="020E0602020502020306" pitchFamily="34" charset="0"/>
                <a:cs typeface="Calibri"/>
              </a:rPr>
              <a:t>:</a:t>
            </a:r>
            <a:endParaRPr sz="1900" dirty="0">
              <a:latin typeface="Berlin Sans FB" panose="020E0602020502020306" pitchFamily="34" charset="0"/>
              <a:cs typeface="Calibri"/>
            </a:endParaRPr>
          </a:p>
          <a:p>
            <a:pPr marL="469900" marR="424815" indent="-457200">
              <a:lnSpc>
                <a:spcPct val="70000"/>
              </a:lnSpc>
              <a:spcBef>
                <a:spcPts val="1405"/>
              </a:spcBef>
              <a:buClr>
                <a:srgbClr val="E38312"/>
              </a:buClr>
              <a:buAutoNum type="arabicPeriod"/>
              <a:tabLst>
                <a:tab pos="469265" algn="l"/>
                <a:tab pos="469900" algn="l"/>
              </a:tabLst>
            </a:pPr>
            <a:r>
              <a:rPr sz="1900" spc="-5" dirty="0">
                <a:solidFill>
                  <a:srgbClr val="404040"/>
                </a:solidFill>
                <a:latin typeface="Berlin Sans FB" panose="020E0602020502020306" pitchFamily="34" charset="0"/>
                <a:cs typeface="Calibri"/>
              </a:rPr>
              <a:t>An </a:t>
            </a:r>
            <a:r>
              <a:rPr sz="1900" spc="-10" dirty="0">
                <a:solidFill>
                  <a:srgbClr val="404040"/>
                </a:solidFill>
                <a:latin typeface="Berlin Sans FB" panose="020E0602020502020306" pitchFamily="34" charset="0"/>
                <a:cs typeface="Calibri"/>
              </a:rPr>
              <a:t>understanding </a:t>
            </a:r>
            <a:r>
              <a:rPr sz="1900" spc="-5" dirty="0">
                <a:solidFill>
                  <a:srgbClr val="404040"/>
                </a:solidFill>
                <a:latin typeface="Berlin Sans FB" panose="020E0602020502020306" pitchFamily="34" charset="0"/>
                <a:cs typeface="Calibri"/>
              </a:rPr>
              <a:t>of </a:t>
            </a:r>
            <a:r>
              <a:rPr sz="1900" spc="-10" dirty="0">
                <a:solidFill>
                  <a:srgbClr val="404040"/>
                </a:solidFill>
                <a:latin typeface="Berlin Sans FB" panose="020E0602020502020306" pitchFamily="34" charset="0"/>
                <a:cs typeface="Calibri"/>
              </a:rPr>
              <a:t>potential </a:t>
            </a:r>
            <a:r>
              <a:rPr sz="1900" spc="-15" dirty="0">
                <a:solidFill>
                  <a:srgbClr val="404040"/>
                </a:solidFill>
                <a:latin typeface="Berlin Sans FB" panose="020E0602020502020306" pitchFamily="34" charset="0"/>
                <a:cs typeface="Calibri"/>
              </a:rPr>
              <a:t>problems </a:t>
            </a:r>
            <a:r>
              <a:rPr sz="1900" spc="-5" dirty="0">
                <a:solidFill>
                  <a:srgbClr val="404040"/>
                </a:solidFill>
                <a:latin typeface="Berlin Sans FB" panose="020E0602020502020306" pitchFamily="34" charset="0"/>
                <a:cs typeface="Calibri"/>
              </a:rPr>
              <a:t>which </a:t>
            </a:r>
            <a:r>
              <a:rPr sz="1900" spc="-20" dirty="0">
                <a:solidFill>
                  <a:srgbClr val="404040"/>
                </a:solidFill>
                <a:latin typeface="Berlin Sans FB" panose="020E0602020502020306" pitchFamily="34" charset="0"/>
                <a:cs typeface="Calibri"/>
              </a:rPr>
              <a:t>may affect </a:t>
            </a:r>
            <a:r>
              <a:rPr sz="1900" spc="-55" dirty="0">
                <a:solidFill>
                  <a:srgbClr val="404040"/>
                </a:solidFill>
                <a:latin typeface="Berlin Sans FB" panose="020E0602020502020306" pitchFamily="34" charset="0"/>
                <a:cs typeface="Calibri"/>
              </a:rPr>
              <a:t>FA </a:t>
            </a:r>
            <a:r>
              <a:rPr sz="1900" spc="-5" dirty="0">
                <a:solidFill>
                  <a:srgbClr val="404040"/>
                </a:solidFill>
                <a:latin typeface="Berlin Sans FB" panose="020E0602020502020306" pitchFamily="34" charset="0"/>
                <a:cs typeface="Calibri"/>
              </a:rPr>
              <a:t>eligibility </a:t>
            </a:r>
            <a:r>
              <a:rPr sz="1900" spc="-20" dirty="0">
                <a:solidFill>
                  <a:srgbClr val="404040"/>
                </a:solidFill>
                <a:latin typeface="Berlin Sans FB" panose="020E0602020502020306" pitchFamily="34" charset="0"/>
                <a:cs typeface="Calibri"/>
              </a:rPr>
              <a:t>for </a:t>
            </a:r>
            <a:r>
              <a:rPr sz="1900" spc="-5" dirty="0">
                <a:solidFill>
                  <a:srgbClr val="404040"/>
                </a:solidFill>
                <a:latin typeface="Berlin Sans FB" panose="020E0602020502020306" pitchFamily="34" charset="0"/>
                <a:cs typeface="Calibri"/>
              </a:rPr>
              <a:t>the </a:t>
            </a:r>
            <a:r>
              <a:rPr sz="1900" spc="-10" dirty="0" smtClean="0">
                <a:solidFill>
                  <a:srgbClr val="404040"/>
                </a:solidFill>
                <a:latin typeface="Berlin Sans FB" panose="020E0602020502020306" pitchFamily="34" charset="0"/>
                <a:cs typeface="Calibri"/>
              </a:rPr>
              <a:t>student </a:t>
            </a:r>
            <a:r>
              <a:rPr sz="1900" spc="-5" dirty="0">
                <a:solidFill>
                  <a:srgbClr val="404040"/>
                </a:solidFill>
                <a:latin typeface="Berlin Sans FB" panose="020E0602020502020306" pitchFamily="34" charset="0"/>
                <a:cs typeface="Calibri"/>
              </a:rPr>
              <a:t>and the</a:t>
            </a:r>
            <a:r>
              <a:rPr sz="1900" spc="5" dirty="0">
                <a:solidFill>
                  <a:srgbClr val="404040"/>
                </a:solidFill>
                <a:latin typeface="Berlin Sans FB" panose="020E0602020502020306" pitchFamily="34" charset="0"/>
                <a:cs typeface="Calibri"/>
              </a:rPr>
              <a:t> </a:t>
            </a:r>
            <a:r>
              <a:rPr sz="1900" spc="-10" dirty="0">
                <a:solidFill>
                  <a:srgbClr val="404040"/>
                </a:solidFill>
                <a:latin typeface="Berlin Sans FB" panose="020E0602020502020306" pitchFamily="34" charset="0"/>
                <a:cs typeface="Calibri"/>
              </a:rPr>
              <a:t>institution;</a:t>
            </a:r>
            <a:endParaRPr sz="1900" dirty="0">
              <a:latin typeface="Berlin Sans FB" panose="020E0602020502020306" pitchFamily="34" charset="0"/>
              <a:cs typeface="Calibri"/>
            </a:endParaRPr>
          </a:p>
          <a:p>
            <a:pPr marL="469900" indent="-457200">
              <a:lnSpc>
                <a:spcPct val="100000"/>
              </a:lnSpc>
              <a:spcBef>
                <a:spcPts val="710"/>
              </a:spcBef>
              <a:buClr>
                <a:srgbClr val="E38312"/>
              </a:buClr>
              <a:buAutoNum type="arabicPeriod"/>
              <a:tabLst>
                <a:tab pos="469265" algn="l"/>
                <a:tab pos="469900" algn="l"/>
              </a:tabLst>
            </a:pPr>
            <a:r>
              <a:rPr sz="1900" spc="-15" dirty="0">
                <a:solidFill>
                  <a:srgbClr val="404040"/>
                </a:solidFill>
                <a:latin typeface="Berlin Sans FB" panose="020E0602020502020306" pitchFamily="34" charset="0"/>
                <a:cs typeface="Calibri"/>
              </a:rPr>
              <a:t>How to </a:t>
            </a:r>
            <a:r>
              <a:rPr sz="1900" spc="-5" dirty="0">
                <a:solidFill>
                  <a:srgbClr val="404040"/>
                </a:solidFill>
                <a:latin typeface="Berlin Sans FB" panose="020E0602020502020306" pitchFamily="34" charset="0"/>
                <a:cs typeface="Calibri"/>
              </a:rPr>
              <a:t>identify and address </a:t>
            </a:r>
            <a:r>
              <a:rPr sz="1900" spc="-10" dirty="0">
                <a:solidFill>
                  <a:srgbClr val="404040"/>
                </a:solidFill>
                <a:latin typeface="Berlin Sans FB" panose="020E0602020502020306" pitchFamily="34" charset="0"/>
                <a:cs typeface="Calibri"/>
              </a:rPr>
              <a:t>inconsistencies </a:t>
            </a:r>
            <a:r>
              <a:rPr sz="1900" spc="-5" dirty="0">
                <a:solidFill>
                  <a:srgbClr val="404040"/>
                </a:solidFill>
                <a:latin typeface="Berlin Sans FB" panose="020E0602020502020306" pitchFamily="34" charset="0"/>
                <a:cs typeface="Calibri"/>
              </a:rPr>
              <a:t>at the local</a:t>
            </a:r>
            <a:r>
              <a:rPr sz="1900" spc="80" dirty="0">
                <a:solidFill>
                  <a:srgbClr val="404040"/>
                </a:solidFill>
                <a:latin typeface="Berlin Sans FB" panose="020E0602020502020306" pitchFamily="34" charset="0"/>
                <a:cs typeface="Calibri"/>
              </a:rPr>
              <a:t> </a:t>
            </a:r>
            <a:r>
              <a:rPr sz="1900" spc="-10" dirty="0">
                <a:solidFill>
                  <a:srgbClr val="404040"/>
                </a:solidFill>
                <a:latin typeface="Berlin Sans FB" panose="020E0602020502020306" pitchFamily="34" charset="0"/>
                <a:cs typeface="Calibri"/>
              </a:rPr>
              <a:t>level;</a:t>
            </a:r>
            <a:endParaRPr sz="1900" dirty="0">
              <a:latin typeface="Berlin Sans FB" panose="020E0602020502020306" pitchFamily="34" charset="0"/>
              <a:cs typeface="Calibri"/>
            </a:endParaRPr>
          </a:p>
          <a:p>
            <a:pPr marL="469900" marR="5080" indent="-457200">
              <a:lnSpc>
                <a:spcPct val="70000"/>
              </a:lnSpc>
              <a:spcBef>
                <a:spcPts val="1405"/>
              </a:spcBef>
              <a:buClr>
                <a:srgbClr val="E38312"/>
              </a:buClr>
              <a:buAutoNum type="arabicPeriod"/>
              <a:tabLst>
                <a:tab pos="469265" algn="l"/>
                <a:tab pos="469900" algn="l"/>
              </a:tabLst>
            </a:pPr>
            <a:r>
              <a:rPr sz="1900" spc="-5" dirty="0">
                <a:solidFill>
                  <a:srgbClr val="404040"/>
                </a:solidFill>
                <a:latin typeface="Berlin Sans FB" panose="020E0602020502020306" pitchFamily="34" charset="0"/>
                <a:cs typeface="Calibri"/>
              </a:rPr>
              <a:t>An </a:t>
            </a:r>
            <a:r>
              <a:rPr sz="1900" spc="-10" dirty="0">
                <a:solidFill>
                  <a:srgbClr val="404040"/>
                </a:solidFill>
                <a:latin typeface="Berlin Sans FB" panose="020E0602020502020306" pitchFamily="34" charset="0"/>
                <a:cs typeface="Calibri"/>
              </a:rPr>
              <a:t>understanding </a:t>
            </a:r>
            <a:r>
              <a:rPr sz="1900" spc="-5" dirty="0">
                <a:solidFill>
                  <a:srgbClr val="404040"/>
                </a:solidFill>
                <a:latin typeface="Berlin Sans FB" panose="020E0602020502020306" pitchFamily="34" charset="0"/>
                <a:cs typeface="Calibri"/>
              </a:rPr>
              <a:t>of </a:t>
            </a:r>
            <a:r>
              <a:rPr sz="1900" spc="-15" dirty="0">
                <a:solidFill>
                  <a:srgbClr val="404040"/>
                </a:solidFill>
                <a:latin typeface="Berlin Sans FB" panose="020E0602020502020306" pitchFamily="34" charset="0"/>
                <a:cs typeface="Calibri"/>
              </a:rPr>
              <a:t>how CCCCO </a:t>
            </a:r>
            <a:r>
              <a:rPr sz="1900" spc="-5" dirty="0">
                <a:solidFill>
                  <a:srgbClr val="404040"/>
                </a:solidFill>
                <a:latin typeface="Berlin Sans FB" panose="020E0602020502020306" pitchFamily="34" charset="0"/>
                <a:cs typeface="Calibri"/>
              </a:rPr>
              <a:t>and </a:t>
            </a:r>
            <a:r>
              <a:rPr sz="1900" spc="-10" dirty="0">
                <a:solidFill>
                  <a:srgbClr val="404040"/>
                </a:solidFill>
                <a:latin typeface="Berlin Sans FB" panose="020E0602020502020306" pitchFamily="34" charset="0"/>
                <a:cs typeface="Calibri"/>
              </a:rPr>
              <a:t>local processes assure </a:t>
            </a:r>
            <a:r>
              <a:rPr sz="1900" spc="-20" dirty="0">
                <a:solidFill>
                  <a:srgbClr val="404040"/>
                </a:solidFill>
                <a:latin typeface="Berlin Sans FB" panose="020E0602020502020306" pitchFamily="34" charset="0"/>
                <a:cs typeface="Calibri"/>
              </a:rPr>
              <a:t>program </a:t>
            </a:r>
            <a:r>
              <a:rPr sz="1900" spc="-5" dirty="0">
                <a:solidFill>
                  <a:srgbClr val="404040"/>
                </a:solidFill>
                <a:latin typeface="Berlin Sans FB" panose="020E0602020502020306" pitchFamily="34" charset="0"/>
                <a:cs typeface="Calibri"/>
              </a:rPr>
              <a:t>eligibility </a:t>
            </a:r>
            <a:r>
              <a:rPr sz="1900" spc="-20" dirty="0" smtClean="0">
                <a:solidFill>
                  <a:srgbClr val="404040"/>
                </a:solidFill>
                <a:latin typeface="Berlin Sans FB" panose="020E0602020502020306" pitchFamily="34" charset="0"/>
                <a:cs typeface="Calibri"/>
              </a:rPr>
              <a:t>for </a:t>
            </a:r>
            <a:r>
              <a:rPr sz="1900" spc="-30" dirty="0">
                <a:solidFill>
                  <a:srgbClr val="404040"/>
                </a:solidFill>
                <a:latin typeface="Berlin Sans FB" panose="020E0602020502020306" pitchFamily="34" charset="0"/>
                <a:cs typeface="Calibri"/>
              </a:rPr>
              <a:t>FA;, </a:t>
            </a:r>
            <a:r>
              <a:rPr sz="1900" spc="-5" dirty="0" smtClean="0">
                <a:solidFill>
                  <a:srgbClr val="404040"/>
                </a:solidFill>
                <a:latin typeface="Berlin Sans FB" panose="020E0602020502020306" pitchFamily="34" charset="0"/>
                <a:cs typeface="Calibri"/>
              </a:rPr>
              <a:t>including </a:t>
            </a:r>
            <a:r>
              <a:rPr sz="1900" spc="-10" dirty="0">
                <a:solidFill>
                  <a:srgbClr val="404040"/>
                </a:solidFill>
                <a:latin typeface="Berlin Sans FB" panose="020E0602020502020306" pitchFamily="34" charset="0"/>
                <a:cs typeface="Calibri"/>
              </a:rPr>
              <a:t>Clock</a:t>
            </a:r>
            <a:r>
              <a:rPr sz="1900" spc="55" dirty="0">
                <a:solidFill>
                  <a:srgbClr val="404040"/>
                </a:solidFill>
                <a:latin typeface="Berlin Sans FB" panose="020E0602020502020306" pitchFamily="34" charset="0"/>
                <a:cs typeface="Calibri"/>
              </a:rPr>
              <a:t> </a:t>
            </a:r>
            <a:r>
              <a:rPr sz="1900" spc="-15" dirty="0">
                <a:solidFill>
                  <a:srgbClr val="404040"/>
                </a:solidFill>
                <a:latin typeface="Berlin Sans FB" panose="020E0602020502020306" pitchFamily="34" charset="0"/>
                <a:cs typeface="Calibri"/>
              </a:rPr>
              <a:t>Hours;</a:t>
            </a:r>
            <a:endParaRPr sz="1900" dirty="0">
              <a:latin typeface="Berlin Sans FB" panose="020E0602020502020306" pitchFamily="34" charset="0"/>
              <a:cs typeface="Calibri"/>
            </a:endParaRPr>
          </a:p>
          <a:p>
            <a:pPr marL="469900" marR="33655" indent="-457200">
              <a:lnSpc>
                <a:spcPct val="70000"/>
              </a:lnSpc>
              <a:spcBef>
                <a:spcPts val="1405"/>
              </a:spcBef>
              <a:buClr>
                <a:srgbClr val="E38312"/>
              </a:buClr>
              <a:buAutoNum type="arabicPeriod"/>
              <a:tabLst>
                <a:tab pos="469265" algn="l"/>
                <a:tab pos="469900" algn="l"/>
              </a:tabLst>
            </a:pPr>
            <a:r>
              <a:rPr sz="1900" spc="-5" dirty="0">
                <a:solidFill>
                  <a:srgbClr val="404040"/>
                </a:solidFill>
                <a:latin typeface="Berlin Sans FB" panose="020E0602020502020306" pitchFamily="34" charset="0"/>
                <a:cs typeface="Calibri"/>
              </a:rPr>
              <a:t>An </a:t>
            </a:r>
            <a:r>
              <a:rPr sz="1900" spc="-10" dirty="0">
                <a:solidFill>
                  <a:srgbClr val="404040"/>
                </a:solidFill>
                <a:latin typeface="Berlin Sans FB" panose="020E0602020502020306" pitchFamily="34" charset="0"/>
                <a:cs typeface="Calibri"/>
              </a:rPr>
              <a:t>overview </a:t>
            </a:r>
            <a:r>
              <a:rPr sz="1900" spc="-5" dirty="0">
                <a:solidFill>
                  <a:srgbClr val="404040"/>
                </a:solidFill>
                <a:latin typeface="Berlin Sans FB" panose="020E0602020502020306" pitchFamily="34" charset="0"/>
                <a:cs typeface="Calibri"/>
              </a:rPr>
              <a:t>of </a:t>
            </a:r>
            <a:r>
              <a:rPr sz="1900" spc="-10" dirty="0">
                <a:solidFill>
                  <a:srgbClr val="404040"/>
                </a:solidFill>
                <a:latin typeface="Berlin Sans FB" panose="020E0602020502020306" pitchFamily="34" charset="0"/>
                <a:cs typeface="Calibri"/>
              </a:rPr>
              <a:t>requirements </a:t>
            </a:r>
            <a:r>
              <a:rPr sz="1900" spc="-5" dirty="0">
                <a:solidFill>
                  <a:srgbClr val="404040"/>
                </a:solidFill>
                <a:latin typeface="Berlin Sans FB" panose="020E0602020502020306" pitchFamily="34" charset="0"/>
                <a:cs typeface="Calibri"/>
              </a:rPr>
              <a:t>specific </a:t>
            </a:r>
            <a:r>
              <a:rPr sz="1900" spc="-15" dirty="0">
                <a:solidFill>
                  <a:srgbClr val="404040"/>
                </a:solidFill>
                <a:latin typeface="Berlin Sans FB" panose="020E0602020502020306" pitchFamily="34" charset="0"/>
                <a:cs typeface="Calibri"/>
              </a:rPr>
              <a:t>to </a:t>
            </a:r>
            <a:r>
              <a:rPr sz="1900" spc="-10" dirty="0">
                <a:solidFill>
                  <a:srgbClr val="404040"/>
                </a:solidFill>
                <a:latin typeface="Berlin Sans FB" panose="020E0602020502020306" pitchFamily="34" charset="0"/>
                <a:cs typeface="Calibri"/>
              </a:rPr>
              <a:t>Distance Education, Correspondence </a:t>
            </a:r>
            <a:r>
              <a:rPr sz="1900" spc="-5" dirty="0">
                <a:solidFill>
                  <a:srgbClr val="404040"/>
                </a:solidFill>
                <a:latin typeface="Berlin Sans FB" panose="020E0602020502020306" pitchFamily="34" charset="0"/>
                <a:cs typeface="Calibri"/>
              </a:rPr>
              <a:t>and </a:t>
            </a:r>
            <a:r>
              <a:rPr sz="1900" spc="-55" dirty="0" smtClean="0">
                <a:solidFill>
                  <a:srgbClr val="404040"/>
                </a:solidFill>
                <a:latin typeface="Berlin Sans FB" panose="020E0602020502020306" pitchFamily="34" charset="0"/>
                <a:cs typeface="Calibri"/>
              </a:rPr>
              <a:t>FA</a:t>
            </a:r>
            <a:r>
              <a:rPr sz="1900" spc="-15" dirty="0" smtClean="0">
                <a:solidFill>
                  <a:srgbClr val="404040"/>
                </a:solidFill>
                <a:latin typeface="Berlin Sans FB" panose="020E0602020502020306" pitchFamily="34" charset="0"/>
                <a:cs typeface="Calibri"/>
              </a:rPr>
              <a:t> </a:t>
            </a:r>
            <a:r>
              <a:rPr sz="1900" spc="-15" dirty="0">
                <a:solidFill>
                  <a:srgbClr val="404040"/>
                </a:solidFill>
                <a:latin typeface="Berlin Sans FB" panose="020E0602020502020306" pitchFamily="34" charset="0"/>
                <a:cs typeface="Calibri"/>
              </a:rPr>
              <a:t>eligibility.</a:t>
            </a:r>
            <a:endParaRPr sz="1900" dirty="0">
              <a:latin typeface="Berlin Sans FB" panose="020E0602020502020306" pitchFamily="34" charset="0"/>
              <a:cs typeface="Calibri"/>
            </a:endParaRPr>
          </a:p>
        </p:txBody>
      </p:sp>
      <p:sp>
        <p:nvSpPr>
          <p:cNvPr id="4" name="object 4"/>
          <p:cNvSpPr txBox="1"/>
          <p:nvPr/>
        </p:nvSpPr>
        <p:spPr>
          <a:xfrm>
            <a:off x="11041126" y="6541719"/>
            <a:ext cx="93980" cy="187325"/>
          </a:xfrm>
          <a:prstGeom prst="rect">
            <a:avLst/>
          </a:prstGeom>
        </p:spPr>
        <p:txBody>
          <a:bodyPr vert="horz" wrap="square" lIns="0" tIns="13335" rIns="0" bIns="0" rtlCol="0">
            <a:spAutoFit/>
          </a:bodyPr>
          <a:lstStyle/>
          <a:p>
            <a:pPr marL="12700">
              <a:lnSpc>
                <a:spcPct val="100000"/>
              </a:lnSpc>
              <a:spcBef>
                <a:spcPts val="105"/>
              </a:spcBef>
            </a:pPr>
            <a:r>
              <a:rPr sz="1050" dirty="0">
                <a:solidFill>
                  <a:srgbClr val="FFFFFF"/>
                </a:solidFill>
                <a:latin typeface="Calibri"/>
                <a:cs typeface="Calibri"/>
              </a:rPr>
              <a:t>2</a:t>
            </a:r>
            <a:endParaRPr sz="105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smtClean="0">
                <a:solidFill>
                  <a:schemeClr val="accent6">
                    <a:lumMod val="75000"/>
                  </a:schemeClr>
                </a:solidFill>
                <a:latin typeface="Bahnschrift SemiBold" panose="020B0502040204020203" pitchFamily="34" charset="0"/>
              </a:rPr>
              <a:t>Determining Program Eligibility</a:t>
            </a:r>
            <a:r>
              <a:rPr u="none" spc="-65" dirty="0">
                <a:solidFill>
                  <a:srgbClr val="006FC0"/>
                </a:solidFill>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20</a:t>
            </a:fld>
            <a:endParaRPr dirty="0"/>
          </a:p>
        </p:txBody>
      </p:sp>
      <p:sp>
        <p:nvSpPr>
          <p:cNvPr id="3" name="object 3"/>
          <p:cNvSpPr txBox="1"/>
          <p:nvPr/>
        </p:nvSpPr>
        <p:spPr>
          <a:xfrm>
            <a:off x="609600" y="1524000"/>
            <a:ext cx="10820400" cy="4649349"/>
          </a:xfrm>
          <a:prstGeom prst="rect">
            <a:avLst/>
          </a:prstGeom>
        </p:spPr>
        <p:txBody>
          <a:bodyPr vert="horz" wrap="square" lIns="0" tIns="32384" rIns="0" bIns="0" rtlCol="0">
            <a:spAutoFit/>
          </a:bodyPr>
          <a:lstStyle/>
          <a:p>
            <a:pPr marL="355600" indent="-342900">
              <a:lnSpc>
                <a:spcPct val="100000"/>
              </a:lnSpc>
              <a:spcBef>
                <a:spcPts val="254"/>
              </a:spcBef>
              <a:buFont typeface="Arial" panose="020B0604020202020204" pitchFamily="34" charset="0"/>
              <a:buChar char="•"/>
            </a:pPr>
            <a:r>
              <a:rPr lang="en-US" sz="2000" dirty="0" smtClean="0"/>
              <a:t>a </a:t>
            </a:r>
            <a:r>
              <a:rPr lang="en-US" sz="2000" dirty="0"/>
              <a:t>program that leads to an associate, bachelor’s, professional, or graduate </a:t>
            </a:r>
            <a:r>
              <a:rPr lang="en-US" sz="2000" dirty="0" smtClean="0"/>
              <a:t>degree</a:t>
            </a:r>
          </a:p>
          <a:p>
            <a:pPr marL="355600" indent="-342900">
              <a:lnSpc>
                <a:spcPct val="100000"/>
              </a:lnSpc>
              <a:spcBef>
                <a:spcPts val="254"/>
              </a:spcBef>
              <a:buFont typeface="Arial" panose="020B0604020202020204" pitchFamily="34" charset="0"/>
              <a:buChar char="•"/>
            </a:pPr>
            <a:endParaRPr lang="en-US" sz="2000" dirty="0" smtClean="0"/>
          </a:p>
          <a:p>
            <a:pPr marL="355600" indent="-342900">
              <a:lnSpc>
                <a:spcPct val="100000"/>
              </a:lnSpc>
              <a:spcBef>
                <a:spcPts val="254"/>
              </a:spcBef>
              <a:buFont typeface="Arial" panose="020B0604020202020204" pitchFamily="34" charset="0"/>
              <a:buChar char="•"/>
            </a:pPr>
            <a:r>
              <a:rPr lang="en-US" sz="2000" dirty="0" smtClean="0"/>
              <a:t>a </a:t>
            </a:r>
            <a:r>
              <a:rPr lang="en-US" sz="2000" dirty="0"/>
              <a:t>transfer program of at least two academic years in duration that does not award a credential and is acceptable for full credit toward a bachelor’s </a:t>
            </a:r>
            <a:r>
              <a:rPr lang="en-US" sz="2000" dirty="0" smtClean="0"/>
              <a:t>degree</a:t>
            </a:r>
          </a:p>
          <a:p>
            <a:pPr marL="355600" indent="-342900">
              <a:lnSpc>
                <a:spcPct val="100000"/>
              </a:lnSpc>
              <a:spcBef>
                <a:spcPts val="254"/>
              </a:spcBef>
              <a:buFont typeface="Arial" panose="020B0604020202020204" pitchFamily="34" charset="0"/>
              <a:buChar char="•"/>
            </a:pPr>
            <a:endParaRPr lang="en-US" sz="2000" dirty="0" smtClean="0"/>
          </a:p>
          <a:p>
            <a:pPr marL="355600" indent="-342900">
              <a:lnSpc>
                <a:spcPct val="100000"/>
              </a:lnSpc>
              <a:spcBef>
                <a:spcPts val="254"/>
              </a:spcBef>
              <a:buFont typeface="Arial" panose="020B0604020202020204" pitchFamily="34" charset="0"/>
              <a:buChar char="•"/>
            </a:pPr>
            <a:r>
              <a:rPr lang="en-US" sz="2000" dirty="0" smtClean="0"/>
              <a:t>a </a:t>
            </a:r>
            <a:r>
              <a:rPr lang="en-US" sz="2000" dirty="0"/>
              <a:t>program of at least one academic year in duration that leads to a certificate or other </a:t>
            </a:r>
            <a:r>
              <a:rPr lang="en-US" sz="2000" dirty="0" err="1"/>
              <a:t>nondegree</a:t>
            </a:r>
            <a:r>
              <a:rPr lang="en-US" sz="2000" dirty="0"/>
              <a:t> recognized credential and prepares students for gainful employment in a recognized </a:t>
            </a:r>
            <a:r>
              <a:rPr lang="en-US" sz="2000" dirty="0" smtClean="0"/>
              <a:t>occupation</a:t>
            </a:r>
          </a:p>
          <a:p>
            <a:pPr marL="355600" indent="-342900">
              <a:lnSpc>
                <a:spcPct val="100000"/>
              </a:lnSpc>
              <a:spcBef>
                <a:spcPts val="254"/>
              </a:spcBef>
              <a:buFont typeface="Arial" panose="020B0604020202020204" pitchFamily="34" charset="0"/>
              <a:buChar char="•"/>
            </a:pPr>
            <a:endParaRPr lang="en-US" sz="2000" dirty="0" smtClean="0"/>
          </a:p>
          <a:p>
            <a:pPr marL="355600" indent="-342900">
              <a:lnSpc>
                <a:spcPct val="100000"/>
              </a:lnSpc>
              <a:spcBef>
                <a:spcPts val="254"/>
              </a:spcBef>
              <a:buFont typeface="Arial" panose="020B0604020202020204" pitchFamily="34" charset="0"/>
              <a:buChar char="•"/>
            </a:pPr>
            <a:r>
              <a:rPr lang="en-US" sz="2000" dirty="0" smtClean="0"/>
              <a:t>a </a:t>
            </a:r>
            <a:r>
              <a:rPr lang="en-US" sz="2000" dirty="0"/>
              <a:t>program consisting of courses required for elementary or secondary teacher certification or recertification in the state where the student plans to teach that is offered in credit or clock </a:t>
            </a:r>
            <a:r>
              <a:rPr lang="en-US" sz="2000" dirty="0" smtClean="0"/>
              <a:t>hours</a:t>
            </a:r>
          </a:p>
          <a:p>
            <a:pPr marL="355600" indent="-342900">
              <a:lnSpc>
                <a:spcPct val="100000"/>
              </a:lnSpc>
              <a:spcBef>
                <a:spcPts val="254"/>
              </a:spcBef>
              <a:buFont typeface="Arial" panose="020B0604020202020204" pitchFamily="34" charset="0"/>
              <a:buChar char="•"/>
            </a:pPr>
            <a:endParaRPr lang="en-US" sz="2000" dirty="0" smtClean="0"/>
          </a:p>
          <a:p>
            <a:pPr marL="355600" indent="-342900">
              <a:lnSpc>
                <a:spcPct val="100000"/>
              </a:lnSpc>
              <a:spcBef>
                <a:spcPts val="254"/>
              </a:spcBef>
              <a:buFont typeface="Arial" panose="020B0604020202020204" pitchFamily="34" charset="0"/>
              <a:buChar char="•"/>
            </a:pPr>
            <a:r>
              <a:rPr lang="en-US" sz="2000" dirty="0" smtClean="0"/>
              <a:t>a </a:t>
            </a:r>
            <a:r>
              <a:rPr lang="en-US" sz="2000" dirty="0"/>
              <a:t>certificate or diploma training program that is less than one year and prepares students for gainful employment in a recognized occupation (if the school also meets the definition of a postsecondary vocational institution).</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21</a:t>
            </a:fld>
            <a:endParaRPr dirty="0"/>
          </a:p>
        </p:txBody>
      </p:sp>
      <p:sp>
        <p:nvSpPr>
          <p:cNvPr id="4" name="object 4"/>
          <p:cNvSpPr txBox="1"/>
          <p:nvPr/>
        </p:nvSpPr>
        <p:spPr>
          <a:xfrm>
            <a:off x="609600" y="1527048"/>
            <a:ext cx="10072370" cy="4159471"/>
          </a:xfrm>
          <a:prstGeom prst="rect">
            <a:avLst/>
          </a:prstGeom>
        </p:spPr>
        <p:txBody>
          <a:bodyPr vert="horz" wrap="square" lIns="0" tIns="32384" rIns="0" bIns="0" rtlCol="0">
            <a:spAutoFit/>
          </a:bodyPr>
          <a:lstStyle/>
          <a:p>
            <a:pPr marL="213995" marR="5080">
              <a:lnSpc>
                <a:spcPts val="2160"/>
              </a:lnSpc>
              <a:spcBef>
                <a:spcPts val="425"/>
              </a:spcBef>
              <a:buClr>
                <a:srgbClr val="E38312"/>
              </a:buClr>
              <a:tabLst>
                <a:tab pos="397510" algn="l"/>
              </a:tabLst>
            </a:pPr>
            <a:r>
              <a:rPr lang="en-US" sz="2000" spc="-10" dirty="0" smtClean="0">
                <a:solidFill>
                  <a:srgbClr val="404040"/>
                </a:solidFill>
                <a:cs typeface="Calibri"/>
              </a:rPr>
              <a:t>Certificates must:</a:t>
            </a:r>
          </a:p>
          <a:p>
            <a:pPr marL="213995" marR="5080">
              <a:lnSpc>
                <a:spcPts val="2160"/>
              </a:lnSpc>
              <a:spcBef>
                <a:spcPts val="425"/>
              </a:spcBef>
              <a:buClr>
                <a:srgbClr val="E38312"/>
              </a:buClr>
              <a:tabLst>
                <a:tab pos="397510" algn="l"/>
              </a:tabLst>
            </a:pPr>
            <a:endParaRPr lang="en-US" sz="2000" spc="-10" dirty="0" smtClean="0">
              <a:solidFill>
                <a:srgbClr val="404040"/>
              </a:solidFill>
              <a:cs typeface="Calibri"/>
            </a:endParaRPr>
          </a:p>
          <a:p>
            <a:pPr marL="396875" marR="5080" indent="-182880">
              <a:lnSpc>
                <a:spcPts val="2160"/>
              </a:lnSpc>
              <a:spcBef>
                <a:spcPts val="425"/>
              </a:spcBef>
              <a:buClr>
                <a:srgbClr val="E38312"/>
              </a:buClr>
              <a:buFontTx/>
              <a:buChar char="◦"/>
              <a:tabLst>
                <a:tab pos="397510" algn="l"/>
              </a:tabLst>
            </a:pPr>
            <a:r>
              <a:rPr lang="en-US" sz="2000" strike="sngStrike" spc="-10" dirty="0" smtClean="0">
                <a:solidFill>
                  <a:srgbClr val="404040"/>
                </a:solidFill>
                <a:cs typeface="Calibri"/>
              </a:rPr>
              <a:t>must </a:t>
            </a:r>
            <a:r>
              <a:rPr lang="en-US" sz="2000" strike="sngStrike" dirty="0">
                <a:solidFill>
                  <a:srgbClr val="404040"/>
                </a:solidFill>
                <a:cs typeface="Calibri"/>
              </a:rPr>
              <a:t>lead </a:t>
            </a:r>
            <a:r>
              <a:rPr lang="en-US" sz="2000" strike="sngStrike" spc="-10" dirty="0">
                <a:solidFill>
                  <a:srgbClr val="404040"/>
                </a:solidFill>
                <a:cs typeface="Calibri"/>
              </a:rPr>
              <a:t>to </a:t>
            </a:r>
            <a:r>
              <a:rPr lang="en-US" sz="2000" strike="sngStrike" spc="-5" dirty="0">
                <a:solidFill>
                  <a:srgbClr val="404040"/>
                </a:solidFill>
                <a:cs typeface="Calibri"/>
              </a:rPr>
              <a:t>gainful employment </a:t>
            </a:r>
            <a:r>
              <a:rPr lang="en-US" sz="2000" strike="sngStrike" dirty="0">
                <a:solidFill>
                  <a:srgbClr val="404040"/>
                </a:solidFill>
                <a:cs typeface="Calibri"/>
              </a:rPr>
              <a:t>in </a:t>
            </a:r>
            <a:r>
              <a:rPr lang="en-US" sz="2000" strike="sngStrike" spc="-10" dirty="0">
                <a:solidFill>
                  <a:srgbClr val="404040"/>
                </a:solidFill>
                <a:cs typeface="Calibri"/>
              </a:rPr>
              <a:t>recognized</a:t>
            </a:r>
            <a:r>
              <a:rPr lang="en-US" sz="2000" strike="sngStrike" spc="40" dirty="0">
                <a:solidFill>
                  <a:srgbClr val="404040"/>
                </a:solidFill>
                <a:cs typeface="Calibri"/>
              </a:rPr>
              <a:t> </a:t>
            </a:r>
            <a:r>
              <a:rPr lang="en-US" sz="2000" strike="sngStrike" spc="-5" dirty="0" smtClean="0">
                <a:solidFill>
                  <a:srgbClr val="404040"/>
                </a:solidFill>
                <a:cs typeface="Calibri"/>
              </a:rPr>
              <a:t>occupation</a:t>
            </a:r>
          </a:p>
          <a:p>
            <a:pPr marL="396875" marR="5080" indent="-182880">
              <a:lnSpc>
                <a:spcPts val="2160"/>
              </a:lnSpc>
              <a:spcBef>
                <a:spcPts val="425"/>
              </a:spcBef>
              <a:buClr>
                <a:srgbClr val="E38312"/>
              </a:buClr>
              <a:buFontTx/>
              <a:buChar char="◦"/>
              <a:tabLst>
                <a:tab pos="397510" algn="l"/>
              </a:tabLst>
            </a:pPr>
            <a:endParaRPr lang="en-US" sz="2000" spc="-25" dirty="0" smtClean="0">
              <a:solidFill>
                <a:srgbClr val="404040"/>
              </a:solidFill>
              <a:cs typeface="Calibri"/>
            </a:endParaRPr>
          </a:p>
          <a:p>
            <a:pPr marL="396875" marR="5080" indent="-182880">
              <a:lnSpc>
                <a:spcPts val="2160"/>
              </a:lnSpc>
              <a:spcBef>
                <a:spcPts val="425"/>
              </a:spcBef>
              <a:buClr>
                <a:srgbClr val="E38312"/>
              </a:buClr>
              <a:buFontTx/>
              <a:buChar char="◦"/>
              <a:tabLst>
                <a:tab pos="397510" algn="l"/>
              </a:tabLst>
            </a:pPr>
            <a:r>
              <a:rPr lang="en-US" sz="2000" spc="-25" dirty="0" smtClean="0">
                <a:solidFill>
                  <a:srgbClr val="404040"/>
                </a:solidFill>
                <a:cs typeface="Calibri"/>
              </a:rPr>
              <a:t>At </a:t>
            </a:r>
            <a:r>
              <a:rPr lang="en-US" sz="2000" spc="-10" dirty="0">
                <a:solidFill>
                  <a:srgbClr val="404040"/>
                </a:solidFill>
                <a:cs typeface="Calibri"/>
              </a:rPr>
              <a:t>least </a:t>
            </a:r>
            <a:r>
              <a:rPr lang="en-US" sz="2000" dirty="0">
                <a:solidFill>
                  <a:srgbClr val="404040"/>
                </a:solidFill>
                <a:cs typeface="Calibri"/>
              </a:rPr>
              <a:t>600 clock </a:t>
            </a:r>
            <a:r>
              <a:rPr lang="en-US" sz="2000" spc="-10" dirty="0">
                <a:solidFill>
                  <a:srgbClr val="404040"/>
                </a:solidFill>
                <a:cs typeface="Calibri"/>
              </a:rPr>
              <a:t>hours, </a:t>
            </a:r>
            <a:r>
              <a:rPr lang="en-US" sz="2000" dirty="0">
                <a:solidFill>
                  <a:srgbClr val="404040"/>
                </a:solidFill>
                <a:cs typeface="Calibri"/>
              </a:rPr>
              <a:t>16 </a:t>
            </a:r>
            <a:r>
              <a:rPr lang="en-US" sz="2000" spc="-10" dirty="0">
                <a:solidFill>
                  <a:srgbClr val="404040"/>
                </a:solidFill>
                <a:cs typeface="Calibri"/>
              </a:rPr>
              <a:t>semester </a:t>
            </a:r>
            <a:r>
              <a:rPr lang="en-US" sz="2000" spc="-5" dirty="0">
                <a:solidFill>
                  <a:srgbClr val="404040"/>
                </a:solidFill>
                <a:cs typeface="Calibri"/>
              </a:rPr>
              <a:t>credit </a:t>
            </a:r>
            <a:r>
              <a:rPr lang="en-US" sz="2000" spc="-10" dirty="0">
                <a:solidFill>
                  <a:srgbClr val="404040"/>
                </a:solidFill>
                <a:cs typeface="Calibri"/>
              </a:rPr>
              <a:t>hours </a:t>
            </a:r>
            <a:r>
              <a:rPr lang="en-US" sz="2000" spc="-5" dirty="0">
                <a:solidFill>
                  <a:srgbClr val="404040"/>
                </a:solidFill>
                <a:cs typeface="Calibri"/>
              </a:rPr>
              <a:t>or </a:t>
            </a:r>
            <a:r>
              <a:rPr lang="en-US" sz="2000" dirty="0">
                <a:solidFill>
                  <a:srgbClr val="404040"/>
                </a:solidFill>
                <a:cs typeface="Calibri"/>
              </a:rPr>
              <a:t>24 </a:t>
            </a:r>
            <a:r>
              <a:rPr lang="en-US" sz="2000" spc="-5" dirty="0">
                <a:solidFill>
                  <a:srgbClr val="404040"/>
                </a:solidFill>
                <a:cs typeface="Calibri"/>
              </a:rPr>
              <a:t>quarter credit </a:t>
            </a:r>
            <a:r>
              <a:rPr lang="en-US" sz="2000" spc="-10" dirty="0">
                <a:solidFill>
                  <a:srgbClr val="404040"/>
                </a:solidFill>
                <a:cs typeface="Calibri"/>
              </a:rPr>
              <a:t>hours </a:t>
            </a:r>
            <a:r>
              <a:rPr lang="en-US" sz="2000" dirty="0">
                <a:solidFill>
                  <a:srgbClr val="404040"/>
                </a:solidFill>
                <a:cs typeface="Calibri"/>
              </a:rPr>
              <a:t>AND 15 </a:t>
            </a:r>
            <a:r>
              <a:rPr lang="en-US" sz="2000" spc="-10" dirty="0">
                <a:solidFill>
                  <a:srgbClr val="404040"/>
                </a:solidFill>
                <a:cs typeface="Calibri"/>
              </a:rPr>
              <a:t>weeks </a:t>
            </a:r>
            <a:r>
              <a:rPr lang="en-US" sz="2000" spc="-5" dirty="0">
                <a:solidFill>
                  <a:srgbClr val="404040"/>
                </a:solidFill>
                <a:cs typeface="Calibri"/>
              </a:rPr>
              <a:t>of  instruction.</a:t>
            </a:r>
          </a:p>
          <a:p>
            <a:pPr marL="396875" marR="5080" indent="-182880">
              <a:lnSpc>
                <a:spcPts val="2160"/>
              </a:lnSpc>
              <a:spcBef>
                <a:spcPts val="425"/>
              </a:spcBef>
              <a:buClr>
                <a:srgbClr val="E38312"/>
              </a:buClr>
              <a:buChar char="◦"/>
              <a:tabLst>
                <a:tab pos="397510" algn="l"/>
              </a:tabLst>
            </a:pPr>
            <a:endParaRPr sz="2000" dirty="0">
              <a:latin typeface="Calibri"/>
              <a:cs typeface="Calibri"/>
            </a:endParaRPr>
          </a:p>
          <a:p>
            <a:pPr marL="396875" marR="136525" indent="-182880">
              <a:lnSpc>
                <a:spcPct val="90000"/>
              </a:lnSpc>
              <a:spcBef>
                <a:spcPts val="570"/>
              </a:spcBef>
              <a:buClr>
                <a:srgbClr val="E38312"/>
              </a:buClr>
              <a:buChar char="◦"/>
              <a:tabLst>
                <a:tab pos="397510" algn="l"/>
              </a:tabLst>
            </a:pPr>
            <a:r>
              <a:rPr sz="2000" spc="-25" dirty="0">
                <a:solidFill>
                  <a:srgbClr val="404040"/>
                </a:solidFill>
                <a:latin typeface="Calibri"/>
                <a:cs typeface="Calibri"/>
              </a:rPr>
              <a:t>At </a:t>
            </a:r>
            <a:r>
              <a:rPr sz="2000" spc="-10" dirty="0">
                <a:solidFill>
                  <a:srgbClr val="404040"/>
                </a:solidFill>
                <a:latin typeface="Calibri"/>
                <a:cs typeface="Calibri"/>
              </a:rPr>
              <a:t>least </a:t>
            </a:r>
            <a:r>
              <a:rPr sz="2000" dirty="0">
                <a:solidFill>
                  <a:srgbClr val="404040"/>
                </a:solidFill>
                <a:latin typeface="Calibri"/>
                <a:cs typeface="Calibri"/>
              </a:rPr>
              <a:t>300 clock </a:t>
            </a:r>
            <a:r>
              <a:rPr sz="2000" spc="-10" dirty="0">
                <a:solidFill>
                  <a:srgbClr val="404040"/>
                </a:solidFill>
                <a:latin typeface="Calibri"/>
                <a:cs typeface="Calibri"/>
              </a:rPr>
              <a:t>hours, </a:t>
            </a:r>
            <a:r>
              <a:rPr sz="2000" dirty="0">
                <a:solidFill>
                  <a:srgbClr val="404040"/>
                </a:solidFill>
                <a:latin typeface="Calibri"/>
                <a:cs typeface="Calibri"/>
              </a:rPr>
              <a:t>8 </a:t>
            </a:r>
            <a:r>
              <a:rPr sz="2000" spc="-10" dirty="0">
                <a:solidFill>
                  <a:srgbClr val="404040"/>
                </a:solidFill>
                <a:latin typeface="Calibri"/>
                <a:cs typeface="Calibri"/>
              </a:rPr>
              <a:t>semester </a:t>
            </a:r>
            <a:r>
              <a:rPr sz="2000" spc="-5" dirty="0">
                <a:solidFill>
                  <a:srgbClr val="404040"/>
                </a:solidFill>
                <a:latin typeface="Calibri"/>
                <a:cs typeface="Calibri"/>
              </a:rPr>
              <a:t>credit </a:t>
            </a:r>
            <a:r>
              <a:rPr sz="2000" spc="-10" dirty="0">
                <a:solidFill>
                  <a:srgbClr val="404040"/>
                </a:solidFill>
                <a:latin typeface="Calibri"/>
                <a:cs typeface="Calibri"/>
              </a:rPr>
              <a:t>hours </a:t>
            </a:r>
            <a:r>
              <a:rPr sz="2000" dirty="0">
                <a:solidFill>
                  <a:srgbClr val="404040"/>
                </a:solidFill>
                <a:latin typeface="Calibri"/>
                <a:cs typeface="Calibri"/>
              </a:rPr>
              <a:t>or 12 </a:t>
            </a:r>
            <a:r>
              <a:rPr sz="2000" spc="-5" dirty="0">
                <a:solidFill>
                  <a:srgbClr val="404040"/>
                </a:solidFill>
                <a:latin typeface="Calibri"/>
                <a:cs typeface="Calibri"/>
              </a:rPr>
              <a:t>quarter credit </a:t>
            </a:r>
            <a:r>
              <a:rPr sz="2000" spc="-10" dirty="0">
                <a:solidFill>
                  <a:srgbClr val="404040"/>
                </a:solidFill>
                <a:latin typeface="Calibri"/>
                <a:cs typeface="Calibri"/>
              </a:rPr>
              <a:t>hours </a:t>
            </a:r>
            <a:r>
              <a:rPr sz="2000" dirty="0">
                <a:solidFill>
                  <a:srgbClr val="404040"/>
                </a:solidFill>
                <a:latin typeface="Calibri"/>
                <a:cs typeface="Calibri"/>
              </a:rPr>
              <a:t>AND 10 </a:t>
            </a:r>
            <a:r>
              <a:rPr sz="2000" spc="-10" dirty="0">
                <a:solidFill>
                  <a:srgbClr val="404040"/>
                </a:solidFill>
                <a:latin typeface="Calibri"/>
                <a:cs typeface="Calibri"/>
              </a:rPr>
              <a:t>weeks </a:t>
            </a:r>
            <a:r>
              <a:rPr sz="2000" spc="-5" dirty="0">
                <a:solidFill>
                  <a:srgbClr val="404040"/>
                </a:solidFill>
                <a:latin typeface="Calibri"/>
                <a:cs typeface="Calibri"/>
              </a:rPr>
              <a:t>of  instruction </a:t>
            </a:r>
            <a:r>
              <a:rPr sz="2000" dirty="0">
                <a:solidFill>
                  <a:srgbClr val="404040"/>
                </a:solidFill>
                <a:latin typeface="Calibri"/>
                <a:cs typeface="Calibri"/>
              </a:rPr>
              <a:t>AND </a:t>
            </a:r>
            <a:r>
              <a:rPr sz="2000" spc="-10" dirty="0">
                <a:solidFill>
                  <a:srgbClr val="404040"/>
                </a:solidFill>
                <a:latin typeface="Calibri"/>
                <a:cs typeface="Calibri"/>
              </a:rPr>
              <a:t>require </a:t>
            </a:r>
            <a:r>
              <a:rPr sz="2000" dirty="0">
                <a:solidFill>
                  <a:srgbClr val="404040"/>
                </a:solidFill>
                <a:latin typeface="Calibri"/>
                <a:cs typeface="Calibri"/>
              </a:rPr>
              <a:t>the </a:t>
            </a:r>
            <a:r>
              <a:rPr sz="2000" spc="-10" dirty="0">
                <a:solidFill>
                  <a:srgbClr val="404040"/>
                </a:solidFill>
                <a:latin typeface="Calibri"/>
                <a:cs typeface="Calibri"/>
              </a:rPr>
              <a:t>student </a:t>
            </a:r>
            <a:r>
              <a:rPr sz="2000" spc="-5" dirty="0">
                <a:solidFill>
                  <a:srgbClr val="404040"/>
                </a:solidFill>
                <a:latin typeface="Calibri"/>
                <a:cs typeface="Calibri"/>
              </a:rPr>
              <a:t>already </a:t>
            </a:r>
            <a:r>
              <a:rPr sz="2000" spc="-20" dirty="0">
                <a:solidFill>
                  <a:srgbClr val="404040"/>
                </a:solidFill>
                <a:latin typeface="Calibri"/>
                <a:cs typeface="Calibri"/>
              </a:rPr>
              <a:t>have </a:t>
            </a:r>
            <a:r>
              <a:rPr sz="2000" spc="-5" dirty="0">
                <a:solidFill>
                  <a:srgbClr val="404040"/>
                </a:solidFill>
                <a:latin typeface="Calibri"/>
                <a:cs typeface="Calibri"/>
              </a:rPr>
              <a:t>prior completion of </a:t>
            </a:r>
            <a:r>
              <a:rPr sz="2000" spc="-15" dirty="0">
                <a:solidFill>
                  <a:srgbClr val="404040"/>
                </a:solidFill>
                <a:latin typeface="Calibri"/>
                <a:cs typeface="Calibri"/>
              </a:rPr>
              <a:t>at </a:t>
            </a:r>
            <a:r>
              <a:rPr sz="2000" spc="-5" dirty="0">
                <a:solidFill>
                  <a:srgbClr val="404040"/>
                </a:solidFill>
                <a:latin typeface="Calibri"/>
                <a:cs typeface="Calibri"/>
              </a:rPr>
              <a:t>least </a:t>
            </a:r>
            <a:r>
              <a:rPr sz="2000" dirty="0">
                <a:solidFill>
                  <a:srgbClr val="404040"/>
                </a:solidFill>
                <a:latin typeface="Calibri"/>
                <a:cs typeface="Calibri"/>
              </a:rPr>
              <a:t>an </a:t>
            </a:r>
            <a:r>
              <a:rPr sz="2000" spc="-10" dirty="0">
                <a:solidFill>
                  <a:srgbClr val="404040"/>
                </a:solidFill>
                <a:latin typeface="Calibri"/>
                <a:cs typeface="Calibri"/>
              </a:rPr>
              <a:t>associate  </a:t>
            </a:r>
            <a:r>
              <a:rPr sz="2000" spc="-5" dirty="0" smtClean="0">
                <a:solidFill>
                  <a:srgbClr val="404040"/>
                </a:solidFill>
                <a:latin typeface="Calibri"/>
                <a:cs typeface="Calibri"/>
              </a:rPr>
              <a:t>degree</a:t>
            </a:r>
            <a:r>
              <a:rPr lang="en-US" sz="2000" spc="-5" dirty="0" smtClean="0">
                <a:solidFill>
                  <a:srgbClr val="404040"/>
                </a:solidFill>
                <a:latin typeface="Calibri"/>
                <a:cs typeface="Calibri"/>
              </a:rPr>
              <a:t>.</a:t>
            </a:r>
            <a:endParaRPr sz="2000" dirty="0">
              <a:latin typeface="Calibri"/>
              <a:cs typeface="Calibri"/>
            </a:endParaRPr>
          </a:p>
          <a:p>
            <a:pPr marL="396875" indent="-182880">
              <a:lnSpc>
                <a:spcPts val="2280"/>
              </a:lnSpc>
              <a:spcBef>
                <a:spcPts val="360"/>
              </a:spcBef>
              <a:buClr>
                <a:srgbClr val="E38312"/>
              </a:buClr>
              <a:buChar char="◦"/>
              <a:tabLst>
                <a:tab pos="397510" algn="l"/>
              </a:tabLst>
            </a:pPr>
            <a:endParaRPr lang="en-US" sz="2000" spc="-25" dirty="0" smtClean="0">
              <a:solidFill>
                <a:srgbClr val="404040"/>
              </a:solidFill>
              <a:latin typeface="Calibri"/>
              <a:cs typeface="Calibri"/>
            </a:endParaRPr>
          </a:p>
          <a:p>
            <a:pPr marL="396875" indent="-182880">
              <a:lnSpc>
                <a:spcPts val="2280"/>
              </a:lnSpc>
              <a:spcBef>
                <a:spcPts val="360"/>
              </a:spcBef>
              <a:buClr>
                <a:srgbClr val="E38312"/>
              </a:buClr>
              <a:buChar char="◦"/>
              <a:tabLst>
                <a:tab pos="397510" algn="l"/>
              </a:tabLst>
            </a:pPr>
            <a:r>
              <a:rPr sz="2000" spc="-25" dirty="0" smtClean="0">
                <a:solidFill>
                  <a:srgbClr val="404040"/>
                </a:solidFill>
                <a:latin typeface="Calibri"/>
                <a:cs typeface="Calibri"/>
              </a:rPr>
              <a:t>At </a:t>
            </a:r>
            <a:r>
              <a:rPr sz="2000" spc="-10" dirty="0">
                <a:solidFill>
                  <a:srgbClr val="404040"/>
                </a:solidFill>
                <a:latin typeface="Calibri"/>
                <a:cs typeface="Calibri"/>
              </a:rPr>
              <a:t>least </a:t>
            </a:r>
            <a:r>
              <a:rPr sz="2000" dirty="0">
                <a:solidFill>
                  <a:srgbClr val="404040"/>
                </a:solidFill>
                <a:latin typeface="Calibri"/>
                <a:cs typeface="Calibri"/>
              </a:rPr>
              <a:t>300 clock </a:t>
            </a:r>
            <a:r>
              <a:rPr sz="2000" spc="-10" dirty="0">
                <a:solidFill>
                  <a:srgbClr val="404040"/>
                </a:solidFill>
                <a:latin typeface="Calibri"/>
                <a:cs typeface="Calibri"/>
              </a:rPr>
              <a:t>hours </a:t>
            </a:r>
            <a:r>
              <a:rPr sz="2000" dirty="0">
                <a:solidFill>
                  <a:srgbClr val="404040"/>
                </a:solidFill>
                <a:latin typeface="Calibri"/>
                <a:cs typeface="Calibri"/>
              </a:rPr>
              <a:t>but </a:t>
            </a:r>
            <a:r>
              <a:rPr sz="2000" spc="-5" dirty="0">
                <a:solidFill>
                  <a:srgbClr val="404040"/>
                </a:solidFill>
                <a:latin typeface="Calibri"/>
                <a:cs typeface="Calibri"/>
              </a:rPr>
              <a:t>less </a:t>
            </a:r>
            <a:r>
              <a:rPr sz="2000" dirty="0">
                <a:solidFill>
                  <a:srgbClr val="404040"/>
                </a:solidFill>
                <a:latin typeface="Calibri"/>
                <a:cs typeface="Calibri"/>
              </a:rPr>
              <a:t>than 600 clock </a:t>
            </a:r>
            <a:r>
              <a:rPr sz="2000" spc="-10" dirty="0">
                <a:solidFill>
                  <a:srgbClr val="404040"/>
                </a:solidFill>
                <a:latin typeface="Calibri"/>
                <a:cs typeface="Calibri"/>
              </a:rPr>
              <a:t>hours </a:t>
            </a:r>
            <a:r>
              <a:rPr sz="2000" dirty="0">
                <a:solidFill>
                  <a:srgbClr val="404040"/>
                </a:solidFill>
                <a:latin typeface="Calibri"/>
                <a:cs typeface="Calibri"/>
              </a:rPr>
              <a:t>AND 10 </a:t>
            </a:r>
            <a:r>
              <a:rPr sz="2000" spc="-10" dirty="0">
                <a:solidFill>
                  <a:srgbClr val="404040"/>
                </a:solidFill>
                <a:latin typeface="Calibri"/>
                <a:cs typeface="Calibri"/>
              </a:rPr>
              <a:t>weeks </a:t>
            </a:r>
            <a:r>
              <a:rPr sz="2000" spc="-5" dirty="0">
                <a:solidFill>
                  <a:srgbClr val="404040"/>
                </a:solidFill>
                <a:latin typeface="Calibri"/>
                <a:cs typeface="Calibri"/>
              </a:rPr>
              <a:t>of instruction </a:t>
            </a:r>
            <a:r>
              <a:rPr sz="2000" dirty="0">
                <a:solidFill>
                  <a:srgbClr val="404040"/>
                </a:solidFill>
                <a:latin typeface="Calibri"/>
                <a:cs typeface="Calibri"/>
              </a:rPr>
              <a:t>AND</a:t>
            </a:r>
            <a:r>
              <a:rPr sz="2000" spc="65" dirty="0">
                <a:solidFill>
                  <a:srgbClr val="404040"/>
                </a:solidFill>
                <a:latin typeface="Calibri"/>
                <a:cs typeface="Calibri"/>
              </a:rPr>
              <a:t> </a:t>
            </a:r>
            <a:r>
              <a:rPr sz="2000" spc="-5" dirty="0">
                <a:solidFill>
                  <a:srgbClr val="404040"/>
                </a:solidFill>
                <a:latin typeface="Calibri"/>
                <a:cs typeface="Calibri"/>
              </a:rPr>
              <a:t>meet</a:t>
            </a:r>
            <a:endParaRPr sz="2000" dirty="0">
              <a:latin typeface="Calibri"/>
              <a:cs typeface="Calibri"/>
            </a:endParaRPr>
          </a:p>
          <a:p>
            <a:pPr marL="396875">
              <a:lnSpc>
                <a:spcPts val="2280"/>
              </a:lnSpc>
            </a:pPr>
            <a:r>
              <a:rPr sz="2000" spc="-5" dirty="0">
                <a:solidFill>
                  <a:srgbClr val="404040"/>
                </a:solidFill>
                <a:latin typeface="Calibri"/>
                <a:cs typeface="Calibri"/>
              </a:rPr>
              <a:t>completion </a:t>
            </a:r>
            <a:r>
              <a:rPr sz="2000" dirty="0">
                <a:solidFill>
                  <a:srgbClr val="404040"/>
                </a:solidFill>
                <a:latin typeface="Calibri"/>
                <a:cs typeface="Calibri"/>
              </a:rPr>
              <a:t>and </a:t>
            </a:r>
            <a:r>
              <a:rPr sz="2000" spc="-5" dirty="0">
                <a:solidFill>
                  <a:srgbClr val="404040"/>
                </a:solidFill>
                <a:latin typeface="Calibri"/>
                <a:cs typeface="Calibri"/>
              </a:rPr>
              <a:t>placement </a:t>
            </a:r>
            <a:r>
              <a:rPr sz="2000" spc="-20" dirty="0">
                <a:solidFill>
                  <a:srgbClr val="404040"/>
                </a:solidFill>
                <a:latin typeface="Calibri"/>
                <a:cs typeface="Calibri"/>
              </a:rPr>
              <a:t>rate </a:t>
            </a:r>
            <a:r>
              <a:rPr sz="2000" spc="-10" dirty="0">
                <a:solidFill>
                  <a:srgbClr val="404040"/>
                </a:solidFill>
                <a:latin typeface="Calibri"/>
                <a:cs typeface="Calibri"/>
              </a:rPr>
              <a:t>requirements </a:t>
            </a:r>
            <a:r>
              <a:rPr sz="2000" spc="-10" dirty="0" smtClean="0">
                <a:solidFill>
                  <a:srgbClr val="404040"/>
                </a:solidFill>
                <a:latin typeface="Calibri"/>
                <a:cs typeface="Calibri"/>
              </a:rPr>
              <a:t>(Direct </a:t>
            </a:r>
            <a:r>
              <a:rPr sz="2000" dirty="0">
                <a:solidFill>
                  <a:srgbClr val="404040"/>
                </a:solidFill>
                <a:latin typeface="Calibri"/>
                <a:cs typeface="Calibri"/>
              </a:rPr>
              <a:t>loan</a:t>
            </a:r>
            <a:r>
              <a:rPr sz="2000" spc="95" dirty="0">
                <a:solidFill>
                  <a:srgbClr val="404040"/>
                </a:solidFill>
                <a:latin typeface="Calibri"/>
                <a:cs typeface="Calibri"/>
              </a:rPr>
              <a:t> </a:t>
            </a:r>
            <a:r>
              <a:rPr sz="2000" dirty="0">
                <a:solidFill>
                  <a:srgbClr val="404040"/>
                </a:solidFill>
                <a:latin typeface="Calibri"/>
                <a:cs typeface="Calibri"/>
              </a:rPr>
              <a:t>only</a:t>
            </a:r>
            <a:r>
              <a:rPr sz="2000" dirty="0" smtClean="0">
                <a:solidFill>
                  <a:srgbClr val="404040"/>
                </a:solidFill>
                <a:latin typeface="Calibri"/>
                <a:cs typeface="Calibri"/>
              </a:rPr>
              <a:t>)</a:t>
            </a:r>
            <a:r>
              <a:rPr lang="en-US" sz="2000" dirty="0" smtClean="0">
                <a:solidFill>
                  <a:srgbClr val="404040"/>
                </a:solidFill>
                <a:latin typeface="Calibri"/>
                <a:cs typeface="Calibri"/>
              </a:rPr>
              <a:t>.</a:t>
            </a:r>
            <a:endParaRPr sz="2000" dirty="0">
              <a:latin typeface="Calibri"/>
              <a:cs typeface="Calibri"/>
            </a:endParaRPr>
          </a:p>
        </p:txBody>
      </p:sp>
      <p:sp>
        <p:nvSpPr>
          <p:cNvPr id="8"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smtClean="0">
                <a:solidFill>
                  <a:schemeClr val="accent6">
                    <a:lumMod val="75000"/>
                  </a:schemeClr>
                </a:solidFill>
                <a:latin typeface="Bahnschrift SemiBold" panose="020B0502040204020203" pitchFamily="34" charset="0"/>
              </a:rPr>
              <a:t>Determining Program Eligibility</a:t>
            </a:r>
            <a:r>
              <a:rPr u="none" spc="-65" dirty="0">
                <a:solidFill>
                  <a:srgbClr val="006FC0"/>
                </a:solid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7894" y="2133600"/>
            <a:ext cx="10972800" cy="3077766"/>
          </a:xfrm>
        </p:spPr>
        <p:txBody>
          <a:bodyPr/>
          <a:lstStyle/>
          <a:p>
            <a:pPr marL="342900" indent="-342900">
              <a:buFont typeface="Arial" panose="020B0604020202020204" pitchFamily="34" charset="0"/>
              <a:buChar char="•"/>
            </a:pPr>
            <a:r>
              <a:rPr lang="en-US" dirty="0"/>
              <a:t>PPA – Program Participation Agreement</a:t>
            </a:r>
          </a:p>
          <a:p>
            <a:pPr marL="800100" lvl="1" indent="-342900">
              <a:buFont typeface="Arial" panose="020B0604020202020204" pitchFamily="34" charset="0"/>
              <a:buChar char="•"/>
            </a:pPr>
            <a:r>
              <a:rPr lang="en-US" sz="2000" dirty="0" smtClean="0"/>
              <a:t>Required </a:t>
            </a:r>
            <a:r>
              <a:rPr lang="en-US" sz="2000" dirty="0"/>
              <a:t>for schools to participate in Federal Student Aid </a:t>
            </a:r>
            <a:r>
              <a:rPr lang="en-US" sz="2000" dirty="0" smtClean="0"/>
              <a:t>programs</a:t>
            </a:r>
          </a:p>
          <a:p>
            <a:pPr marL="800100" lvl="1" indent="-342900">
              <a:buFont typeface="Arial" panose="020B0604020202020204" pitchFamily="34" charset="0"/>
              <a:buChar char="•"/>
            </a:pPr>
            <a:r>
              <a:rPr lang="en-US" sz="2000" dirty="0" smtClean="0"/>
              <a:t>Covers </a:t>
            </a:r>
            <a:r>
              <a:rPr lang="en-US" sz="2000" dirty="0"/>
              <a:t>up to 6 </a:t>
            </a:r>
            <a:r>
              <a:rPr lang="en-US" sz="2000" dirty="0" smtClean="0"/>
              <a:t>years</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dirty="0" smtClean="0"/>
              <a:t>E-App </a:t>
            </a:r>
            <a:r>
              <a:rPr lang="en-US" dirty="0"/>
              <a:t>– Electronic Application for Approval to Participate in the </a:t>
            </a:r>
            <a:r>
              <a:rPr lang="en-US" dirty="0" smtClean="0"/>
              <a:t>Federal Student </a:t>
            </a:r>
            <a:r>
              <a:rPr lang="en-US" dirty="0"/>
              <a:t>Aid Programs</a:t>
            </a:r>
          </a:p>
          <a:p>
            <a:pPr marL="800100" lvl="1" indent="-342900">
              <a:buFont typeface="Arial" panose="020B0604020202020204" pitchFamily="34" charset="0"/>
              <a:buChar char="•"/>
            </a:pPr>
            <a:r>
              <a:rPr lang="en-US" sz="2000" dirty="0" smtClean="0"/>
              <a:t>The </a:t>
            </a:r>
            <a:r>
              <a:rPr lang="en-US" sz="2000" dirty="0"/>
              <a:t>electronic application </a:t>
            </a:r>
            <a:r>
              <a:rPr lang="en-US" sz="2000" dirty="0" smtClean="0"/>
              <a:t>process</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dirty="0" smtClean="0"/>
              <a:t>ECAR </a:t>
            </a:r>
            <a:r>
              <a:rPr lang="en-US" dirty="0"/>
              <a:t>– Eligibility and Certification Approval Record</a:t>
            </a:r>
          </a:p>
          <a:p>
            <a:pPr marL="800100" lvl="1" indent="-342900">
              <a:buFont typeface="Arial" panose="020B0604020202020204" pitchFamily="34" charset="0"/>
              <a:buChar char="•"/>
            </a:pPr>
            <a:r>
              <a:rPr lang="en-US" sz="2000" dirty="0" smtClean="0"/>
              <a:t>Shows </a:t>
            </a:r>
            <a:r>
              <a:rPr lang="en-US" sz="2000" dirty="0"/>
              <a:t>school specifics approved by ED</a:t>
            </a:r>
          </a:p>
          <a:p>
            <a:pPr marL="800100" lvl="1" indent="-342900">
              <a:buFont typeface="Arial" panose="020B0604020202020204" pitchFamily="34" charset="0"/>
              <a:buChar char="•"/>
            </a:pPr>
            <a:r>
              <a:rPr lang="en-US" sz="2000" dirty="0" smtClean="0"/>
              <a:t>Updatable </a:t>
            </a:r>
            <a:r>
              <a:rPr lang="en-US" sz="2000" dirty="0"/>
              <a:t>via the E-App</a:t>
            </a:r>
          </a:p>
        </p:txBody>
      </p:sp>
      <p:sp>
        <p:nvSpPr>
          <p:cNvPr id="4"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smtClean="0">
                <a:solidFill>
                  <a:schemeClr val="accent6">
                    <a:lumMod val="75000"/>
                  </a:schemeClr>
                </a:solidFill>
                <a:latin typeface="Bahnschrift SemiBold" panose="020B0502040204020203" pitchFamily="34" charset="0"/>
              </a:rPr>
              <a:t>PPA, E-App, ECAR</a:t>
            </a:r>
            <a:r>
              <a:rPr u="none" spc="-65" dirty="0">
                <a:solidFill>
                  <a:srgbClr val="006FC0"/>
                </a:solidFill>
              </a:rPr>
              <a:t>	</a:t>
            </a:r>
          </a:p>
        </p:txBody>
      </p:sp>
    </p:spTree>
    <p:extLst>
      <p:ext uri="{BB962C8B-B14F-4D97-AF65-F5344CB8AC3E}">
        <p14:creationId xmlns:p14="http://schemas.microsoft.com/office/powerpoint/2010/main" val="3789828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23</a:t>
            </a:fld>
            <a:endParaRPr dirty="0"/>
          </a:p>
        </p:txBody>
      </p:sp>
      <p:sp>
        <p:nvSpPr>
          <p:cNvPr id="5" name="object 5"/>
          <p:cNvSpPr txBox="1"/>
          <p:nvPr/>
        </p:nvSpPr>
        <p:spPr>
          <a:xfrm>
            <a:off x="609600" y="1981200"/>
            <a:ext cx="10788650" cy="3054040"/>
          </a:xfrm>
          <a:prstGeom prst="rect">
            <a:avLst/>
          </a:prstGeom>
        </p:spPr>
        <p:txBody>
          <a:bodyPr vert="horz" wrap="square" lIns="0" tIns="32384" rIns="0" bIns="0" rtlCol="0">
            <a:spAutoFit/>
          </a:bodyPr>
          <a:lstStyle/>
          <a:p>
            <a:pPr marL="12700">
              <a:lnSpc>
                <a:spcPct val="100000"/>
              </a:lnSpc>
              <a:spcBef>
                <a:spcPts val="254"/>
              </a:spcBef>
            </a:pPr>
            <a:r>
              <a:rPr lang="en-US" sz="2800" b="1" spc="-10" dirty="0" smtClean="0">
                <a:solidFill>
                  <a:srgbClr val="404040"/>
                </a:solidFill>
                <a:latin typeface="Calibri"/>
                <a:cs typeface="Calibri"/>
              </a:rPr>
              <a:t>School Self-Determination of Eligibility</a:t>
            </a:r>
          </a:p>
          <a:p>
            <a:pPr marL="12700">
              <a:lnSpc>
                <a:spcPct val="100000"/>
              </a:lnSpc>
              <a:spcBef>
                <a:spcPts val="254"/>
              </a:spcBef>
            </a:pPr>
            <a:r>
              <a:rPr lang="en-US" sz="2000" dirty="0">
                <a:solidFill>
                  <a:srgbClr val="404040"/>
                </a:solidFill>
                <a:cs typeface="Calibri"/>
              </a:rPr>
              <a:t>If a </a:t>
            </a:r>
            <a:r>
              <a:rPr lang="en-US" sz="2000" spc="-5" dirty="0" smtClean="0">
                <a:solidFill>
                  <a:srgbClr val="404040"/>
                </a:solidFill>
                <a:cs typeface="Calibri"/>
              </a:rPr>
              <a:t>school </a:t>
            </a:r>
            <a:r>
              <a:rPr lang="en-US" sz="2000" spc="-15" dirty="0">
                <a:solidFill>
                  <a:srgbClr val="404040"/>
                </a:solidFill>
                <a:cs typeface="Calibri"/>
              </a:rPr>
              <a:t>makes </a:t>
            </a:r>
            <a:r>
              <a:rPr lang="en-US" sz="2000" dirty="0">
                <a:solidFill>
                  <a:srgbClr val="404040"/>
                </a:solidFill>
                <a:cs typeface="Calibri"/>
              </a:rPr>
              <a:t>a</a:t>
            </a:r>
            <a:r>
              <a:rPr lang="en-US" sz="2000" spc="-10" dirty="0">
                <a:solidFill>
                  <a:srgbClr val="404040"/>
                </a:solidFill>
                <a:cs typeface="Calibri"/>
              </a:rPr>
              <a:t> </a:t>
            </a:r>
            <a:r>
              <a:rPr lang="en-US" sz="2000" spc="-5" dirty="0">
                <a:solidFill>
                  <a:srgbClr val="404040"/>
                </a:solidFill>
                <a:cs typeface="Calibri"/>
              </a:rPr>
              <a:t>self-determination:</a:t>
            </a:r>
            <a:endParaRPr lang="en-US" sz="2000" dirty="0">
              <a:cs typeface="Calibri"/>
            </a:endParaRPr>
          </a:p>
          <a:p>
            <a:pPr marL="304800" marR="262255" indent="-182880">
              <a:lnSpc>
                <a:spcPts val="2160"/>
              </a:lnSpc>
              <a:spcBef>
                <a:spcPts val="425"/>
              </a:spcBef>
              <a:buClr>
                <a:srgbClr val="E38312"/>
              </a:buClr>
              <a:buChar char="◦"/>
              <a:tabLst>
                <a:tab pos="305435" algn="l"/>
              </a:tabLst>
            </a:pPr>
            <a:r>
              <a:rPr lang="en-US" sz="2000" dirty="0">
                <a:solidFill>
                  <a:srgbClr val="404040"/>
                </a:solidFill>
                <a:cs typeface="Calibri"/>
              </a:rPr>
              <a:t>It </a:t>
            </a:r>
            <a:r>
              <a:rPr lang="en-US" sz="2000" spc="-5" dirty="0">
                <a:solidFill>
                  <a:srgbClr val="404040"/>
                </a:solidFill>
                <a:cs typeface="Calibri"/>
              </a:rPr>
              <a:t>must </a:t>
            </a:r>
            <a:r>
              <a:rPr lang="en-US" sz="2000" spc="-15" dirty="0">
                <a:solidFill>
                  <a:srgbClr val="404040"/>
                </a:solidFill>
                <a:cs typeface="Calibri"/>
              </a:rPr>
              <a:t>have </a:t>
            </a:r>
            <a:r>
              <a:rPr lang="en-US" sz="2000" spc="-10" dirty="0">
                <a:solidFill>
                  <a:srgbClr val="404040"/>
                </a:solidFill>
                <a:cs typeface="Calibri"/>
              </a:rPr>
              <a:t>received </a:t>
            </a:r>
            <a:r>
              <a:rPr lang="en-US" sz="2000" dirty="0">
                <a:solidFill>
                  <a:srgbClr val="404040"/>
                </a:solidFill>
                <a:cs typeface="Calibri"/>
              </a:rPr>
              <a:t>the </a:t>
            </a:r>
            <a:r>
              <a:rPr lang="en-US" sz="2000" spc="-10" dirty="0">
                <a:solidFill>
                  <a:srgbClr val="404040"/>
                </a:solidFill>
                <a:cs typeface="Calibri"/>
              </a:rPr>
              <a:t>required </a:t>
            </a:r>
            <a:r>
              <a:rPr lang="en-US" sz="2000" spc="-20" dirty="0">
                <a:solidFill>
                  <a:srgbClr val="404040"/>
                </a:solidFill>
                <a:cs typeface="Calibri"/>
              </a:rPr>
              <a:t>state </a:t>
            </a:r>
            <a:r>
              <a:rPr lang="en-US" sz="2000" dirty="0">
                <a:solidFill>
                  <a:srgbClr val="404040"/>
                </a:solidFill>
                <a:cs typeface="Calibri"/>
              </a:rPr>
              <a:t>and </a:t>
            </a:r>
            <a:r>
              <a:rPr lang="en-US" sz="2000" spc="-5" dirty="0">
                <a:solidFill>
                  <a:srgbClr val="404040"/>
                </a:solidFill>
                <a:cs typeface="Calibri"/>
              </a:rPr>
              <a:t>accrediting </a:t>
            </a:r>
            <a:r>
              <a:rPr lang="en-US" sz="2000" dirty="0">
                <a:solidFill>
                  <a:srgbClr val="404040"/>
                </a:solidFill>
                <a:cs typeface="Calibri"/>
              </a:rPr>
              <a:t>agency </a:t>
            </a:r>
            <a:r>
              <a:rPr lang="en-US" sz="2000" spc="-10" dirty="0">
                <a:solidFill>
                  <a:srgbClr val="404040"/>
                </a:solidFill>
                <a:cs typeface="Calibri"/>
              </a:rPr>
              <a:t>approvals </a:t>
            </a:r>
            <a:r>
              <a:rPr lang="en-US" sz="2000" spc="-15" dirty="0">
                <a:solidFill>
                  <a:srgbClr val="404040"/>
                </a:solidFill>
                <a:cs typeface="Calibri"/>
              </a:rPr>
              <a:t>before </a:t>
            </a:r>
            <a:r>
              <a:rPr lang="en-US" sz="2000" dirty="0">
                <a:solidFill>
                  <a:srgbClr val="404040"/>
                </a:solidFill>
                <a:cs typeface="Calibri"/>
              </a:rPr>
              <a:t>making the  decision.</a:t>
            </a:r>
            <a:endParaRPr lang="en-US" sz="2000" dirty="0">
              <a:cs typeface="Calibri"/>
            </a:endParaRPr>
          </a:p>
          <a:p>
            <a:pPr marL="304800" marR="889000" indent="-182880">
              <a:lnSpc>
                <a:spcPts val="2160"/>
              </a:lnSpc>
              <a:spcBef>
                <a:spcPts val="600"/>
              </a:spcBef>
              <a:buClr>
                <a:srgbClr val="E38312"/>
              </a:buClr>
              <a:buChar char="◦"/>
              <a:tabLst>
                <a:tab pos="305435" algn="l"/>
              </a:tabLst>
            </a:pPr>
            <a:r>
              <a:rPr lang="en-US" sz="2000" strike="sngStrike" dirty="0">
                <a:solidFill>
                  <a:srgbClr val="404040"/>
                </a:solidFill>
                <a:cs typeface="Calibri"/>
              </a:rPr>
              <a:t>It </a:t>
            </a:r>
            <a:r>
              <a:rPr lang="en-US" sz="2000" strike="sngStrike" spc="-5" dirty="0">
                <a:solidFill>
                  <a:srgbClr val="404040"/>
                </a:solidFill>
                <a:cs typeface="Calibri"/>
              </a:rPr>
              <a:t>must meet </a:t>
            </a:r>
            <a:r>
              <a:rPr lang="en-US" sz="2000" strike="sngStrike" dirty="0">
                <a:solidFill>
                  <a:srgbClr val="404040"/>
                </a:solidFill>
                <a:cs typeface="Calibri"/>
              </a:rPr>
              <a:t>all </a:t>
            </a:r>
            <a:r>
              <a:rPr lang="en-US" sz="2000" strike="sngStrike" spc="-10" dirty="0">
                <a:solidFill>
                  <a:srgbClr val="404040"/>
                </a:solidFill>
                <a:cs typeface="Calibri"/>
              </a:rPr>
              <a:t>required </a:t>
            </a:r>
            <a:r>
              <a:rPr lang="en-US" sz="2000" strike="sngStrike" dirty="0">
                <a:solidFill>
                  <a:srgbClr val="404040"/>
                </a:solidFill>
                <a:cs typeface="Calibri"/>
              </a:rPr>
              <a:t>Gainful </a:t>
            </a:r>
            <a:r>
              <a:rPr lang="en-US" sz="2000" strike="sngStrike" spc="-5" dirty="0">
                <a:solidFill>
                  <a:srgbClr val="404040"/>
                </a:solidFill>
                <a:cs typeface="Calibri"/>
              </a:rPr>
              <a:t>Employment Disclosures, Reporting, </a:t>
            </a:r>
            <a:r>
              <a:rPr lang="en-US" sz="2000" strike="sngStrike" dirty="0">
                <a:solidFill>
                  <a:srgbClr val="404040"/>
                </a:solidFill>
                <a:cs typeface="Calibri"/>
              </a:rPr>
              <a:t>and </a:t>
            </a:r>
            <a:r>
              <a:rPr lang="en-US" sz="2000" strike="sngStrike" spc="-5" dirty="0">
                <a:solidFill>
                  <a:srgbClr val="404040"/>
                </a:solidFill>
                <a:cs typeface="Calibri"/>
              </a:rPr>
              <a:t>Certification  requirements.</a:t>
            </a:r>
            <a:endParaRPr lang="en-US" sz="2000" strike="sngStrike" dirty="0">
              <a:cs typeface="Calibri"/>
            </a:endParaRPr>
          </a:p>
          <a:p>
            <a:pPr marL="304800" marR="5080" indent="-182880">
              <a:lnSpc>
                <a:spcPts val="2160"/>
              </a:lnSpc>
              <a:spcBef>
                <a:spcPts val="605"/>
              </a:spcBef>
              <a:buClr>
                <a:srgbClr val="E38312"/>
              </a:buClr>
              <a:buChar char="◦"/>
              <a:tabLst>
                <a:tab pos="305435" algn="l"/>
              </a:tabLst>
            </a:pPr>
            <a:r>
              <a:rPr lang="en-US" sz="2000" dirty="0">
                <a:solidFill>
                  <a:srgbClr val="404040"/>
                </a:solidFill>
                <a:cs typeface="Calibri"/>
              </a:rPr>
              <a:t>It </a:t>
            </a:r>
            <a:r>
              <a:rPr lang="en-US" sz="2000" spc="-5" dirty="0">
                <a:solidFill>
                  <a:srgbClr val="404040"/>
                </a:solidFill>
                <a:cs typeface="Calibri"/>
              </a:rPr>
              <a:t>must </a:t>
            </a:r>
            <a:r>
              <a:rPr lang="en-US" sz="2000" dirty="0">
                <a:solidFill>
                  <a:srgbClr val="404040"/>
                </a:solidFill>
                <a:cs typeface="Calibri"/>
              </a:rPr>
              <a:t>include the </a:t>
            </a:r>
            <a:r>
              <a:rPr lang="en-US" sz="2000" spc="-10" dirty="0">
                <a:solidFill>
                  <a:srgbClr val="404040"/>
                </a:solidFill>
                <a:cs typeface="Calibri"/>
              </a:rPr>
              <a:t>“self-certified” program </a:t>
            </a:r>
            <a:r>
              <a:rPr lang="en-US" sz="2000" spc="-5" dirty="0">
                <a:solidFill>
                  <a:srgbClr val="404040"/>
                </a:solidFill>
                <a:cs typeface="Calibri"/>
              </a:rPr>
              <a:t>on </a:t>
            </a:r>
            <a:r>
              <a:rPr lang="en-US" sz="2000" dirty="0">
                <a:solidFill>
                  <a:srgbClr val="404040"/>
                </a:solidFill>
                <a:cs typeface="Calibri"/>
              </a:rPr>
              <a:t>the </a:t>
            </a:r>
            <a:r>
              <a:rPr lang="en-US" sz="2000" spc="-10" dirty="0">
                <a:solidFill>
                  <a:srgbClr val="404040"/>
                </a:solidFill>
                <a:cs typeface="Calibri"/>
              </a:rPr>
              <a:t>next </a:t>
            </a:r>
            <a:r>
              <a:rPr lang="en-US" sz="2000" spc="-5" dirty="0">
                <a:solidFill>
                  <a:srgbClr val="404040"/>
                </a:solidFill>
                <a:cs typeface="Calibri"/>
              </a:rPr>
              <a:t>recertification </a:t>
            </a:r>
            <a:r>
              <a:rPr lang="en-US" sz="2000" spc="-10" dirty="0">
                <a:solidFill>
                  <a:srgbClr val="404040"/>
                </a:solidFill>
                <a:cs typeface="Calibri"/>
              </a:rPr>
              <a:t>E-App, </a:t>
            </a:r>
            <a:r>
              <a:rPr lang="en-US" sz="2000" spc="-5" dirty="0">
                <a:solidFill>
                  <a:srgbClr val="404040"/>
                </a:solidFill>
                <a:cs typeface="Calibri"/>
              </a:rPr>
              <a:t>or </a:t>
            </a:r>
            <a:r>
              <a:rPr lang="en-US" sz="2000" spc="-15" dirty="0">
                <a:solidFill>
                  <a:srgbClr val="404040"/>
                </a:solidFill>
                <a:cs typeface="Calibri"/>
              </a:rPr>
              <a:t>may </a:t>
            </a:r>
            <a:r>
              <a:rPr lang="en-US" sz="2000" spc="-5" dirty="0">
                <a:solidFill>
                  <a:srgbClr val="404040"/>
                </a:solidFill>
                <a:cs typeface="Calibri"/>
              </a:rPr>
              <a:t>report </a:t>
            </a:r>
            <a:r>
              <a:rPr lang="en-US" sz="2000" dirty="0">
                <a:solidFill>
                  <a:srgbClr val="404040"/>
                </a:solidFill>
                <a:cs typeface="Calibri"/>
              </a:rPr>
              <a:t>the  </a:t>
            </a:r>
            <a:r>
              <a:rPr lang="en-US" sz="2000" spc="-10" dirty="0">
                <a:solidFill>
                  <a:srgbClr val="404040"/>
                </a:solidFill>
                <a:cs typeface="Calibri"/>
              </a:rPr>
              <a:t>program</a:t>
            </a:r>
            <a:r>
              <a:rPr lang="en-US" sz="2000" spc="-15" dirty="0">
                <a:solidFill>
                  <a:srgbClr val="404040"/>
                </a:solidFill>
                <a:cs typeface="Calibri"/>
              </a:rPr>
              <a:t> </a:t>
            </a:r>
            <a:r>
              <a:rPr lang="en-US" sz="2000" dirty="0">
                <a:solidFill>
                  <a:srgbClr val="404040"/>
                </a:solidFill>
                <a:cs typeface="Calibri"/>
              </a:rPr>
              <a:t>sooner.</a:t>
            </a:r>
            <a:endParaRPr lang="en-US" sz="2000" dirty="0">
              <a:cs typeface="Calibri"/>
            </a:endParaRPr>
          </a:p>
          <a:p>
            <a:pPr marL="304800" indent="-182880">
              <a:lnSpc>
                <a:spcPct val="100000"/>
              </a:lnSpc>
              <a:spcBef>
                <a:spcPts val="330"/>
              </a:spcBef>
              <a:buClr>
                <a:srgbClr val="E38312"/>
              </a:buClr>
              <a:buFont typeface="Calibri"/>
              <a:buChar char="◦"/>
              <a:tabLst>
                <a:tab pos="305435" algn="l"/>
              </a:tabLst>
            </a:pPr>
            <a:r>
              <a:rPr lang="en-US" sz="2000" b="1" dirty="0">
                <a:solidFill>
                  <a:srgbClr val="006FC0"/>
                </a:solidFill>
                <a:cs typeface="Calibri"/>
              </a:rPr>
              <a:t>It is liable </a:t>
            </a:r>
            <a:r>
              <a:rPr lang="en-US" sz="2000" b="1" spc="-15" dirty="0">
                <a:solidFill>
                  <a:srgbClr val="006FC0"/>
                </a:solidFill>
                <a:cs typeface="Calibri"/>
              </a:rPr>
              <a:t>for FSA </a:t>
            </a:r>
            <a:r>
              <a:rPr lang="en-US" sz="2000" b="1" dirty="0">
                <a:solidFill>
                  <a:srgbClr val="006FC0"/>
                </a:solidFill>
                <a:cs typeface="Calibri"/>
              </a:rPr>
              <a:t>funds </a:t>
            </a:r>
            <a:r>
              <a:rPr lang="en-US" sz="2000" b="1" spc="-5" dirty="0">
                <a:solidFill>
                  <a:srgbClr val="006FC0"/>
                </a:solidFill>
                <a:cs typeface="Calibri"/>
              </a:rPr>
              <a:t>disbursed </a:t>
            </a:r>
            <a:r>
              <a:rPr lang="en-US" sz="2000" b="1" dirty="0">
                <a:solidFill>
                  <a:srgbClr val="006FC0"/>
                </a:solidFill>
                <a:cs typeface="Calibri"/>
              </a:rPr>
              <a:t>if </a:t>
            </a:r>
            <a:r>
              <a:rPr lang="en-US" sz="2000" b="1" spc="-10" dirty="0">
                <a:solidFill>
                  <a:srgbClr val="006FC0"/>
                </a:solidFill>
                <a:cs typeface="Calibri"/>
              </a:rPr>
              <a:t>self-determination </a:t>
            </a:r>
            <a:r>
              <a:rPr lang="en-US" sz="2000" b="1" dirty="0">
                <a:solidFill>
                  <a:srgbClr val="006FC0"/>
                </a:solidFill>
                <a:cs typeface="Calibri"/>
              </a:rPr>
              <a:t>is </a:t>
            </a:r>
            <a:r>
              <a:rPr lang="en-US" sz="2000" b="1" spc="-5" dirty="0">
                <a:solidFill>
                  <a:srgbClr val="006FC0"/>
                </a:solidFill>
                <a:cs typeface="Calibri"/>
              </a:rPr>
              <a:t>found </a:t>
            </a:r>
            <a:r>
              <a:rPr lang="en-US" sz="2000" b="1" spc="-15" dirty="0">
                <a:solidFill>
                  <a:srgbClr val="006FC0"/>
                </a:solidFill>
                <a:cs typeface="Calibri"/>
              </a:rPr>
              <a:t>to </a:t>
            </a:r>
            <a:r>
              <a:rPr lang="en-US" sz="2000" b="1" dirty="0">
                <a:solidFill>
                  <a:srgbClr val="006FC0"/>
                </a:solidFill>
                <a:cs typeface="Calibri"/>
              </a:rPr>
              <a:t>be</a:t>
            </a:r>
            <a:r>
              <a:rPr lang="en-US" sz="2000" b="1" spc="-50" dirty="0">
                <a:solidFill>
                  <a:srgbClr val="006FC0"/>
                </a:solidFill>
                <a:cs typeface="Calibri"/>
              </a:rPr>
              <a:t> </a:t>
            </a:r>
            <a:r>
              <a:rPr lang="en-US" sz="2000" b="1" spc="-10" dirty="0">
                <a:solidFill>
                  <a:srgbClr val="006FC0"/>
                </a:solidFill>
                <a:cs typeface="Calibri"/>
              </a:rPr>
              <a:t>incorrect.</a:t>
            </a:r>
            <a:endParaRPr lang="en-US" sz="2000" dirty="0">
              <a:cs typeface="Calibri"/>
            </a:endParaRPr>
          </a:p>
        </p:txBody>
      </p:sp>
      <p:sp>
        <p:nvSpPr>
          <p:cNvPr id="7"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smtClean="0">
                <a:solidFill>
                  <a:schemeClr val="accent6">
                    <a:lumMod val="75000"/>
                  </a:schemeClr>
                </a:solidFill>
                <a:latin typeface="Bahnschrift SemiBold" panose="020B0502040204020203" pitchFamily="34" charset="0"/>
              </a:rPr>
              <a:t>Adding Programs</a:t>
            </a:r>
            <a:r>
              <a:rPr u="none" spc="-65" dirty="0">
                <a:solidFill>
                  <a:srgbClr val="006FC0"/>
                </a:solidFill>
              </a:rPr>
              <a:t>	</a:t>
            </a:r>
          </a:p>
        </p:txBody>
      </p:sp>
    </p:spTree>
    <p:extLst>
      <p:ext uri="{BB962C8B-B14F-4D97-AF65-F5344CB8AC3E}">
        <p14:creationId xmlns:p14="http://schemas.microsoft.com/office/powerpoint/2010/main" val="3255689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24</a:t>
            </a:fld>
            <a:endParaRPr dirty="0"/>
          </a:p>
        </p:txBody>
      </p:sp>
      <p:sp>
        <p:nvSpPr>
          <p:cNvPr id="5" name="object 5"/>
          <p:cNvSpPr txBox="1"/>
          <p:nvPr/>
        </p:nvSpPr>
        <p:spPr>
          <a:xfrm>
            <a:off x="612648" y="1527048"/>
            <a:ext cx="10788650" cy="3890167"/>
          </a:xfrm>
          <a:prstGeom prst="rect">
            <a:avLst/>
          </a:prstGeom>
        </p:spPr>
        <p:txBody>
          <a:bodyPr vert="horz" wrap="square" lIns="0" tIns="32384" rIns="0" bIns="0" rtlCol="0">
            <a:spAutoFit/>
          </a:bodyPr>
          <a:lstStyle/>
          <a:p>
            <a:pPr marL="12700">
              <a:lnSpc>
                <a:spcPct val="100000"/>
              </a:lnSpc>
              <a:spcBef>
                <a:spcPts val="254"/>
              </a:spcBef>
            </a:pPr>
            <a:r>
              <a:rPr lang="en-US" sz="2800" b="1" spc="-10" dirty="0" smtClean="0">
                <a:solidFill>
                  <a:srgbClr val="404040"/>
                </a:solidFill>
                <a:latin typeface="Calibri"/>
                <a:cs typeface="Calibri"/>
              </a:rPr>
              <a:t>ED Approval Required</a:t>
            </a:r>
          </a:p>
          <a:p>
            <a:pPr marL="12700">
              <a:lnSpc>
                <a:spcPct val="100000"/>
              </a:lnSpc>
              <a:spcBef>
                <a:spcPts val="254"/>
              </a:spcBef>
            </a:pPr>
            <a:endParaRPr lang="en-US" sz="700" b="1" spc="-10" dirty="0" smtClean="0">
              <a:solidFill>
                <a:srgbClr val="404040"/>
              </a:solidFill>
              <a:latin typeface="Calibri"/>
              <a:cs typeface="Calibri"/>
            </a:endParaRPr>
          </a:p>
          <a:p>
            <a:pPr marL="304800" indent="-182880">
              <a:lnSpc>
                <a:spcPts val="2280"/>
              </a:lnSpc>
              <a:spcBef>
                <a:spcPts val="155"/>
              </a:spcBef>
              <a:buClr>
                <a:srgbClr val="E38312"/>
              </a:buClr>
              <a:buChar char="◦"/>
              <a:tabLst>
                <a:tab pos="305435" algn="l"/>
              </a:tabLst>
            </a:pPr>
            <a:r>
              <a:rPr lang="en-US" sz="2000" spc="-10" dirty="0">
                <a:solidFill>
                  <a:srgbClr val="404040"/>
                </a:solidFill>
                <a:cs typeface="Calibri"/>
              </a:rPr>
              <a:t>For any program </a:t>
            </a:r>
            <a:r>
              <a:rPr lang="en-US" sz="2000" dirty="0">
                <a:solidFill>
                  <a:srgbClr val="404040"/>
                </a:solidFill>
                <a:cs typeface="Calibri"/>
              </a:rPr>
              <a:t>under 600 </a:t>
            </a:r>
            <a:r>
              <a:rPr lang="en-US" sz="2000" spc="-5" dirty="0">
                <a:solidFill>
                  <a:srgbClr val="404040"/>
                </a:solidFill>
                <a:cs typeface="Calibri"/>
              </a:rPr>
              <a:t>clock-hours, </a:t>
            </a:r>
            <a:r>
              <a:rPr lang="en-US" sz="2000" spc="-15" dirty="0">
                <a:solidFill>
                  <a:srgbClr val="404040"/>
                </a:solidFill>
                <a:cs typeface="Calibri"/>
              </a:rPr>
              <a:t>regardless </a:t>
            </a:r>
            <a:r>
              <a:rPr lang="en-US" sz="2000" spc="-5" dirty="0">
                <a:solidFill>
                  <a:srgbClr val="404040"/>
                </a:solidFill>
                <a:cs typeface="Calibri"/>
              </a:rPr>
              <a:t>of </a:t>
            </a:r>
            <a:r>
              <a:rPr lang="en-US" sz="2000" spc="-20" dirty="0">
                <a:solidFill>
                  <a:srgbClr val="404040"/>
                </a:solidFill>
                <a:cs typeface="Calibri"/>
              </a:rPr>
              <a:t>school’s </a:t>
            </a:r>
            <a:r>
              <a:rPr lang="en-US" sz="2000" spc="-5" dirty="0">
                <a:solidFill>
                  <a:srgbClr val="404040"/>
                </a:solidFill>
                <a:cs typeface="Calibri"/>
              </a:rPr>
              <a:t>eligibility (short term</a:t>
            </a:r>
            <a:r>
              <a:rPr lang="en-US" sz="2000" spc="65" dirty="0">
                <a:solidFill>
                  <a:srgbClr val="404040"/>
                </a:solidFill>
                <a:cs typeface="Calibri"/>
              </a:rPr>
              <a:t> </a:t>
            </a:r>
            <a:r>
              <a:rPr lang="en-US" sz="2000" spc="-10" dirty="0">
                <a:solidFill>
                  <a:srgbClr val="404040"/>
                </a:solidFill>
                <a:cs typeface="Calibri"/>
              </a:rPr>
              <a:t>program),</a:t>
            </a:r>
            <a:endParaRPr lang="en-US" sz="2000" dirty="0">
              <a:cs typeface="Calibri"/>
            </a:endParaRPr>
          </a:p>
          <a:p>
            <a:pPr marL="304800">
              <a:lnSpc>
                <a:spcPts val="2280"/>
              </a:lnSpc>
            </a:pPr>
            <a:r>
              <a:rPr lang="en-US" sz="2000" dirty="0">
                <a:solidFill>
                  <a:srgbClr val="404040"/>
                </a:solidFill>
                <a:cs typeface="Calibri"/>
              </a:rPr>
              <a:t>unless the </a:t>
            </a:r>
            <a:r>
              <a:rPr lang="en-US" sz="2000" spc="-10" dirty="0">
                <a:solidFill>
                  <a:srgbClr val="404040"/>
                </a:solidFill>
                <a:cs typeface="Calibri"/>
              </a:rPr>
              <a:t>program </a:t>
            </a:r>
            <a:r>
              <a:rPr lang="en-US" sz="2000" spc="-5" dirty="0">
                <a:solidFill>
                  <a:srgbClr val="404040"/>
                </a:solidFill>
                <a:cs typeface="Calibri"/>
              </a:rPr>
              <a:t>requires </a:t>
            </a:r>
            <a:r>
              <a:rPr lang="en-US" sz="2000" dirty="0">
                <a:solidFill>
                  <a:srgbClr val="404040"/>
                </a:solidFill>
                <a:cs typeface="Calibri"/>
              </a:rPr>
              <a:t>an </a:t>
            </a:r>
            <a:r>
              <a:rPr lang="en-US" sz="2000" spc="-5" dirty="0">
                <a:solidFill>
                  <a:srgbClr val="404040"/>
                </a:solidFill>
                <a:cs typeface="Calibri"/>
              </a:rPr>
              <a:t>associate degree </a:t>
            </a:r>
            <a:r>
              <a:rPr lang="en-US" sz="2000" spc="-15" dirty="0">
                <a:solidFill>
                  <a:srgbClr val="404040"/>
                </a:solidFill>
                <a:cs typeface="Calibri"/>
              </a:rPr>
              <a:t>for</a:t>
            </a:r>
            <a:r>
              <a:rPr lang="en-US" sz="2000" spc="10" dirty="0">
                <a:solidFill>
                  <a:srgbClr val="404040"/>
                </a:solidFill>
                <a:cs typeface="Calibri"/>
              </a:rPr>
              <a:t> </a:t>
            </a:r>
            <a:r>
              <a:rPr lang="en-US" sz="2000" spc="-5" dirty="0" smtClean="0">
                <a:solidFill>
                  <a:srgbClr val="404040"/>
                </a:solidFill>
                <a:cs typeface="Calibri"/>
              </a:rPr>
              <a:t>admission</a:t>
            </a:r>
          </a:p>
          <a:p>
            <a:pPr marL="304800">
              <a:lnSpc>
                <a:spcPts val="2280"/>
              </a:lnSpc>
            </a:pPr>
            <a:endParaRPr lang="en-US" sz="700" dirty="0">
              <a:cs typeface="Calibri"/>
            </a:endParaRPr>
          </a:p>
          <a:p>
            <a:pPr marL="304800" indent="-182880">
              <a:lnSpc>
                <a:spcPct val="100000"/>
              </a:lnSpc>
              <a:spcBef>
                <a:spcPts val="360"/>
              </a:spcBef>
              <a:buClr>
                <a:srgbClr val="E38312"/>
              </a:buClr>
              <a:buChar char="◦"/>
              <a:tabLst>
                <a:tab pos="305435" algn="l"/>
              </a:tabLst>
            </a:pPr>
            <a:r>
              <a:rPr lang="en-US" sz="2000" spc="-10" dirty="0">
                <a:solidFill>
                  <a:srgbClr val="404040"/>
                </a:solidFill>
                <a:cs typeface="Calibri"/>
              </a:rPr>
              <a:t>For any program </a:t>
            </a:r>
            <a:r>
              <a:rPr lang="en-US" sz="2000" dirty="0">
                <a:solidFill>
                  <a:srgbClr val="404040"/>
                </a:solidFill>
                <a:cs typeface="Calibri"/>
              </a:rPr>
              <a:t>added </a:t>
            </a:r>
            <a:r>
              <a:rPr lang="en-US" sz="2000" spc="-5" dirty="0">
                <a:solidFill>
                  <a:srgbClr val="404040"/>
                </a:solidFill>
                <a:cs typeface="Calibri"/>
              </a:rPr>
              <a:t>by </a:t>
            </a:r>
            <a:r>
              <a:rPr lang="en-US" sz="2000" dirty="0">
                <a:solidFill>
                  <a:srgbClr val="404040"/>
                </a:solidFill>
                <a:cs typeface="Calibri"/>
              </a:rPr>
              <a:t>a </a:t>
            </a:r>
            <a:r>
              <a:rPr lang="en-US" sz="2000" spc="-10" dirty="0">
                <a:solidFill>
                  <a:srgbClr val="404040"/>
                </a:solidFill>
                <a:cs typeface="Calibri"/>
              </a:rPr>
              <a:t>provisionally </a:t>
            </a:r>
            <a:r>
              <a:rPr lang="en-US" sz="2000" dirty="0">
                <a:solidFill>
                  <a:srgbClr val="404040"/>
                </a:solidFill>
                <a:cs typeface="Calibri"/>
              </a:rPr>
              <a:t>certified </a:t>
            </a:r>
            <a:r>
              <a:rPr lang="en-US" sz="2000" spc="-5" dirty="0">
                <a:solidFill>
                  <a:srgbClr val="404040"/>
                </a:solidFill>
                <a:cs typeface="Calibri"/>
              </a:rPr>
              <a:t>school </a:t>
            </a:r>
            <a:r>
              <a:rPr lang="en-US" sz="2000" dirty="0">
                <a:solidFill>
                  <a:srgbClr val="404040"/>
                </a:solidFill>
                <a:cs typeface="Calibri"/>
              </a:rPr>
              <a:t>(per</a:t>
            </a:r>
            <a:r>
              <a:rPr lang="en-US" sz="2000" spc="-5" dirty="0">
                <a:solidFill>
                  <a:srgbClr val="404040"/>
                </a:solidFill>
                <a:cs typeface="Calibri"/>
              </a:rPr>
              <a:t> </a:t>
            </a:r>
            <a:r>
              <a:rPr lang="en-US" sz="2000" spc="-35" dirty="0">
                <a:solidFill>
                  <a:srgbClr val="404040"/>
                </a:solidFill>
                <a:cs typeface="Calibri"/>
              </a:rPr>
              <a:t>PPA</a:t>
            </a:r>
            <a:r>
              <a:rPr lang="en-US" sz="2000" spc="-35" dirty="0" smtClean="0">
                <a:solidFill>
                  <a:srgbClr val="404040"/>
                </a:solidFill>
                <a:cs typeface="Calibri"/>
              </a:rPr>
              <a:t>)</a:t>
            </a:r>
          </a:p>
          <a:p>
            <a:pPr marL="304800" indent="-182880">
              <a:lnSpc>
                <a:spcPct val="100000"/>
              </a:lnSpc>
              <a:spcBef>
                <a:spcPts val="360"/>
              </a:spcBef>
              <a:buClr>
                <a:srgbClr val="E38312"/>
              </a:buClr>
              <a:buChar char="◦"/>
              <a:tabLst>
                <a:tab pos="305435" algn="l"/>
              </a:tabLst>
            </a:pPr>
            <a:endParaRPr lang="en-US" sz="700" dirty="0">
              <a:cs typeface="Calibri"/>
            </a:endParaRPr>
          </a:p>
          <a:p>
            <a:pPr marL="304800" marR="582930" indent="-182880">
              <a:lnSpc>
                <a:spcPts val="2160"/>
              </a:lnSpc>
              <a:spcBef>
                <a:spcPts val="635"/>
              </a:spcBef>
              <a:buClr>
                <a:srgbClr val="E38312"/>
              </a:buClr>
              <a:buChar char="◦"/>
              <a:tabLst>
                <a:tab pos="305435" algn="l"/>
              </a:tabLst>
            </a:pPr>
            <a:r>
              <a:rPr lang="en-US" sz="2000" spc="-10" dirty="0">
                <a:solidFill>
                  <a:srgbClr val="404040"/>
                </a:solidFill>
                <a:cs typeface="Calibri"/>
              </a:rPr>
              <a:t>For </a:t>
            </a:r>
            <a:r>
              <a:rPr lang="en-US" sz="2000" dirty="0">
                <a:solidFill>
                  <a:srgbClr val="404040"/>
                </a:solidFill>
                <a:cs typeface="Calibri"/>
              </a:rPr>
              <a:t>a </a:t>
            </a:r>
            <a:r>
              <a:rPr lang="en-US" sz="2000" spc="-5" dirty="0">
                <a:solidFill>
                  <a:srgbClr val="404040"/>
                </a:solidFill>
                <a:cs typeface="Calibri"/>
              </a:rPr>
              <a:t>new non-degree </a:t>
            </a:r>
            <a:r>
              <a:rPr lang="en-US" sz="2000" spc="-15" dirty="0">
                <a:solidFill>
                  <a:srgbClr val="404040"/>
                </a:solidFill>
                <a:cs typeface="Calibri"/>
              </a:rPr>
              <a:t>program at </a:t>
            </a:r>
            <a:r>
              <a:rPr lang="en-US" sz="2000" dirty="0">
                <a:solidFill>
                  <a:srgbClr val="404040"/>
                </a:solidFill>
                <a:cs typeface="Calibri"/>
              </a:rPr>
              <a:t>a </a:t>
            </a:r>
            <a:r>
              <a:rPr lang="en-US" sz="2000" spc="-5" dirty="0">
                <a:solidFill>
                  <a:srgbClr val="404040"/>
                </a:solidFill>
                <a:cs typeface="Calibri"/>
              </a:rPr>
              <a:t>fully </a:t>
            </a:r>
            <a:r>
              <a:rPr lang="en-US" sz="2000" dirty="0">
                <a:solidFill>
                  <a:srgbClr val="404040"/>
                </a:solidFill>
                <a:cs typeface="Calibri"/>
              </a:rPr>
              <a:t>certified </a:t>
            </a:r>
            <a:r>
              <a:rPr lang="en-US" sz="2000" spc="-5" dirty="0">
                <a:solidFill>
                  <a:srgbClr val="404040"/>
                </a:solidFill>
                <a:cs typeface="Calibri"/>
              </a:rPr>
              <a:t>school </a:t>
            </a:r>
            <a:r>
              <a:rPr lang="en-US" sz="2000" dirty="0">
                <a:solidFill>
                  <a:srgbClr val="404040"/>
                </a:solidFill>
                <a:cs typeface="Calibri"/>
              </a:rPr>
              <a:t>in a </a:t>
            </a:r>
            <a:r>
              <a:rPr lang="en-US" sz="2000" spc="-15" dirty="0">
                <a:solidFill>
                  <a:srgbClr val="404040"/>
                </a:solidFill>
                <a:cs typeface="Calibri"/>
              </a:rPr>
              <a:t>program </a:t>
            </a:r>
            <a:r>
              <a:rPr lang="en-US" sz="2000" spc="-5" dirty="0">
                <a:solidFill>
                  <a:srgbClr val="404040"/>
                </a:solidFill>
                <a:cs typeface="Calibri"/>
              </a:rPr>
              <a:t>of study </a:t>
            </a:r>
            <a:r>
              <a:rPr lang="en-US" sz="2000" spc="-15" dirty="0">
                <a:solidFill>
                  <a:srgbClr val="404040"/>
                </a:solidFill>
                <a:cs typeface="Calibri"/>
              </a:rPr>
              <a:t>different </a:t>
            </a:r>
            <a:r>
              <a:rPr lang="en-US" sz="2000" spc="-5" dirty="0">
                <a:solidFill>
                  <a:srgbClr val="404040"/>
                </a:solidFill>
                <a:cs typeface="Calibri"/>
              </a:rPr>
              <a:t>or  </a:t>
            </a:r>
            <a:r>
              <a:rPr lang="en-US" sz="2000" spc="-10" dirty="0">
                <a:solidFill>
                  <a:srgbClr val="404040"/>
                </a:solidFill>
                <a:cs typeface="Calibri"/>
              </a:rPr>
              <a:t>unrelated to </a:t>
            </a:r>
            <a:r>
              <a:rPr lang="en-US" sz="2000" spc="-5" dirty="0">
                <a:solidFill>
                  <a:srgbClr val="404040"/>
                </a:solidFill>
                <a:cs typeface="Calibri"/>
              </a:rPr>
              <a:t>already </a:t>
            </a:r>
            <a:r>
              <a:rPr lang="en-US" sz="2000" dirty="0">
                <a:solidFill>
                  <a:srgbClr val="404040"/>
                </a:solidFill>
                <a:cs typeface="Calibri"/>
              </a:rPr>
              <a:t>eligible</a:t>
            </a:r>
            <a:r>
              <a:rPr lang="en-US" sz="2000" spc="25" dirty="0">
                <a:solidFill>
                  <a:srgbClr val="404040"/>
                </a:solidFill>
                <a:cs typeface="Calibri"/>
              </a:rPr>
              <a:t> </a:t>
            </a:r>
            <a:r>
              <a:rPr lang="en-US" sz="2000" spc="-10" dirty="0" smtClean="0">
                <a:solidFill>
                  <a:srgbClr val="404040"/>
                </a:solidFill>
                <a:cs typeface="Calibri"/>
              </a:rPr>
              <a:t>programs</a:t>
            </a:r>
          </a:p>
          <a:p>
            <a:pPr marL="304800" marR="582930" indent="-182880">
              <a:lnSpc>
                <a:spcPts val="2160"/>
              </a:lnSpc>
              <a:spcBef>
                <a:spcPts val="635"/>
              </a:spcBef>
              <a:buClr>
                <a:srgbClr val="E38312"/>
              </a:buClr>
              <a:buChar char="◦"/>
              <a:tabLst>
                <a:tab pos="305435" algn="l"/>
              </a:tabLst>
            </a:pPr>
            <a:endParaRPr lang="en-US" sz="700" dirty="0" smtClean="0">
              <a:cs typeface="Calibri"/>
            </a:endParaRPr>
          </a:p>
          <a:p>
            <a:pPr marL="304800" indent="-182880">
              <a:lnSpc>
                <a:spcPct val="100000"/>
              </a:lnSpc>
              <a:spcBef>
                <a:spcPts val="325"/>
              </a:spcBef>
              <a:buClr>
                <a:srgbClr val="E38312"/>
              </a:buClr>
              <a:buChar char="◦"/>
              <a:tabLst>
                <a:tab pos="305435" algn="l"/>
              </a:tabLst>
            </a:pPr>
            <a:r>
              <a:rPr lang="en-US" sz="2000" spc="-10" dirty="0" smtClean="0">
                <a:solidFill>
                  <a:srgbClr val="404040"/>
                </a:solidFill>
                <a:cs typeface="Calibri"/>
              </a:rPr>
              <a:t>For </a:t>
            </a:r>
            <a:r>
              <a:rPr lang="en-US" sz="2000" dirty="0">
                <a:solidFill>
                  <a:srgbClr val="404040"/>
                </a:solidFill>
                <a:cs typeface="Calibri"/>
              </a:rPr>
              <a:t>a new </a:t>
            </a:r>
            <a:r>
              <a:rPr lang="en-US" sz="2000" spc="-5" dirty="0">
                <a:solidFill>
                  <a:srgbClr val="404040"/>
                </a:solidFill>
                <a:cs typeface="Calibri"/>
              </a:rPr>
              <a:t>Direct Assessment</a:t>
            </a:r>
            <a:r>
              <a:rPr lang="en-US" sz="2000" spc="-20" dirty="0">
                <a:solidFill>
                  <a:srgbClr val="404040"/>
                </a:solidFill>
                <a:cs typeface="Calibri"/>
              </a:rPr>
              <a:t> </a:t>
            </a:r>
            <a:r>
              <a:rPr lang="en-US" sz="2000" spc="-10" dirty="0" smtClean="0">
                <a:solidFill>
                  <a:srgbClr val="404040"/>
                </a:solidFill>
                <a:cs typeface="Calibri"/>
              </a:rPr>
              <a:t>Program</a:t>
            </a:r>
          </a:p>
          <a:p>
            <a:pPr marL="304800" indent="-182880">
              <a:lnSpc>
                <a:spcPct val="100000"/>
              </a:lnSpc>
              <a:spcBef>
                <a:spcPts val="325"/>
              </a:spcBef>
              <a:buClr>
                <a:srgbClr val="E38312"/>
              </a:buClr>
              <a:buChar char="◦"/>
              <a:tabLst>
                <a:tab pos="305435" algn="l"/>
              </a:tabLst>
            </a:pPr>
            <a:endParaRPr lang="en-US" sz="700" dirty="0">
              <a:cs typeface="Calibri"/>
            </a:endParaRPr>
          </a:p>
          <a:p>
            <a:pPr marL="304800" indent="-182880">
              <a:lnSpc>
                <a:spcPct val="100000"/>
              </a:lnSpc>
              <a:spcBef>
                <a:spcPts val="365"/>
              </a:spcBef>
              <a:buClr>
                <a:srgbClr val="E38312"/>
              </a:buClr>
              <a:buChar char="◦"/>
              <a:tabLst>
                <a:tab pos="305435" algn="l"/>
              </a:tabLst>
            </a:pPr>
            <a:r>
              <a:rPr lang="en-US" sz="2000" spc="-10" dirty="0">
                <a:solidFill>
                  <a:srgbClr val="404040"/>
                </a:solidFill>
                <a:cs typeface="Calibri"/>
              </a:rPr>
              <a:t>For </a:t>
            </a:r>
            <a:r>
              <a:rPr lang="en-US" sz="2000" dirty="0">
                <a:solidFill>
                  <a:srgbClr val="404040"/>
                </a:solidFill>
                <a:cs typeface="Calibri"/>
              </a:rPr>
              <a:t>a </a:t>
            </a:r>
            <a:r>
              <a:rPr lang="en-US" sz="2000" spc="-5" dirty="0">
                <a:solidFill>
                  <a:srgbClr val="404040"/>
                </a:solidFill>
                <a:cs typeface="Calibri"/>
              </a:rPr>
              <a:t>new Comprehensive </a:t>
            </a:r>
            <a:r>
              <a:rPr lang="en-US" sz="2000" spc="-20" dirty="0">
                <a:solidFill>
                  <a:srgbClr val="404040"/>
                </a:solidFill>
                <a:cs typeface="Calibri"/>
              </a:rPr>
              <a:t>Transition </a:t>
            </a:r>
            <a:r>
              <a:rPr lang="en-US" sz="2000" spc="5" dirty="0">
                <a:solidFill>
                  <a:srgbClr val="404040"/>
                </a:solidFill>
                <a:cs typeface="Calibri"/>
              </a:rPr>
              <a:t>and </a:t>
            </a:r>
            <a:r>
              <a:rPr lang="en-US" sz="2000" spc="-5" dirty="0">
                <a:solidFill>
                  <a:srgbClr val="404040"/>
                </a:solidFill>
                <a:cs typeface="Calibri"/>
              </a:rPr>
              <a:t>Postsecondary </a:t>
            </a:r>
            <a:r>
              <a:rPr lang="en-US" sz="2000" dirty="0">
                <a:solidFill>
                  <a:srgbClr val="404040"/>
                </a:solidFill>
                <a:cs typeface="Calibri"/>
              </a:rPr>
              <a:t>(CTP) </a:t>
            </a:r>
            <a:r>
              <a:rPr lang="en-US" sz="2000" spc="-10" dirty="0">
                <a:solidFill>
                  <a:srgbClr val="404040"/>
                </a:solidFill>
                <a:cs typeface="Calibri"/>
              </a:rPr>
              <a:t>Program </a:t>
            </a:r>
            <a:r>
              <a:rPr lang="en-US" sz="2000" spc="-5" dirty="0">
                <a:solidFill>
                  <a:srgbClr val="404040"/>
                </a:solidFill>
                <a:cs typeface="Calibri"/>
              </a:rPr>
              <a:t>(Intellectual</a:t>
            </a:r>
            <a:r>
              <a:rPr lang="en-US" sz="2000" spc="140" dirty="0">
                <a:solidFill>
                  <a:srgbClr val="404040"/>
                </a:solidFill>
                <a:cs typeface="Calibri"/>
              </a:rPr>
              <a:t> </a:t>
            </a:r>
            <a:r>
              <a:rPr lang="en-US" sz="2000" spc="-5" dirty="0">
                <a:solidFill>
                  <a:srgbClr val="404040"/>
                </a:solidFill>
                <a:cs typeface="Calibri"/>
              </a:rPr>
              <a:t>Disabilities)</a:t>
            </a:r>
            <a:endParaRPr lang="en-US" sz="2000" dirty="0">
              <a:cs typeface="Calibri"/>
            </a:endParaRPr>
          </a:p>
        </p:txBody>
      </p:sp>
      <p:sp>
        <p:nvSpPr>
          <p:cNvPr id="7"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smtClean="0">
                <a:solidFill>
                  <a:schemeClr val="accent6">
                    <a:lumMod val="75000"/>
                  </a:schemeClr>
                </a:solidFill>
                <a:latin typeface="Bahnschrift SemiBold" panose="020B0502040204020203" pitchFamily="34" charset="0"/>
              </a:rPr>
              <a:t>Adding Programs</a:t>
            </a:r>
            <a:r>
              <a:rPr u="none" spc="-65" dirty="0">
                <a:solidFill>
                  <a:srgbClr val="006FC0"/>
                </a:solidFill>
              </a:rPr>
              <a:t>	</a:t>
            </a:r>
          </a:p>
        </p:txBody>
      </p:sp>
    </p:spTree>
    <p:extLst>
      <p:ext uri="{BB962C8B-B14F-4D97-AF65-F5344CB8AC3E}">
        <p14:creationId xmlns:p14="http://schemas.microsoft.com/office/powerpoint/2010/main" val="410129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25</a:t>
            </a:fld>
            <a:endParaRPr dirty="0"/>
          </a:p>
        </p:txBody>
      </p:sp>
      <p:sp>
        <p:nvSpPr>
          <p:cNvPr id="3" name="object 3"/>
          <p:cNvSpPr txBox="1"/>
          <p:nvPr/>
        </p:nvSpPr>
        <p:spPr>
          <a:xfrm>
            <a:off x="916939" y="2417165"/>
            <a:ext cx="9916160" cy="2392321"/>
          </a:xfrm>
          <a:prstGeom prst="rect">
            <a:avLst/>
          </a:prstGeom>
        </p:spPr>
        <p:txBody>
          <a:bodyPr vert="horz" wrap="square" lIns="0" tIns="32384" rIns="0" bIns="0" rtlCol="0">
            <a:spAutoFit/>
          </a:bodyPr>
          <a:lstStyle/>
          <a:p>
            <a:pPr marL="12700">
              <a:lnSpc>
                <a:spcPct val="100000"/>
              </a:lnSpc>
              <a:spcBef>
                <a:spcPts val="254"/>
              </a:spcBef>
            </a:pPr>
            <a:r>
              <a:rPr sz="2000" dirty="0">
                <a:solidFill>
                  <a:srgbClr val="404040"/>
                </a:solidFill>
                <a:latin typeface="Calibri"/>
                <a:cs typeface="Calibri"/>
              </a:rPr>
              <a:t>ED </a:t>
            </a:r>
            <a:r>
              <a:rPr sz="2000" spc="-5" dirty="0">
                <a:solidFill>
                  <a:srgbClr val="404040"/>
                </a:solidFill>
                <a:latin typeface="Calibri"/>
                <a:cs typeface="Calibri"/>
              </a:rPr>
              <a:t>will </a:t>
            </a:r>
            <a:r>
              <a:rPr sz="2000" spc="-10" dirty="0">
                <a:solidFill>
                  <a:srgbClr val="404040"/>
                </a:solidFill>
                <a:latin typeface="Calibri"/>
                <a:cs typeface="Calibri"/>
              </a:rPr>
              <a:t>review </a:t>
            </a:r>
            <a:r>
              <a:rPr sz="2000" dirty="0">
                <a:solidFill>
                  <a:srgbClr val="404040"/>
                </a:solidFill>
                <a:latin typeface="Calibri"/>
                <a:cs typeface="Calibri"/>
              </a:rPr>
              <a:t>all </a:t>
            </a:r>
            <a:r>
              <a:rPr sz="2000" spc="-5" dirty="0">
                <a:solidFill>
                  <a:srgbClr val="404040"/>
                </a:solidFill>
                <a:latin typeface="Calibri"/>
                <a:cs typeface="Calibri"/>
              </a:rPr>
              <a:t>reported educational </a:t>
            </a:r>
            <a:r>
              <a:rPr sz="2000" spc="-10" dirty="0" smtClean="0">
                <a:solidFill>
                  <a:srgbClr val="404040"/>
                </a:solidFill>
                <a:latin typeface="Calibri"/>
                <a:cs typeface="Calibri"/>
              </a:rPr>
              <a:t>programs</a:t>
            </a:r>
            <a:r>
              <a:rPr lang="en-US" sz="2000" spc="-10" dirty="0" smtClean="0">
                <a:solidFill>
                  <a:srgbClr val="404040"/>
                </a:solidFill>
                <a:latin typeface="Calibri"/>
                <a:cs typeface="Calibri"/>
              </a:rPr>
              <a:t>:</a:t>
            </a:r>
            <a:endParaRPr sz="2000" dirty="0">
              <a:latin typeface="Calibri"/>
              <a:cs typeface="Calibri"/>
            </a:endParaRPr>
          </a:p>
          <a:p>
            <a:pPr marL="304800" indent="-182880">
              <a:lnSpc>
                <a:spcPct val="100000"/>
              </a:lnSpc>
              <a:spcBef>
                <a:spcPts val="155"/>
              </a:spcBef>
              <a:buClr>
                <a:srgbClr val="E38312"/>
              </a:buClr>
              <a:buChar char="◦"/>
              <a:tabLst>
                <a:tab pos="305435" algn="l"/>
              </a:tabLst>
            </a:pPr>
            <a:r>
              <a:rPr sz="2000" spc="-5" dirty="0">
                <a:solidFill>
                  <a:srgbClr val="404040"/>
                </a:solidFill>
                <a:latin typeface="Calibri"/>
                <a:cs typeface="Calibri"/>
              </a:rPr>
              <a:t>Ensure </a:t>
            </a:r>
            <a:r>
              <a:rPr sz="2000" spc="-10" dirty="0">
                <a:solidFill>
                  <a:srgbClr val="404040"/>
                </a:solidFill>
                <a:latin typeface="Calibri"/>
                <a:cs typeface="Calibri"/>
              </a:rPr>
              <a:t>program </a:t>
            </a:r>
            <a:r>
              <a:rPr sz="2000" spc="-5" dirty="0">
                <a:solidFill>
                  <a:srgbClr val="404040"/>
                </a:solidFill>
                <a:latin typeface="Calibri"/>
                <a:cs typeface="Calibri"/>
              </a:rPr>
              <a:t>meets eligibility</a:t>
            </a:r>
            <a:r>
              <a:rPr sz="2000" spc="25" dirty="0">
                <a:solidFill>
                  <a:srgbClr val="404040"/>
                </a:solidFill>
                <a:latin typeface="Calibri"/>
                <a:cs typeface="Calibri"/>
              </a:rPr>
              <a:t> </a:t>
            </a:r>
            <a:r>
              <a:rPr sz="2000" spc="-5" dirty="0">
                <a:solidFill>
                  <a:srgbClr val="404040"/>
                </a:solidFill>
                <a:latin typeface="Calibri"/>
                <a:cs typeface="Calibri"/>
              </a:rPr>
              <a:t>requirements</a:t>
            </a:r>
            <a:endParaRPr sz="2000" dirty="0">
              <a:latin typeface="Calibri"/>
              <a:cs typeface="Calibri"/>
            </a:endParaRPr>
          </a:p>
          <a:p>
            <a:pPr marL="304800" indent="-182880">
              <a:lnSpc>
                <a:spcPct val="100000"/>
              </a:lnSpc>
              <a:spcBef>
                <a:spcPts val="360"/>
              </a:spcBef>
              <a:buClr>
                <a:srgbClr val="E38312"/>
              </a:buClr>
              <a:buChar char="◦"/>
              <a:tabLst>
                <a:tab pos="305435" algn="l"/>
              </a:tabLst>
            </a:pPr>
            <a:r>
              <a:rPr sz="2000" spc="-15" dirty="0">
                <a:solidFill>
                  <a:srgbClr val="404040"/>
                </a:solidFill>
                <a:latin typeface="Calibri"/>
                <a:cs typeface="Calibri"/>
              </a:rPr>
              <a:t>Evaluate </a:t>
            </a:r>
            <a:r>
              <a:rPr sz="2000" spc="-20" dirty="0">
                <a:solidFill>
                  <a:srgbClr val="404040"/>
                </a:solidFill>
                <a:latin typeface="Calibri"/>
                <a:cs typeface="Calibri"/>
              </a:rPr>
              <a:t>school’s </a:t>
            </a:r>
            <a:r>
              <a:rPr sz="2000" spc="-10" dirty="0">
                <a:solidFill>
                  <a:srgbClr val="404040"/>
                </a:solidFill>
                <a:latin typeface="Calibri"/>
                <a:cs typeface="Calibri"/>
              </a:rPr>
              <a:t>administrative </a:t>
            </a:r>
            <a:r>
              <a:rPr sz="2000" dirty="0">
                <a:solidFill>
                  <a:srgbClr val="404040"/>
                </a:solidFill>
                <a:latin typeface="Calibri"/>
                <a:cs typeface="Calibri"/>
              </a:rPr>
              <a:t>and </a:t>
            </a:r>
            <a:r>
              <a:rPr sz="2000" spc="-5" dirty="0">
                <a:solidFill>
                  <a:srgbClr val="404040"/>
                </a:solidFill>
                <a:latin typeface="Calibri"/>
                <a:cs typeface="Calibri"/>
              </a:rPr>
              <a:t>financial </a:t>
            </a:r>
            <a:r>
              <a:rPr sz="2000" dirty="0">
                <a:solidFill>
                  <a:srgbClr val="404040"/>
                </a:solidFill>
                <a:latin typeface="Calibri"/>
                <a:cs typeface="Calibri"/>
              </a:rPr>
              <a:t>capability </a:t>
            </a:r>
            <a:r>
              <a:rPr sz="2000" spc="-5" dirty="0">
                <a:solidFill>
                  <a:srgbClr val="404040"/>
                </a:solidFill>
                <a:latin typeface="Calibri"/>
                <a:cs typeface="Calibri"/>
              </a:rPr>
              <a:t>(if </a:t>
            </a:r>
            <a:r>
              <a:rPr sz="2000" spc="-10" dirty="0">
                <a:solidFill>
                  <a:srgbClr val="404040"/>
                </a:solidFill>
                <a:latin typeface="Calibri"/>
                <a:cs typeface="Calibri"/>
              </a:rPr>
              <a:t>program approval </a:t>
            </a:r>
            <a:r>
              <a:rPr sz="2000" dirty="0">
                <a:solidFill>
                  <a:srgbClr val="404040"/>
                </a:solidFill>
                <a:latin typeface="Calibri"/>
                <a:cs typeface="Calibri"/>
              </a:rPr>
              <a:t>is</a:t>
            </a:r>
            <a:r>
              <a:rPr sz="2000" spc="105" dirty="0">
                <a:solidFill>
                  <a:srgbClr val="404040"/>
                </a:solidFill>
                <a:latin typeface="Calibri"/>
                <a:cs typeface="Calibri"/>
              </a:rPr>
              <a:t> </a:t>
            </a:r>
            <a:r>
              <a:rPr sz="2000" spc="-5" dirty="0">
                <a:solidFill>
                  <a:srgbClr val="404040"/>
                </a:solidFill>
                <a:latin typeface="Calibri"/>
                <a:cs typeface="Calibri"/>
              </a:rPr>
              <a:t>required)</a:t>
            </a:r>
            <a:endParaRPr sz="2000" dirty="0">
              <a:latin typeface="Calibri"/>
              <a:cs typeface="Calibri"/>
            </a:endParaRPr>
          </a:p>
          <a:p>
            <a:pPr marL="304800" indent="-182880">
              <a:lnSpc>
                <a:spcPct val="100000"/>
              </a:lnSpc>
              <a:spcBef>
                <a:spcPts val="360"/>
              </a:spcBef>
              <a:buClr>
                <a:srgbClr val="E38312"/>
              </a:buClr>
              <a:buChar char="◦"/>
              <a:tabLst>
                <a:tab pos="305435" algn="l"/>
              </a:tabLst>
            </a:pPr>
            <a:r>
              <a:rPr sz="2000" dirty="0">
                <a:solidFill>
                  <a:srgbClr val="404040"/>
                </a:solidFill>
                <a:latin typeface="Calibri"/>
                <a:cs typeface="Calibri"/>
              </a:rPr>
              <a:t>If </a:t>
            </a:r>
            <a:r>
              <a:rPr sz="2000" spc="-10" dirty="0">
                <a:solidFill>
                  <a:srgbClr val="404040"/>
                </a:solidFill>
                <a:latin typeface="Calibri"/>
                <a:cs typeface="Calibri"/>
              </a:rPr>
              <a:t>approved, </a:t>
            </a:r>
            <a:r>
              <a:rPr sz="2000" dirty="0">
                <a:solidFill>
                  <a:srgbClr val="404040"/>
                </a:solidFill>
                <a:latin typeface="Calibri"/>
                <a:cs typeface="Calibri"/>
              </a:rPr>
              <a:t>a </a:t>
            </a:r>
            <a:r>
              <a:rPr sz="2000" spc="-10" dirty="0">
                <a:solidFill>
                  <a:srgbClr val="404040"/>
                </a:solidFill>
                <a:latin typeface="Calibri"/>
                <a:cs typeface="Calibri"/>
              </a:rPr>
              <a:t>revised </a:t>
            </a:r>
            <a:r>
              <a:rPr sz="2000" spc="-5" dirty="0">
                <a:solidFill>
                  <a:srgbClr val="404040"/>
                </a:solidFill>
                <a:latin typeface="Calibri"/>
                <a:cs typeface="Calibri"/>
              </a:rPr>
              <a:t>ECAR </a:t>
            </a:r>
            <a:r>
              <a:rPr sz="2000" dirty="0">
                <a:solidFill>
                  <a:srgbClr val="404040"/>
                </a:solidFill>
                <a:latin typeface="Calibri"/>
                <a:cs typeface="Calibri"/>
              </a:rPr>
              <a:t>and </a:t>
            </a:r>
            <a:r>
              <a:rPr sz="2000" spc="-10" dirty="0">
                <a:solidFill>
                  <a:srgbClr val="404040"/>
                </a:solidFill>
                <a:latin typeface="Calibri"/>
                <a:cs typeface="Calibri"/>
              </a:rPr>
              <a:t>Approval Letter </a:t>
            </a:r>
            <a:r>
              <a:rPr sz="2000" dirty="0">
                <a:solidFill>
                  <a:srgbClr val="404040"/>
                </a:solidFill>
                <a:latin typeface="Calibri"/>
                <a:cs typeface="Calibri"/>
              </a:rPr>
              <a:t>is</a:t>
            </a:r>
            <a:r>
              <a:rPr sz="2000" spc="20" dirty="0">
                <a:solidFill>
                  <a:srgbClr val="404040"/>
                </a:solidFill>
                <a:latin typeface="Calibri"/>
                <a:cs typeface="Calibri"/>
              </a:rPr>
              <a:t> </a:t>
            </a:r>
            <a:r>
              <a:rPr sz="2000" spc="-5" dirty="0">
                <a:solidFill>
                  <a:srgbClr val="404040"/>
                </a:solidFill>
                <a:latin typeface="Calibri"/>
                <a:cs typeface="Calibri"/>
              </a:rPr>
              <a:t>issued</a:t>
            </a:r>
            <a:endParaRPr sz="2000" dirty="0">
              <a:latin typeface="Calibri"/>
              <a:cs typeface="Calibri"/>
            </a:endParaRPr>
          </a:p>
          <a:p>
            <a:pPr marL="304800" indent="-182880">
              <a:lnSpc>
                <a:spcPct val="100000"/>
              </a:lnSpc>
              <a:spcBef>
                <a:spcPts val="360"/>
              </a:spcBef>
              <a:buClr>
                <a:srgbClr val="E38312"/>
              </a:buClr>
              <a:buChar char="◦"/>
              <a:tabLst>
                <a:tab pos="305435" algn="l"/>
              </a:tabLst>
            </a:pPr>
            <a:r>
              <a:rPr sz="2000" dirty="0">
                <a:solidFill>
                  <a:srgbClr val="404040"/>
                </a:solidFill>
                <a:latin typeface="Calibri"/>
                <a:cs typeface="Calibri"/>
              </a:rPr>
              <a:t>School </a:t>
            </a:r>
            <a:r>
              <a:rPr sz="2000" spc="-15" dirty="0">
                <a:solidFill>
                  <a:srgbClr val="404040"/>
                </a:solidFill>
                <a:latin typeface="Calibri"/>
                <a:cs typeface="Calibri"/>
              </a:rPr>
              <a:t>may </a:t>
            </a:r>
            <a:r>
              <a:rPr sz="2000" spc="-5" dirty="0">
                <a:solidFill>
                  <a:srgbClr val="404040"/>
                </a:solidFill>
                <a:latin typeface="Calibri"/>
                <a:cs typeface="Calibri"/>
              </a:rPr>
              <a:t>disburse </a:t>
            </a:r>
            <a:r>
              <a:rPr sz="2000" dirty="0">
                <a:solidFill>
                  <a:srgbClr val="404040"/>
                </a:solidFill>
                <a:latin typeface="Calibri"/>
                <a:cs typeface="Calibri"/>
              </a:rPr>
              <a:t>funds </a:t>
            </a:r>
            <a:r>
              <a:rPr sz="2000" spc="-10" dirty="0">
                <a:solidFill>
                  <a:srgbClr val="404040"/>
                </a:solidFill>
                <a:latin typeface="Calibri"/>
                <a:cs typeface="Calibri"/>
              </a:rPr>
              <a:t>after </a:t>
            </a:r>
            <a:r>
              <a:rPr sz="2000" spc="-5" dirty="0">
                <a:solidFill>
                  <a:srgbClr val="404040"/>
                </a:solidFill>
                <a:latin typeface="Calibri"/>
                <a:cs typeface="Calibri"/>
              </a:rPr>
              <a:t>receiving </a:t>
            </a:r>
            <a:r>
              <a:rPr sz="2000" spc="-10" dirty="0">
                <a:solidFill>
                  <a:srgbClr val="404040"/>
                </a:solidFill>
                <a:latin typeface="Calibri"/>
                <a:cs typeface="Calibri"/>
              </a:rPr>
              <a:t>Approval Letter </a:t>
            </a:r>
            <a:r>
              <a:rPr sz="2000" dirty="0">
                <a:solidFill>
                  <a:srgbClr val="404040"/>
                </a:solidFill>
                <a:latin typeface="Calibri"/>
                <a:cs typeface="Calibri"/>
              </a:rPr>
              <a:t>(if </a:t>
            </a:r>
            <a:r>
              <a:rPr sz="2000" spc="-10" dirty="0">
                <a:solidFill>
                  <a:srgbClr val="404040"/>
                </a:solidFill>
                <a:latin typeface="Calibri"/>
                <a:cs typeface="Calibri"/>
              </a:rPr>
              <a:t>program approval </a:t>
            </a:r>
            <a:r>
              <a:rPr sz="2000" dirty="0">
                <a:solidFill>
                  <a:srgbClr val="404040"/>
                </a:solidFill>
                <a:latin typeface="Calibri"/>
                <a:cs typeface="Calibri"/>
              </a:rPr>
              <a:t>is</a:t>
            </a:r>
            <a:r>
              <a:rPr sz="2000" spc="55" dirty="0">
                <a:solidFill>
                  <a:srgbClr val="404040"/>
                </a:solidFill>
                <a:latin typeface="Calibri"/>
                <a:cs typeface="Calibri"/>
              </a:rPr>
              <a:t> </a:t>
            </a:r>
            <a:r>
              <a:rPr sz="2000" spc="-5" dirty="0">
                <a:solidFill>
                  <a:srgbClr val="404040"/>
                </a:solidFill>
                <a:latin typeface="Calibri"/>
                <a:cs typeface="Calibri"/>
              </a:rPr>
              <a:t>required)</a:t>
            </a:r>
            <a:endParaRPr sz="2000" dirty="0">
              <a:latin typeface="Calibri"/>
              <a:cs typeface="Calibri"/>
            </a:endParaRPr>
          </a:p>
          <a:p>
            <a:pPr marL="304800" indent="-182880">
              <a:lnSpc>
                <a:spcPts val="2280"/>
              </a:lnSpc>
              <a:spcBef>
                <a:spcPts val="360"/>
              </a:spcBef>
              <a:buClr>
                <a:srgbClr val="E38312"/>
              </a:buClr>
              <a:buChar char="◦"/>
              <a:tabLst>
                <a:tab pos="305435" algn="l"/>
              </a:tabLst>
            </a:pPr>
            <a:r>
              <a:rPr sz="2000" dirty="0">
                <a:solidFill>
                  <a:srgbClr val="404040"/>
                </a:solidFill>
                <a:latin typeface="Calibri"/>
                <a:cs typeface="Calibri"/>
              </a:rPr>
              <a:t>If not </a:t>
            </a:r>
            <a:r>
              <a:rPr sz="2000" spc="-10" dirty="0">
                <a:solidFill>
                  <a:srgbClr val="404040"/>
                </a:solidFill>
                <a:latin typeface="Calibri"/>
                <a:cs typeface="Calibri"/>
              </a:rPr>
              <a:t>approved, </a:t>
            </a:r>
            <a:r>
              <a:rPr sz="2000" dirty="0">
                <a:solidFill>
                  <a:srgbClr val="404040"/>
                </a:solidFill>
                <a:latin typeface="Calibri"/>
                <a:cs typeface="Calibri"/>
              </a:rPr>
              <a:t>Denial </a:t>
            </a:r>
            <a:r>
              <a:rPr sz="2000" spc="-10" dirty="0">
                <a:solidFill>
                  <a:srgbClr val="404040"/>
                </a:solidFill>
                <a:latin typeface="Calibri"/>
                <a:cs typeface="Calibri"/>
              </a:rPr>
              <a:t>Letter </a:t>
            </a:r>
            <a:r>
              <a:rPr sz="2000" dirty="0">
                <a:solidFill>
                  <a:srgbClr val="404040"/>
                </a:solidFill>
                <a:latin typeface="Calibri"/>
                <a:cs typeface="Calibri"/>
              </a:rPr>
              <a:t>is </a:t>
            </a:r>
            <a:r>
              <a:rPr sz="2000" spc="-5" dirty="0">
                <a:solidFill>
                  <a:srgbClr val="404040"/>
                </a:solidFill>
                <a:latin typeface="Calibri"/>
                <a:cs typeface="Calibri"/>
              </a:rPr>
              <a:t>issued; </a:t>
            </a:r>
            <a:r>
              <a:rPr sz="2000" dirty="0">
                <a:solidFill>
                  <a:srgbClr val="404040"/>
                </a:solidFill>
                <a:latin typeface="Calibri"/>
                <a:cs typeface="Calibri"/>
              </a:rPr>
              <a:t>school </a:t>
            </a:r>
            <a:r>
              <a:rPr sz="2000" spc="-10" dirty="0">
                <a:solidFill>
                  <a:srgbClr val="404040"/>
                </a:solidFill>
                <a:latin typeface="Calibri"/>
                <a:cs typeface="Calibri"/>
              </a:rPr>
              <a:t>may </a:t>
            </a:r>
            <a:r>
              <a:rPr sz="2000" spc="-5" dirty="0">
                <a:solidFill>
                  <a:srgbClr val="404040"/>
                </a:solidFill>
                <a:latin typeface="Calibri"/>
                <a:cs typeface="Calibri"/>
              </a:rPr>
              <a:t>request </a:t>
            </a:r>
            <a:r>
              <a:rPr sz="2000" spc="-10" dirty="0">
                <a:solidFill>
                  <a:srgbClr val="404040"/>
                </a:solidFill>
                <a:latin typeface="Calibri"/>
                <a:cs typeface="Calibri"/>
              </a:rPr>
              <a:t>reconsideration; </a:t>
            </a:r>
            <a:r>
              <a:rPr sz="2000" dirty="0">
                <a:solidFill>
                  <a:srgbClr val="404040"/>
                </a:solidFill>
                <a:latin typeface="Calibri"/>
                <a:cs typeface="Calibri"/>
              </a:rPr>
              <a:t>school is liable</a:t>
            </a:r>
            <a:r>
              <a:rPr sz="2000" spc="90" dirty="0">
                <a:solidFill>
                  <a:srgbClr val="404040"/>
                </a:solidFill>
                <a:latin typeface="Calibri"/>
                <a:cs typeface="Calibri"/>
              </a:rPr>
              <a:t> </a:t>
            </a:r>
            <a:r>
              <a:rPr sz="2000" dirty="0">
                <a:solidFill>
                  <a:srgbClr val="404040"/>
                </a:solidFill>
                <a:latin typeface="Calibri"/>
                <a:cs typeface="Calibri"/>
              </a:rPr>
              <a:t>if</a:t>
            </a:r>
            <a:endParaRPr sz="2000" dirty="0">
              <a:latin typeface="Calibri"/>
              <a:cs typeface="Calibri"/>
            </a:endParaRPr>
          </a:p>
          <a:p>
            <a:pPr marL="304800">
              <a:lnSpc>
                <a:spcPts val="2280"/>
              </a:lnSpc>
            </a:pPr>
            <a:r>
              <a:rPr sz="2000" spc="-10" dirty="0">
                <a:solidFill>
                  <a:srgbClr val="404040"/>
                </a:solidFill>
                <a:latin typeface="Calibri"/>
                <a:cs typeface="Calibri"/>
              </a:rPr>
              <a:t>disbursements</a:t>
            </a:r>
            <a:r>
              <a:rPr sz="2000" spc="20" dirty="0">
                <a:solidFill>
                  <a:srgbClr val="404040"/>
                </a:solidFill>
                <a:latin typeface="Calibri"/>
                <a:cs typeface="Calibri"/>
              </a:rPr>
              <a:t> </a:t>
            </a:r>
            <a:r>
              <a:rPr sz="2000" dirty="0">
                <a:solidFill>
                  <a:srgbClr val="404040"/>
                </a:solidFill>
                <a:latin typeface="Calibri"/>
                <a:cs typeface="Calibri"/>
              </a:rPr>
              <a:t>made</a:t>
            </a:r>
            <a:endParaRPr sz="2000" dirty="0">
              <a:latin typeface="Calibri"/>
              <a:cs typeface="Calibri"/>
            </a:endParaRPr>
          </a:p>
        </p:txBody>
      </p:sp>
      <p:sp>
        <p:nvSpPr>
          <p:cNvPr id="7" name="object 2"/>
          <p:cNvSpPr txBox="1">
            <a:spLocks noGrp="1"/>
          </p:cNvSpPr>
          <p:nvPr>
            <p:ph type="title"/>
          </p:nvPr>
        </p:nvSpPr>
        <p:spPr>
          <a:xfrm>
            <a:off x="762000" y="625030"/>
            <a:ext cx="10355486" cy="692497"/>
          </a:xfrm>
          <a:prstGeom prst="rect">
            <a:avLst/>
          </a:prstGeom>
        </p:spPr>
        <p:txBody>
          <a:bodyPr vert="horz" wrap="square" lIns="0" tIns="12700" rIns="0" bIns="0" rtlCol="0">
            <a:spAutoFit/>
          </a:bodyPr>
          <a:lstStyle/>
          <a:p>
            <a:pPr marR="88900" algn="ctr">
              <a:lnSpc>
                <a:spcPts val="5330"/>
              </a:lnSpc>
              <a:spcBef>
                <a:spcPts val="100"/>
              </a:spcBef>
            </a:pPr>
            <a:r>
              <a:rPr lang="en-US" sz="4300" spc="-55" dirty="0">
                <a:solidFill>
                  <a:schemeClr val="accent6">
                    <a:lumMod val="75000"/>
                  </a:schemeClr>
                </a:solidFill>
                <a:latin typeface="Bahnschrift SemiBold" panose="020B0502040204020203" pitchFamily="34" charset="0"/>
              </a:rPr>
              <a:t>Program Eligibility Steps</a:t>
            </a:r>
            <a:r>
              <a:rPr u="none" spc="-65" dirty="0">
                <a:solidFill>
                  <a:srgbClr val="006FC0"/>
                </a:solidFill>
              </a:rPr>
              <a:t>	</a:t>
            </a:r>
          </a:p>
        </p:txBody>
      </p:sp>
    </p:spTree>
    <p:extLst>
      <p:ext uri="{BB962C8B-B14F-4D97-AF65-F5344CB8AC3E}">
        <p14:creationId xmlns:p14="http://schemas.microsoft.com/office/powerpoint/2010/main" val="490127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07008" y="2971800"/>
            <a:ext cx="9452356" cy="2228815"/>
          </a:xfrm>
          <a:prstGeom prst="rect">
            <a:avLst/>
          </a:prstGeom>
        </p:spPr>
        <p:txBody>
          <a:bodyPr vert="horz" wrap="square" lIns="0" tIns="12700" rIns="0" bIns="0" rtlCol="0">
            <a:spAutoFit/>
          </a:bodyPr>
          <a:lstStyle/>
          <a:p>
            <a:pPr marL="12700">
              <a:lnSpc>
                <a:spcPct val="100000"/>
              </a:lnSpc>
              <a:spcBef>
                <a:spcPts val="100"/>
              </a:spcBef>
            </a:pPr>
            <a:r>
              <a:rPr sz="7200" u="none" spc="-75" dirty="0">
                <a:solidFill>
                  <a:schemeClr val="accent6">
                    <a:lumMod val="75000"/>
                  </a:schemeClr>
                </a:solidFill>
                <a:latin typeface="+mn-lt"/>
              </a:rPr>
              <a:t>Distance Education </a:t>
            </a:r>
            <a:r>
              <a:rPr sz="7200" u="none" dirty="0">
                <a:solidFill>
                  <a:schemeClr val="accent6">
                    <a:lumMod val="75000"/>
                  </a:schemeClr>
                </a:solidFill>
                <a:latin typeface="+mn-lt"/>
              </a:rPr>
              <a:t>&amp;</a:t>
            </a:r>
            <a:r>
              <a:rPr sz="7200" u="none" spc="-229" dirty="0">
                <a:solidFill>
                  <a:schemeClr val="accent6">
                    <a:lumMod val="75000"/>
                  </a:schemeClr>
                </a:solidFill>
                <a:latin typeface="+mn-lt"/>
              </a:rPr>
              <a:t> </a:t>
            </a:r>
            <a:r>
              <a:rPr lang="en-US" sz="7200" u="none" spc="-229" dirty="0" smtClean="0">
                <a:solidFill>
                  <a:schemeClr val="accent6">
                    <a:lumMod val="75000"/>
                  </a:schemeClr>
                </a:solidFill>
                <a:latin typeface="+mn-lt"/>
              </a:rPr>
              <a:t>Correspondence Courses</a:t>
            </a:r>
            <a:endParaRPr sz="720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914400"/>
            <a:ext cx="8534400" cy="1372171"/>
          </a:xfrm>
          <a:prstGeom prst="rect">
            <a:avLst/>
          </a:prstGeom>
        </p:spPr>
        <p:txBody>
          <a:bodyPr vert="horz" wrap="square" lIns="0" tIns="12700" rIns="0" bIns="0" rtlCol="0">
            <a:spAutoFit/>
          </a:bodyPr>
          <a:lstStyle/>
          <a:p>
            <a:pPr marL="2118995" algn="l">
              <a:lnSpc>
                <a:spcPts val="5330"/>
              </a:lnSpc>
              <a:spcBef>
                <a:spcPts val="100"/>
              </a:spcBef>
            </a:pPr>
            <a:r>
              <a:rPr spc="-65" dirty="0">
                <a:solidFill>
                  <a:schemeClr val="accent6">
                    <a:lumMod val="75000"/>
                  </a:schemeClr>
                </a:solidFill>
                <a:latin typeface="Bahnschrift SemiBold" panose="020B0502040204020203" pitchFamily="34" charset="0"/>
              </a:rPr>
              <a:t>Distance Education</a:t>
            </a:r>
            <a:r>
              <a:rPr spc="-130" dirty="0">
                <a:solidFill>
                  <a:schemeClr val="accent6">
                    <a:lumMod val="75000"/>
                  </a:schemeClr>
                </a:solidFill>
                <a:latin typeface="Bahnschrift SemiBold" panose="020B0502040204020203" pitchFamily="34" charset="0"/>
              </a:rPr>
              <a:t> </a:t>
            </a:r>
            <a:r>
              <a:rPr spc="-35" dirty="0">
                <a:solidFill>
                  <a:schemeClr val="accent6">
                    <a:lumMod val="75000"/>
                  </a:schemeClr>
                </a:solidFill>
                <a:latin typeface="Bahnschrift SemiBold" panose="020B0502040204020203" pitchFamily="34" charset="0"/>
              </a:rPr>
              <a:t>(DE</a:t>
            </a:r>
            <a:r>
              <a:rPr spc="-35" dirty="0" smtClean="0">
                <a:solidFill>
                  <a:schemeClr val="accent6">
                    <a:lumMod val="75000"/>
                  </a:schemeClr>
                </a:solidFill>
                <a:latin typeface="Bahnschrift SemiBold" panose="020B0502040204020203" pitchFamily="34" charset="0"/>
              </a:rPr>
              <a:t>)</a:t>
            </a:r>
            <a:r>
              <a:rPr u="none" spc="-55" dirty="0">
                <a:solidFill>
                  <a:srgbClr val="006FC0"/>
                </a:solidFill>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27</a:t>
            </a:fld>
            <a:endParaRPr dirty="0"/>
          </a:p>
        </p:txBody>
      </p:sp>
      <p:sp>
        <p:nvSpPr>
          <p:cNvPr id="3" name="object 3"/>
          <p:cNvSpPr txBox="1"/>
          <p:nvPr/>
        </p:nvSpPr>
        <p:spPr>
          <a:xfrm>
            <a:off x="533400" y="1828800"/>
            <a:ext cx="8673844" cy="2701381"/>
          </a:xfrm>
          <a:prstGeom prst="rect">
            <a:avLst/>
          </a:prstGeom>
        </p:spPr>
        <p:txBody>
          <a:bodyPr vert="horz" wrap="square" lIns="0" tIns="160655" rIns="0" bIns="0" rtlCol="0">
            <a:spAutoFit/>
          </a:bodyPr>
          <a:lstStyle/>
          <a:p>
            <a:pPr marL="812800" lvl="1" indent="-342900">
              <a:spcBef>
                <a:spcPts val="1265"/>
              </a:spcBef>
              <a:buFont typeface="Arial" panose="020B0604020202020204" pitchFamily="34" charset="0"/>
              <a:buChar char="•"/>
            </a:pPr>
            <a:r>
              <a:rPr sz="2000" dirty="0">
                <a:solidFill>
                  <a:srgbClr val="404040"/>
                </a:solidFill>
                <a:latin typeface="Calibri"/>
                <a:cs typeface="Calibri"/>
              </a:rPr>
              <a:t>Uses one or </a:t>
            </a:r>
            <a:r>
              <a:rPr sz="2000" spc="-10" dirty="0">
                <a:solidFill>
                  <a:srgbClr val="404040"/>
                </a:solidFill>
                <a:latin typeface="Calibri"/>
                <a:cs typeface="Calibri"/>
              </a:rPr>
              <a:t>more forms </a:t>
            </a:r>
            <a:r>
              <a:rPr sz="2000" dirty="0">
                <a:solidFill>
                  <a:srgbClr val="404040"/>
                </a:solidFill>
                <a:latin typeface="Calibri"/>
                <a:cs typeface="Calibri"/>
              </a:rPr>
              <a:t>of technology </a:t>
            </a:r>
            <a:r>
              <a:rPr sz="2000" spc="-10" dirty="0">
                <a:solidFill>
                  <a:srgbClr val="404040"/>
                </a:solidFill>
                <a:latin typeface="Calibri"/>
                <a:cs typeface="Calibri"/>
              </a:rPr>
              <a:t>to deliver</a:t>
            </a:r>
            <a:r>
              <a:rPr sz="2000" spc="-45" dirty="0">
                <a:solidFill>
                  <a:srgbClr val="404040"/>
                </a:solidFill>
                <a:latin typeface="Calibri"/>
                <a:cs typeface="Calibri"/>
              </a:rPr>
              <a:t> </a:t>
            </a:r>
            <a:r>
              <a:rPr sz="2000" spc="-5" dirty="0" smtClean="0">
                <a:solidFill>
                  <a:srgbClr val="404040"/>
                </a:solidFill>
                <a:latin typeface="Calibri"/>
                <a:cs typeface="Calibri"/>
              </a:rPr>
              <a:t>instruction</a:t>
            </a:r>
            <a:endParaRPr lang="en-US" sz="2000" dirty="0">
              <a:latin typeface="Calibri"/>
              <a:cs typeface="Calibri"/>
            </a:endParaRPr>
          </a:p>
          <a:p>
            <a:pPr marL="812800" lvl="1" indent="-342900">
              <a:spcBef>
                <a:spcPts val="1265"/>
              </a:spcBef>
              <a:buFont typeface="Arial" panose="020B0604020202020204" pitchFamily="34" charset="0"/>
              <a:buChar char="•"/>
            </a:pPr>
            <a:r>
              <a:rPr sz="2000" spc="-20" dirty="0" smtClean="0">
                <a:solidFill>
                  <a:srgbClr val="404040"/>
                </a:solidFill>
                <a:latin typeface="Calibri"/>
                <a:cs typeface="Calibri"/>
              </a:rPr>
              <a:t>Technology </a:t>
            </a:r>
            <a:r>
              <a:rPr sz="2000" spc="-5" dirty="0">
                <a:solidFill>
                  <a:srgbClr val="404040"/>
                </a:solidFill>
                <a:latin typeface="Calibri"/>
                <a:cs typeface="Calibri"/>
              </a:rPr>
              <a:t>supports </a:t>
            </a:r>
            <a:r>
              <a:rPr sz="2000" b="1" spc="-10" dirty="0">
                <a:solidFill>
                  <a:srgbClr val="006FC0"/>
                </a:solidFill>
                <a:latin typeface="Calibri"/>
                <a:cs typeface="Calibri"/>
              </a:rPr>
              <a:t>regular </a:t>
            </a:r>
            <a:r>
              <a:rPr sz="2000" b="1" dirty="0">
                <a:solidFill>
                  <a:srgbClr val="006FC0"/>
                </a:solidFill>
                <a:latin typeface="Calibri"/>
                <a:cs typeface="Calibri"/>
              </a:rPr>
              <a:t>and </a:t>
            </a:r>
            <a:r>
              <a:rPr sz="2000" b="1" spc="-10" dirty="0">
                <a:solidFill>
                  <a:srgbClr val="006FC0"/>
                </a:solidFill>
                <a:latin typeface="Calibri"/>
                <a:cs typeface="Calibri"/>
              </a:rPr>
              <a:t>substantive interaction </a:t>
            </a:r>
            <a:r>
              <a:rPr sz="2000" spc="-5" dirty="0">
                <a:solidFill>
                  <a:srgbClr val="404040"/>
                </a:solidFill>
                <a:latin typeface="Calibri"/>
                <a:cs typeface="Calibri"/>
              </a:rPr>
              <a:t>between students </a:t>
            </a:r>
            <a:r>
              <a:rPr sz="2000" dirty="0">
                <a:solidFill>
                  <a:srgbClr val="404040"/>
                </a:solidFill>
                <a:latin typeface="Calibri"/>
                <a:cs typeface="Calibri"/>
              </a:rPr>
              <a:t>and </a:t>
            </a:r>
            <a:r>
              <a:rPr sz="2000" spc="-20" dirty="0">
                <a:solidFill>
                  <a:srgbClr val="404040"/>
                </a:solidFill>
                <a:latin typeface="Calibri"/>
                <a:cs typeface="Calibri"/>
              </a:rPr>
              <a:t>instructor,  </a:t>
            </a:r>
            <a:r>
              <a:rPr sz="2000" dirty="0">
                <a:solidFill>
                  <a:srgbClr val="404040"/>
                </a:solidFill>
                <a:latin typeface="Calibri"/>
                <a:cs typeface="Calibri"/>
              </a:rPr>
              <a:t>including </a:t>
            </a:r>
            <a:r>
              <a:rPr sz="2000" spc="-5" dirty="0">
                <a:solidFill>
                  <a:srgbClr val="006FC0"/>
                </a:solidFill>
                <a:latin typeface="Calibri"/>
                <a:cs typeface="Calibri"/>
              </a:rPr>
              <a:t>regular instructor-initiated</a:t>
            </a:r>
            <a:r>
              <a:rPr sz="2000" spc="5" dirty="0">
                <a:solidFill>
                  <a:srgbClr val="006FC0"/>
                </a:solidFill>
                <a:latin typeface="Calibri"/>
                <a:cs typeface="Calibri"/>
              </a:rPr>
              <a:t> </a:t>
            </a:r>
            <a:r>
              <a:rPr sz="2000" spc="-10" dirty="0" smtClean="0">
                <a:solidFill>
                  <a:srgbClr val="006FC0"/>
                </a:solidFill>
                <a:latin typeface="Calibri"/>
                <a:cs typeface="Calibri"/>
              </a:rPr>
              <a:t>contac</a:t>
            </a:r>
            <a:r>
              <a:rPr lang="en-US" sz="2000" spc="-10" dirty="0" smtClean="0">
                <a:solidFill>
                  <a:srgbClr val="006FC0"/>
                </a:solidFill>
                <a:latin typeface="Calibri"/>
                <a:cs typeface="Calibri"/>
              </a:rPr>
              <a:t>t</a:t>
            </a:r>
          </a:p>
          <a:p>
            <a:pPr marL="812800" lvl="1" indent="-342900">
              <a:spcBef>
                <a:spcPts val="1265"/>
              </a:spcBef>
              <a:buFont typeface="Arial" panose="020B0604020202020204" pitchFamily="34" charset="0"/>
              <a:buChar char="•"/>
            </a:pPr>
            <a:r>
              <a:rPr sz="2000" spc="-5" dirty="0" smtClean="0">
                <a:solidFill>
                  <a:srgbClr val="404040"/>
                </a:solidFill>
                <a:latin typeface="Calibri"/>
                <a:cs typeface="Calibri"/>
              </a:rPr>
              <a:t>Students </a:t>
            </a:r>
            <a:r>
              <a:rPr sz="2000" spc="-10" dirty="0">
                <a:solidFill>
                  <a:srgbClr val="404040"/>
                </a:solidFill>
                <a:latin typeface="Calibri"/>
                <a:cs typeface="Calibri"/>
              </a:rPr>
              <a:t>are </a:t>
            </a:r>
            <a:r>
              <a:rPr sz="2000" spc="-15" dirty="0">
                <a:solidFill>
                  <a:srgbClr val="404040"/>
                </a:solidFill>
                <a:latin typeface="Calibri"/>
                <a:cs typeface="Calibri"/>
              </a:rPr>
              <a:t>separated from </a:t>
            </a:r>
            <a:r>
              <a:rPr sz="2000" spc="-5" dirty="0">
                <a:solidFill>
                  <a:srgbClr val="404040"/>
                </a:solidFill>
                <a:latin typeface="Calibri"/>
                <a:cs typeface="Calibri"/>
              </a:rPr>
              <a:t>instructor </a:t>
            </a:r>
            <a:r>
              <a:rPr sz="2000" dirty="0">
                <a:solidFill>
                  <a:srgbClr val="404040"/>
                </a:solidFill>
                <a:latin typeface="Calibri"/>
                <a:cs typeface="Calibri"/>
              </a:rPr>
              <a:t>and </a:t>
            </a:r>
            <a:r>
              <a:rPr sz="2000" spc="-5" dirty="0">
                <a:solidFill>
                  <a:srgbClr val="404040"/>
                </a:solidFill>
                <a:latin typeface="Calibri"/>
                <a:cs typeface="Calibri"/>
              </a:rPr>
              <a:t>instruction </a:t>
            </a:r>
            <a:r>
              <a:rPr sz="2000" spc="-15" dirty="0">
                <a:solidFill>
                  <a:srgbClr val="404040"/>
                </a:solidFill>
                <a:latin typeface="Calibri"/>
                <a:cs typeface="Calibri"/>
              </a:rPr>
              <a:t>may</a:t>
            </a:r>
            <a:r>
              <a:rPr sz="2000" spc="70" dirty="0">
                <a:solidFill>
                  <a:srgbClr val="404040"/>
                </a:solidFill>
                <a:latin typeface="Calibri"/>
                <a:cs typeface="Calibri"/>
              </a:rPr>
              <a:t> </a:t>
            </a:r>
            <a:r>
              <a:rPr sz="2000" spc="-5" dirty="0">
                <a:solidFill>
                  <a:srgbClr val="404040"/>
                </a:solidFill>
                <a:latin typeface="Calibri"/>
                <a:cs typeface="Calibri"/>
              </a:rPr>
              <a:t>be:</a:t>
            </a:r>
            <a:endParaRPr sz="2000" dirty="0">
              <a:latin typeface="Calibri"/>
              <a:cs typeface="Calibri"/>
            </a:endParaRPr>
          </a:p>
          <a:p>
            <a:pPr marL="1219200" lvl="2" indent="-182880">
              <a:spcBef>
                <a:spcPts val="170"/>
              </a:spcBef>
              <a:buClr>
                <a:srgbClr val="E38312"/>
              </a:buClr>
              <a:buChar char="◦"/>
              <a:tabLst>
                <a:tab pos="305435" algn="l"/>
              </a:tabLst>
            </a:pPr>
            <a:r>
              <a:rPr sz="2000" spc="-5" dirty="0">
                <a:solidFill>
                  <a:srgbClr val="404040"/>
                </a:solidFill>
                <a:latin typeface="Calibri"/>
                <a:cs typeface="Calibri"/>
              </a:rPr>
              <a:t>Synchronous (real-time </a:t>
            </a:r>
            <a:r>
              <a:rPr sz="2000" spc="-10" dirty="0">
                <a:solidFill>
                  <a:srgbClr val="404040"/>
                </a:solidFill>
                <a:latin typeface="Calibri"/>
                <a:cs typeface="Calibri"/>
              </a:rPr>
              <a:t>interaction </a:t>
            </a:r>
            <a:r>
              <a:rPr sz="2000" spc="-5" dirty="0">
                <a:solidFill>
                  <a:srgbClr val="404040"/>
                </a:solidFill>
                <a:latin typeface="Calibri"/>
                <a:cs typeface="Calibri"/>
              </a:rPr>
              <a:t>between students/instructor),</a:t>
            </a:r>
            <a:r>
              <a:rPr sz="2000" spc="30" dirty="0">
                <a:solidFill>
                  <a:srgbClr val="404040"/>
                </a:solidFill>
                <a:latin typeface="Calibri"/>
                <a:cs typeface="Calibri"/>
              </a:rPr>
              <a:t> </a:t>
            </a:r>
            <a:r>
              <a:rPr sz="2000" spc="-5" dirty="0">
                <a:solidFill>
                  <a:srgbClr val="404040"/>
                </a:solidFill>
                <a:latin typeface="Calibri"/>
                <a:cs typeface="Calibri"/>
              </a:rPr>
              <a:t>or</a:t>
            </a:r>
            <a:endParaRPr sz="2000" dirty="0">
              <a:latin typeface="Calibri"/>
              <a:cs typeface="Calibri"/>
            </a:endParaRPr>
          </a:p>
          <a:p>
            <a:pPr marL="1219200" marR="260985" lvl="2" indent="-182880">
              <a:lnSpc>
                <a:spcPts val="2160"/>
              </a:lnSpc>
              <a:spcBef>
                <a:spcPts val="635"/>
              </a:spcBef>
              <a:buClr>
                <a:srgbClr val="E38312"/>
              </a:buClr>
              <a:buChar char="◦"/>
              <a:tabLst>
                <a:tab pos="305435" algn="l"/>
              </a:tabLst>
            </a:pPr>
            <a:r>
              <a:rPr sz="2000" spc="-5" dirty="0">
                <a:solidFill>
                  <a:srgbClr val="404040"/>
                </a:solidFill>
                <a:latin typeface="Calibri"/>
                <a:cs typeface="Calibri"/>
              </a:rPr>
              <a:t>Asynchronous </a:t>
            </a:r>
            <a:r>
              <a:rPr sz="2000" spc="-10" dirty="0">
                <a:solidFill>
                  <a:srgbClr val="404040"/>
                </a:solidFill>
                <a:latin typeface="Calibri"/>
                <a:cs typeface="Calibri"/>
              </a:rPr>
              <a:t>(work </a:t>
            </a:r>
            <a:r>
              <a:rPr sz="2000" dirty="0">
                <a:solidFill>
                  <a:srgbClr val="404040"/>
                </a:solidFill>
                <a:latin typeface="Calibri"/>
                <a:cs typeface="Calibri"/>
              </a:rPr>
              <a:t>is </a:t>
            </a:r>
            <a:r>
              <a:rPr sz="2000" spc="-5" dirty="0">
                <a:solidFill>
                  <a:srgbClr val="404040"/>
                </a:solidFill>
                <a:latin typeface="Calibri"/>
                <a:cs typeface="Calibri"/>
              </a:rPr>
              <a:t>completed on </a:t>
            </a:r>
            <a:r>
              <a:rPr sz="2000" spc="-10" dirty="0">
                <a:solidFill>
                  <a:srgbClr val="404040"/>
                </a:solidFill>
                <a:latin typeface="Calibri"/>
                <a:cs typeface="Calibri"/>
              </a:rPr>
              <a:t>student’s </a:t>
            </a:r>
            <a:r>
              <a:rPr sz="2000" spc="-5" dirty="0">
                <a:solidFill>
                  <a:srgbClr val="404040"/>
                </a:solidFill>
                <a:latin typeface="Calibri"/>
                <a:cs typeface="Calibri"/>
              </a:rPr>
              <a:t>own time/schedule, </a:t>
            </a:r>
            <a:r>
              <a:rPr sz="2000" dirty="0">
                <a:solidFill>
                  <a:srgbClr val="404040"/>
                </a:solidFill>
                <a:latin typeface="Calibri"/>
                <a:cs typeface="Calibri"/>
              </a:rPr>
              <a:t>without </a:t>
            </a:r>
            <a:r>
              <a:rPr sz="2000" spc="-5" dirty="0">
                <a:solidFill>
                  <a:srgbClr val="404040"/>
                </a:solidFill>
                <a:latin typeface="Calibri"/>
                <a:cs typeface="Calibri"/>
              </a:rPr>
              <a:t>real-time  </a:t>
            </a:r>
            <a:r>
              <a:rPr sz="2000" spc="-10" dirty="0">
                <a:solidFill>
                  <a:srgbClr val="404040"/>
                </a:solidFill>
                <a:latin typeface="Calibri"/>
                <a:cs typeface="Calibri"/>
              </a:rPr>
              <a:t>interaction </a:t>
            </a:r>
            <a:r>
              <a:rPr sz="2000" spc="-5" dirty="0">
                <a:solidFill>
                  <a:srgbClr val="404040"/>
                </a:solidFill>
                <a:latin typeface="Calibri"/>
                <a:cs typeface="Calibri"/>
              </a:rPr>
              <a:t>with </a:t>
            </a:r>
            <a:r>
              <a:rPr sz="2000" dirty="0">
                <a:solidFill>
                  <a:srgbClr val="404040"/>
                </a:solidFill>
                <a:latin typeface="Calibri"/>
                <a:cs typeface="Calibri"/>
              </a:rPr>
              <a:t>the</a:t>
            </a:r>
            <a:r>
              <a:rPr sz="2000" spc="25" dirty="0">
                <a:solidFill>
                  <a:srgbClr val="404040"/>
                </a:solidFill>
                <a:latin typeface="Calibri"/>
                <a:cs typeface="Calibri"/>
              </a:rPr>
              <a:t> </a:t>
            </a:r>
            <a:r>
              <a:rPr sz="2000" spc="-5" dirty="0">
                <a:solidFill>
                  <a:srgbClr val="404040"/>
                </a:solidFill>
                <a:latin typeface="Calibri"/>
                <a:cs typeface="Calibri"/>
              </a:rPr>
              <a:t>instructor)</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3168015" algn="l"/>
                <a:tab pos="10140315" algn="l"/>
              </a:tabLst>
            </a:pPr>
            <a:r>
              <a:rPr u="none" dirty="0">
                <a:solidFill>
                  <a:schemeClr val="accent6">
                    <a:lumMod val="75000"/>
                  </a:schemeClr>
                </a:solidFill>
                <a:latin typeface="Bahnschrift SemiBold" panose="020B0502040204020203" pitchFamily="34" charset="0"/>
              </a:rPr>
              <a:t> 	</a:t>
            </a:r>
            <a:r>
              <a:rPr spc="-25" dirty="0">
                <a:solidFill>
                  <a:schemeClr val="accent6">
                    <a:lumMod val="75000"/>
                  </a:schemeClr>
                </a:solidFill>
                <a:latin typeface="Bahnschrift SemiBold" panose="020B0502040204020203" pitchFamily="34" charset="0"/>
              </a:rPr>
              <a:t>DE</a:t>
            </a:r>
            <a:r>
              <a:rPr spc="-145" dirty="0">
                <a:solidFill>
                  <a:schemeClr val="accent6">
                    <a:lumMod val="75000"/>
                  </a:schemeClr>
                </a:solidFill>
                <a:latin typeface="Bahnschrift SemiBold" panose="020B0502040204020203" pitchFamily="34" charset="0"/>
              </a:rPr>
              <a:t> </a:t>
            </a:r>
            <a:r>
              <a:rPr spc="-85" dirty="0">
                <a:solidFill>
                  <a:schemeClr val="accent6">
                    <a:lumMod val="75000"/>
                  </a:schemeClr>
                </a:solidFill>
                <a:latin typeface="Bahnschrift SemiBold" panose="020B0502040204020203" pitchFamily="34" charset="0"/>
              </a:rPr>
              <a:t>Technologies</a:t>
            </a:r>
            <a:r>
              <a:rPr u="none" spc="-85" dirty="0">
                <a:solidFill>
                  <a:schemeClr val="accent6">
                    <a:lumMod val="75000"/>
                  </a:schemeClr>
                </a:solidFill>
                <a:latin typeface="Bahnschrift SemiBold" panose="020B0502040204020203"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28</a:t>
            </a:fld>
            <a:endParaRPr dirty="0"/>
          </a:p>
        </p:txBody>
      </p:sp>
      <p:sp>
        <p:nvSpPr>
          <p:cNvPr id="3" name="object 3"/>
          <p:cNvSpPr txBox="1"/>
          <p:nvPr/>
        </p:nvSpPr>
        <p:spPr>
          <a:xfrm>
            <a:off x="1347849" y="2133600"/>
            <a:ext cx="9799955" cy="3007874"/>
          </a:xfrm>
          <a:prstGeom prst="rect">
            <a:avLst/>
          </a:prstGeom>
        </p:spPr>
        <p:txBody>
          <a:bodyPr vert="horz" wrap="square" lIns="0" tIns="32384" rIns="0" bIns="0" rtlCol="0">
            <a:spAutoFit/>
          </a:bodyPr>
          <a:lstStyle/>
          <a:p>
            <a:pPr marL="12700">
              <a:lnSpc>
                <a:spcPct val="100000"/>
              </a:lnSpc>
              <a:spcBef>
                <a:spcPts val="254"/>
              </a:spcBef>
            </a:pPr>
            <a:r>
              <a:rPr sz="2000" spc="-20" dirty="0">
                <a:solidFill>
                  <a:srgbClr val="404040"/>
                </a:solidFill>
                <a:cs typeface="Calibri"/>
              </a:rPr>
              <a:t>Technologies </a:t>
            </a:r>
            <a:r>
              <a:rPr sz="2000" spc="-15" dirty="0">
                <a:solidFill>
                  <a:srgbClr val="404040"/>
                </a:solidFill>
                <a:cs typeface="Calibri"/>
              </a:rPr>
              <a:t>may</a:t>
            </a:r>
            <a:r>
              <a:rPr sz="2000" spc="-5" dirty="0">
                <a:solidFill>
                  <a:srgbClr val="404040"/>
                </a:solidFill>
                <a:cs typeface="Calibri"/>
              </a:rPr>
              <a:t> </a:t>
            </a:r>
            <a:r>
              <a:rPr sz="2000" dirty="0">
                <a:solidFill>
                  <a:srgbClr val="404040"/>
                </a:solidFill>
                <a:cs typeface="Calibri"/>
              </a:rPr>
              <a:t>include</a:t>
            </a:r>
            <a:r>
              <a:rPr sz="2000" dirty="0" smtClean="0">
                <a:solidFill>
                  <a:srgbClr val="404040"/>
                </a:solidFill>
                <a:cs typeface="Calibri"/>
              </a:rPr>
              <a:t>:</a:t>
            </a:r>
            <a:endParaRPr lang="en-US" sz="2000" dirty="0" smtClean="0">
              <a:solidFill>
                <a:srgbClr val="404040"/>
              </a:solidFill>
              <a:cs typeface="Calibri"/>
            </a:endParaRPr>
          </a:p>
          <a:p>
            <a:pPr marL="12700">
              <a:lnSpc>
                <a:spcPct val="100000"/>
              </a:lnSpc>
              <a:spcBef>
                <a:spcPts val="254"/>
              </a:spcBef>
            </a:pPr>
            <a:endParaRPr sz="2000" dirty="0">
              <a:cs typeface="Calibri"/>
            </a:endParaRPr>
          </a:p>
          <a:p>
            <a:pPr marL="304800" indent="-182880">
              <a:lnSpc>
                <a:spcPct val="100000"/>
              </a:lnSpc>
              <a:spcBef>
                <a:spcPts val="155"/>
              </a:spcBef>
              <a:buClr>
                <a:srgbClr val="E38312"/>
              </a:buClr>
              <a:buChar char="◦"/>
              <a:tabLst>
                <a:tab pos="305435" algn="l"/>
              </a:tabLst>
            </a:pPr>
            <a:r>
              <a:rPr sz="2000" spc="-5" dirty="0">
                <a:solidFill>
                  <a:srgbClr val="404040"/>
                </a:solidFill>
                <a:cs typeface="Calibri"/>
              </a:rPr>
              <a:t>The internet </a:t>
            </a:r>
            <a:r>
              <a:rPr sz="2000" dirty="0">
                <a:solidFill>
                  <a:srgbClr val="404040"/>
                </a:solidFill>
                <a:cs typeface="Calibri"/>
              </a:rPr>
              <a:t>(e.g.</a:t>
            </a:r>
            <a:r>
              <a:rPr sz="2000" spc="-5" dirty="0">
                <a:solidFill>
                  <a:srgbClr val="404040"/>
                </a:solidFill>
                <a:cs typeface="Calibri"/>
              </a:rPr>
              <a:t> </a:t>
            </a:r>
            <a:r>
              <a:rPr sz="2000" spc="-10" dirty="0">
                <a:solidFill>
                  <a:srgbClr val="404040"/>
                </a:solidFill>
                <a:cs typeface="Calibri"/>
              </a:rPr>
              <a:t>Canvas)</a:t>
            </a:r>
            <a:endParaRPr sz="2000" dirty="0">
              <a:cs typeface="Calibri"/>
            </a:endParaRPr>
          </a:p>
          <a:p>
            <a:pPr marL="304800" indent="-182880">
              <a:lnSpc>
                <a:spcPts val="2280"/>
              </a:lnSpc>
              <a:spcBef>
                <a:spcPts val="360"/>
              </a:spcBef>
              <a:buClr>
                <a:srgbClr val="E38312"/>
              </a:buClr>
              <a:buChar char="◦"/>
              <a:tabLst>
                <a:tab pos="305435" algn="l"/>
              </a:tabLst>
            </a:pPr>
            <a:r>
              <a:rPr sz="2000" spc="-10" dirty="0">
                <a:solidFill>
                  <a:srgbClr val="404040"/>
                </a:solidFill>
                <a:cs typeface="Calibri"/>
              </a:rPr>
              <a:t>One-way </a:t>
            </a:r>
            <a:r>
              <a:rPr sz="2000" dirty="0">
                <a:solidFill>
                  <a:srgbClr val="404040"/>
                </a:solidFill>
                <a:cs typeface="Calibri"/>
              </a:rPr>
              <a:t>and </a:t>
            </a:r>
            <a:r>
              <a:rPr sz="2000" spc="-15" dirty="0">
                <a:solidFill>
                  <a:srgbClr val="404040"/>
                </a:solidFill>
                <a:cs typeface="Calibri"/>
              </a:rPr>
              <a:t>two-way </a:t>
            </a:r>
            <a:r>
              <a:rPr sz="2000" spc="-5" dirty="0">
                <a:solidFill>
                  <a:srgbClr val="404040"/>
                </a:solidFill>
                <a:cs typeface="Calibri"/>
              </a:rPr>
              <a:t>transmissions through open </a:t>
            </a:r>
            <a:r>
              <a:rPr sz="2000" spc="-10" dirty="0">
                <a:solidFill>
                  <a:srgbClr val="404040"/>
                </a:solidFill>
                <a:cs typeface="Calibri"/>
              </a:rPr>
              <a:t>broadcast, </a:t>
            </a:r>
            <a:r>
              <a:rPr sz="2000" dirty="0">
                <a:solidFill>
                  <a:srgbClr val="404040"/>
                </a:solidFill>
                <a:cs typeface="Calibri"/>
              </a:rPr>
              <a:t>closed </a:t>
            </a:r>
            <a:r>
              <a:rPr sz="2000" spc="-5" dirty="0">
                <a:solidFill>
                  <a:srgbClr val="404040"/>
                </a:solidFill>
                <a:cs typeface="Calibri"/>
              </a:rPr>
              <a:t>circuit,</a:t>
            </a:r>
            <a:r>
              <a:rPr sz="2000" spc="10" dirty="0">
                <a:solidFill>
                  <a:srgbClr val="404040"/>
                </a:solidFill>
                <a:cs typeface="Calibri"/>
              </a:rPr>
              <a:t> </a:t>
            </a:r>
            <a:r>
              <a:rPr sz="2000" spc="-5" dirty="0">
                <a:solidFill>
                  <a:srgbClr val="404040"/>
                </a:solidFill>
                <a:cs typeface="Calibri"/>
              </a:rPr>
              <a:t>cable,</a:t>
            </a:r>
            <a:endParaRPr sz="2000" dirty="0">
              <a:cs typeface="Calibri"/>
            </a:endParaRPr>
          </a:p>
          <a:p>
            <a:pPr marL="304800">
              <a:lnSpc>
                <a:spcPts val="2280"/>
              </a:lnSpc>
            </a:pPr>
            <a:r>
              <a:rPr sz="2000" spc="-15" dirty="0">
                <a:solidFill>
                  <a:srgbClr val="404040"/>
                </a:solidFill>
                <a:cs typeface="Calibri"/>
              </a:rPr>
              <a:t>microwave, </a:t>
            </a:r>
            <a:r>
              <a:rPr sz="2000" spc="-5" dirty="0">
                <a:solidFill>
                  <a:srgbClr val="404040"/>
                </a:solidFill>
                <a:cs typeface="Calibri"/>
              </a:rPr>
              <a:t>broadband lines, fiber </a:t>
            </a:r>
            <a:r>
              <a:rPr sz="2000" dirty="0">
                <a:solidFill>
                  <a:srgbClr val="404040"/>
                </a:solidFill>
                <a:cs typeface="Calibri"/>
              </a:rPr>
              <a:t>optics, </a:t>
            </a:r>
            <a:r>
              <a:rPr sz="2000" spc="-10" dirty="0">
                <a:solidFill>
                  <a:srgbClr val="404040"/>
                </a:solidFill>
                <a:cs typeface="Calibri"/>
              </a:rPr>
              <a:t>satellite, </a:t>
            </a:r>
            <a:r>
              <a:rPr sz="2000" dirty="0">
                <a:solidFill>
                  <a:srgbClr val="404040"/>
                </a:solidFill>
                <a:cs typeface="Calibri"/>
              </a:rPr>
              <a:t>or </a:t>
            </a:r>
            <a:r>
              <a:rPr sz="2000" spc="-5" dirty="0">
                <a:solidFill>
                  <a:srgbClr val="404040"/>
                </a:solidFill>
                <a:cs typeface="Calibri"/>
              </a:rPr>
              <a:t>wireless communications</a:t>
            </a:r>
            <a:r>
              <a:rPr sz="2000" spc="145" dirty="0">
                <a:solidFill>
                  <a:srgbClr val="404040"/>
                </a:solidFill>
                <a:cs typeface="Calibri"/>
              </a:rPr>
              <a:t> </a:t>
            </a:r>
            <a:r>
              <a:rPr sz="2000" spc="-5" dirty="0">
                <a:solidFill>
                  <a:srgbClr val="404040"/>
                </a:solidFill>
                <a:cs typeface="Calibri"/>
              </a:rPr>
              <a:t>devices</a:t>
            </a:r>
            <a:endParaRPr sz="2000" dirty="0">
              <a:cs typeface="Calibri"/>
            </a:endParaRPr>
          </a:p>
          <a:p>
            <a:pPr marL="304800" indent="-182880">
              <a:lnSpc>
                <a:spcPct val="100000"/>
              </a:lnSpc>
              <a:spcBef>
                <a:spcPts val="365"/>
              </a:spcBef>
              <a:buClr>
                <a:srgbClr val="E38312"/>
              </a:buClr>
              <a:buChar char="◦"/>
              <a:tabLst>
                <a:tab pos="305435" algn="l"/>
              </a:tabLst>
            </a:pPr>
            <a:r>
              <a:rPr sz="2000" dirty="0">
                <a:solidFill>
                  <a:srgbClr val="404040"/>
                </a:solidFill>
                <a:cs typeface="Calibri"/>
              </a:rPr>
              <a:t>Audio </a:t>
            </a:r>
            <a:r>
              <a:rPr sz="2000" spc="-5" dirty="0">
                <a:solidFill>
                  <a:srgbClr val="404040"/>
                </a:solidFill>
                <a:cs typeface="Calibri"/>
              </a:rPr>
              <a:t>conferencing,</a:t>
            </a:r>
            <a:r>
              <a:rPr sz="2000" spc="-60" dirty="0">
                <a:solidFill>
                  <a:srgbClr val="404040"/>
                </a:solidFill>
                <a:cs typeface="Calibri"/>
              </a:rPr>
              <a:t> </a:t>
            </a:r>
            <a:r>
              <a:rPr sz="2000" spc="-5" dirty="0">
                <a:solidFill>
                  <a:srgbClr val="404040"/>
                </a:solidFill>
                <a:cs typeface="Calibri"/>
              </a:rPr>
              <a:t>or</a:t>
            </a:r>
            <a:endParaRPr sz="2000" dirty="0">
              <a:cs typeface="Calibri"/>
            </a:endParaRPr>
          </a:p>
          <a:p>
            <a:pPr marL="304800" marR="5080" indent="-182880">
              <a:lnSpc>
                <a:spcPts val="2160"/>
              </a:lnSpc>
              <a:spcBef>
                <a:spcPts val="630"/>
              </a:spcBef>
              <a:buClr>
                <a:srgbClr val="E38312"/>
              </a:buClr>
              <a:buChar char="◦"/>
              <a:tabLst>
                <a:tab pos="305435" algn="l"/>
              </a:tabLst>
            </a:pPr>
            <a:r>
              <a:rPr sz="2000" dirty="0">
                <a:solidFill>
                  <a:srgbClr val="404040"/>
                </a:solidFill>
                <a:cs typeface="Calibri"/>
              </a:rPr>
              <a:t>Video </a:t>
            </a:r>
            <a:r>
              <a:rPr sz="2000" spc="-5" dirty="0">
                <a:solidFill>
                  <a:srgbClr val="404040"/>
                </a:solidFill>
                <a:cs typeface="Calibri"/>
              </a:rPr>
              <a:t>cassettes, DVDs, </a:t>
            </a:r>
            <a:r>
              <a:rPr sz="2000" dirty="0">
                <a:solidFill>
                  <a:srgbClr val="404040"/>
                </a:solidFill>
                <a:cs typeface="Calibri"/>
              </a:rPr>
              <a:t>and </a:t>
            </a:r>
            <a:r>
              <a:rPr sz="2000" spc="-10" dirty="0">
                <a:solidFill>
                  <a:srgbClr val="404040"/>
                </a:solidFill>
                <a:cs typeface="Calibri"/>
              </a:rPr>
              <a:t>CD-ROMs, </a:t>
            </a:r>
            <a:r>
              <a:rPr sz="2000" dirty="0">
                <a:solidFill>
                  <a:srgbClr val="404040"/>
                </a:solidFill>
                <a:cs typeface="Calibri"/>
              </a:rPr>
              <a:t>if </a:t>
            </a:r>
            <a:r>
              <a:rPr sz="2000" spc="-5" dirty="0">
                <a:solidFill>
                  <a:srgbClr val="404040"/>
                </a:solidFill>
                <a:cs typeface="Calibri"/>
              </a:rPr>
              <a:t>they </a:t>
            </a:r>
            <a:r>
              <a:rPr sz="2000" spc="-10" dirty="0">
                <a:solidFill>
                  <a:srgbClr val="404040"/>
                </a:solidFill>
                <a:cs typeface="Calibri"/>
              </a:rPr>
              <a:t>are </a:t>
            </a:r>
            <a:r>
              <a:rPr sz="2000" spc="-5" dirty="0">
                <a:solidFill>
                  <a:srgbClr val="404040"/>
                </a:solidFill>
                <a:cs typeface="Calibri"/>
              </a:rPr>
              <a:t>used in </a:t>
            </a:r>
            <a:r>
              <a:rPr sz="2000" dirty="0">
                <a:solidFill>
                  <a:srgbClr val="404040"/>
                </a:solidFill>
                <a:cs typeface="Calibri"/>
              </a:rPr>
              <a:t>a </a:t>
            </a:r>
            <a:r>
              <a:rPr sz="2000" spc="-10" dirty="0">
                <a:solidFill>
                  <a:srgbClr val="404040"/>
                </a:solidFill>
                <a:cs typeface="Calibri"/>
              </a:rPr>
              <a:t>course</a:t>
            </a:r>
            <a:r>
              <a:rPr sz="2000" spc="-10" dirty="0">
                <a:solidFill>
                  <a:srgbClr val="006FC0"/>
                </a:solidFill>
                <a:cs typeface="Calibri"/>
              </a:rPr>
              <a:t> </a:t>
            </a:r>
            <a:r>
              <a:rPr sz="2000" b="1" u="heavy" dirty="0">
                <a:solidFill>
                  <a:srgbClr val="006FC0"/>
                </a:solidFill>
                <a:uFill>
                  <a:solidFill>
                    <a:srgbClr val="006FC0"/>
                  </a:solidFill>
                </a:uFill>
                <a:cs typeface="Calibri"/>
              </a:rPr>
              <a:t>in </a:t>
            </a:r>
            <a:r>
              <a:rPr sz="2000" b="1" u="heavy" spc="-5" dirty="0">
                <a:solidFill>
                  <a:srgbClr val="006FC0"/>
                </a:solidFill>
                <a:uFill>
                  <a:solidFill>
                    <a:srgbClr val="006FC0"/>
                  </a:solidFill>
                </a:uFill>
                <a:cs typeface="Calibri"/>
              </a:rPr>
              <a:t>conjunction</a:t>
            </a:r>
            <a:r>
              <a:rPr sz="2000" b="1" spc="-5" dirty="0">
                <a:solidFill>
                  <a:srgbClr val="006FC0"/>
                </a:solidFill>
                <a:cs typeface="Calibri"/>
              </a:rPr>
              <a:t> </a:t>
            </a:r>
            <a:r>
              <a:rPr sz="2000" spc="-5" dirty="0">
                <a:solidFill>
                  <a:srgbClr val="404040"/>
                </a:solidFill>
                <a:cs typeface="Calibri"/>
              </a:rPr>
              <a:t>with </a:t>
            </a:r>
            <a:r>
              <a:rPr sz="2000" spc="-10" dirty="0">
                <a:solidFill>
                  <a:srgbClr val="404040"/>
                </a:solidFill>
                <a:cs typeface="Calibri"/>
              </a:rPr>
              <a:t>any </a:t>
            </a:r>
            <a:r>
              <a:rPr sz="2000" spc="-5" dirty="0">
                <a:solidFill>
                  <a:srgbClr val="404040"/>
                </a:solidFill>
                <a:cs typeface="Calibri"/>
              </a:rPr>
              <a:t>of  </a:t>
            </a:r>
            <a:r>
              <a:rPr sz="2000" dirty="0">
                <a:solidFill>
                  <a:srgbClr val="404040"/>
                </a:solidFill>
                <a:cs typeface="Calibri"/>
              </a:rPr>
              <a:t>the </a:t>
            </a:r>
            <a:r>
              <a:rPr sz="2000" spc="-5" dirty="0">
                <a:solidFill>
                  <a:srgbClr val="404040"/>
                </a:solidFill>
                <a:cs typeface="Calibri"/>
              </a:rPr>
              <a:t>three technologies </a:t>
            </a:r>
            <a:r>
              <a:rPr sz="2000" spc="-10" dirty="0">
                <a:solidFill>
                  <a:srgbClr val="404040"/>
                </a:solidFill>
                <a:cs typeface="Calibri"/>
              </a:rPr>
              <a:t>listed</a:t>
            </a:r>
            <a:r>
              <a:rPr sz="2000" spc="25" dirty="0">
                <a:solidFill>
                  <a:srgbClr val="404040"/>
                </a:solidFill>
                <a:cs typeface="Calibri"/>
              </a:rPr>
              <a:t> </a:t>
            </a:r>
            <a:r>
              <a:rPr sz="2000" spc="-10" dirty="0">
                <a:solidFill>
                  <a:srgbClr val="404040"/>
                </a:solidFill>
                <a:cs typeface="Calibri"/>
              </a:rPr>
              <a:t>above</a:t>
            </a:r>
            <a:endParaRPr sz="2000" dirty="0">
              <a:cs typeface="Calibri"/>
            </a:endParaRPr>
          </a:p>
          <a:p>
            <a:pPr marL="488315" lvl="1" indent="-183515">
              <a:lnSpc>
                <a:spcPct val="100000"/>
              </a:lnSpc>
              <a:spcBef>
                <a:spcPts val="330"/>
              </a:spcBef>
              <a:buClr>
                <a:srgbClr val="E38312"/>
              </a:buClr>
              <a:buChar char="◦"/>
              <a:tabLst>
                <a:tab pos="488950" algn="l"/>
              </a:tabLst>
            </a:pPr>
            <a:r>
              <a:rPr sz="2000" spc="-5" dirty="0">
                <a:solidFill>
                  <a:srgbClr val="404040"/>
                </a:solidFill>
                <a:cs typeface="Calibri"/>
              </a:rPr>
              <a:t>See </a:t>
            </a:r>
            <a:r>
              <a:rPr sz="2000" b="1" i="1" dirty="0">
                <a:solidFill>
                  <a:srgbClr val="404040"/>
                </a:solidFill>
                <a:cs typeface="Calibri"/>
              </a:rPr>
              <a:t>34 </a:t>
            </a:r>
            <a:r>
              <a:rPr sz="2000" b="1" i="1" spc="-25" dirty="0">
                <a:solidFill>
                  <a:srgbClr val="404040"/>
                </a:solidFill>
                <a:cs typeface="Calibri"/>
              </a:rPr>
              <a:t>C.F.R. </a:t>
            </a:r>
            <a:r>
              <a:rPr sz="2000" b="1" i="1" dirty="0">
                <a:solidFill>
                  <a:srgbClr val="404040"/>
                </a:solidFill>
                <a:cs typeface="Calibri"/>
              </a:rPr>
              <a:t>§</a:t>
            </a:r>
            <a:r>
              <a:rPr sz="2000" b="1" i="1" spc="-10" dirty="0">
                <a:solidFill>
                  <a:srgbClr val="404040"/>
                </a:solidFill>
                <a:cs typeface="Calibri"/>
              </a:rPr>
              <a:t> </a:t>
            </a:r>
            <a:r>
              <a:rPr sz="2000" b="1" i="1" dirty="0">
                <a:solidFill>
                  <a:srgbClr val="404040"/>
                </a:solidFill>
                <a:cs typeface="Calibri"/>
              </a:rPr>
              <a:t>600.2</a:t>
            </a:r>
            <a:endParaRPr sz="2000" dirty="0">
              <a:cs typeface="Calibri"/>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04438" y="791717"/>
            <a:ext cx="7087362" cy="756920"/>
          </a:xfrm>
          <a:prstGeom prst="rect">
            <a:avLst/>
          </a:prstGeom>
        </p:spPr>
        <p:txBody>
          <a:bodyPr vert="horz" wrap="square" lIns="0" tIns="12700" rIns="0" bIns="0" rtlCol="0">
            <a:spAutoFit/>
          </a:bodyPr>
          <a:lstStyle/>
          <a:p>
            <a:pPr marL="12700">
              <a:lnSpc>
                <a:spcPct val="100000"/>
              </a:lnSpc>
              <a:spcBef>
                <a:spcPts val="100"/>
              </a:spcBef>
            </a:pPr>
            <a:r>
              <a:rPr spc="-25" dirty="0">
                <a:solidFill>
                  <a:schemeClr val="accent6">
                    <a:lumMod val="75000"/>
                  </a:schemeClr>
                </a:solidFill>
                <a:latin typeface="Bahnschrift SemiBold Condensed" panose="020B0502040204020203" pitchFamily="34" charset="0"/>
              </a:rPr>
              <a:t>DE </a:t>
            </a:r>
            <a:r>
              <a:rPr spc="-60" dirty="0">
                <a:solidFill>
                  <a:schemeClr val="accent6">
                    <a:lumMod val="75000"/>
                  </a:schemeClr>
                </a:solidFill>
                <a:latin typeface="Bahnschrift SemiBold Condensed" panose="020B0502040204020203" pitchFamily="34" charset="0"/>
              </a:rPr>
              <a:t>Course</a:t>
            </a:r>
            <a:r>
              <a:rPr spc="-250" dirty="0">
                <a:solidFill>
                  <a:schemeClr val="accent6">
                    <a:lumMod val="75000"/>
                  </a:schemeClr>
                </a:solidFill>
                <a:latin typeface="Bahnschrift SemiBold Condensed" panose="020B0502040204020203" pitchFamily="34" charset="0"/>
              </a:rPr>
              <a:t> </a:t>
            </a:r>
            <a:r>
              <a:rPr spc="-70" dirty="0">
                <a:solidFill>
                  <a:schemeClr val="accent6">
                    <a:lumMod val="75000"/>
                  </a:schemeClr>
                </a:solidFill>
                <a:latin typeface="Bahnschrift SemiBold Condensed" panose="020B0502040204020203" pitchFamily="34" charset="0"/>
              </a:rPr>
              <a:t>Approval</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29</a:t>
            </a:fld>
            <a:endParaRPr dirty="0"/>
          </a:p>
        </p:txBody>
      </p:sp>
      <p:sp>
        <p:nvSpPr>
          <p:cNvPr id="4" name="object 4"/>
          <p:cNvSpPr txBox="1"/>
          <p:nvPr/>
        </p:nvSpPr>
        <p:spPr>
          <a:xfrm>
            <a:off x="869696" y="1815211"/>
            <a:ext cx="10662285" cy="4010713"/>
          </a:xfrm>
          <a:prstGeom prst="rect">
            <a:avLst/>
          </a:prstGeom>
        </p:spPr>
        <p:txBody>
          <a:bodyPr vert="horz" wrap="square" lIns="0" tIns="47625" rIns="0" bIns="0" rtlCol="0">
            <a:spAutoFit/>
          </a:bodyPr>
          <a:lstStyle/>
          <a:p>
            <a:pPr marL="12700" marR="259079">
              <a:lnSpc>
                <a:spcPts val="2160"/>
              </a:lnSpc>
              <a:spcBef>
                <a:spcPts val="375"/>
              </a:spcBef>
            </a:pPr>
            <a:r>
              <a:rPr sz="2000" dirty="0">
                <a:solidFill>
                  <a:srgbClr val="404040"/>
                </a:solidFill>
                <a:latin typeface="Calibri"/>
                <a:cs typeface="Calibri"/>
              </a:rPr>
              <a:t>§55206, the Curriculum </a:t>
            </a:r>
            <a:r>
              <a:rPr sz="2000" spc="-10" dirty="0">
                <a:solidFill>
                  <a:srgbClr val="404040"/>
                </a:solidFill>
                <a:latin typeface="Calibri"/>
                <a:cs typeface="Calibri"/>
              </a:rPr>
              <a:t>Committee must approve any course delivering any </a:t>
            </a:r>
            <a:r>
              <a:rPr sz="2000" spc="-5" dirty="0">
                <a:solidFill>
                  <a:srgbClr val="404040"/>
                </a:solidFill>
                <a:latin typeface="Calibri"/>
                <a:cs typeface="Calibri"/>
              </a:rPr>
              <a:t>portion of </a:t>
            </a:r>
            <a:r>
              <a:rPr sz="2000" dirty="0">
                <a:solidFill>
                  <a:srgbClr val="404040"/>
                </a:solidFill>
                <a:latin typeface="Calibri"/>
                <a:cs typeface="Calibri"/>
              </a:rPr>
              <a:t>its </a:t>
            </a:r>
            <a:r>
              <a:rPr sz="2000" spc="-15" dirty="0">
                <a:solidFill>
                  <a:srgbClr val="404040"/>
                </a:solidFill>
                <a:latin typeface="Calibri"/>
                <a:cs typeface="Calibri"/>
              </a:rPr>
              <a:t>content </a:t>
            </a:r>
            <a:r>
              <a:rPr sz="2000" spc="-5" dirty="0">
                <a:solidFill>
                  <a:srgbClr val="404040"/>
                </a:solidFill>
                <a:latin typeface="Calibri"/>
                <a:cs typeface="Calibri"/>
              </a:rPr>
              <a:t>via  </a:t>
            </a:r>
            <a:r>
              <a:rPr sz="2000" spc="-10" dirty="0">
                <a:solidFill>
                  <a:srgbClr val="404040"/>
                </a:solidFill>
                <a:latin typeface="Calibri"/>
                <a:cs typeface="Calibri"/>
              </a:rPr>
              <a:t>distance </a:t>
            </a:r>
            <a:r>
              <a:rPr sz="2000" spc="-5" dirty="0">
                <a:solidFill>
                  <a:srgbClr val="404040"/>
                </a:solidFill>
                <a:latin typeface="Calibri"/>
                <a:cs typeface="Calibri"/>
              </a:rPr>
              <a:t>education</a:t>
            </a:r>
            <a:r>
              <a:rPr sz="2000" dirty="0">
                <a:solidFill>
                  <a:srgbClr val="404040"/>
                </a:solidFill>
                <a:latin typeface="Calibri"/>
                <a:cs typeface="Calibri"/>
              </a:rPr>
              <a:t> </a:t>
            </a:r>
            <a:r>
              <a:rPr sz="2000" spc="-15" dirty="0" smtClean="0">
                <a:solidFill>
                  <a:srgbClr val="404040"/>
                </a:solidFill>
                <a:latin typeface="Calibri"/>
                <a:cs typeface="Calibri"/>
              </a:rPr>
              <a:t>separately</a:t>
            </a:r>
            <a:endParaRPr lang="en-US" sz="2000" spc="-15" dirty="0" smtClean="0">
              <a:solidFill>
                <a:srgbClr val="404040"/>
              </a:solidFill>
              <a:latin typeface="Calibri"/>
              <a:cs typeface="Calibri"/>
            </a:endParaRPr>
          </a:p>
          <a:p>
            <a:pPr marL="12700" marR="259079">
              <a:lnSpc>
                <a:spcPts val="2160"/>
              </a:lnSpc>
              <a:spcBef>
                <a:spcPts val="375"/>
              </a:spcBef>
            </a:pPr>
            <a:endParaRPr sz="800" dirty="0">
              <a:latin typeface="Calibri"/>
              <a:cs typeface="Calibri"/>
            </a:endParaRPr>
          </a:p>
          <a:p>
            <a:pPr marL="304800" indent="-182880">
              <a:lnSpc>
                <a:spcPts val="2280"/>
              </a:lnSpc>
              <a:spcBef>
                <a:spcPts val="125"/>
              </a:spcBef>
              <a:buClr>
                <a:srgbClr val="E38312"/>
              </a:buClr>
              <a:buChar char="◦"/>
              <a:tabLst>
                <a:tab pos="305435" algn="l"/>
              </a:tabLst>
            </a:pPr>
            <a:r>
              <a:rPr sz="2000" spc="-5" dirty="0">
                <a:solidFill>
                  <a:srgbClr val="404040"/>
                </a:solidFill>
                <a:latin typeface="Calibri"/>
                <a:cs typeface="Calibri"/>
              </a:rPr>
              <a:t>The </a:t>
            </a:r>
            <a:r>
              <a:rPr sz="2000" spc="-10" dirty="0">
                <a:solidFill>
                  <a:srgbClr val="404040"/>
                </a:solidFill>
                <a:latin typeface="Calibri"/>
                <a:cs typeface="Calibri"/>
              </a:rPr>
              <a:t>course </a:t>
            </a:r>
            <a:r>
              <a:rPr sz="2000" spc="-5" dirty="0">
                <a:solidFill>
                  <a:srgbClr val="404040"/>
                </a:solidFill>
                <a:latin typeface="Calibri"/>
                <a:cs typeface="Calibri"/>
              </a:rPr>
              <a:t>should be </a:t>
            </a:r>
            <a:r>
              <a:rPr sz="2000" spc="-15" dirty="0">
                <a:solidFill>
                  <a:srgbClr val="404040"/>
                </a:solidFill>
                <a:latin typeface="Calibri"/>
                <a:cs typeface="Calibri"/>
              </a:rPr>
              <a:t>separately </a:t>
            </a:r>
            <a:r>
              <a:rPr sz="2000" spc="-10" dirty="0">
                <a:solidFill>
                  <a:srgbClr val="404040"/>
                </a:solidFill>
                <a:latin typeface="Calibri"/>
                <a:cs typeface="Calibri"/>
              </a:rPr>
              <a:t>reviewed </a:t>
            </a:r>
            <a:r>
              <a:rPr sz="2000" dirty="0">
                <a:solidFill>
                  <a:srgbClr val="404040"/>
                </a:solidFill>
                <a:latin typeface="Calibri"/>
                <a:cs typeface="Calibri"/>
              </a:rPr>
              <a:t>and </a:t>
            </a:r>
            <a:r>
              <a:rPr sz="2000" spc="-10" dirty="0">
                <a:solidFill>
                  <a:srgbClr val="404040"/>
                </a:solidFill>
                <a:latin typeface="Calibri"/>
                <a:cs typeface="Calibri"/>
              </a:rPr>
              <a:t>approved </a:t>
            </a:r>
            <a:r>
              <a:rPr sz="2000" spc="-5" dirty="0">
                <a:solidFill>
                  <a:srgbClr val="404040"/>
                </a:solidFill>
                <a:latin typeface="Calibri"/>
                <a:cs typeface="Calibri"/>
              </a:rPr>
              <a:t>according </a:t>
            </a:r>
            <a:r>
              <a:rPr sz="2000" spc="-15" dirty="0">
                <a:solidFill>
                  <a:srgbClr val="404040"/>
                </a:solidFill>
                <a:latin typeface="Calibri"/>
                <a:cs typeface="Calibri"/>
              </a:rPr>
              <a:t>to </a:t>
            </a:r>
            <a:r>
              <a:rPr sz="2000" dirty="0">
                <a:solidFill>
                  <a:srgbClr val="404040"/>
                </a:solidFill>
                <a:latin typeface="Calibri"/>
                <a:cs typeface="Calibri"/>
              </a:rPr>
              <a:t>the </a:t>
            </a:r>
            <a:r>
              <a:rPr sz="2000" spc="-10" dirty="0">
                <a:solidFill>
                  <a:srgbClr val="404040"/>
                </a:solidFill>
                <a:latin typeface="Calibri"/>
                <a:cs typeface="Calibri"/>
              </a:rPr>
              <a:t>district’s </a:t>
            </a:r>
            <a:r>
              <a:rPr sz="2000" spc="-5" dirty="0">
                <a:solidFill>
                  <a:srgbClr val="404040"/>
                </a:solidFill>
                <a:latin typeface="Calibri"/>
                <a:cs typeface="Calibri"/>
              </a:rPr>
              <a:t>adopted</a:t>
            </a:r>
            <a:r>
              <a:rPr sz="2000" spc="105" dirty="0">
                <a:solidFill>
                  <a:srgbClr val="404040"/>
                </a:solidFill>
                <a:latin typeface="Calibri"/>
                <a:cs typeface="Calibri"/>
              </a:rPr>
              <a:t> </a:t>
            </a:r>
            <a:r>
              <a:rPr sz="2000" spc="-10" dirty="0">
                <a:solidFill>
                  <a:srgbClr val="404040"/>
                </a:solidFill>
                <a:latin typeface="Calibri"/>
                <a:cs typeface="Calibri"/>
              </a:rPr>
              <a:t>course</a:t>
            </a:r>
            <a:endParaRPr sz="2000" dirty="0">
              <a:latin typeface="Calibri"/>
              <a:cs typeface="Calibri"/>
            </a:endParaRPr>
          </a:p>
          <a:p>
            <a:pPr marL="304800">
              <a:lnSpc>
                <a:spcPts val="2280"/>
              </a:lnSpc>
            </a:pPr>
            <a:r>
              <a:rPr sz="2000" spc="-10" dirty="0">
                <a:solidFill>
                  <a:srgbClr val="404040"/>
                </a:solidFill>
                <a:latin typeface="Calibri"/>
                <a:cs typeface="Calibri"/>
              </a:rPr>
              <a:t>approval procedures </a:t>
            </a:r>
            <a:r>
              <a:rPr sz="2000" u="heavy" spc="-5" dirty="0">
                <a:solidFill>
                  <a:srgbClr val="404040"/>
                </a:solidFill>
                <a:uFill>
                  <a:solidFill>
                    <a:srgbClr val="404040"/>
                  </a:solidFill>
                </a:uFill>
                <a:latin typeface="Calibri"/>
                <a:cs typeface="Calibri"/>
              </a:rPr>
              <a:t>via </a:t>
            </a:r>
            <a:r>
              <a:rPr sz="2000" u="heavy" spc="-15" dirty="0">
                <a:solidFill>
                  <a:srgbClr val="404040"/>
                </a:solidFill>
                <a:uFill>
                  <a:solidFill>
                    <a:srgbClr val="404040"/>
                  </a:solidFill>
                </a:uFill>
                <a:latin typeface="Calibri"/>
                <a:cs typeface="Calibri"/>
              </a:rPr>
              <a:t>separate</a:t>
            </a:r>
            <a:r>
              <a:rPr sz="2000" u="heavy" spc="30" dirty="0">
                <a:solidFill>
                  <a:srgbClr val="404040"/>
                </a:solidFill>
                <a:uFill>
                  <a:solidFill>
                    <a:srgbClr val="404040"/>
                  </a:solidFill>
                </a:uFill>
                <a:latin typeface="Calibri"/>
                <a:cs typeface="Calibri"/>
              </a:rPr>
              <a:t> </a:t>
            </a:r>
            <a:r>
              <a:rPr sz="2000" u="heavy" dirty="0">
                <a:solidFill>
                  <a:srgbClr val="404040"/>
                </a:solidFill>
                <a:uFill>
                  <a:solidFill>
                    <a:srgbClr val="404040"/>
                  </a:solidFill>
                </a:uFill>
                <a:latin typeface="Calibri"/>
                <a:cs typeface="Calibri"/>
              </a:rPr>
              <a:t>action</a:t>
            </a:r>
            <a:r>
              <a:rPr sz="2000" dirty="0">
                <a:solidFill>
                  <a:srgbClr val="404040"/>
                </a:solidFill>
                <a:latin typeface="Calibri"/>
                <a:cs typeface="Calibri"/>
              </a:rPr>
              <a:t>.</a:t>
            </a:r>
            <a:endParaRPr sz="2000" dirty="0">
              <a:latin typeface="Calibri"/>
              <a:cs typeface="Calibri"/>
            </a:endParaRPr>
          </a:p>
          <a:p>
            <a:pPr marL="304800" marR="284480" indent="-182880">
              <a:lnSpc>
                <a:spcPts val="2160"/>
              </a:lnSpc>
              <a:spcBef>
                <a:spcPts val="630"/>
              </a:spcBef>
              <a:buClr>
                <a:srgbClr val="E38312"/>
              </a:buClr>
              <a:buChar char="◦"/>
              <a:tabLst>
                <a:tab pos="305435" algn="l"/>
              </a:tabLst>
            </a:pPr>
            <a:r>
              <a:rPr sz="2000" spc="-5" dirty="0">
                <a:solidFill>
                  <a:srgbClr val="404040"/>
                </a:solidFill>
                <a:latin typeface="Calibri"/>
                <a:cs typeface="Calibri"/>
              </a:rPr>
              <a:t>The </a:t>
            </a:r>
            <a:r>
              <a:rPr sz="2000" spc="-10" dirty="0">
                <a:solidFill>
                  <a:srgbClr val="404040"/>
                </a:solidFill>
                <a:latin typeface="Calibri"/>
                <a:cs typeface="Calibri"/>
              </a:rPr>
              <a:t>committee </a:t>
            </a:r>
            <a:r>
              <a:rPr sz="2000" spc="-5" dirty="0">
                <a:solidFill>
                  <a:srgbClr val="404040"/>
                </a:solidFill>
                <a:latin typeface="Calibri"/>
                <a:cs typeface="Calibri"/>
              </a:rPr>
              <a:t>should consider how Instruction </a:t>
            </a:r>
            <a:r>
              <a:rPr sz="2000" dirty="0">
                <a:solidFill>
                  <a:srgbClr val="404040"/>
                </a:solidFill>
                <a:latin typeface="Calibri"/>
                <a:cs typeface="Calibri"/>
              </a:rPr>
              <a:t>and </a:t>
            </a:r>
            <a:r>
              <a:rPr sz="2000" spc="-10" dirty="0">
                <a:solidFill>
                  <a:srgbClr val="404040"/>
                </a:solidFill>
                <a:latin typeface="Calibri"/>
                <a:cs typeface="Calibri"/>
              </a:rPr>
              <a:t>Evaluation </a:t>
            </a:r>
            <a:r>
              <a:rPr sz="2000" spc="-5" dirty="0">
                <a:solidFill>
                  <a:srgbClr val="404040"/>
                </a:solidFill>
                <a:latin typeface="Calibri"/>
                <a:cs typeface="Calibri"/>
              </a:rPr>
              <a:t>will </a:t>
            </a:r>
            <a:r>
              <a:rPr sz="2000" spc="-25" dirty="0">
                <a:solidFill>
                  <a:srgbClr val="404040"/>
                </a:solidFill>
                <a:latin typeface="Calibri"/>
                <a:cs typeface="Calibri"/>
              </a:rPr>
              <a:t>take </a:t>
            </a:r>
            <a:r>
              <a:rPr sz="2000" spc="-5" dirty="0">
                <a:solidFill>
                  <a:srgbClr val="404040"/>
                </a:solidFill>
                <a:latin typeface="Calibri"/>
                <a:cs typeface="Calibri"/>
              </a:rPr>
              <a:t>place </a:t>
            </a:r>
            <a:r>
              <a:rPr sz="2000" spc="-15" dirty="0">
                <a:solidFill>
                  <a:srgbClr val="404040"/>
                </a:solidFill>
                <a:latin typeface="Calibri"/>
                <a:cs typeface="Calibri"/>
              </a:rPr>
              <a:t>to </a:t>
            </a:r>
            <a:r>
              <a:rPr sz="2000" spc="-10" dirty="0">
                <a:solidFill>
                  <a:srgbClr val="404040"/>
                </a:solidFill>
                <a:latin typeface="Calibri"/>
                <a:cs typeface="Calibri"/>
              </a:rPr>
              <a:t>maintain </a:t>
            </a:r>
            <a:r>
              <a:rPr sz="2000" spc="-5" dirty="0">
                <a:solidFill>
                  <a:srgbClr val="404040"/>
                </a:solidFill>
                <a:latin typeface="Calibri"/>
                <a:cs typeface="Calibri"/>
              </a:rPr>
              <a:t>regular  </a:t>
            </a:r>
            <a:r>
              <a:rPr sz="2000" spc="-15" dirty="0">
                <a:solidFill>
                  <a:srgbClr val="404040"/>
                </a:solidFill>
                <a:latin typeface="Calibri"/>
                <a:cs typeface="Calibri"/>
              </a:rPr>
              <a:t>effective </a:t>
            </a:r>
            <a:r>
              <a:rPr sz="2000" spc="-10" dirty="0">
                <a:solidFill>
                  <a:srgbClr val="404040"/>
                </a:solidFill>
                <a:latin typeface="Calibri"/>
                <a:cs typeface="Calibri"/>
              </a:rPr>
              <a:t>contact </a:t>
            </a:r>
            <a:r>
              <a:rPr sz="2000" spc="-5" dirty="0">
                <a:solidFill>
                  <a:srgbClr val="404040"/>
                </a:solidFill>
                <a:latin typeface="Calibri"/>
                <a:cs typeface="Calibri"/>
              </a:rPr>
              <a:t>with students (incl. instructor-initiated</a:t>
            </a:r>
            <a:r>
              <a:rPr sz="2000" spc="85" dirty="0">
                <a:solidFill>
                  <a:srgbClr val="404040"/>
                </a:solidFill>
                <a:latin typeface="Calibri"/>
                <a:cs typeface="Calibri"/>
              </a:rPr>
              <a:t> </a:t>
            </a:r>
            <a:r>
              <a:rPr sz="2000" spc="-10" dirty="0">
                <a:solidFill>
                  <a:srgbClr val="404040"/>
                </a:solidFill>
                <a:latin typeface="Calibri"/>
                <a:cs typeface="Calibri"/>
              </a:rPr>
              <a:t>contact)</a:t>
            </a:r>
            <a:endParaRPr sz="2000" dirty="0">
              <a:latin typeface="Calibri"/>
              <a:cs typeface="Calibri"/>
            </a:endParaRPr>
          </a:p>
          <a:p>
            <a:pPr marL="487680" marR="5080" lvl="1" indent="-182880">
              <a:lnSpc>
                <a:spcPct val="90000"/>
              </a:lnSpc>
              <a:spcBef>
                <a:spcPts val="570"/>
              </a:spcBef>
              <a:buClr>
                <a:srgbClr val="E38312"/>
              </a:buClr>
              <a:buChar char="◦"/>
              <a:tabLst>
                <a:tab pos="488315" algn="l"/>
              </a:tabLst>
            </a:pPr>
            <a:r>
              <a:rPr sz="2000" spc="-5" dirty="0">
                <a:solidFill>
                  <a:srgbClr val="404040"/>
                </a:solidFill>
                <a:latin typeface="Calibri"/>
                <a:cs typeface="Calibri"/>
              </a:rPr>
              <a:t>Examples of Online </a:t>
            </a:r>
            <a:r>
              <a:rPr sz="2000" dirty="0">
                <a:solidFill>
                  <a:srgbClr val="404040"/>
                </a:solidFill>
                <a:latin typeface="Calibri"/>
                <a:cs typeface="Calibri"/>
              </a:rPr>
              <a:t>Methods </a:t>
            </a:r>
            <a:r>
              <a:rPr sz="2000" spc="-5" dirty="0">
                <a:solidFill>
                  <a:srgbClr val="404040"/>
                </a:solidFill>
                <a:latin typeface="Calibri"/>
                <a:cs typeface="Calibri"/>
              </a:rPr>
              <a:t>of Instruction </a:t>
            </a:r>
            <a:r>
              <a:rPr sz="2000" dirty="0">
                <a:solidFill>
                  <a:srgbClr val="404040"/>
                </a:solidFill>
                <a:latin typeface="Calibri"/>
                <a:cs typeface="Calibri"/>
              </a:rPr>
              <a:t>include (but </a:t>
            </a:r>
            <a:r>
              <a:rPr sz="2000" spc="-5" dirty="0">
                <a:solidFill>
                  <a:srgbClr val="404040"/>
                </a:solidFill>
                <a:latin typeface="Calibri"/>
                <a:cs typeface="Calibri"/>
              </a:rPr>
              <a:t>aren't </a:t>
            </a:r>
            <a:r>
              <a:rPr sz="2000" spc="-10" dirty="0">
                <a:solidFill>
                  <a:srgbClr val="404040"/>
                </a:solidFill>
                <a:latin typeface="Calibri"/>
                <a:cs typeface="Calibri"/>
              </a:rPr>
              <a:t>limited to) </a:t>
            </a:r>
            <a:r>
              <a:rPr sz="2000" spc="-5" dirty="0">
                <a:solidFill>
                  <a:srgbClr val="404040"/>
                </a:solidFill>
                <a:latin typeface="Calibri"/>
                <a:cs typeface="Calibri"/>
              </a:rPr>
              <a:t>threaded discussions;  instructor </a:t>
            </a:r>
            <a:r>
              <a:rPr sz="2000" spc="-10" dirty="0">
                <a:solidFill>
                  <a:srgbClr val="404040"/>
                </a:solidFill>
                <a:latin typeface="Calibri"/>
                <a:cs typeface="Calibri"/>
              </a:rPr>
              <a:t>developed </a:t>
            </a:r>
            <a:r>
              <a:rPr sz="2000" spc="-5" dirty="0">
                <a:solidFill>
                  <a:srgbClr val="404040"/>
                </a:solidFill>
                <a:latin typeface="Calibri"/>
                <a:cs typeface="Calibri"/>
              </a:rPr>
              <a:t>web lectures; </a:t>
            </a:r>
            <a:r>
              <a:rPr sz="2000" spc="-10" dirty="0">
                <a:solidFill>
                  <a:srgbClr val="404040"/>
                </a:solidFill>
                <a:latin typeface="Calibri"/>
                <a:cs typeface="Calibri"/>
              </a:rPr>
              <a:t>converted </a:t>
            </a:r>
            <a:r>
              <a:rPr sz="2000" spc="-5" dirty="0">
                <a:solidFill>
                  <a:srgbClr val="404040"/>
                </a:solidFill>
                <a:latin typeface="Calibri"/>
                <a:cs typeface="Calibri"/>
              </a:rPr>
              <a:t>power </a:t>
            </a:r>
            <a:r>
              <a:rPr sz="2000" spc="-10" dirty="0">
                <a:solidFill>
                  <a:srgbClr val="404040"/>
                </a:solidFill>
                <a:latin typeface="Calibri"/>
                <a:cs typeface="Calibri"/>
              </a:rPr>
              <a:t>point presentations; digital </a:t>
            </a:r>
            <a:r>
              <a:rPr sz="2000" spc="-5" dirty="0">
                <a:solidFill>
                  <a:srgbClr val="404040"/>
                </a:solidFill>
                <a:latin typeface="Calibri"/>
                <a:cs typeface="Calibri"/>
              </a:rPr>
              <a:t>video clips;  graphics (digital </a:t>
            </a:r>
            <a:r>
              <a:rPr sz="2000" dirty="0">
                <a:solidFill>
                  <a:srgbClr val="404040"/>
                </a:solidFill>
                <a:latin typeface="Calibri"/>
                <a:cs typeface="Calibri"/>
              </a:rPr>
              <a:t>charts, </a:t>
            </a:r>
            <a:r>
              <a:rPr sz="2000" spc="-10" dirty="0">
                <a:solidFill>
                  <a:srgbClr val="404040"/>
                </a:solidFill>
                <a:latin typeface="Calibri"/>
                <a:cs typeface="Calibri"/>
              </a:rPr>
              <a:t>diagrams, </a:t>
            </a:r>
            <a:r>
              <a:rPr sz="2000" spc="-5" dirty="0">
                <a:solidFill>
                  <a:srgbClr val="404040"/>
                </a:solidFill>
                <a:latin typeface="Calibri"/>
                <a:cs typeface="Calibri"/>
              </a:rPr>
              <a:t>photos, images, </a:t>
            </a:r>
            <a:r>
              <a:rPr sz="2000" spc="-10" dirty="0">
                <a:solidFill>
                  <a:srgbClr val="404040"/>
                </a:solidFill>
                <a:latin typeface="Calibri"/>
                <a:cs typeface="Calibri"/>
              </a:rPr>
              <a:t>annotated </a:t>
            </a:r>
            <a:r>
              <a:rPr sz="2000" spc="-5" dirty="0">
                <a:solidFill>
                  <a:srgbClr val="404040"/>
                </a:solidFill>
                <a:latin typeface="Calibri"/>
                <a:cs typeface="Calibri"/>
              </a:rPr>
              <a:t>screen shots); </a:t>
            </a:r>
            <a:r>
              <a:rPr sz="2000" spc="-10" dirty="0">
                <a:solidFill>
                  <a:srgbClr val="404040"/>
                </a:solidFill>
                <a:latin typeface="Calibri"/>
                <a:cs typeface="Calibri"/>
              </a:rPr>
              <a:t>digital </a:t>
            </a:r>
            <a:r>
              <a:rPr sz="2000" spc="-5" dirty="0">
                <a:solidFill>
                  <a:srgbClr val="404040"/>
                </a:solidFill>
                <a:latin typeface="Calibri"/>
                <a:cs typeface="Calibri"/>
              </a:rPr>
              <a:t>animations;  web quests; online </a:t>
            </a:r>
            <a:r>
              <a:rPr sz="2000" spc="-15" dirty="0">
                <a:solidFill>
                  <a:srgbClr val="404040"/>
                </a:solidFill>
                <a:latin typeface="Calibri"/>
                <a:cs typeface="Calibri"/>
              </a:rPr>
              <a:t>reference </a:t>
            </a:r>
            <a:r>
              <a:rPr sz="2000" spc="-5" dirty="0">
                <a:solidFill>
                  <a:srgbClr val="404040"/>
                </a:solidFill>
                <a:latin typeface="Calibri"/>
                <a:cs typeface="Calibri"/>
              </a:rPr>
              <a:t>resources chat; email; CD/DVD support </a:t>
            </a:r>
            <a:r>
              <a:rPr sz="2000" spc="-10" dirty="0">
                <a:solidFill>
                  <a:srgbClr val="404040"/>
                </a:solidFill>
                <a:latin typeface="Calibri"/>
                <a:cs typeface="Calibri"/>
              </a:rPr>
              <a:t>materials; </a:t>
            </a:r>
            <a:r>
              <a:rPr sz="2000" spc="-5" dirty="0">
                <a:solidFill>
                  <a:srgbClr val="404040"/>
                </a:solidFill>
                <a:latin typeface="Calibri"/>
                <a:cs typeface="Calibri"/>
              </a:rPr>
              <a:t>instructor </a:t>
            </a:r>
            <a:r>
              <a:rPr sz="2000" spc="-10" dirty="0">
                <a:solidFill>
                  <a:srgbClr val="404040"/>
                </a:solidFill>
                <a:latin typeface="Calibri"/>
                <a:cs typeface="Calibri"/>
              </a:rPr>
              <a:t>website;  </a:t>
            </a:r>
            <a:r>
              <a:rPr sz="2000" spc="-5" dirty="0">
                <a:solidFill>
                  <a:srgbClr val="404040"/>
                </a:solidFill>
                <a:latin typeface="Calibri"/>
                <a:cs typeface="Calibri"/>
              </a:rPr>
              <a:t>online </a:t>
            </a:r>
            <a:r>
              <a:rPr sz="2000" spc="-10" dirty="0">
                <a:solidFill>
                  <a:srgbClr val="404040"/>
                </a:solidFill>
                <a:latin typeface="Calibri"/>
                <a:cs typeface="Calibri"/>
              </a:rPr>
              <a:t>library </a:t>
            </a:r>
            <a:r>
              <a:rPr sz="2000" spc="-5" dirty="0">
                <a:solidFill>
                  <a:srgbClr val="404040"/>
                </a:solidFill>
                <a:latin typeface="Calibri"/>
                <a:cs typeface="Calibri"/>
              </a:rPr>
              <a:t>resources; </a:t>
            </a:r>
            <a:r>
              <a:rPr sz="2000" spc="-10" dirty="0">
                <a:solidFill>
                  <a:srgbClr val="404040"/>
                </a:solidFill>
                <a:latin typeface="Calibri"/>
                <a:cs typeface="Calibri"/>
              </a:rPr>
              <a:t>textbook</a:t>
            </a:r>
            <a:r>
              <a:rPr sz="2000" spc="30" dirty="0">
                <a:solidFill>
                  <a:srgbClr val="404040"/>
                </a:solidFill>
                <a:latin typeface="Calibri"/>
                <a:cs typeface="Calibri"/>
              </a:rPr>
              <a:t> </a:t>
            </a:r>
            <a:r>
              <a:rPr sz="2000" spc="-5" dirty="0">
                <a:solidFill>
                  <a:srgbClr val="404040"/>
                </a:solidFill>
                <a:latin typeface="Calibri"/>
                <a:cs typeface="Calibri"/>
              </a:rPr>
              <a:t>supplements.</a:t>
            </a:r>
            <a:endParaRPr sz="2000" dirty="0">
              <a:latin typeface="Calibri"/>
              <a:cs typeface="Calibri"/>
            </a:endParaRPr>
          </a:p>
          <a:p>
            <a:pPr marL="487680" lvl="1" indent="-182880">
              <a:lnSpc>
                <a:spcPct val="100000"/>
              </a:lnSpc>
              <a:spcBef>
                <a:spcPts val="360"/>
              </a:spcBef>
              <a:buClr>
                <a:srgbClr val="E38312"/>
              </a:buClr>
              <a:buChar char="◦"/>
              <a:tabLst>
                <a:tab pos="488315" algn="l"/>
              </a:tabLst>
            </a:pPr>
            <a:r>
              <a:rPr sz="2000" dirty="0">
                <a:solidFill>
                  <a:srgbClr val="404040"/>
                </a:solidFill>
                <a:latin typeface="Calibri"/>
                <a:cs typeface="Calibri"/>
              </a:rPr>
              <a:t>Citing </a:t>
            </a:r>
            <a:r>
              <a:rPr sz="2000" spc="-10" dirty="0">
                <a:solidFill>
                  <a:srgbClr val="404040"/>
                </a:solidFill>
                <a:latin typeface="Calibri"/>
                <a:cs typeface="Calibri"/>
              </a:rPr>
              <a:t>“Canvas” </a:t>
            </a:r>
            <a:r>
              <a:rPr sz="2000" dirty="0">
                <a:solidFill>
                  <a:srgbClr val="404040"/>
                </a:solidFill>
                <a:latin typeface="Calibri"/>
                <a:cs typeface="Calibri"/>
              </a:rPr>
              <a:t>is </a:t>
            </a:r>
            <a:r>
              <a:rPr sz="2000" spc="-5" dirty="0">
                <a:solidFill>
                  <a:srgbClr val="404040"/>
                </a:solidFill>
                <a:latin typeface="Calibri"/>
                <a:cs typeface="Calibri"/>
              </a:rPr>
              <a:t>not</a:t>
            </a:r>
            <a:r>
              <a:rPr sz="2000" spc="-45" dirty="0">
                <a:solidFill>
                  <a:srgbClr val="404040"/>
                </a:solidFill>
                <a:latin typeface="Calibri"/>
                <a:cs typeface="Calibri"/>
              </a:rPr>
              <a:t> </a:t>
            </a:r>
            <a:r>
              <a:rPr sz="2000" spc="-10" dirty="0">
                <a:solidFill>
                  <a:srgbClr val="404040"/>
                </a:solidFill>
                <a:latin typeface="Calibri"/>
                <a:cs typeface="Calibri"/>
              </a:rPr>
              <a:t>sufficient</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1752600"/>
            <a:ext cx="10174605" cy="2064732"/>
          </a:xfrm>
          <a:prstGeom prst="rect">
            <a:avLst/>
          </a:prstGeom>
        </p:spPr>
        <p:txBody>
          <a:bodyPr vert="horz" wrap="square" lIns="0" tIns="180975" rIns="0" bIns="0" rtlCol="0">
            <a:spAutoFit/>
          </a:bodyPr>
          <a:lstStyle/>
          <a:p>
            <a:pPr marL="12700" marR="5080">
              <a:lnSpc>
                <a:spcPts val="7340"/>
              </a:lnSpc>
              <a:spcBef>
                <a:spcPts val="1425"/>
              </a:spcBef>
              <a:tabLst>
                <a:tab pos="10088880" algn="l"/>
              </a:tabLst>
            </a:pPr>
            <a:r>
              <a:rPr sz="7200" spc="-60" dirty="0">
                <a:solidFill>
                  <a:schemeClr val="accent6">
                    <a:lumMod val="75000"/>
                  </a:schemeClr>
                </a:solidFill>
                <a:latin typeface="Berlin Sans FB" panose="020E0602020502020306" pitchFamily="34" charset="0"/>
              </a:rPr>
              <a:t>Implications</a:t>
            </a:r>
            <a:r>
              <a:rPr sz="7200" u="none" spc="-60" dirty="0">
                <a:solidFill>
                  <a:schemeClr val="accent6">
                    <a:lumMod val="75000"/>
                  </a:schemeClr>
                </a:solidFill>
                <a:latin typeface="Berlin Sans FB" panose="020E0602020502020306" pitchFamily="34" charset="0"/>
              </a:rPr>
              <a:t>: </a:t>
            </a:r>
            <a:r>
              <a:rPr lang="en-US" sz="7200" u="none" spc="-60" dirty="0" smtClean="0">
                <a:solidFill>
                  <a:schemeClr val="accent6">
                    <a:lumMod val="75000"/>
                  </a:schemeClr>
                </a:solidFill>
                <a:latin typeface="Berlin Sans FB" panose="020E0602020502020306" pitchFamily="34" charset="0"/>
              </a:rPr>
              <a:t/>
            </a:r>
            <a:br>
              <a:rPr lang="en-US" sz="7200" u="none" spc="-60" dirty="0" smtClean="0">
                <a:solidFill>
                  <a:schemeClr val="accent6">
                    <a:lumMod val="75000"/>
                  </a:schemeClr>
                </a:solidFill>
                <a:latin typeface="Berlin Sans FB" panose="020E0602020502020306" pitchFamily="34" charset="0"/>
              </a:rPr>
            </a:br>
            <a:r>
              <a:rPr u="none" spc="-45" dirty="0" smtClean="0">
                <a:solidFill>
                  <a:schemeClr val="accent6">
                    <a:lumMod val="75000"/>
                  </a:schemeClr>
                </a:solidFill>
                <a:latin typeface="Berlin Sans FB" panose="020E0602020502020306" pitchFamily="34" charset="0"/>
              </a:rPr>
              <a:t>Financial </a:t>
            </a:r>
            <a:r>
              <a:rPr u="none" spc="-40" dirty="0">
                <a:solidFill>
                  <a:schemeClr val="accent6">
                    <a:lumMod val="75000"/>
                  </a:schemeClr>
                </a:solidFill>
                <a:latin typeface="Berlin Sans FB" panose="020E0602020502020306" pitchFamily="34" charset="0"/>
              </a:rPr>
              <a:t>Aid</a:t>
            </a:r>
            <a:r>
              <a:rPr u="none" spc="-290" dirty="0">
                <a:solidFill>
                  <a:schemeClr val="accent6">
                    <a:lumMod val="75000"/>
                  </a:schemeClr>
                </a:solidFill>
                <a:latin typeface="Berlin Sans FB" panose="020E0602020502020306" pitchFamily="34" charset="0"/>
              </a:rPr>
              <a:t> </a:t>
            </a:r>
            <a:r>
              <a:rPr u="none" dirty="0">
                <a:solidFill>
                  <a:schemeClr val="accent6">
                    <a:lumMod val="75000"/>
                  </a:schemeClr>
                </a:solidFill>
                <a:latin typeface="Berlin Sans FB" panose="020E0602020502020306" pitchFamily="34" charset="0"/>
              </a:rPr>
              <a:t>&amp;  </a:t>
            </a:r>
            <a:r>
              <a:rPr u="none" spc="-50" dirty="0">
                <a:solidFill>
                  <a:schemeClr val="accent6">
                    <a:lumMod val="75000"/>
                  </a:schemeClr>
                </a:solidFill>
                <a:latin typeface="Berlin Sans FB" panose="020E0602020502020306" pitchFamily="34" charset="0"/>
              </a:rPr>
              <a:t>Curriculum</a:t>
            </a:r>
            <a:r>
              <a:rPr u="none" spc="-160" dirty="0">
                <a:solidFill>
                  <a:schemeClr val="accent6">
                    <a:lumMod val="75000"/>
                  </a:schemeClr>
                </a:solidFill>
                <a:latin typeface="Berlin Sans FB" panose="020E0602020502020306" pitchFamily="34" charset="0"/>
              </a:rPr>
              <a:t> </a:t>
            </a:r>
            <a:r>
              <a:rPr u="none" spc="-70" dirty="0">
                <a:solidFill>
                  <a:schemeClr val="accent6">
                    <a:lumMod val="75000"/>
                  </a:schemeClr>
                </a:solidFill>
                <a:latin typeface="Berlin Sans FB" panose="020E0602020502020306" pitchFamily="34" charset="0"/>
              </a:rPr>
              <a:t>Processes</a:t>
            </a:r>
            <a:r>
              <a:rPr sz="7200" u="none" spc="-70" dirty="0">
                <a:solidFill>
                  <a:schemeClr val="accent6">
                    <a:lumMod val="75000"/>
                  </a:schemeClr>
                </a:solidFill>
              </a:rPr>
              <a:t>	</a:t>
            </a:r>
            <a:endParaRPr sz="7200" u="none"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2353945" algn="l"/>
                <a:tab pos="10140315" algn="l"/>
              </a:tabLst>
            </a:pPr>
            <a:r>
              <a:rPr u="none" dirty="0">
                <a:solidFill>
                  <a:schemeClr val="accent6">
                    <a:lumMod val="75000"/>
                  </a:schemeClr>
                </a:solidFill>
                <a:latin typeface="Bahnschrift SemiBold Condensed" panose="020B0502040204020203" pitchFamily="34" charset="0"/>
              </a:rPr>
              <a:t> 	</a:t>
            </a:r>
            <a:r>
              <a:rPr spc="-50" dirty="0">
                <a:solidFill>
                  <a:schemeClr val="accent6">
                    <a:lumMod val="75000"/>
                  </a:schemeClr>
                </a:solidFill>
                <a:latin typeface="Bahnschrift SemiBold Condensed" panose="020B0502040204020203" pitchFamily="34" charset="0"/>
              </a:rPr>
              <a:t>Correspondence </a:t>
            </a:r>
            <a:r>
              <a:rPr spc="-45" dirty="0">
                <a:solidFill>
                  <a:schemeClr val="accent6">
                    <a:lumMod val="75000"/>
                  </a:schemeClr>
                </a:solidFill>
                <a:latin typeface="Bahnschrift SemiBold Condensed" panose="020B0502040204020203" pitchFamily="34" charset="0"/>
              </a:rPr>
              <a:t>vs.</a:t>
            </a:r>
            <a:r>
              <a:rPr spc="-254" dirty="0">
                <a:solidFill>
                  <a:schemeClr val="accent6">
                    <a:lumMod val="75000"/>
                  </a:schemeClr>
                </a:solidFill>
                <a:latin typeface="Bahnschrift SemiBold Condensed" panose="020B0502040204020203" pitchFamily="34" charset="0"/>
              </a:rPr>
              <a:t> </a:t>
            </a:r>
            <a:r>
              <a:rPr spc="-25" dirty="0">
                <a:solidFill>
                  <a:schemeClr val="accent6">
                    <a:lumMod val="75000"/>
                  </a:schemeClr>
                </a:solidFill>
                <a:latin typeface="Bahnschrift SemiBold Condensed" panose="020B0502040204020203" pitchFamily="34" charset="0"/>
              </a:rPr>
              <a:t>DE</a:t>
            </a:r>
            <a:r>
              <a:rPr u="none" spc="-25" dirty="0">
                <a:solidFill>
                  <a:schemeClr val="accent6">
                    <a:lumMod val="75000"/>
                  </a:schemeClr>
                </a:solidFill>
                <a:latin typeface="Bahnschrift SemiBold Condensed" panose="020B0502040204020203"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30</a:t>
            </a:fld>
            <a:endParaRPr dirty="0"/>
          </a:p>
        </p:txBody>
      </p:sp>
      <p:sp>
        <p:nvSpPr>
          <p:cNvPr id="3" name="object 3"/>
          <p:cNvSpPr txBox="1"/>
          <p:nvPr/>
        </p:nvSpPr>
        <p:spPr>
          <a:xfrm>
            <a:off x="667004" y="2258313"/>
            <a:ext cx="10252075" cy="3227165"/>
          </a:xfrm>
          <a:prstGeom prst="rect">
            <a:avLst/>
          </a:prstGeom>
        </p:spPr>
        <p:txBody>
          <a:bodyPr vert="horz" wrap="square" lIns="0" tIns="13335" rIns="0" bIns="0" rtlCol="0">
            <a:spAutoFit/>
          </a:bodyPr>
          <a:lstStyle/>
          <a:p>
            <a:pPr marL="12700">
              <a:lnSpc>
                <a:spcPct val="100000"/>
              </a:lnSpc>
              <a:spcBef>
                <a:spcPts val="105"/>
              </a:spcBef>
            </a:pPr>
            <a:r>
              <a:rPr sz="2000" spc="-5" dirty="0">
                <a:latin typeface="+mj-lt"/>
                <a:cs typeface="Calibri"/>
              </a:rPr>
              <a:t>Correspondence </a:t>
            </a:r>
            <a:r>
              <a:rPr sz="2000" spc="-10" dirty="0">
                <a:latin typeface="+mj-lt"/>
                <a:cs typeface="Calibri"/>
              </a:rPr>
              <a:t>courses are </a:t>
            </a:r>
            <a:r>
              <a:rPr sz="2000" spc="-5" dirty="0">
                <a:latin typeface="+mj-lt"/>
                <a:cs typeface="Calibri"/>
              </a:rPr>
              <a:t>not </a:t>
            </a:r>
            <a:r>
              <a:rPr sz="2000" spc="-10" dirty="0">
                <a:latin typeface="+mj-lt"/>
                <a:cs typeface="Calibri"/>
              </a:rPr>
              <a:t>distance </a:t>
            </a:r>
            <a:r>
              <a:rPr sz="2000" spc="-5" dirty="0">
                <a:latin typeface="+mj-lt"/>
                <a:cs typeface="Calibri"/>
              </a:rPr>
              <a:t>education </a:t>
            </a:r>
            <a:r>
              <a:rPr sz="2000" spc="-10" dirty="0">
                <a:latin typeface="+mj-lt"/>
                <a:cs typeface="Calibri"/>
              </a:rPr>
              <a:t>courses!</a:t>
            </a:r>
            <a:r>
              <a:rPr sz="2000" spc="-10" dirty="0">
                <a:solidFill>
                  <a:srgbClr val="006FC0"/>
                </a:solidFill>
                <a:latin typeface="+mj-lt"/>
                <a:cs typeface="Calibri"/>
              </a:rPr>
              <a:t> </a:t>
            </a:r>
            <a:r>
              <a:rPr sz="2000" dirty="0">
                <a:solidFill>
                  <a:srgbClr val="006FC0"/>
                </a:solidFill>
                <a:latin typeface="+mj-lt"/>
                <a:cs typeface="Calibri"/>
              </a:rPr>
              <a:t>(</a:t>
            </a:r>
            <a:r>
              <a:rPr sz="2000" dirty="0">
                <a:solidFill>
                  <a:srgbClr val="404040"/>
                </a:solidFill>
                <a:latin typeface="Calibri"/>
                <a:cs typeface="Calibri"/>
              </a:rPr>
              <a:t>See </a:t>
            </a:r>
            <a:r>
              <a:rPr sz="2000" b="1" i="1" dirty="0">
                <a:solidFill>
                  <a:srgbClr val="404040"/>
                </a:solidFill>
                <a:latin typeface="Calibri"/>
                <a:cs typeface="Calibri"/>
              </a:rPr>
              <a:t>34 </a:t>
            </a:r>
            <a:r>
              <a:rPr sz="2000" b="1" i="1" spc="-25" dirty="0">
                <a:solidFill>
                  <a:srgbClr val="404040"/>
                </a:solidFill>
                <a:latin typeface="Calibri"/>
                <a:cs typeface="Calibri"/>
              </a:rPr>
              <a:t>C.F.R. </a:t>
            </a:r>
            <a:r>
              <a:rPr sz="2000" b="1" i="1" dirty="0">
                <a:solidFill>
                  <a:srgbClr val="404040"/>
                </a:solidFill>
                <a:latin typeface="Calibri"/>
                <a:cs typeface="Calibri"/>
              </a:rPr>
              <a:t>§</a:t>
            </a:r>
            <a:r>
              <a:rPr sz="2000" b="1" i="1" spc="35" dirty="0">
                <a:solidFill>
                  <a:srgbClr val="404040"/>
                </a:solidFill>
                <a:latin typeface="Calibri"/>
                <a:cs typeface="Calibri"/>
              </a:rPr>
              <a:t> </a:t>
            </a:r>
            <a:r>
              <a:rPr sz="2000" b="1" i="1" dirty="0">
                <a:solidFill>
                  <a:srgbClr val="404040"/>
                </a:solidFill>
                <a:latin typeface="Calibri"/>
                <a:cs typeface="Calibri"/>
              </a:rPr>
              <a:t>600.2):</a:t>
            </a:r>
            <a:endParaRPr sz="2000" dirty="0">
              <a:latin typeface="Calibri"/>
              <a:cs typeface="Calibri"/>
            </a:endParaRPr>
          </a:p>
          <a:p>
            <a:pPr>
              <a:lnSpc>
                <a:spcPct val="100000"/>
              </a:lnSpc>
            </a:pPr>
            <a:endParaRPr sz="2000" dirty="0">
              <a:latin typeface="Times New Roman"/>
              <a:cs typeface="Times New Roman"/>
            </a:endParaRPr>
          </a:p>
          <a:p>
            <a:pPr>
              <a:lnSpc>
                <a:spcPct val="100000"/>
              </a:lnSpc>
              <a:spcBef>
                <a:spcPts val="30"/>
              </a:spcBef>
            </a:pPr>
            <a:endParaRPr sz="1550" dirty="0">
              <a:latin typeface="Times New Roman"/>
              <a:cs typeface="Times New Roman"/>
            </a:endParaRPr>
          </a:p>
          <a:p>
            <a:pPr marL="396240" indent="-182880">
              <a:lnSpc>
                <a:spcPct val="100000"/>
              </a:lnSpc>
              <a:buClr>
                <a:srgbClr val="E38312"/>
              </a:buClr>
              <a:buChar char="◦"/>
              <a:tabLst>
                <a:tab pos="396875" algn="l"/>
              </a:tabLst>
            </a:pPr>
            <a:r>
              <a:rPr sz="2000" spc="-5" dirty="0">
                <a:solidFill>
                  <a:srgbClr val="404040"/>
                </a:solidFill>
                <a:latin typeface="Calibri"/>
                <a:cs typeface="Calibri"/>
              </a:rPr>
              <a:t>Institution </a:t>
            </a:r>
            <a:r>
              <a:rPr sz="2000" spc="-10" dirty="0">
                <a:solidFill>
                  <a:srgbClr val="404040"/>
                </a:solidFill>
                <a:latin typeface="Calibri"/>
                <a:cs typeface="Calibri"/>
              </a:rPr>
              <a:t>provides </a:t>
            </a:r>
            <a:r>
              <a:rPr sz="2000" spc="-5" dirty="0">
                <a:solidFill>
                  <a:srgbClr val="404040"/>
                </a:solidFill>
                <a:latin typeface="Calibri"/>
                <a:cs typeface="Calibri"/>
              </a:rPr>
              <a:t>instructional </a:t>
            </a:r>
            <a:r>
              <a:rPr sz="2000" spc="-10" dirty="0">
                <a:solidFill>
                  <a:srgbClr val="404040"/>
                </a:solidFill>
                <a:latin typeface="Calibri"/>
                <a:cs typeface="Calibri"/>
              </a:rPr>
              <a:t>materials </a:t>
            </a:r>
            <a:r>
              <a:rPr sz="2000" dirty="0">
                <a:solidFill>
                  <a:srgbClr val="404040"/>
                </a:solidFill>
                <a:latin typeface="Calibri"/>
                <a:cs typeface="Calibri"/>
              </a:rPr>
              <a:t>and </a:t>
            </a:r>
            <a:r>
              <a:rPr sz="2000" spc="-10" dirty="0">
                <a:solidFill>
                  <a:srgbClr val="404040"/>
                </a:solidFill>
                <a:latin typeface="Calibri"/>
                <a:cs typeface="Calibri"/>
              </a:rPr>
              <a:t>examinations </a:t>
            </a:r>
            <a:r>
              <a:rPr sz="2000" spc="-5" dirty="0">
                <a:solidFill>
                  <a:srgbClr val="404040"/>
                </a:solidFill>
                <a:latin typeface="Calibri"/>
                <a:cs typeface="Calibri"/>
              </a:rPr>
              <a:t>via mail </a:t>
            </a:r>
            <a:r>
              <a:rPr sz="2000" dirty="0">
                <a:solidFill>
                  <a:srgbClr val="404040"/>
                </a:solidFill>
                <a:latin typeface="Calibri"/>
                <a:cs typeface="Calibri"/>
              </a:rPr>
              <a:t>or </a:t>
            </a:r>
            <a:r>
              <a:rPr sz="2000" spc="-5" dirty="0">
                <a:solidFill>
                  <a:srgbClr val="404040"/>
                </a:solidFill>
                <a:latin typeface="Calibri"/>
                <a:cs typeface="Calibri"/>
              </a:rPr>
              <a:t>electronic</a:t>
            </a:r>
            <a:r>
              <a:rPr sz="2000" spc="210" dirty="0">
                <a:solidFill>
                  <a:srgbClr val="404040"/>
                </a:solidFill>
                <a:latin typeface="Calibri"/>
                <a:cs typeface="Calibri"/>
              </a:rPr>
              <a:t> </a:t>
            </a:r>
            <a:r>
              <a:rPr sz="2000" spc="-5" dirty="0">
                <a:solidFill>
                  <a:srgbClr val="404040"/>
                </a:solidFill>
                <a:latin typeface="Calibri"/>
                <a:cs typeface="Calibri"/>
              </a:rPr>
              <a:t>transmission</a:t>
            </a:r>
            <a:endParaRPr sz="2000" dirty="0">
              <a:latin typeface="Calibri"/>
              <a:cs typeface="Calibri"/>
            </a:endParaRPr>
          </a:p>
          <a:p>
            <a:pPr marL="396240" indent="-182880">
              <a:lnSpc>
                <a:spcPct val="100000"/>
              </a:lnSpc>
              <a:spcBef>
                <a:spcPts val="965"/>
              </a:spcBef>
              <a:buClr>
                <a:srgbClr val="E38312"/>
              </a:buClr>
              <a:buChar char="◦"/>
              <a:tabLst>
                <a:tab pos="396875" algn="l"/>
              </a:tabLst>
            </a:pPr>
            <a:r>
              <a:rPr sz="2000" spc="-5" dirty="0">
                <a:solidFill>
                  <a:srgbClr val="404040"/>
                </a:solidFill>
                <a:latin typeface="Calibri"/>
                <a:cs typeface="Calibri"/>
              </a:rPr>
              <a:t>Students </a:t>
            </a:r>
            <a:r>
              <a:rPr sz="2000" spc="-10" dirty="0">
                <a:solidFill>
                  <a:srgbClr val="404040"/>
                </a:solidFill>
                <a:latin typeface="Calibri"/>
                <a:cs typeface="Calibri"/>
              </a:rPr>
              <a:t>are </a:t>
            </a:r>
            <a:r>
              <a:rPr sz="2000" spc="-15" dirty="0">
                <a:solidFill>
                  <a:srgbClr val="404040"/>
                </a:solidFill>
                <a:latin typeface="Calibri"/>
                <a:cs typeface="Calibri"/>
              </a:rPr>
              <a:t>separated from</a:t>
            </a:r>
            <a:r>
              <a:rPr sz="2000" spc="40" dirty="0">
                <a:solidFill>
                  <a:srgbClr val="404040"/>
                </a:solidFill>
                <a:latin typeface="Calibri"/>
                <a:cs typeface="Calibri"/>
              </a:rPr>
              <a:t> </a:t>
            </a:r>
            <a:r>
              <a:rPr sz="2000" spc="-10" dirty="0">
                <a:solidFill>
                  <a:srgbClr val="404040"/>
                </a:solidFill>
                <a:latin typeface="Calibri"/>
                <a:cs typeface="Calibri"/>
              </a:rPr>
              <a:t>instructor</a:t>
            </a:r>
            <a:endParaRPr sz="2000" dirty="0">
              <a:latin typeface="Calibri"/>
              <a:cs typeface="Calibri"/>
            </a:endParaRPr>
          </a:p>
          <a:p>
            <a:pPr marL="396240" indent="-182880">
              <a:lnSpc>
                <a:spcPct val="100000"/>
              </a:lnSpc>
              <a:spcBef>
                <a:spcPts val="960"/>
              </a:spcBef>
              <a:buClr>
                <a:srgbClr val="E38312"/>
              </a:buClr>
              <a:buChar char="◦"/>
              <a:tabLst>
                <a:tab pos="396875" algn="l"/>
              </a:tabLst>
            </a:pPr>
            <a:r>
              <a:rPr sz="2000" spc="-10" dirty="0">
                <a:solidFill>
                  <a:srgbClr val="404040"/>
                </a:solidFill>
                <a:latin typeface="Calibri"/>
                <a:cs typeface="Calibri"/>
              </a:rPr>
              <a:t>Interaction </a:t>
            </a:r>
            <a:r>
              <a:rPr sz="2000" spc="-5" dirty="0">
                <a:solidFill>
                  <a:srgbClr val="404040"/>
                </a:solidFill>
                <a:latin typeface="Calibri"/>
                <a:cs typeface="Calibri"/>
              </a:rPr>
              <a:t>between students </a:t>
            </a:r>
            <a:r>
              <a:rPr sz="2000" dirty="0">
                <a:solidFill>
                  <a:srgbClr val="404040"/>
                </a:solidFill>
                <a:latin typeface="Calibri"/>
                <a:cs typeface="Calibri"/>
              </a:rPr>
              <a:t>and </a:t>
            </a:r>
            <a:r>
              <a:rPr sz="2000" spc="-5" dirty="0">
                <a:solidFill>
                  <a:srgbClr val="404040"/>
                </a:solidFill>
                <a:latin typeface="Calibri"/>
                <a:cs typeface="Calibri"/>
              </a:rPr>
              <a:t>instructor </a:t>
            </a:r>
            <a:r>
              <a:rPr sz="2000" dirty="0">
                <a:solidFill>
                  <a:srgbClr val="404040"/>
                </a:solidFill>
                <a:latin typeface="Calibri"/>
                <a:cs typeface="Calibri"/>
              </a:rPr>
              <a:t>is </a:t>
            </a:r>
            <a:r>
              <a:rPr sz="2000" spc="-5" dirty="0">
                <a:solidFill>
                  <a:srgbClr val="404040"/>
                </a:solidFill>
                <a:latin typeface="Calibri"/>
                <a:cs typeface="Calibri"/>
              </a:rPr>
              <a:t>limited,</a:t>
            </a:r>
            <a:r>
              <a:rPr sz="2000" spc="-5" dirty="0">
                <a:solidFill>
                  <a:srgbClr val="006FC0"/>
                </a:solidFill>
                <a:latin typeface="Calibri"/>
                <a:cs typeface="Calibri"/>
              </a:rPr>
              <a:t> </a:t>
            </a:r>
            <a:r>
              <a:rPr sz="2000" b="1" u="heavy" dirty="0">
                <a:solidFill>
                  <a:srgbClr val="006FC0"/>
                </a:solidFill>
                <a:uFill>
                  <a:solidFill>
                    <a:srgbClr val="006FC0"/>
                  </a:solidFill>
                </a:uFill>
                <a:latin typeface="Calibri"/>
                <a:cs typeface="Calibri"/>
              </a:rPr>
              <a:t>is not </a:t>
            </a:r>
            <a:r>
              <a:rPr sz="2000" b="1" u="heavy" spc="-10" dirty="0">
                <a:solidFill>
                  <a:srgbClr val="006FC0"/>
                </a:solidFill>
                <a:uFill>
                  <a:solidFill>
                    <a:srgbClr val="006FC0"/>
                  </a:solidFill>
                </a:uFill>
                <a:latin typeface="Calibri"/>
                <a:cs typeface="Calibri"/>
              </a:rPr>
              <a:t>regular </a:t>
            </a:r>
            <a:r>
              <a:rPr sz="2000" b="1" u="heavy" dirty="0">
                <a:solidFill>
                  <a:srgbClr val="006FC0"/>
                </a:solidFill>
                <a:uFill>
                  <a:solidFill>
                    <a:srgbClr val="006FC0"/>
                  </a:solidFill>
                </a:uFill>
                <a:latin typeface="Calibri"/>
                <a:cs typeface="Calibri"/>
              </a:rPr>
              <a:t>or</a:t>
            </a:r>
            <a:r>
              <a:rPr sz="2000" b="1" u="heavy" spc="45" dirty="0">
                <a:solidFill>
                  <a:srgbClr val="006FC0"/>
                </a:solidFill>
                <a:uFill>
                  <a:solidFill>
                    <a:srgbClr val="006FC0"/>
                  </a:solidFill>
                </a:uFill>
                <a:latin typeface="Calibri"/>
                <a:cs typeface="Calibri"/>
              </a:rPr>
              <a:t> </a:t>
            </a:r>
            <a:r>
              <a:rPr sz="2000" b="1" u="heavy" spc="-10" dirty="0">
                <a:solidFill>
                  <a:srgbClr val="006FC0"/>
                </a:solidFill>
                <a:uFill>
                  <a:solidFill>
                    <a:srgbClr val="006FC0"/>
                  </a:solidFill>
                </a:uFill>
                <a:latin typeface="Calibri"/>
                <a:cs typeface="Calibri"/>
              </a:rPr>
              <a:t>substantive</a:t>
            </a:r>
            <a:endParaRPr sz="2000" dirty="0">
              <a:latin typeface="Calibri"/>
              <a:cs typeface="Calibri"/>
            </a:endParaRPr>
          </a:p>
          <a:p>
            <a:pPr marL="396240" indent="-182880">
              <a:lnSpc>
                <a:spcPct val="100000"/>
              </a:lnSpc>
              <a:spcBef>
                <a:spcPts val="960"/>
              </a:spcBef>
              <a:buClr>
                <a:srgbClr val="E38312"/>
              </a:buClr>
              <a:buChar char="◦"/>
              <a:tabLst>
                <a:tab pos="396875" algn="l"/>
              </a:tabLst>
            </a:pPr>
            <a:r>
              <a:rPr sz="2000" spc="-10" dirty="0">
                <a:solidFill>
                  <a:srgbClr val="404040"/>
                </a:solidFill>
                <a:latin typeface="Calibri"/>
                <a:cs typeface="Calibri"/>
              </a:rPr>
              <a:t>Interaction </a:t>
            </a:r>
            <a:r>
              <a:rPr sz="2000" dirty="0">
                <a:solidFill>
                  <a:srgbClr val="404040"/>
                </a:solidFill>
                <a:latin typeface="Calibri"/>
                <a:cs typeface="Calibri"/>
              </a:rPr>
              <a:t>is </a:t>
            </a:r>
            <a:r>
              <a:rPr sz="2000" spc="-5" dirty="0">
                <a:solidFill>
                  <a:srgbClr val="404040"/>
                </a:solidFill>
                <a:latin typeface="Calibri"/>
                <a:cs typeface="Calibri"/>
              </a:rPr>
              <a:t>primarily </a:t>
            </a:r>
            <a:r>
              <a:rPr sz="2000" spc="-10" dirty="0">
                <a:solidFill>
                  <a:srgbClr val="404040"/>
                </a:solidFill>
                <a:latin typeface="Calibri"/>
                <a:cs typeface="Calibri"/>
              </a:rPr>
              <a:t>initiated </a:t>
            </a:r>
            <a:r>
              <a:rPr sz="2000" spc="-5" dirty="0">
                <a:solidFill>
                  <a:srgbClr val="404040"/>
                </a:solidFill>
                <a:latin typeface="Calibri"/>
                <a:cs typeface="Calibri"/>
              </a:rPr>
              <a:t>by</a:t>
            </a:r>
            <a:r>
              <a:rPr sz="2000" spc="55" dirty="0">
                <a:solidFill>
                  <a:srgbClr val="404040"/>
                </a:solidFill>
                <a:latin typeface="Calibri"/>
                <a:cs typeface="Calibri"/>
              </a:rPr>
              <a:t> </a:t>
            </a:r>
            <a:r>
              <a:rPr sz="2000" spc="-10" dirty="0">
                <a:solidFill>
                  <a:srgbClr val="404040"/>
                </a:solidFill>
                <a:latin typeface="Calibri"/>
                <a:cs typeface="Calibri"/>
              </a:rPr>
              <a:t>student</a:t>
            </a:r>
            <a:endParaRPr sz="2000" dirty="0">
              <a:latin typeface="Calibri"/>
              <a:cs typeface="Calibri"/>
            </a:endParaRPr>
          </a:p>
          <a:p>
            <a:pPr marL="396240" indent="-182880">
              <a:lnSpc>
                <a:spcPct val="100000"/>
              </a:lnSpc>
              <a:spcBef>
                <a:spcPts val="565"/>
              </a:spcBef>
              <a:buClr>
                <a:srgbClr val="E38312"/>
              </a:buClr>
              <a:buChar char="◦"/>
              <a:tabLst>
                <a:tab pos="396875" algn="l"/>
              </a:tabLst>
            </a:pPr>
            <a:r>
              <a:rPr sz="2000" spc="-5" dirty="0">
                <a:solidFill>
                  <a:srgbClr val="404040"/>
                </a:solidFill>
                <a:latin typeface="Calibri"/>
                <a:cs typeface="Calibri"/>
              </a:rPr>
              <a:t>Correspondence </a:t>
            </a:r>
            <a:r>
              <a:rPr sz="2000" spc="-10" dirty="0">
                <a:solidFill>
                  <a:srgbClr val="404040"/>
                </a:solidFill>
                <a:latin typeface="Calibri"/>
                <a:cs typeface="Calibri"/>
              </a:rPr>
              <a:t>courses are </a:t>
            </a:r>
            <a:r>
              <a:rPr sz="2000" spc="-5" dirty="0">
                <a:solidFill>
                  <a:srgbClr val="404040"/>
                </a:solidFill>
                <a:latin typeface="Calibri"/>
                <a:cs typeface="Calibri"/>
              </a:rPr>
              <a:t>typically self-paced</a:t>
            </a:r>
            <a:endParaRPr sz="2000" dirty="0">
              <a:latin typeface="Calibri"/>
              <a:cs typeface="Calibri"/>
            </a:endParaRPr>
          </a:p>
          <a:p>
            <a:pPr marL="396240" indent="-182880">
              <a:lnSpc>
                <a:spcPct val="100000"/>
              </a:lnSpc>
              <a:spcBef>
                <a:spcPts val="360"/>
              </a:spcBef>
              <a:buClr>
                <a:srgbClr val="E38312"/>
              </a:buClr>
              <a:buChar char="◦"/>
              <a:tabLst>
                <a:tab pos="396875" algn="l"/>
              </a:tabLst>
            </a:pPr>
            <a:r>
              <a:rPr sz="2000" dirty="0">
                <a:solidFill>
                  <a:srgbClr val="404040"/>
                </a:solidFill>
                <a:latin typeface="Calibri"/>
                <a:cs typeface="Calibri"/>
              </a:rPr>
              <a:t>If </a:t>
            </a:r>
            <a:r>
              <a:rPr sz="2000" spc="-5" dirty="0">
                <a:solidFill>
                  <a:srgbClr val="404040"/>
                </a:solidFill>
                <a:latin typeface="Calibri"/>
                <a:cs typeface="Calibri"/>
              </a:rPr>
              <a:t>part correspondence </a:t>
            </a:r>
            <a:r>
              <a:rPr sz="2000" dirty="0">
                <a:solidFill>
                  <a:srgbClr val="404040"/>
                </a:solidFill>
                <a:latin typeface="Calibri"/>
                <a:cs typeface="Calibri"/>
              </a:rPr>
              <a:t>and </a:t>
            </a:r>
            <a:r>
              <a:rPr sz="2000" spc="-5" dirty="0">
                <a:solidFill>
                  <a:srgbClr val="404040"/>
                </a:solidFill>
                <a:latin typeface="Calibri"/>
                <a:cs typeface="Calibri"/>
              </a:rPr>
              <a:t>part </a:t>
            </a:r>
            <a:r>
              <a:rPr sz="2000" spc="-10" dirty="0">
                <a:solidFill>
                  <a:srgbClr val="404040"/>
                </a:solidFill>
                <a:latin typeface="Calibri"/>
                <a:cs typeface="Calibri"/>
              </a:rPr>
              <a:t>residential, </a:t>
            </a:r>
            <a:r>
              <a:rPr sz="2000" dirty="0">
                <a:solidFill>
                  <a:srgbClr val="404040"/>
                </a:solidFill>
                <a:latin typeface="Calibri"/>
                <a:cs typeface="Calibri"/>
              </a:rPr>
              <a:t>ED </a:t>
            </a:r>
            <a:r>
              <a:rPr sz="2000" spc="-10" dirty="0">
                <a:solidFill>
                  <a:srgbClr val="404040"/>
                </a:solidFill>
                <a:latin typeface="Calibri"/>
                <a:cs typeface="Calibri"/>
              </a:rPr>
              <a:t>considers </a:t>
            </a:r>
            <a:r>
              <a:rPr sz="2000" dirty="0">
                <a:solidFill>
                  <a:srgbClr val="404040"/>
                </a:solidFill>
                <a:latin typeface="Calibri"/>
                <a:cs typeface="Calibri"/>
              </a:rPr>
              <a:t>the </a:t>
            </a:r>
            <a:r>
              <a:rPr sz="2000" spc="-10" dirty="0">
                <a:solidFill>
                  <a:srgbClr val="404040"/>
                </a:solidFill>
                <a:latin typeface="Calibri"/>
                <a:cs typeface="Calibri"/>
              </a:rPr>
              <a:t>course </a:t>
            </a:r>
            <a:r>
              <a:rPr sz="2000" dirty="0">
                <a:solidFill>
                  <a:srgbClr val="404040"/>
                </a:solidFill>
                <a:latin typeface="Calibri"/>
                <a:cs typeface="Calibri"/>
              </a:rPr>
              <a:t>as</a:t>
            </a:r>
            <a:r>
              <a:rPr sz="2000" spc="80" dirty="0">
                <a:solidFill>
                  <a:srgbClr val="404040"/>
                </a:solidFill>
                <a:latin typeface="Calibri"/>
                <a:cs typeface="Calibri"/>
              </a:rPr>
              <a:t> </a:t>
            </a:r>
            <a:r>
              <a:rPr sz="2000" spc="-5" dirty="0">
                <a:solidFill>
                  <a:srgbClr val="404040"/>
                </a:solidFill>
                <a:latin typeface="Calibri"/>
                <a:cs typeface="Calibri"/>
              </a:rPr>
              <a:t>correspondence</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5444" y="645922"/>
            <a:ext cx="9992360" cy="1379220"/>
          </a:xfrm>
          <a:prstGeom prst="rect">
            <a:avLst/>
          </a:prstGeom>
        </p:spPr>
        <p:txBody>
          <a:bodyPr vert="horz" wrap="square" lIns="0" tIns="12700" rIns="0" bIns="0" rtlCol="0">
            <a:spAutoFit/>
          </a:bodyPr>
          <a:lstStyle/>
          <a:p>
            <a:pPr marR="80010" algn="ctr">
              <a:lnSpc>
                <a:spcPts val="5330"/>
              </a:lnSpc>
              <a:spcBef>
                <a:spcPts val="100"/>
              </a:spcBef>
            </a:pPr>
            <a:r>
              <a:rPr spc="-50" dirty="0">
                <a:solidFill>
                  <a:schemeClr val="accent6">
                    <a:lumMod val="75000"/>
                  </a:schemeClr>
                </a:solidFill>
                <a:latin typeface="Bahnschrift SemiBold" panose="020B0502040204020203" pitchFamily="34" charset="0"/>
              </a:rPr>
              <a:t>Correspondence</a:t>
            </a:r>
            <a:r>
              <a:rPr spc="-125" dirty="0">
                <a:solidFill>
                  <a:schemeClr val="accent6">
                    <a:lumMod val="75000"/>
                  </a:schemeClr>
                </a:solidFill>
                <a:latin typeface="Bahnschrift SemiBold" panose="020B0502040204020203" pitchFamily="34" charset="0"/>
              </a:rPr>
              <a:t> </a:t>
            </a:r>
            <a:r>
              <a:rPr spc="-35" dirty="0" smtClean="0">
                <a:solidFill>
                  <a:schemeClr val="accent6">
                    <a:lumMod val="75000"/>
                  </a:schemeClr>
                </a:solidFill>
                <a:latin typeface="Bahnschrift SemiBold" panose="020B0502040204020203" pitchFamily="34" charset="0"/>
              </a:rPr>
              <a:t>and</a:t>
            </a:r>
            <a:r>
              <a:rPr lang="en-US" spc="-35" dirty="0" smtClean="0">
                <a:solidFill>
                  <a:schemeClr val="accent6">
                    <a:lumMod val="75000"/>
                  </a:schemeClr>
                </a:solidFill>
                <a:latin typeface="Bahnschrift SemiBold" panose="020B0502040204020203" pitchFamily="34" charset="0"/>
              </a:rPr>
              <a:t> </a:t>
            </a:r>
            <a:r>
              <a:rPr spc="-55" dirty="0" smtClean="0">
                <a:solidFill>
                  <a:schemeClr val="accent6">
                    <a:lumMod val="75000"/>
                  </a:schemeClr>
                </a:solidFill>
                <a:latin typeface="Bahnschrift SemiBold" panose="020B0502040204020203" pitchFamily="34" charset="0"/>
              </a:rPr>
              <a:t>Institutional</a:t>
            </a:r>
            <a:r>
              <a:rPr spc="-95" dirty="0" smtClean="0">
                <a:solidFill>
                  <a:schemeClr val="accent6">
                    <a:lumMod val="75000"/>
                  </a:schemeClr>
                </a:solidFill>
                <a:latin typeface="Bahnschrift SemiBold" panose="020B0502040204020203" pitchFamily="34" charset="0"/>
              </a:rPr>
              <a:t> </a:t>
            </a:r>
            <a:r>
              <a:rPr spc="-50" dirty="0" smtClean="0">
                <a:solidFill>
                  <a:schemeClr val="accent6">
                    <a:lumMod val="75000"/>
                  </a:schemeClr>
                </a:solidFill>
                <a:latin typeface="Bahnschrift SemiBold" panose="020B0502040204020203" pitchFamily="34" charset="0"/>
              </a:rPr>
              <a:t>Eligibility</a:t>
            </a:r>
            <a:r>
              <a:rPr u="none" spc="-50" dirty="0" smtClean="0"/>
              <a:t>	</a:t>
            </a:r>
            <a:endParaRPr u="none" spc="-5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31</a:t>
            </a:fld>
            <a:endParaRPr dirty="0"/>
          </a:p>
        </p:txBody>
      </p:sp>
      <p:sp>
        <p:nvSpPr>
          <p:cNvPr id="3" name="object 3"/>
          <p:cNvSpPr txBox="1"/>
          <p:nvPr/>
        </p:nvSpPr>
        <p:spPr>
          <a:xfrm>
            <a:off x="971611" y="2438400"/>
            <a:ext cx="10360025" cy="208407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404040"/>
                </a:solidFill>
                <a:latin typeface="Calibri"/>
                <a:cs typeface="Calibri"/>
              </a:rPr>
              <a:t>Correspondence </a:t>
            </a:r>
            <a:r>
              <a:rPr sz="2000" spc="-10" dirty="0">
                <a:solidFill>
                  <a:srgbClr val="404040"/>
                </a:solidFill>
                <a:latin typeface="Calibri"/>
                <a:cs typeface="Calibri"/>
              </a:rPr>
              <a:t>courses </a:t>
            </a:r>
            <a:r>
              <a:rPr sz="2000" dirty="0">
                <a:solidFill>
                  <a:srgbClr val="404040"/>
                </a:solidFill>
                <a:latin typeface="Calibri"/>
                <a:cs typeface="Calibri"/>
              </a:rPr>
              <a:t>and </a:t>
            </a:r>
            <a:r>
              <a:rPr sz="2000" spc="-15" dirty="0">
                <a:solidFill>
                  <a:srgbClr val="404040"/>
                </a:solidFill>
                <a:latin typeface="Calibri"/>
                <a:cs typeface="Calibri"/>
              </a:rPr>
              <a:t>programs may </a:t>
            </a:r>
            <a:r>
              <a:rPr sz="2000" spc="-5" dirty="0">
                <a:solidFill>
                  <a:srgbClr val="404040"/>
                </a:solidFill>
                <a:latin typeface="Calibri"/>
                <a:cs typeface="Calibri"/>
              </a:rPr>
              <a:t>be eligible </a:t>
            </a:r>
            <a:r>
              <a:rPr sz="2000" spc="-15" dirty="0">
                <a:solidFill>
                  <a:srgbClr val="404040"/>
                </a:solidFill>
                <a:latin typeface="Calibri"/>
                <a:cs typeface="Calibri"/>
              </a:rPr>
              <a:t>for </a:t>
            </a:r>
            <a:r>
              <a:rPr sz="2000" spc="-5" dirty="0">
                <a:solidFill>
                  <a:srgbClr val="404040"/>
                </a:solidFill>
                <a:latin typeface="Calibri"/>
                <a:cs typeface="Calibri"/>
              </a:rPr>
              <a:t>Title </a:t>
            </a:r>
            <a:r>
              <a:rPr sz="2000" dirty="0">
                <a:solidFill>
                  <a:srgbClr val="404040"/>
                </a:solidFill>
                <a:latin typeface="Calibri"/>
                <a:cs typeface="Calibri"/>
              </a:rPr>
              <a:t>IV </a:t>
            </a:r>
            <a:r>
              <a:rPr sz="2000" spc="-5" dirty="0">
                <a:solidFill>
                  <a:srgbClr val="404040"/>
                </a:solidFill>
                <a:latin typeface="Calibri"/>
                <a:cs typeface="Calibri"/>
              </a:rPr>
              <a:t>(TIV), but with specific</a:t>
            </a:r>
            <a:r>
              <a:rPr sz="2000" spc="185" dirty="0">
                <a:solidFill>
                  <a:srgbClr val="404040"/>
                </a:solidFill>
                <a:latin typeface="Calibri"/>
                <a:cs typeface="Calibri"/>
              </a:rPr>
              <a:t> </a:t>
            </a:r>
            <a:r>
              <a:rPr sz="2000" spc="-5" dirty="0">
                <a:solidFill>
                  <a:srgbClr val="404040"/>
                </a:solidFill>
                <a:latin typeface="Calibri"/>
                <a:cs typeface="Calibri"/>
              </a:rPr>
              <a:t>limitations</a:t>
            </a:r>
            <a:endParaRPr sz="2000" dirty="0">
              <a:latin typeface="Calibri"/>
              <a:cs typeface="Calibri"/>
            </a:endParaRPr>
          </a:p>
          <a:p>
            <a:pPr>
              <a:lnSpc>
                <a:spcPct val="100000"/>
              </a:lnSpc>
            </a:pPr>
            <a:endParaRPr sz="2000" dirty="0">
              <a:latin typeface="Times New Roman"/>
              <a:cs typeface="Times New Roman"/>
            </a:endParaRPr>
          </a:p>
          <a:p>
            <a:pPr marL="304800" indent="-182880">
              <a:lnSpc>
                <a:spcPts val="2280"/>
              </a:lnSpc>
              <a:spcBef>
                <a:spcPts val="1420"/>
              </a:spcBef>
              <a:buClr>
                <a:srgbClr val="E38312"/>
              </a:buClr>
              <a:buChar char="◦"/>
              <a:tabLst>
                <a:tab pos="305435" algn="l"/>
              </a:tabLst>
            </a:pPr>
            <a:r>
              <a:rPr sz="2000" dirty="0">
                <a:solidFill>
                  <a:srgbClr val="404040"/>
                </a:solidFill>
                <a:latin typeface="Calibri"/>
                <a:cs typeface="Calibri"/>
              </a:rPr>
              <a:t>If </a:t>
            </a:r>
            <a:r>
              <a:rPr sz="2000" spc="-10" dirty="0">
                <a:solidFill>
                  <a:srgbClr val="404040"/>
                </a:solidFill>
                <a:latin typeface="Calibri"/>
                <a:cs typeface="Calibri"/>
              </a:rPr>
              <a:t>more </a:t>
            </a:r>
            <a:r>
              <a:rPr sz="2000" dirty="0">
                <a:solidFill>
                  <a:srgbClr val="404040"/>
                </a:solidFill>
                <a:latin typeface="Calibri"/>
                <a:cs typeface="Calibri"/>
              </a:rPr>
              <a:t>than 50% </a:t>
            </a:r>
            <a:r>
              <a:rPr sz="2000" spc="-5" dirty="0">
                <a:solidFill>
                  <a:srgbClr val="404040"/>
                </a:solidFill>
                <a:latin typeface="Calibri"/>
                <a:cs typeface="Calibri"/>
              </a:rPr>
              <a:t>of </a:t>
            </a:r>
            <a:r>
              <a:rPr sz="2000" spc="-10" dirty="0">
                <a:solidFill>
                  <a:srgbClr val="404040"/>
                </a:solidFill>
                <a:latin typeface="Calibri"/>
                <a:cs typeface="Calibri"/>
              </a:rPr>
              <a:t>courses </a:t>
            </a:r>
            <a:r>
              <a:rPr sz="2000" b="1" u="heavy" dirty="0">
                <a:solidFill>
                  <a:srgbClr val="404040"/>
                </a:solidFill>
                <a:uFill>
                  <a:solidFill>
                    <a:srgbClr val="404040"/>
                  </a:solidFill>
                </a:uFill>
                <a:latin typeface="Calibri"/>
                <a:cs typeface="Calibri"/>
              </a:rPr>
              <a:t>OR</a:t>
            </a:r>
            <a:r>
              <a:rPr sz="2000" b="1" dirty="0">
                <a:solidFill>
                  <a:srgbClr val="404040"/>
                </a:solidFill>
                <a:latin typeface="Calibri"/>
                <a:cs typeface="Calibri"/>
              </a:rPr>
              <a:t> </a:t>
            </a:r>
            <a:r>
              <a:rPr sz="2000" dirty="0">
                <a:solidFill>
                  <a:srgbClr val="404040"/>
                </a:solidFill>
                <a:latin typeface="Calibri"/>
                <a:cs typeface="Calibri"/>
              </a:rPr>
              <a:t>50% </a:t>
            </a:r>
            <a:r>
              <a:rPr sz="2000" spc="-5" dirty="0">
                <a:solidFill>
                  <a:srgbClr val="404040"/>
                </a:solidFill>
                <a:latin typeface="Calibri"/>
                <a:cs typeface="Calibri"/>
              </a:rPr>
              <a:t>or </a:t>
            </a:r>
            <a:r>
              <a:rPr sz="2000" spc="-10" dirty="0">
                <a:solidFill>
                  <a:srgbClr val="404040"/>
                </a:solidFill>
                <a:latin typeface="Calibri"/>
                <a:cs typeface="Calibri"/>
              </a:rPr>
              <a:t>more </a:t>
            </a:r>
            <a:r>
              <a:rPr sz="2000" spc="-5" dirty="0">
                <a:solidFill>
                  <a:srgbClr val="404040"/>
                </a:solidFill>
                <a:latin typeface="Calibri"/>
                <a:cs typeface="Calibri"/>
              </a:rPr>
              <a:t>of students </a:t>
            </a:r>
            <a:r>
              <a:rPr sz="2000" spc="-10" dirty="0">
                <a:solidFill>
                  <a:srgbClr val="404040"/>
                </a:solidFill>
                <a:latin typeface="Calibri"/>
                <a:cs typeface="Calibri"/>
              </a:rPr>
              <a:t>are enrolled </a:t>
            </a:r>
            <a:r>
              <a:rPr sz="2000" dirty="0">
                <a:solidFill>
                  <a:srgbClr val="404040"/>
                </a:solidFill>
                <a:latin typeface="Calibri"/>
                <a:cs typeface="Calibri"/>
              </a:rPr>
              <a:t>in </a:t>
            </a:r>
            <a:r>
              <a:rPr sz="2000" spc="-5" dirty="0">
                <a:solidFill>
                  <a:srgbClr val="404040"/>
                </a:solidFill>
                <a:latin typeface="Calibri"/>
                <a:cs typeface="Calibri"/>
              </a:rPr>
              <a:t>correspondence</a:t>
            </a:r>
            <a:r>
              <a:rPr sz="2000" spc="30" dirty="0">
                <a:solidFill>
                  <a:srgbClr val="404040"/>
                </a:solidFill>
                <a:latin typeface="Calibri"/>
                <a:cs typeface="Calibri"/>
              </a:rPr>
              <a:t> </a:t>
            </a:r>
            <a:r>
              <a:rPr sz="2000" spc="-10" dirty="0">
                <a:solidFill>
                  <a:srgbClr val="404040"/>
                </a:solidFill>
                <a:latin typeface="Calibri"/>
                <a:cs typeface="Calibri"/>
              </a:rPr>
              <a:t>courses,</a:t>
            </a:r>
            <a:endParaRPr sz="2000" dirty="0">
              <a:latin typeface="Calibri"/>
              <a:cs typeface="Calibri"/>
            </a:endParaRPr>
          </a:p>
          <a:p>
            <a:pPr marL="304800">
              <a:lnSpc>
                <a:spcPts val="2280"/>
              </a:lnSpc>
            </a:pPr>
            <a:r>
              <a:rPr sz="2000" b="1" dirty="0">
                <a:solidFill>
                  <a:srgbClr val="FF0000"/>
                </a:solidFill>
                <a:latin typeface="Calibri"/>
                <a:cs typeface="Calibri"/>
              </a:rPr>
              <a:t>the </a:t>
            </a:r>
            <a:r>
              <a:rPr sz="2000" b="1" spc="-5" dirty="0">
                <a:solidFill>
                  <a:srgbClr val="FF0000"/>
                </a:solidFill>
                <a:latin typeface="Calibri"/>
                <a:cs typeface="Calibri"/>
              </a:rPr>
              <a:t>institution </a:t>
            </a:r>
            <a:r>
              <a:rPr sz="2000" b="1" dirty="0">
                <a:solidFill>
                  <a:srgbClr val="FF0000"/>
                </a:solidFill>
                <a:latin typeface="Calibri"/>
                <a:cs typeface="Calibri"/>
              </a:rPr>
              <a:t>is not</a:t>
            </a:r>
            <a:r>
              <a:rPr sz="2000" b="1" spc="-65" dirty="0">
                <a:solidFill>
                  <a:srgbClr val="FF0000"/>
                </a:solidFill>
                <a:latin typeface="Calibri"/>
                <a:cs typeface="Calibri"/>
              </a:rPr>
              <a:t> </a:t>
            </a:r>
            <a:r>
              <a:rPr sz="2000" b="1" spc="-5" dirty="0">
                <a:solidFill>
                  <a:srgbClr val="FF0000"/>
                </a:solidFill>
                <a:latin typeface="Calibri"/>
                <a:cs typeface="Calibri"/>
              </a:rPr>
              <a:t>eligible</a:t>
            </a:r>
            <a:endParaRPr sz="2000" dirty="0">
              <a:latin typeface="Calibri"/>
              <a:cs typeface="Calibri"/>
            </a:endParaRPr>
          </a:p>
          <a:p>
            <a:pPr>
              <a:lnSpc>
                <a:spcPct val="100000"/>
              </a:lnSpc>
              <a:spcBef>
                <a:spcPts val="15"/>
              </a:spcBef>
            </a:pPr>
            <a:endParaRPr sz="2700" dirty="0">
              <a:latin typeface="Times New Roman"/>
              <a:cs typeface="Times New Roman"/>
            </a:endParaRPr>
          </a:p>
          <a:p>
            <a:pPr marL="304800" indent="-182880">
              <a:lnSpc>
                <a:spcPct val="100000"/>
              </a:lnSpc>
              <a:buClr>
                <a:srgbClr val="E38312"/>
              </a:buClr>
              <a:buChar char="◦"/>
              <a:tabLst>
                <a:tab pos="305435" algn="l"/>
              </a:tabLst>
            </a:pPr>
            <a:r>
              <a:rPr sz="2000" spc="-5" dirty="0">
                <a:solidFill>
                  <a:srgbClr val="404040"/>
                </a:solidFill>
                <a:latin typeface="Calibri"/>
                <a:cs typeface="Calibri"/>
              </a:rPr>
              <a:t>See </a:t>
            </a:r>
            <a:r>
              <a:rPr sz="2000" b="1" i="1" dirty="0">
                <a:solidFill>
                  <a:srgbClr val="404040"/>
                </a:solidFill>
                <a:latin typeface="Calibri"/>
                <a:cs typeface="Calibri"/>
              </a:rPr>
              <a:t>34 </a:t>
            </a:r>
            <a:r>
              <a:rPr sz="2000" b="1" i="1" spc="-25" dirty="0">
                <a:solidFill>
                  <a:srgbClr val="404040"/>
                </a:solidFill>
                <a:latin typeface="Calibri"/>
                <a:cs typeface="Calibri"/>
              </a:rPr>
              <a:t>C.F.R. </a:t>
            </a:r>
            <a:r>
              <a:rPr sz="2000" b="1" i="1" dirty="0">
                <a:solidFill>
                  <a:srgbClr val="404040"/>
                </a:solidFill>
                <a:latin typeface="Calibri"/>
                <a:cs typeface="Calibri"/>
              </a:rPr>
              <a:t>§ 600.7 </a:t>
            </a:r>
            <a:r>
              <a:rPr sz="2000" spc="-15" dirty="0">
                <a:solidFill>
                  <a:srgbClr val="404040"/>
                </a:solidFill>
                <a:latin typeface="Calibri"/>
                <a:cs typeface="Calibri"/>
              </a:rPr>
              <a:t>for </a:t>
            </a:r>
            <a:r>
              <a:rPr sz="2000" spc="-5" dirty="0">
                <a:solidFill>
                  <a:srgbClr val="404040"/>
                </a:solidFill>
                <a:latin typeface="Calibri"/>
                <a:cs typeface="Calibri"/>
              </a:rPr>
              <a:t>conditions </a:t>
            </a:r>
            <a:r>
              <a:rPr sz="2000" dirty="0">
                <a:solidFill>
                  <a:srgbClr val="404040"/>
                </a:solidFill>
                <a:latin typeface="Calibri"/>
                <a:cs typeface="Calibri"/>
              </a:rPr>
              <a:t>of </a:t>
            </a:r>
            <a:r>
              <a:rPr sz="2000" spc="-5" dirty="0">
                <a:solidFill>
                  <a:srgbClr val="404040"/>
                </a:solidFill>
                <a:latin typeface="Calibri"/>
                <a:cs typeface="Calibri"/>
              </a:rPr>
              <a:t>institutional</a:t>
            </a:r>
            <a:r>
              <a:rPr sz="2000" spc="-60" dirty="0">
                <a:solidFill>
                  <a:srgbClr val="404040"/>
                </a:solidFill>
                <a:latin typeface="Calibri"/>
                <a:cs typeface="Calibri"/>
              </a:rPr>
              <a:t> </a:t>
            </a:r>
            <a:r>
              <a:rPr sz="2000" dirty="0">
                <a:solidFill>
                  <a:srgbClr val="404040"/>
                </a:solidFill>
                <a:latin typeface="Calibri"/>
                <a:cs typeface="Calibri"/>
              </a:rPr>
              <a:t>ineligibility</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840334"/>
            <a:ext cx="9997440" cy="757555"/>
          </a:xfrm>
          <a:prstGeom prst="rect">
            <a:avLst/>
          </a:prstGeom>
        </p:spPr>
        <p:txBody>
          <a:bodyPr vert="horz" wrap="square" lIns="0" tIns="12700" rIns="0" bIns="0" rtlCol="0">
            <a:spAutoFit/>
          </a:bodyPr>
          <a:lstStyle/>
          <a:p>
            <a:pPr marL="12700">
              <a:lnSpc>
                <a:spcPct val="100000"/>
              </a:lnSpc>
              <a:spcBef>
                <a:spcPts val="100"/>
              </a:spcBef>
              <a:tabLst>
                <a:tab pos="9984105" algn="l"/>
              </a:tabLst>
            </a:pPr>
            <a:r>
              <a:rPr spc="-95" dirty="0">
                <a:solidFill>
                  <a:schemeClr val="accent6">
                    <a:lumMod val="75000"/>
                  </a:schemeClr>
                </a:solidFill>
                <a:latin typeface="Bahnschrift SemiBold" panose="020B0502040204020203" pitchFamily="34" charset="0"/>
              </a:rPr>
              <a:t>Vetting </a:t>
            </a:r>
            <a:r>
              <a:rPr spc="-25" dirty="0">
                <a:solidFill>
                  <a:schemeClr val="accent6">
                    <a:lumMod val="75000"/>
                  </a:schemeClr>
                </a:solidFill>
                <a:latin typeface="Bahnschrift SemiBold" panose="020B0502040204020203" pitchFamily="34" charset="0"/>
              </a:rPr>
              <a:t>of </a:t>
            </a:r>
            <a:r>
              <a:rPr spc="-50" dirty="0">
                <a:solidFill>
                  <a:schemeClr val="accent6">
                    <a:lumMod val="75000"/>
                  </a:schemeClr>
                </a:solidFill>
                <a:latin typeface="Bahnschrift SemiBold" panose="020B0502040204020203" pitchFamily="34" charset="0"/>
              </a:rPr>
              <a:t>Individual </a:t>
            </a:r>
            <a:r>
              <a:rPr spc="-55" dirty="0">
                <a:solidFill>
                  <a:schemeClr val="accent6">
                    <a:lumMod val="75000"/>
                  </a:schemeClr>
                </a:solidFill>
                <a:latin typeface="Bahnschrift SemiBold" panose="020B0502040204020203" pitchFamily="34" charset="0"/>
              </a:rPr>
              <a:t>Course</a:t>
            </a:r>
            <a:r>
              <a:rPr spc="-200" dirty="0">
                <a:solidFill>
                  <a:schemeClr val="accent6">
                    <a:lumMod val="75000"/>
                  </a:schemeClr>
                </a:solidFill>
                <a:latin typeface="Bahnschrift SemiBold" panose="020B0502040204020203" pitchFamily="34" charset="0"/>
              </a:rPr>
              <a:t> </a:t>
            </a:r>
            <a:r>
              <a:rPr spc="-40" dirty="0">
                <a:solidFill>
                  <a:schemeClr val="accent6">
                    <a:lumMod val="75000"/>
                  </a:schemeClr>
                </a:solidFill>
                <a:latin typeface="Bahnschrift SemiBold" panose="020B0502040204020203" pitchFamily="34" charset="0"/>
              </a:rPr>
              <a:t>Design</a:t>
            </a:r>
            <a:r>
              <a:rPr u="none" spc="-40" dirty="0">
                <a:solidFill>
                  <a:schemeClr val="accent6">
                    <a:lumMod val="75000"/>
                  </a:schemeClr>
                </a:solidFill>
                <a:latin typeface="Bahnschrift SemiBold" panose="020B0502040204020203"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32</a:t>
            </a:fld>
            <a:endParaRPr dirty="0"/>
          </a:p>
        </p:txBody>
      </p:sp>
      <p:sp>
        <p:nvSpPr>
          <p:cNvPr id="3" name="object 3"/>
          <p:cNvSpPr txBox="1"/>
          <p:nvPr/>
        </p:nvSpPr>
        <p:spPr>
          <a:xfrm>
            <a:off x="1547841" y="2514600"/>
            <a:ext cx="9235441" cy="2638543"/>
          </a:xfrm>
          <a:prstGeom prst="rect">
            <a:avLst/>
          </a:prstGeom>
        </p:spPr>
        <p:txBody>
          <a:bodyPr vert="horz" wrap="square" lIns="0" tIns="47625" rIns="0" bIns="0" rtlCol="0">
            <a:spAutoFit/>
          </a:bodyPr>
          <a:lstStyle/>
          <a:p>
            <a:pPr marL="12700" marR="5080">
              <a:lnSpc>
                <a:spcPts val="2160"/>
              </a:lnSpc>
              <a:spcBef>
                <a:spcPts val="375"/>
              </a:spcBef>
            </a:pPr>
            <a:r>
              <a:rPr sz="2000" spc="-5" dirty="0">
                <a:solidFill>
                  <a:srgbClr val="404040"/>
                </a:solidFill>
                <a:latin typeface="Calibri"/>
                <a:cs typeface="Calibri"/>
              </a:rPr>
              <a:t>The College should </a:t>
            </a:r>
            <a:r>
              <a:rPr sz="2000" dirty="0">
                <a:solidFill>
                  <a:srgbClr val="404040"/>
                </a:solidFill>
                <a:latin typeface="Calibri"/>
                <a:cs typeface="Calibri"/>
              </a:rPr>
              <a:t>adopt </a:t>
            </a:r>
            <a:r>
              <a:rPr sz="2000" spc="-5" dirty="0">
                <a:solidFill>
                  <a:srgbClr val="404040"/>
                </a:solidFill>
                <a:latin typeface="Calibri"/>
                <a:cs typeface="Calibri"/>
              </a:rPr>
              <a:t>local </a:t>
            </a:r>
            <a:r>
              <a:rPr sz="2000" spc="-10" dirty="0">
                <a:solidFill>
                  <a:srgbClr val="404040"/>
                </a:solidFill>
                <a:latin typeface="Calibri"/>
                <a:cs typeface="Calibri"/>
              </a:rPr>
              <a:t>procedures </a:t>
            </a:r>
            <a:r>
              <a:rPr sz="2000" dirty="0">
                <a:solidFill>
                  <a:srgbClr val="404040"/>
                </a:solidFill>
                <a:latin typeface="Calibri"/>
                <a:cs typeface="Calibri"/>
              </a:rPr>
              <a:t>and </a:t>
            </a:r>
            <a:r>
              <a:rPr sz="2000" spc="-5" dirty="0">
                <a:solidFill>
                  <a:srgbClr val="404040"/>
                </a:solidFill>
                <a:latin typeface="Calibri"/>
                <a:cs typeface="Calibri"/>
              </a:rPr>
              <a:t>support </a:t>
            </a:r>
            <a:r>
              <a:rPr sz="2000" spc="-15" dirty="0">
                <a:solidFill>
                  <a:srgbClr val="404040"/>
                </a:solidFill>
                <a:latin typeface="Calibri"/>
                <a:cs typeface="Calibri"/>
              </a:rPr>
              <a:t>for </a:t>
            </a:r>
            <a:r>
              <a:rPr sz="2000" dirty="0">
                <a:solidFill>
                  <a:srgbClr val="404040"/>
                </a:solidFill>
                <a:latin typeface="Calibri"/>
                <a:cs typeface="Calibri"/>
              </a:rPr>
              <a:t>individual </a:t>
            </a:r>
            <a:r>
              <a:rPr sz="2000" spc="-10" dirty="0">
                <a:solidFill>
                  <a:srgbClr val="404040"/>
                </a:solidFill>
                <a:latin typeface="Calibri"/>
                <a:cs typeface="Calibri"/>
              </a:rPr>
              <a:t>course </a:t>
            </a:r>
            <a:r>
              <a:rPr sz="2000" spc="-5" dirty="0">
                <a:solidFill>
                  <a:srgbClr val="404040"/>
                </a:solidFill>
                <a:latin typeface="Calibri"/>
                <a:cs typeface="Calibri"/>
              </a:rPr>
              <a:t>design </a:t>
            </a:r>
            <a:r>
              <a:rPr sz="2000" spc="-15" dirty="0">
                <a:solidFill>
                  <a:srgbClr val="404040"/>
                </a:solidFill>
                <a:latin typeface="Calibri"/>
                <a:cs typeface="Calibri"/>
              </a:rPr>
              <a:t>for </a:t>
            </a:r>
            <a:r>
              <a:rPr sz="2000" spc="-10" dirty="0">
                <a:solidFill>
                  <a:srgbClr val="404040"/>
                </a:solidFill>
                <a:latin typeface="Calibri"/>
                <a:cs typeface="Calibri"/>
              </a:rPr>
              <a:t>best </a:t>
            </a:r>
            <a:r>
              <a:rPr sz="2000" spc="-5" dirty="0" smtClean="0">
                <a:solidFill>
                  <a:srgbClr val="404040"/>
                </a:solidFill>
                <a:latin typeface="Calibri"/>
                <a:cs typeface="Calibri"/>
              </a:rPr>
              <a:t>practices</a:t>
            </a:r>
            <a:r>
              <a:rPr lang="en-US" sz="2000" spc="-5" dirty="0" smtClean="0">
                <a:solidFill>
                  <a:srgbClr val="404040"/>
                </a:solidFill>
                <a:latin typeface="Calibri"/>
                <a:cs typeface="Calibri"/>
              </a:rPr>
              <a:t>:</a:t>
            </a:r>
            <a:endParaRPr sz="2000" dirty="0">
              <a:latin typeface="Calibri"/>
              <a:cs typeface="Calibri"/>
            </a:endParaRPr>
          </a:p>
          <a:p>
            <a:pPr>
              <a:lnSpc>
                <a:spcPct val="100000"/>
              </a:lnSpc>
            </a:pPr>
            <a:endParaRPr sz="2000" dirty="0">
              <a:latin typeface="Times New Roman"/>
              <a:cs typeface="Times New Roman"/>
            </a:endParaRPr>
          </a:p>
          <a:p>
            <a:pPr marL="12700">
              <a:lnSpc>
                <a:spcPct val="100000"/>
              </a:lnSpc>
              <a:spcBef>
                <a:spcPts val="5"/>
              </a:spcBef>
            </a:pPr>
            <a:r>
              <a:rPr sz="2000" spc="-5" dirty="0" smtClean="0">
                <a:solidFill>
                  <a:srgbClr val="404040"/>
                </a:solidFill>
                <a:latin typeface="Calibri"/>
                <a:cs typeface="Calibri"/>
              </a:rPr>
              <a:t>Consider</a:t>
            </a:r>
            <a:r>
              <a:rPr sz="2000" spc="-5" dirty="0">
                <a:solidFill>
                  <a:srgbClr val="404040"/>
                </a:solidFill>
                <a:latin typeface="Calibri"/>
                <a:cs typeface="Calibri"/>
              </a:rPr>
              <a:t>:</a:t>
            </a:r>
            <a:endParaRPr sz="2000" dirty="0">
              <a:latin typeface="Calibri"/>
              <a:cs typeface="Calibri"/>
            </a:endParaRPr>
          </a:p>
          <a:p>
            <a:pPr marL="579755" indent="-182880">
              <a:lnSpc>
                <a:spcPct val="100000"/>
              </a:lnSpc>
              <a:spcBef>
                <a:spcPts val="155"/>
              </a:spcBef>
              <a:buClr>
                <a:srgbClr val="E38312"/>
              </a:buClr>
              <a:buChar char="◦"/>
              <a:tabLst>
                <a:tab pos="580390" algn="l"/>
              </a:tabLst>
            </a:pPr>
            <a:r>
              <a:rPr sz="2000" spc="-5" dirty="0">
                <a:solidFill>
                  <a:srgbClr val="404040"/>
                </a:solidFill>
                <a:latin typeface="Calibri"/>
                <a:cs typeface="Calibri"/>
              </a:rPr>
              <a:t>Local training </a:t>
            </a:r>
            <a:r>
              <a:rPr sz="2000" dirty="0">
                <a:solidFill>
                  <a:srgbClr val="404040"/>
                </a:solidFill>
                <a:latin typeface="Calibri"/>
                <a:cs typeface="Calibri"/>
              </a:rPr>
              <a:t>and</a:t>
            </a:r>
            <a:r>
              <a:rPr sz="2000" spc="-25" dirty="0">
                <a:solidFill>
                  <a:srgbClr val="404040"/>
                </a:solidFill>
                <a:latin typeface="Calibri"/>
                <a:cs typeface="Calibri"/>
              </a:rPr>
              <a:t> </a:t>
            </a:r>
            <a:r>
              <a:rPr sz="2000" spc="-5" dirty="0">
                <a:solidFill>
                  <a:srgbClr val="404040"/>
                </a:solidFill>
                <a:latin typeface="Calibri"/>
                <a:cs typeface="Calibri"/>
              </a:rPr>
              <a:t>certification</a:t>
            </a:r>
            <a:endParaRPr sz="2000" dirty="0">
              <a:latin typeface="Calibri"/>
              <a:cs typeface="Calibri"/>
            </a:endParaRPr>
          </a:p>
          <a:p>
            <a:pPr marL="579755" indent="-182880">
              <a:lnSpc>
                <a:spcPct val="100000"/>
              </a:lnSpc>
              <a:spcBef>
                <a:spcPts val="360"/>
              </a:spcBef>
              <a:buClr>
                <a:srgbClr val="E38312"/>
              </a:buClr>
              <a:buChar char="◦"/>
              <a:tabLst>
                <a:tab pos="580390" algn="l"/>
              </a:tabLst>
            </a:pPr>
            <a:r>
              <a:rPr sz="2000" spc="-25" dirty="0">
                <a:solidFill>
                  <a:srgbClr val="404040"/>
                </a:solidFill>
                <a:latin typeface="Calibri"/>
                <a:cs typeface="Calibri"/>
              </a:rPr>
              <a:t>Technical </a:t>
            </a:r>
            <a:r>
              <a:rPr sz="2000" dirty="0">
                <a:solidFill>
                  <a:srgbClr val="404040"/>
                </a:solidFill>
                <a:latin typeface="Calibri"/>
                <a:cs typeface="Calibri"/>
              </a:rPr>
              <a:t>and </a:t>
            </a:r>
            <a:r>
              <a:rPr sz="2000" spc="-5" dirty="0">
                <a:solidFill>
                  <a:srgbClr val="404040"/>
                </a:solidFill>
                <a:latin typeface="Calibri"/>
                <a:cs typeface="Calibri"/>
              </a:rPr>
              <a:t>Design </a:t>
            </a:r>
            <a:r>
              <a:rPr sz="2000" dirty="0">
                <a:solidFill>
                  <a:srgbClr val="404040"/>
                </a:solidFill>
                <a:latin typeface="Calibri"/>
                <a:cs typeface="Calibri"/>
              </a:rPr>
              <a:t>Support </a:t>
            </a:r>
            <a:r>
              <a:rPr sz="2000" spc="-15" dirty="0">
                <a:solidFill>
                  <a:srgbClr val="404040"/>
                </a:solidFill>
                <a:latin typeface="Calibri"/>
                <a:cs typeface="Calibri"/>
              </a:rPr>
              <a:t>for </a:t>
            </a:r>
            <a:r>
              <a:rPr sz="2000" spc="-5" dirty="0">
                <a:solidFill>
                  <a:srgbClr val="404040"/>
                </a:solidFill>
                <a:latin typeface="Calibri"/>
                <a:cs typeface="Calibri"/>
              </a:rPr>
              <a:t>faculty </a:t>
            </a:r>
            <a:r>
              <a:rPr sz="2000" dirty="0">
                <a:solidFill>
                  <a:srgbClr val="404040"/>
                </a:solidFill>
                <a:latin typeface="Calibri"/>
                <a:cs typeface="Calibri"/>
              </a:rPr>
              <a:t>and</a:t>
            </a:r>
            <a:r>
              <a:rPr sz="2000" spc="-25" dirty="0">
                <a:solidFill>
                  <a:srgbClr val="404040"/>
                </a:solidFill>
                <a:latin typeface="Calibri"/>
                <a:cs typeface="Calibri"/>
              </a:rPr>
              <a:t> </a:t>
            </a:r>
            <a:r>
              <a:rPr sz="2000" spc="-20" dirty="0">
                <a:solidFill>
                  <a:srgbClr val="404040"/>
                </a:solidFill>
                <a:latin typeface="Calibri"/>
                <a:cs typeface="Calibri"/>
              </a:rPr>
              <a:t>staff</a:t>
            </a:r>
            <a:endParaRPr sz="2000" dirty="0">
              <a:latin typeface="Calibri"/>
              <a:cs typeface="Calibri"/>
            </a:endParaRPr>
          </a:p>
          <a:p>
            <a:pPr marL="579755" indent="-182880">
              <a:lnSpc>
                <a:spcPct val="100000"/>
              </a:lnSpc>
              <a:spcBef>
                <a:spcPts val="360"/>
              </a:spcBef>
              <a:buClr>
                <a:srgbClr val="E38312"/>
              </a:buClr>
              <a:buChar char="◦"/>
              <a:tabLst>
                <a:tab pos="580390" algn="l"/>
              </a:tabLst>
            </a:pPr>
            <a:r>
              <a:rPr sz="2000" u="heavy" spc="-5" dirty="0">
                <a:solidFill>
                  <a:srgbClr val="2997E2"/>
                </a:solidFill>
                <a:uFill>
                  <a:solidFill>
                    <a:srgbClr val="2997E2"/>
                  </a:solidFill>
                </a:uFill>
                <a:latin typeface="Calibri"/>
                <a:cs typeface="Calibri"/>
                <a:hlinkClick r:id="rId3"/>
              </a:rPr>
              <a:t>Online </a:t>
            </a:r>
            <a:r>
              <a:rPr sz="2000" u="heavy" spc="-10" dirty="0">
                <a:solidFill>
                  <a:srgbClr val="2997E2"/>
                </a:solidFill>
                <a:uFill>
                  <a:solidFill>
                    <a:srgbClr val="2997E2"/>
                  </a:solidFill>
                </a:uFill>
                <a:latin typeface="Calibri"/>
                <a:cs typeface="Calibri"/>
                <a:hlinkClick r:id="rId3"/>
              </a:rPr>
              <a:t>Education Initiative </a:t>
            </a:r>
            <a:r>
              <a:rPr sz="2000" u="heavy" dirty="0">
                <a:solidFill>
                  <a:srgbClr val="2997E2"/>
                </a:solidFill>
                <a:uFill>
                  <a:solidFill>
                    <a:srgbClr val="2997E2"/>
                  </a:solidFill>
                </a:uFill>
                <a:latin typeface="Calibri"/>
                <a:cs typeface="Calibri"/>
                <a:hlinkClick r:id="rId3"/>
              </a:rPr>
              <a:t>Rubric</a:t>
            </a:r>
            <a:r>
              <a:rPr sz="2000" dirty="0">
                <a:solidFill>
                  <a:srgbClr val="2997E2"/>
                </a:solidFill>
                <a:latin typeface="Calibri"/>
                <a:cs typeface="Calibri"/>
                <a:hlinkClick r:id="rId3"/>
              </a:rPr>
              <a:t> </a:t>
            </a:r>
            <a:r>
              <a:rPr sz="2000" dirty="0">
                <a:solidFill>
                  <a:srgbClr val="404040"/>
                </a:solidFill>
                <a:latin typeface="Calibri"/>
                <a:cs typeface="Calibri"/>
              </a:rPr>
              <a:t>as a </a:t>
            </a:r>
            <a:r>
              <a:rPr sz="2000" spc="-5" dirty="0">
                <a:solidFill>
                  <a:srgbClr val="404040"/>
                </a:solidFill>
                <a:latin typeface="Calibri"/>
                <a:cs typeface="Calibri"/>
              </a:rPr>
              <a:t>local</a:t>
            </a:r>
            <a:r>
              <a:rPr sz="2000" dirty="0">
                <a:solidFill>
                  <a:srgbClr val="404040"/>
                </a:solidFill>
                <a:latin typeface="Calibri"/>
                <a:cs typeface="Calibri"/>
              </a:rPr>
              <a:t> </a:t>
            </a:r>
            <a:r>
              <a:rPr sz="2000" spc="-5" dirty="0">
                <a:solidFill>
                  <a:srgbClr val="404040"/>
                </a:solidFill>
                <a:latin typeface="Calibri"/>
                <a:cs typeface="Calibri"/>
              </a:rPr>
              <a:t>baseline</a:t>
            </a:r>
            <a:endParaRPr sz="2000" dirty="0">
              <a:latin typeface="Calibri"/>
              <a:cs typeface="Calibri"/>
            </a:endParaRPr>
          </a:p>
          <a:p>
            <a:pPr marL="579755" indent="-182880">
              <a:lnSpc>
                <a:spcPct val="100000"/>
              </a:lnSpc>
              <a:spcBef>
                <a:spcPts val="360"/>
              </a:spcBef>
              <a:buClr>
                <a:srgbClr val="E38312"/>
              </a:buClr>
              <a:buChar char="◦"/>
              <a:tabLst>
                <a:tab pos="580390" algn="l"/>
              </a:tabLst>
            </a:pPr>
            <a:r>
              <a:rPr sz="2000" dirty="0">
                <a:solidFill>
                  <a:srgbClr val="404040"/>
                </a:solidFill>
                <a:latin typeface="Calibri"/>
                <a:cs typeface="Calibri"/>
              </a:rPr>
              <a:t>Be </a:t>
            </a:r>
            <a:r>
              <a:rPr sz="2000" spc="-5" dirty="0">
                <a:solidFill>
                  <a:srgbClr val="404040"/>
                </a:solidFill>
                <a:latin typeface="Calibri"/>
                <a:cs typeface="Calibri"/>
              </a:rPr>
              <a:t>ready </a:t>
            </a:r>
            <a:r>
              <a:rPr sz="2000" spc="-15" dirty="0">
                <a:solidFill>
                  <a:srgbClr val="404040"/>
                </a:solidFill>
                <a:latin typeface="Calibri"/>
                <a:cs typeface="Calibri"/>
              </a:rPr>
              <a:t>for </a:t>
            </a:r>
            <a:r>
              <a:rPr sz="2000" spc="-10" dirty="0">
                <a:solidFill>
                  <a:srgbClr val="404040"/>
                </a:solidFill>
                <a:latin typeface="Calibri"/>
                <a:cs typeface="Calibri"/>
              </a:rPr>
              <a:t>reviews/audits </a:t>
            </a:r>
            <a:r>
              <a:rPr sz="2000" spc="-5" dirty="0">
                <a:solidFill>
                  <a:srgbClr val="404040"/>
                </a:solidFill>
                <a:latin typeface="Calibri"/>
                <a:cs typeface="Calibri"/>
              </a:rPr>
              <a:t>of </a:t>
            </a:r>
            <a:r>
              <a:rPr sz="2000" dirty="0">
                <a:solidFill>
                  <a:srgbClr val="404040"/>
                </a:solidFill>
                <a:latin typeface="Calibri"/>
                <a:cs typeface="Calibri"/>
              </a:rPr>
              <a:t>individual </a:t>
            </a:r>
            <a:r>
              <a:rPr sz="2000" spc="-5" dirty="0">
                <a:solidFill>
                  <a:srgbClr val="404040"/>
                </a:solidFill>
                <a:latin typeface="Calibri"/>
                <a:cs typeface="Calibri"/>
              </a:rPr>
              <a:t>sections, </a:t>
            </a:r>
            <a:r>
              <a:rPr sz="2000" dirty="0">
                <a:solidFill>
                  <a:srgbClr val="404040"/>
                </a:solidFill>
                <a:latin typeface="Calibri"/>
                <a:cs typeface="Calibri"/>
              </a:rPr>
              <a:t>as </a:t>
            </a:r>
            <a:r>
              <a:rPr sz="2000" spc="-10" dirty="0">
                <a:solidFill>
                  <a:srgbClr val="404040"/>
                </a:solidFill>
                <a:latin typeface="Calibri"/>
                <a:cs typeface="Calibri"/>
              </a:rPr>
              <a:t>well </a:t>
            </a:r>
            <a:r>
              <a:rPr sz="2000" dirty="0">
                <a:solidFill>
                  <a:srgbClr val="404040"/>
                </a:solidFill>
                <a:latin typeface="Calibri"/>
                <a:cs typeface="Calibri"/>
              </a:rPr>
              <a:t>as </a:t>
            </a:r>
            <a:r>
              <a:rPr sz="2000" spc="-5" dirty="0">
                <a:solidFill>
                  <a:srgbClr val="404040"/>
                </a:solidFill>
                <a:latin typeface="Calibri"/>
                <a:cs typeface="Calibri"/>
              </a:rPr>
              <a:t>evidence of CC</a:t>
            </a:r>
            <a:r>
              <a:rPr sz="2000" spc="20" dirty="0">
                <a:solidFill>
                  <a:srgbClr val="404040"/>
                </a:solidFill>
                <a:latin typeface="Calibri"/>
                <a:cs typeface="Calibri"/>
              </a:rPr>
              <a:t> </a:t>
            </a:r>
            <a:r>
              <a:rPr sz="2000" spc="-10" dirty="0">
                <a:solidFill>
                  <a:srgbClr val="404040"/>
                </a:solidFill>
                <a:latin typeface="Calibri"/>
                <a:cs typeface="Calibri"/>
              </a:rPr>
              <a:t>review</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057400"/>
            <a:ext cx="10668000" cy="2123324"/>
          </a:xfrm>
          <a:prstGeom prst="rect">
            <a:avLst/>
          </a:prstGeom>
        </p:spPr>
        <p:txBody>
          <a:bodyPr vert="horz" wrap="square" lIns="0" tIns="639749" rIns="0" bIns="0" rtlCol="0">
            <a:spAutoFit/>
          </a:bodyPr>
          <a:lstStyle/>
          <a:p>
            <a:pPr marL="173990">
              <a:lnSpc>
                <a:spcPct val="100000"/>
              </a:lnSpc>
              <a:spcBef>
                <a:spcPts val="100"/>
              </a:spcBef>
              <a:tabLst>
                <a:tab pos="2249170" algn="l"/>
                <a:tab pos="10140315" algn="l"/>
              </a:tabLst>
            </a:pPr>
            <a:r>
              <a:rPr u="none" dirty="0"/>
              <a:t> </a:t>
            </a:r>
            <a:r>
              <a:rPr lang="en-US" u="none" dirty="0" smtClean="0">
                <a:solidFill>
                  <a:schemeClr val="accent6">
                    <a:lumMod val="75000"/>
                  </a:schemeClr>
                </a:solidFill>
                <a:latin typeface="Bahnschrift SemiBold" panose="020B0502040204020203" pitchFamily="34" charset="0"/>
              </a:rPr>
              <a:t>What are some other c</a:t>
            </a:r>
            <a:r>
              <a:rPr u="none" spc="-60" dirty="0" smtClean="0">
                <a:solidFill>
                  <a:schemeClr val="accent6">
                    <a:lumMod val="75000"/>
                  </a:schemeClr>
                </a:solidFill>
                <a:latin typeface="Bahnschrift SemiBold" panose="020B0502040204020203" pitchFamily="34" charset="0"/>
              </a:rPr>
              <a:t>onsiderations</a:t>
            </a:r>
            <a:r>
              <a:rPr lang="en-US" u="none" spc="-60" dirty="0" smtClean="0">
                <a:solidFill>
                  <a:schemeClr val="accent6">
                    <a:lumMod val="75000"/>
                  </a:schemeClr>
                </a:solidFill>
                <a:latin typeface="Bahnschrift SemiBold" panose="020B0502040204020203" pitchFamily="34" charset="0"/>
              </a:rPr>
              <a:t>?</a:t>
            </a:r>
            <a:r>
              <a:rPr u="none" spc="-60" dirty="0">
                <a:solidFill>
                  <a:schemeClr val="accent6">
                    <a:lumMod val="75000"/>
                  </a:schemeClr>
                </a:solidFill>
                <a:latin typeface="Bahnschrift SemiBold" panose="020B0502040204020203" pitchFamily="34" charset="0"/>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33</a:t>
            </a:fld>
            <a:endParaRP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105"/>
              </a:lnSpc>
            </a:pPr>
            <a:fld id="{81D60167-4931-47E6-BA6A-407CBD079E47}" type="slidenum">
              <a:rPr dirty="0"/>
              <a:t>34</a:t>
            </a:fld>
            <a:endParaRPr dirty="0"/>
          </a:p>
        </p:txBody>
      </p:sp>
      <p:sp>
        <p:nvSpPr>
          <p:cNvPr id="3" name="object 3"/>
          <p:cNvSpPr txBox="1">
            <a:spLocks noGrp="1"/>
          </p:cNvSpPr>
          <p:nvPr>
            <p:ph type="title"/>
          </p:nvPr>
        </p:nvSpPr>
        <p:spPr>
          <a:xfrm>
            <a:off x="2876169" y="2362657"/>
            <a:ext cx="6443345" cy="1123315"/>
          </a:xfrm>
          <a:prstGeom prst="rect">
            <a:avLst/>
          </a:prstGeom>
        </p:spPr>
        <p:txBody>
          <a:bodyPr vert="horz" wrap="square" lIns="0" tIns="12700" rIns="0" bIns="0" rtlCol="0">
            <a:spAutoFit/>
          </a:bodyPr>
          <a:lstStyle/>
          <a:p>
            <a:pPr marL="12700">
              <a:lnSpc>
                <a:spcPct val="100000"/>
              </a:lnSpc>
              <a:spcBef>
                <a:spcPts val="100"/>
              </a:spcBef>
            </a:pPr>
            <a:r>
              <a:rPr sz="7200" b="1" i="1" u="none" dirty="0">
                <a:solidFill>
                  <a:srgbClr val="1A0D00"/>
                </a:solidFill>
                <a:latin typeface="Georgia"/>
                <a:cs typeface="Georgia"/>
              </a:rPr>
              <a:t>QUESTIONS?</a:t>
            </a:r>
            <a:endParaRPr sz="7200">
              <a:latin typeface="Georgia"/>
              <a:cs typeface="Georgia"/>
            </a:endParaRPr>
          </a:p>
        </p:txBody>
      </p:sp>
      <p:sp>
        <p:nvSpPr>
          <p:cNvPr id="2" name="Rectangle 1"/>
          <p:cNvSpPr/>
          <p:nvPr/>
        </p:nvSpPr>
        <p:spPr>
          <a:xfrm>
            <a:off x="1143000" y="4724400"/>
            <a:ext cx="10591800" cy="923330"/>
          </a:xfrm>
          <a:prstGeom prst="rect">
            <a:avLst/>
          </a:prstGeom>
        </p:spPr>
        <p:txBody>
          <a:bodyPr wrap="square">
            <a:spAutoFit/>
          </a:bodyPr>
          <a:lstStyle/>
          <a:p>
            <a:r>
              <a:rPr lang="en-US" u="sng" dirty="0" smtClean="0"/>
              <a:t>Financial Aid Handbook</a:t>
            </a:r>
          </a:p>
          <a:p>
            <a:r>
              <a:rPr lang="en-US" dirty="0" smtClean="0">
                <a:hlinkClick r:id="rId3"/>
              </a:rPr>
              <a:t>https</a:t>
            </a:r>
            <a:r>
              <a:rPr lang="en-US" dirty="0">
                <a:hlinkClick r:id="rId3"/>
              </a:rPr>
              <a:t>://</a:t>
            </a:r>
            <a:r>
              <a:rPr lang="en-US" dirty="0" smtClean="0">
                <a:hlinkClick r:id="rId3"/>
              </a:rPr>
              <a:t>ifap.ed.gov/fsahandbook/attachments/1819FSAHbkVol1Ch1.pdf</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1864360" algn="l"/>
                <a:tab pos="10140315" algn="l"/>
              </a:tabLst>
            </a:pPr>
            <a:r>
              <a:rPr u="none" dirty="0"/>
              <a:t> 	</a:t>
            </a:r>
            <a:r>
              <a:rPr spc="-45" dirty="0" smtClean="0">
                <a:solidFill>
                  <a:schemeClr val="accent6">
                    <a:lumMod val="75000"/>
                  </a:schemeClr>
                </a:solidFill>
                <a:latin typeface="Bahnschrift SemiBold" panose="020B0502040204020203" pitchFamily="34" charset="0"/>
              </a:rPr>
              <a:t>201</a:t>
            </a:r>
            <a:r>
              <a:rPr lang="en-US" spc="-45" dirty="0" smtClean="0">
                <a:solidFill>
                  <a:schemeClr val="accent6">
                    <a:lumMod val="75000"/>
                  </a:schemeClr>
                </a:solidFill>
                <a:latin typeface="Bahnschrift SemiBold" panose="020B0502040204020203" pitchFamily="34" charset="0"/>
              </a:rPr>
              <a:t>7-18</a:t>
            </a:r>
            <a:r>
              <a:rPr spc="-45" dirty="0" smtClean="0">
                <a:solidFill>
                  <a:schemeClr val="accent6">
                    <a:lumMod val="75000"/>
                  </a:schemeClr>
                </a:solidFill>
                <a:latin typeface="Bahnschrift SemiBold" panose="020B0502040204020203" pitchFamily="34" charset="0"/>
              </a:rPr>
              <a:t> </a:t>
            </a:r>
            <a:r>
              <a:rPr spc="-50" dirty="0">
                <a:solidFill>
                  <a:schemeClr val="accent6">
                    <a:lumMod val="75000"/>
                  </a:schemeClr>
                </a:solidFill>
                <a:latin typeface="Bahnschrift SemiBold" panose="020B0502040204020203" pitchFamily="34" charset="0"/>
              </a:rPr>
              <a:t>Financial </a:t>
            </a:r>
            <a:r>
              <a:rPr spc="-40" dirty="0">
                <a:solidFill>
                  <a:schemeClr val="accent6">
                    <a:lumMod val="75000"/>
                  </a:schemeClr>
                </a:solidFill>
                <a:latin typeface="Bahnschrift SemiBold" panose="020B0502040204020203" pitchFamily="34" charset="0"/>
              </a:rPr>
              <a:t>Aid</a:t>
            </a:r>
            <a:r>
              <a:rPr spc="-200" dirty="0">
                <a:solidFill>
                  <a:schemeClr val="accent6">
                    <a:lumMod val="75000"/>
                  </a:schemeClr>
                </a:solidFill>
                <a:latin typeface="Bahnschrift SemiBold" panose="020B0502040204020203" pitchFamily="34" charset="0"/>
              </a:rPr>
              <a:t> </a:t>
            </a:r>
            <a:r>
              <a:rPr spc="-70" dirty="0">
                <a:solidFill>
                  <a:schemeClr val="accent6">
                    <a:lumMod val="75000"/>
                  </a:schemeClr>
                </a:solidFill>
                <a:latin typeface="Bahnschrift SemiBold" panose="020B0502040204020203" pitchFamily="34" charset="0"/>
              </a:rPr>
              <a:t>Facts</a:t>
            </a:r>
            <a:r>
              <a:rPr u="none" spc="-70" dirty="0"/>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4</a:t>
            </a:fld>
            <a:endParaRPr dirty="0"/>
          </a:p>
        </p:txBody>
      </p:sp>
      <p:sp>
        <p:nvSpPr>
          <p:cNvPr id="3" name="object 3"/>
          <p:cNvSpPr txBox="1"/>
          <p:nvPr/>
        </p:nvSpPr>
        <p:spPr>
          <a:xfrm>
            <a:off x="916939" y="1840165"/>
            <a:ext cx="10447655" cy="3451860"/>
          </a:xfrm>
          <a:prstGeom prst="rect">
            <a:avLst/>
          </a:prstGeom>
        </p:spPr>
        <p:txBody>
          <a:bodyPr vert="horz" wrap="square" lIns="0" tIns="160655" rIns="0" bIns="0" rtlCol="0">
            <a:spAutoFit/>
          </a:bodyPr>
          <a:lstStyle/>
          <a:p>
            <a:pPr marL="12700">
              <a:lnSpc>
                <a:spcPct val="100000"/>
              </a:lnSpc>
              <a:spcBef>
                <a:spcPts val="1265"/>
              </a:spcBef>
            </a:pPr>
            <a:r>
              <a:rPr sz="2000" spc="-55" dirty="0">
                <a:solidFill>
                  <a:srgbClr val="404040"/>
                </a:solidFill>
                <a:latin typeface="Calibri"/>
                <a:cs typeface="Calibri"/>
              </a:rPr>
              <a:t>FA </a:t>
            </a:r>
            <a:r>
              <a:rPr sz="2000" spc="-5" dirty="0">
                <a:solidFill>
                  <a:srgbClr val="404040"/>
                </a:solidFill>
                <a:latin typeface="Calibri"/>
                <a:cs typeface="Calibri"/>
              </a:rPr>
              <a:t>recipients account </a:t>
            </a:r>
            <a:r>
              <a:rPr sz="2000" spc="-15" dirty="0">
                <a:solidFill>
                  <a:srgbClr val="404040"/>
                </a:solidFill>
                <a:latin typeface="Calibri"/>
                <a:cs typeface="Calibri"/>
              </a:rPr>
              <a:t>for </a:t>
            </a:r>
            <a:r>
              <a:rPr sz="2000" dirty="0">
                <a:solidFill>
                  <a:srgbClr val="404040"/>
                </a:solidFill>
                <a:latin typeface="Calibri"/>
                <a:cs typeface="Calibri"/>
              </a:rPr>
              <a:t>60+% of </a:t>
            </a:r>
            <a:r>
              <a:rPr sz="2000" spc="-5" dirty="0">
                <a:solidFill>
                  <a:srgbClr val="404040"/>
                </a:solidFill>
                <a:latin typeface="Calibri"/>
                <a:cs typeface="Calibri"/>
              </a:rPr>
              <a:t>all </a:t>
            </a:r>
            <a:r>
              <a:rPr sz="2000" spc="-10" dirty="0">
                <a:solidFill>
                  <a:srgbClr val="404040"/>
                </a:solidFill>
                <a:latin typeface="Calibri"/>
                <a:cs typeface="Calibri"/>
              </a:rPr>
              <a:t>Credit </a:t>
            </a:r>
            <a:r>
              <a:rPr sz="2000" spc="-5" dirty="0">
                <a:solidFill>
                  <a:srgbClr val="404040"/>
                </a:solidFill>
                <a:latin typeface="Calibri"/>
                <a:cs typeface="Calibri"/>
              </a:rPr>
              <a:t>FTES </a:t>
            </a:r>
            <a:r>
              <a:rPr sz="2000" dirty="0">
                <a:solidFill>
                  <a:srgbClr val="404040"/>
                </a:solidFill>
                <a:latin typeface="Calibri"/>
                <a:cs typeface="Calibri"/>
              </a:rPr>
              <a:t>in the</a:t>
            </a:r>
            <a:r>
              <a:rPr sz="2000" spc="15" dirty="0">
                <a:solidFill>
                  <a:srgbClr val="404040"/>
                </a:solidFill>
                <a:latin typeface="Calibri"/>
                <a:cs typeface="Calibri"/>
              </a:rPr>
              <a:t> </a:t>
            </a:r>
            <a:r>
              <a:rPr sz="2000" spc="-15" dirty="0">
                <a:solidFill>
                  <a:srgbClr val="404040"/>
                </a:solidFill>
                <a:latin typeface="Calibri"/>
                <a:cs typeface="Calibri"/>
              </a:rPr>
              <a:t>System</a:t>
            </a:r>
            <a:endParaRPr sz="2000" dirty="0">
              <a:latin typeface="Calibri"/>
              <a:cs typeface="Calibri"/>
            </a:endParaRPr>
          </a:p>
          <a:p>
            <a:pPr marL="12700">
              <a:lnSpc>
                <a:spcPct val="100000"/>
              </a:lnSpc>
              <a:spcBef>
                <a:spcPts val="1170"/>
              </a:spcBef>
            </a:pPr>
            <a:r>
              <a:rPr sz="2000" dirty="0">
                <a:solidFill>
                  <a:srgbClr val="404040"/>
                </a:solidFill>
                <a:latin typeface="Calibri"/>
                <a:cs typeface="Calibri"/>
              </a:rPr>
              <a:t>Units </a:t>
            </a:r>
            <a:r>
              <a:rPr sz="2000" spc="-5" dirty="0">
                <a:solidFill>
                  <a:srgbClr val="404040"/>
                </a:solidFill>
                <a:latin typeface="Calibri"/>
                <a:cs typeface="Calibri"/>
              </a:rPr>
              <a:t>collected </a:t>
            </a:r>
            <a:r>
              <a:rPr sz="2000" spc="-10" dirty="0">
                <a:solidFill>
                  <a:srgbClr val="404040"/>
                </a:solidFill>
                <a:latin typeface="Calibri"/>
                <a:cs typeface="Calibri"/>
              </a:rPr>
              <a:t>vs </a:t>
            </a:r>
            <a:r>
              <a:rPr sz="2000" dirty="0">
                <a:solidFill>
                  <a:srgbClr val="404040"/>
                </a:solidFill>
                <a:latin typeface="Calibri"/>
                <a:cs typeface="Calibri"/>
              </a:rPr>
              <a:t>Units </a:t>
            </a:r>
            <a:r>
              <a:rPr sz="2000" spc="-10" dirty="0">
                <a:solidFill>
                  <a:srgbClr val="404040"/>
                </a:solidFill>
                <a:latin typeface="Calibri"/>
                <a:cs typeface="Calibri"/>
              </a:rPr>
              <a:t>waived </a:t>
            </a:r>
            <a:r>
              <a:rPr sz="2000" spc="-15" dirty="0">
                <a:solidFill>
                  <a:srgbClr val="404040"/>
                </a:solidFill>
                <a:latin typeface="Calibri"/>
                <a:cs typeface="Calibri"/>
              </a:rPr>
              <a:t>ratio</a:t>
            </a:r>
            <a:r>
              <a:rPr sz="2000" spc="35" dirty="0">
                <a:solidFill>
                  <a:srgbClr val="404040"/>
                </a:solidFill>
                <a:latin typeface="Calibri"/>
                <a:cs typeface="Calibri"/>
              </a:rPr>
              <a:t> </a:t>
            </a:r>
            <a:r>
              <a:rPr sz="2000" dirty="0">
                <a:solidFill>
                  <a:srgbClr val="404040"/>
                </a:solidFill>
                <a:latin typeface="Calibri"/>
                <a:cs typeface="Calibri"/>
              </a:rPr>
              <a:t>1:2</a:t>
            </a:r>
            <a:endParaRPr sz="2000" dirty="0">
              <a:latin typeface="Calibri"/>
              <a:cs typeface="Calibri"/>
            </a:endParaRPr>
          </a:p>
          <a:p>
            <a:pPr marL="12700">
              <a:lnSpc>
                <a:spcPct val="100000"/>
              </a:lnSpc>
              <a:spcBef>
                <a:spcPts val="1150"/>
              </a:spcBef>
            </a:pPr>
            <a:r>
              <a:rPr sz="2000" spc="-55" dirty="0">
                <a:solidFill>
                  <a:srgbClr val="404040"/>
                </a:solidFill>
                <a:latin typeface="Calibri"/>
                <a:cs typeface="Calibri"/>
              </a:rPr>
              <a:t>FA </a:t>
            </a:r>
            <a:r>
              <a:rPr sz="2000" spc="-5" dirty="0">
                <a:solidFill>
                  <a:srgbClr val="404040"/>
                </a:solidFill>
                <a:latin typeface="Calibri"/>
                <a:cs typeface="Calibri"/>
              </a:rPr>
              <a:t>not college </a:t>
            </a:r>
            <a:r>
              <a:rPr sz="2000" spc="-10" dirty="0">
                <a:solidFill>
                  <a:srgbClr val="404040"/>
                </a:solidFill>
                <a:latin typeface="Calibri"/>
                <a:cs typeface="Calibri"/>
              </a:rPr>
              <a:t>operating revenue: </a:t>
            </a:r>
            <a:r>
              <a:rPr sz="2000" dirty="0">
                <a:solidFill>
                  <a:srgbClr val="404040"/>
                </a:solidFill>
                <a:latin typeface="Calibri"/>
                <a:cs typeface="Calibri"/>
              </a:rPr>
              <a:t>pass </a:t>
            </a:r>
            <a:r>
              <a:rPr sz="2000" spc="-5" dirty="0">
                <a:solidFill>
                  <a:srgbClr val="404040"/>
                </a:solidFill>
                <a:latin typeface="Calibri"/>
                <a:cs typeface="Calibri"/>
              </a:rPr>
              <a:t>through directly </a:t>
            </a:r>
            <a:r>
              <a:rPr sz="2000" spc="-15" dirty="0">
                <a:solidFill>
                  <a:srgbClr val="404040"/>
                </a:solidFill>
                <a:latin typeface="Calibri"/>
                <a:cs typeface="Calibri"/>
              </a:rPr>
              <a:t>to </a:t>
            </a:r>
            <a:r>
              <a:rPr sz="2000" dirty="0">
                <a:solidFill>
                  <a:srgbClr val="404040"/>
                </a:solidFill>
                <a:latin typeface="Calibri"/>
                <a:cs typeface="Calibri"/>
              </a:rPr>
              <a:t>eligible </a:t>
            </a:r>
            <a:r>
              <a:rPr sz="2000" spc="-5" dirty="0">
                <a:solidFill>
                  <a:srgbClr val="404040"/>
                </a:solidFill>
                <a:latin typeface="Calibri"/>
                <a:cs typeface="Calibri"/>
              </a:rPr>
              <a:t>students </a:t>
            </a:r>
            <a:r>
              <a:rPr sz="2000" spc="-15" dirty="0">
                <a:solidFill>
                  <a:srgbClr val="404040"/>
                </a:solidFill>
                <a:latin typeface="Calibri"/>
                <a:cs typeface="Calibri"/>
              </a:rPr>
              <a:t>for </a:t>
            </a:r>
            <a:r>
              <a:rPr sz="2000" dirty="0">
                <a:solidFill>
                  <a:srgbClr val="404040"/>
                </a:solidFill>
                <a:latin typeface="Calibri"/>
                <a:cs typeface="Calibri"/>
              </a:rPr>
              <a:t>non-institutional</a:t>
            </a:r>
            <a:r>
              <a:rPr sz="2000" spc="90" dirty="0">
                <a:solidFill>
                  <a:srgbClr val="404040"/>
                </a:solidFill>
                <a:latin typeface="Calibri"/>
                <a:cs typeface="Calibri"/>
              </a:rPr>
              <a:t> </a:t>
            </a:r>
            <a:r>
              <a:rPr sz="2000" spc="-10" dirty="0">
                <a:solidFill>
                  <a:srgbClr val="404040"/>
                </a:solidFill>
                <a:latin typeface="Calibri"/>
                <a:cs typeface="Calibri"/>
              </a:rPr>
              <a:t>costs</a:t>
            </a:r>
            <a:endParaRPr sz="2000" dirty="0">
              <a:latin typeface="Calibri"/>
              <a:cs typeface="Calibri"/>
            </a:endParaRPr>
          </a:p>
          <a:p>
            <a:pPr marL="304800" indent="-182880">
              <a:lnSpc>
                <a:spcPct val="100000"/>
              </a:lnSpc>
              <a:spcBef>
                <a:spcPts val="200"/>
              </a:spcBef>
              <a:buClr>
                <a:srgbClr val="E38312"/>
              </a:buClr>
              <a:buChar char="◦"/>
              <a:tabLst>
                <a:tab pos="305435" algn="l"/>
              </a:tabLst>
            </a:pPr>
            <a:r>
              <a:rPr sz="1800" spc="-50" dirty="0">
                <a:solidFill>
                  <a:srgbClr val="404040"/>
                </a:solidFill>
                <a:latin typeface="Calibri"/>
                <a:cs typeface="Calibri"/>
              </a:rPr>
              <a:t>FA </a:t>
            </a:r>
            <a:r>
              <a:rPr sz="1800" spc="-10" dirty="0">
                <a:solidFill>
                  <a:srgbClr val="404040"/>
                </a:solidFill>
                <a:latin typeface="Calibri"/>
                <a:cs typeface="Calibri"/>
              </a:rPr>
              <a:t>Recipients </a:t>
            </a:r>
            <a:r>
              <a:rPr sz="1800" dirty="0">
                <a:solidFill>
                  <a:srgbClr val="404040"/>
                </a:solidFill>
                <a:latin typeface="Calibri"/>
                <a:cs typeface="Calibri"/>
              </a:rPr>
              <a:t>= 1</a:t>
            </a:r>
            <a:r>
              <a:rPr sz="1800" spc="65" dirty="0">
                <a:solidFill>
                  <a:srgbClr val="404040"/>
                </a:solidFill>
                <a:latin typeface="Calibri"/>
                <a:cs typeface="Calibri"/>
              </a:rPr>
              <a:t> </a:t>
            </a:r>
            <a:r>
              <a:rPr sz="1800" spc="-10" dirty="0">
                <a:solidFill>
                  <a:srgbClr val="404040"/>
                </a:solidFill>
                <a:latin typeface="Calibri"/>
                <a:cs typeface="Calibri"/>
              </a:rPr>
              <a:t>million</a:t>
            </a:r>
            <a:endParaRPr sz="1800" dirty="0">
              <a:latin typeface="Calibri"/>
              <a:cs typeface="Calibri"/>
            </a:endParaRPr>
          </a:p>
          <a:p>
            <a:pPr marL="304800" indent="-182880">
              <a:lnSpc>
                <a:spcPct val="100000"/>
              </a:lnSpc>
              <a:spcBef>
                <a:spcPts val="385"/>
              </a:spcBef>
              <a:buClr>
                <a:srgbClr val="E38312"/>
              </a:buClr>
              <a:buChar char="◦"/>
              <a:tabLst>
                <a:tab pos="305435" algn="l"/>
              </a:tabLst>
            </a:pPr>
            <a:r>
              <a:rPr sz="1800" spc="-50" dirty="0">
                <a:solidFill>
                  <a:srgbClr val="404040"/>
                </a:solidFill>
                <a:latin typeface="Calibri"/>
                <a:cs typeface="Calibri"/>
              </a:rPr>
              <a:t>FA </a:t>
            </a:r>
            <a:r>
              <a:rPr sz="1800" spc="-10" dirty="0">
                <a:solidFill>
                  <a:srgbClr val="404040"/>
                </a:solidFill>
                <a:latin typeface="Calibri"/>
                <a:cs typeface="Calibri"/>
              </a:rPr>
              <a:t>Dollars </a:t>
            </a:r>
            <a:r>
              <a:rPr sz="1800" dirty="0">
                <a:solidFill>
                  <a:srgbClr val="404040"/>
                </a:solidFill>
                <a:latin typeface="Calibri"/>
                <a:cs typeface="Calibri"/>
              </a:rPr>
              <a:t>= $2.8</a:t>
            </a:r>
            <a:r>
              <a:rPr sz="1800" spc="65" dirty="0">
                <a:solidFill>
                  <a:srgbClr val="404040"/>
                </a:solidFill>
                <a:latin typeface="Calibri"/>
                <a:cs typeface="Calibri"/>
              </a:rPr>
              <a:t> </a:t>
            </a:r>
            <a:r>
              <a:rPr sz="1800" spc="-10" dirty="0">
                <a:solidFill>
                  <a:srgbClr val="404040"/>
                </a:solidFill>
                <a:latin typeface="Calibri"/>
                <a:cs typeface="Calibri"/>
              </a:rPr>
              <a:t>billion</a:t>
            </a:r>
            <a:endParaRPr sz="1800" dirty="0">
              <a:latin typeface="Calibri"/>
              <a:cs typeface="Calibri"/>
            </a:endParaRPr>
          </a:p>
          <a:p>
            <a:pPr marL="304800" indent="-182880">
              <a:lnSpc>
                <a:spcPct val="100000"/>
              </a:lnSpc>
              <a:spcBef>
                <a:spcPts val="385"/>
              </a:spcBef>
              <a:buClr>
                <a:srgbClr val="E38312"/>
              </a:buClr>
              <a:buChar char="◦"/>
              <a:tabLst>
                <a:tab pos="305435" algn="l"/>
              </a:tabLst>
            </a:pPr>
            <a:r>
              <a:rPr sz="1800" spc="-15" dirty="0">
                <a:solidFill>
                  <a:srgbClr val="404040"/>
                </a:solidFill>
                <a:latin typeface="Calibri"/>
                <a:cs typeface="Calibri"/>
              </a:rPr>
              <a:t>Average </a:t>
            </a:r>
            <a:r>
              <a:rPr sz="1800" spc="-50" dirty="0">
                <a:solidFill>
                  <a:srgbClr val="404040"/>
                </a:solidFill>
                <a:latin typeface="Calibri"/>
                <a:cs typeface="Calibri"/>
              </a:rPr>
              <a:t>FA </a:t>
            </a:r>
            <a:r>
              <a:rPr sz="1800" spc="-15" dirty="0">
                <a:solidFill>
                  <a:srgbClr val="404040"/>
                </a:solidFill>
                <a:latin typeface="Calibri"/>
                <a:cs typeface="Calibri"/>
              </a:rPr>
              <a:t>award </a:t>
            </a:r>
            <a:r>
              <a:rPr sz="1800" dirty="0">
                <a:solidFill>
                  <a:srgbClr val="404040"/>
                </a:solidFill>
                <a:latin typeface="Calibri"/>
                <a:cs typeface="Calibri"/>
              </a:rPr>
              <a:t>=</a:t>
            </a:r>
            <a:r>
              <a:rPr sz="1800" spc="65" dirty="0">
                <a:solidFill>
                  <a:srgbClr val="404040"/>
                </a:solidFill>
                <a:latin typeface="Calibri"/>
                <a:cs typeface="Calibri"/>
              </a:rPr>
              <a:t> </a:t>
            </a:r>
            <a:r>
              <a:rPr sz="1800" dirty="0">
                <a:solidFill>
                  <a:srgbClr val="404040"/>
                </a:solidFill>
                <a:latin typeface="Calibri"/>
                <a:cs typeface="Calibri"/>
              </a:rPr>
              <a:t>$2,800</a:t>
            </a:r>
            <a:endParaRPr sz="1800" dirty="0">
              <a:latin typeface="Calibri"/>
              <a:cs typeface="Calibri"/>
            </a:endParaRPr>
          </a:p>
          <a:p>
            <a:pPr marL="304800" indent="-182880">
              <a:lnSpc>
                <a:spcPct val="100000"/>
              </a:lnSpc>
              <a:spcBef>
                <a:spcPts val="385"/>
              </a:spcBef>
              <a:buClr>
                <a:srgbClr val="E38312"/>
              </a:buClr>
              <a:buChar char="◦"/>
              <a:tabLst>
                <a:tab pos="305435" algn="l"/>
              </a:tabLst>
            </a:pPr>
            <a:r>
              <a:rPr sz="1800" spc="-10" dirty="0">
                <a:solidFill>
                  <a:srgbClr val="404040"/>
                </a:solidFill>
                <a:latin typeface="Calibri"/>
                <a:cs typeface="Calibri"/>
              </a:rPr>
              <a:t>Largest recipients </a:t>
            </a:r>
            <a:r>
              <a:rPr sz="1800" dirty="0">
                <a:solidFill>
                  <a:srgbClr val="404040"/>
                </a:solidFill>
                <a:latin typeface="Calibri"/>
                <a:cs typeface="Calibri"/>
              </a:rPr>
              <a:t>= </a:t>
            </a:r>
            <a:r>
              <a:rPr sz="1800" spc="-10" dirty="0">
                <a:solidFill>
                  <a:srgbClr val="404040"/>
                </a:solidFill>
                <a:latin typeface="Calibri"/>
                <a:cs typeface="Calibri"/>
              </a:rPr>
              <a:t>Fee </a:t>
            </a:r>
            <a:r>
              <a:rPr sz="1800" spc="-20" dirty="0">
                <a:solidFill>
                  <a:srgbClr val="404040"/>
                </a:solidFill>
                <a:latin typeface="Calibri"/>
                <a:cs typeface="Calibri"/>
              </a:rPr>
              <a:t>Waivers </a:t>
            </a:r>
            <a:r>
              <a:rPr sz="1800" dirty="0">
                <a:solidFill>
                  <a:srgbClr val="404040"/>
                </a:solidFill>
                <a:latin typeface="Calibri"/>
                <a:cs typeface="Calibri"/>
              </a:rPr>
              <a:t>987</a:t>
            </a:r>
            <a:r>
              <a:rPr sz="1800" spc="45" dirty="0">
                <a:solidFill>
                  <a:srgbClr val="404040"/>
                </a:solidFill>
                <a:latin typeface="Calibri"/>
                <a:cs typeface="Calibri"/>
              </a:rPr>
              <a:t> </a:t>
            </a:r>
            <a:r>
              <a:rPr sz="1800" dirty="0">
                <a:solidFill>
                  <a:srgbClr val="404040"/>
                </a:solidFill>
                <a:latin typeface="Calibri"/>
                <a:cs typeface="Calibri"/>
              </a:rPr>
              <a:t>thousand</a:t>
            </a:r>
            <a:endParaRPr sz="1800" dirty="0">
              <a:latin typeface="Calibri"/>
              <a:cs typeface="Calibri"/>
            </a:endParaRPr>
          </a:p>
          <a:p>
            <a:pPr marL="304800" indent="-182880">
              <a:lnSpc>
                <a:spcPct val="100000"/>
              </a:lnSpc>
              <a:spcBef>
                <a:spcPts val="384"/>
              </a:spcBef>
              <a:buClr>
                <a:srgbClr val="E38312"/>
              </a:buClr>
              <a:buChar char="◦"/>
              <a:tabLst>
                <a:tab pos="305435" algn="l"/>
              </a:tabLst>
            </a:pPr>
            <a:r>
              <a:rPr sz="1800" spc="-10" dirty="0">
                <a:solidFill>
                  <a:srgbClr val="404040"/>
                </a:solidFill>
                <a:latin typeface="Calibri"/>
                <a:cs typeface="Calibri"/>
              </a:rPr>
              <a:t>Largest </a:t>
            </a:r>
            <a:r>
              <a:rPr sz="1800" spc="-15" dirty="0">
                <a:solidFill>
                  <a:srgbClr val="404040"/>
                </a:solidFill>
                <a:latin typeface="Calibri"/>
                <a:cs typeface="Calibri"/>
              </a:rPr>
              <a:t>Program </a:t>
            </a:r>
            <a:r>
              <a:rPr sz="1800" spc="-10" dirty="0">
                <a:solidFill>
                  <a:srgbClr val="404040"/>
                </a:solidFill>
                <a:latin typeface="Calibri"/>
                <a:cs typeface="Calibri"/>
              </a:rPr>
              <a:t>Dollars </a:t>
            </a:r>
            <a:r>
              <a:rPr sz="1800" dirty="0">
                <a:solidFill>
                  <a:srgbClr val="404040"/>
                </a:solidFill>
                <a:latin typeface="Calibri"/>
                <a:cs typeface="Calibri"/>
              </a:rPr>
              <a:t>= </a:t>
            </a:r>
            <a:r>
              <a:rPr sz="1800" spc="-15" dirty="0">
                <a:solidFill>
                  <a:srgbClr val="404040"/>
                </a:solidFill>
                <a:latin typeface="Calibri"/>
                <a:cs typeface="Calibri"/>
              </a:rPr>
              <a:t>Pell </a:t>
            </a:r>
            <a:r>
              <a:rPr sz="1800" spc="-5" dirty="0">
                <a:solidFill>
                  <a:srgbClr val="404040"/>
                </a:solidFill>
                <a:latin typeface="Calibri"/>
                <a:cs typeface="Calibri"/>
              </a:rPr>
              <a:t>$1.5</a:t>
            </a:r>
            <a:r>
              <a:rPr sz="1800" spc="65" dirty="0">
                <a:solidFill>
                  <a:srgbClr val="404040"/>
                </a:solidFill>
                <a:latin typeface="Calibri"/>
                <a:cs typeface="Calibri"/>
              </a:rPr>
              <a:t> </a:t>
            </a:r>
            <a:r>
              <a:rPr sz="1800" spc="-10" dirty="0">
                <a:solidFill>
                  <a:srgbClr val="404040"/>
                </a:solidFill>
                <a:latin typeface="Calibri"/>
                <a:cs typeface="Calibri"/>
              </a:rPr>
              <a:t>billion</a:t>
            </a:r>
            <a:endParaRPr sz="1800" dirty="0">
              <a:latin typeface="Calibri"/>
              <a:cs typeface="Calibri"/>
            </a:endParaRPr>
          </a:p>
          <a:p>
            <a:pPr marL="12700">
              <a:lnSpc>
                <a:spcPct val="100000"/>
              </a:lnSpc>
              <a:spcBef>
                <a:spcPts val="1350"/>
              </a:spcBef>
            </a:pPr>
            <a:r>
              <a:rPr sz="2000" spc="-5" dirty="0">
                <a:solidFill>
                  <a:srgbClr val="404040"/>
                </a:solidFill>
                <a:latin typeface="Calibri"/>
                <a:cs typeface="Calibri"/>
              </a:rPr>
              <a:t>Critical resources </a:t>
            </a:r>
            <a:r>
              <a:rPr sz="2000" spc="-15" dirty="0">
                <a:solidFill>
                  <a:srgbClr val="404040"/>
                </a:solidFill>
                <a:latin typeface="Calibri"/>
                <a:cs typeface="Calibri"/>
              </a:rPr>
              <a:t>for </a:t>
            </a:r>
            <a:r>
              <a:rPr sz="2000" spc="-5" dirty="0">
                <a:solidFill>
                  <a:srgbClr val="404040"/>
                </a:solidFill>
                <a:latin typeface="Calibri"/>
                <a:cs typeface="Calibri"/>
              </a:rPr>
              <a:t>recruitment </a:t>
            </a:r>
            <a:r>
              <a:rPr sz="2000" dirty="0">
                <a:solidFill>
                  <a:srgbClr val="404040"/>
                </a:solidFill>
                <a:latin typeface="Calibri"/>
                <a:cs typeface="Calibri"/>
              </a:rPr>
              <a:t>and </a:t>
            </a:r>
            <a:r>
              <a:rPr sz="2000" spc="-10" dirty="0">
                <a:solidFill>
                  <a:srgbClr val="404040"/>
                </a:solidFill>
                <a:latin typeface="Calibri"/>
                <a:cs typeface="Calibri"/>
              </a:rPr>
              <a:t>retention persistence </a:t>
            </a:r>
            <a:r>
              <a:rPr sz="2000" dirty="0">
                <a:solidFill>
                  <a:srgbClr val="404040"/>
                </a:solidFill>
                <a:latin typeface="Calibri"/>
                <a:cs typeface="Calibri"/>
              </a:rPr>
              <a:t>and</a:t>
            </a:r>
            <a:r>
              <a:rPr sz="2000" spc="70" dirty="0">
                <a:solidFill>
                  <a:srgbClr val="404040"/>
                </a:solidFill>
                <a:latin typeface="Calibri"/>
                <a:cs typeface="Calibri"/>
              </a:rPr>
              <a:t> </a:t>
            </a:r>
            <a:r>
              <a:rPr sz="2000" dirty="0">
                <a:solidFill>
                  <a:srgbClr val="404040"/>
                </a:solidFill>
                <a:latin typeface="Calibri"/>
                <a:cs typeface="Calibri"/>
              </a:rPr>
              <a:t>success</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48" y="395681"/>
            <a:ext cx="10153903" cy="1274708"/>
          </a:xfrm>
          <a:prstGeom prst="rect">
            <a:avLst/>
          </a:prstGeom>
        </p:spPr>
        <p:txBody>
          <a:bodyPr vert="horz" wrap="square" lIns="0" tIns="530860" rIns="0" bIns="0" rtlCol="0">
            <a:spAutoFit/>
          </a:bodyPr>
          <a:lstStyle/>
          <a:p>
            <a:pPr marL="173990">
              <a:lnSpc>
                <a:spcPct val="100000"/>
              </a:lnSpc>
              <a:spcBef>
                <a:spcPts val="100"/>
              </a:spcBef>
              <a:tabLst>
                <a:tab pos="3060065" algn="l"/>
                <a:tab pos="10140315" algn="l"/>
              </a:tabLst>
            </a:pPr>
            <a:r>
              <a:rPr u="none" dirty="0">
                <a:solidFill>
                  <a:schemeClr val="accent6">
                    <a:lumMod val="75000"/>
                  </a:schemeClr>
                </a:solidFill>
              </a:rPr>
              <a:t> 	</a:t>
            </a:r>
            <a:r>
              <a:rPr spc="-50" dirty="0">
                <a:solidFill>
                  <a:schemeClr val="accent6">
                    <a:lumMod val="75000"/>
                  </a:schemeClr>
                </a:solidFill>
                <a:latin typeface="Bahnschrift SemiBold" panose="020B0502040204020203" pitchFamily="34" charset="0"/>
              </a:rPr>
              <a:t>What </a:t>
            </a:r>
            <a:r>
              <a:rPr lang="en-US" spc="-25" dirty="0">
                <a:solidFill>
                  <a:schemeClr val="accent6">
                    <a:lumMod val="75000"/>
                  </a:schemeClr>
                </a:solidFill>
                <a:latin typeface="Bahnschrift SemiBold" panose="020B0502040204020203" pitchFamily="34" charset="0"/>
              </a:rPr>
              <a:t>i</a:t>
            </a:r>
            <a:r>
              <a:rPr spc="-25" dirty="0" smtClean="0">
                <a:solidFill>
                  <a:schemeClr val="accent6">
                    <a:lumMod val="75000"/>
                  </a:schemeClr>
                </a:solidFill>
                <a:latin typeface="Bahnschrift SemiBold" panose="020B0502040204020203" pitchFamily="34" charset="0"/>
              </a:rPr>
              <a:t>s </a:t>
            </a:r>
            <a:r>
              <a:rPr spc="-50" dirty="0">
                <a:solidFill>
                  <a:schemeClr val="accent6">
                    <a:lumMod val="75000"/>
                  </a:schemeClr>
                </a:solidFill>
                <a:latin typeface="Bahnschrift SemiBold" panose="020B0502040204020203" pitchFamily="34" charset="0"/>
              </a:rPr>
              <a:t>at</a:t>
            </a:r>
            <a:r>
              <a:rPr spc="-310" dirty="0">
                <a:solidFill>
                  <a:schemeClr val="accent6">
                    <a:lumMod val="75000"/>
                  </a:schemeClr>
                </a:solidFill>
                <a:latin typeface="Bahnschrift SemiBold" panose="020B0502040204020203" pitchFamily="34" charset="0"/>
              </a:rPr>
              <a:t> </a:t>
            </a:r>
            <a:r>
              <a:rPr spc="-85" dirty="0">
                <a:solidFill>
                  <a:schemeClr val="accent6">
                    <a:lumMod val="75000"/>
                  </a:schemeClr>
                </a:solidFill>
                <a:latin typeface="Bahnschrift SemiBold" panose="020B0502040204020203" pitchFamily="34" charset="0"/>
              </a:rPr>
              <a:t>Stake?</a:t>
            </a:r>
            <a:r>
              <a:rPr u="none" spc="-85" dirty="0">
                <a:solidFill>
                  <a:schemeClr val="accent6">
                    <a:lumMod val="75000"/>
                  </a:schemeClr>
                </a:solidFill>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5</a:t>
            </a:fld>
            <a:endParaRPr dirty="0"/>
          </a:p>
        </p:txBody>
      </p:sp>
      <p:sp>
        <p:nvSpPr>
          <p:cNvPr id="3" name="object 3"/>
          <p:cNvSpPr txBox="1"/>
          <p:nvPr/>
        </p:nvSpPr>
        <p:spPr>
          <a:xfrm>
            <a:off x="892555" y="2209800"/>
            <a:ext cx="10067290" cy="2409190"/>
          </a:xfrm>
          <a:prstGeom prst="rect">
            <a:avLst/>
          </a:prstGeom>
        </p:spPr>
        <p:txBody>
          <a:bodyPr vert="horz" wrap="square" lIns="0" tIns="13335" rIns="0" bIns="0" rtlCol="0">
            <a:spAutoFit/>
          </a:bodyPr>
          <a:lstStyle/>
          <a:p>
            <a:pPr marL="12700">
              <a:lnSpc>
                <a:spcPct val="100000"/>
              </a:lnSpc>
              <a:spcBef>
                <a:spcPts val="105"/>
              </a:spcBef>
            </a:pPr>
            <a:r>
              <a:rPr sz="2000" spc="-5" dirty="0">
                <a:solidFill>
                  <a:srgbClr val="404040"/>
                </a:solidFill>
                <a:latin typeface="Calibri"/>
                <a:cs typeface="Calibri"/>
              </a:rPr>
              <a:t>Non-compliance could </a:t>
            </a:r>
            <a:r>
              <a:rPr sz="2000" spc="-10" dirty="0">
                <a:solidFill>
                  <a:srgbClr val="404040"/>
                </a:solidFill>
                <a:latin typeface="Calibri"/>
                <a:cs typeface="Calibri"/>
              </a:rPr>
              <a:t>result</a:t>
            </a:r>
            <a:r>
              <a:rPr sz="2000" spc="-30" dirty="0">
                <a:solidFill>
                  <a:srgbClr val="404040"/>
                </a:solidFill>
                <a:latin typeface="Calibri"/>
                <a:cs typeface="Calibri"/>
              </a:rPr>
              <a:t> </a:t>
            </a:r>
            <a:r>
              <a:rPr sz="2000" dirty="0">
                <a:solidFill>
                  <a:srgbClr val="404040"/>
                </a:solidFill>
                <a:latin typeface="Calibri"/>
                <a:cs typeface="Calibri"/>
              </a:rPr>
              <a:t>in:</a:t>
            </a:r>
            <a:endParaRPr sz="2000" dirty="0">
              <a:latin typeface="Calibri"/>
              <a:cs typeface="Calibri"/>
            </a:endParaRPr>
          </a:p>
          <a:p>
            <a:pPr>
              <a:lnSpc>
                <a:spcPct val="100000"/>
              </a:lnSpc>
              <a:spcBef>
                <a:spcPts val="40"/>
              </a:spcBef>
            </a:pPr>
            <a:endParaRPr sz="2500" dirty="0">
              <a:latin typeface="Times New Roman"/>
              <a:cs typeface="Times New Roman"/>
            </a:endParaRPr>
          </a:p>
          <a:p>
            <a:pPr marL="396240" indent="-182880">
              <a:lnSpc>
                <a:spcPct val="100000"/>
              </a:lnSpc>
              <a:buClr>
                <a:srgbClr val="E38312"/>
              </a:buClr>
              <a:buChar char="◦"/>
              <a:tabLst>
                <a:tab pos="396875" algn="l"/>
              </a:tabLst>
            </a:pPr>
            <a:r>
              <a:rPr sz="2000" dirty="0">
                <a:solidFill>
                  <a:srgbClr val="404040"/>
                </a:solidFill>
                <a:latin typeface="Calibri"/>
                <a:cs typeface="Calibri"/>
              </a:rPr>
              <a:t>Audit </a:t>
            </a:r>
            <a:r>
              <a:rPr sz="2000" spc="-5" dirty="0">
                <a:solidFill>
                  <a:srgbClr val="404040"/>
                </a:solidFill>
                <a:latin typeface="Calibri"/>
                <a:cs typeface="Calibri"/>
              </a:rPr>
              <a:t>finding(s),</a:t>
            </a:r>
            <a:r>
              <a:rPr sz="2000" spc="-30" dirty="0">
                <a:solidFill>
                  <a:srgbClr val="404040"/>
                </a:solidFill>
                <a:latin typeface="Calibri"/>
                <a:cs typeface="Calibri"/>
              </a:rPr>
              <a:t> </a:t>
            </a:r>
            <a:r>
              <a:rPr sz="2000" dirty="0">
                <a:solidFill>
                  <a:srgbClr val="404040"/>
                </a:solidFill>
                <a:latin typeface="Calibri"/>
                <a:cs typeface="Calibri"/>
              </a:rPr>
              <a:t>including--</a:t>
            </a:r>
            <a:endParaRPr sz="2000" dirty="0">
              <a:latin typeface="Calibri"/>
              <a:cs typeface="Calibri"/>
            </a:endParaRPr>
          </a:p>
          <a:p>
            <a:pPr marL="579755" lvl="1" indent="-183515">
              <a:lnSpc>
                <a:spcPct val="100000"/>
              </a:lnSpc>
              <a:spcBef>
                <a:spcPts val="360"/>
              </a:spcBef>
              <a:buClr>
                <a:srgbClr val="E38312"/>
              </a:buClr>
              <a:buChar char="◦"/>
              <a:tabLst>
                <a:tab pos="580390" algn="l"/>
              </a:tabLst>
            </a:pPr>
            <a:r>
              <a:rPr sz="2000" spc="-5" dirty="0">
                <a:solidFill>
                  <a:srgbClr val="404040"/>
                </a:solidFill>
                <a:latin typeface="Calibri"/>
                <a:cs typeface="Calibri"/>
              </a:rPr>
              <a:t>Reconstruction </a:t>
            </a:r>
            <a:r>
              <a:rPr sz="2000" spc="-10" dirty="0">
                <a:solidFill>
                  <a:srgbClr val="404040"/>
                </a:solidFill>
                <a:latin typeface="Calibri"/>
                <a:cs typeface="Calibri"/>
              </a:rPr>
              <a:t>required </a:t>
            </a:r>
            <a:r>
              <a:rPr sz="2000" spc="-15" dirty="0">
                <a:solidFill>
                  <a:srgbClr val="404040"/>
                </a:solidFill>
                <a:latin typeface="Calibri"/>
                <a:cs typeface="Calibri"/>
              </a:rPr>
              <a:t>for </a:t>
            </a:r>
            <a:r>
              <a:rPr sz="2000" spc="-5" dirty="0">
                <a:solidFill>
                  <a:srgbClr val="404040"/>
                </a:solidFill>
                <a:latin typeface="Calibri"/>
                <a:cs typeface="Calibri"/>
              </a:rPr>
              <a:t>up </a:t>
            </a:r>
            <a:r>
              <a:rPr sz="2000" spc="-15" dirty="0">
                <a:solidFill>
                  <a:srgbClr val="404040"/>
                </a:solidFill>
                <a:latin typeface="Calibri"/>
                <a:cs typeface="Calibri"/>
              </a:rPr>
              <a:t>to </a:t>
            </a:r>
            <a:r>
              <a:rPr sz="2000" dirty="0">
                <a:solidFill>
                  <a:srgbClr val="404040"/>
                </a:solidFill>
                <a:latin typeface="Calibri"/>
                <a:cs typeface="Calibri"/>
              </a:rPr>
              <a:t>5 </a:t>
            </a:r>
            <a:r>
              <a:rPr sz="2000" spc="-15" dirty="0">
                <a:solidFill>
                  <a:srgbClr val="404040"/>
                </a:solidFill>
                <a:latin typeface="Calibri"/>
                <a:cs typeface="Calibri"/>
              </a:rPr>
              <a:t>years </a:t>
            </a:r>
            <a:r>
              <a:rPr sz="2000" spc="-5" dirty="0">
                <a:solidFill>
                  <a:srgbClr val="404040"/>
                </a:solidFill>
                <a:latin typeface="Calibri"/>
                <a:cs typeface="Calibri"/>
              </a:rPr>
              <a:t>prior </a:t>
            </a:r>
            <a:r>
              <a:rPr sz="2000" spc="-10" dirty="0">
                <a:solidFill>
                  <a:srgbClr val="404040"/>
                </a:solidFill>
                <a:latin typeface="Calibri"/>
                <a:cs typeface="Calibri"/>
              </a:rPr>
              <a:t>to </a:t>
            </a:r>
            <a:r>
              <a:rPr sz="2000" dirty="0">
                <a:solidFill>
                  <a:srgbClr val="404040"/>
                </a:solidFill>
                <a:latin typeface="Calibri"/>
                <a:cs typeface="Calibri"/>
              </a:rPr>
              <a:t>audit</a:t>
            </a:r>
            <a:r>
              <a:rPr sz="2000" spc="5" dirty="0">
                <a:solidFill>
                  <a:srgbClr val="404040"/>
                </a:solidFill>
                <a:latin typeface="Calibri"/>
                <a:cs typeface="Calibri"/>
              </a:rPr>
              <a:t> </a:t>
            </a:r>
            <a:r>
              <a:rPr sz="2000" spc="-5" dirty="0">
                <a:solidFill>
                  <a:srgbClr val="404040"/>
                </a:solidFill>
                <a:latin typeface="Calibri"/>
                <a:cs typeface="Calibri"/>
              </a:rPr>
              <a:t>finding</a:t>
            </a:r>
            <a:endParaRPr sz="2000" dirty="0">
              <a:latin typeface="Calibri"/>
              <a:cs typeface="Calibri"/>
            </a:endParaRPr>
          </a:p>
          <a:p>
            <a:pPr marL="579755" lvl="1" indent="-183515">
              <a:lnSpc>
                <a:spcPct val="100000"/>
              </a:lnSpc>
              <a:spcBef>
                <a:spcPts val="360"/>
              </a:spcBef>
              <a:buClr>
                <a:srgbClr val="E38312"/>
              </a:buClr>
              <a:buChar char="◦"/>
              <a:tabLst>
                <a:tab pos="580390" algn="l"/>
              </a:tabLst>
            </a:pPr>
            <a:r>
              <a:rPr sz="2000" spc="-10" dirty="0">
                <a:solidFill>
                  <a:srgbClr val="404040"/>
                </a:solidFill>
                <a:latin typeface="Calibri"/>
                <a:cs typeface="Calibri"/>
              </a:rPr>
              <a:t>Repayment required </a:t>
            </a:r>
            <a:r>
              <a:rPr sz="2000" spc="-15" dirty="0">
                <a:solidFill>
                  <a:srgbClr val="404040"/>
                </a:solidFill>
                <a:latin typeface="Calibri"/>
                <a:cs typeface="Calibri"/>
              </a:rPr>
              <a:t>for </a:t>
            </a:r>
            <a:r>
              <a:rPr sz="2000" dirty="0">
                <a:solidFill>
                  <a:srgbClr val="404040"/>
                </a:solidFill>
                <a:latin typeface="Calibri"/>
                <a:cs typeface="Calibri"/>
              </a:rPr>
              <a:t>ineligible </a:t>
            </a:r>
            <a:r>
              <a:rPr sz="2000" spc="-15" dirty="0">
                <a:solidFill>
                  <a:srgbClr val="404040"/>
                </a:solidFill>
                <a:latin typeface="Calibri"/>
                <a:cs typeface="Calibri"/>
              </a:rPr>
              <a:t>program </a:t>
            </a:r>
            <a:r>
              <a:rPr sz="2000" spc="-10" dirty="0">
                <a:solidFill>
                  <a:srgbClr val="404040"/>
                </a:solidFill>
                <a:latin typeface="Calibri"/>
                <a:cs typeface="Calibri"/>
              </a:rPr>
              <a:t>payments </a:t>
            </a:r>
            <a:r>
              <a:rPr sz="2000" dirty="0">
                <a:solidFill>
                  <a:srgbClr val="404040"/>
                </a:solidFill>
                <a:latin typeface="Calibri"/>
                <a:cs typeface="Calibri"/>
              </a:rPr>
              <a:t>in </a:t>
            </a:r>
            <a:r>
              <a:rPr sz="2000" spc="-15" dirty="0">
                <a:solidFill>
                  <a:srgbClr val="404040"/>
                </a:solidFill>
                <a:latin typeface="Calibri"/>
                <a:cs typeface="Calibri"/>
              </a:rPr>
              <a:t>federal </a:t>
            </a:r>
            <a:r>
              <a:rPr sz="2000" dirty="0">
                <a:solidFill>
                  <a:srgbClr val="404040"/>
                </a:solidFill>
                <a:latin typeface="Calibri"/>
                <a:cs typeface="Calibri"/>
              </a:rPr>
              <a:t>and </a:t>
            </a:r>
            <a:r>
              <a:rPr sz="2000" spc="-15" dirty="0">
                <a:solidFill>
                  <a:srgbClr val="404040"/>
                </a:solidFill>
                <a:latin typeface="Calibri"/>
                <a:cs typeface="Calibri"/>
              </a:rPr>
              <a:t>State </a:t>
            </a:r>
            <a:r>
              <a:rPr sz="2000" spc="-5" dirty="0">
                <a:solidFill>
                  <a:srgbClr val="404040"/>
                </a:solidFill>
                <a:latin typeface="Calibri"/>
                <a:cs typeface="Calibri"/>
              </a:rPr>
              <a:t>Cal </a:t>
            </a:r>
            <a:r>
              <a:rPr sz="2000" spc="-15" dirty="0">
                <a:solidFill>
                  <a:srgbClr val="404040"/>
                </a:solidFill>
                <a:latin typeface="Calibri"/>
                <a:cs typeface="Calibri"/>
              </a:rPr>
              <a:t>Grant</a:t>
            </a:r>
            <a:r>
              <a:rPr sz="2000" spc="135" dirty="0">
                <a:solidFill>
                  <a:srgbClr val="404040"/>
                </a:solidFill>
                <a:latin typeface="Calibri"/>
                <a:cs typeface="Calibri"/>
              </a:rPr>
              <a:t> </a:t>
            </a:r>
            <a:r>
              <a:rPr sz="2000" spc="-15" dirty="0">
                <a:solidFill>
                  <a:srgbClr val="404040"/>
                </a:solidFill>
                <a:latin typeface="Calibri"/>
                <a:cs typeface="Calibri"/>
              </a:rPr>
              <a:t>Program</a:t>
            </a:r>
            <a:endParaRPr sz="2000" dirty="0">
              <a:latin typeface="Calibri"/>
              <a:cs typeface="Calibri"/>
            </a:endParaRPr>
          </a:p>
          <a:p>
            <a:pPr lvl="1">
              <a:lnSpc>
                <a:spcPct val="100000"/>
              </a:lnSpc>
              <a:spcBef>
                <a:spcPts val="20"/>
              </a:spcBef>
              <a:buClr>
                <a:srgbClr val="E38312"/>
              </a:buClr>
              <a:buFont typeface="Calibri"/>
              <a:buChar char="◦"/>
            </a:pPr>
            <a:endParaRPr sz="2700" dirty="0">
              <a:latin typeface="Times New Roman"/>
              <a:cs typeface="Times New Roman"/>
            </a:endParaRPr>
          </a:p>
          <a:p>
            <a:pPr marL="396240" indent="-182880">
              <a:lnSpc>
                <a:spcPct val="100000"/>
              </a:lnSpc>
              <a:buClr>
                <a:srgbClr val="E38312"/>
              </a:buClr>
              <a:buChar char="◦"/>
              <a:tabLst>
                <a:tab pos="396875" algn="l"/>
              </a:tabLst>
            </a:pPr>
            <a:r>
              <a:rPr sz="2000" spc="-5" dirty="0">
                <a:solidFill>
                  <a:srgbClr val="404040"/>
                </a:solidFill>
                <a:latin typeface="Calibri"/>
                <a:cs typeface="Calibri"/>
              </a:rPr>
              <a:t>Suspension/limitations/termination </a:t>
            </a:r>
            <a:r>
              <a:rPr sz="2000" spc="-15" dirty="0">
                <a:solidFill>
                  <a:srgbClr val="404040"/>
                </a:solidFill>
                <a:latin typeface="Calibri"/>
                <a:cs typeface="Calibri"/>
              </a:rPr>
              <a:t>for </a:t>
            </a:r>
            <a:r>
              <a:rPr sz="2000" spc="-10" dirty="0">
                <a:solidFill>
                  <a:srgbClr val="404040"/>
                </a:solidFill>
                <a:latin typeface="Calibri"/>
                <a:cs typeface="Calibri"/>
              </a:rPr>
              <a:t>Federal </a:t>
            </a:r>
            <a:r>
              <a:rPr sz="2000" spc="-5" dirty="0">
                <a:solidFill>
                  <a:srgbClr val="404040"/>
                </a:solidFill>
                <a:latin typeface="Calibri"/>
                <a:cs typeface="Calibri"/>
              </a:rPr>
              <a:t>Title </a:t>
            </a:r>
            <a:r>
              <a:rPr sz="2000" dirty="0">
                <a:solidFill>
                  <a:srgbClr val="404040"/>
                </a:solidFill>
                <a:latin typeface="Calibri"/>
                <a:cs typeface="Calibri"/>
              </a:rPr>
              <a:t>IV</a:t>
            </a:r>
            <a:r>
              <a:rPr sz="2000" spc="35" dirty="0">
                <a:solidFill>
                  <a:srgbClr val="404040"/>
                </a:solidFill>
                <a:latin typeface="Calibri"/>
                <a:cs typeface="Calibri"/>
              </a:rPr>
              <a:t> </a:t>
            </a:r>
            <a:r>
              <a:rPr sz="2000" spc="-5" dirty="0">
                <a:solidFill>
                  <a:srgbClr val="404040"/>
                </a:solidFill>
                <a:latin typeface="Calibri"/>
                <a:cs typeface="Calibri"/>
              </a:rPr>
              <a:t>participation</a:t>
            </a:r>
            <a:endParaRPr sz="2000" dirty="0">
              <a:latin typeface="Calibri"/>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1817" y="914400"/>
            <a:ext cx="10972799" cy="692497"/>
          </a:xfrm>
          <a:prstGeom prst="rect">
            <a:avLst/>
          </a:prstGeom>
        </p:spPr>
        <p:txBody>
          <a:bodyPr vert="horz" wrap="square" lIns="0" tIns="12700" rIns="0" bIns="0" rtlCol="0">
            <a:spAutoFit/>
          </a:bodyPr>
          <a:lstStyle/>
          <a:p>
            <a:pPr marL="36830" algn="ctr">
              <a:lnSpc>
                <a:spcPts val="5330"/>
              </a:lnSpc>
              <a:spcBef>
                <a:spcPts val="100"/>
              </a:spcBef>
            </a:pPr>
            <a:r>
              <a:rPr spc="-50" dirty="0">
                <a:solidFill>
                  <a:schemeClr val="accent6">
                    <a:lumMod val="75000"/>
                  </a:schemeClr>
                </a:solidFill>
                <a:latin typeface="Bahnschrift SemiBold" panose="020B0502040204020203" pitchFamily="34" charset="0"/>
              </a:rPr>
              <a:t>Curriculum </a:t>
            </a:r>
            <a:r>
              <a:rPr spc="-40" dirty="0">
                <a:solidFill>
                  <a:schemeClr val="accent6">
                    <a:lumMod val="75000"/>
                  </a:schemeClr>
                </a:solidFill>
                <a:latin typeface="Bahnschrift SemiBold" panose="020B0502040204020203" pitchFamily="34" charset="0"/>
              </a:rPr>
              <a:t>Design</a:t>
            </a:r>
            <a:r>
              <a:rPr spc="-155" dirty="0">
                <a:solidFill>
                  <a:schemeClr val="accent6">
                    <a:lumMod val="75000"/>
                  </a:schemeClr>
                </a:solidFill>
                <a:latin typeface="Bahnschrift SemiBold" panose="020B0502040204020203" pitchFamily="34" charset="0"/>
              </a:rPr>
              <a:t> </a:t>
            </a:r>
            <a:r>
              <a:rPr spc="-50" dirty="0" smtClean="0">
                <a:solidFill>
                  <a:schemeClr val="accent6">
                    <a:lumMod val="75000"/>
                  </a:schemeClr>
                </a:solidFill>
                <a:latin typeface="Bahnschrift SemiBold" panose="020B0502040204020203" pitchFamily="34" charset="0"/>
              </a:rPr>
              <a:t>Objective</a:t>
            </a:r>
            <a:r>
              <a:rPr lang="en-US" spc="-50" dirty="0" smtClean="0">
                <a:solidFill>
                  <a:schemeClr val="accent6">
                    <a:lumMod val="75000"/>
                  </a:schemeClr>
                </a:solidFill>
                <a:latin typeface="Bahnschrift SemiBold" panose="020B0502040204020203" pitchFamily="34" charset="0"/>
              </a:rPr>
              <a:t> </a:t>
            </a:r>
            <a:r>
              <a:rPr sz="2400" u="none" spc="-45" dirty="0" smtClean="0">
                <a:solidFill>
                  <a:schemeClr val="accent6">
                    <a:lumMod val="75000"/>
                  </a:schemeClr>
                </a:solidFill>
                <a:latin typeface="Bahnschrift SemiBold" panose="020B0502040204020203" pitchFamily="34" charset="0"/>
              </a:rPr>
              <a:t>(Overview</a:t>
            </a:r>
            <a:r>
              <a:rPr sz="2400" u="none" spc="-45" dirty="0">
                <a:solidFill>
                  <a:schemeClr val="accent6">
                    <a:lumMod val="75000"/>
                  </a:schemeClr>
                </a:solidFill>
                <a:latin typeface="Bahnschrift SemiBold" panose="020B0502040204020203" pitchFamily="34" charset="0"/>
              </a:rPr>
              <a:t>)</a:t>
            </a:r>
            <a:r>
              <a:rPr u="none" spc="-45" dirty="0">
                <a:solidFill>
                  <a:schemeClr val="accent6">
                    <a:lumMod val="75000"/>
                  </a:schemeClr>
                </a:solidFill>
              </a:rPr>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6</a:t>
            </a:fld>
            <a:endParaRPr dirty="0"/>
          </a:p>
        </p:txBody>
      </p:sp>
      <p:sp>
        <p:nvSpPr>
          <p:cNvPr id="3" name="object 3"/>
          <p:cNvSpPr txBox="1"/>
          <p:nvPr/>
        </p:nvSpPr>
        <p:spPr>
          <a:xfrm>
            <a:off x="825500" y="1987753"/>
            <a:ext cx="10465435" cy="2958465"/>
          </a:xfrm>
          <a:prstGeom prst="rect">
            <a:avLst/>
          </a:prstGeom>
        </p:spPr>
        <p:txBody>
          <a:bodyPr vert="horz" wrap="square" lIns="0" tIns="13335" rIns="0" bIns="0" rtlCol="0">
            <a:spAutoFit/>
          </a:bodyPr>
          <a:lstStyle/>
          <a:p>
            <a:pPr marL="12700">
              <a:lnSpc>
                <a:spcPts val="2280"/>
              </a:lnSpc>
              <a:spcBef>
                <a:spcPts val="105"/>
              </a:spcBef>
            </a:pPr>
            <a:r>
              <a:rPr sz="2000" spc="-5" dirty="0">
                <a:solidFill>
                  <a:srgbClr val="404040"/>
                </a:solidFill>
                <a:latin typeface="Calibri"/>
                <a:cs typeface="Calibri"/>
              </a:rPr>
              <a:t>The design </a:t>
            </a:r>
            <a:r>
              <a:rPr sz="2000" dirty="0">
                <a:solidFill>
                  <a:srgbClr val="404040"/>
                </a:solidFill>
                <a:latin typeface="Calibri"/>
                <a:cs typeface="Calibri"/>
              </a:rPr>
              <a:t>and </a:t>
            </a:r>
            <a:r>
              <a:rPr sz="2000" spc="-10" dirty="0">
                <a:solidFill>
                  <a:srgbClr val="404040"/>
                </a:solidFill>
                <a:latin typeface="Calibri"/>
                <a:cs typeface="Calibri"/>
              </a:rPr>
              <a:t>development </a:t>
            </a:r>
            <a:r>
              <a:rPr sz="2000" dirty="0">
                <a:solidFill>
                  <a:srgbClr val="404040"/>
                </a:solidFill>
                <a:latin typeface="Calibri"/>
                <a:cs typeface="Calibri"/>
              </a:rPr>
              <a:t>of </a:t>
            </a:r>
            <a:r>
              <a:rPr sz="2000" spc="-5" dirty="0">
                <a:solidFill>
                  <a:srgbClr val="404040"/>
                </a:solidFill>
                <a:latin typeface="Calibri"/>
                <a:cs typeface="Calibri"/>
              </a:rPr>
              <a:t>new </a:t>
            </a:r>
            <a:r>
              <a:rPr sz="2000" spc="-15" dirty="0">
                <a:solidFill>
                  <a:srgbClr val="404040"/>
                </a:solidFill>
                <a:latin typeface="Calibri"/>
                <a:cs typeface="Calibri"/>
              </a:rPr>
              <a:t>programs/courses </a:t>
            </a:r>
            <a:r>
              <a:rPr sz="2000" spc="-5" dirty="0">
                <a:solidFill>
                  <a:srgbClr val="404040"/>
                </a:solidFill>
                <a:latin typeface="Calibri"/>
                <a:cs typeface="Calibri"/>
              </a:rPr>
              <a:t>should </a:t>
            </a:r>
            <a:r>
              <a:rPr sz="2000" spc="-10" dirty="0">
                <a:solidFill>
                  <a:srgbClr val="404040"/>
                </a:solidFill>
                <a:latin typeface="Calibri"/>
                <a:cs typeface="Calibri"/>
              </a:rPr>
              <a:t>require sufficient research, </a:t>
            </a:r>
            <a:r>
              <a:rPr sz="2000" dirty="0">
                <a:solidFill>
                  <a:srgbClr val="404040"/>
                </a:solidFill>
                <a:latin typeface="Calibri"/>
                <a:cs typeface="Calibri"/>
              </a:rPr>
              <a:t>and</a:t>
            </a:r>
            <a:r>
              <a:rPr sz="2000" spc="215" dirty="0">
                <a:solidFill>
                  <a:srgbClr val="404040"/>
                </a:solidFill>
                <a:latin typeface="Calibri"/>
                <a:cs typeface="Calibri"/>
              </a:rPr>
              <a:t> </a:t>
            </a:r>
            <a:r>
              <a:rPr sz="2000" spc="-5" dirty="0">
                <a:solidFill>
                  <a:srgbClr val="404040"/>
                </a:solidFill>
                <a:latin typeface="Calibri"/>
                <a:cs typeface="Calibri"/>
              </a:rPr>
              <a:t>should</a:t>
            </a:r>
            <a:endParaRPr sz="2000">
              <a:latin typeface="Calibri"/>
              <a:cs typeface="Calibri"/>
            </a:endParaRPr>
          </a:p>
          <a:p>
            <a:pPr marL="12700">
              <a:lnSpc>
                <a:spcPts val="2280"/>
              </a:lnSpc>
            </a:pPr>
            <a:r>
              <a:rPr sz="2000" spc="-5" dirty="0">
                <a:solidFill>
                  <a:srgbClr val="404040"/>
                </a:solidFill>
                <a:latin typeface="Calibri"/>
                <a:cs typeface="Calibri"/>
              </a:rPr>
              <a:t>be </a:t>
            </a:r>
            <a:r>
              <a:rPr sz="2000" spc="-10" dirty="0">
                <a:solidFill>
                  <a:srgbClr val="404040"/>
                </a:solidFill>
                <a:latin typeface="Calibri"/>
                <a:cs typeface="Calibri"/>
              </a:rPr>
              <a:t>data-driven. Research to </a:t>
            </a:r>
            <a:r>
              <a:rPr sz="2000" spc="-5" dirty="0">
                <a:solidFill>
                  <a:srgbClr val="404040"/>
                </a:solidFill>
                <a:latin typeface="Calibri"/>
                <a:cs typeface="Calibri"/>
              </a:rPr>
              <a:t>consider</a:t>
            </a:r>
            <a:r>
              <a:rPr sz="2000" spc="20" dirty="0">
                <a:solidFill>
                  <a:srgbClr val="404040"/>
                </a:solidFill>
                <a:latin typeface="Calibri"/>
                <a:cs typeface="Calibri"/>
              </a:rPr>
              <a:t> </a:t>
            </a:r>
            <a:r>
              <a:rPr sz="2000" dirty="0">
                <a:solidFill>
                  <a:srgbClr val="404040"/>
                </a:solidFill>
                <a:latin typeface="Calibri"/>
                <a:cs typeface="Calibri"/>
              </a:rPr>
              <a:t>includes--</a:t>
            </a:r>
            <a:endParaRPr sz="2000">
              <a:latin typeface="Calibri"/>
              <a:cs typeface="Calibri"/>
            </a:endParaRPr>
          </a:p>
          <a:p>
            <a:pPr>
              <a:lnSpc>
                <a:spcPct val="100000"/>
              </a:lnSpc>
              <a:spcBef>
                <a:spcPts val="40"/>
              </a:spcBef>
            </a:pPr>
            <a:endParaRPr sz="2500">
              <a:latin typeface="Times New Roman"/>
              <a:cs typeface="Times New Roman"/>
            </a:endParaRPr>
          </a:p>
          <a:p>
            <a:pPr marL="396240" indent="-182880">
              <a:lnSpc>
                <a:spcPts val="2280"/>
              </a:lnSpc>
              <a:buClr>
                <a:srgbClr val="E38312"/>
              </a:buClr>
              <a:buChar char="◦"/>
              <a:tabLst>
                <a:tab pos="396875" algn="l"/>
              </a:tabLst>
            </a:pPr>
            <a:r>
              <a:rPr sz="2000" dirty="0">
                <a:solidFill>
                  <a:srgbClr val="404040"/>
                </a:solidFill>
                <a:latin typeface="Calibri"/>
                <a:cs typeface="Calibri"/>
              </a:rPr>
              <a:t>Higher </a:t>
            </a:r>
            <a:r>
              <a:rPr sz="2000" spc="-5" dirty="0">
                <a:solidFill>
                  <a:srgbClr val="404040"/>
                </a:solidFill>
                <a:latin typeface="Calibri"/>
                <a:cs typeface="Calibri"/>
              </a:rPr>
              <a:t>education </a:t>
            </a:r>
            <a:r>
              <a:rPr sz="2000" spc="-15" dirty="0">
                <a:solidFill>
                  <a:srgbClr val="404040"/>
                </a:solidFill>
                <a:latin typeface="Calibri"/>
                <a:cs typeface="Calibri"/>
              </a:rPr>
              <a:t>transfer </a:t>
            </a:r>
            <a:r>
              <a:rPr sz="2000" spc="-5" dirty="0">
                <a:solidFill>
                  <a:srgbClr val="404040"/>
                </a:solidFill>
                <a:latin typeface="Calibri"/>
                <a:cs typeface="Calibri"/>
              </a:rPr>
              <a:t>opportunities </a:t>
            </a:r>
            <a:r>
              <a:rPr sz="2000" dirty="0">
                <a:solidFill>
                  <a:srgbClr val="404040"/>
                </a:solidFill>
                <a:latin typeface="Calibri"/>
                <a:cs typeface="Calibri"/>
              </a:rPr>
              <a:t>(including </a:t>
            </a:r>
            <a:r>
              <a:rPr sz="2000" spc="-5" dirty="0">
                <a:solidFill>
                  <a:srgbClr val="404040"/>
                </a:solidFill>
                <a:latin typeface="Calibri"/>
                <a:cs typeface="Calibri"/>
              </a:rPr>
              <a:t>Associate Degrees </a:t>
            </a:r>
            <a:r>
              <a:rPr sz="2000" spc="-15" dirty="0">
                <a:solidFill>
                  <a:srgbClr val="404040"/>
                </a:solidFill>
                <a:latin typeface="Calibri"/>
                <a:cs typeface="Calibri"/>
              </a:rPr>
              <a:t>for </a:t>
            </a:r>
            <a:r>
              <a:rPr sz="2000" spc="-45" dirty="0">
                <a:solidFill>
                  <a:srgbClr val="404040"/>
                </a:solidFill>
                <a:latin typeface="Calibri"/>
                <a:cs typeface="Calibri"/>
              </a:rPr>
              <a:t>Transfer, </a:t>
            </a:r>
            <a:r>
              <a:rPr sz="2000" dirty="0">
                <a:solidFill>
                  <a:srgbClr val="404040"/>
                </a:solidFill>
                <a:latin typeface="Calibri"/>
                <a:cs typeface="Calibri"/>
              </a:rPr>
              <a:t>UC</a:t>
            </a:r>
            <a:r>
              <a:rPr sz="2000" spc="80" dirty="0">
                <a:solidFill>
                  <a:srgbClr val="404040"/>
                </a:solidFill>
                <a:latin typeface="Calibri"/>
                <a:cs typeface="Calibri"/>
              </a:rPr>
              <a:t> </a:t>
            </a:r>
            <a:r>
              <a:rPr sz="2000" spc="-20" dirty="0">
                <a:solidFill>
                  <a:srgbClr val="404040"/>
                </a:solidFill>
                <a:latin typeface="Calibri"/>
                <a:cs typeface="Calibri"/>
              </a:rPr>
              <a:t>Pathways,</a:t>
            </a:r>
            <a:endParaRPr sz="2000">
              <a:latin typeface="Calibri"/>
              <a:cs typeface="Calibri"/>
            </a:endParaRPr>
          </a:p>
          <a:p>
            <a:pPr marL="396240">
              <a:lnSpc>
                <a:spcPts val="2280"/>
              </a:lnSpc>
            </a:pPr>
            <a:r>
              <a:rPr sz="2000" dirty="0">
                <a:solidFill>
                  <a:srgbClr val="404040"/>
                </a:solidFill>
                <a:latin typeface="Calibri"/>
                <a:cs typeface="Calibri"/>
              </a:rPr>
              <a:t>other </a:t>
            </a:r>
            <a:r>
              <a:rPr sz="2000" spc="-5" dirty="0">
                <a:solidFill>
                  <a:srgbClr val="404040"/>
                </a:solidFill>
                <a:latin typeface="Calibri"/>
                <a:cs typeface="Calibri"/>
              </a:rPr>
              <a:t>major-specific articulation)</a:t>
            </a:r>
            <a:endParaRPr sz="2000">
              <a:latin typeface="Calibri"/>
              <a:cs typeface="Calibri"/>
            </a:endParaRPr>
          </a:p>
          <a:p>
            <a:pPr>
              <a:lnSpc>
                <a:spcPct val="100000"/>
              </a:lnSpc>
              <a:spcBef>
                <a:spcPts val="15"/>
              </a:spcBef>
            </a:pPr>
            <a:endParaRPr sz="2700">
              <a:latin typeface="Times New Roman"/>
              <a:cs typeface="Times New Roman"/>
            </a:endParaRPr>
          </a:p>
          <a:p>
            <a:pPr marL="396240" indent="-182880">
              <a:lnSpc>
                <a:spcPct val="100000"/>
              </a:lnSpc>
              <a:spcBef>
                <a:spcPts val="5"/>
              </a:spcBef>
              <a:buClr>
                <a:srgbClr val="E38312"/>
              </a:buClr>
              <a:buChar char="◦"/>
              <a:tabLst>
                <a:tab pos="396875" algn="l"/>
              </a:tabLst>
            </a:pPr>
            <a:r>
              <a:rPr sz="2000" spc="-5" dirty="0">
                <a:solidFill>
                  <a:srgbClr val="404040"/>
                </a:solidFill>
                <a:latin typeface="Calibri"/>
                <a:cs typeface="Calibri"/>
              </a:rPr>
              <a:t>Sustainable industry employment opportunities</a:t>
            </a:r>
            <a:r>
              <a:rPr sz="2000" spc="25" dirty="0">
                <a:solidFill>
                  <a:srgbClr val="404040"/>
                </a:solidFill>
                <a:latin typeface="Calibri"/>
                <a:cs typeface="Calibri"/>
              </a:rPr>
              <a:t> </a:t>
            </a:r>
            <a:r>
              <a:rPr sz="2000" spc="-5" dirty="0">
                <a:solidFill>
                  <a:srgbClr val="404040"/>
                </a:solidFill>
                <a:latin typeface="Calibri"/>
                <a:cs typeface="Calibri"/>
              </a:rPr>
              <a:t>(CTE)</a:t>
            </a:r>
            <a:endParaRPr sz="2000">
              <a:latin typeface="Calibri"/>
              <a:cs typeface="Calibri"/>
            </a:endParaRPr>
          </a:p>
          <a:p>
            <a:pPr>
              <a:lnSpc>
                <a:spcPct val="100000"/>
              </a:lnSpc>
              <a:spcBef>
                <a:spcPts val="15"/>
              </a:spcBef>
              <a:buClr>
                <a:srgbClr val="E38312"/>
              </a:buClr>
              <a:buFont typeface="Calibri"/>
              <a:buChar char="◦"/>
            </a:pPr>
            <a:endParaRPr sz="2700">
              <a:latin typeface="Times New Roman"/>
              <a:cs typeface="Times New Roman"/>
            </a:endParaRPr>
          </a:p>
          <a:p>
            <a:pPr marL="396240" indent="-182880">
              <a:lnSpc>
                <a:spcPct val="100000"/>
              </a:lnSpc>
              <a:buClr>
                <a:srgbClr val="E38312"/>
              </a:buClr>
              <a:buChar char="◦"/>
              <a:tabLst>
                <a:tab pos="396875" algn="l"/>
              </a:tabLst>
            </a:pPr>
            <a:r>
              <a:rPr sz="2000" spc="-5" dirty="0">
                <a:solidFill>
                  <a:srgbClr val="404040"/>
                </a:solidFill>
                <a:latin typeface="Calibri"/>
                <a:cs typeface="Calibri"/>
              </a:rPr>
              <a:t>Local/regional </a:t>
            </a:r>
            <a:r>
              <a:rPr sz="2000" dirty="0">
                <a:solidFill>
                  <a:srgbClr val="404040"/>
                </a:solidFill>
                <a:latin typeface="Calibri"/>
                <a:cs typeface="Calibri"/>
              </a:rPr>
              <a:t>labor </a:t>
            </a:r>
            <a:r>
              <a:rPr sz="2000" spc="-15" dirty="0">
                <a:solidFill>
                  <a:srgbClr val="404040"/>
                </a:solidFill>
                <a:latin typeface="Calibri"/>
                <a:cs typeface="Calibri"/>
              </a:rPr>
              <a:t>market </a:t>
            </a:r>
            <a:r>
              <a:rPr sz="2000" spc="-5" dirty="0">
                <a:solidFill>
                  <a:srgbClr val="404040"/>
                </a:solidFill>
                <a:latin typeface="Calibri"/>
                <a:cs typeface="Calibri"/>
              </a:rPr>
              <a:t>demands </a:t>
            </a:r>
            <a:r>
              <a:rPr sz="2000" dirty="0">
                <a:solidFill>
                  <a:srgbClr val="404040"/>
                </a:solidFill>
                <a:latin typeface="Calibri"/>
                <a:cs typeface="Calibri"/>
              </a:rPr>
              <a:t>including </a:t>
            </a:r>
            <a:r>
              <a:rPr sz="2000" spc="-5" dirty="0">
                <a:solidFill>
                  <a:srgbClr val="404040"/>
                </a:solidFill>
                <a:latin typeface="Calibri"/>
                <a:cs typeface="Calibri"/>
              </a:rPr>
              <a:t>employer needs </a:t>
            </a:r>
            <a:r>
              <a:rPr sz="2000" dirty="0">
                <a:solidFill>
                  <a:srgbClr val="404040"/>
                </a:solidFill>
                <a:latin typeface="Calibri"/>
                <a:cs typeface="Calibri"/>
              </a:rPr>
              <a:t>and </a:t>
            </a:r>
            <a:r>
              <a:rPr sz="2000" spc="-10" dirty="0">
                <a:solidFill>
                  <a:srgbClr val="404040"/>
                </a:solidFill>
                <a:latin typeface="Calibri"/>
                <a:cs typeface="Calibri"/>
              </a:rPr>
              <a:t>student preferences</a:t>
            </a:r>
            <a:r>
              <a:rPr sz="2000" spc="25" dirty="0">
                <a:solidFill>
                  <a:srgbClr val="404040"/>
                </a:solidFill>
                <a:latin typeface="Calibri"/>
                <a:cs typeface="Calibri"/>
              </a:rPr>
              <a:t> </a:t>
            </a:r>
            <a:r>
              <a:rPr sz="2000" spc="-5" dirty="0">
                <a:solidFill>
                  <a:srgbClr val="404040"/>
                </a:solidFill>
                <a:latin typeface="Calibri"/>
                <a:cs typeface="Calibri"/>
              </a:rPr>
              <a:t>(CTE)</a:t>
            </a:r>
            <a:endParaRPr sz="2000">
              <a:latin typeface="Calibri"/>
              <a:cs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5444" y="685800"/>
            <a:ext cx="9992360" cy="1379220"/>
          </a:xfrm>
          <a:prstGeom prst="rect">
            <a:avLst/>
          </a:prstGeom>
        </p:spPr>
        <p:txBody>
          <a:bodyPr vert="horz" wrap="square" lIns="0" tIns="12700" rIns="0" bIns="0" rtlCol="0">
            <a:spAutoFit/>
          </a:bodyPr>
          <a:lstStyle/>
          <a:p>
            <a:pPr marR="88265" algn="ctr">
              <a:lnSpc>
                <a:spcPts val="5330"/>
              </a:lnSpc>
              <a:spcBef>
                <a:spcPts val="100"/>
              </a:spcBef>
            </a:pPr>
            <a:r>
              <a:rPr spc="-75" dirty="0">
                <a:solidFill>
                  <a:schemeClr val="accent6">
                    <a:lumMod val="75000"/>
                  </a:schemeClr>
                </a:solidFill>
                <a:latin typeface="Bahnschrift" panose="020B0502040204020203" pitchFamily="34" charset="0"/>
              </a:rPr>
              <a:t>Course/Program</a:t>
            </a:r>
            <a:r>
              <a:rPr spc="-130" dirty="0">
                <a:solidFill>
                  <a:schemeClr val="accent6">
                    <a:lumMod val="75000"/>
                  </a:schemeClr>
                </a:solidFill>
                <a:latin typeface="Bahnschrift" panose="020B0502040204020203" pitchFamily="34" charset="0"/>
              </a:rPr>
              <a:t> </a:t>
            </a:r>
            <a:r>
              <a:rPr spc="-70" dirty="0" smtClean="0">
                <a:solidFill>
                  <a:schemeClr val="accent6">
                    <a:lumMod val="75000"/>
                  </a:schemeClr>
                </a:solidFill>
                <a:latin typeface="Bahnschrift" panose="020B0502040204020203" pitchFamily="34" charset="0"/>
              </a:rPr>
              <a:t>Approval</a:t>
            </a:r>
            <a:r>
              <a:rPr lang="en-US" spc="-70" dirty="0" smtClean="0">
                <a:solidFill>
                  <a:schemeClr val="accent6">
                    <a:lumMod val="75000"/>
                  </a:schemeClr>
                </a:solidFill>
                <a:latin typeface="Bahnschrift" panose="020B0502040204020203" pitchFamily="34" charset="0"/>
              </a:rPr>
              <a:t/>
            </a:r>
            <a:br>
              <a:rPr lang="en-US" spc="-70" dirty="0" smtClean="0">
                <a:solidFill>
                  <a:schemeClr val="accent6">
                    <a:lumMod val="75000"/>
                  </a:schemeClr>
                </a:solidFill>
                <a:latin typeface="Bahnschrift" panose="020B0502040204020203" pitchFamily="34" charset="0"/>
              </a:rPr>
            </a:br>
            <a:r>
              <a:rPr spc="-50" dirty="0" smtClean="0">
                <a:solidFill>
                  <a:schemeClr val="accent6">
                    <a:lumMod val="75000"/>
                  </a:schemeClr>
                </a:solidFill>
                <a:latin typeface="Bahnschrift" panose="020B0502040204020203" pitchFamily="34" charset="0"/>
              </a:rPr>
              <a:t>FTES</a:t>
            </a:r>
            <a:r>
              <a:rPr spc="-135" dirty="0" smtClean="0">
                <a:solidFill>
                  <a:schemeClr val="accent6">
                    <a:lumMod val="75000"/>
                  </a:schemeClr>
                </a:solidFill>
                <a:latin typeface="Bahnschrift" panose="020B0502040204020203" pitchFamily="34" charset="0"/>
              </a:rPr>
              <a:t> </a:t>
            </a:r>
            <a:r>
              <a:rPr spc="-60" dirty="0" smtClean="0">
                <a:solidFill>
                  <a:schemeClr val="accent6">
                    <a:lumMod val="75000"/>
                  </a:schemeClr>
                </a:solidFill>
                <a:latin typeface="Bahnschrift" panose="020B0502040204020203" pitchFamily="34" charset="0"/>
              </a:rPr>
              <a:t>Implications</a:t>
            </a:r>
            <a:endParaRPr spc="-60" dirty="0">
              <a:solidFill>
                <a:schemeClr val="accent6">
                  <a:lumMod val="75000"/>
                </a:schemeClr>
              </a:solidFill>
              <a:latin typeface="Bahnschrift" panose="020B0502040204020203"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7</a:t>
            </a:fld>
            <a:endParaRPr dirty="0"/>
          </a:p>
        </p:txBody>
      </p:sp>
      <p:sp>
        <p:nvSpPr>
          <p:cNvPr id="3" name="object 3"/>
          <p:cNvSpPr txBox="1">
            <a:spLocks noGrp="1"/>
          </p:cNvSpPr>
          <p:nvPr>
            <p:ph type="body" idx="1"/>
          </p:nvPr>
        </p:nvSpPr>
        <p:spPr>
          <a:xfrm>
            <a:off x="990600" y="2819400"/>
            <a:ext cx="10529569" cy="1981952"/>
          </a:xfrm>
          <a:prstGeom prst="rect">
            <a:avLst/>
          </a:prstGeom>
        </p:spPr>
        <p:txBody>
          <a:bodyPr vert="horz" wrap="square" lIns="0" tIns="32384" rIns="0" bIns="0" rtlCol="0">
            <a:spAutoFit/>
          </a:bodyPr>
          <a:lstStyle/>
          <a:p>
            <a:pPr marL="97790">
              <a:lnSpc>
                <a:spcPct val="100000"/>
              </a:lnSpc>
              <a:spcBef>
                <a:spcPts val="254"/>
              </a:spcBef>
            </a:pPr>
            <a:r>
              <a:rPr spc="-5" dirty="0"/>
              <a:t>Conditions </a:t>
            </a:r>
            <a:r>
              <a:rPr spc="-10" dirty="0"/>
              <a:t>Affecting </a:t>
            </a:r>
            <a:r>
              <a:rPr spc="-15" dirty="0"/>
              <a:t>State </a:t>
            </a:r>
            <a:r>
              <a:rPr spc="-5" dirty="0"/>
              <a:t>Apportionment </a:t>
            </a:r>
            <a:r>
              <a:rPr spc="10" dirty="0"/>
              <a:t>(§</a:t>
            </a:r>
            <a:r>
              <a:rPr spc="15" dirty="0"/>
              <a:t> </a:t>
            </a:r>
            <a:r>
              <a:rPr dirty="0"/>
              <a:t>58050)</a:t>
            </a:r>
          </a:p>
          <a:p>
            <a:pPr marL="389890" marR="5080" indent="-182880">
              <a:lnSpc>
                <a:spcPts val="2160"/>
              </a:lnSpc>
              <a:spcBef>
                <a:spcPts val="425"/>
              </a:spcBef>
              <a:buClr>
                <a:srgbClr val="E38312"/>
              </a:buClr>
              <a:buChar char="◦"/>
              <a:tabLst>
                <a:tab pos="391160" algn="l"/>
              </a:tabLst>
            </a:pPr>
            <a:r>
              <a:rPr dirty="0"/>
              <a:t>Only </a:t>
            </a:r>
            <a:r>
              <a:rPr spc="-5" dirty="0"/>
              <a:t>FTES that meets </a:t>
            </a:r>
            <a:r>
              <a:rPr spc="-10" dirty="0"/>
              <a:t>statutory </a:t>
            </a:r>
            <a:r>
              <a:rPr spc="5" dirty="0"/>
              <a:t>and </a:t>
            </a:r>
            <a:r>
              <a:rPr spc="-5" dirty="0"/>
              <a:t>regulatory apportionment conditions </a:t>
            </a:r>
            <a:r>
              <a:rPr spc="-15" dirty="0"/>
              <a:t>may </a:t>
            </a:r>
            <a:r>
              <a:rPr dirty="0"/>
              <a:t>be claimed </a:t>
            </a:r>
            <a:r>
              <a:rPr spc="-15" dirty="0"/>
              <a:t>for </a:t>
            </a:r>
            <a:r>
              <a:rPr spc="-20" dirty="0"/>
              <a:t>state  </a:t>
            </a:r>
            <a:r>
              <a:rPr spc="-5" dirty="0"/>
              <a:t>apportionment.</a:t>
            </a:r>
          </a:p>
          <a:p>
            <a:pPr marL="389890" marR="718185" indent="-182880">
              <a:lnSpc>
                <a:spcPts val="2160"/>
              </a:lnSpc>
              <a:spcBef>
                <a:spcPts val="600"/>
              </a:spcBef>
              <a:buClr>
                <a:srgbClr val="E38312"/>
              </a:buClr>
              <a:buChar char="◦"/>
              <a:tabLst>
                <a:tab pos="391160" algn="l"/>
              </a:tabLst>
            </a:pPr>
            <a:r>
              <a:rPr spc="-10" dirty="0"/>
              <a:t>Attendance </a:t>
            </a:r>
            <a:r>
              <a:rPr spc="-15" dirty="0"/>
              <a:t>for </a:t>
            </a:r>
            <a:r>
              <a:rPr spc="-5" dirty="0"/>
              <a:t>apportionments </a:t>
            </a:r>
            <a:r>
              <a:rPr dirty="0"/>
              <a:t>shall not </a:t>
            </a:r>
            <a:r>
              <a:rPr spc="-5" dirty="0"/>
              <a:t>be </a:t>
            </a:r>
            <a:r>
              <a:rPr spc="-10" dirty="0"/>
              <a:t>reported </a:t>
            </a:r>
            <a:r>
              <a:rPr dirty="0"/>
              <a:t>unless the </a:t>
            </a:r>
            <a:r>
              <a:rPr spc="-5" dirty="0"/>
              <a:t>course </a:t>
            </a:r>
            <a:r>
              <a:rPr dirty="0"/>
              <a:t>is in an </a:t>
            </a:r>
            <a:r>
              <a:rPr spc="-5" dirty="0"/>
              <a:t>educational  </a:t>
            </a:r>
            <a:r>
              <a:rPr spc="-10" dirty="0"/>
              <a:t>program </a:t>
            </a:r>
            <a:r>
              <a:rPr spc="-5" dirty="0"/>
              <a:t>that </a:t>
            </a:r>
            <a:r>
              <a:rPr dirty="0"/>
              <a:t>has been </a:t>
            </a:r>
            <a:r>
              <a:rPr b="1" spc="-10" dirty="0">
                <a:latin typeface="Calibri"/>
                <a:cs typeface="Calibri"/>
              </a:rPr>
              <a:t>approved </a:t>
            </a:r>
            <a:r>
              <a:rPr spc="-5" dirty="0"/>
              <a:t>or </a:t>
            </a:r>
            <a:r>
              <a:rPr dirty="0"/>
              <a:t>the </a:t>
            </a:r>
            <a:r>
              <a:rPr spc="-10" dirty="0"/>
              <a:t>course </a:t>
            </a:r>
            <a:r>
              <a:rPr spc="-5" dirty="0"/>
              <a:t>itself </a:t>
            </a:r>
            <a:r>
              <a:rPr spc="-10" dirty="0"/>
              <a:t>was</a:t>
            </a:r>
            <a:r>
              <a:rPr dirty="0"/>
              <a:t> </a:t>
            </a:r>
            <a:r>
              <a:rPr b="1" spc="-5" dirty="0">
                <a:latin typeface="Calibri"/>
                <a:cs typeface="Calibri"/>
              </a:rPr>
              <a:t>approved</a:t>
            </a:r>
            <a:r>
              <a:rPr spc="-5" dirty="0"/>
              <a:t>.</a:t>
            </a:r>
          </a:p>
          <a:p>
            <a:pPr marL="85090">
              <a:lnSpc>
                <a:spcPct val="100000"/>
              </a:lnSpc>
              <a:spcBef>
                <a:spcPts val="25"/>
              </a:spcBef>
              <a:buClr>
                <a:srgbClr val="E38312"/>
              </a:buClr>
              <a:buFont typeface="Calibri"/>
              <a:buChar char="◦"/>
            </a:pPr>
            <a:endParaRPr sz="2500" dirty="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381000"/>
            <a:ext cx="10153903" cy="1274708"/>
          </a:xfrm>
          <a:prstGeom prst="rect">
            <a:avLst/>
          </a:prstGeom>
        </p:spPr>
        <p:txBody>
          <a:bodyPr vert="horz" wrap="square" lIns="0" tIns="530860" rIns="0" bIns="0" rtlCol="0">
            <a:spAutoFit/>
          </a:bodyPr>
          <a:lstStyle/>
          <a:p>
            <a:pPr marL="173990">
              <a:lnSpc>
                <a:spcPct val="100000"/>
              </a:lnSpc>
              <a:spcBef>
                <a:spcPts val="100"/>
              </a:spcBef>
              <a:tabLst>
                <a:tab pos="2851150" algn="l"/>
                <a:tab pos="10140315" algn="l"/>
              </a:tabLst>
            </a:pPr>
            <a:r>
              <a:rPr u="none" dirty="0"/>
              <a:t> 	</a:t>
            </a:r>
            <a:r>
              <a:rPr spc="-80" dirty="0">
                <a:solidFill>
                  <a:schemeClr val="accent6">
                    <a:lumMod val="75000"/>
                  </a:schemeClr>
                </a:solidFill>
                <a:latin typeface="Bahnschrift" panose="020B0502040204020203" pitchFamily="34" charset="0"/>
              </a:rPr>
              <a:t>Program</a:t>
            </a:r>
            <a:r>
              <a:rPr spc="-160" dirty="0">
                <a:solidFill>
                  <a:schemeClr val="accent6">
                    <a:lumMod val="75000"/>
                  </a:schemeClr>
                </a:solidFill>
                <a:latin typeface="Bahnschrift" panose="020B0502040204020203" pitchFamily="34" charset="0"/>
              </a:rPr>
              <a:t> </a:t>
            </a:r>
            <a:r>
              <a:rPr spc="-70" dirty="0" smtClean="0">
                <a:solidFill>
                  <a:schemeClr val="accent6">
                    <a:lumMod val="75000"/>
                  </a:schemeClr>
                </a:solidFill>
                <a:latin typeface="Bahnschrift" panose="020B0502040204020203" pitchFamily="34" charset="0"/>
              </a:rPr>
              <a:t>Approvals</a:t>
            </a:r>
            <a:r>
              <a:rPr u="none" spc="-70" dirty="0"/>
              <a:t>	</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8</a:t>
            </a:fld>
            <a:endParaRPr dirty="0"/>
          </a:p>
        </p:txBody>
      </p:sp>
      <p:sp>
        <p:nvSpPr>
          <p:cNvPr id="3" name="object 3"/>
          <p:cNvSpPr txBox="1"/>
          <p:nvPr/>
        </p:nvSpPr>
        <p:spPr>
          <a:xfrm>
            <a:off x="914400" y="1766742"/>
            <a:ext cx="10528300" cy="3207929"/>
          </a:xfrm>
          <a:prstGeom prst="rect">
            <a:avLst/>
          </a:prstGeom>
        </p:spPr>
        <p:txBody>
          <a:bodyPr vert="horz" wrap="square" lIns="0" tIns="47625" rIns="0" bIns="0" rtlCol="0">
            <a:spAutoFit/>
          </a:bodyPr>
          <a:lstStyle/>
          <a:p>
            <a:pPr marL="12700" marR="5080">
              <a:lnSpc>
                <a:spcPts val="2160"/>
              </a:lnSpc>
              <a:spcBef>
                <a:spcPts val="375"/>
              </a:spcBef>
            </a:pPr>
            <a:r>
              <a:rPr sz="2000" spc="-10" dirty="0">
                <a:solidFill>
                  <a:srgbClr val="404040"/>
                </a:solidFill>
                <a:latin typeface="Calibri"/>
                <a:cs typeface="Calibri"/>
              </a:rPr>
              <a:t>Federal </a:t>
            </a:r>
            <a:r>
              <a:rPr sz="2000" spc="-5" dirty="0">
                <a:solidFill>
                  <a:srgbClr val="404040"/>
                </a:solidFill>
                <a:latin typeface="Calibri"/>
                <a:cs typeface="Calibri"/>
              </a:rPr>
              <a:t>regulations </a:t>
            </a:r>
            <a:r>
              <a:rPr sz="2000" spc="-10" dirty="0">
                <a:solidFill>
                  <a:srgbClr val="404040"/>
                </a:solidFill>
                <a:latin typeface="Calibri"/>
                <a:cs typeface="Calibri"/>
              </a:rPr>
              <a:t>require </a:t>
            </a:r>
            <a:r>
              <a:rPr sz="2000" spc="-5" dirty="0">
                <a:solidFill>
                  <a:srgbClr val="404040"/>
                </a:solidFill>
                <a:latin typeface="Calibri"/>
                <a:cs typeface="Calibri"/>
              </a:rPr>
              <a:t>that </a:t>
            </a:r>
            <a:r>
              <a:rPr sz="2000" dirty="0">
                <a:solidFill>
                  <a:srgbClr val="404040"/>
                </a:solidFill>
                <a:latin typeface="Calibri"/>
                <a:cs typeface="Calibri"/>
              </a:rPr>
              <a:t>academic </a:t>
            </a:r>
            <a:r>
              <a:rPr sz="2000" spc="-10" dirty="0">
                <a:solidFill>
                  <a:srgbClr val="404040"/>
                </a:solidFill>
                <a:latin typeface="Calibri"/>
                <a:cs typeface="Calibri"/>
              </a:rPr>
              <a:t>programs </a:t>
            </a:r>
            <a:r>
              <a:rPr sz="2000" dirty="0">
                <a:solidFill>
                  <a:srgbClr val="404040"/>
                </a:solidFill>
                <a:latin typeface="Calibri"/>
                <a:cs typeface="Calibri"/>
              </a:rPr>
              <a:t>eligible </a:t>
            </a:r>
            <a:r>
              <a:rPr sz="2000" spc="-15" dirty="0">
                <a:solidFill>
                  <a:srgbClr val="404040"/>
                </a:solidFill>
                <a:latin typeface="Calibri"/>
                <a:cs typeface="Calibri"/>
              </a:rPr>
              <a:t>for federal </a:t>
            </a:r>
            <a:r>
              <a:rPr sz="2000" spc="-10" dirty="0">
                <a:solidFill>
                  <a:srgbClr val="404040"/>
                </a:solidFill>
                <a:latin typeface="Calibri"/>
                <a:cs typeface="Calibri"/>
              </a:rPr>
              <a:t>student </a:t>
            </a:r>
            <a:r>
              <a:rPr sz="2000" spc="-5" dirty="0">
                <a:solidFill>
                  <a:srgbClr val="404040"/>
                </a:solidFill>
                <a:latin typeface="Calibri"/>
                <a:cs typeface="Calibri"/>
              </a:rPr>
              <a:t>financial aid be  </a:t>
            </a:r>
            <a:r>
              <a:rPr sz="2000" spc="-10" dirty="0">
                <a:solidFill>
                  <a:srgbClr val="404040"/>
                </a:solidFill>
                <a:latin typeface="Calibri"/>
                <a:cs typeface="Calibri"/>
              </a:rPr>
              <a:t>approved </a:t>
            </a:r>
            <a:r>
              <a:rPr sz="2000" spc="-5" dirty="0">
                <a:solidFill>
                  <a:srgbClr val="404040"/>
                </a:solidFill>
                <a:latin typeface="Calibri"/>
                <a:cs typeface="Calibri"/>
              </a:rPr>
              <a:t>by </a:t>
            </a:r>
            <a:r>
              <a:rPr sz="2000" dirty="0">
                <a:solidFill>
                  <a:srgbClr val="404040"/>
                </a:solidFill>
                <a:latin typeface="Calibri"/>
                <a:cs typeface="Calibri"/>
              </a:rPr>
              <a:t>the </a:t>
            </a:r>
            <a:r>
              <a:rPr sz="2000" spc="-5" dirty="0">
                <a:solidFill>
                  <a:srgbClr val="404040"/>
                </a:solidFill>
                <a:latin typeface="Calibri"/>
                <a:cs typeface="Calibri"/>
              </a:rPr>
              <a:t>appointed </a:t>
            </a:r>
            <a:r>
              <a:rPr sz="2000" spc="-15" dirty="0">
                <a:solidFill>
                  <a:srgbClr val="404040"/>
                </a:solidFill>
                <a:latin typeface="Calibri"/>
                <a:cs typeface="Calibri"/>
              </a:rPr>
              <a:t>State </a:t>
            </a:r>
            <a:r>
              <a:rPr sz="2000" dirty="0">
                <a:solidFill>
                  <a:srgbClr val="404040"/>
                </a:solidFill>
                <a:latin typeface="Calibri"/>
                <a:cs typeface="Calibri"/>
              </a:rPr>
              <a:t>Authorizing </a:t>
            </a:r>
            <a:r>
              <a:rPr sz="2000" spc="-20" dirty="0">
                <a:solidFill>
                  <a:srgbClr val="404040"/>
                </a:solidFill>
                <a:latin typeface="Calibri"/>
                <a:cs typeface="Calibri"/>
              </a:rPr>
              <a:t>Agency, </a:t>
            </a:r>
            <a:r>
              <a:rPr sz="2000" u="heavy" dirty="0">
                <a:solidFill>
                  <a:srgbClr val="404040"/>
                </a:solidFill>
                <a:uFill>
                  <a:solidFill>
                    <a:srgbClr val="404040"/>
                  </a:solidFill>
                </a:uFill>
                <a:latin typeface="Calibri"/>
                <a:cs typeface="Calibri"/>
              </a:rPr>
              <a:t>if the </a:t>
            </a:r>
            <a:r>
              <a:rPr sz="2000" u="heavy" spc="-20" dirty="0">
                <a:solidFill>
                  <a:srgbClr val="404040"/>
                </a:solidFill>
                <a:uFill>
                  <a:solidFill>
                    <a:srgbClr val="404040"/>
                  </a:solidFill>
                </a:uFill>
                <a:latin typeface="Calibri"/>
                <a:cs typeface="Calibri"/>
              </a:rPr>
              <a:t>state </a:t>
            </a:r>
            <a:r>
              <a:rPr sz="2000" u="heavy" spc="-10" dirty="0">
                <a:solidFill>
                  <a:srgbClr val="404040"/>
                </a:solidFill>
                <a:uFill>
                  <a:solidFill>
                    <a:srgbClr val="404040"/>
                  </a:solidFill>
                </a:uFill>
                <a:latin typeface="Calibri"/>
                <a:cs typeface="Calibri"/>
              </a:rPr>
              <a:t>requires</a:t>
            </a:r>
            <a:r>
              <a:rPr sz="2000" u="heavy" spc="55" dirty="0">
                <a:solidFill>
                  <a:srgbClr val="404040"/>
                </a:solidFill>
                <a:uFill>
                  <a:solidFill>
                    <a:srgbClr val="404040"/>
                  </a:solidFill>
                </a:uFill>
                <a:latin typeface="Calibri"/>
                <a:cs typeface="Calibri"/>
              </a:rPr>
              <a:t> </a:t>
            </a:r>
            <a:r>
              <a:rPr sz="2000" u="heavy" spc="-15" dirty="0">
                <a:solidFill>
                  <a:srgbClr val="404040"/>
                </a:solidFill>
                <a:uFill>
                  <a:solidFill>
                    <a:srgbClr val="404040"/>
                  </a:solidFill>
                </a:uFill>
                <a:latin typeface="Calibri"/>
                <a:cs typeface="Calibri"/>
              </a:rPr>
              <a:t>approval</a:t>
            </a:r>
            <a:r>
              <a:rPr sz="2000" spc="-15" dirty="0">
                <a:solidFill>
                  <a:srgbClr val="404040"/>
                </a:solidFill>
                <a:latin typeface="Calibri"/>
                <a:cs typeface="Calibri"/>
              </a:rPr>
              <a:t>.</a:t>
            </a:r>
            <a:endParaRPr sz="2000" dirty="0">
              <a:latin typeface="Calibri"/>
              <a:cs typeface="Calibri"/>
            </a:endParaRPr>
          </a:p>
          <a:p>
            <a:pPr>
              <a:lnSpc>
                <a:spcPct val="100000"/>
              </a:lnSpc>
              <a:spcBef>
                <a:spcPts val="10"/>
              </a:spcBef>
            </a:pPr>
            <a:endParaRPr sz="2500" dirty="0">
              <a:latin typeface="Times New Roman"/>
              <a:cs typeface="Times New Roman"/>
            </a:endParaRPr>
          </a:p>
          <a:p>
            <a:pPr marL="396240" indent="-182880">
              <a:lnSpc>
                <a:spcPct val="100000"/>
              </a:lnSpc>
              <a:buClr>
                <a:srgbClr val="E38312"/>
              </a:buClr>
              <a:buChar char="◦"/>
              <a:tabLst>
                <a:tab pos="396875" algn="l"/>
              </a:tabLst>
            </a:pPr>
            <a:r>
              <a:rPr lang="en-US" sz="2000" spc="-5" dirty="0" smtClean="0">
                <a:solidFill>
                  <a:srgbClr val="FF0000"/>
                </a:solidFill>
                <a:latin typeface="Calibri"/>
                <a:cs typeface="Calibri"/>
              </a:rPr>
              <a:t>Title 5</a:t>
            </a:r>
            <a:r>
              <a:rPr sz="2000" spc="-5" dirty="0" smtClean="0">
                <a:solidFill>
                  <a:srgbClr val="FF0000"/>
                </a:solidFill>
                <a:latin typeface="Calibri"/>
                <a:cs typeface="Calibri"/>
              </a:rPr>
              <a:t> </a:t>
            </a:r>
            <a:r>
              <a:rPr sz="2000" spc="-10" dirty="0">
                <a:solidFill>
                  <a:srgbClr val="FF0000"/>
                </a:solidFill>
                <a:latin typeface="Calibri"/>
                <a:cs typeface="Calibri"/>
              </a:rPr>
              <a:t>requires </a:t>
            </a:r>
            <a:r>
              <a:rPr lang="en-US" sz="2000" spc="-10" dirty="0" smtClean="0">
                <a:solidFill>
                  <a:srgbClr val="FF0000"/>
                </a:solidFill>
                <a:latin typeface="Calibri"/>
                <a:cs typeface="Calibri"/>
              </a:rPr>
              <a:t>that colleges submit all Certificates of Achievement with 16 or more semester units to the Chancellor’s Office for chaptering.</a:t>
            </a:r>
            <a:r>
              <a:rPr lang="en-US" sz="2000" spc="-35" dirty="0" smtClean="0">
                <a:solidFill>
                  <a:srgbClr val="FF0000"/>
                </a:solidFill>
                <a:latin typeface="Calibri"/>
                <a:cs typeface="Calibri"/>
              </a:rPr>
              <a:t> </a:t>
            </a:r>
          </a:p>
          <a:p>
            <a:pPr marL="213360">
              <a:lnSpc>
                <a:spcPct val="100000"/>
              </a:lnSpc>
              <a:buClr>
                <a:srgbClr val="E38312"/>
              </a:buClr>
              <a:tabLst>
                <a:tab pos="396875" algn="l"/>
              </a:tabLst>
            </a:pPr>
            <a:endParaRPr sz="2700" dirty="0">
              <a:solidFill>
                <a:srgbClr val="FF0000"/>
              </a:solidFill>
              <a:latin typeface="Times New Roman"/>
              <a:cs typeface="Times New Roman"/>
            </a:endParaRPr>
          </a:p>
          <a:p>
            <a:pPr marL="396240" indent="-182880">
              <a:lnSpc>
                <a:spcPts val="2280"/>
              </a:lnSpc>
              <a:buClr>
                <a:srgbClr val="E38312"/>
              </a:buClr>
              <a:buChar char="◦"/>
              <a:tabLst>
                <a:tab pos="396875" algn="l"/>
              </a:tabLst>
            </a:pPr>
            <a:r>
              <a:rPr lang="en-US" sz="2000" spc="-5" dirty="0" smtClean="0">
                <a:solidFill>
                  <a:srgbClr val="FF0000"/>
                </a:solidFill>
                <a:latin typeface="Calibri"/>
                <a:cs typeface="Calibri"/>
              </a:rPr>
              <a:t>Colleges may submit </a:t>
            </a:r>
            <a:r>
              <a:rPr lang="en-US" sz="2000" spc="-5" dirty="0" err="1" smtClean="0">
                <a:solidFill>
                  <a:srgbClr val="FF0000"/>
                </a:solidFill>
                <a:latin typeface="Calibri"/>
                <a:cs typeface="Calibri"/>
              </a:rPr>
              <a:t>CoAs</a:t>
            </a:r>
            <a:r>
              <a:rPr lang="en-US" sz="2000" spc="-5" dirty="0" smtClean="0">
                <a:solidFill>
                  <a:srgbClr val="FF0000"/>
                </a:solidFill>
                <a:latin typeface="Calibri"/>
                <a:cs typeface="Calibri"/>
              </a:rPr>
              <a:t> that are 8 to fewer than 16 semester units to the Chancellor’s Office for chaptering, and then those </a:t>
            </a:r>
            <a:r>
              <a:rPr lang="en-US" sz="2000" spc="-5" dirty="0" err="1" smtClean="0">
                <a:solidFill>
                  <a:srgbClr val="FF0000"/>
                </a:solidFill>
                <a:latin typeface="Calibri"/>
                <a:cs typeface="Calibri"/>
              </a:rPr>
              <a:t>CoAs</a:t>
            </a:r>
            <a:r>
              <a:rPr lang="en-US" sz="2000" spc="-5" dirty="0" smtClean="0">
                <a:solidFill>
                  <a:srgbClr val="FF0000"/>
                </a:solidFill>
                <a:latin typeface="Calibri"/>
                <a:cs typeface="Calibri"/>
              </a:rPr>
              <a:t> can be noted on the student transcript. HOWEVER, please note that programs that are less than 16 semester units are not eligible for FA.  </a:t>
            </a:r>
          </a:p>
          <a:p>
            <a:pPr marL="213360">
              <a:lnSpc>
                <a:spcPts val="2280"/>
              </a:lnSpc>
              <a:buClr>
                <a:srgbClr val="E38312"/>
              </a:buClr>
              <a:tabLst>
                <a:tab pos="396875" algn="l"/>
              </a:tabLst>
            </a:pPr>
            <a:endParaRPr sz="2000" dirty="0">
              <a:solidFill>
                <a:srgbClr val="FF0000"/>
              </a:solidFill>
              <a:latin typeface="Calibri"/>
              <a:cs typeface="Calibri"/>
            </a:endParaRPr>
          </a:p>
        </p:txBody>
      </p:sp>
    </p:spTree>
    <p:extLst>
      <p:ext uri="{BB962C8B-B14F-4D97-AF65-F5344CB8AC3E}">
        <p14:creationId xmlns:p14="http://schemas.microsoft.com/office/powerpoint/2010/main" val="2585546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93980">
              <a:lnSpc>
                <a:spcPts val="1105"/>
              </a:lnSpc>
            </a:pPr>
            <a:fld id="{81D60167-4931-47E6-BA6A-407CBD079E47}" type="slidenum">
              <a:rPr dirty="0"/>
              <a:t>9</a:t>
            </a:fld>
            <a:endParaRPr dirty="0"/>
          </a:p>
        </p:txBody>
      </p:sp>
      <p:sp>
        <p:nvSpPr>
          <p:cNvPr id="3" name="object 3"/>
          <p:cNvSpPr txBox="1"/>
          <p:nvPr/>
        </p:nvSpPr>
        <p:spPr>
          <a:xfrm>
            <a:off x="1295400" y="2209800"/>
            <a:ext cx="10287000" cy="3407343"/>
          </a:xfrm>
          <a:prstGeom prst="rect">
            <a:avLst/>
          </a:prstGeom>
        </p:spPr>
        <p:txBody>
          <a:bodyPr vert="horz" wrap="square" lIns="0" tIns="31750" rIns="0" bIns="0" rtlCol="0">
            <a:spAutoFit/>
          </a:bodyPr>
          <a:lstStyle/>
          <a:p>
            <a:pPr marL="12700">
              <a:lnSpc>
                <a:spcPct val="100000"/>
              </a:lnSpc>
              <a:spcBef>
                <a:spcPts val="250"/>
              </a:spcBef>
            </a:pPr>
            <a:r>
              <a:rPr lang="en-US" sz="2800" dirty="0" smtClean="0">
                <a:solidFill>
                  <a:srgbClr val="404040"/>
                </a:solidFill>
                <a:latin typeface="+mj-lt"/>
                <a:cs typeface="Calibri"/>
              </a:rPr>
              <a:t>Th</a:t>
            </a:r>
            <a:r>
              <a:rPr sz="2800" dirty="0" smtClean="0">
                <a:solidFill>
                  <a:srgbClr val="404040"/>
                </a:solidFill>
                <a:latin typeface="+mj-lt"/>
                <a:cs typeface="Calibri"/>
              </a:rPr>
              <a:t>e </a:t>
            </a:r>
            <a:r>
              <a:rPr sz="2800" spc="-5" dirty="0">
                <a:solidFill>
                  <a:srgbClr val="404040"/>
                </a:solidFill>
                <a:latin typeface="+mj-lt"/>
                <a:cs typeface="Calibri"/>
              </a:rPr>
              <a:t>Department of Education </a:t>
            </a:r>
            <a:r>
              <a:rPr sz="2800" dirty="0">
                <a:solidFill>
                  <a:srgbClr val="404040"/>
                </a:solidFill>
                <a:latin typeface="+mj-lt"/>
                <a:cs typeface="Calibri"/>
              </a:rPr>
              <a:t>[ED] </a:t>
            </a:r>
            <a:r>
              <a:rPr lang="en-US" sz="2800" dirty="0" smtClean="0">
                <a:solidFill>
                  <a:srgbClr val="404040"/>
                </a:solidFill>
                <a:latin typeface="+mj-lt"/>
                <a:cs typeface="Calibri"/>
              </a:rPr>
              <a:t>v</a:t>
            </a:r>
            <a:r>
              <a:rPr sz="2800" spc="-10" dirty="0" smtClean="0">
                <a:solidFill>
                  <a:srgbClr val="404040"/>
                </a:solidFill>
                <a:latin typeface="+mj-lt"/>
                <a:cs typeface="Calibri"/>
              </a:rPr>
              <a:t>erifies </a:t>
            </a:r>
            <a:r>
              <a:rPr sz="2800" spc="-20" dirty="0">
                <a:solidFill>
                  <a:srgbClr val="404040"/>
                </a:solidFill>
                <a:latin typeface="+mj-lt"/>
                <a:cs typeface="Calibri"/>
              </a:rPr>
              <a:t>state </a:t>
            </a:r>
            <a:r>
              <a:rPr sz="2800" spc="-5" dirty="0">
                <a:solidFill>
                  <a:srgbClr val="404040"/>
                </a:solidFill>
                <a:latin typeface="+mj-lt"/>
                <a:cs typeface="Calibri"/>
              </a:rPr>
              <a:t>eligible </a:t>
            </a:r>
            <a:r>
              <a:rPr sz="2800" spc="-15" dirty="0">
                <a:solidFill>
                  <a:srgbClr val="404040"/>
                </a:solidFill>
                <a:latin typeface="+mj-lt"/>
                <a:cs typeface="Calibri"/>
              </a:rPr>
              <a:t>program</a:t>
            </a:r>
            <a:r>
              <a:rPr sz="2800" spc="30" dirty="0">
                <a:solidFill>
                  <a:srgbClr val="404040"/>
                </a:solidFill>
                <a:latin typeface="+mj-lt"/>
                <a:cs typeface="Calibri"/>
              </a:rPr>
              <a:t> </a:t>
            </a:r>
            <a:r>
              <a:rPr sz="2800" spc="-10" dirty="0" smtClean="0">
                <a:solidFill>
                  <a:srgbClr val="404040"/>
                </a:solidFill>
                <a:latin typeface="+mj-lt"/>
                <a:cs typeface="Calibri"/>
              </a:rPr>
              <a:t>approval</a:t>
            </a:r>
            <a:r>
              <a:rPr lang="en-US" sz="2800" spc="-10" dirty="0" smtClean="0">
                <a:solidFill>
                  <a:srgbClr val="404040"/>
                </a:solidFill>
                <a:latin typeface="+mj-lt"/>
                <a:cs typeface="Calibri"/>
              </a:rPr>
              <a:t>s</a:t>
            </a:r>
            <a:r>
              <a:rPr sz="2800" spc="-10" dirty="0" smtClean="0">
                <a:solidFill>
                  <a:srgbClr val="404040"/>
                </a:solidFill>
                <a:latin typeface="+mj-lt"/>
                <a:cs typeface="Calibri"/>
              </a:rPr>
              <a:t>:</a:t>
            </a:r>
            <a:endParaRPr sz="2800" dirty="0">
              <a:latin typeface="+mj-lt"/>
              <a:cs typeface="Calibri"/>
            </a:endParaRPr>
          </a:p>
          <a:p>
            <a:pPr marL="396240" indent="-182880">
              <a:lnSpc>
                <a:spcPct val="100000"/>
              </a:lnSpc>
              <a:spcBef>
                <a:spcPts val="155"/>
              </a:spcBef>
              <a:buClr>
                <a:srgbClr val="E38312"/>
              </a:buClr>
              <a:buFont typeface="Calibri"/>
              <a:buChar char="◦"/>
              <a:tabLst>
                <a:tab pos="396875" algn="l"/>
              </a:tabLst>
            </a:pPr>
            <a:r>
              <a:rPr sz="2800" b="1" spc="-30" dirty="0">
                <a:solidFill>
                  <a:srgbClr val="404040"/>
                </a:solidFill>
                <a:latin typeface="+mj-lt"/>
                <a:cs typeface="Calibri"/>
              </a:rPr>
              <a:t>At </a:t>
            </a:r>
            <a:r>
              <a:rPr sz="2800" b="1" dirty="0">
                <a:solidFill>
                  <a:srgbClr val="404040"/>
                </a:solidFill>
                <a:latin typeface="+mj-lt"/>
                <a:cs typeface="Calibri"/>
              </a:rPr>
              <a:t>the time of </a:t>
            </a:r>
            <a:r>
              <a:rPr sz="2800" b="1" spc="-5" dirty="0">
                <a:solidFill>
                  <a:srgbClr val="404040"/>
                </a:solidFill>
                <a:latin typeface="+mj-lt"/>
                <a:cs typeface="Calibri"/>
              </a:rPr>
              <a:t>recertification;</a:t>
            </a:r>
            <a:r>
              <a:rPr sz="2800" b="1" spc="-85" dirty="0">
                <a:solidFill>
                  <a:srgbClr val="404040"/>
                </a:solidFill>
                <a:latin typeface="+mj-lt"/>
                <a:cs typeface="Calibri"/>
              </a:rPr>
              <a:t> </a:t>
            </a:r>
            <a:r>
              <a:rPr sz="2800" b="1" dirty="0">
                <a:solidFill>
                  <a:srgbClr val="404040"/>
                </a:solidFill>
                <a:latin typeface="+mj-lt"/>
                <a:cs typeface="Calibri"/>
              </a:rPr>
              <a:t>or</a:t>
            </a:r>
            <a:endParaRPr sz="2800" dirty="0">
              <a:latin typeface="+mj-lt"/>
              <a:cs typeface="Calibri"/>
            </a:endParaRPr>
          </a:p>
          <a:p>
            <a:pPr marL="396240" indent="-182880">
              <a:lnSpc>
                <a:spcPct val="100000"/>
              </a:lnSpc>
              <a:spcBef>
                <a:spcPts val="365"/>
              </a:spcBef>
              <a:buClr>
                <a:srgbClr val="E38312"/>
              </a:buClr>
              <a:buFont typeface="Calibri"/>
              <a:buChar char="◦"/>
              <a:tabLst>
                <a:tab pos="396875" algn="l"/>
              </a:tabLst>
            </a:pPr>
            <a:r>
              <a:rPr sz="2800" b="1" dirty="0">
                <a:solidFill>
                  <a:srgbClr val="404040"/>
                </a:solidFill>
                <a:latin typeface="+mj-lt"/>
                <a:cs typeface="Calibri"/>
              </a:rPr>
              <a:t>When </a:t>
            </a:r>
            <a:r>
              <a:rPr sz="2800" b="1" spc="-5" dirty="0">
                <a:solidFill>
                  <a:srgbClr val="404040"/>
                </a:solidFill>
                <a:latin typeface="+mj-lt"/>
                <a:cs typeface="Calibri"/>
              </a:rPr>
              <a:t>changes </a:t>
            </a:r>
            <a:r>
              <a:rPr sz="2800" b="1" spc="-10" dirty="0">
                <a:solidFill>
                  <a:srgbClr val="404040"/>
                </a:solidFill>
                <a:latin typeface="+mj-lt"/>
                <a:cs typeface="Calibri"/>
              </a:rPr>
              <a:t>are </a:t>
            </a:r>
            <a:r>
              <a:rPr sz="2800" b="1" dirty="0">
                <a:solidFill>
                  <a:srgbClr val="404040"/>
                </a:solidFill>
                <a:latin typeface="+mj-lt"/>
                <a:cs typeface="Calibri"/>
              </a:rPr>
              <a:t>made </a:t>
            </a:r>
            <a:r>
              <a:rPr sz="2800" b="1" spc="-10" dirty="0">
                <a:solidFill>
                  <a:srgbClr val="404040"/>
                </a:solidFill>
                <a:latin typeface="+mj-lt"/>
                <a:cs typeface="Calibri"/>
              </a:rPr>
              <a:t>to </a:t>
            </a:r>
            <a:r>
              <a:rPr sz="2800" b="1" spc="-5" dirty="0">
                <a:solidFill>
                  <a:srgbClr val="404040"/>
                </a:solidFill>
                <a:latin typeface="+mj-lt"/>
                <a:cs typeface="Calibri"/>
              </a:rPr>
              <a:t>eligible </a:t>
            </a:r>
            <a:r>
              <a:rPr sz="2800" b="1" spc="-10" dirty="0">
                <a:solidFill>
                  <a:srgbClr val="404040"/>
                </a:solidFill>
                <a:latin typeface="+mj-lt"/>
                <a:cs typeface="Calibri"/>
              </a:rPr>
              <a:t>program(s) </a:t>
            </a:r>
            <a:r>
              <a:rPr sz="2800" b="1" dirty="0">
                <a:solidFill>
                  <a:srgbClr val="404040"/>
                </a:solidFill>
                <a:latin typeface="+mj-lt"/>
                <a:cs typeface="Calibri"/>
              </a:rPr>
              <a:t>during the </a:t>
            </a:r>
            <a:r>
              <a:rPr sz="2800" b="1" spc="-5" dirty="0">
                <a:solidFill>
                  <a:srgbClr val="404040"/>
                </a:solidFill>
                <a:latin typeface="+mj-lt"/>
                <a:cs typeface="Calibri"/>
              </a:rPr>
              <a:t>academic</a:t>
            </a:r>
            <a:r>
              <a:rPr sz="2800" b="1" spc="-40" dirty="0">
                <a:solidFill>
                  <a:srgbClr val="404040"/>
                </a:solidFill>
                <a:latin typeface="+mj-lt"/>
                <a:cs typeface="Calibri"/>
              </a:rPr>
              <a:t> </a:t>
            </a:r>
            <a:r>
              <a:rPr sz="2800" b="1" spc="-50" dirty="0">
                <a:solidFill>
                  <a:srgbClr val="404040"/>
                </a:solidFill>
                <a:latin typeface="+mj-lt"/>
                <a:cs typeface="Calibri"/>
              </a:rPr>
              <a:t>year.</a:t>
            </a:r>
            <a:endParaRPr sz="2800" dirty="0">
              <a:latin typeface="+mj-lt"/>
              <a:cs typeface="Calibri"/>
            </a:endParaRPr>
          </a:p>
          <a:p>
            <a:pPr>
              <a:lnSpc>
                <a:spcPct val="100000"/>
              </a:lnSpc>
            </a:pPr>
            <a:endParaRPr sz="800" dirty="0">
              <a:latin typeface="+mj-lt"/>
              <a:cs typeface="Times New Roman"/>
            </a:endParaRPr>
          </a:p>
          <a:p>
            <a:pPr>
              <a:lnSpc>
                <a:spcPct val="100000"/>
              </a:lnSpc>
              <a:spcBef>
                <a:spcPts val="30"/>
              </a:spcBef>
            </a:pPr>
            <a:endParaRPr sz="2800" dirty="0">
              <a:latin typeface="+mj-lt"/>
              <a:cs typeface="Times New Roman"/>
            </a:endParaRPr>
          </a:p>
          <a:p>
            <a:pPr marL="12700">
              <a:lnSpc>
                <a:spcPts val="2280"/>
              </a:lnSpc>
              <a:spcBef>
                <a:spcPts val="5"/>
              </a:spcBef>
            </a:pPr>
            <a:r>
              <a:rPr sz="2400" spc="-10" dirty="0">
                <a:solidFill>
                  <a:srgbClr val="404040"/>
                </a:solidFill>
                <a:latin typeface="+mj-lt"/>
                <a:cs typeface="Calibri"/>
              </a:rPr>
              <a:t>Any deviation from </a:t>
            </a:r>
            <a:r>
              <a:rPr sz="2400" spc="-5" dirty="0">
                <a:solidFill>
                  <a:srgbClr val="404040"/>
                </a:solidFill>
                <a:latin typeface="+mj-lt"/>
                <a:cs typeface="Calibri"/>
              </a:rPr>
              <a:t>what </a:t>
            </a:r>
            <a:r>
              <a:rPr sz="2400" dirty="0">
                <a:solidFill>
                  <a:srgbClr val="404040"/>
                </a:solidFill>
                <a:latin typeface="+mj-lt"/>
                <a:cs typeface="Calibri"/>
              </a:rPr>
              <a:t>the </a:t>
            </a:r>
            <a:r>
              <a:rPr sz="2400" spc="-5" dirty="0">
                <a:solidFill>
                  <a:srgbClr val="404040"/>
                </a:solidFill>
                <a:latin typeface="+mj-lt"/>
                <a:cs typeface="Calibri"/>
              </a:rPr>
              <a:t>college submits </a:t>
            </a:r>
            <a:r>
              <a:rPr sz="2400" spc="-15" dirty="0">
                <a:solidFill>
                  <a:srgbClr val="404040"/>
                </a:solidFill>
                <a:latin typeface="+mj-lt"/>
                <a:cs typeface="Calibri"/>
              </a:rPr>
              <a:t>for federal </a:t>
            </a:r>
            <a:r>
              <a:rPr sz="2400" spc="-10" dirty="0" smtClean="0">
                <a:solidFill>
                  <a:srgbClr val="404040"/>
                </a:solidFill>
                <a:latin typeface="+mj-lt"/>
                <a:cs typeface="Calibri"/>
              </a:rPr>
              <a:t>approval</a:t>
            </a:r>
            <a:r>
              <a:rPr lang="en-US" sz="2400" spc="-10" dirty="0" smtClean="0">
                <a:solidFill>
                  <a:srgbClr val="404040"/>
                </a:solidFill>
                <a:latin typeface="+mj-lt"/>
                <a:cs typeface="Calibri"/>
              </a:rPr>
              <a:t> </a:t>
            </a:r>
            <a:r>
              <a:rPr sz="2400" dirty="0" smtClean="0">
                <a:solidFill>
                  <a:srgbClr val="404040"/>
                </a:solidFill>
                <a:latin typeface="+mj-lt"/>
                <a:cs typeface="Calibri"/>
              </a:rPr>
              <a:t>and </a:t>
            </a:r>
            <a:r>
              <a:rPr sz="2400" spc="-10" dirty="0">
                <a:solidFill>
                  <a:srgbClr val="404040"/>
                </a:solidFill>
                <a:latin typeface="+mj-lt"/>
                <a:cs typeface="Calibri"/>
              </a:rPr>
              <a:t>what </a:t>
            </a:r>
            <a:r>
              <a:rPr sz="2400" dirty="0">
                <a:solidFill>
                  <a:srgbClr val="404040"/>
                </a:solidFill>
                <a:latin typeface="+mj-lt"/>
                <a:cs typeface="Calibri"/>
              </a:rPr>
              <a:t>the </a:t>
            </a:r>
            <a:r>
              <a:rPr sz="2400" spc="-5" dirty="0">
                <a:solidFill>
                  <a:srgbClr val="404040"/>
                </a:solidFill>
                <a:latin typeface="+mj-lt"/>
                <a:cs typeface="Calibri"/>
              </a:rPr>
              <a:t>Chancellor’s</a:t>
            </a:r>
            <a:r>
              <a:rPr sz="2400" spc="130" dirty="0">
                <a:solidFill>
                  <a:srgbClr val="404040"/>
                </a:solidFill>
                <a:latin typeface="+mj-lt"/>
                <a:cs typeface="Calibri"/>
              </a:rPr>
              <a:t> </a:t>
            </a:r>
            <a:r>
              <a:rPr sz="2400" spc="-5" dirty="0" smtClean="0">
                <a:solidFill>
                  <a:srgbClr val="404040"/>
                </a:solidFill>
                <a:latin typeface="+mj-lt"/>
                <a:cs typeface="Calibri"/>
              </a:rPr>
              <a:t>Office</a:t>
            </a:r>
            <a:r>
              <a:rPr lang="en-US" sz="2400" spc="-5" dirty="0" smtClean="0">
                <a:solidFill>
                  <a:srgbClr val="404040"/>
                </a:solidFill>
                <a:latin typeface="+mj-lt"/>
                <a:cs typeface="Calibri"/>
              </a:rPr>
              <a:t> </a:t>
            </a:r>
            <a:r>
              <a:rPr sz="2400" spc="-10" dirty="0" smtClean="0">
                <a:solidFill>
                  <a:srgbClr val="404040"/>
                </a:solidFill>
                <a:latin typeface="+mj-lt"/>
                <a:cs typeface="Calibri"/>
              </a:rPr>
              <a:t>reflects </a:t>
            </a:r>
            <a:r>
              <a:rPr sz="2400" dirty="0">
                <a:solidFill>
                  <a:srgbClr val="404040"/>
                </a:solidFill>
                <a:latin typeface="+mj-lt"/>
                <a:cs typeface="Calibri"/>
              </a:rPr>
              <a:t>in the </a:t>
            </a:r>
            <a:r>
              <a:rPr sz="2400" spc="-5" dirty="0">
                <a:solidFill>
                  <a:srgbClr val="404040"/>
                </a:solidFill>
                <a:latin typeface="+mj-lt"/>
                <a:cs typeface="Calibri"/>
              </a:rPr>
              <a:t>COCI </a:t>
            </a:r>
            <a:r>
              <a:rPr sz="2400" spc="-15" dirty="0">
                <a:solidFill>
                  <a:srgbClr val="404040"/>
                </a:solidFill>
                <a:latin typeface="+mj-lt"/>
                <a:cs typeface="Calibri"/>
              </a:rPr>
              <a:t>may </a:t>
            </a:r>
            <a:r>
              <a:rPr sz="2400" spc="-5" dirty="0">
                <a:solidFill>
                  <a:srgbClr val="404040"/>
                </a:solidFill>
                <a:latin typeface="+mj-lt"/>
                <a:cs typeface="Calibri"/>
              </a:rPr>
              <a:t>be cause </a:t>
            </a:r>
            <a:r>
              <a:rPr sz="2400" spc="-15" dirty="0">
                <a:solidFill>
                  <a:srgbClr val="404040"/>
                </a:solidFill>
                <a:latin typeface="+mj-lt"/>
                <a:cs typeface="Calibri"/>
              </a:rPr>
              <a:t>for</a:t>
            </a:r>
            <a:r>
              <a:rPr sz="2400" spc="-20" dirty="0">
                <a:solidFill>
                  <a:srgbClr val="404040"/>
                </a:solidFill>
                <a:latin typeface="+mj-lt"/>
                <a:cs typeface="Calibri"/>
              </a:rPr>
              <a:t> </a:t>
            </a:r>
            <a:r>
              <a:rPr sz="2400" dirty="0">
                <a:solidFill>
                  <a:srgbClr val="404040"/>
                </a:solidFill>
                <a:latin typeface="+mj-lt"/>
                <a:cs typeface="Calibri"/>
              </a:rPr>
              <a:t>concern.</a:t>
            </a:r>
            <a:endParaRPr sz="2400" dirty="0">
              <a:latin typeface="+mj-lt"/>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997E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2756</TotalTime>
  <Words>2637</Words>
  <Application>Microsoft Office PowerPoint</Application>
  <PresentationFormat>Widescreen</PresentationFormat>
  <Paragraphs>338</Paragraphs>
  <Slides>34</Slides>
  <Notes>34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34</vt:i4>
      </vt:variant>
    </vt:vector>
  </HeadingPairs>
  <TitlesOfParts>
    <vt:vector size="47" baseType="lpstr">
      <vt:lpstr>Arial</vt:lpstr>
      <vt:lpstr>Bahnschrift</vt:lpstr>
      <vt:lpstr>Bahnschrift SemiBold</vt:lpstr>
      <vt:lpstr>Bahnschrift SemiBold Condensed</vt:lpstr>
      <vt:lpstr>Bahnschrift SemiCondensed</vt:lpstr>
      <vt:lpstr>Berlin Sans FB</vt:lpstr>
      <vt:lpstr>Calibri</vt:lpstr>
      <vt:lpstr>Calibri Light</vt:lpstr>
      <vt:lpstr>Franklin Gothic Demi</vt:lpstr>
      <vt:lpstr>Georgia</vt:lpstr>
      <vt:lpstr>Times New Roman</vt:lpstr>
      <vt:lpstr>Wingdings</vt:lpstr>
      <vt:lpstr>Office Theme</vt:lpstr>
      <vt:lpstr>Financial Aid &amp; Curriculum</vt:lpstr>
      <vt:lpstr>  Description &amp; Outcomes </vt:lpstr>
      <vt:lpstr>Implications:  Financial Aid &amp;  Curriculum Processes </vt:lpstr>
      <vt:lpstr>  2017-18 Financial Aid Facts </vt:lpstr>
      <vt:lpstr>  What is at Stake? </vt:lpstr>
      <vt:lpstr>Curriculum Design Objective (Overview) </vt:lpstr>
      <vt:lpstr>Course/Program Approval FTES Implications</vt:lpstr>
      <vt:lpstr>  Program Approvals </vt:lpstr>
      <vt:lpstr>PowerPoint Presentation</vt:lpstr>
      <vt:lpstr>Current Practice: Keep Programs in Sync and COMPLIANT </vt:lpstr>
      <vt:lpstr>  Inconsistencies &amp; Corrective Actions </vt:lpstr>
      <vt:lpstr>PowerPoint Presentation</vt:lpstr>
      <vt:lpstr>  Reconcile Control/Source Documents </vt:lpstr>
      <vt:lpstr>Outcomes of Local Curricular Processes   Assure Compliance </vt:lpstr>
      <vt:lpstr>Chancellor’s Office   Process for Programs </vt:lpstr>
      <vt:lpstr>Sub. vs. Nonsub. Changes</vt:lpstr>
      <vt:lpstr>Program Eligibility &amp; FA</vt:lpstr>
      <vt:lpstr>Chancellor’s Office/Local Review for  CTE and FA Eligibility </vt:lpstr>
      <vt:lpstr>Chancellor’s Office/Local Review for ADTs &amp;  AA/AS (non-CTE) &amp; FA Eligibility</vt:lpstr>
      <vt:lpstr>Determining Program Eligibility </vt:lpstr>
      <vt:lpstr>Determining Program Eligibility </vt:lpstr>
      <vt:lpstr>PPA, E-App, ECAR </vt:lpstr>
      <vt:lpstr>Adding Programs </vt:lpstr>
      <vt:lpstr>Adding Programs </vt:lpstr>
      <vt:lpstr>Program Eligibility Steps </vt:lpstr>
      <vt:lpstr>Distance Education &amp; Correspondence Courses</vt:lpstr>
      <vt:lpstr>Distance Education (DE) </vt:lpstr>
      <vt:lpstr>  DE Technologies </vt:lpstr>
      <vt:lpstr>DE Course Approval</vt:lpstr>
      <vt:lpstr>  Correspondence vs. DE </vt:lpstr>
      <vt:lpstr>Correspondence and Institutional Eligibility </vt:lpstr>
      <vt:lpstr>Vetting of Individual Course Design </vt:lpstr>
      <vt:lpstr> What are some other considerations?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&amp; Curriculum</dc:title>
  <dc:creator>Aimee Tran</dc:creator>
  <cp:lastModifiedBy>Aimee Tran</cp:lastModifiedBy>
  <cp:revision>49</cp:revision>
  <dcterms:created xsi:type="dcterms:W3CDTF">2019-06-24T23:10:24Z</dcterms:created>
  <dcterms:modified xsi:type="dcterms:W3CDTF">2019-07-18T15:55:14Z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2018-08-20T00:00:00Z</vt:filetime>
  </property>
  <property fmtid="{D5CDD505-2E9C-101B-9397-08002B2CF9AE}" pid="3" name="LastSaved">
    <vt:filetime>2019-06-24T00:00:00Z</vt:filetime>
  </property>
</Properties>
</file>