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p:restoredTop sz="80148" autoAdjust="0"/>
  </p:normalViewPr>
  <p:slideViewPr>
    <p:cSldViewPr snapToGrid="0" snapToObjects="1">
      <p:cViewPr varScale="1">
        <p:scale>
          <a:sx n="58" d="100"/>
          <a:sy n="58" d="100"/>
        </p:scale>
        <p:origin x="11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193103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186219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163467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Angela and Shireen</a:t>
            </a:r>
          </a:p>
          <a:p>
            <a:pPr marL="0" lvl="0" indent="0" algn="l" rtl="0">
              <a:lnSpc>
                <a:spcPct val="100000"/>
              </a:lnSpc>
              <a:spcBef>
                <a:spcPts val="0"/>
              </a:spcBef>
              <a:spcAft>
                <a:spcPts val="0"/>
              </a:spcAft>
              <a:buSzPts val="1400"/>
              <a:buNone/>
            </a:pPr>
            <a:r>
              <a:rPr lang="en-US" dirty="0"/>
              <a:t>Discuss meeting with FA, A/R, Marketing</a:t>
            </a:r>
          </a:p>
          <a:p>
            <a:pPr marL="0" lvl="0" indent="0" algn="l" rtl="0">
              <a:lnSpc>
                <a:spcPct val="100000"/>
              </a:lnSpc>
              <a:spcBef>
                <a:spcPts val="0"/>
              </a:spcBef>
              <a:spcAft>
                <a:spcPts val="0"/>
              </a:spcAft>
              <a:buSzPts val="1400"/>
              <a:buNone/>
            </a:pPr>
            <a:r>
              <a:rPr lang="en-US" dirty="0"/>
              <a:t>What does LIVE really mean?</a:t>
            </a:r>
          </a:p>
          <a:p>
            <a:pPr marL="0" lvl="0" indent="0" algn="l" rtl="0">
              <a:spcBef>
                <a:spcPts val="0"/>
              </a:spcBef>
              <a:spcAft>
                <a:spcPts val="0"/>
              </a:spcAft>
              <a:buClr>
                <a:schemeClr val="dk1"/>
              </a:buClr>
              <a:buSzPts val="1400"/>
              <a:buFont typeface="Arial"/>
              <a:buNone/>
            </a:pPr>
            <a:r>
              <a:rPr lang="en-US" dirty="0"/>
              <a:t>For example: our email to everyone that about courses and programs being approved.</a:t>
            </a:r>
          </a:p>
          <a:p>
            <a:pPr marL="0" lvl="0" indent="0" algn="l" rtl="0">
              <a:spcBef>
                <a:spcPts val="0"/>
              </a:spcBef>
              <a:spcAft>
                <a:spcPts val="0"/>
              </a:spcAft>
              <a:buClr>
                <a:schemeClr val="dk1"/>
              </a:buClr>
              <a:buSzPts val="1400"/>
              <a:buFont typeface="Arial"/>
              <a:buNone/>
            </a:pPr>
            <a:r>
              <a:rPr lang="en-US" dirty="0"/>
              <a:t>Curriculum Office is the first step but not the last.</a:t>
            </a: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Upon approval, how are departments notified of effective dates?</a:t>
            </a: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Just because a course/program is effective, does it mean it should be offered?</a:t>
            </a:r>
          </a:p>
          <a:p>
            <a:pPr marL="914400" lvl="1"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Depending on when a course is approved, it can take almost 1.5 years to get IGETC approval.</a:t>
            </a:r>
          </a:p>
          <a:p>
            <a:pPr marL="457200" lvl="0"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Student catalog rights</a:t>
            </a:r>
          </a:p>
          <a:p>
            <a:pPr marL="914400" lvl="1" indent="-292100" algn="l" rtl="0">
              <a:lnSpc>
                <a:spcPct val="115000"/>
              </a:lnSpc>
              <a:spcBef>
                <a:spcPts val="0"/>
              </a:spcBef>
              <a:spcAft>
                <a:spcPts val="0"/>
              </a:spcAft>
              <a:buClr>
                <a:schemeClr val="dk1"/>
              </a:buClr>
              <a:buSzPts val="1000"/>
              <a:buChar char="○"/>
            </a:pPr>
            <a:r>
              <a:rPr lang="en-US" sz="1000" dirty="0">
                <a:latin typeface="Arial"/>
                <a:ea typeface="Arial"/>
                <a:cs typeface="Arial"/>
                <a:sym typeface="Arial"/>
              </a:rPr>
              <a:t>Important for Guided Pathways and Program Maps</a:t>
            </a:r>
            <a:endParaRPr lang="en-US" sz="300" dirty="0"/>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228835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362212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Shireen and Angela</a:t>
            </a:r>
          </a:p>
          <a:p>
            <a:pPr marL="0" lvl="0" indent="0" algn="l" rtl="0">
              <a:lnSpc>
                <a:spcPct val="100000"/>
              </a:lnSpc>
              <a:spcBef>
                <a:spcPts val="0"/>
              </a:spcBef>
              <a:spcAft>
                <a:spcPts val="0"/>
              </a:spcAft>
              <a:buSzPts val="1400"/>
              <a:buNone/>
            </a:pPr>
            <a:r>
              <a:rPr lang="en-US" dirty="0"/>
              <a:t>Curriculum Office Role Boundaries/ Roles</a:t>
            </a:r>
          </a:p>
          <a:p>
            <a:pPr marL="0" lvl="0" indent="0" algn="l" rtl="0">
              <a:lnSpc>
                <a:spcPct val="100000"/>
              </a:lnSpc>
              <a:spcBef>
                <a:spcPts val="0"/>
              </a:spcBef>
              <a:spcAft>
                <a:spcPts val="0"/>
              </a:spcAft>
              <a:buSzPts val="1400"/>
              <a:buNone/>
            </a:pPr>
            <a:r>
              <a:rPr lang="en-US" dirty="0"/>
              <a:t>Pass the Baton/Revisit as things change</a:t>
            </a:r>
          </a:p>
          <a:p>
            <a:pPr marL="0" lvl="0" indent="0" algn="l" rtl="0">
              <a:lnSpc>
                <a:spcPct val="100000"/>
              </a:lnSpc>
              <a:spcBef>
                <a:spcPts val="0"/>
              </a:spcBef>
              <a:spcAft>
                <a:spcPts val="0"/>
              </a:spcAft>
              <a:buSzPts val="1400"/>
              <a:buNone/>
            </a:pPr>
            <a:r>
              <a:rPr lang="en-US" dirty="0"/>
              <a:t>Note: Initial charts should have everything laid out</a:t>
            </a:r>
          </a:p>
          <a:p>
            <a:pPr marL="0" lvl="0" indent="0" algn="l" rtl="0">
              <a:lnSpc>
                <a:spcPct val="100000"/>
              </a:lnSpc>
              <a:spcBef>
                <a:spcPts val="0"/>
              </a:spcBef>
              <a:spcAft>
                <a:spcPts val="0"/>
              </a:spcAft>
              <a:buSzPts val="1400"/>
              <a:buNone/>
            </a:pPr>
            <a:r>
              <a:rPr lang="en-US" dirty="0"/>
              <a:t>Transition to Michelle</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181498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and Jennifer</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79600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390613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a:p>
        </p:txBody>
      </p:sp>
    </p:spTree>
    <p:extLst>
      <p:ext uri="{BB962C8B-B14F-4D97-AF65-F5344CB8AC3E}">
        <p14:creationId xmlns:p14="http://schemas.microsoft.com/office/powerpoint/2010/main" val="329207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557E57F4-9D9C-5847-BCD2-13B860A1E044}" type="slidenum">
              <a:rPr lang="en-US" smtClean="0"/>
              <a:t>19</a:t>
            </a:fld>
            <a:endParaRPr lang="en-US"/>
          </a:p>
        </p:txBody>
      </p:sp>
    </p:spTree>
    <p:extLst>
      <p:ext uri="{BB962C8B-B14F-4D97-AF65-F5344CB8AC3E}">
        <p14:creationId xmlns:p14="http://schemas.microsoft.com/office/powerpoint/2010/main" val="18179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557E57F4-9D9C-5847-BCD2-13B860A1E044}" type="slidenum">
              <a:rPr lang="en-US" smtClean="0"/>
              <a:t>20</a:t>
            </a:fld>
            <a:endParaRPr lang="en-US"/>
          </a:p>
        </p:txBody>
      </p:sp>
    </p:spTree>
    <p:extLst>
      <p:ext uri="{BB962C8B-B14F-4D97-AF65-F5344CB8AC3E}">
        <p14:creationId xmlns:p14="http://schemas.microsoft.com/office/powerpoint/2010/main" val="65596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213820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557E57F4-9D9C-5847-BCD2-13B860A1E044}" type="slidenum">
              <a:rPr lang="en-US" smtClean="0"/>
              <a:t>21</a:t>
            </a:fld>
            <a:endParaRPr lang="en-US"/>
          </a:p>
        </p:txBody>
      </p:sp>
    </p:spTree>
    <p:extLst>
      <p:ext uri="{BB962C8B-B14F-4D97-AF65-F5344CB8AC3E}">
        <p14:creationId xmlns:p14="http://schemas.microsoft.com/office/powerpoint/2010/main" val="542218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a:t>
            </a:r>
          </a:p>
        </p:txBody>
      </p:sp>
      <p:sp>
        <p:nvSpPr>
          <p:cNvPr id="4" name="Slide Number Placeholder 3"/>
          <p:cNvSpPr>
            <a:spLocks noGrp="1"/>
          </p:cNvSpPr>
          <p:nvPr>
            <p:ph type="sldNum" sz="quarter" idx="5"/>
          </p:nvPr>
        </p:nvSpPr>
        <p:spPr/>
        <p:txBody>
          <a:bodyPr/>
          <a:lstStyle/>
          <a:p>
            <a:fld id="{557E57F4-9D9C-5847-BCD2-13B860A1E044}" type="slidenum">
              <a:rPr lang="en-US" smtClean="0"/>
              <a:t>22</a:t>
            </a:fld>
            <a:endParaRPr lang="en-US"/>
          </a:p>
        </p:txBody>
      </p:sp>
    </p:spTree>
    <p:extLst>
      <p:ext uri="{BB962C8B-B14F-4D97-AF65-F5344CB8AC3E}">
        <p14:creationId xmlns:p14="http://schemas.microsoft.com/office/powerpoint/2010/main" val="164831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217557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230595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16536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a:t>
            </a:r>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374361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a:t>
            </a:r>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181944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15197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3662980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mjc.edu/governance/curriculu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zelletj@mjc.edu" TargetMode="External"/><Relationship Id="rId2" Type="http://schemas.openxmlformats.org/officeDocument/2006/relationships/hyperlink" Target="mailto:angela.burkherrick@chaffey.edu" TargetMode="External"/><Relationship Id="rId1" Type="http://schemas.openxmlformats.org/officeDocument/2006/relationships/slideLayout" Target="../slideLayouts/slideLayout4.xml"/><Relationship Id="rId5" Type="http://schemas.openxmlformats.org/officeDocument/2006/relationships/hyperlink" Target="mailto:sharon.awad@chaffey.edu" TargetMode="External"/><Relationship Id="rId4" Type="http://schemas.openxmlformats.org/officeDocument/2006/relationships/hyperlink" Target="mailto:mhillman@lbc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fontScale="90000"/>
          </a:bodyPr>
          <a:lstStyle/>
          <a:p>
            <a:pPr algn="ctr"/>
            <a:r>
              <a:rPr lang="en-US" sz="3600" dirty="0">
                <a:latin typeface="Arial" panose="020B0604020202020204" pitchFamily="34" charset="0"/>
              </a:rPr>
              <a:t>Local Curriculum Processes - </a:t>
            </a:r>
            <a:br>
              <a:rPr lang="en-US" sz="3600" dirty="0">
                <a:latin typeface="Arial" panose="020B0604020202020204" pitchFamily="34" charset="0"/>
              </a:rPr>
            </a:br>
            <a:r>
              <a:rPr lang="en-US" sz="3600" dirty="0">
                <a:latin typeface="Arial" panose="020B0604020202020204" pitchFamily="34" charset="0"/>
              </a:rPr>
              <a:t>Closing the Loop on Curriculum Changes</a:t>
            </a:r>
            <a:br>
              <a:rPr lang="en-US" sz="3600" dirty="0">
                <a:latin typeface="Arial" panose="020B0604020202020204" pitchFamily="34" charset="0"/>
              </a:rPr>
            </a:br>
            <a:br>
              <a:rPr lang="en-US" sz="2800" dirty="0">
                <a:latin typeface="Arial" panose="020B0604020202020204" pitchFamily="34" charset="0"/>
              </a:rPr>
            </a:br>
            <a:r>
              <a:rPr lang="en-US" sz="1600" dirty="0">
                <a:latin typeface="Arial" panose="020B0604020202020204" pitchFamily="34" charset="0"/>
              </a:rPr>
              <a:t>Shireen Awad, Curriculum Specialist, Chaffey College  </a:t>
            </a:r>
            <a:br>
              <a:rPr lang="en-US" sz="1600" dirty="0">
                <a:latin typeface="Arial" panose="020B0604020202020204" pitchFamily="34" charset="0"/>
              </a:rPr>
            </a:br>
            <a:r>
              <a:rPr lang="en-US" sz="1600" dirty="0">
                <a:latin typeface="Arial" panose="020B0604020202020204" pitchFamily="34" charset="0"/>
              </a:rPr>
              <a:t>Dr. Angela Burk-Herrick, Curriculum Chair, Chaffey College</a:t>
            </a:r>
            <a:br>
              <a:rPr lang="en-US" sz="1600" dirty="0">
                <a:latin typeface="Arial" panose="020B0604020202020204" pitchFamily="34" charset="0"/>
              </a:rPr>
            </a:br>
            <a:r>
              <a:rPr lang="en-US" sz="1600" dirty="0">
                <a:latin typeface="Arial" panose="020B0604020202020204" pitchFamily="34" charset="0"/>
              </a:rPr>
              <a:t>Michelle Grimes-Hillman, Dean of Academic Affairs, Long Beach City </a:t>
            </a:r>
            <a:br>
              <a:rPr lang="en-US" sz="1600" dirty="0">
                <a:latin typeface="Arial" panose="020B0604020202020204" pitchFamily="34" charset="0"/>
              </a:rPr>
            </a:br>
            <a:r>
              <a:rPr lang="en-US" sz="1600" dirty="0">
                <a:latin typeface="Arial" panose="020B0604020202020204" pitchFamily="34" charset="0"/>
              </a:rPr>
              <a:t>Dr. Jennifer </a:t>
            </a:r>
            <a:r>
              <a:rPr lang="en-US" sz="1600" dirty="0" err="1">
                <a:latin typeface="Arial" panose="020B0604020202020204" pitchFamily="34" charset="0"/>
              </a:rPr>
              <a:t>Zellet</a:t>
            </a:r>
            <a:r>
              <a:rPr lang="en-US" sz="1600" dirty="0">
                <a:latin typeface="Arial" panose="020B0604020202020204" pitchFamily="34" charset="0"/>
              </a:rPr>
              <a:t>, Vice President of Instruction, Modesto Junior College</a:t>
            </a:r>
            <a:br>
              <a:rPr lang="en-US" sz="1600" dirty="0">
                <a:latin typeface="Arial" panose="020B0604020202020204" pitchFamily="34" charset="0"/>
              </a:rPr>
            </a:br>
            <a:r>
              <a:rPr lang="en-US" sz="1600" dirty="0">
                <a:latin typeface="Arial" panose="020B0604020202020204" pitchFamily="34" charset="0"/>
              </a:rPr>
              <a:t>2020 Curriculum Institute</a:t>
            </a:r>
            <a:br>
              <a:rPr lang="en-US" sz="2800" dirty="0">
                <a:latin typeface="Arial" panose="020B0604020202020204" pitchFamily="34" charset="0"/>
              </a:rPr>
            </a:br>
            <a:endParaRPr lang="en-US" sz="2800" dirty="0">
              <a:latin typeface="Arial" panose="020B0604020202020204" pitchFamily="34" charset="0"/>
            </a:endParaRPr>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A314-1EF7-4418-B0F1-8CC5553566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Streamlining workflow AFTER Local Curriculum Approval </a:t>
            </a:r>
          </a:p>
        </p:txBody>
      </p:sp>
      <p:sp>
        <p:nvSpPr>
          <p:cNvPr id="3" name="Content Placeholder 2">
            <a:extLst>
              <a:ext uri="{FF2B5EF4-FFF2-40B4-BE49-F238E27FC236}">
                <a16:creationId xmlns:a16="http://schemas.microsoft.com/office/drawing/2014/main" id="{216B02E4-2B49-4F92-A3DC-025867379549}"/>
              </a:ext>
            </a:extLst>
          </p:cNvPr>
          <p:cNvSpPr>
            <a:spLocks noGrp="1"/>
          </p:cNvSpPr>
          <p:nvPr>
            <p:ph sz="half" idx="1"/>
          </p:nvPr>
        </p:nvSpPr>
        <p:spPr/>
        <p:txBody>
          <a:bodyPr/>
          <a:lstStyle/>
          <a:p>
            <a:pPr marL="0" indent="0">
              <a:buNone/>
            </a:pPr>
            <a:r>
              <a:rPr lang="en-US" dirty="0">
                <a:solidFill>
                  <a:schemeClr val="bg2">
                    <a:lumMod val="10000"/>
                  </a:schemeClr>
                </a:solidFill>
              </a:rPr>
              <a:t>Process Overview (Example: Chaffey College)</a:t>
            </a:r>
          </a:p>
          <a:p>
            <a:r>
              <a:rPr lang="en-US" dirty="0">
                <a:solidFill>
                  <a:schemeClr val="bg2">
                    <a:lumMod val="10000"/>
                  </a:schemeClr>
                </a:solidFill>
              </a:rPr>
              <a:t>Initial Brainstorm to sort “FYI” areas from “Action” areas</a:t>
            </a:r>
          </a:p>
          <a:p>
            <a:r>
              <a:rPr lang="en-US" dirty="0">
                <a:solidFill>
                  <a:schemeClr val="bg2">
                    <a:lumMod val="10000"/>
                  </a:schemeClr>
                </a:solidFill>
              </a:rPr>
              <a:t>Follow-ups with “Action” areas (as needed)</a:t>
            </a:r>
          </a:p>
          <a:p>
            <a:r>
              <a:rPr lang="en-US" dirty="0">
                <a:solidFill>
                  <a:schemeClr val="bg2">
                    <a:lumMod val="10000"/>
                  </a:schemeClr>
                </a:solidFill>
              </a:rPr>
              <a:t>Finalize Workflow </a:t>
            </a:r>
          </a:p>
        </p:txBody>
      </p:sp>
    </p:spTree>
    <p:extLst>
      <p:ext uri="{BB962C8B-B14F-4D97-AF65-F5344CB8AC3E}">
        <p14:creationId xmlns:p14="http://schemas.microsoft.com/office/powerpoint/2010/main" val="131358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A640-6E87-4B10-8548-F32B6B5A0A7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Initial Brainstorm Results</a:t>
            </a:r>
          </a:p>
        </p:txBody>
      </p:sp>
      <p:pic>
        <p:nvPicPr>
          <p:cNvPr id="4" name="Content Placeholder 3" descr="Chart to Describe Initial Brainstorm Session for Workflow&#10;&#10;There are two columns, one titled &quot;FYI&quot; and one title &quot;Actions After Curriculum Office Notifications&quot;. The chart describes who has an FYI role and who has an action role.">
            <a:extLst>
              <a:ext uri="{FF2B5EF4-FFF2-40B4-BE49-F238E27FC236}">
                <a16:creationId xmlns:a16="http://schemas.microsoft.com/office/drawing/2014/main" id="{38F44CAF-3426-4D8E-B5C0-5CFC49FF28ED}"/>
              </a:ext>
            </a:extLst>
          </p:cNvPr>
          <p:cNvPicPr>
            <a:picLocks noGrp="1" noChangeAspect="1"/>
          </p:cNvPicPr>
          <p:nvPr>
            <p:ph sz="half" idx="1"/>
          </p:nvPr>
        </p:nvPicPr>
        <p:blipFill>
          <a:blip r:embed="rId3"/>
          <a:stretch>
            <a:fillRect/>
          </a:stretch>
        </p:blipFill>
        <p:spPr>
          <a:xfrm>
            <a:off x="2968489" y="1922463"/>
            <a:ext cx="6651500" cy="4615434"/>
          </a:xfrm>
          <a:prstGeom prst="rect">
            <a:avLst/>
          </a:prstGeom>
        </p:spPr>
      </p:pic>
    </p:spTree>
    <p:extLst>
      <p:ext uri="{BB962C8B-B14F-4D97-AF65-F5344CB8AC3E}">
        <p14:creationId xmlns:p14="http://schemas.microsoft.com/office/powerpoint/2010/main" val="127730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5986-C2AD-4A94-8E5B-38F70FF9C43D}"/>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Initial Brainstorm Results cont’d</a:t>
            </a:r>
          </a:p>
        </p:txBody>
      </p:sp>
      <p:pic>
        <p:nvPicPr>
          <p:cNvPr id="4" name="Content Placeholder 3" descr="Chart to Describe Initial Brainstorm Session for Workflow&#10;&#10;There are two columns, one titled &quot;FYI&quot; and one title &quot;Actions After Curriculum Office Notifications&quot;. The chart describes who has an FYI role and who has an action role.">
            <a:extLst>
              <a:ext uri="{FF2B5EF4-FFF2-40B4-BE49-F238E27FC236}">
                <a16:creationId xmlns:a16="http://schemas.microsoft.com/office/drawing/2014/main" id="{0906B6DC-3CBD-497D-AFD1-D8BFD73358CC}"/>
              </a:ext>
            </a:extLst>
          </p:cNvPr>
          <p:cNvPicPr>
            <a:picLocks noGrp="1" noChangeAspect="1"/>
          </p:cNvPicPr>
          <p:nvPr>
            <p:ph sz="half" idx="1"/>
          </p:nvPr>
        </p:nvPicPr>
        <p:blipFill>
          <a:blip r:embed="rId3"/>
          <a:stretch>
            <a:fillRect/>
          </a:stretch>
        </p:blipFill>
        <p:spPr>
          <a:xfrm>
            <a:off x="1344621" y="1895722"/>
            <a:ext cx="9502757" cy="3778567"/>
          </a:xfrm>
          <a:prstGeom prst="rect">
            <a:avLst/>
          </a:prstGeom>
        </p:spPr>
      </p:pic>
    </p:spTree>
    <p:extLst>
      <p:ext uri="{BB962C8B-B14F-4D97-AF65-F5344CB8AC3E}">
        <p14:creationId xmlns:p14="http://schemas.microsoft.com/office/powerpoint/2010/main" val="298523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384C-19CF-40CE-8AD1-E0DCAFC383ED}"/>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Follow-Ups with Action Areas</a:t>
            </a:r>
          </a:p>
        </p:txBody>
      </p:sp>
      <p:sp>
        <p:nvSpPr>
          <p:cNvPr id="3" name="Content Placeholder 2">
            <a:extLst>
              <a:ext uri="{FF2B5EF4-FFF2-40B4-BE49-F238E27FC236}">
                <a16:creationId xmlns:a16="http://schemas.microsoft.com/office/drawing/2014/main" id="{DB116B88-8565-4C76-9AC0-3DDC9AD4BBAB}"/>
              </a:ext>
            </a:extLst>
          </p:cNvPr>
          <p:cNvSpPr>
            <a:spLocks noGrp="1"/>
          </p:cNvSpPr>
          <p:nvPr>
            <p:ph sz="half" idx="1"/>
          </p:nvPr>
        </p:nvSpPr>
        <p:spPr/>
        <p:txBody>
          <a:bodyPr/>
          <a:lstStyle/>
          <a:p>
            <a:pPr marL="514350" indent="-514350">
              <a:buFont typeface="+mj-lt"/>
              <a:buAutoNum type="arabicPeriod"/>
            </a:pPr>
            <a:r>
              <a:rPr lang="en-US" dirty="0">
                <a:solidFill>
                  <a:schemeClr val="bg2">
                    <a:lumMod val="10000"/>
                  </a:schemeClr>
                </a:solidFill>
                <a:latin typeface="Arial" panose="020B0604020202020204" pitchFamily="34" charset="0"/>
                <a:cs typeface="Arial" panose="020B0604020202020204" pitchFamily="34" charset="0"/>
              </a:rPr>
              <a:t>Build out workflow to ID what they need/when</a:t>
            </a:r>
          </a:p>
          <a:p>
            <a:pPr marL="971550" lvl="1" indent="-514350">
              <a:buFont typeface="+mj-lt"/>
              <a:buAutoNum type="arabicPeriod"/>
            </a:pPr>
            <a:r>
              <a:rPr lang="en-US" dirty="0">
                <a:solidFill>
                  <a:schemeClr val="bg2">
                    <a:lumMod val="10000"/>
                  </a:schemeClr>
                </a:solidFill>
                <a:latin typeface="Arial" panose="020B0604020202020204" pitchFamily="34" charset="0"/>
                <a:cs typeface="Arial" panose="020B0604020202020204" pitchFamily="34" charset="0"/>
              </a:rPr>
              <a:t>What will they be doing? For programs, courses (which courses?)</a:t>
            </a:r>
          </a:p>
          <a:p>
            <a:pPr marL="971550" lvl="1" indent="-514350">
              <a:buFont typeface="+mj-lt"/>
              <a:buAutoNum type="arabicPeriod"/>
            </a:pPr>
            <a:r>
              <a:rPr lang="en-US" dirty="0">
                <a:solidFill>
                  <a:schemeClr val="bg2">
                    <a:lumMod val="10000"/>
                  </a:schemeClr>
                </a:solidFill>
                <a:latin typeface="Arial" panose="020B0604020202020204" pitchFamily="34" charset="0"/>
                <a:cs typeface="Arial" panose="020B0604020202020204" pitchFamily="34" charset="0"/>
              </a:rPr>
              <a:t>Is there other information they need from us? Does it involve work from other areas?</a:t>
            </a:r>
          </a:p>
          <a:p>
            <a:pPr marL="971550" lvl="1" indent="-514350">
              <a:buFont typeface="+mj-lt"/>
              <a:buAutoNum type="arabicPeriod"/>
            </a:pPr>
            <a:r>
              <a:rPr lang="en-US" dirty="0">
                <a:solidFill>
                  <a:schemeClr val="bg2">
                    <a:lumMod val="10000"/>
                  </a:schemeClr>
                </a:solidFill>
                <a:latin typeface="Arial" panose="020B0604020202020204" pitchFamily="34" charset="0"/>
                <a:cs typeface="Arial" panose="020B0604020202020204" pitchFamily="34" charset="0"/>
              </a:rPr>
              <a:t>Establish area curriculum related workflow</a:t>
            </a:r>
          </a:p>
          <a:p>
            <a:pPr marL="514350" indent="-514350">
              <a:buFont typeface="+mj-lt"/>
              <a:buAutoNum type="arabicPeriod"/>
            </a:pPr>
            <a:r>
              <a:rPr lang="en-US" dirty="0">
                <a:solidFill>
                  <a:schemeClr val="bg2">
                    <a:lumMod val="10000"/>
                  </a:schemeClr>
                </a:solidFill>
                <a:latin typeface="Arial" panose="020B0604020202020204" pitchFamily="34" charset="0"/>
                <a:cs typeface="Arial" panose="020B0604020202020204" pitchFamily="34" charset="0"/>
              </a:rPr>
              <a:t>Take time to understand how curriculum impacts other departments through individual meetings/conversations</a:t>
            </a:r>
          </a:p>
          <a:p>
            <a:pPr marL="514350" indent="-514350">
              <a:buFont typeface="+mj-lt"/>
              <a:buAutoNum type="arabicPeriod"/>
            </a:pPr>
            <a:r>
              <a:rPr lang="en-US" dirty="0">
                <a:solidFill>
                  <a:schemeClr val="bg2">
                    <a:lumMod val="10000"/>
                  </a:schemeClr>
                </a:solidFill>
                <a:latin typeface="Arial" panose="020B0604020202020204" pitchFamily="34" charset="0"/>
                <a:cs typeface="Arial" panose="020B0604020202020204" pitchFamily="34" charset="0"/>
              </a:rPr>
              <a:t>Take new information and revise workflow charts</a:t>
            </a:r>
          </a:p>
          <a:p>
            <a:endParaRPr lang="en-US" dirty="0"/>
          </a:p>
        </p:txBody>
      </p:sp>
    </p:spTree>
    <p:extLst>
      <p:ext uri="{BB962C8B-B14F-4D97-AF65-F5344CB8AC3E}">
        <p14:creationId xmlns:p14="http://schemas.microsoft.com/office/powerpoint/2010/main" val="202681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2A7B-78D7-46EA-B354-EBD287869630}"/>
              </a:ext>
            </a:extLst>
          </p:cNvPr>
          <p:cNvSpPr>
            <a:spLocks noGrp="1"/>
          </p:cNvSpPr>
          <p:nvPr>
            <p:ph type="title"/>
          </p:nvPr>
        </p:nvSpPr>
        <p:spPr>
          <a:xfrm>
            <a:off x="1075038" y="275572"/>
            <a:ext cx="10058399" cy="575872"/>
          </a:xfrm>
        </p:spPr>
        <p:txBody>
          <a:bodyPr>
            <a:normAutofit fontScale="90000"/>
          </a:bodyPr>
          <a:lstStyle/>
          <a:p>
            <a:pPr algn="ctr"/>
            <a:r>
              <a:rPr lang="en-US" dirty="0">
                <a:latin typeface="Arial" panose="020B0604020202020204" pitchFamily="34" charset="0"/>
                <a:cs typeface="Arial" panose="020B0604020202020204" pitchFamily="34" charset="0"/>
              </a:rPr>
              <a:t>Example: Action from Workflow Conversations</a:t>
            </a:r>
          </a:p>
        </p:txBody>
      </p:sp>
      <p:pic>
        <p:nvPicPr>
          <p:cNvPr id="4" name="Content Placeholder 3" descr="A four columned chart that represents what curriculum changes both substantial and nonsubstantial will constitute a new course submission.">
            <a:extLst>
              <a:ext uri="{FF2B5EF4-FFF2-40B4-BE49-F238E27FC236}">
                <a16:creationId xmlns:a16="http://schemas.microsoft.com/office/drawing/2014/main" id="{20DD21B3-94CC-4049-834D-28C2E7A1B794}"/>
              </a:ext>
            </a:extLst>
          </p:cNvPr>
          <p:cNvPicPr>
            <a:picLocks noGrp="1" noChangeAspect="1"/>
          </p:cNvPicPr>
          <p:nvPr>
            <p:ph sz="half" idx="1"/>
          </p:nvPr>
        </p:nvPicPr>
        <p:blipFill>
          <a:blip r:embed="rId3"/>
          <a:stretch>
            <a:fillRect/>
          </a:stretch>
        </p:blipFill>
        <p:spPr>
          <a:xfrm>
            <a:off x="3031298" y="996049"/>
            <a:ext cx="6012494" cy="5018694"/>
          </a:xfrm>
          <a:prstGeom prst="rect">
            <a:avLst/>
          </a:prstGeom>
        </p:spPr>
      </p:pic>
    </p:spTree>
    <p:extLst>
      <p:ext uri="{BB962C8B-B14F-4D97-AF65-F5344CB8AC3E}">
        <p14:creationId xmlns:p14="http://schemas.microsoft.com/office/powerpoint/2010/main" val="198482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641D-F8B2-4139-9FC8-0C51A616481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Final Workflow from Curriculum to Other Departments</a:t>
            </a:r>
          </a:p>
        </p:txBody>
      </p:sp>
      <p:pic>
        <p:nvPicPr>
          <p:cNvPr id="4" name="Content Placeholder 3" descr="A organizational chart that shows the workflow of curriculum from the curriculum office to articulation, to scheduling, to student services.">
            <a:extLst>
              <a:ext uri="{FF2B5EF4-FFF2-40B4-BE49-F238E27FC236}">
                <a16:creationId xmlns:a16="http://schemas.microsoft.com/office/drawing/2014/main" id="{A5DA0434-D9F0-41D6-B0B5-F15B16E80CA8}"/>
              </a:ext>
            </a:extLst>
          </p:cNvPr>
          <p:cNvPicPr>
            <a:picLocks noGrp="1" noChangeAspect="1"/>
          </p:cNvPicPr>
          <p:nvPr>
            <p:ph sz="half" idx="1"/>
          </p:nvPr>
        </p:nvPicPr>
        <p:blipFill>
          <a:blip r:embed="rId3"/>
          <a:stretch>
            <a:fillRect/>
          </a:stretch>
        </p:blipFill>
        <p:spPr>
          <a:xfrm>
            <a:off x="2880726" y="1922463"/>
            <a:ext cx="6950042" cy="4691279"/>
          </a:xfrm>
          <a:prstGeom prst="rect">
            <a:avLst/>
          </a:prstGeom>
        </p:spPr>
      </p:pic>
    </p:spTree>
    <p:extLst>
      <p:ext uri="{BB962C8B-B14F-4D97-AF65-F5344CB8AC3E}">
        <p14:creationId xmlns:p14="http://schemas.microsoft.com/office/powerpoint/2010/main" val="214631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230C-FD6D-4A5D-B709-D5C662C6FCC4}"/>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Reviewing COR Components through an Equity Lens</a:t>
            </a:r>
          </a:p>
        </p:txBody>
      </p:sp>
      <p:sp>
        <p:nvSpPr>
          <p:cNvPr id="3" name="Content Placeholder 2">
            <a:extLst>
              <a:ext uri="{FF2B5EF4-FFF2-40B4-BE49-F238E27FC236}">
                <a16:creationId xmlns:a16="http://schemas.microsoft.com/office/drawing/2014/main" id="{47A28C21-A53F-4CE3-8D38-FBA698F920B6}"/>
              </a:ext>
            </a:extLst>
          </p:cNvPr>
          <p:cNvSpPr>
            <a:spLocks noGrp="1"/>
          </p:cNvSpPr>
          <p:nvPr>
            <p:ph sz="half" idx="1"/>
          </p:nvPr>
        </p:nvSpPr>
        <p:spPr>
          <a:xfrm>
            <a:off x="851769" y="1921669"/>
            <a:ext cx="10571967" cy="4351338"/>
          </a:xfrm>
        </p:spPr>
        <p:txBody>
          <a:bodyPr>
            <a:normAutofit/>
          </a:bodyPr>
          <a:lstStyle/>
          <a:p>
            <a:pPr marL="0" indent="0">
              <a:buNone/>
            </a:pPr>
            <a:r>
              <a:rPr lang="en-US" sz="2400" dirty="0">
                <a:solidFill>
                  <a:schemeClr val="bg2">
                    <a:lumMod val="10000"/>
                  </a:schemeClr>
                </a:solidFill>
                <a:latin typeface="Arial" panose="020B0604020202020204" pitchFamily="34" charset="0"/>
                <a:cs typeface="Arial" panose="020B0604020202020204" pitchFamily="34" charset="0"/>
              </a:rPr>
              <a:t>Curriculum Committee (T5 §55002 - 55002.5 elements of Credit COR)</a:t>
            </a:r>
          </a:p>
          <a:p>
            <a:pPr lvl="1"/>
            <a:r>
              <a:rPr lang="en-US" sz="2000" dirty="0">
                <a:solidFill>
                  <a:schemeClr val="bg2">
                    <a:lumMod val="10000"/>
                  </a:schemeClr>
                </a:solidFill>
                <a:latin typeface="Arial" panose="020B0604020202020204" pitchFamily="34" charset="0"/>
                <a:cs typeface="Arial" panose="020B0604020202020204" pitchFamily="34" charset="0"/>
              </a:rPr>
              <a:t>Course Number and Title</a:t>
            </a:r>
          </a:p>
          <a:p>
            <a:pPr lvl="1"/>
            <a:r>
              <a:rPr lang="en-US" sz="2000" dirty="0">
                <a:solidFill>
                  <a:schemeClr val="bg2">
                    <a:lumMod val="10000"/>
                  </a:schemeClr>
                </a:solidFill>
                <a:latin typeface="Arial" panose="020B0604020202020204" pitchFamily="34" charset="0"/>
                <a:cs typeface="Arial" panose="020B0604020202020204" pitchFamily="34" charset="0"/>
              </a:rPr>
              <a:t>Unit Value and Contact Hours – including “homework” hours</a:t>
            </a:r>
          </a:p>
          <a:p>
            <a:pPr lvl="1"/>
            <a:r>
              <a:rPr lang="en-US" sz="2000" dirty="0">
                <a:solidFill>
                  <a:schemeClr val="bg2">
                    <a:lumMod val="10000"/>
                  </a:schemeClr>
                </a:solidFill>
                <a:latin typeface="Arial" panose="020B0604020202020204" pitchFamily="34" charset="0"/>
                <a:cs typeface="Arial" panose="020B0604020202020204" pitchFamily="34" charset="0"/>
              </a:rPr>
              <a:t>Requisites</a:t>
            </a:r>
          </a:p>
          <a:p>
            <a:pPr lvl="1"/>
            <a:r>
              <a:rPr lang="en-US" sz="2000" dirty="0">
                <a:solidFill>
                  <a:schemeClr val="bg2">
                    <a:lumMod val="10000"/>
                  </a:schemeClr>
                </a:solidFill>
                <a:latin typeface="Arial" panose="020B0604020202020204" pitchFamily="34" charset="0"/>
                <a:cs typeface="Arial" panose="020B0604020202020204" pitchFamily="34" charset="0"/>
              </a:rPr>
              <a:t>Catalog Description</a:t>
            </a:r>
          </a:p>
          <a:p>
            <a:pPr lvl="1"/>
            <a:r>
              <a:rPr lang="en-US" sz="2000" dirty="0">
                <a:solidFill>
                  <a:schemeClr val="bg2">
                    <a:lumMod val="10000"/>
                  </a:schemeClr>
                </a:solidFill>
                <a:latin typeface="Arial" panose="020B0604020202020204" pitchFamily="34" charset="0"/>
                <a:cs typeface="Arial" panose="020B0604020202020204" pitchFamily="34" charset="0"/>
              </a:rPr>
              <a:t>Objectives</a:t>
            </a:r>
          </a:p>
          <a:p>
            <a:pPr lvl="1"/>
            <a:r>
              <a:rPr lang="en-US" sz="2000" dirty="0">
                <a:solidFill>
                  <a:schemeClr val="bg2">
                    <a:lumMod val="10000"/>
                  </a:schemeClr>
                </a:solidFill>
                <a:latin typeface="Arial" panose="020B0604020202020204" pitchFamily="34" charset="0"/>
                <a:cs typeface="Arial" panose="020B0604020202020204" pitchFamily="34" charset="0"/>
              </a:rPr>
              <a:t>Content</a:t>
            </a:r>
          </a:p>
          <a:p>
            <a:pPr lvl="1"/>
            <a:r>
              <a:rPr lang="en-US" sz="2000" dirty="0">
                <a:solidFill>
                  <a:schemeClr val="bg2">
                    <a:lumMod val="10000"/>
                  </a:schemeClr>
                </a:solidFill>
                <a:latin typeface="Arial" panose="020B0604020202020204" pitchFamily="34" charset="0"/>
                <a:cs typeface="Arial" panose="020B0604020202020204" pitchFamily="34" charset="0"/>
              </a:rPr>
              <a:t>Methods of Instruction</a:t>
            </a:r>
          </a:p>
          <a:p>
            <a:pPr lvl="1"/>
            <a:r>
              <a:rPr lang="en-US" sz="2000" dirty="0">
                <a:solidFill>
                  <a:schemeClr val="bg2">
                    <a:lumMod val="10000"/>
                  </a:schemeClr>
                </a:solidFill>
                <a:latin typeface="Arial" panose="020B0604020202020204" pitchFamily="34" charset="0"/>
                <a:cs typeface="Arial" panose="020B0604020202020204" pitchFamily="34" charset="0"/>
              </a:rPr>
              <a:t>Methods of Evaluation</a:t>
            </a:r>
          </a:p>
          <a:p>
            <a:pPr lvl="1"/>
            <a:r>
              <a:rPr lang="en-US" sz="2000" dirty="0">
                <a:solidFill>
                  <a:schemeClr val="bg2">
                    <a:lumMod val="10000"/>
                  </a:schemeClr>
                </a:solidFill>
                <a:latin typeface="Arial" panose="020B0604020202020204" pitchFamily="34" charset="0"/>
                <a:cs typeface="Arial" panose="020B0604020202020204" pitchFamily="34" charset="0"/>
              </a:rPr>
              <a:t>Sample Assignments – Required Reading and Writing Assignments</a:t>
            </a:r>
          </a:p>
          <a:p>
            <a:endParaRPr lang="en-US" dirty="0">
              <a:solidFill>
                <a:schemeClr val="bg2">
                  <a:lumMod val="10000"/>
                </a:schemeClr>
              </a:solidFill>
            </a:endParaRPr>
          </a:p>
        </p:txBody>
      </p:sp>
    </p:spTree>
    <p:extLst>
      <p:ext uri="{BB962C8B-B14F-4D97-AF65-F5344CB8AC3E}">
        <p14:creationId xmlns:p14="http://schemas.microsoft.com/office/powerpoint/2010/main" val="108964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59E2-77EF-49E2-B023-9AE97D37128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Opportunities for Equity in Curriculum Review </a:t>
            </a:r>
          </a:p>
        </p:txBody>
      </p:sp>
      <p:sp>
        <p:nvSpPr>
          <p:cNvPr id="3" name="Content Placeholder 2">
            <a:extLst>
              <a:ext uri="{FF2B5EF4-FFF2-40B4-BE49-F238E27FC236}">
                <a16:creationId xmlns:a16="http://schemas.microsoft.com/office/drawing/2014/main" id="{0714AC04-AA24-4B96-9C88-781976FE4C56}"/>
              </a:ext>
            </a:extLst>
          </p:cNvPr>
          <p:cNvSpPr>
            <a:spLocks noGrp="1"/>
          </p:cNvSpPr>
          <p:nvPr>
            <p:ph sz="half" idx="1"/>
          </p:nvPr>
        </p:nvSpPr>
        <p:spPr/>
        <p:txBody>
          <a:bodyPr>
            <a:normAutofit/>
          </a:bodyPr>
          <a:lstStyle/>
          <a:p>
            <a:pPr>
              <a:lnSpc>
                <a:spcPct val="115000"/>
              </a:lnSpc>
              <a:spcBef>
                <a:spcPts val="0"/>
              </a:spcBef>
              <a:buSzPct val="100000"/>
            </a:pPr>
            <a:r>
              <a:rPr lang="en-US" sz="2800" dirty="0">
                <a:solidFill>
                  <a:schemeClr val="bg2">
                    <a:lumMod val="10000"/>
                  </a:schemeClr>
                </a:solidFill>
                <a:latin typeface="Arial" panose="020B0604020202020204" pitchFamily="34" charset="0"/>
                <a:cs typeface="Arial" panose="020B0604020202020204" pitchFamily="34" charset="0"/>
              </a:rPr>
              <a:t>Special procedures required for:</a:t>
            </a:r>
          </a:p>
          <a:p>
            <a:pPr lvl="1">
              <a:lnSpc>
                <a:spcPct val="115000"/>
              </a:lnSpc>
              <a:spcBef>
                <a:spcPts val="0"/>
              </a:spcBef>
              <a:buSzPct val="100000"/>
            </a:pPr>
            <a:r>
              <a:rPr lang="en-US" dirty="0">
                <a:solidFill>
                  <a:schemeClr val="bg2">
                    <a:lumMod val="10000"/>
                  </a:schemeClr>
                </a:solidFill>
                <a:latin typeface="Arial" panose="020B0604020202020204" pitchFamily="34" charset="0"/>
                <a:cs typeface="Arial" panose="020B0604020202020204" pitchFamily="34" charset="0"/>
              </a:rPr>
              <a:t>Limitations on Enrollment (prerequisites, corequisites, advisories, and conditions on enrollment)</a:t>
            </a:r>
          </a:p>
          <a:p>
            <a:pPr lvl="1">
              <a:lnSpc>
                <a:spcPct val="115000"/>
              </a:lnSpc>
              <a:spcBef>
                <a:spcPts val="0"/>
              </a:spcBef>
              <a:buSzPct val="100000"/>
            </a:pPr>
            <a:r>
              <a:rPr lang="en-US" dirty="0">
                <a:solidFill>
                  <a:schemeClr val="bg2">
                    <a:lumMod val="10000"/>
                  </a:schemeClr>
                </a:solidFill>
                <a:latin typeface="Arial" panose="020B0604020202020204" pitchFamily="34" charset="0"/>
                <a:cs typeface="Arial" panose="020B0604020202020204" pitchFamily="34" charset="0"/>
              </a:rPr>
              <a:t>Distance education</a:t>
            </a:r>
          </a:p>
          <a:p>
            <a:pPr lvl="1">
              <a:lnSpc>
                <a:spcPct val="115000"/>
              </a:lnSpc>
              <a:spcBef>
                <a:spcPts val="0"/>
              </a:spcBef>
              <a:buSzPct val="100000"/>
            </a:pPr>
            <a:r>
              <a:rPr lang="en-US" dirty="0">
                <a:solidFill>
                  <a:schemeClr val="bg2">
                    <a:lumMod val="10000"/>
                  </a:schemeClr>
                </a:solidFill>
                <a:latin typeface="Arial" panose="020B0604020202020204" pitchFamily="34" charset="0"/>
                <a:cs typeface="Arial" panose="020B0604020202020204" pitchFamily="34" charset="0"/>
              </a:rPr>
              <a:t>Access issues </a:t>
            </a:r>
          </a:p>
          <a:p>
            <a:pPr lvl="1">
              <a:lnSpc>
                <a:spcPct val="115000"/>
              </a:lnSpc>
              <a:spcBef>
                <a:spcPts val="0"/>
              </a:spcBef>
              <a:buSzPct val="100000"/>
            </a:pPr>
            <a:r>
              <a:rPr lang="en-US" dirty="0">
                <a:solidFill>
                  <a:schemeClr val="bg2">
                    <a:lumMod val="10000"/>
                  </a:schemeClr>
                </a:solidFill>
                <a:latin typeface="Arial" panose="020B0604020202020204" pitchFamily="34" charset="0"/>
                <a:cs typeface="Arial" panose="020B0604020202020204" pitchFamily="34" charset="0"/>
              </a:rPr>
              <a:t>Accessible software</a:t>
            </a:r>
          </a:p>
          <a:p>
            <a:pPr>
              <a:lnSpc>
                <a:spcPct val="115000"/>
              </a:lnSpc>
              <a:spcBef>
                <a:spcPts val="0"/>
              </a:spcBef>
              <a:buSzPct val="100000"/>
            </a:pPr>
            <a:r>
              <a:rPr lang="en-US" sz="2800" dirty="0">
                <a:solidFill>
                  <a:schemeClr val="bg2">
                    <a:lumMod val="10000"/>
                  </a:schemeClr>
                </a:solidFill>
                <a:latin typeface="Arial" panose="020B0604020202020204" pitchFamily="34" charset="0"/>
                <a:cs typeface="Arial" panose="020B0604020202020204" pitchFamily="34" charset="0"/>
              </a:rPr>
              <a:t>Subcommittees may make recommendations to the full committee</a:t>
            </a:r>
          </a:p>
          <a:p>
            <a:pPr>
              <a:lnSpc>
                <a:spcPct val="115000"/>
              </a:lnSpc>
              <a:spcBef>
                <a:spcPts val="0"/>
              </a:spcBef>
              <a:buSzPct val="100000"/>
            </a:pPr>
            <a:r>
              <a:rPr lang="en-US" sz="2800" dirty="0">
                <a:solidFill>
                  <a:schemeClr val="bg2">
                    <a:lumMod val="10000"/>
                  </a:schemeClr>
                </a:solidFill>
                <a:latin typeface="Arial" panose="020B0604020202020204" pitchFamily="34" charset="0"/>
                <a:cs typeface="Arial" panose="020B0604020202020204" pitchFamily="34" charset="0"/>
              </a:rPr>
              <a:t>Equity Audits</a:t>
            </a:r>
          </a:p>
          <a:p>
            <a:endParaRPr lang="en-US" dirty="0"/>
          </a:p>
        </p:txBody>
      </p:sp>
    </p:spTree>
    <p:extLst>
      <p:ext uri="{BB962C8B-B14F-4D97-AF65-F5344CB8AC3E}">
        <p14:creationId xmlns:p14="http://schemas.microsoft.com/office/powerpoint/2010/main" val="257005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74DC9-1BA1-473B-9327-BD20FB72B919}"/>
              </a:ext>
            </a:extLst>
          </p:cNvPr>
          <p:cNvSpPr>
            <a:spLocks noGrp="1"/>
          </p:cNvSpPr>
          <p:nvPr>
            <p:ph type="title"/>
          </p:nvPr>
        </p:nvSpPr>
        <p:spPr>
          <a:xfrm>
            <a:off x="1066800" y="240690"/>
            <a:ext cx="10058399" cy="688606"/>
          </a:xfrm>
        </p:spPr>
        <p:txBody>
          <a:bodyPr/>
          <a:lstStyle/>
          <a:p>
            <a:pPr algn="ctr"/>
            <a:r>
              <a:rPr lang="en-US" dirty="0">
                <a:latin typeface="Arial" panose="020B0604020202020204" pitchFamily="34" charset="0"/>
                <a:cs typeface="Arial" panose="020B0604020202020204" pitchFamily="34" charset="0"/>
              </a:rPr>
              <a:t>Curriculum Committee Composition and Training</a:t>
            </a:r>
          </a:p>
        </p:txBody>
      </p:sp>
      <p:sp>
        <p:nvSpPr>
          <p:cNvPr id="3" name="Content Placeholder 2">
            <a:extLst>
              <a:ext uri="{FF2B5EF4-FFF2-40B4-BE49-F238E27FC236}">
                <a16:creationId xmlns:a16="http://schemas.microsoft.com/office/drawing/2014/main" id="{AF7210C7-C12F-4783-9F31-96A537AE44F3}"/>
              </a:ext>
            </a:extLst>
          </p:cNvPr>
          <p:cNvSpPr>
            <a:spLocks noGrp="1"/>
          </p:cNvSpPr>
          <p:nvPr>
            <p:ph sz="half" idx="1"/>
          </p:nvPr>
        </p:nvSpPr>
        <p:spPr>
          <a:xfrm>
            <a:off x="1066799" y="1107477"/>
            <a:ext cx="10058400" cy="4351338"/>
          </a:xfrm>
        </p:spPr>
        <p:txBody>
          <a:bodyPr>
            <a:normAutofit/>
          </a:bodyPr>
          <a:lstStyle/>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Equity and Committee Composition</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Who sits on the Curriculum Committee?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Who sits on Tech Review?</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What is the impact of committee composition on curriculum decisions?</a:t>
            </a:r>
            <a:br>
              <a:rPr lang="en-US" b="0" i="0" dirty="0">
                <a:solidFill>
                  <a:srgbClr val="000000"/>
                </a:solidFill>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Equity and Curriculum Committee Training</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Annual Curriculum Committee Retreats</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Curriculum Meetings </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ASCCC Support</a:t>
            </a:r>
          </a:p>
          <a:p>
            <a:endParaRPr lang="en-US" dirty="0"/>
          </a:p>
        </p:txBody>
      </p:sp>
    </p:spTree>
    <p:extLst>
      <p:ext uri="{BB962C8B-B14F-4D97-AF65-F5344CB8AC3E}">
        <p14:creationId xmlns:p14="http://schemas.microsoft.com/office/powerpoint/2010/main" val="411785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A2EC-82B9-492B-A2D2-B7517EC8EF92}"/>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Responding to Emergent Situations</a:t>
            </a:r>
          </a:p>
        </p:txBody>
      </p:sp>
      <p:sp>
        <p:nvSpPr>
          <p:cNvPr id="3" name="Content Placeholder 2">
            <a:extLst>
              <a:ext uri="{FF2B5EF4-FFF2-40B4-BE49-F238E27FC236}">
                <a16:creationId xmlns:a16="http://schemas.microsoft.com/office/drawing/2014/main" id="{BA9A8797-56B5-48D8-A8B8-8FFF566B828B}"/>
              </a:ext>
            </a:extLst>
          </p:cNvPr>
          <p:cNvSpPr>
            <a:spLocks noGrp="1"/>
          </p:cNvSpPr>
          <p:nvPr>
            <p:ph sz="half"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Case Study: Modesto Junior College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Contingency Planning and DE Addenda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COVID-19 required us all to make contingency plans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Emergency Addenda for Spring, Summer, and Fall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 Contingency Plans by December 2020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Faculty Concerns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Faculty desire contingency plans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Existing processes provided for permanent DE approval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 all courses are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intented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for ongoing assignment to DE modality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Conditional use DE modality not able to be encoded on existing form</a:t>
            </a:r>
          </a:p>
          <a:p>
            <a:endParaRPr lang="en-US" dirty="0"/>
          </a:p>
        </p:txBody>
      </p:sp>
    </p:spTree>
    <p:extLst>
      <p:ext uri="{BB962C8B-B14F-4D97-AF65-F5344CB8AC3E}">
        <p14:creationId xmlns:p14="http://schemas.microsoft.com/office/powerpoint/2010/main" val="229473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B0A5-A16F-44B6-AA23-DAA7A6AAFE0D}"/>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Before We Start…</a:t>
            </a:r>
          </a:p>
        </p:txBody>
      </p:sp>
      <p:sp>
        <p:nvSpPr>
          <p:cNvPr id="3" name="Content Placeholder 2">
            <a:extLst>
              <a:ext uri="{FF2B5EF4-FFF2-40B4-BE49-F238E27FC236}">
                <a16:creationId xmlns:a16="http://schemas.microsoft.com/office/drawing/2014/main" id="{AE3D3901-EAC9-4438-AD46-8A4D4EE6754D}"/>
              </a:ext>
            </a:extLst>
          </p:cNvPr>
          <p:cNvSpPr>
            <a:spLocks noGrp="1"/>
          </p:cNvSpPr>
          <p:nvPr>
            <p:ph sz="half" idx="1"/>
          </p:nvPr>
        </p:nvSpPr>
        <p:spPr/>
        <p:txBody>
          <a:bodyPr/>
          <a:lstStyle/>
          <a:p>
            <a:r>
              <a:rPr lang="en-US" dirty="0">
                <a:solidFill>
                  <a:schemeClr val="bg2">
                    <a:lumMod val="10000"/>
                  </a:schemeClr>
                </a:solidFill>
                <a:latin typeface="Arial" panose="020B0604020202020204" pitchFamily="34" charset="0"/>
                <a:cs typeface="Arial" panose="020B0604020202020204" pitchFamily="34" charset="0"/>
              </a:rPr>
              <a:t>WELCOME!</a:t>
            </a:r>
          </a:p>
          <a:p>
            <a:pPr marL="0" indent="0">
              <a:buNone/>
            </a:pPr>
            <a:endParaRPr lang="en-US" dirty="0">
              <a:solidFill>
                <a:schemeClr val="bg2">
                  <a:lumMod val="10000"/>
                </a:schemeClr>
              </a:solidFill>
              <a:latin typeface="Arial" panose="020B0604020202020204" pitchFamily="34" charset="0"/>
              <a:cs typeface="Arial" panose="020B0604020202020204" pitchFamily="34" charset="0"/>
            </a:endParaRPr>
          </a:p>
          <a:p>
            <a:r>
              <a:rPr lang="en-US" dirty="0">
                <a:solidFill>
                  <a:schemeClr val="bg2">
                    <a:lumMod val="10000"/>
                  </a:schemeClr>
                </a:solidFill>
                <a:latin typeface="Arial" panose="020B0604020202020204" pitchFamily="34" charset="0"/>
                <a:cs typeface="Arial" panose="020B0604020202020204" pitchFamily="34" charset="0"/>
              </a:rPr>
              <a:t>Please complete the “Who’s in the room?” poll in the </a:t>
            </a:r>
            <a:r>
              <a:rPr lang="en-US" dirty="0" err="1">
                <a:solidFill>
                  <a:schemeClr val="bg2">
                    <a:lumMod val="10000"/>
                  </a:schemeClr>
                </a:solidFill>
                <a:latin typeface="Arial" panose="020B0604020202020204" pitchFamily="34" charset="0"/>
                <a:cs typeface="Arial" panose="020B0604020202020204" pitchFamily="34" charset="0"/>
              </a:rPr>
              <a:t>Pathable</a:t>
            </a:r>
            <a:r>
              <a:rPr lang="en-US" dirty="0">
                <a:solidFill>
                  <a:schemeClr val="bg2">
                    <a:lumMod val="10000"/>
                  </a:schemeClr>
                </a:solidFill>
                <a:latin typeface="Arial" panose="020B0604020202020204" pitchFamily="34" charset="0"/>
                <a:cs typeface="Arial" panose="020B0604020202020204" pitchFamily="34" charset="0"/>
              </a:rPr>
              <a:t> platform.</a:t>
            </a:r>
          </a:p>
          <a:p>
            <a:endParaRPr lang="en-US" dirty="0">
              <a:solidFill>
                <a:schemeClr val="bg2">
                  <a:lumMod val="10000"/>
                </a:schemeClr>
              </a:solidFill>
              <a:latin typeface="Arial" panose="020B0604020202020204" pitchFamily="34" charset="0"/>
              <a:cs typeface="Arial" panose="020B0604020202020204" pitchFamily="34" charset="0"/>
            </a:endParaRPr>
          </a:p>
          <a:p>
            <a:r>
              <a:rPr lang="en-US" dirty="0">
                <a:solidFill>
                  <a:schemeClr val="bg2">
                    <a:lumMod val="10000"/>
                  </a:schemeClr>
                </a:solidFill>
                <a:latin typeface="Arial" panose="020B0604020202020204" pitchFamily="34" charset="0"/>
                <a:cs typeface="Arial" panose="020B0604020202020204" pitchFamily="34" charset="0"/>
              </a:rPr>
              <a:t>Please use the chat room feature in the </a:t>
            </a:r>
            <a:r>
              <a:rPr lang="en-US" dirty="0" err="1">
                <a:solidFill>
                  <a:schemeClr val="bg2">
                    <a:lumMod val="10000"/>
                  </a:schemeClr>
                </a:solidFill>
                <a:latin typeface="Arial" panose="020B0604020202020204" pitchFamily="34" charset="0"/>
                <a:cs typeface="Arial" panose="020B0604020202020204" pitchFamily="34" charset="0"/>
              </a:rPr>
              <a:t>Pathable</a:t>
            </a:r>
            <a:r>
              <a:rPr lang="en-US" dirty="0">
                <a:solidFill>
                  <a:schemeClr val="bg2">
                    <a:lumMod val="10000"/>
                  </a:schemeClr>
                </a:solidFill>
                <a:latin typeface="Arial" panose="020B0604020202020204" pitchFamily="34" charset="0"/>
                <a:cs typeface="Arial" panose="020B0604020202020204" pitchFamily="34" charset="0"/>
              </a:rPr>
              <a:t> platform to ask questions that come up during the presentation at any time.</a:t>
            </a:r>
          </a:p>
        </p:txBody>
      </p:sp>
    </p:spTree>
    <p:extLst>
      <p:ext uri="{BB962C8B-B14F-4D97-AF65-F5344CB8AC3E}">
        <p14:creationId xmlns:p14="http://schemas.microsoft.com/office/powerpoint/2010/main" val="194192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7596-F535-481E-AC9E-C0DB06A18C0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Late Spring Pivot</a:t>
            </a:r>
          </a:p>
        </p:txBody>
      </p:sp>
      <p:sp>
        <p:nvSpPr>
          <p:cNvPr id="3" name="Content Placeholder 2">
            <a:extLst>
              <a:ext uri="{FF2B5EF4-FFF2-40B4-BE49-F238E27FC236}">
                <a16:creationId xmlns:a16="http://schemas.microsoft.com/office/drawing/2014/main" id="{3052EBF0-A69B-40ED-870D-05F2CEC65C0C}"/>
              </a:ext>
            </a:extLst>
          </p:cNvPr>
          <p:cNvSpPr>
            <a:spLocks noGrp="1"/>
          </p:cNvSpPr>
          <p:nvPr>
            <p:ph sz="half"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Modification of Distance Education Addendum Form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ECO “Emergency Conditions Only”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Definition approved by Curriculum Committee and also Academic Senate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Summer meetings to approve DE Addenda Only in the meetings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Expanded meeting participation and made all decisions provisional until first full Curriculum Committee Meeting Fall 2020 (transparency)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Fulfill contingency planning for December Deadline</a:t>
            </a:r>
          </a:p>
          <a:p>
            <a:endParaRPr lang="en-US" dirty="0"/>
          </a:p>
        </p:txBody>
      </p:sp>
      <p:pic>
        <p:nvPicPr>
          <p:cNvPr id="4" name="Picture 3" descr="Box that says &quot;ECO--cirteria for &quot;an emergency&quot; may include mandates called by city, county, state, federal agencies and their affiliates (aka FEMA), and/or YCCD administration.">
            <a:extLst>
              <a:ext uri="{FF2B5EF4-FFF2-40B4-BE49-F238E27FC236}">
                <a16:creationId xmlns:a16="http://schemas.microsoft.com/office/drawing/2014/main" id="{99F096BF-EFFC-4C9E-832E-5AE07543D172}"/>
              </a:ext>
            </a:extLst>
          </p:cNvPr>
          <p:cNvPicPr>
            <a:picLocks noChangeAspect="1"/>
          </p:cNvPicPr>
          <p:nvPr/>
        </p:nvPicPr>
        <p:blipFill>
          <a:blip r:embed="rId3"/>
          <a:stretch>
            <a:fillRect/>
          </a:stretch>
        </p:blipFill>
        <p:spPr>
          <a:xfrm>
            <a:off x="1230970" y="2660941"/>
            <a:ext cx="9730059" cy="1085182"/>
          </a:xfrm>
          <a:prstGeom prst="rect">
            <a:avLst/>
          </a:prstGeom>
        </p:spPr>
      </p:pic>
    </p:spTree>
    <p:extLst>
      <p:ext uri="{BB962C8B-B14F-4D97-AF65-F5344CB8AC3E}">
        <p14:creationId xmlns:p14="http://schemas.microsoft.com/office/powerpoint/2010/main" val="169781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CCB2-6023-48AC-A89B-A3E11F00942C}"/>
              </a:ext>
            </a:extLst>
          </p:cNvPr>
          <p:cNvSpPr>
            <a:spLocks noGrp="1"/>
          </p:cNvSpPr>
          <p:nvPr>
            <p:ph type="title"/>
          </p:nvPr>
        </p:nvSpPr>
        <p:spPr>
          <a:xfrm>
            <a:off x="1087395" y="365125"/>
            <a:ext cx="10046043" cy="1325563"/>
          </a:xfrm>
        </p:spPr>
        <p:txBody>
          <a:bodyPr anchor="b">
            <a:normAutofit/>
          </a:bodyPr>
          <a:lstStyle/>
          <a:p>
            <a:r>
              <a:rPr lang="en-US"/>
              <a:t>Summer Pivot</a:t>
            </a:r>
          </a:p>
        </p:txBody>
      </p:sp>
      <p:sp>
        <p:nvSpPr>
          <p:cNvPr id="3" name="Content Placeholder 2">
            <a:extLst>
              <a:ext uri="{FF2B5EF4-FFF2-40B4-BE49-F238E27FC236}">
                <a16:creationId xmlns:a16="http://schemas.microsoft.com/office/drawing/2014/main" id="{0A616F03-88FD-4749-A91F-3304487F3E3C}"/>
              </a:ext>
            </a:extLst>
          </p:cNvPr>
          <p:cNvSpPr>
            <a:spLocks noGrp="1"/>
          </p:cNvSpPr>
          <p:nvPr>
            <p:ph sz="half" idx="2"/>
          </p:nvPr>
        </p:nvSpPr>
        <p:spPr>
          <a:xfrm>
            <a:off x="1087395" y="1798320"/>
            <a:ext cx="4922537" cy="4391343"/>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rPr>
              <a:t>Evolution of the “Batch”</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rPr>
              <a:t>Sequential and “Like” Courses</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rPr>
              <a:t>Simplify work for Faculty</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rPr>
              <a:t>Same Form, different Drop Down</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effectLst/>
              <a:uLnTx/>
              <a:uFillTx/>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200" b="0" i="1" u="none" strike="noStrike" kern="1200" cap="none" spc="0" normalizeH="0" baseline="0" noProof="0">
                <a:ln>
                  <a:noFill/>
                </a:ln>
                <a:effectLst/>
                <a:uLnTx/>
                <a:uFillTx/>
              </a:rPr>
              <a:t>All while transitioning Curriculum</a:t>
            </a:r>
            <a:br>
              <a:rPr kumimoji="0" lang="en-US" sz="2200" b="0" i="1" u="none" strike="noStrike" kern="1200" cap="none" spc="0" normalizeH="0" baseline="0" noProof="0">
                <a:ln>
                  <a:noFill/>
                </a:ln>
                <a:effectLst/>
                <a:uLnTx/>
                <a:uFillTx/>
              </a:rPr>
            </a:br>
            <a:r>
              <a:rPr kumimoji="0" lang="en-US" sz="2200" b="0" i="1" u="none" strike="noStrike" kern="1200" cap="none" spc="0" normalizeH="0" baseline="0" noProof="0">
                <a:ln>
                  <a:noFill/>
                </a:ln>
                <a:effectLst/>
                <a:uLnTx/>
                <a:uFillTx/>
              </a:rPr>
              <a:t>Management Systems</a:t>
            </a:r>
            <a:br>
              <a:rPr kumimoji="0" lang="en-US" sz="2200" b="0" i="1" u="none" strike="noStrike" kern="1200" cap="none" spc="0" normalizeH="0" baseline="0" noProof="0">
                <a:ln>
                  <a:noFill/>
                </a:ln>
                <a:effectLst/>
                <a:uLnTx/>
                <a:uFillTx/>
              </a:rPr>
            </a:br>
            <a:br>
              <a:rPr kumimoji="0" lang="en-US" sz="2200" b="0" i="1" u="none" strike="noStrike" kern="1200" cap="none" spc="0" normalizeH="0" baseline="0" noProof="0">
                <a:ln>
                  <a:noFill/>
                </a:ln>
                <a:effectLst/>
                <a:uLnTx/>
                <a:uFillTx/>
              </a:rPr>
            </a:br>
            <a:r>
              <a:rPr kumimoji="0" lang="en-US" sz="2200" b="0" i="0" u="none" strike="noStrike" kern="1200" cap="none" spc="0" normalizeH="0" baseline="0" noProof="0">
                <a:ln>
                  <a:noFill/>
                </a:ln>
                <a:effectLst/>
                <a:uLnTx/>
                <a:uFillTx/>
                <a:hlinkClick r:id="rId3"/>
              </a:rPr>
              <a:t>https://www.mjc.edu/governance/curriculum/</a:t>
            </a:r>
            <a:endParaRPr kumimoji="0" lang="en-US" sz="2200" b="0" i="1" u="none" strike="noStrike" kern="1200" cap="none" spc="0" normalizeH="0" baseline="0" noProof="0">
              <a:ln>
                <a:noFill/>
              </a:ln>
              <a:effectLst/>
              <a:uLnTx/>
              <a:uFillTx/>
            </a:endParaRPr>
          </a:p>
          <a:p>
            <a:endParaRPr lang="en-US" sz="2200"/>
          </a:p>
        </p:txBody>
      </p:sp>
      <p:pic>
        <p:nvPicPr>
          <p:cNvPr id="4" name="Picture 3" descr="A screenshot of Interim Distance Education Addendum which includes options for hybrid, online, and teleclass. A rational box is also available.&#10;&#10;Description automatically generated">
            <a:extLst>
              <a:ext uri="{FF2B5EF4-FFF2-40B4-BE49-F238E27FC236}">
                <a16:creationId xmlns:a16="http://schemas.microsoft.com/office/drawing/2014/main" id="{6A7D585C-8272-41FD-BE5C-4FFDCA4F31A8}"/>
              </a:ext>
            </a:extLst>
          </p:cNvPr>
          <p:cNvPicPr>
            <a:picLocks noChangeAspect="1"/>
          </p:cNvPicPr>
          <p:nvPr/>
        </p:nvPicPr>
        <p:blipFill>
          <a:blip r:embed="rId4"/>
          <a:stretch>
            <a:fillRect/>
          </a:stretch>
        </p:blipFill>
        <p:spPr>
          <a:xfrm>
            <a:off x="6184557" y="1841228"/>
            <a:ext cx="4948881" cy="4305527"/>
          </a:xfrm>
          <a:prstGeom prst="rect">
            <a:avLst/>
          </a:prstGeom>
          <a:noFill/>
        </p:spPr>
      </p:pic>
    </p:spTree>
    <p:extLst>
      <p:ext uri="{BB962C8B-B14F-4D97-AF65-F5344CB8AC3E}">
        <p14:creationId xmlns:p14="http://schemas.microsoft.com/office/powerpoint/2010/main" val="130391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A8F7-1738-477B-BD96-026035BB07EC}"/>
              </a:ext>
            </a:extLst>
          </p:cNvPr>
          <p:cNvSpPr>
            <a:spLocks noGrp="1"/>
          </p:cNvSpPr>
          <p:nvPr>
            <p:ph type="title"/>
          </p:nvPr>
        </p:nvSpPr>
        <p:spPr/>
        <p:txBody>
          <a:bodyPr/>
          <a:lstStyle/>
          <a:p>
            <a:pPr algn="ctr"/>
            <a:r>
              <a:rPr kumimoji="0" lang="en" sz="4000" b="0" i="0" u="none" strike="noStrike" kern="0" cap="none" spc="0" normalizeH="0" baseline="0" noProof="0" dirty="0">
                <a:ln>
                  <a:noFill/>
                </a:ln>
                <a:effectLst/>
                <a:uLnTx/>
                <a:uFillTx/>
                <a:latin typeface="Arial"/>
                <a:cs typeface="Arial"/>
                <a:sym typeface="Arial"/>
              </a:rPr>
              <a:t>Recommendations </a:t>
            </a:r>
            <a:endParaRPr lang="en-US" dirty="0"/>
          </a:p>
        </p:txBody>
      </p:sp>
      <p:sp>
        <p:nvSpPr>
          <p:cNvPr id="3" name="Content Placeholder 2">
            <a:extLst>
              <a:ext uri="{FF2B5EF4-FFF2-40B4-BE49-F238E27FC236}">
                <a16:creationId xmlns:a16="http://schemas.microsoft.com/office/drawing/2014/main" id="{CF4EA415-5F7E-41E7-A270-99A94AB3F695}"/>
              </a:ext>
            </a:extLst>
          </p:cNvPr>
          <p:cNvSpPr>
            <a:spLocks noGrp="1"/>
          </p:cNvSpPr>
          <p:nvPr>
            <p:ph sz="half" idx="1"/>
          </p:nvPr>
        </p:nvSpPr>
        <p:spPr/>
        <p:txBody>
          <a:bodyPr>
            <a:normAutofit lnSpcReduction="10000"/>
          </a:bodyPr>
          <a:lstStyle/>
          <a:p>
            <a:pPr marL="381000" marR="0" lvl="0" indent="-381000" algn="l" defTabSz="914400" rtl="0" eaLnBrk="1" fontAlgn="auto" latinLnBrk="0" hangingPunct="1">
              <a:lnSpc>
                <a:spcPct val="115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Prepare timelines and calendars for your campus community regarding curriculum deadlines.</a:t>
            </a:r>
          </a:p>
          <a:p>
            <a:pPr marL="381000" marR="0" lvl="0" indent="-381000" algn="l" defTabSz="914400" rtl="0" eaLnBrk="1" fontAlgn="auto" latinLnBrk="0" hangingPunct="1">
              <a:lnSpc>
                <a:spcPct val="115000"/>
              </a:lnSpc>
              <a:spcBef>
                <a:spcPts val="10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Monthly curriculum submissions to the local Board and COCI.</a:t>
            </a:r>
          </a:p>
          <a:p>
            <a:pPr marL="381000" marR="0" lvl="0" indent="-358140" algn="l" defTabSz="914400" rtl="0" eaLnBrk="1" fontAlgn="auto" latinLnBrk="0" hangingPunct="1">
              <a:lnSpc>
                <a:spcPct val="115000"/>
              </a:lnSpc>
              <a:spcBef>
                <a:spcPts val="1000"/>
              </a:spcBef>
              <a:spcAft>
                <a:spcPts val="0"/>
              </a:spcAft>
              <a:buClr>
                <a:srgbClr val="000000"/>
              </a:buClr>
              <a:buSzPts val="204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Create a workflow of curriculum impacts. Who do you pass the baton to?</a:t>
            </a:r>
          </a:p>
          <a:p>
            <a:pPr marL="381000" marR="0" lvl="0" indent="-358140" algn="l" defTabSz="914400" rtl="0" eaLnBrk="1" fontAlgn="auto" latinLnBrk="0" hangingPunct="1">
              <a:lnSpc>
                <a:spcPct val="115000"/>
              </a:lnSpc>
              <a:spcBef>
                <a:spcPts val="1000"/>
              </a:spcBef>
              <a:spcAft>
                <a:spcPts val="0"/>
              </a:spcAft>
              <a:buClr>
                <a:srgbClr val="000000"/>
              </a:buClr>
              <a:buSzPts val="204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Review curriculum with an equity lens. </a:t>
            </a:r>
          </a:p>
          <a:p>
            <a:pPr marL="381000" marR="0" lvl="0" indent="-358140" algn="l" defTabSz="914400" rtl="0" eaLnBrk="1" fontAlgn="auto" latinLnBrk="0" hangingPunct="1">
              <a:lnSpc>
                <a:spcPct val="115000"/>
              </a:lnSpc>
              <a:spcBef>
                <a:spcPts val="1000"/>
              </a:spcBef>
              <a:spcAft>
                <a:spcPts val="0"/>
              </a:spcAft>
              <a:buClr>
                <a:srgbClr val="000000"/>
              </a:buClr>
              <a:buSzPts val="204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Review ASCCC Website</a:t>
            </a:r>
          </a:p>
          <a:p>
            <a:pPr marL="914400" marR="0" lvl="1" indent="-336550" algn="l" defTabSz="914400" rtl="0" eaLnBrk="1" fontAlgn="auto" latinLnBrk="0" hangingPunct="1">
              <a:lnSpc>
                <a:spcPct val="115000"/>
              </a:lnSpc>
              <a:spcBef>
                <a:spcPts val="1000"/>
              </a:spcBef>
              <a:spcAft>
                <a:spcPts val="0"/>
              </a:spcAft>
              <a:buClr>
                <a:srgbClr val="000000"/>
              </a:buClr>
              <a:buSzPts val="17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Utilize ASCCC Representatives for help</a:t>
            </a:r>
          </a:p>
          <a:p>
            <a:pPr marL="914400" marR="0" lvl="1" indent="-336550" algn="l" defTabSz="914400" rtl="0" eaLnBrk="1" fontAlgn="auto" latinLnBrk="0" hangingPunct="1">
              <a:lnSpc>
                <a:spcPct val="115000"/>
              </a:lnSpc>
              <a:spcBef>
                <a:spcPts val="1000"/>
              </a:spcBef>
              <a:spcAft>
                <a:spcPts val="1000"/>
              </a:spcAft>
              <a:buClr>
                <a:srgbClr val="000000"/>
              </a:buClr>
              <a:buSzPts val="17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Technical Visit (Request from Senate President)</a:t>
            </a:r>
          </a:p>
          <a:p>
            <a:endParaRPr lang="en-US" dirty="0"/>
          </a:p>
        </p:txBody>
      </p:sp>
    </p:spTree>
    <p:extLst>
      <p:ext uri="{BB962C8B-B14F-4D97-AF65-F5344CB8AC3E}">
        <p14:creationId xmlns:p14="http://schemas.microsoft.com/office/powerpoint/2010/main" val="188836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B03A9-895C-471A-8586-4DEEB8BC8F68}"/>
              </a:ext>
            </a:extLst>
          </p:cNvPr>
          <p:cNvSpPr>
            <a:spLocks noGrp="1"/>
          </p:cNvSpPr>
          <p:nvPr>
            <p:ph sz="half" idx="1"/>
          </p:nvPr>
        </p:nvSpPr>
        <p:spPr>
          <a:xfrm>
            <a:off x="962303" y="969691"/>
            <a:ext cx="10058400" cy="4351338"/>
          </a:xfrm>
        </p:spPr>
        <p:txBody>
          <a:bodyPr>
            <a:normAutofit fontScale="92500" lnSpcReduction="10000"/>
          </a:bodyPr>
          <a:lstStyle/>
          <a:p>
            <a:pPr marL="0" marR="0" lvl="0" indent="0" algn="ctr" defTabSz="914400" rtl="0" eaLnBrk="1" fontAlgn="auto" latinLnBrk="0" hangingPunct="1">
              <a:lnSpc>
                <a:spcPct val="100000"/>
              </a:lnSpc>
              <a:spcBef>
                <a:spcPts val="720"/>
              </a:spcBef>
              <a:spcAft>
                <a:spcPts val="0"/>
              </a:spcAft>
              <a:buClr>
                <a:srgbClr val="AD0101"/>
              </a:buClr>
              <a:buSzPts val="3060"/>
              <a:buFont typeface="Arial"/>
              <a:buNone/>
              <a:tabLst/>
              <a:defRPr/>
            </a:pPr>
            <a:r>
              <a:rPr kumimoji="0" lang="en-US" sz="3600" b="0" i="0" u="none" strike="noStrike" kern="0" cap="none" spc="0" normalizeH="0" baseline="0" noProof="0" dirty="0">
                <a:ln>
                  <a:noFill/>
                </a:ln>
                <a:solidFill>
                  <a:srgbClr val="000000"/>
                </a:solidFill>
                <a:effectLst/>
                <a:uLnTx/>
                <a:uFillTx/>
                <a:latin typeface="Arial"/>
                <a:ea typeface="Arial"/>
                <a:cs typeface="Arial"/>
                <a:sym typeface="Arial"/>
              </a:rPr>
              <a:t>Any Questions?</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AD0101"/>
              </a:buClr>
              <a:buSzPts val="2550"/>
              <a:buFont typeface="Arial"/>
              <a:buNone/>
              <a:tabLst/>
              <a:defRPr/>
            </a:pPr>
            <a:r>
              <a:rPr kumimoji="0" lang="en-US" sz="30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lang="en-US" sz="36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720"/>
              </a:spcBef>
              <a:spcAft>
                <a:spcPts val="0"/>
              </a:spcAft>
              <a:buClr>
                <a:srgbClr val="AD0101"/>
              </a:buClr>
              <a:buSzPts val="3060"/>
              <a:buFont typeface="Arial"/>
              <a:buNone/>
              <a:tabLst/>
              <a:defRPr/>
            </a:pPr>
            <a:r>
              <a:rPr kumimoji="0" lang="en-US" sz="3600" b="0" i="0" u="none" strike="noStrike" kern="0" cap="none" spc="0" normalizeH="0" baseline="0" noProof="0" dirty="0">
                <a:ln>
                  <a:noFill/>
                </a:ln>
                <a:solidFill>
                  <a:srgbClr val="000000"/>
                </a:solidFill>
                <a:effectLst/>
                <a:uLnTx/>
                <a:uFillTx/>
                <a:latin typeface="Arial"/>
                <a:ea typeface="Arial"/>
                <a:cs typeface="Arial"/>
                <a:sym typeface="Arial"/>
              </a:rPr>
              <a:t>Thank you for attending this session!</a:t>
            </a:r>
          </a:p>
          <a:p>
            <a:pPr marL="0" marR="0" lvl="0" indent="0" algn="ctr" defTabSz="914400" rtl="0" eaLnBrk="1" fontAlgn="auto" latinLnBrk="0" hangingPunct="1">
              <a:lnSpc>
                <a:spcPct val="100000"/>
              </a:lnSpc>
              <a:spcBef>
                <a:spcPts val="720"/>
              </a:spcBef>
              <a:spcAft>
                <a:spcPts val="0"/>
              </a:spcAft>
              <a:buClr>
                <a:srgbClr val="AD0101"/>
              </a:buClr>
              <a:buSzPts val="3060"/>
              <a:buFont typeface="Arial"/>
              <a:buNone/>
              <a:tabLst/>
              <a:defRPr/>
            </a:pPr>
            <a:endParaRPr kumimoji="0" lang="en-US" sz="36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Angela Burk-Herrick</a:t>
            </a:r>
          </a:p>
          <a:p>
            <a:pPr marL="914400" marR="0" lvl="1"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1800" b="0" i="0" u="sng" strike="noStrike" kern="0" cap="none" spc="0" normalizeH="0" baseline="0" noProof="0" dirty="0">
                <a:ln>
                  <a:noFill/>
                </a:ln>
                <a:solidFill>
                  <a:srgbClr val="D26900"/>
                </a:solidFill>
                <a:effectLst/>
                <a:uLnTx/>
                <a:uFillTx/>
                <a:latin typeface="Arial"/>
                <a:cs typeface="Arial"/>
                <a:sym typeface="Arial"/>
                <a:hlinkClick r:id="rId2"/>
              </a:rPr>
              <a:t>angela.burkherrick@chaffey.edu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p>
          <a:p>
            <a:pPr marL="457200" marR="0" lvl="0"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Jennifer </a:t>
            </a:r>
            <a:r>
              <a:rPr kumimoji="0" lang="en-US" sz="1800" b="0" i="0" u="none" strike="noStrike" kern="0" cap="none" spc="0" normalizeH="0" baseline="0" noProof="0" dirty="0" err="1">
                <a:ln>
                  <a:noFill/>
                </a:ln>
                <a:solidFill>
                  <a:srgbClr val="000000"/>
                </a:solidFill>
                <a:effectLst/>
                <a:uLnTx/>
                <a:uFillTx/>
                <a:latin typeface="Arial"/>
                <a:cs typeface="Arial"/>
                <a:sym typeface="Arial"/>
              </a:rPr>
              <a:t>Zellet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914400" marR="0" lvl="1"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2170" b="0" i="0" u="sng" strike="noStrike" kern="0" cap="none" spc="0" normalizeH="0" baseline="0" noProof="0" dirty="0">
                <a:ln>
                  <a:noFill/>
                </a:ln>
                <a:solidFill>
                  <a:srgbClr val="D26900"/>
                </a:solidFill>
                <a:effectLst/>
                <a:uLnTx/>
                <a:uFillTx/>
                <a:latin typeface="Arial"/>
                <a:cs typeface="Arial"/>
                <a:sym typeface="Arial"/>
                <a:hlinkClick r:id="rId3"/>
              </a:rPr>
              <a:t>zelletj@mjc.edu</a:t>
            </a:r>
            <a:r>
              <a:rPr kumimoji="0" lang="en-US" sz="217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p>
          <a:p>
            <a:pPr marL="457200" marR="0" lvl="0"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Michelle Grimes-Hillman</a:t>
            </a:r>
          </a:p>
          <a:p>
            <a:pPr marL="914400" marR="0" lvl="1"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1800" b="0" i="0" u="sng" strike="noStrike" kern="0" cap="none" spc="0" normalizeH="0" baseline="0" noProof="0" dirty="0">
                <a:ln>
                  <a:noFill/>
                </a:ln>
                <a:solidFill>
                  <a:srgbClr val="D26900"/>
                </a:solidFill>
                <a:effectLst/>
                <a:uLnTx/>
                <a:uFillTx/>
                <a:latin typeface="Arial"/>
                <a:cs typeface="Arial"/>
                <a:sym typeface="Arial"/>
                <a:hlinkClick r:id="rId4"/>
              </a:rPr>
              <a:t>mhillman@lbcc.edu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p>
          <a:p>
            <a:pPr marL="457200" marR="0" lvl="0"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Shireen Awad</a:t>
            </a:r>
          </a:p>
          <a:p>
            <a:pPr marL="914400" marR="0" lvl="1" indent="-342900" algn="l"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US" sz="1800" b="0" i="0" u="sng" strike="noStrike" kern="0" cap="none" spc="0" normalizeH="0" baseline="0" noProof="0" dirty="0">
                <a:ln>
                  <a:noFill/>
                </a:ln>
                <a:solidFill>
                  <a:srgbClr val="D26900"/>
                </a:solidFill>
                <a:effectLst/>
                <a:uLnTx/>
                <a:uFillTx/>
                <a:latin typeface="Arial"/>
                <a:cs typeface="Arial"/>
                <a:sym typeface="Arial"/>
                <a:hlinkClick r:id="rId5"/>
              </a:rPr>
              <a:t>sharon.awad@chaffey.edu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p>
          <a:p>
            <a:endParaRPr lang="en-US" dirty="0"/>
          </a:p>
        </p:txBody>
      </p:sp>
    </p:spTree>
    <p:extLst>
      <p:ext uri="{BB962C8B-B14F-4D97-AF65-F5344CB8AC3E}">
        <p14:creationId xmlns:p14="http://schemas.microsoft.com/office/powerpoint/2010/main" val="88986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9906-29BA-41E5-A4C0-760062B717D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Description</a:t>
            </a:r>
          </a:p>
        </p:txBody>
      </p:sp>
      <p:sp>
        <p:nvSpPr>
          <p:cNvPr id="3" name="Content Placeholder 2">
            <a:extLst>
              <a:ext uri="{FF2B5EF4-FFF2-40B4-BE49-F238E27FC236}">
                <a16:creationId xmlns:a16="http://schemas.microsoft.com/office/drawing/2014/main" id="{BD006934-D442-4A55-B708-87C396E93595}"/>
              </a:ext>
            </a:extLst>
          </p:cNvPr>
          <p:cNvSpPr>
            <a:spLocks noGrp="1"/>
          </p:cNvSpPr>
          <p:nvPr>
            <p:ph sz="half" idx="1"/>
          </p:nvPr>
        </p:nvSpPr>
        <p:spPr/>
        <p:txBody>
          <a:bodyPr>
            <a:normAutofit fontScale="92500"/>
          </a:bodyPr>
          <a:lstStyle/>
          <a:p>
            <a:pPr marL="0" indent="0">
              <a:buNone/>
            </a:pPr>
            <a:r>
              <a:rPr lang="en-US" dirty="0">
                <a:solidFill>
                  <a:schemeClr val="bg2">
                    <a:lumMod val="10000"/>
                  </a:schemeClr>
                </a:solidFill>
                <a:latin typeface="Arial" panose="020B0604020202020204" pitchFamily="34" charset="0"/>
                <a:cs typeface="Arial" panose="020B0604020202020204" pitchFamily="34" charset="0"/>
              </a:rPr>
              <a:t>In recent years, the California Community Colleges Chancellor’s Office has taken steps to streamline the curriculum review process for most curriculum proposals. Colleges should continue to examine local curriculum review processes to ensure that they are responsive to emerging student needs and recent legislative mandates. Additionally, as new curriculum is developed or deleted and existing curriculum is revised, there are downstream effects on a number of campus offices and, most importantly, on our students. This breakout explores the requirements for curriculum review and discusses effective practices for ensuring that curricular changes are broadcast to those who need to know.</a:t>
            </a:r>
          </a:p>
          <a:p>
            <a:endParaRPr lang="en-US" dirty="0"/>
          </a:p>
        </p:txBody>
      </p:sp>
    </p:spTree>
    <p:extLst>
      <p:ext uri="{BB962C8B-B14F-4D97-AF65-F5344CB8AC3E}">
        <p14:creationId xmlns:p14="http://schemas.microsoft.com/office/powerpoint/2010/main" val="214613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B7CC-DE76-45D4-A02A-599908C92F6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A08A0B55-BCDA-4535-AF1D-41CCB487CF85}"/>
              </a:ext>
            </a:extLst>
          </p:cNvPr>
          <p:cNvSpPr>
            <a:spLocks noGrp="1"/>
          </p:cNvSpPr>
          <p:nvPr>
            <p:ph sz="half" idx="1"/>
          </p:nvPr>
        </p:nvSpPr>
        <p:spPr/>
        <p:txBody>
          <a:bodyPr/>
          <a:lstStyle/>
          <a:p>
            <a:r>
              <a:rPr lang="en-US" dirty="0">
                <a:solidFill>
                  <a:schemeClr val="bg2">
                    <a:lumMod val="10000"/>
                  </a:schemeClr>
                </a:solidFill>
                <a:latin typeface="Arial" panose="020B0604020202020204" pitchFamily="34" charset="0"/>
                <a:cs typeface="Arial" panose="020B0604020202020204" pitchFamily="34" charset="0"/>
              </a:rPr>
              <a:t>CCCCO Streamlining</a:t>
            </a:r>
          </a:p>
          <a:p>
            <a:r>
              <a:rPr lang="en-US" dirty="0">
                <a:solidFill>
                  <a:schemeClr val="bg2">
                    <a:lumMod val="10000"/>
                  </a:schemeClr>
                </a:solidFill>
                <a:latin typeface="Arial" panose="020B0604020202020204" pitchFamily="34" charset="0"/>
                <a:cs typeface="Arial" panose="020B0604020202020204" pitchFamily="34" charset="0"/>
              </a:rPr>
              <a:t>Streamlining Local Curriculum Processes</a:t>
            </a:r>
          </a:p>
          <a:p>
            <a:r>
              <a:rPr lang="en-US" dirty="0">
                <a:solidFill>
                  <a:schemeClr val="bg2">
                    <a:lumMod val="10000"/>
                  </a:schemeClr>
                </a:solidFill>
                <a:latin typeface="Arial" panose="020B0604020202020204" pitchFamily="34" charset="0"/>
                <a:cs typeface="Arial" panose="020B0604020202020204" pitchFamily="34" charset="0"/>
              </a:rPr>
              <a:t>Streamlining workflow after Local Curriculum Approval</a:t>
            </a:r>
          </a:p>
          <a:p>
            <a:r>
              <a:rPr lang="en-US" dirty="0">
                <a:solidFill>
                  <a:schemeClr val="bg2">
                    <a:lumMod val="10000"/>
                  </a:schemeClr>
                </a:solidFill>
                <a:latin typeface="Arial" panose="020B0604020202020204" pitchFamily="34" charset="0"/>
                <a:cs typeface="Arial" panose="020B0604020202020204" pitchFamily="34" charset="0"/>
              </a:rPr>
              <a:t>Reviewing COR through an Equity Lens</a:t>
            </a:r>
          </a:p>
          <a:p>
            <a:r>
              <a:rPr lang="en-US" dirty="0">
                <a:solidFill>
                  <a:schemeClr val="bg2">
                    <a:lumMod val="10000"/>
                  </a:schemeClr>
                </a:solidFill>
                <a:latin typeface="Arial" panose="020B0604020202020204" pitchFamily="34" charset="0"/>
                <a:cs typeface="Arial" panose="020B0604020202020204" pitchFamily="34" charset="0"/>
              </a:rPr>
              <a:t>Curriculum Committee Training</a:t>
            </a:r>
          </a:p>
          <a:p>
            <a:r>
              <a:rPr lang="en-US" dirty="0">
                <a:solidFill>
                  <a:schemeClr val="bg2">
                    <a:lumMod val="10000"/>
                  </a:schemeClr>
                </a:solidFill>
                <a:latin typeface="Arial" panose="020B0604020202020204" pitchFamily="34" charset="0"/>
                <a:cs typeface="Arial" panose="020B0604020202020204" pitchFamily="34" charset="0"/>
              </a:rPr>
              <a:t>Responding to Emergent Situations</a:t>
            </a:r>
          </a:p>
          <a:p>
            <a:r>
              <a:rPr lang="en-US" dirty="0">
                <a:solidFill>
                  <a:schemeClr val="bg2">
                    <a:lumMod val="10000"/>
                  </a:schemeClr>
                </a:solidFill>
                <a:latin typeface="Arial" panose="020B0604020202020204" pitchFamily="34" charset="0"/>
                <a:cs typeface="Arial" panose="020B0604020202020204" pitchFamily="34" charset="0"/>
              </a:rPr>
              <a:t>Recommendations</a:t>
            </a:r>
          </a:p>
          <a:p>
            <a:pPr marL="0" indent="0">
              <a:buNone/>
            </a:pP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02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7175-C2BA-4BA7-894B-09FE484B90D8}"/>
              </a:ext>
            </a:extLst>
          </p:cNvPr>
          <p:cNvSpPr>
            <a:spLocks noGrp="1"/>
          </p:cNvSpPr>
          <p:nvPr>
            <p:ph type="title"/>
          </p:nvPr>
        </p:nvSpPr>
        <p:spPr>
          <a:xfrm>
            <a:off x="1087395" y="365125"/>
            <a:ext cx="10046043" cy="1325563"/>
          </a:xfrm>
        </p:spPr>
        <p:txBody>
          <a:bodyPr anchor="b">
            <a:normAutofit/>
          </a:bodyPr>
          <a:lstStyle/>
          <a:p>
            <a:r>
              <a:rPr lang="en-US" dirty="0">
                <a:latin typeface="Arial" panose="020B0604020202020204" pitchFamily="34" charset="0"/>
                <a:cs typeface="Arial" panose="020B0604020202020204" pitchFamily="34" charset="0"/>
              </a:rPr>
              <a:t>CCCCO Streamlining: 2016-2020</a:t>
            </a:r>
          </a:p>
        </p:txBody>
      </p:sp>
      <p:pic>
        <p:nvPicPr>
          <p:cNvPr id="4" name="Picture 3" descr="Yellow, Gray and Blue Graphic&#10;&#10;This graphic shows viewers the new streamline process from the Chancellor's Office. In a gray box are 4 circular icons. The first icon is of a house which represents local approval processes. The second icon which follows after local approval processes is of three people. This represent regional consortium recommendation. The third icon is of a check which represents the annual certification signed by the CIO/Curriculum Chair/Faculty Senate/College President. CIO/Curriculum Chair is written underneath the third icon with an arrow pointing to the third icon. The last icon is of a house which represents Chancellor's Office chaptering. Above these icons is a blue box that says authority. To the right of this blue box is a yellow box that says, &quot;As the curriculum approval processes change, local colleges have greater authority and greater responsibility for certification.">
            <a:extLst>
              <a:ext uri="{FF2B5EF4-FFF2-40B4-BE49-F238E27FC236}">
                <a16:creationId xmlns:a16="http://schemas.microsoft.com/office/drawing/2014/main" id="{C008CBE7-47D7-4648-99EF-B41652015A12}"/>
              </a:ext>
            </a:extLst>
          </p:cNvPr>
          <p:cNvPicPr>
            <a:picLocks noChangeAspect="1"/>
          </p:cNvPicPr>
          <p:nvPr/>
        </p:nvPicPr>
        <p:blipFill>
          <a:blip r:embed="rId3"/>
          <a:stretch>
            <a:fillRect/>
          </a:stretch>
        </p:blipFill>
        <p:spPr>
          <a:xfrm>
            <a:off x="1173463" y="2154193"/>
            <a:ext cx="4922537" cy="3679596"/>
          </a:xfrm>
          <a:prstGeom prst="rect">
            <a:avLst/>
          </a:prstGeom>
          <a:noFill/>
        </p:spPr>
      </p:pic>
      <p:sp>
        <p:nvSpPr>
          <p:cNvPr id="3" name="Content Placeholder 2">
            <a:extLst>
              <a:ext uri="{FF2B5EF4-FFF2-40B4-BE49-F238E27FC236}">
                <a16:creationId xmlns:a16="http://schemas.microsoft.com/office/drawing/2014/main" id="{EB8B98A1-92BC-4A8F-BC9D-ADB4B117EB44}"/>
              </a:ext>
            </a:extLst>
          </p:cNvPr>
          <p:cNvSpPr>
            <a:spLocks noGrp="1"/>
          </p:cNvSpPr>
          <p:nvPr>
            <p:ph sz="quarter" idx="4"/>
          </p:nvPr>
        </p:nvSpPr>
        <p:spPr>
          <a:xfrm>
            <a:off x="6184557" y="1798320"/>
            <a:ext cx="4948881" cy="4391343"/>
          </a:xfrm>
        </p:spPr>
        <p:txBody>
          <a:bodyPr>
            <a:normAutofit/>
          </a:bodyPr>
          <a:lstStyle/>
          <a:p>
            <a:pPr marL="571500" lvl="0" indent="-457200" rtl="0">
              <a:spcBef>
                <a:spcPts val="500"/>
              </a:spcBef>
              <a:spcAft>
                <a:spcPts val="0"/>
              </a:spcAft>
              <a:buSzPts val="1800"/>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All credit courses (including cooperative work experience).</a:t>
            </a:r>
          </a:p>
          <a:p>
            <a:pPr marL="571500" lvl="0" indent="-457200" rtl="0">
              <a:spcBef>
                <a:spcPts val="0"/>
              </a:spcBef>
              <a:spcAft>
                <a:spcPts val="0"/>
              </a:spcAft>
              <a:buSzPts val="1800"/>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Noncredit course mods.</a:t>
            </a:r>
          </a:p>
          <a:p>
            <a:pPr marL="571500" lvl="0" indent="-457200" rtl="0">
              <a:spcBef>
                <a:spcPts val="0"/>
              </a:spcBef>
              <a:spcAft>
                <a:spcPts val="0"/>
              </a:spcAft>
              <a:buSzPts val="1800"/>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Modifications to all existing credit programs except for ADTs.</a:t>
            </a:r>
          </a:p>
          <a:p>
            <a:pPr marL="1028700" lvl="1" indent="-457200" rtl="0">
              <a:spcBef>
                <a:spcPts val="0"/>
              </a:spcBef>
              <a:spcAft>
                <a:spcPts val="0"/>
              </a:spcAft>
              <a:buSzPts val="1800"/>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Note that changing program goal will require a new program submission.</a:t>
            </a:r>
          </a:p>
          <a:p>
            <a:pPr marL="571500" indent="-457200">
              <a:spcBef>
                <a:spcPts val="0"/>
              </a:spcBef>
              <a:buSzPts val="1800"/>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New credit degrees and certificates with a program goal of local (not ADTs or CTE).</a:t>
            </a:r>
          </a:p>
          <a:p>
            <a:pPr lvl="0" rtl="0">
              <a:spcBef>
                <a:spcPts val="500"/>
              </a:spcBef>
              <a:spcAft>
                <a:spcPts val="0"/>
              </a:spcAft>
              <a:buClr>
                <a:schemeClr val="bg2">
                  <a:lumMod val="10000"/>
                </a:schemeClr>
              </a:buClr>
              <a:buSzPts val="1800"/>
            </a:pPr>
            <a:r>
              <a:rPr lang="en-US" sz="2000" dirty="0">
                <a:solidFill>
                  <a:schemeClr val="bg2">
                    <a:lumMod val="10000"/>
                  </a:schemeClr>
                </a:solidFill>
                <a:latin typeface="Arial" panose="020B0604020202020204" pitchFamily="34" charset="0"/>
                <a:cs typeface="Arial" panose="020B0604020202020204" pitchFamily="34" charset="0"/>
              </a:rPr>
              <a:t>CO required a board policy on credit hour and COOP-ED plan on file.</a:t>
            </a:r>
          </a:p>
          <a:p>
            <a:pPr lvl="0" rtl="0">
              <a:spcBef>
                <a:spcPts val="500"/>
              </a:spcBef>
              <a:spcAft>
                <a:spcPts val="0"/>
              </a:spcAft>
              <a:buClr>
                <a:schemeClr val="dk1"/>
              </a:buClr>
              <a:buSzPts val="1800"/>
            </a:pPr>
            <a:r>
              <a:rPr lang="en" sz="2000" dirty="0">
                <a:solidFill>
                  <a:schemeClr val="bg2">
                    <a:lumMod val="10000"/>
                  </a:schemeClr>
                </a:solidFill>
                <a:latin typeface="Arial" panose="020B0604020202020204" pitchFamily="34" charset="0"/>
                <a:cs typeface="Arial" panose="020B0604020202020204" pitchFamily="34" charset="0"/>
              </a:rPr>
              <a:t>Submissions still required for CO called “</a:t>
            </a:r>
            <a:r>
              <a:rPr lang="en-US" sz="2000" dirty="0">
                <a:solidFill>
                  <a:schemeClr val="bg2">
                    <a:lumMod val="10000"/>
                  </a:schemeClr>
                </a:solidFill>
                <a:latin typeface="Arial" panose="020B0604020202020204" pitchFamily="34" charset="0"/>
                <a:cs typeface="Arial" panose="020B0604020202020204" pitchFamily="34" charset="0"/>
              </a:rPr>
              <a:t>c</a:t>
            </a:r>
            <a:r>
              <a:rPr lang="en" sz="2000" dirty="0">
                <a:solidFill>
                  <a:schemeClr val="bg2">
                    <a:lumMod val="10000"/>
                  </a:schemeClr>
                </a:solidFill>
                <a:latin typeface="Arial" panose="020B0604020202020204" pitchFamily="34" charset="0"/>
                <a:cs typeface="Arial" panose="020B0604020202020204" pitchFamily="34" charset="0"/>
              </a:rPr>
              <a:t>haptering” for the above proposals.</a:t>
            </a:r>
            <a:endParaRPr lang="en-US" sz="2000" b="0" i="0" u="none" strike="noStrike" cap="none" dirty="0">
              <a:solidFill>
                <a:schemeClr val="bg2">
                  <a:lumMod val="10000"/>
                </a:schemeClr>
              </a:solidFill>
              <a:latin typeface="Arial" panose="020B0604020202020204" pitchFamily="34" charset="0"/>
              <a:cs typeface="Arial" panose="020B0604020202020204" pitchFamily="34" charset="0"/>
            </a:endParaRPr>
          </a:p>
          <a:p>
            <a:pPr marL="0" indent="0">
              <a:buNone/>
            </a:pPr>
            <a:endParaRPr lang="en-US" sz="1800" dirty="0"/>
          </a:p>
        </p:txBody>
      </p:sp>
    </p:spTree>
    <p:extLst>
      <p:ext uri="{BB962C8B-B14F-4D97-AF65-F5344CB8AC3E}">
        <p14:creationId xmlns:p14="http://schemas.microsoft.com/office/powerpoint/2010/main" val="420142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18A6-6F3B-4167-AEFA-401BA65829C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Streamlining Local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Curriculum Processes</a:t>
            </a:r>
          </a:p>
        </p:txBody>
      </p:sp>
      <p:sp>
        <p:nvSpPr>
          <p:cNvPr id="3" name="Content Placeholder 2">
            <a:extLst>
              <a:ext uri="{FF2B5EF4-FFF2-40B4-BE49-F238E27FC236}">
                <a16:creationId xmlns:a16="http://schemas.microsoft.com/office/drawing/2014/main" id="{2F2D01B5-3E10-4A43-9FC7-4E4747DE5E8C}"/>
              </a:ext>
            </a:extLst>
          </p:cNvPr>
          <p:cNvSpPr>
            <a:spLocks noGrp="1"/>
          </p:cNvSpPr>
          <p:nvPr>
            <p:ph sz="half" idx="1"/>
          </p:nvPr>
        </p:nvSpPr>
        <p:spPr/>
        <p:txBody>
          <a:bodyPr/>
          <a:lstStyle/>
          <a:p>
            <a:r>
              <a:rPr lang="en-US" dirty="0">
                <a:latin typeface="Arial" panose="020B0604020202020204" pitchFamily="34" charset="0"/>
                <a:cs typeface="Arial" panose="020B0604020202020204" pitchFamily="34" charset="0"/>
              </a:rPr>
              <a:t>In accordance with title 5, California Community Colleges have some autonomy over curriculum processes.</a:t>
            </a:r>
          </a:p>
          <a:p>
            <a:pPr lvl="1"/>
            <a:r>
              <a:rPr lang="en-US" dirty="0">
                <a:latin typeface="Arial" panose="020B0604020202020204" pitchFamily="34" charset="0"/>
                <a:cs typeface="Arial" panose="020B0604020202020204" pitchFamily="34" charset="0"/>
              </a:rPr>
              <a:t>Processes include: local approval, local curriculum review, and local timelines and deadlines for submission.</a:t>
            </a:r>
          </a:p>
          <a:p>
            <a:r>
              <a:rPr lang="en-US" dirty="0">
                <a:latin typeface="Arial" panose="020B0604020202020204" pitchFamily="34" charset="0"/>
                <a:cs typeface="Arial" panose="020B0604020202020204" pitchFamily="34" charset="0"/>
              </a:rPr>
              <a:t>All colleges must have a Curriculum Committee, but ad-hoc committees from the Curriculum Committee are up to the college (e.g., General Education Committee, Prerequisite Workgroup, and Technical Review Committee).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78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E12A-1837-489C-B715-E56A866B633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Streamlining Local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Curriculum Processes</a:t>
            </a:r>
          </a:p>
        </p:txBody>
      </p:sp>
      <p:sp>
        <p:nvSpPr>
          <p:cNvPr id="3" name="Content Placeholder 2">
            <a:extLst>
              <a:ext uri="{FF2B5EF4-FFF2-40B4-BE49-F238E27FC236}">
                <a16:creationId xmlns:a16="http://schemas.microsoft.com/office/drawing/2014/main" id="{2D127977-061A-4B92-B42F-FB6BF6AE67A2}"/>
              </a:ext>
            </a:extLst>
          </p:cNvPr>
          <p:cNvSpPr>
            <a:spLocks noGrp="1"/>
          </p:cNvSpPr>
          <p:nvPr>
            <p:ph sz="half" idx="1"/>
          </p:nvPr>
        </p:nvSpPr>
        <p:spPr/>
        <p:txBody>
          <a:bodyPr/>
          <a:lstStyle/>
          <a:p>
            <a:r>
              <a:rPr lang="en-US" dirty="0">
                <a:solidFill>
                  <a:schemeClr val="bg2">
                    <a:lumMod val="10000"/>
                  </a:schemeClr>
                </a:solidFill>
                <a:latin typeface="Arial" panose="020B0604020202020204" pitchFamily="34" charset="0"/>
                <a:cs typeface="Arial" panose="020B0604020202020204" pitchFamily="34" charset="0"/>
              </a:rPr>
              <a:t>As the Chancellor’s Office continues to streamline curriculum processes, it is highly recommended that colleges review their local processes for streamlining benefits as well. </a:t>
            </a:r>
          </a:p>
          <a:p>
            <a:pPr lvl="1"/>
            <a:r>
              <a:rPr lang="en-US" dirty="0">
                <a:solidFill>
                  <a:schemeClr val="bg2">
                    <a:lumMod val="10000"/>
                  </a:schemeClr>
                </a:solidFill>
                <a:latin typeface="Arial" panose="020B0604020202020204" pitchFamily="34" charset="0"/>
                <a:cs typeface="Arial" panose="020B0604020202020204" pitchFamily="34" charset="0"/>
              </a:rPr>
              <a:t>How many steps are in your local approval process (i.e., the workflow from origination to Governing Board approval)? (Chat Box)</a:t>
            </a:r>
          </a:p>
          <a:p>
            <a:r>
              <a:rPr lang="en-US" dirty="0">
                <a:solidFill>
                  <a:schemeClr val="bg2">
                    <a:lumMod val="10000"/>
                  </a:schemeClr>
                </a:solidFill>
                <a:latin typeface="Arial" panose="020B0604020202020204" pitchFamily="34" charset="0"/>
                <a:cs typeface="Arial" panose="020B0604020202020204" pitchFamily="34" charset="0"/>
              </a:rPr>
              <a:t>Streamlining = reduction, rearrangement, and/or addition of steps to local processes.</a:t>
            </a:r>
          </a:p>
          <a:p>
            <a:r>
              <a:rPr lang="en-US" dirty="0">
                <a:solidFill>
                  <a:schemeClr val="bg2">
                    <a:lumMod val="10000"/>
                  </a:schemeClr>
                </a:solidFill>
                <a:latin typeface="Arial" panose="020B0604020202020204" pitchFamily="34" charset="0"/>
                <a:cs typeface="Arial" panose="020B0604020202020204" pitchFamily="34" charset="0"/>
              </a:rPr>
              <a:t>Annual Curriculum Training to ensure compliance with the annual certification.</a:t>
            </a:r>
          </a:p>
          <a:p>
            <a:endParaRPr lang="en-US" dirty="0"/>
          </a:p>
        </p:txBody>
      </p:sp>
    </p:spTree>
    <p:extLst>
      <p:ext uri="{BB962C8B-B14F-4D97-AF65-F5344CB8AC3E}">
        <p14:creationId xmlns:p14="http://schemas.microsoft.com/office/powerpoint/2010/main" val="137925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093D-5573-40F6-ABDB-AAC7B62F81FB}"/>
              </a:ext>
            </a:extLst>
          </p:cNvPr>
          <p:cNvSpPr>
            <a:spLocks noGrp="1"/>
          </p:cNvSpPr>
          <p:nvPr>
            <p:ph type="title"/>
          </p:nvPr>
        </p:nvSpPr>
        <p:spPr/>
        <p:txBody>
          <a:bodyPr/>
          <a:lstStyle/>
          <a:p>
            <a:pPr marL="0" lvl="0" indent="0" algn="ctr" rtl="0">
              <a:lnSpc>
                <a:spcPct val="100000"/>
              </a:lnSpc>
              <a:spcBef>
                <a:spcPts val="0"/>
              </a:spcBef>
              <a:spcAft>
                <a:spcPts val="0"/>
              </a:spcAft>
            </a:pPr>
            <a:r>
              <a:rPr lang="en-US" dirty="0">
                <a:latin typeface="Arial" panose="020B0604020202020204" pitchFamily="34" charset="0"/>
                <a:cs typeface="Arial" panose="020B0604020202020204" pitchFamily="34" charset="0"/>
              </a:rPr>
              <a:t>Curriculum Streamlining Throughout the Years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(Example: Chaffey College)</a:t>
            </a:r>
          </a:p>
        </p:txBody>
      </p:sp>
      <p:pic>
        <p:nvPicPr>
          <p:cNvPr id="4" name="Content Placeholder 3" descr="A three column chart that represents the local approval process for Chaffey to streamline efforts. The first column represents local approval processes in 2005-2016, the second columns represents the process from 2017-2019, and the final column represents a proposed local process for 2020-2021. In 2005-2016, there were 10 approval steps. In 2017-2019, there was 10 steps but a rearrangement of steps that put dean and discipline faculty review at the forefront. The final column has 6 steps leaving the dean and discipline faculty at the forefront. CIO approval was removed from the final column and included in the Curriculum Committee review. The Librarian review is now included in Tech Review. ">
            <a:extLst>
              <a:ext uri="{FF2B5EF4-FFF2-40B4-BE49-F238E27FC236}">
                <a16:creationId xmlns:a16="http://schemas.microsoft.com/office/drawing/2014/main" id="{DDB4E083-803C-43C0-967E-8B1AC94D8758}"/>
              </a:ext>
            </a:extLst>
          </p:cNvPr>
          <p:cNvPicPr>
            <a:picLocks noGrp="1" noChangeAspect="1"/>
          </p:cNvPicPr>
          <p:nvPr>
            <p:ph sz="half" idx="1"/>
          </p:nvPr>
        </p:nvPicPr>
        <p:blipFill>
          <a:blip r:embed="rId5"/>
          <a:stretch>
            <a:fillRect/>
          </a:stretch>
        </p:blipFill>
        <p:spPr>
          <a:xfrm>
            <a:off x="1959505" y="1730327"/>
            <a:ext cx="8272989" cy="3699839"/>
          </a:xfrm>
          <a:prstGeom prst="rect">
            <a:avLst/>
          </a:prstGeom>
        </p:spPr>
      </p:pic>
      <p:sp>
        <p:nvSpPr>
          <p:cNvPr id="5" name="TextBox 4">
            <a:extLst>
              <a:ext uri="{FF2B5EF4-FFF2-40B4-BE49-F238E27FC236}">
                <a16:creationId xmlns:a16="http://schemas.microsoft.com/office/drawing/2014/main" id="{1DF36798-B04E-4B6E-87BC-D265EAE97A02}"/>
              </a:ext>
            </a:extLst>
          </p:cNvPr>
          <p:cNvSpPr txBox="1"/>
          <p:nvPr/>
        </p:nvSpPr>
        <p:spPr>
          <a:xfrm>
            <a:off x="1959505" y="5536504"/>
            <a:ext cx="8272989"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2">
                    <a:lumMod val="10000"/>
                  </a:schemeClr>
                </a:solidFill>
                <a:latin typeface="Arial" panose="020B0604020202020204" pitchFamily="34" charset="0"/>
                <a:cs typeface="Arial" panose="020B0604020202020204" pitchFamily="34" charset="0"/>
              </a:rPr>
              <a:t>Faculty Senate, Board Approval (final authority) after Curriculum Committee Review. This concludes local approval</a:t>
            </a:r>
          </a:p>
          <a:p>
            <a:pPr marL="285750" indent="-285750">
              <a:buFont typeface="Arial" panose="020B0604020202020204" pitchFamily="34" charset="0"/>
              <a:buChar char="•"/>
            </a:pPr>
            <a:r>
              <a:rPr lang="en-US" sz="1800" dirty="0">
                <a:solidFill>
                  <a:schemeClr val="bg2">
                    <a:lumMod val="10000"/>
                  </a:schemeClr>
                </a:solidFill>
                <a:latin typeface="Arial" panose="020B0604020202020204" pitchFamily="34" charset="0"/>
                <a:cs typeface="Arial" panose="020B0604020202020204" pitchFamily="34" charset="0"/>
              </a:rPr>
              <a:t>COCI submission</a:t>
            </a:r>
          </a:p>
          <a:p>
            <a:endParaRPr lang="en-US" dirty="0"/>
          </a:p>
        </p:txBody>
      </p:sp>
    </p:spTree>
    <p:extLst>
      <p:ext uri="{BB962C8B-B14F-4D97-AF65-F5344CB8AC3E}">
        <p14:creationId xmlns:p14="http://schemas.microsoft.com/office/powerpoint/2010/main" val="126313705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1FDC-E703-4F71-8FAD-82FD66A64BF0}"/>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Happens Next?</a:t>
            </a:r>
          </a:p>
        </p:txBody>
      </p:sp>
      <p:sp>
        <p:nvSpPr>
          <p:cNvPr id="3" name="Content Placeholder 2">
            <a:extLst>
              <a:ext uri="{FF2B5EF4-FFF2-40B4-BE49-F238E27FC236}">
                <a16:creationId xmlns:a16="http://schemas.microsoft.com/office/drawing/2014/main" id="{2C600869-DD01-40A5-8604-E3F59C332764}"/>
              </a:ext>
            </a:extLst>
          </p:cNvPr>
          <p:cNvSpPr>
            <a:spLocks noGrp="1"/>
          </p:cNvSpPr>
          <p:nvPr>
            <p:ph sz="half" idx="1"/>
          </p:nvPr>
        </p:nvSpPr>
        <p:spPr/>
        <p:txBody>
          <a:bodyPr/>
          <a:lstStyle/>
          <a:p>
            <a:pPr marL="431800" indent="-342900">
              <a:spcBef>
                <a:spcPts val="0"/>
              </a:spcBef>
              <a:buClr>
                <a:srgbClr val="595959"/>
              </a:buClr>
              <a:buSzPts val="2200"/>
            </a:pPr>
            <a:r>
              <a:rPr lang="en-US" sz="2000" dirty="0">
                <a:solidFill>
                  <a:schemeClr val="bg2">
                    <a:lumMod val="10000"/>
                  </a:schemeClr>
                </a:solidFill>
                <a:latin typeface="Arial" panose="020B0604020202020204" pitchFamily="34" charset="0"/>
                <a:cs typeface="Arial" panose="020B0604020202020204" pitchFamily="34" charset="0"/>
              </a:rPr>
              <a:t>The local curriculum process plants the seed for curriculum to grow and flourish inside the classroom as well as in other departments.</a:t>
            </a:r>
          </a:p>
          <a:p>
            <a:pPr marL="431800" indent="-342900">
              <a:spcBef>
                <a:spcPts val="0"/>
              </a:spcBef>
              <a:buClr>
                <a:srgbClr val="595959"/>
              </a:buClr>
              <a:buSzPts val="2200"/>
            </a:pPr>
            <a:r>
              <a:rPr lang="en-US" sz="2000" b="0" i="0" u="none" strike="noStrike" cap="none" dirty="0">
                <a:solidFill>
                  <a:schemeClr val="bg2">
                    <a:lumMod val="10000"/>
                  </a:schemeClr>
                </a:solidFill>
                <a:latin typeface="Arial" panose="020B0604020202020204" pitchFamily="34" charset="0"/>
                <a:ea typeface="Arial"/>
                <a:cs typeface="Arial" panose="020B0604020202020204" pitchFamily="34" charset="0"/>
                <a:sym typeface="Arial"/>
              </a:rPr>
              <a:t>What departments are affected by Curriculum?</a:t>
            </a:r>
          </a:p>
          <a:p>
            <a:pPr marL="914400" lvl="1" indent="-342900" algn="l" rtl="0">
              <a:spcBef>
                <a:spcPts val="0"/>
              </a:spcBef>
              <a:spcAft>
                <a:spcPts val="0"/>
              </a:spcAft>
              <a:buClr>
                <a:srgbClr val="595959"/>
              </a:buClr>
              <a:buSzPts val="1800"/>
              <a:buChar char="○"/>
            </a:pPr>
            <a:r>
              <a:rPr lang="en-US" sz="2000" dirty="0">
                <a:solidFill>
                  <a:schemeClr val="bg2">
                    <a:lumMod val="10000"/>
                  </a:schemeClr>
                </a:solidFill>
                <a:latin typeface="Arial" panose="020B0604020202020204" pitchFamily="34" charset="0"/>
                <a:cs typeface="Arial" panose="020B0604020202020204" pitchFamily="34" charset="0"/>
              </a:rPr>
              <a:t>Admissions and Records</a:t>
            </a:r>
          </a:p>
          <a:p>
            <a:pPr marL="914400" lvl="1" indent="-342900" algn="l" rtl="0">
              <a:spcBef>
                <a:spcPts val="0"/>
              </a:spcBef>
              <a:spcAft>
                <a:spcPts val="0"/>
              </a:spcAft>
              <a:buClr>
                <a:srgbClr val="595959"/>
              </a:buClr>
              <a:buSzPts val="1800"/>
              <a:buChar char="○"/>
            </a:pPr>
            <a:r>
              <a:rPr lang="en-US" sz="2000" dirty="0">
                <a:solidFill>
                  <a:schemeClr val="bg2">
                    <a:lumMod val="10000"/>
                  </a:schemeClr>
                </a:solidFill>
                <a:latin typeface="Arial" panose="020B0604020202020204" pitchFamily="34" charset="0"/>
                <a:cs typeface="Arial" panose="020B0604020202020204" pitchFamily="34" charset="0"/>
              </a:rPr>
              <a:t>Degree Auditors</a:t>
            </a:r>
          </a:p>
          <a:p>
            <a:pPr marL="914400" lvl="1" indent="-342900" algn="l" rtl="0">
              <a:spcBef>
                <a:spcPts val="0"/>
              </a:spcBef>
              <a:spcAft>
                <a:spcPts val="0"/>
              </a:spcAft>
              <a:buClr>
                <a:srgbClr val="595959"/>
              </a:buClr>
              <a:buSzPts val="1800"/>
              <a:buChar char="○"/>
            </a:pPr>
            <a:r>
              <a:rPr lang="en-US" sz="2000" dirty="0">
                <a:solidFill>
                  <a:schemeClr val="bg2">
                    <a:lumMod val="10000"/>
                  </a:schemeClr>
                </a:solidFill>
                <a:latin typeface="Arial" panose="020B0604020202020204" pitchFamily="34" charset="0"/>
                <a:cs typeface="Arial" panose="020B0604020202020204" pitchFamily="34" charset="0"/>
              </a:rPr>
              <a:t>Counseling and Matriculation</a:t>
            </a:r>
          </a:p>
          <a:p>
            <a:pPr marL="914400" lvl="1" indent="-342900" algn="l" rtl="0">
              <a:spcBef>
                <a:spcPts val="0"/>
              </a:spcBef>
              <a:spcAft>
                <a:spcPts val="0"/>
              </a:spcAft>
              <a:buClr>
                <a:srgbClr val="595959"/>
              </a:buClr>
              <a:buSzPts val="1800"/>
              <a:buChar char="○"/>
            </a:pPr>
            <a:r>
              <a:rPr lang="en-US" sz="2000" dirty="0">
                <a:solidFill>
                  <a:schemeClr val="bg2">
                    <a:lumMod val="10000"/>
                  </a:schemeClr>
                </a:solidFill>
                <a:latin typeface="Arial" panose="020B0604020202020204" pitchFamily="34" charset="0"/>
                <a:cs typeface="Arial" panose="020B0604020202020204" pitchFamily="34" charset="0"/>
              </a:rPr>
              <a:t>Assessment</a:t>
            </a:r>
          </a:p>
          <a:p>
            <a:pPr marL="914400" marR="0" lvl="1" indent="-342900" algn="l" rtl="0">
              <a:lnSpc>
                <a:spcPct val="100000"/>
              </a:lnSpc>
              <a:spcBef>
                <a:spcPts val="0"/>
              </a:spcBef>
              <a:spcAft>
                <a:spcPts val="0"/>
              </a:spcAft>
              <a:buClr>
                <a:srgbClr val="595959"/>
              </a:buClr>
              <a:buSzPts val="1800"/>
              <a:buFont typeface="Arial"/>
              <a:buChar char="○"/>
            </a:pPr>
            <a:r>
              <a:rPr lang="en-US" sz="2000" dirty="0">
                <a:solidFill>
                  <a:schemeClr val="bg2">
                    <a:lumMod val="10000"/>
                  </a:schemeClr>
                </a:solidFill>
                <a:latin typeface="Arial" panose="020B0604020202020204" pitchFamily="34" charset="0"/>
                <a:cs typeface="Arial" panose="020B0604020202020204" pitchFamily="34" charset="0"/>
              </a:rPr>
              <a:t>Articulation</a:t>
            </a:r>
          </a:p>
          <a:p>
            <a:pPr marL="914400" marR="0" lvl="1" indent="-342900" algn="l" rtl="0">
              <a:lnSpc>
                <a:spcPct val="100000"/>
              </a:lnSpc>
              <a:spcBef>
                <a:spcPts val="0"/>
              </a:spcBef>
              <a:spcAft>
                <a:spcPts val="0"/>
              </a:spcAft>
              <a:buClr>
                <a:srgbClr val="595959"/>
              </a:buClr>
              <a:buSzPts val="1800"/>
              <a:buFont typeface="Arial"/>
              <a:buChar char="○"/>
            </a:pPr>
            <a:r>
              <a:rPr lang="en-US" sz="2000" b="0" i="0" u="none" strike="noStrike" cap="none" dirty="0">
                <a:solidFill>
                  <a:schemeClr val="bg2">
                    <a:lumMod val="10000"/>
                  </a:schemeClr>
                </a:solidFill>
                <a:latin typeface="Arial" panose="020B0604020202020204" pitchFamily="34" charset="0"/>
                <a:ea typeface="Arial"/>
                <a:cs typeface="Arial" panose="020B0604020202020204" pitchFamily="34" charset="0"/>
                <a:sym typeface="Arial"/>
              </a:rPr>
              <a:t>Financial Aid</a:t>
            </a:r>
          </a:p>
          <a:p>
            <a:pPr marL="914400" marR="0" lvl="1" indent="-342900" algn="l" rtl="0">
              <a:lnSpc>
                <a:spcPct val="100000"/>
              </a:lnSpc>
              <a:spcBef>
                <a:spcPts val="0"/>
              </a:spcBef>
              <a:spcAft>
                <a:spcPts val="0"/>
              </a:spcAft>
              <a:buClr>
                <a:srgbClr val="595959"/>
              </a:buClr>
              <a:buSzPts val="1800"/>
              <a:buFont typeface="Arial"/>
              <a:buChar char="○"/>
            </a:pPr>
            <a:r>
              <a:rPr lang="en-US" sz="2000" b="0" i="0" u="none" strike="noStrike" cap="none" dirty="0">
                <a:solidFill>
                  <a:schemeClr val="bg2">
                    <a:lumMod val="10000"/>
                  </a:schemeClr>
                </a:solidFill>
                <a:latin typeface="Arial" panose="020B0604020202020204" pitchFamily="34" charset="0"/>
                <a:ea typeface="Arial"/>
                <a:cs typeface="Arial" panose="020B0604020202020204" pitchFamily="34" charset="0"/>
                <a:sym typeface="Arial"/>
              </a:rPr>
              <a:t>Distance Education Office</a:t>
            </a:r>
          </a:p>
          <a:p>
            <a:pPr marL="914400" marR="0" lvl="1" indent="-342900" algn="l" rtl="0">
              <a:lnSpc>
                <a:spcPct val="100000"/>
              </a:lnSpc>
              <a:spcBef>
                <a:spcPts val="0"/>
              </a:spcBef>
              <a:spcAft>
                <a:spcPts val="0"/>
              </a:spcAft>
              <a:buClr>
                <a:srgbClr val="595959"/>
              </a:buClr>
              <a:buSzPts val="1800"/>
              <a:buFont typeface="Arial"/>
              <a:buChar char="○"/>
            </a:pPr>
            <a:r>
              <a:rPr lang="en-US" sz="2000" b="0" i="0" u="none" strike="noStrike" cap="none" dirty="0">
                <a:solidFill>
                  <a:schemeClr val="bg2">
                    <a:lumMod val="10000"/>
                  </a:schemeClr>
                </a:solidFill>
                <a:latin typeface="Arial" panose="020B0604020202020204" pitchFamily="34" charset="0"/>
                <a:ea typeface="Arial"/>
                <a:cs typeface="Arial" panose="020B0604020202020204" pitchFamily="34" charset="0"/>
                <a:sym typeface="Arial"/>
              </a:rPr>
              <a:t>Guided Pathways Team</a:t>
            </a:r>
          </a:p>
          <a:p>
            <a:pPr marL="914400" marR="0" lvl="1" indent="-342900" algn="l" rtl="0">
              <a:lnSpc>
                <a:spcPct val="100000"/>
              </a:lnSpc>
              <a:spcBef>
                <a:spcPts val="0"/>
              </a:spcBef>
              <a:spcAft>
                <a:spcPts val="0"/>
              </a:spcAft>
              <a:buClr>
                <a:srgbClr val="595959"/>
              </a:buClr>
              <a:buSzPts val="1800"/>
              <a:buFont typeface="Arial"/>
              <a:buChar char="○"/>
            </a:pPr>
            <a:r>
              <a:rPr lang="en-US" sz="2000" b="0" i="0" u="none" strike="noStrike" cap="none" dirty="0">
                <a:solidFill>
                  <a:schemeClr val="bg2">
                    <a:lumMod val="10000"/>
                  </a:schemeClr>
                </a:solidFill>
                <a:latin typeface="Arial" panose="020B0604020202020204" pitchFamily="34" charset="0"/>
                <a:ea typeface="Arial"/>
                <a:cs typeface="Arial" panose="020B0604020202020204" pitchFamily="34" charset="0"/>
                <a:sym typeface="Arial"/>
              </a:rPr>
              <a:t>High School Partnerships</a:t>
            </a:r>
          </a:p>
          <a:p>
            <a:pPr marL="914400" marR="0" lvl="1" indent="-342900" algn="l" rtl="0">
              <a:lnSpc>
                <a:spcPct val="100000"/>
              </a:lnSpc>
              <a:spcBef>
                <a:spcPts val="0"/>
              </a:spcBef>
              <a:spcAft>
                <a:spcPts val="0"/>
              </a:spcAft>
              <a:buClr>
                <a:srgbClr val="595959"/>
              </a:buClr>
              <a:buSzPts val="1800"/>
              <a:buFont typeface="Arial"/>
              <a:buChar char="○"/>
            </a:pPr>
            <a:r>
              <a:rPr lang="en-US" sz="2000" b="0" i="0" u="none" strike="noStrike" cap="none" dirty="0">
                <a:solidFill>
                  <a:schemeClr val="bg2">
                    <a:lumMod val="10000"/>
                  </a:schemeClr>
                </a:solidFill>
                <a:latin typeface="Arial" panose="020B0604020202020204" pitchFamily="34" charset="0"/>
                <a:ea typeface="Arial"/>
                <a:cs typeface="Arial" panose="020B0604020202020204" pitchFamily="34" charset="0"/>
                <a:sym typeface="Arial"/>
              </a:rPr>
              <a:t>Marketing</a:t>
            </a:r>
          </a:p>
          <a:p>
            <a:pPr marL="914400" marR="0" lvl="1" indent="-342900" algn="l" rtl="0">
              <a:lnSpc>
                <a:spcPct val="100000"/>
              </a:lnSpc>
              <a:spcBef>
                <a:spcPts val="0"/>
              </a:spcBef>
              <a:spcAft>
                <a:spcPts val="0"/>
              </a:spcAft>
              <a:buClr>
                <a:srgbClr val="595959"/>
              </a:buClr>
              <a:buSzPts val="1800"/>
              <a:buFont typeface="Arial"/>
              <a:buChar char="○"/>
            </a:pPr>
            <a:r>
              <a:rPr lang="en-US" sz="2000" b="0" i="0" u="none" strike="noStrike" cap="none" dirty="0">
                <a:solidFill>
                  <a:schemeClr val="bg2">
                    <a:lumMod val="10000"/>
                  </a:schemeClr>
                </a:solidFill>
                <a:latin typeface="Arial" panose="020B0604020202020204" pitchFamily="34" charset="0"/>
                <a:ea typeface="Arial"/>
                <a:cs typeface="Arial" panose="020B0604020202020204" pitchFamily="34" charset="0"/>
                <a:sym typeface="Arial"/>
              </a:rPr>
              <a:t>More?</a:t>
            </a:r>
          </a:p>
          <a:p>
            <a:endParaRPr lang="en-US" dirty="0">
              <a:solidFill>
                <a:schemeClr val="bg2">
                  <a:lumMod val="10000"/>
                </a:schemeClr>
              </a:solidFill>
            </a:endParaRPr>
          </a:p>
        </p:txBody>
      </p:sp>
    </p:spTree>
    <p:extLst>
      <p:ext uri="{BB962C8B-B14F-4D97-AF65-F5344CB8AC3E}">
        <p14:creationId xmlns:p14="http://schemas.microsoft.com/office/powerpoint/2010/main" val="94971662"/>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themeOverride>
</file>

<file path=docProps/app.xml><?xml version="1.0" encoding="utf-8"?>
<Properties xmlns="http://schemas.openxmlformats.org/officeDocument/2006/extended-properties" xmlns:vt="http://schemas.openxmlformats.org/officeDocument/2006/docPropsVTypes">
  <TotalTime>13</TotalTime>
  <Words>1308</Words>
  <Application>Microsoft Office PowerPoint</Application>
  <PresentationFormat>Widescreen</PresentationFormat>
  <Paragraphs>199</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Gill Sans</vt:lpstr>
      <vt:lpstr>Gill Sans MT</vt:lpstr>
      <vt:lpstr>Gill Sans Ultra Bold</vt:lpstr>
      <vt:lpstr>Palatino</vt:lpstr>
      <vt:lpstr>Office Theme</vt:lpstr>
      <vt:lpstr>Local Curriculum Processes -  Closing the Loop on Curriculum Changes  Shireen Awad, Curriculum Specialist, Chaffey College   Dr. Angela Burk-Herrick, Curriculum Chair, Chaffey College Michelle Grimes-Hillman, Dean of Academic Affairs, Long Beach City  Dr. Jennifer Zellet, Vice President of Instruction, Modesto Junior College 2020 Curriculum Institute </vt:lpstr>
      <vt:lpstr>Before We Start…</vt:lpstr>
      <vt:lpstr>Description</vt:lpstr>
      <vt:lpstr>Outline</vt:lpstr>
      <vt:lpstr>CCCCO Streamlining: 2016-2020</vt:lpstr>
      <vt:lpstr>Streamlining Local Curriculum Processes</vt:lpstr>
      <vt:lpstr>Streamlining Local Curriculum Processes</vt:lpstr>
      <vt:lpstr>Curriculum Streamlining Throughout the Years  (Example: Chaffey College)</vt:lpstr>
      <vt:lpstr>What Happens Next?</vt:lpstr>
      <vt:lpstr>Streamlining workflow AFTER Local Curriculum Approval </vt:lpstr>
      <vt:lpstr>Initial Brainstorm Results</vt:lpstr>
      <vt:lpstr>Initial Brainstorm Results cont’d</vt:lpstr>
      <vt:lpstr>Follow-Ups with Action Areas</vt:lpstr>
      <vt:lpstr>Example: Action from Workflow Conversations</vt:lpstr>
      <vt:lpstr>Final Workflow from Curriculum to Other Departments</vt:lpstr>
      <vt:lpstr>Reviewing COR Components through an Equity Lens</vt:lpstr>
      <vt:lpstr>Opportunities for Equity in Curriculum Review </vt:lpstr>
      <vt:lpstr>Curriculum Committee Composition and Training</vt:lpstr>
      <vt:lpstr>Responding to Emergent Situations</vt:lpstr>
      <vt:lpstr>Late Spring Pivot</vt:lpstr>
      <vt:lpstr>Summer Pivot</vt:lpstr>
      <vt:lpstr>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Curriculum Processes -  Closing the Loop on Curriculum Changes  Shireen Awad, Curriculum Specialist, Chaffey College   Dr. Angela Burk-Herrick, Curriculum Chair, Chaffey College Michelle Grimes-Hillman, Dean of Academic Affairs, Long Beach City  Dr. Jennifer Zellet, Vice President of Instruction Modesto Junior College 2020 Curriculum Institute </dc:title>
  <dc:creator>sharon awad</dc:creator>
  <cp:lastModifiedBy>sharon awad</cp:lastModifiedBy>
  <cp:revision>14</cp:revision>
  <dcterms:created xsi:type="dcterms:W3CDTF">2020-07-01T00:36:42Z</dcterms:created>
  <dcterms:modified xsi:type="dcterms:W3CDTF">2020-07-01T18:46:10Z</dcterms:modified>
</cp:coreProperties>
</file>