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3" r:id="rId1"/>
  </p:sldMasterIdLst>
  <p:notesMasterIdLst>
    <p:notesMasterId r:id="rId24"/>
  </p:notesMasterIdLst>
  <p:handoutMasterIdLst>
    <p:handoutMasterId r:id="rId25"/>
  </p:handoutMasterIdLst>
  <p:sldIdLst>
    <p:sldId id="271" r:id="rId2"/>
    <p:sldId id="257" r:id="rId3"/>
    <p:sldId id="258" r:id="rId4"/>
    <p:sldId id="259" r:id="rId5"/>
    <p:sldId id="260" r:id="rId6"/>
    <p:sldId id="290" r:id="rId7"/>
    <p:sldId id="263" r:id="rId8"/>
    <p:sldId id="261" r:id="rId9"/>
    <p:sldId id="265" r:id="rId10"/>
    <p:sldId id="267" r:id="rId11"/>
    <p:sldId id="284" r:id="rId12"/>
    <p:sldId id="287" r:id="rId13"/>
    <p:sldId id="278" r:id="rId14"/>
    <p:sldId id="282" r:id="rId15"/>
    <p:sldId id="276" r:id="rId16"/>
    <p:sldId id="291" r:id="rId17"/>
    <p:sldId id="292" r:id="rId18"/>
    <p:sldId id="296" r:id="rId19"/>
    <p:sldId id="277" r:id="rId20"/>
    <p:sldId id="294" r:id="rId21"/>
    <p:sldId id="29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/>
    <p:restoredTop sz="81512" autoAdjust="0"/>
  </p:normalViewPr>
  <p:slideViewPr>
    <p:cSldViewPr snapToGrid="0" snapToObjects="1">
      <p:cViewPr varScale="1">
        <p:scale>
          <a:sx n="71" d="100"/>
          <a:sy n="7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ESL</c:v>
                </c:pt>
                <c:pt idx="1">
                  <c:v>VESL</c:v>
                </c:pt>
                <c:pt idx="2">
                  <c:v>STV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66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5-4F76-9F4B-72B7F7E75C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ESL</c:v>
                </c:pt>
                <c:pt idx="1">
                  <c:v>VESL</c:v>
                </c:pt>
                <c:pt idx="2">
                  <c:v>STV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</c:v>
                </c:pt>
                <c:pt idx="1">
                  <c:v>73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5-4F76-9F4B-72B7F7E75CCA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ESL</c:v>
                </c:pt>
                <c:pt idx="1">
                  <c:v>VESL</c:v>
                </c:pt>
                <c:pt idx="2">
                  <c:v>STV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80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5-4F76-9F4B-72B7F7E75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349304"/>
        <c:axId val="563347008"/>
      </c:barChart>
      <c:catAx>
        <c:axId val="56334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347008"/>
        <c:crosses val="autoZero"/>
        <c:auto val="1"/>
        <c:lblAlgn val="ctr"/>
        <c:lblOffset val="100"/>
        <c:noMultiLvlLbl val="0"/>
      </c:catAx>
      <c:valAx>
        <c:axId val="5633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34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A4199D-EAA5-8F4C-9F1F-884956483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06CD2-F8CA-8A43-AFF1-CF6374348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9D4D-4532-B847-8EF2-1E90B8BCAC1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5B9D4-261F-8545-90BC-524603AE37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1106B-D620-8B48-A10A-A4CF19CBAA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30AAF-1B18-0747-B44D-4277FFDBC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58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0265-5035-4A59-B67C-F8530EF8166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7795-621F-462E-A978-2307D410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assessment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also break down by Levels, by semesters,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 data system supported by the California Community Colleges Chancellor's Office and hosted by Cal-PASS Plus, provides data to California community colleges on progress, employment, and earnings outcomes for both CTE and non CTE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97795-621F-462E-A978-2307D410CB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5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8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8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ccc.org/What-We-Do/Workforce-Development/Workforce-Services/21st-Century-Skills-Badging" TargetMode="External"/><Relationship Id="rId7" Type="http://schemas.openxmlformats.org/officeDocument/2006/relationships/hyperlink" Target="https://www.asccc.org/resolutions/ensuring-integrity-credit-exam-processes" TargetMode="External"/><Relationship Id="rId2" Type="http://schemas.openxmlformats.org/officeDocument/2006/relationships/hyperlink" Target="https://www.newworldofwork.org/wp-content/uploads/2018/06/21st-Century-Skills-Badging_Artic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ccc.org/papers/awarding-credit-where-credit-due-effective-practices-implementation-credit-exam" TargetMode="External"/><Relationship Id="rId5" Type="http://schemas.openxmlformats.org/officeDocument/2006/relationships/hyperlink" Target="http://caeconomy.org/reporting/entry/program-awarding-credit-for-experience-helps-fast-forward-college-for-worki" TargetMode="External"/><Relationship Id="rId4" Type="http://schemas.openxmlformats.org/officeDocument/2006/relationships/hyperlink" Target="https://www.asccc.org/content/prior-learning-experience-credit-faculty-ques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5329D2-616D-4B40-99E5-71DFEB518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Noncredit Progress Indicators, Data Collection, and Metrics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82547B-44A9-C442-AA32-74C6F643B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19"/>
            <a:ext cx="5918454" cy="1803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Dana Miho, Mt. San Antonio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Shannon Rider, Mt. San Antonio College</a:t>
            </a:r>
          </a:p>
          <a:p>
            <a:pPr>
              <a:spcBef>
                <a:spcPts val="0"/>
              </a:spcBef>
            </a:pPr>
            <a:r>
              <a:rPr lang="en-US" dirty="0"/>
              <a:t>Sachiko </a:t>
            </a:r>
            <a:r>
              <a:rPr lang="en-US" dirty="0" smtClean="0"/>
              <a:t>Oates</a:t>
            </a:r>
            <a:r>
              <a:rPr lang="en-US" dirty="0"/>
              <a:t>, Santa Barbara City College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</a:rPr>
              <a:t>ASCCC Career and Noncredit Education Institute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</a:rPr>
              <a:t>April 25,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367639"/>
            <a:ext cx="8313802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&amp; Faculty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43" y="1282039"/>
            <a:ext cx="7610476" cy="521135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Educate faculty about the purpose and rationale of implementing progress indicators - faculty buy-in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 Develop program-wide guidelines for assigning progress indicators - need to be a faculty driven process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 Continued dialogue - review grading guidelines for effectiveness - department meetings, advisory group, in-services, etc.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 Inform faculty about data and close the loop (use results to refine instruction)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98" y="4758600"/>
            <a:ext cx="3416455" cy="189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-Up Arrow 4"/>
          <p:cNvSpPr/>
          <p:nvPr/>
        </p:nvSpPr>
        <p:spPr>
          <a:xfrm rot="5400000">
            <a:off x="921639" y="2843077"/>
            <a:ext cx="981110" cy="11230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85805" y="1719586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Entry in SIS</a:t>
            </a:r>
            <a:endParaRPr lang="en-US" sz="2400" kern="1200" dirty="0"/>
          </a:p>
        </p:txBody>
      </p:sp>
      <p:sp>
        <p:nvSpPr>
          <p:cNvPr id="7" name="Freeform 6"/>
          <p:cNvSpPr/>
          <p:nvPr/>
        </p:nvSpPr>
        <p:spPr>
          <a:xfrm>
            <a:off x="2359791" y="1794509"/>
            <a:ext cx="4308507" cy="934390"/>
          </a:xfrm>
          <a:custGeom>
            <a:avLst/>
            <a:gdLst>
              <a:gd name="connsiteX0" fmla="*/ 0 w 3867896"/>
              <a:gd name="connsiteY0" fmla="*/ 0 h 843415"/>
              <a:gd name="connsiteX1" fmla="*/ 3867896 w 3867896"/>
              <a:gd name="connsiteY1" fmla="*/ 0 h 843415"/>
              <a:gd name="connsiteX2" fmla="*/ 3867896 w 3867896"/>
              <a:gd name="connsiteY2" fmla="*/ 843415 h 843415"/>
              <a:gd name="connsiteX3" fmla="*/ 0 w 3867896"/>
              <a:gd name="connsiteY3" fmla="*/ 843415 h 843415"/>
              <a:gd name="connsiteX4" fmla="*/ 0 w 3867896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896" h="843415">
                <a:moveTo>
                  <a:pt x="0" y="0"/>
                </a:moveTo>
                <a:lnTo>
                  <a:pt x="3867896" y="0"/>
                </a:lnTo>
                <a:lnTo>
                  <a:pt x="3867896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kern="1200" dirty="0" smtClean="0"/>
              <a:t>Faculty</a:t>
            </a:r>
            <a:r>
              <a:rPr lang="en-US" sz="2400" kern="1200" dirty="0" smtClean="0"/>
              <a:t> enter progress indicators</a:t>
            </a:r>
            <a:endParaRPr lang="en-US" sz="24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End of each term</a:t>
            </a:r>
            <a:endParaRPr lang="en-US" sz="2400" kern="1200" dirty="0"/>
          </a:p>
        </p:txBody>
      </p:sp>
      <p:sp>
        <p:nvSpPr>
          <p:cNvPr id="8" name="Bent-Up Arrow 7"/>
          <p:cNvSpPr/>
          <p:nvPr/>
        </p:nvSpPr>
        <p:spPr>
          <a:xfrm rot="5400000">
            <a:off x="454499" y="4225998"/>
            <a:ext cx="1945698" cy="11230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971538" y="3268357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Local Data Queries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711451" y="3268357"/>
            <a:ext cx="3808144" cy="1089783"/>
          </a:xfrm>
          <a:custGeom>
            <a:avLst/>
            <a:gdLst>
              <a:gd name="connsiteX0" fmla="*/ 0 w 2897159"/>
              <a:gd name="connsiteY0" fmla="*/ 0 h 843415"/>
              <a:gd name="connsiteX1" fmla="*/ 2897159 w 2897159"/>
              <a:gd name="connsiteY1" fmla="*/ 0 h 843415"/>
              <a:gd name="connsiteX2" fmla="*/ 2897159 w 2897159"/>
              <a:gd name="connsiteY2" fmla="*/ 843415 h 843415"/>
              <a:gd name="connsiteX3" fmla="*/ 0 w 2897159"/>
              <a:gd name="connsiteY3" fmla="*/ 843415 h 843415"/>
              <a:gd name="connsiteX4" fmla="*/ 0 w 2897159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59" h="843415">
                <a:moveTo>
                  <a:pt x="0" y="0"/>
                </a:moveTo>
                <a:lnTo>
                  <a:pt x="2897159" y="0"/>
                </a:lnTo>
                <a:lnTo>
                  <a:pt x="2897159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IR Staff</a:t>
            </a:r>
            <a:r>
              <a:rPr lang="en-US" sz="2400" dirty="0" smtClean="0"/>
              <a:t>/Other Staff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/>
              <a:t>By term, year, longitudinal</a:t>
            </a:r>
          </a:p>
        </p:txBody>
      </p:sp>
      <p:sp>
        <p:nvSpPr>
          <p:cNvPr id="11" name="Freeform 10"/>
          <p:cNvSpPr/>
          <p:nvPr/>
        </p:nvSpPr>
        <p:spPr>
          <a:xfrm>
            <a:off x="1970114" y="4943511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Chancellor’s Office MIS</a:t>
            </a:r>
            <a:endParaRPr lang="en-US" sz="2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663728" y="5113996"/>
            <a:ext cx="4415264" cy="934390"/>
          </a:xfrm>
          <a:custGeom>
            <a:avLst/>
            <a:gdLst>
              <a:gd name="connsiteX0" fmla="*/ 0 w 3963735"/>
              <a:gd name="connsiteY0" fmla="*/ 0 h 843415"/>
              <a:gd name="connsiteX1" fmla="*/ 3963735 w 3963735"/>
              <a:gd name="connsiteY1" fmla="*/ 0 h 843415"/>
              <a:gd name="connsiteX2" fmla="*/ 3963735 w 3963735"/>
              <a:gd name="connsiteY2" fmla="*/ 843415 h 843415"/>
              <a:gd name="connsiteX3" fmla="*/ 0 w 3963735"/>
              <a:gd name="connsiteY3" fmla="*/ 843415 h 843415"/>
              <a:gd name="connsiteX4" fmla="*/ 0 w 3963735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735" h="843415">
                <a:moveTo>
                  <a:pt x="0" y="0"/>
                </a:moveTo>
                <a:lnTo>
                  <a:pt x="3963735" y="0"/>
                </a:lnTo>
                <a:lnTo>
                  <a:pt x="3963735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52747"/>
            <a:ext cx="7772400" cy="117711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Incorporating Progress indicators: Local Sis, Outcomes, and Metrics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63728" y="5120457"/>
            <a:ext cx="4785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Reporting progress indicators to MIS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Statewide Noncredit Metrics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-Up Arrow 4"/>
          <p:cNvSpPr/>
          <p:nvPr/>
        </p:nvSpPr>
        <p:spPr>
          <a:xfrm rot="5400000">
            <a:off x="895117" y="2736444"/>
            <a:ext cx="885586" cy="100820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188601" y="1787214"/>
            <a:ext cx="3867896" cy="843415"/>
          </a:xfrm>
          <a:custGeom>
            <a:avLst/>
            <a:gdLst>
              <a:gd name="connsiteX0" fmla="*/ 0 w 3867896"/>
              <a:gd name="connsiteY0" fmla="*/ 0 h 843415"/>
              <a:gd name="connsiteX1" fmla="*/ 3867896 w 3867896"/>
              <a:gd name="connsiteY1" fmla="*/ 0 h 843415"/>
              <a:gd name="connsiteX2" fmla="*/ 3867896 w 3867896"/>
              <a:gd name="connsiteY2" fmla="*/ 843415 h 843415"/>
              <a:gd name="connsiteX3" fmla="*/ 0 w 3867896"/>
              <a:gd name="connsiteY3" fmla="*/ 843415 h 843415"/>
              <a:gd name="connsiteX4" fmla="*/ 0 w 3867896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896" h="843415">
                <a:moveTo>
                  <a:pt x="0" y="0"/>
                </a:moveTo>
                <a:lnTo>
                  <a:pt x="3867896" y="0"/>
                </a:lnTo>
                <a:lnTo>
                  <a:pt x="3867896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kern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52747"/>
            <a:ext cx="7772400" cy="117711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Incorporating Progress indicators: Local Sis, Outcomes, and Metrics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593592" y="31982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93592" y="4151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33345" y="51055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4720" y="4161080"/>
            <a:ext cx="409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Journeys: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ransition to credit, certificates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44720" y="5105551"/>
            <a:ext cx="371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Compliance:</a:t>
            </a:r>
          </a:p>
          <a:p>
            <a:r>
              <a:rPr lang="en-US" sz="2400" dirty="0" smtClean="0"/>
              <a:t>accreditation, grants, program review, assessment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44720" y="2882724"/>
            <a:ext cx="305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Outcomes: 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earning, pass rates, course rigor 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685800" y="1628255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Entry in SIS</a:t>
            </a:r>
            <a:endParaRPr lang="en-US" sz="2400" kern="1200" dirty="0"/>
          </a:p>
        </p:txBody>
      </p:sp>
      <p:sp>
        <p:nvSpPr>
          <p:cNvPr id="37" name="Freeform 36"/>
          <p:cNvSpPr/>
          <p:nvPr/>
        </p:nvSpPr>
        <p:spPr>
          <a:xfrm>
            <a:off x="1842014" y="3041682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Local Data Queries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28449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11048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Outcomes</a:t>
            </a:r>
            <a:br>
              <a:rPr lang="en-US" dirty="0" smtClean="0"/>
            </a:br>
            <a:r>
              <a:rPr lang="en-US" altLang="en-US" sz="1400" b="1" i="1" cap="none" dirty="0">
                <a:solidFill>
                  <a:prstClr val="black"/>
                </a:solidFill>
                <a:latin typeface="Century Gothic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1400" b="1" i="1" cap="none" dirty="0">
                <a:solidFill>
                  <a:prstClr val="black"/>
                </a:solidFill>
                <a:latin typeface="Century Gothic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1800" b="1" cap="none" dirty="0">
                <a:solidFill>
                  <a:prstClr val="black"/>
                </a:solidFill>
                <a:latin typeface="Century Gothic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en-US" sz="1800" b="1" cap="none" dirty="0" bmk="">
                <a:solidFill>
                  <a:prstClr val="black"/>
                </a:solidFill>
                <a:latin typeface="Century Gothic" charset="0"/>
                <a:ea typeface="Times New Roman" panose="02020603050405020304" pitchFamily="18" charset="0"/>
                <a:cs typeface="Arial" panose="020B0604020202020204" pitchFamily="34" charset="0"/>
              </a:rPr>
              <a:t>CE Progress Indicators by Program </a:t>
            </a:r>
            <a:r>
              <a:rPr lang="en-US" altLang="en-US" sz="1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en-US" altLang="en-US" sz="1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1800" cap="none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130165"/>
              </p:ext>
            </p:extLst>
          </p:nvPr>
        </p:nvGraphicFramePr>
        <p:xfrm>
          <a:off x="685800" y="1541780"/>
          <a:ext cx="7772138" cy="4763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900">
                  <a:extLst>
                    <a:ext uri="{9D8B030D-6E8A-4147-A177-3AD203B41FA5}">
                      <a16:colId xmlns:a16="http://schemas.microsoft.com/office/drawing/2014/main" val="2564641664"/>
                    </a:ext>
                  </a:extLst>
                </a:gridCol>
                <a:gridCol w="600348">
                  <a:extLst>
                    <a:ext uri="{9D8B030D-6E8A-4147-A177-3AD203B41FA5}">
                      <a16:colId xmlns:a16="http://schemas.microsoft.com/office/drawing/2014/main" val="604853267"/>
                    </a:ext>
                  </a:extLst>
                </a:gridCol>
                <a:gridCol w="522295">
                  <a:extLst>
                    <a:ext uri="{9D8B030D-6E8A-4147-A177-3AD203B41FA5}">
                      <a16:colId xmlns:a16="http://schemas.microsoft.com/office/drawing/2014/main" val="636303768"/>
                    </a:ext>
                  </a:extLst>
                </a:gridCol>
                <a:gridCol w="600348">
                  <a:extLst>
                    <a:ext uri="{9D8B030D-6E8A-4147-A177-3AD203B41FA5}">
                      <a16:colId xmlns:a16="http://schemas.microsoft.com/office/drawing/2014/main" val="1782517439"/>
                    </a:ext>
                  </a:extLst>
                </a:gridCol>
                <a:gridCol w="523956">
                  <a:extLst>
                    <a:ext uri="{9D8B030D-6E8A-4147-A177-3AD203B41FA5}">
                      <a16:colId xmlns:a16="http://schemas.microsoft.com/office/drawing/2014/main" val="2604569369"/>
                    </a:ext>
                  </a:extLst>
                </a:gridCol>
                <a:gridCol w="600348">
                  <a:extLst>
                    <a:ext uri="{9D8B030D-6E8A-4147-A177-3AD203B41FA5}">
                      <a16:colId xmlns:a16="http://schemas.microsoft.com/office/drawing/2014/main" val="2458971998"/>
                    </a:ext>
                  </a:extLst>
                </a:gridCol>
                <a:gridCol w="533919">
                  <a:extLst>
                    <a:ext uri="{9D8B030D-6E8A-4147-A177-3AD203B41FA5}">
                      <a16:colId xmlns:a16="http://schemas.microsoft.com/office/drawing/2014/main" val="3578735672"/>
                    </a:ext>
                  </a:extLst>
                </a:gridCol>
                <a:gridCol w="544713">
                  <a:extLst>
                    <a:ext uri="{9D8B030D-6E8A-4147-A177-3AD203B41FA5}">
                      <a16:colId xmlns:a16="http://schemas.microsoft.com/office/drawing/2014/main" val="3235720387"/>
                    </a:ext>
                  </a:extLst>
                </a:gridCol>
                <a:gridCol w="522295">
                  <a:extLst>
                    <a:ext uri="{9D8B030D-6E8A-4147-A177-3AD203B41FA5}">
                      <a16:colId xmlns:a16="http://schemas.microsoft.com/office/drawing/2014/main" val="3865473754"/>
                    </a:ext>
                  </a:extLst>
                </a:gridCol>
                <a:gridCol w="544713">
                  <a:extLst>
                    <a:ext uri="{9D8B030D-6E8A-4147-A177-3AD203B41FA5}">
                      <a16:colId xmlns:a16="http://schemas.microsoft.com/office/drawing/2014/main" val="1535665232"/>
                    </a:ext>
                  </a:extLst>
                </a:gridCol>
                <a:gridCol w="522295">
                  <a:extLst>
                    <a:ext uri="{9D8B030D-6E8A-4147-A177-3AD203B41FA5}">
                      <a16:colId xmlns:a16="http://schemas.microsoft.com/office/drawing/2014/main" val="3735899433"/>
                    </a:ext>
                  </a:extLst>
                </a:gridCol>
                <a:gridCol w="544713">
                  <a:extLst>
                    <a:ext uri="{9D8B030D-6E8A-4147-A177-3AD203B41FA5}">
                      <a16:colId xmlns:a16="http://schemas.microsoft.com/office/drawing/2014/main" val="1336379622"/>
                    </a:ext>
                  </a:extLst>
                </a:gridCol>
                <a:gridCol w="522295">
                  <a:extLst>
                    <a:ext uri="{9D8B030D-6E8A-4147-A177-3AD203B41FA5}">
                      <a16:colId xmlns:a16="http://schemas.microsoft.com/office/drawing/2014/main" val="2936841531"/>
                    </a:ext>
                  </a:extLst>
                </a:gridCol>
              </a:tblGrid>
              <a:tr h="19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Progress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Progress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73498"/>
                  </a:ext>
                </a:extLst>
              </a:tr>
              <a:tr h="593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Pass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Satisfactory Progress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Total Progress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No Pass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Dropped OR No Grade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Total No Progress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73095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240823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ABE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1185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2299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3484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08013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AHSD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283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650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933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80306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HSE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406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499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89080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HSR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560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63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232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792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155039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AWD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1108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1136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304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370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41989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EOA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2738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13337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16075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164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918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1082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86220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ESL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6886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3208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10094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1143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2418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3561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88918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VESL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511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78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110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281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391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7552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Health Careers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298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299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99334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STV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336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336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46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898529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STV Mirrored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425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425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107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86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193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50910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Voc</a:t>
                      </a:r>
                      <a:r>
                        <a:rPr lang="en-US" sz="1400" dirty="0">
                          <a:effectLst/>
                        </a:rPr>
                        <a:t> Re-Entry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1407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3576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4983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257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" panose="020F0502020204030204" pitchFamily="34" charset="0"/>
                        </a:rPr>
                        <a:t>363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620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88535"/>
                  </a:ext>
                </a:extLst>
              </a:tr>
              <a:tr h="282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Total Records</a:t>
                      </a:r>
                      <a:endParaRPr lang="en-US" sz="14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13343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33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21319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53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34662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85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2004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3888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5892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4384" marR="7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0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Longitudinal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08981"/>
              </p:ext>
            </p:extLst>
          </p:nvPr>
        </p:nvGraphicFramePr>
        <p:xfrm>
          <a:off x="1037493" y="2102764"/>
          <a:ext cx="7069013" cy="1770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4184321264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3303473646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274191109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972895241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213413644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713012393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3336138284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1909150034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2298197006"/>
                    </a:ext>
                  </a:extLst>
                </a:gridCol>
                <a:gridCol w="658446">
                  <a:extLst>
                    <a:ext uri="{9D8B030D-6E8A-4147-A177-3AD203B41FA5}">
                      <a16:colId xmlns:a16="http://schemas.microsoft.com/office/drawing/2014/main" val="1457531236"/>
                    </a:ext>
                  </a:extLst>
                </a:gridCol>
              </a:tblGrid>
              <a:tr h="270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2015-16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2016-17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2017-18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07815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Enrolled</a:t>
                      </a:r>
                      <a:endParaRPr lang="en-US" sz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Progress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Enrolled</a:t>
                      </a:r>
                      <a:endParaRPr lang="en-US" sz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Progress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Enrolled</a:t>
                      </a:r>
                      <a:endParaRPr lang="en-US" sz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Progress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566391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62047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ESL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5390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4567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5126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6852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6020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31643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VESL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97458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STV</a:t>
                      </a:r>
                      <a:endParaRPr lang="en-U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94977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58376594"/>
              </p:ext>
            </p:extLst>
          </p:nvPr>
        </p:nvGraphicFramePr>
        <p:xfrm>
          <a:off x="1540119" y="4055634"/>
          <a:ext cx="5689020" cy="248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568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VESL Transitions to Credit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62804"/>
              </p:ext>
            </p:extLst>
          </p:nvPr>
        </p:nvGraphicFramePr>
        <p:xfrm>
          <a:off x="685800" y="1921471"/>
          <a:ext cx="7378698" cy="1541145"/>
        </p:xfrm>
        <a:graphic>
          <a:graphicData uri="http://schemas.openxmlformats.org/drawingml/2006/table">
            <a:tbl>
              <a:tblPr/>
              <a:tblGrid>
                <a:gridCol w="976872">
                  <a:extLst>
                    <a:ext uri="{9D8B030D-6E8A-4147-A177-3AD203B41FA5}">
                      <a16:colId xmlns:a16="http://schemas.microsoft.com/office/drawing/2014/main" val="3740077170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4254380327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2462101030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3956643024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3099883424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1707915291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450973724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1475683177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4195084627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244017345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to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CTE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 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VESL 2 to CTE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 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91987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8766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2017 to Spring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72921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496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0307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63606"/>
              </p:ext>
            </p:extLst>
          </p:nvPr>
        </p:nvGraphicFramePr>
        <p:xfrm>
          <a:off x="685800" y="3933454"/>
          <a:ext cx="7378698" cy="1764030"/>
        </p:xfrm>
        <a:graphic>
          <a:graphicData uri="http://schemas.openxmlformats.org/drawingml/2006/table">
            <a:tbl>
              <a:tblPr/>
              <a:tblGrid>
                <a:gridCol w="976872">
                  <a:extLst>
                    <a:ext uri="{9D8B030D-6E8A-4147-A177-3AD203B41FA5}">
                      <a16:colId xmlns:a16="http://schemas.microsoft.com/office/drawing/2014/main" val="4173167331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1407509285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988060491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667927446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4116003876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2771195061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1915777036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3912547304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3098832644"/>
                    </a:ext>
                  </a:extLst>
                </a:gridCol>
                <a:gridCol w="711314">
                  <a:extLst>
                    <a:ext uri="{9D8B030D-6E8A-4147-A177-3AD203B41FA5}">
                      <a16:colId xmlns:a16="http://schemas.microsoft.com/office/drawing/2014/main" val="403833517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to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CTE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 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VESL 2 to CTE credit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 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4490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9D5B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1535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2018 to Fall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1523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5925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791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21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achievement data</a:t>
            </a:r>
          </a:p>
        </p:txBody>
      </p:sp>
      <p:pic>
        <p:nvPicPr>
          <p:cNvPr id="1026" name="Picture 2" descr="https://lh6.googleusercontent.com/wukKl2U8ZH3BXZUXI251RcNGkrnzFO2_MIVcGnB7VVirNjA8CUD7gtbNgATAPiP12_1Bw87yB_F1wlalFrtoJwYQFnzgGNLO3SW0f7I7fa1-AQ-J38QaA03NCCe0OwKmCo6xB2N2zD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1" y="2415942"/>
            <a:ext cx="8410578" cy="27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5hKMa67XbLUFy37jULA5_wj4ynPj9lC_A9JLlymhMk2OerQddT1hBvkKNEYWqfo63ihUpnKfpsI-95XEKXxJQtQfTN71XUknqrSmmpV-pHvFYF08gc8BouGdIJwY6eOvpd3LSy4eNriSgK-xY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289304"/>
            <a:ext cx="1531186" cy="15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X65p7I7yWGX32hrKvklVtLOahUT4EFogtRA5dTGgOkwPmvtwA2zAFYA4KyKYsMT2aX-uL7mKpad25oHel_0tFo9MNoeaXie2zyeJk5smRcMPVwfu-uliv7cYeAhBaUwVyyAdUZobN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2" y="5265666"/>
            <a:ext cx="666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Certificate completion</a:t>
            </a:r>
            <a:endParaRPr lang="en-US" dirty="0"/>
          </a:p>
        </p:txBody>
      </p:sp>
      <p:pic>
        <p:nvPicPr>
          <p:cNvPr id="2050" name="Picture 2" descr="https://lh3.googleusercontent.com/x3ULqzz-wRP80wjszvWMxTCwg60F3ojlHuE7KxZl-RPhux4e40kX8_-A4v-xwXj7AVLxVUG_brgRaqSdNNXDIazsHYYBXZo14-WXm7ahVmJn3bqbrm2Uk3EzcgqeEwpDGwkp0F2mO0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16755"/>
          <a:stretch/>
        </p:blipFill>
        <p:spPr bwMode="auto">
          <a:xfrm>
            <a:off x="779647" y="1791843"/>
            <a:ext cx="6968691" cy="481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-Up Arrow 4"/>
          <p:cNvSpPr/>
          <p:nvPr/>
        </p:nvSpPr>
        <p:spPr>
          <a:xfrm rot="5400000">
            <a:off x="921639" y="2843077"/>
            <a:ext cx="981110" cy="11230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85805" y="1719586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Entry in SIS</a:t>
            </a:r>
            <a:endParaRPr lang="en-US" sz="2400" kern="1200" dirty="0"/>
          </a:p>
        </p:txBody>
      </p:sp>
      <p:sp>
        <p:nvSpPr>
          <p:cNvPr id="7" name="Freeform 6"/>
          <p:cNvSpPr/>
          <p:nvPr/>
        </p:nvSpPr>
        <p:spPr>
          <a:xfrm>
            <a:off x="2359791" y="1794509"/>
            <a:ext cx="4308507" cy="934390"/>
          </a:xfrm>
          <a:custGeom>
            <a:avLst/>
            <a:gdLst>
              <a:gd name="connsiteX0" fmla="*/ 0 w 3867896"/>
              <a:gd name="connsiteY0" fmla="*/ 0 h 843415"/>
              <a:gd name="connsiteX1" fmla="*/ 3867896 w 3867896"/>
              <a:gd name="connsiteY1" fmla="*/ 0 h 843415"/>
              <a:gd name="connsiteX2" fmla="*/ 3867896 w 3867896"/>
              <a:gd name="connsiteY2" fmla="*/ 843415 h 843415"/>
              <a:gd name="connsiteX3" fmla="*/ 0 w 3867896"/>
              <a:gd name="connsiteY3" fmla="*/ 843415 h 843415"/>
              <a:gd name="connsiteX4" fmla="*/ 0 w 3867896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896" h="843415">
                <a:moveTo>
                  <a:pt x="0" y="0"/>
                </a:moveTo>
                <a:lnTo>
                  <a:pt x="3867896" y="0"/>
                </a:lnTo>
                <a:lnTo>
                  <a:pt x="3867896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kern="1200" dirty="0"/>
          </a:p>
        </p:txBody>
      </p:sp>
      <p:sp>
        <p:nvSpPr>
          <p:cNvPr id="8" name="Bent-Up Arrow 7"/>
          <p:cNvSpPr/>
          <p:nvPr/>
        </p:nvSpPr>
        <p:spPr>
          <a:xfrm rot="5400000">
            <a:off x="454499" y="4225998"/>
            <a:ext cx="1945698" cy="11230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971538" y="3268357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Local Data Queries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711451" y="3268357"/>
            <a:ext cx="3808144" cy="1089783"/>
          </a:xfrm>
          <a:custGeom>
            <a:avLst/>
            <a:gdLst>
              <a:gd name="connsiteX0" fmla="*/ 0 w 2897159"/>
              <a:gd name="connsiteY0" fmla="*/ 0 h 843415"/>
              <a:gd name="connsiteX1" fmla="*/ 2897159 w 2897159"/>
              <a:gd name="connsiteY1" fmla="*/ 0 h 843415"/>
              <a:gd name="connsiteX2" fmla="*/ 2897159 w 2897159"/>
              <a:gd name="connsiteY2" fmla="*/ 843415 h 843415"/>
              <a:gd name="connsiteX3" fmla="*/ 0 w 2897159"/>
              <a:gd name="connsiteY3" fmla="*/ 843415 h 843415"/>
              <a:gd name="connsiteX4" fmla="*/ 0 w 2897159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59" h="843415">
                <a:moveTo>
                  <a:pt x="0" y="0"/>
                </a:moveTo>
                <a:lnTo>
                  <a:pt x="2897159" y="0"/>
                </a:lnTo>
                <a:lnTo>
                  <a:pt x="2897159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kern="1200" dirty="0" smtClean="0"/>
          </a:p>
        </p:txBody>
      </p:sp>
      <p:sp>
        <p:nvSpPr>
          <p:cNvPr id="11" name="Freeform 10"/>
          <p:cNvSpPr/>
          <p:nvPr/>
        </p:nvSpPr>
        <p:spPr>
          <a:xfrm>
            <a:off x="1970114" y="4943511"/>
            <a:ext cx="1660631" cy="1156075"/>
          </a:xfrm>
          <a:custGeom>
            <a:avLst/>
            <a:gdLst>
              <a:gd name="connsiteX0" fmla="*/ 0 w 1490806"/>
              <a:gd name="connsiteY0" fmla="*/ 173954 h 1043516"/>
              <a:gd name="connsiteX1" fmla="*/ 173954 w 1490806"/>
              <a:gd name="connsiteY1" fmla="*/ 0 h 1043516"/>
              <a:gd name="connsiteX2" fmla="*/ 1316852 w 1490806"/>
              <a:gd name="connsiteY2" fmla="*/ 0 h 1043516"/>
              <a:gd name="connsiteX3" fmla="*/ 1490806 w 1490806"/>
              <a:gd name="connsiteY3" fmla="*/ 173954 h 1043516"/>
              <a:gd name="connsiteX4" fmla="*/ 1490806 w 1490806"/>
              <a:gd name="connsiteY4" fmla="*/ 869562 h 1043516"/>
              <a:gd name="connsiteX5" fmla="*/ 1316852 w 1490806"/>
              <a:gd name="connsiteY5" fmla="*/ 1043516 h 1043516"/>
              <a:gd name="connsiteX6" fmla="*/ 173954 w 1490806"/>
              <a:gd name="connsiteY6" fmla="*/ 1043516 h 1043516"/>
              <a:gd name="connsiteX7" fmla="*/ 0 w 1490806"/>
              <a:gd name="connsiteY7" fmla="*/ 869562 h 1043516"/>
              <a:gd name="connsiteX8" fmla="*/ 0 w 1490806"/>
              <a:gd name="connsiteY8" fmla="*/ 173954 h 10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0806" h="1043516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1316852" y="0"/>
                </a:lnTo>
                <a:cubicBezTo>
                  <a:pt x="1412924" y="0"/>
                  <a:pt x="1490806" y="77882"/>
                  <a:pt x="1490806" y="173954"/>
                </a:cubicBezTo>
                <a:lnTo>
                  <a:pt x="1490806" y="869562"/>
                </a:lnTo>
                <a:cubicBezTo>
                  <a:pt x="1490806" y="965634"/>
                  <a:pt x="1412924" y="1043516"/>
                  <a:pt x="1316852" y="1043516"/>
                </a:cubicBezTo>
                <a:lnTo>
                  <a:pt x="173954" y="1043516"/>
                </a:lnTo>
                <a:cubicBezTo>
                  <a:pt x="77882" y="1043516"/>
                  <a:pt x="0" y="965634"/>
                  <a:pt x="0" y="869562"/>
                </a:cubicBezTo>
                <a:lnTo>
                  <a:pt x="0" y="17395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49" tIns="127149" rIns="127149" bIns="1271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Chancellor’s Office MIS</a:t>
            </a:r>
            <a:endParaRPr lang="en-US" sz="2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663728" y="5113996"/>
            <a:ext cx="4415264" cy="934390"/>
          </a:xfrm>
          <a:custGeom>
            <a:avLst/>
            <a:gdLst>
              <a:gd name="connsiteX0" fmla="*/ 0 w 3963735"/>
              <a:gd name="connsiteY0" fmla="*/ 0 h 843415"/>
              <a:gd name="connsiteX1" fmla="*/ 3963735 w 3963735"/>
              <a:gd name="connsiteY1" fmla="*/ 0 h 843415"/>
              <a:gd name="connsiteX2" fmla="*/ 3963735 w 3963735"/>
              <a:gd name="connsiteY2" fmla="*/ 843415 h 843415"/>
              <a:gd name="connsiteX3" fmla="*/ 0 w 3963735"/>
              <a:gd name="connsiteY3" fmla="*/ 843415 h 843415"/>
              <a:gd name="connsiteX4" fmla="*/ 0 w 3963735"/>
              <a:gd name="connsiteY4" fmla="*/ 0 h 8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735" h="843415">
                <a:moveTo>
                  <a:pt x="0" y="0"/>
                </a:moveTo>
                <a:lnTo>
                  <a:pt x="3963735" y="0"/>
                </a:lnTo>
                <a:lnTo>
                  <a:pt x="3963735" y="843415"/>
                </a:lnTo>
                <a:lnTo>
                  <a:pt x="0" y="8434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52747"/>
            <a:ext cx="7772400" cy="11771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Progress indicators to MIS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63728" y="5120457"/>
            <a:ext cx="474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Map SIS Fields to MIS Data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Upload to Chancellor’s Office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6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917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Progress Indicators to MIS to Metrics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88283" y="3291585"/>
            <a:ext cx="3256280" cy="221599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400" dirty="0"/>
              <a:t>Student Success Metrics</a:t>
            </a:r>
          </a:p>
          <a:p>
            <a:r>
              <a:rPr lang="en-US" sz="2400" dirty="0" smtClean="0"/>
              <a:t>Strong Workforce </a:t>
            </a:r>
          </a:p>
          <a:p>
            <a:r>
              <a:rPr lang="en-US" sz="2400" dirty="0" smtClean="0"/>
              <a:t>Adult </a:t>
            </a:r>
            <a:r>
              <a:rPr lang="en-US" sz="2400" dirty="0"/>
              <a:t>Ed/ESL </a:t>
            </a:r>
            <a:r>
              <a:rPr lang="en-US" sz="2400" dirty="0" smtClean="0"/>
              <a:t>Pipeline</a:t>
            </a:r>
            <a:endParaRPr lang="en-US" sz="2400" dirty="0"/>
          </a:p>
          <a:p>
            <a:r>
              <a:rPr lang="en-US" sz="2400" dirty="0"/>
              <a:t>Short-Term Career Ed Pipeline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4" y="2049804"/>
            <a:ext cx="4507866" cy="4099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497" y="1676400"/>
            <a:ext cx="4194327" cy="9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08" y="426024"/>
            <a:ext cx="8277205" cy="914400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56" y="1743482"/>
            <a:ext cx="7610476" cy="4864017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200" dirty="0">
                <a:solidFill>
                  <a:srgbClr val="000000"/>
                </a:solidFill>
              </a:rPr>
              <a:t>The method for measuring progress in noncredit</a:t>
            </a:r>
          </a:p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200" dirty="0">
                <a:solidFill>
                  <a:srgbClr val="000000"/>
                </a:solidFill>
              </a:rPr>
              <a:t>The interplay of proof of progress and funding</a:t>
            </a:r>
          </a:p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200" dirty="0">
                <a:solidFill>
                  <a:srgbClr val="000000"/>
                </a:solidFill>
              </a:rPr>
              <a:t>The role of CB21 coding</a:t>
            </a:r>
          </a:p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200" dirty="0">
                <a:solidFill>
                  <a:srgbClr val="000000"/>
                </a:solidFill>
              </a:rPr>
              <a:t>The need for progress indicators in noncredit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7" y="4292600"/>
            <a:ext cx="3964067" cy="211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" r="4282" b="5904"/>
          <a:stretch/>
        </p:blipFill>
        <p:spPr>
          <a:xfrm>
            <a:off x="5122173" y="4305323"/>
            <a:ext cx="3064680" cy="209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4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177" y="1867990"/>
            <a:ext cx="7772400" cy="37134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Different Data Systems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Institutional Research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Complete reliance on part-time faculty</a:t>
            </a:r>
          </a:p>
          <a:p>
            <a:endParaRPr lang="en-US" dirty="0"/>
          </a:p>
        </p:txBody>
      </p:sp>
      <p:pic>
        <p:nvPicPr>
          <p:cNvPr id="4" name="Picture 4" descr="https://lh5.googleusercontent.com/5hKMa67XbLUFy37jULA5_wj4ynPj9lC_A9JLlymhMk2OerQddT1hBvkKNEYWqfo63ihUpnKfpsI-95XEKXxJQtQfTN71XUknqrSmmpV-pHvFYF08gc8BouGdIJwY6eOvpd3LSy4eNriSgK-xY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34" y="523711"/>
            <a:ext cx="1531186" cy="15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34" y="5015542"/>
            <a:ext cx="4429496" cy="13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www.newworldofwork.org/wp-content/uploads/2018/06/21st-Century-Skills-Badging_Article.pdf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://foundationccc.org/What-We-Do/Workforce-Development/Workforce-Services/21st-Century-Skills-Badging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://www.asccc.org/content/prior-learning-experience-credit-faculty-question</a:t>
            </a:r>
            <a:endParaRPr lang="en-US" dirty="0"/>
          </a:p>
          <a:p>
            <a:r>
              <a:rPr lang="en-US" dirty="0"/>
              <a:t>Davidson, D. (2016) Prior Learning Experience for Credit: A Faculty Question</a:t>
            </a:r>
          </a:p>
          <a:p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://caeconomy.org/reporting/entry/program-awarding-credit-for-experience-helps-fast-forward-college-for-worki</a:t>
            </a:r>
            <a:endParaRPr lang="en-US" dirty="0"/>
          </a:p>
          <a:p>
            <a:r>
              <a:rPr lang="en-US" dirty="0"/>
              <a:t>Ono, N. (2017). Program awarding credit for experience helps fast forward college for working Californians, CALIFORNIA ECONOMIC SUMMIT</a:t>
            </a:r>
            <a:endParaRPr lang="en-US" b="1" dirty="0"/>
          </a:p>
          <a:p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://www.asccc.org/papers/awarding-credit-where-credit-due-effective-practices-implementation-credit-exam</a:t>
            </a:r>
            <a:endParaRPr lang="en-US" dirty="0"/>
          </a:p>
          <a:p>
            <a:r>
              <a:rPr lang="en-US" dirty="0"/>
              <a:t>Valenzuela, I., </a:t>
            </a:r>
            <a:r>
              <a:rPr lang="en-US" dirty="0" err="1"/>
              <a:t>MacIntyre</a:t>
            </a:r>
            <a:r>
              <a:rPr lang="en-US" dirty="0"/>
              <a:t>, D. J., Klein-Collins, B., and </a:t>
            </a:r>
            <a:r>
              <a:rPr lang="en-US" dirty="0" err="1"/>
              <a:t>Clerx</a:t>
            </a:r>
            <a:r>
              <a:rPr lang="en-US" dirty="0"/>
              <a:t>, J. (2016).  </a:t>
            </a:r>
            <a:r>
              <a:rPr lang="en-US" i="1" dirty="0"/>
              <a:t>Prior Learning Assessment and Competency-Based Education: AN OVERVIEW OF PROGRAMS, POLICIES AND PRACTICES, 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https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www.asccc.org/resolutions/ensuring-integrity-credit-exam-processes</a:t>
            </a:r>
            <a:r>
              <a:rPr lang="en-US" dirty="0" smtClean="0"/>
              <a:t>  ACADEMIC </a:t>
            </a:r>
            <a:r>
              <a:rPr lang="en-US" dirty="0"/>
              <a:t>SENATE FOR CALIFORNIA COMMUNITY COLLEGES, 2008 Fall </a:t>
            </a:r>
            <a:r>
              <a:rPr lang="en-US" b="1" dirty="0"/>
              <a:t>Resolution Number: </a:t>
            </a:r>
            <a:r>
              <a:rPr lang="en-US" dirty="0"/>
              <a:t>09.05</a:t>
            </a:r>
          </a:p>
        </p:txBody>
      </p:sp>
    </p:spTree>
    <p:extLst>
      <p:ext uri="{BB962C8B-B14F-4D97-AF65-F5344CB8AC3E}">
        <p14:creationId xmlns:p14="http://schemas.microsoft.com/office/powerpoint/2010/main" val="12629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59" y="524249"/>
            <a:ext cx="8913813" cy="9144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847" y="1542821"/>
            <a:ext cx="7610476" cy="48116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Dana Miho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Professor, English as a Second Language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Mt. San Antonio College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dmiho@mtsac.edu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Shannon Rider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Strong Workforce Project Manager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Mt. San Antonio College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/>
              <a:t>srider@mtsac.edu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Sachiko Oates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ESL Faculty Liaison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Santa Barbara City College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/>
              <a:t>sooates@pipeline.sbcc.edu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F5F33-328C-4643-A475-37AD3A464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47" y="3820930"/>
            <a:ext cx="2209158" cy="220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941E1-8F14-5F47-9C4B-D8FCB9C5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28" y="1753774"/>
            <a:ext cx="2795488" cy="1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04" y="525775"/>
            <a:ext cx="8138309" cy="914400"/>
          </a:xfrm>
        </p:spPr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04" y="1960415"/>
            <a:ext cx="7610476" cy="4610016"/>
          </a:xfrm>
        </p:spPr>
        <p:txBody>
          <a:bodyPr>
            <a:normAutofit/>
          </a:bodyPr>
          <a:lstStyle/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Establish clear communication between institution MIS reporting and noncredit programs - provide the Chancellor’s Office and other stakeholders with clearer evidence of student success</a:t>
            </a:r>
          </a:p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Demonstrate, through statistics, that noncredit students progress</a:t>
            </a:r>
          </a:p>
          <a:p>
            <a:pPr lvl="0"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Report an accurate picture of noncredit student progress statewide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</a:rPr>
              <a:t>Validate the enhanced funding for noncredit Career Development and College Preparation (CDCP) 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175" y="168955"/>
            <a:ext cx="2609335" cy="179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5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76" y="428698"/>
            <a:ext cx="803413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Noncredit Progress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76" y="1583148"/>
            <a:ext cx="7799389" cy="500250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b="1" dirty="0">
                <a:solidFill>
                  <a:srgbClr val="C00000"/>
                </a:solidFill>
              </a:rPr>
              <a:t>Grades A through 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- Currently being used in some noncredit programs (HS diploma programs and some CTE programs)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b="1" dirty="0">
                <a:solidFill>
                  <a:srgbClr val="C00000"/>
                </a:solidFill>
              </a:rPr>
              <a:t>Pass (P)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Satisfactory completion of course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b="1" dirty="0">
                <a:solidFill>
                  <a:srgbClr val="C00000"/>
                </a:solidFill>
              </a:rPr>
              <a:t>No Pass (NP)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Less than satisfactory completion of course</a:t>
            </a:r>
          </a:p>
          <a:p>
            <a:pPr>
              <a:buClr>
                <a:schemeClr val="tx2"/>
              </a:buClr>
              <a:buFont typeface="Wingdings" charset="2"/>
              <a:buChar char="u"/>
            </a:pPr>
            <a:r>
              <a:rPr lang="en-US" b="1" dirty="0">
                <a:solidFill>
                  <a:srgbClr val="C00000"/>
                </a:solidFill>
              </a:rPr>
              <a:t>Satisfactory Progress (SP)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Satisfactory progress towards completion of course - Specifically designed for the open-entry/open-exit instructional delivery system</a:t>
            </a:r>
          </a:p>
          <a:p>
            <a:pPr marL="0" lvl="0" indent="0">
              <a:buClr>
                <a:schemeClr val="tx2"/>
              </a:buClr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en-US" sz="1800" b="1" dirty="0">
                <a:solidFill>
                  <a:srgbClr val="000000"/>
                </a:solidFill>
              </a:rPr>
              <a:t>Note: </a:t>
            </a:r>
          </a:p>
          <a:p>
            <a:pPr lvl="0">
              <a:spcBef>
                <a:spcPts val="2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Assigning progress indicators as “grades” - currently optional</a:t>
            </a:r>
          </a:p>
          <a:p>
            <a:pPr>
              <a:spcBef>
                <a:spcPts val="2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BOG approval for SP into Title 5 § 55023 as a grade value for noncredit programs</a:t>
            </a:r>
          </a:p>
          <a:p>
            <a:pPr lvl="0">
              <a:spcBef>
                <a:spcPts val="2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Collected and submitted to MIS by institutions at their will</a:t>
            </a:r>
          </a:p>
        </p:txBody>
      </p:sp>
    </p:spTree>
    <p:extLst>
      <p:ext uri="{BB962C8B-B14F-4D97-AF65-F5344CB8AC3E}">
        <p14:creationId xmlns:p14="http://schemas.microsoft.com/office/powerpoint/2010/main" val="4173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27" y="442066"/>
            <a:ext cx="8057286" cy="1095302"/>
          </a:xfrm>
        </p:spPr>
        <p:txBody>
          <a:bodyPr>
            <a:normAutofit fontScale="90000"/>
          </a:bodyPr>
          <a:lstStyle/>
          <a:p>
            <a:r>
              <a:rPr lang="en-US" dirty="0"/>
              <a:t>Classroom Assessment: </a:t>
            </a:r>
            <a:br>
              <a:rPr lang="en-US" dirty="0"/>
            </a:br>
            <a:r>
              <a:rPr lang="en-US" dirty="0"/>
              <a:t>Measuring Learning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27" y="1776206"/>
            <a:ext cx="7610476" cy="4719052"/>
          </a:xfrm>
        </p:spPr>
        <p:txBody>
          <a:bodyPr/>
          <a:lstStyle/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Test data demonstrating learning gains (quizzes, midterms, finals, etc.)</a:t>
            </a:r>
          </a:p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Course-level SLOs</a:t>
            </a:r>
          </a:p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CASAS, TABE, and other standardized assessments showing progress and learning gains</a:t>
            </a:r>
          </a:p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English Literacy and Civics (EL Civics) assessments</a:t>
            </a:r>
          </a:p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Faculty’s evaluation of a student’s participation and demonstrated classroom performance (attendance, class projects, presentations, writing samples, etc.)</a:t>
            </a:r>
          </a:p>
          <a:p>
            <a:pPr lvl="0">
              <a:spcBef>
                <a:spcPts val="1400"/>
              </a:spcBef>
              <a:buClr>
                <a:schemeClr val="tx2"/>
              </a:buClr>
              <a:buFont typeface="Wingdings" charset="2"/>
              <a:buChar char="u"/>
            </a:pPr>
            <a:r>
              <a:rPr lang="en-US" dirty="0">
                <a:solidFill>
                  <a:srgbClr val="000000"/>
                </a:solidFill>
              </a:rPr>
              <a:t>Portfolio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b="12542"/>
          <a:stretch/>
        </p:blipFill>
        <p:spPr>
          <a:xfrm>
            <a:off x="4660003" y="5259986"/>
            <a:ext cx="3674006" cy="148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2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ways to measure and recognize skills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735" y="2121408"/>
            <a:ext cx="4244741" cy="40483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/>
              <a:t>ePortfolios</a:t>
            </a:r>
            <a:endParaRPr lang="en-US" sz="24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Credit for Prior Learning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Digital badges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Micro credentials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r="20316"/>
          <a:stretch/>
        </p:blipFill>
        <p:spPr>
          <a:xfrm>
            <a:off x="320508" y="2801154"/>
            <a:ext cx="3313341" cy="23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English as a Second Language</a:t>
            </a:r>
          </a:p>
        </p:txBody>
      </p:sp>
      <p:pic>
        <p:nvPicPr>
          <p:cNvPr id="4" name="Picture 3" descr="Screen Shot 2017-04-30 at 1.0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2" y="1950642"/>
            <a:ext cx="8462211" cy="49606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558D99-9211-CE44-B3E5-EC5FB7245FE2}"/>
              </a:ext>
            </a:extLst>
          </p:cNvPr>
          <p:cNvSpPr txBox="1">
            <a:spLocks/>
          </p:cNvSpPr>
          <p:nvPr/>
        </p:nvSpPr>
        <p:spPr>
          <a:xfrm>
            <a:off x="-367874" y="245987"/>
            <a:ext cx="9511873" cy="1078964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7500"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Maintaining Grading Consistency: </a:t>
            </a:r>
          </a:p>
          <a:p>
            <a:r>
              <a:rPr lang="en-US" dirty="0"/>
              <a:t>Program-wide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1908-010A-6D48-B5CA-1A16708C5B17}"/>
              </a:ext>
            </a:extLst>
          </p:cNvPr>
          <p:cNvSpPr txBox="1"/>
          <p:nvPr/>
        </p:nvSpPr>
        <p:spPr>
          <a:xfrm>
            <a:off x="685800" y="1411206"/>
            <a:ext cx="485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English as a Second Language</a:t>
            </a:r>
          </a:p>
        </p:txBody>
      </p:sp>
    </p:spTree>
    <p:extLst>
      <p:ext uri="{BB962C8B-B14F-4D97-AF65-F5344CB8AC3E}">
        <p14:creationId xmlns:p14="http://schemas.microsoft.com/office/powerpoint/2010/main" val="26990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137" y="223733"/>
            <a:ext cx="8427676" cy="551635"/>
          </a:xfrm>
        </p:spPr>
        <p:txBody>
          <a:bodyPr>
            <a:normAutofit fontScale="90000"/>
          </a:bodyPr>
          <a:lstStyle/>
          <a:p>
            <a:r>
              <a:rPr lang="en-US" dirty="0"/>
              <a:t>Adult Basic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7-04-30 at 12.5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4" y="775368"/>
            <a:ext cx="7271812" cy="58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39" y="1467556"/>
            <a:ext cx="7610476" cy="3536268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7-04-30 at 1.0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9" y="1591734"/>
            <a:ext cx="8761145" cy="362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00" t="-259" r="5742" b="32142"/>
          <a:stretch/>
        </p:blipFill>
        <p:spPr>
          <a:xfrm>
            <a:off x="6007545" y="5003824"/>
            <a:ext cx="2613360" cy="163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D66D92-27F6-9E41-9F3B-C3931B19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10" y="300942"/>
            <a:ext cx="8313802" cy="1166613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In-home Support Services/IHSS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(Short term Vocational)</a:t>
            </a:r>
          </a:p>
        </p:txBody>
      </p:sp>
    </p:spTree>
    <p:extLst>
      <p:ext uri="{BB962C8B-B14F-4D97-AF65-F5344CB8AC3E}">
        <p14:creationId xmlns:p14="http://schemas.microsoft.com/office/powerpoint/2010/main" val="5826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{D9C8A525-2945-1C41-8697-B0EF7DE6CE55}tf10001070</Template>
  <TotalTime>1523</TotalTime>
  <Words>1172</Words>
  <Application>Microsoft Office PowerPoint</Application>
  <PresentationFormat>On-screen Show (4:3)</PresentationFormat>
  <Paragraphs>473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Rockwell</vt:lpstr>
      <vt:lpstr>Rockwell Condensed</vt:lpstr>
      <vt:lpstr>Rockwell Extra Bold</vt:lpstr>
      <vt:lpstr>Times New Roman</vt:lpstr>
      <vt:lpstr>Wingdings</vt:lpstr>
      <vt:lpstr>Wood Type</vt:lpstr>
      <vt:lpstr>Noncredit Progress Indicators, Data Collection, and Metrics</vt:lpstr>
      <vt:lpstr>Background </vt:lpstr>
      <vt:lpstr>Rationale</vt:lpstr>
      <vt:lpstr>Noncredit Progress Indicators</vt:lpstr>
      <vt:lpstr>Classroom Assessment:  Measuring Learning Gains</vt:lpstr>
      <vt:lpstr>New ways to measure and recognize skills attainment</vt:lpstr>
      <vt:lpstr>PowerPoint Presentation</vt:lpstr>
      <vt:lpstr>Adult Basic Education</vt:lpstr>
      <vt:lpstr>In-home Support Services/IHSS (Short term Vocational)</vt:lpstr>
      <vt:lpstr>Implementation &amp; Faculty Involvement</vt:lpstr>
      <vt:lpstr>PowerPoint Presentation</vt:lpstr>
      <vt:lpstr>PowerPoint Presentation</vt:lpstr>
      <vt:lpstr> Student Outcomes  SCE Progress Indicators by Program    </vt:lpstr>
      <vt:lpstr>Longitudinal Comparisons</vt:lpstr>
      <vt:lpstr>VESL Transitions to Credit</vt:lpstr>
      <vt:lpstr>Student achievement data</vt:lpstr>
      <vt:lpstr>Noncredit Certificate completion</vt:lpstr>
      <vt:lpstr>PowerPoint Presentation</vt:lpstr>
      <vt:lpstr>Progress Indicators to MIS to Metrics</vt:lpstr>
      <vt:lpstr>challenges</vt:lpstr>
      <vt:lpstr>bibliography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Progress: Classroom Assessment and Progress Indicators in Noncredit</dc:title>
  <dc:creator>Y. Dana Miho</dc:creator>
  <cp:lastModifiedBy>Rider, Shannon L.</cp:lastModifiedBy>
  <cp:revision>136</cp:revision>
  <cp:lastPrinted>2019-04-23T19:42:27Z</cp:lastPrinted>
  <dcterms:created xsi:type="dcterms:W3CDTF">2017-04-30T07:08:38Z</dcterms:created>
  <dcterms:modified xsi:type="dcterms:W3CDTF">2019-04-25T23:03:17Z</dcterms:modified>
</cp:coreProperties>
</file>