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70" r:id="rId6"/>
    <p:sldMasterId id="2147483682" r:id="rId7"/>
  </p:sldMasterIdLst>
  <p:notesMasterIdLst>
    <p:notesMasterId r:id="rId67"/>
  </p:notesMasterIdLst>
  <p:sldIdLst>
    <p:sldId id="291" r:id="rId8"/>
    <p:sldId id="292" r:id="rId9"/>
    <p:sldId id="293" r:id="rId10"/>
    <p:sldId id="294" r:id="rId11"/>
    <p:sldId id="295" r:id="rId12"/>
    <p:sldId id="296" r:id="rId13"/>
    <p:sldId id="297" r:id="rId14"/>
    <p:sldId id="299" r:id="rId15"/>
    <p:sldId id="301" r:id="rId16"/>
    <p:sldId id="302" r:id="rId17"/>
    <p:sldId id="322" r:id="rId18"/>
    <p:sldId id="303" r:id="rId19"/>
    <p:sldId id="304" r:id="rId20"/>
    <p:sldId id="305" r:id="rId21"/>
    <p:sldId id="325" r:id="rId22"/>
    <p:sldId id="326" r:id="rId23"/>
    <p:sldId id="330" r:id="rId24"/>
    <p:sldId id="309" r:id="rId25"/>
    <p:sldId id="327" r:id="rId26"/>
    <p:sldId id="328" r:id="rId27"/>
    <p:sldId id="329" r:id="rId28"/>
    <p:sldId id="323" r:id="rId29"/>
    <p:sldId id="320" r:id="rId30"/>
    <p:sldId id="332" r:id="rId31"/>
    <p:sldId id="316" r:id="rId32"/>
    <p:sldId id="318" r:id="rId33"/>
    <p:sldId id="281" r:id="rId34"/>
    <p:sldId id="282" r:id="rId35"/>
    <p:sldId id="283" r:id="rId36"/>
    <p:sldId id="284" r:id="rId37"/>
    <p:sldId id="285" r:id="rId38"/>
    <p:sldId id="286" r:id="rId39"/>
    <p:sldId id="287" r:id="rId40"/>
    <p:sldId id="288" r:id="rId41"/>
    <p:sldId id="289" r:id="rId42"/>
    <p:sldId id="333" r:id="rId43"/>
    <p:sldId id="290" r:id="rId44"/>
    <p:sldId id="256" r:id="rId45"/>
    <p:sldId id="261" r:id="rId46"/>
    <p:sldId id="263" r:id="rId47"/>
    <p:sldId id="264" r:id="rId48"/>
    <p:sldId id="265" r:id="rId49"/>
    <p:sldId id="266" r:id="rId50"/>
    <p:sldId id="267" r:id="rId51"/>
    <p:sldId id="269" r:id="rId52"/>
    <p:sldId id="270" r:id="rId53"/>
    <p:sldId id="271" r:id="rId54"/>
    <p:sldId id="272" r:id="rId55"/>
    <p:sldId id="258" r:id="rId56"/>
    <p:sldId id="260" r:id="rId57"/>
    <p:sldId id="273" r:id="rId58"/>
    <p:sldId id="274" r:id="rId59"/>
    <p:sldId id="275" r:id="rId60"/>
    <p:sldId id="276" r:id="rId61"/>
    <p:sldId id="277" r:id="rId62"/>
    <p:sldId id="278" r:id="rId63"/>
    <p:sldId id="279" r:id="rId64"/>
    <p:sldId id="319"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ney, Chantee" initials="GC" lastIdx="5" clrIdx="0">
    <p:extLst>
      <p:ext uri="{19B8F6BF-5375-455C-9EA6-DF929625EA0E}">
        <p15:presenceInfo xmlns:p15="http://schemas.microsoft.com/office/powerpoint/2012/main" userId="S-1-5-21-497965403-1571489503-621696214-4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5"/>
  </p:normalViewPr>
  <p:slideViewPr>
    <p:cSldViewPr snapToGrid="0" snapToObjects="1">
      <p:cViewPr varScale="1">
        <p:scale>
          <a:sx n="63" d="100"/>
          <a:sy n="63" d="100"/>
        </p:scale>
        <p:origin x="84"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Foster" userId="ee6cbdebcdc9dff9" providerId="LiveId" clId="{C1E052A6-ED67-408A-853D-31D7FFE5CA28}"/>
    <pc:docChg chg="undo custSel addSld delSld modSld">
      <pc:chgData name="Sam Foster" userId="ee6cbdebcdc9dff9" providerId="LiveId" clId="{C1E052A6-ED67-408A-853D-31D7FFE5CA28}" dt="2020-07-02T22:58:05.984" v="3" actId="22"/>
      <pc:docMkLst>
        <pc:docMk/>
      </pc:docMkLst>
      <pc:sldChg chg="modSp mod">
        <pc:chgData name="Sam Foster" userId="ee6cbdebcdc9dff9" providerId="LiveId" clId="{C1E052A6-ED67-408A-853D-31D7FFE5CA28}" dt="2020-07-02T22:57:05.206" v="2" actId="20577"/>
        <pc:sldMkLst>
          <pc:docMk/>
          <pc:sldMk cId="1937759513" sldId="292"/>
        </pc:sldMkLst>
        <pc:spChg chg="mod">
          <ac:chgData name="Sam Foster" userId="ee6cbdebcdc9dff9" providerId="LiveId" clId="{C1E052A6-ED67-408A-853D-31D7FFE5CA28}" dt="2020-07-02T22:57:05.206" v="2" actId="20577"/>
          <ac:spMkLst>
            <pc:docMk/>
            <pc:sldMk cId="1937759513" sldId="292"/>
            <ac:spMk id="4" creationId="{00000000-0000-0000-0000-000000000000}"/>
          </ac:spMkLst>
        </pc:spChg>
      </pc:sldChg>
      <pc:sldChg chg="add del">
        <pc:chgData name="Sam Foster" userId="ee6cbdebcdc9dff9" providerId="LiveId" clId="{C1E052A6-ED67-408A-853D-31D7FFE5CA28}" dt="2020-07-02T22:58:05.984" v="3" actId="22"/>
        <pc:sldMkLst>
          <pc:docMk/>
          <pc:sldMk cId="3648544658" sldId="33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24T19:10:52.179" idx="5">
    <p:pos x="10" y="10"/>
    <p:text>ask Sam if he wants to cover this slide. MQ Handbook posted to CO webpage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D6245-7E6B-4EE5-B9DA-442BC1E82D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B948C1B-E498-422C-9EF6-13ABA6CEA8E7}">
      <dgm:prSet phldrT="[Text]"/>
      <dgm:spPr/>
      <dgm:t>
        <a:bodyPr/>
        <a:lstStyle/>
        <a:p>
          <a:r>
            <a:rPr lang="en-US" dirty="0"/>
            <a:t>Flexible</a:t>
          </a:r>
        </a:p>
      </dgm:t>
    </dgm:pt>
    <dgm:pt modelId="{B67CEB52-8DBD-4F14-849D-B1F3633EE35F}" type="parTrans" cxnId="{8833B73B-159C-409E-821A-ED42F0A424D8}">
      <dgm:prSet/>
      <dgm:spPr/>
      <dgm:t>
        <a:bodyPr/>
        <a:lstStyle/>
        <a:p>
          <a:endParaRPr lang="en-US"/>
        </a:p>
      </dgm:t>
    </dgm:pt>
    <dgm:pt modelId="{34C6CF47-CB19-4151-AF95-8D5BEEE0DCAE}" type="sibTrans" cxnId="{8833B73B-159C-409E-821A-ED42F0A424D8}">
      <dgm:prSet/>
      <dgm:spPr/>
      <dgm:t>
        <a:bodyPr/>
        <a:lstStyle/>
        <a:p>
          <a:endParaRPr lang="en-US"/>
        </a:p>
      </dgm:t>
    </dgm:pt>
    <dgm:pt modelId="{40E0004F-22C5-484B-B20F-A2A6C52FD525}">
      <dgm:prSet phldrT="[Text]" custT="1"/>
      <dgm:spPr/>
      <dgm:t>
        <a:bodyPr/>
        <a:lstStyle/>
        <a:p>
          <a:r>
            <a:rPr lang="en-US" sz="1400" dirty="0"/>
            <a:t>Open Entry/Open Exit</a:t>
          </a:r>
        </a:p>
      </dgm:t>
    </dgm:pt>
    <dgm:pt modelId="{1C4E6672-39D3-4BAC-A85E-9304E27B17DF}" type="parTrans" cxnId="{EC2F18F7-4C98-4B4C-A2C4-2453FB41E353}">
      <dgm:prSet/>
      <dgm:spPr/>
      <dgm:t>
        <a:bodyPr/>
        <a:lstStyle/>
        <a:p>
          <a:endParaRPr lang="en-US"/>
        </a:p>
      </dgm:t>
    </dgm:pt>
    <dgm:pt modelId="{F209CF8A-AC8C-4B7E-8CF0-E7AE856FC1B2}" type="sibTrans" cxnId="{EC2F18F7-4C98-4B4C-A2C4-2453FB41E353}">
      <dgm:prSet/>
      <dgm:spPr/>
      <dgm:t>
        <a:bodyPr/>
        <a:lstStyle/>
        <a:p>
          <a:endParaRPr lang="en-US"/>
        </a:p>
      </dgm:t>
    </dgm:pt>
    <dgm:pt modelId="{0631E4D0-3D53-4F1B-A68F-2B1ED672AC1E}">
      <dgm:prSet phldrT="[Text]"/>
      <dgm:spPr/>
      <dgm:t>
        <a:bodyPr/>
        <a:lstStyle/>
        <a:p>
          <a:r>
            <a:rPr lang="en-US" dirty="0"/>
            <a:t>Equity Centered</a:t>
          </a:r>
        </a:p>
      </dgm:t>
    </dgm:pt>
    <dgm:pt modelId="{F888F845-0A9B-477E-9900-F2E59DB75140}" type="parTrans" cxnId="{619A8710-6166-474C-A0C9-D5738F4DC872}">
      <dgm:prSet/>
      <dgm:spPr/>
      <dgm:t>
        <a:bodyPr/>
        <a:lstStyle/>
        <a:p>
          <a:endParaRPr lang="en-US"/>
        </a:p>
      </dgm:t>
    </dgm:pt>
    <dgm:pt modelId="{443EE980-E190-4F9B-9946-BAF8C78CD628}" type="sibTrans" cxnId="{619A8710-6166-474C-A0C9-D5738F4DC872}">
      <dgm:prSet/>
      <dgm:spPr/>
      <dgm:t>
        <a:bodyPr/>
        <a:lstStyle/>
        <a:p>
          <a:endParaRPr lang="en-US"/>
        </a:p>
      </dgm:t>
    </dgm:pt>
    <dgm:pt modelId="{E6E595D6-8B33-4021-924A-0A838B399053}">
      <dgm:prSet phldrT="[Text]" custT="1"/>
      <dgm:spPr/>
      <dgm:t>
        <a:bodyPr/>
        <a:lstStyle/>
        <a:p>
          <a:r>
            <a:rPr lang="en-US" sz="1400" dirty="0"/>
            <a:t>Open Access</a:t>
          </a:r>
        </a:p>
      </dgm:t>
    </dgm:pt>
    <dgm:pt modelId="{3ECDB7C0-94D6-4AA5-A41A-286E88F59B50}" type="parTrans" cxnId="{8D04678A-E117-4AE0-BE67-12572CE3E68F}">
      <dgm:prSet/>
      <dgm:spPr/>
      <dgm:t>
        <a:bodyPr/>
        <a:lstStyle/>
        <a:p>
          <a:endParaRPr lang="en-US"/>
        </a:p>
      </dgm:t>
    </dgm:pt>
    <dgm:pt modelId="{BC0F03C2-B231-44E9-A2BA-90DC0E6D2F76}" type="sibTrans" cxnId="{8D04678A-E117-4AE0-BE67-12572CE3E68F}">
      <dgm:prSet/>
      <dgm:spPr/>
      <dgm:t>
        <a:bodyPr/>
        <a:lstStyle/>
        <a:p>
          <a:endParaRPr lang="en-US"/>
        </a:p>
      </dgm:t>
    </dgm:pt>
    <dgm:pt modelId="{177C7EBE-D165-487A-A451-04121616E640}">
      <dgm:prSet phldrT="[Text]" custT="1"/>
      <dgm:spPr/>
      <dgm:t>
        <a:bodyPr/>
        <a:lstStyle/>
        <a:p>
          <a:r>
            <a:rPr lang="en-US" sz="1400" dirty="0"/>
            <a:t>Low and no-cost courses</a:t>
          </a:r>
        </a:p>
      </dgm:t>
    </dgm:pt>
    <dgm:pt modelId="{EA73520E-02D0-48AD-AC56-A2987A101FD0}" type="parTrans" cxnId="{FC988BB3-77E3-4821-B50F-C6107D64BDC7}">
      <dgm:prSet/>
      <dgm:spPr/>
      <dgm:t>
        <a:bodyPr/>
        <a:lstStyle/>
        <a:p>
          <a:endParaRPr lang="en-US"/>
        </a:p>
      </dgm:t>
    </dgm:pt>
    <dgm:pt modelId="{4CBCF59A-5B82-4980-8967-0340C9ABD263}" type="sibTrans" cxnId="{FC988BB3-77E3-4821-B50F-C6107D64BDC7}">
      <dgm:prSet/>
      <dgm:spPr/>
      <dgm:t>
        <a:bodyPr/>
        <a:lstStyle/>
        <a:p>
          <a:endParaRPr lang="en-US"/>
        </a:p>
      </dgm:t>
    </dgm:pt>
    <dgm:pt modelId="{0531127A-F7B3-4265-8D8C-B4019F250768}">
      <dgm:prSet phldrT="[Text]"/>
      <dgm:spPr/>
      <dgm:t>
        <a:bodyPr/>
        <a:lstStyle/>
        <a:p>
          <a:r>
            <a:rPr lang="en-US" dirty="0"/>
            <a:t>Competency Focused</a:t>
          </a:r>
        </a:p>
      </dgm:t>
    </dgm:pt>
    <dgm:pt modelId="{2BF3ED0D-2848-4FAC-9A69-05953640F9D1}" type="parTrans" cxnId="{D8F5FBF0-FA52-4CEA-907B-A434CE517ABB}">
      <dgm:prSet/>
      <dgm:spPr/>
      <dgm:t>
        <a:bodyPr/>
        <a:lstStyle/>
        <a:p>
          <a:endParaRPr lang="en-US"/>
        </a:p>
      </dgm:t>
    </dgm:pt>
    <dgm:pt modelId="{08C6CA6A-9720-45EF-8145-E4E3DC61EF3E}" type="sibTrans" cxnId="{D8F5FBF0-FA52-4CEA-907B-A434CE517ABB}">
      <dgm:prSet/>
      <dgm:spPr/>
      <dgm:t>
        <a:bodyPr/>
        <a:lstStyle/>
        <a:p>
          <a:endParaRPr lang="en-US"/>
        </a:p>
      </dgm:t>
    </dgm:pt>
    <dgm:pt modelId="{B3A91BAE-4C6F-40F4-A018-5F04AA780241}">
      <dgm:prSet phldrT="[Text]" custT="1"/>
      <dgm:spPr/>
      <dgm:t>
        <a:bodyPr/>
        <a:lstStyle/>
        <a:p>
          <a:r>
            <a:rPr lang="en-US" sz="1400" dirty="0"/>
            <a:t>Prepares students for credit instruction and workforce opportunities </a:t>
          </a:r>
        </a:p>
      </dgm:t>
    </dgm:pt>
    <dgm:pt modelId="{8A92CE5F-0A1A-4C5A-95AD-B821F1C1E496}" type="parTrans" cxnId="{0B29ADCB-3F6A-4DF7-8E8D-920DD6F2C0E8}">
      <dgm:prSet/>
      <dgm:spPr/>
      <dgm:t>
        <a:bodyPr/>
        <a:lstStyle/>
        <a:p>
          <a:endParaRPr lang="en-US"/>
        </a:p>
      </dgm:t>
    </dgm:pt>
    <dgm:pt modelId="{191F08D2-3242-4EC5-986C-759E65A3C423}" type="sibTrans" cxnId="{0B29ADCB-3F6A-4DF7-8E8D-920DD6F2C0E8}">
      <dgm:prSet/>
      <dgm:spPr/>
      <dgm:t>
        <a:bodyPr/>
        <a:lstStyle/>
        <a:p>
          <a:endParaRPr lang="en-US"/>
        </a:p>
      </dgm:t>
    </dgm:pt>
    <dgm:pt modelId="{FD605EAE-CFBC-48B4-A520-3A279BA420A2}">
      <dgm:prSet phldrT="[Text]" custT="1"/>
      <dgm:spPr/>
      <dgm:t>
        <a:bodyPr/>
        <a:lstStyle/>
        <a:p>
          <a:r>
            <a:rPr lang="en-US" sz="1400" dirty="0"/>
            <a:t>Focus is on skill attainment, not grades or units</a:t>
          </a:r>
        </a:p>
      </dgm:t>
    </dgm:pt>
    <dgm:pt modelId="{779365B2-630E-4368-975C-21A6CD8DB07E}" type="parTrans" cxnId="{70D7E564-016A-43B3-BF38-3E94ABE5F83E}">
      <dgm:prSet/>
      <dgm:spPr/>
      <dgm:t>
        <a:bodyPr/>
        <a:lstStyle/>
        <a:p>
          <a:endParaRPr lang="en-US"/>
        </a:p>
      </dgm:t>
    </dgm:pt>
    <dgm:pt modelId="{1CD06EC1-F60D-4ADC-A7A3-5421397FE5CE}" type="sibTrans" cxnId="{70D7E564-016A-43B3-BF38-3E94ABE5F83E}">
      <dgm:prSet/>
      <dgm:spPr/>
      <dgm:t>
        <a:bodyPr/>
        <a:lstStyle/>
        <a:p>
          <a:endParaRPr lang="en-US"/>
        </a:p>
      </dgm:t>
    </dgm:pt>
    <dgm:pt modelId="{EA298616-BCCB-4339-9A1C-E36AE8BD4AD5}">
      <dgm:prSet phldrT="[Text]" custT="1"/>
      <dgm:spPr/>
      <dgm:t>
        <a:bodyPr/>
        <a:lstStyle/>
        <a:p>
          <a:r>
            <a:rPr lang="en-US" sz="1400" dirty="0"/>
            <a:t>First point of entry for underserved students</a:t>
          </a:r>
        </a:p>
      </dgm:t>
    </dgm:pt>
    <dgm:pt modelId="{1709E59D-855C-4777-AA28-E046F59E4C1C}" type="parTrans" cxnId="{6B78A5D1-E578-4048-8C36-B979976BC1A6}">
      <dgm:prSet/>
      <dgm:spPr/>
      <dgm:t>
        <a:bodyPr/>
        <a:lstStyle/>
        <a:p>
          <a:endParaRPr lang="en-US"/>
        </a:p>
      </dgm:t>
    </dgm:pt>
    <dgm:pt modelId="{E1E1DB62-5A06-44A4-883E-7B9915A6B510}" type="sibTrans" cxnId="{6B78A5D1-E578-4048-8C36-B979976BC1A6}">
      <dgm:prSet/>
      <dgm:spPr/>
      <dgm:t>
        <a:bodyPr/>
        <a:lstStyle/>
        <a:p>
          <a:endParaRPr lang="en-US"/>
        </a:p>
      </dgm:t>
    </dgm:pt>
    <dgm:pt modelId="{3FF34400-318D-4E79-938F-E5AF26E9741C}">
      <dgm:prSet phldrT="[Text]" custT="1"/>
      <dgm:spPr/>
      <dgm:t>
        <a:bodyPr/>
        <a:lstStyle/>
        <a:p>
          <a:r>
            <a:rPr lang="en-US" sz="1400" dirty="0"/>
            <a:t>Flexible course scheduling</a:t>
          </a:r>
        </a:p>
      </dgm:t>
    </dgm:pt>
    <dgm:pt modelId="{0BA6B9A4-849C-445A-8E94-92F2F9C925DC}" type="parTrans" cxnId="{E2CEC3E5-0B1A-47FE-AE37-A00A669CBA82}">
      <dgm:prSet/>
      <dgm:spPr/>
      <dgm:t>
        <a:bodyPr/>
        <a:lstStyle/>
        <a:p>
          <a:endParaRPr lang="en-US"/>
        </a:p>
      </dgm:t>
    </dgm:pt>
    <dgm:pt modelId="{61CB14BA-FC18-4F11-94B1-F1FBC9B7A5F8}" type="sibTrans" cxnId="{E2CEC3E5-0B1A-47FE-AE37-A00A669CBA82}">
      <dgm:prSet/>
      <dgm:spPr/>
      <dgm:t>
        <a:bodyPr/>
        <a:lstStyle/>
        <a:p>
          <a:endParaRPr lang="en-US"/>
        </a:p>
      </dgm:t>
    </dgm:pt>
    <dgm:pt modelId="{31A721A9-A128-4777-A496-59E6EDF8C45F}" type="pres">
      <dgm:prSet presAssocID="{90ED6245-7E6B-4EE5-B9DA-442BC1E82DFD}" presName="Name0" presStyleCnt="0">
        <dgm:presLayoutVars>
          <dgm:dir/>
          <dgm:animLvl val="lvl"/>
          <dgm:resizeHandles val="exact"/>
        </dgm:presLayoutVars>
      </dgm:prSet>
      <dgm:spPr/>
    </dgm:pt>
    <dgm:pt modelId="{4E3C3676-A71D-4633-BDB9-7B30D99B3BF5}" type="pres">
      <dgm:prSet presAssocID="{3B948C1B-E498-422C-9EF6-13ABA6CEA8E7}" presName="composite" presStyleCnt="0"/>
      <dgm:spPr/>
    </dgm:pt>
    <dgm:pt modelId="{F5CF3650-5BE3-463B-84CF-441F6330B59C}" type="pres">
      <dgm:prSet presAssocID="{3B948C1B-E498-422C-9EF6-13ABA6CEA8E7}" presName="parTx" presStyleLbl="alignNode1" presStyleIdx="0" presStyleCnt="3">
        <dgm:presLayoutVars>
          <dgm:chMax val="0"/>
          <dgm:chPref val="0"/>
          <dgm:bulletEnabled val="1"/>
        </dgm:presLayoutVars>
      </dgm:prSet>
      <dgm:spPr/>
    </dgm:pt>
    <dgm:pt modelId="{4C8A48C6-8C4A-4DC2-B440-9CFAFC395994}" type="pres">
      <dgm:prSet presAssocID="{3B948C1B-E498-422C-9EF6-13ABA6CEA8E7}" presName="desTx" presStyleLbl="alignAccFollowNode1" presStyleIdx="0" presStyleCnt="3">
        <dgm:presLayoutVars>
          <dgm:bulletEnabled val="1"/>
        </dgm:presLayoutVars>
      </dgm:prSet>
      <dgm:spPr/>
    </dgm:pt>
    <dgm:pt modelId="{214171A5-E7A0-4DD8-B5C0-CBB86F41DEDD}" type="pres">
      <dgm:prSet presAssocID="{34C6CF47-CB19-4151-AF95-8D5BEEE0DCAE}" presName="space" presStyleCnt="0"/>
      <dgm:spPr/>
    </dgm:pt>
    <dgm:pt modelId="{E811D253-0154-44B0-8E26-E1EB0E6592ED}" type="pres">
      <dgm:prSet presAssocID="{0631E4D0-3D53-4F1B-A68F-2B1ED672AC1E}" presName="composite" presStyleCnt="0"/>
      <dgm:spPr/>
    </dgm:pt>
    <dgm:pt modelId="{43D62DB0-C4A4-42C8-86B6-672FD25E97E9}" type="pres">
      <dgm:prSet presAssocID="{0631E4D0-3D53-4F1B-A68F-2B1ED672AC1E}" presName="parTx" presStyleLbl="alignNode1" presStyleIdx="1" presStyleCnt="3">
        <dgm:presLayoutVars>
          <dgm:chMax val="0"/>
          <dgm:chPref val="0"/>
          <dgm:bulletEnabled val="1"/>
        </dgm:presLayoutVars>
      </dgm:prSet>
      <dgm:spPr/>
    </dgm:pt>
    <dgm:pt modelId="{42DAFBBC-4C88-4775-AE04-0E748B2E1A40}" type="pres">
      <dgm:prSet presAssocID="{0631E4D0-3D53-4F1B-A68F-2B1ED672AC1E}" presName="desTx" presStyleLbl="alignAccFollowNode1" presStyleIdx="1" presStyleCnt="3">
        <dgm:presLayoutVars>
          <dgm:bulletEnabled val="1"/>
        </dgm:presLayoutVars>
      </dgm:prSet>
      <dgm:spPr/>
    </dgm:pt>
    <dgm:pt modelId="{86DE9665-E1B5-4982-AB4B-3BB9F94EFFCE}" type="pres">
      <dgm:prSet presAssocID="{443EE980-E190-4F9B-9946-BAF8C78CD628}" presName="space" presStyleCnt="0"/>
      <dgm:spPr/>
    </dgm:pt>
    <dgm:pt modelId="{3BA65FF4-E678-4564-A7E7-F3DAB508533B}" type="pres">
      <dgm:prSet presAssocID="{0531127A-F7B3-4265-8D8C-B4019F250768}" presName="composite" presStyleCnt="0"/>
      <dgm:spPr/>
    </dgm:pt>
    <dgm:pt modelId="{307E6251-94F1-44B7-954B-24EBE77126A5}" type="pres">
      <dgm:prSet presAssocID="{0531127A-F7B3-4265-8D8C-B4019F250768}" presName="parTx" presStyleLbl="alignNode1" presStyleIdx="2" presStyleCnt="3">
        <dgm:presLayoutVars>
          <dgm:chMax val="0"/>
          <dgm:chPref val="0"/>
          <dgm:bulletEnabled val="1"/>
        </dgm:presLayoutVars>
      </dgm:prSet>
      <dgm:spPr/>
    </dgm:pt>
    <dgm:pt modelId="{0AEC28D3-B018-4598-8A6C-B4D62834E98C}" type="pres">
      <dgm:prSet presAssocID="{0531127A-F7B3-4265-8D8C-B4019F250768}" presName="desTx" presStyleLbl="alignAccFollowNode1" presStyleIdx="2" presStyleCnt="3">
        <dgm:presLayoutVars>
          <dgm:bulletEnabled val="1"/>
        </dgm:presLayoutVars>
      </dgm:prSet>
      <dgm:spPr/>
    </dgm:pt>
  </dgm:ptLst>
  <dgm:cxnLst>
    <dgm:cxn modelId="{55893709-33C2-4CAA-B908-77D40DA8FE4C}" type="presOf" srcId="{0531127A-F7B3-4265-8D8C-B4019F250768}" destId="{307E6251-94F1-44B7-954B-24EBE77126A5}" srcOrd="0" destOrd="0" presId="urn:microsoft.com/office/officeart/2005/8/layout/hList1"/>
    <dgm:cxn modelId="{E482920D-92B4-45B6-94B2-CF766BC0CB91}" type="presOf" srcId="{40E0004F-22C5-484B-B20F-A2A6C52FD525}" destId="{4C8A48C6-8C4A-4DC2-B440-9CFAFC395994}" srcOrd="0" destOrd="1" presId="urn:microsoft.com/office/officeart/2005/8/layout/hList1"/>
    <dgm:cxn modelId="{619A8710-6166-474C-A0C9-D5738F4DC872}" srcId="{90ED6245-7E6B-4EE5-B9DA-442BC1E82DFD}" destId="{0631E4D0-3D53-4F1B-A68F-2B1ED672AC1E}" srcOrd="1" destOrd="0" parTransId="{F888F845-0A9B-477E-9900-F2E59DB75140}" sibTransId="{443EE980-E190-4F9B-9946-BAF8C78CD628}"/>
    <dgm:cxn modelId="{8833B73B-159C-409E-821A-ED42F0A424D8}" srcId="{90ED6245-7E6B-4EE5-B9DA-442BC1E82DFD}" destId="{3B948C1B-E498-422C-9EF6-13ABA6CEA8E7}" srcOrd="0" destOrd="0" parTransId="{B67CEB52-8DBD-4F14-849D-B1F3633EE35F}" sibTransId="{34C6CF47-CB19-4151-AF95-8D5BEEE0DCAE}"/>
    <dgm:cxn modelId="{62F6BC40-3D19-41DD-8E44-4F8399052A15}" type="presOf" srcId="{FD605EAE-CFBC-48B4-A520-3A279BA420A2}" destId="{0AEC28D3-B018-4598-8A6C-B4D62834E98C}" srcOrd="0" destOrd="1" presId="urn:microsoft.com/office/officeart/2005/8/layout/hList1"/>
    <dgm:cxn modelId="{DCF52343-84F8-4EE2-A1B6-39F493C971D8}" type="presOf" srcId="{177C7EBE-D165-487A-A451-04121616E640}" destId="{42DAFBBC-4C88-4775-AE04-0E748B2E1A40}" srcOrd="0" destOrd="2" presId="urn:microsoft.com/office/officeart/2005/8/layout/hList1"/>
    <dgm:cxn modelId="{70D7E564-016A-43B3-BF38-3E94ABE5F83E}" srcId="{0531127A-F7B3-4265-8D8C-B4019F250768}" destId="{FD605EAE-CFBC-48B4-A520-3A279BA420A2}" srcOrd="1" destOrd="0" parTransId="{779365B2-630E-4368-975C-21A6CD8DB07E}" sibTransId="{1CD06EC1-F60D-4ADC-A7A3-5421397FE5CE}"/>
    <dgm:cxn modelId="{00EFC74D-EDFE-4B89-BAC9-C3A1CC3DD713}" type="presOf" srcId="{E6E595D6-8B33-4021-924A-0A838B399053}" destId="{42DAFBBC-4C88-4775-AE04-0E748B2E1A40}" srcOrd="0" destOrd="0" presId="urn:microsoft.com/office/officeart/2005/8/layout/hList1"/>
    <dgm:cxn modelId="{1B9B744E-ED55-493D-9C03-856759789282}" type="presOf" srcId="{EA298616-BCCB-4339-9A1C-E36AE8BD4AD5}" destId="{42DAFBBC-4C88-4775-AE04-0E748B2E1A40}" srcOrd="0" destOrd="1" presId="urn:microsoft.com/office/officeart/2005/8/layout/hList1"/>
    <dgm:cxn modelId="{60CA2E89-8D77-49BE-A1E2-D314E44365FC}" type="presOf" srcId="{B3A91BAE-4C6F-40F4-A018-5F04AA780241}" destId="{0AEC28D3-B018-4598-8A6C-B4D62834E98C}" srcOrd="0" destOrd="0" presId="urn:microsoft.com/office/officeart/2005/8/layout/hList1"/>
    <dgm:cxn modelId="{8D04678A-E117-4AE0-BE67-12572CE3E68F}" srcId="{0631E4D0-3D53-4F1B-A68F-2B1ED672AC1E}" destId="{E6E595D6-8B33-4021-924A-0A838B399053}" srcOrd="0" destOrd="0" parTransId="{3ECDB7C0-94D6-4AA5-A41A-286E88F59B50}" sibTransId="{BC0F03C2-B231-44E9-A2BA-90DC0E6D2F76}"/>
    <dgm:cxn modelId="{5F97E39B-27DB-4F80-8338-9EB465C28AF6}" type="presOf" srcId="{90ED6245-7E6B-4EE5-B9DA-442BC1E82DFD}" destId="{31A721A9-A128-4777-A496-59E6EDF8C45F}" srcOrd="0" destOrd="0" presId="urn:microsoft.com/office/officeart/2005/8/layout/hList1"/>
    <dgm:cxn modelId="{AE3E77A1-39B6-4C0C-AA1A-295F86C12678}" type="presOf" srcId="{0631E4D0-3D53-4F1B-A68F-2B1ED672AC1E}" destId="{43D62DB0-C4A4-42C8-86B6-672FD25E97E9}" srcOrd="0" destOrd="0" presId="urn:microsoft.com/office/officeart/2005/8/layout/hList1"/>
    <dgm:cxn modelId="{FC988BB3-77E3-4821-B50F-C6107D64BDC7}" srcId="{0631E4D0-3D53-4F1B-A68F-2B1ED672AC1E}" destId="{177C7EBE-D165-487A-A451-04121616E640}" srcOrd="2" destOrd="0" parTransId="{EA73520E-02D0-48AD-AC56-A2987A101FD0}" sibTransId="{4CBCF59A-5B82-4980-8967-0340C9ABD263}"/>
    <dgm:cxn modelId="{DC47C8C4-637D-49AE-B128-9B43302BD3E7}" type="presOf" srcId="{3B948C1B-E498-422C-9EF6-13ABA6CEA8E7}" destId="{F5CF3650-5BE3-463B-84CF-441F6330B59C}" srcOrd="0" destOrd="0" presId="urn:microsoft.com/office/officeart/2005/8/layout/hList1"/>
    <dgm:cxn modelId="{0B29ADCB-3F6A-4DF7-8E8D-920DD6F2C0E8}" srcId="{0531127A-F7B3-4265-8D8C-B4019F250768}" destId="{B3A91BAE-4C6F-40F4-A018-5F04AA780241}" srcOrd="0" destOrd="0" parTransId="{8A92CE5F-0A1A-4C5A-95AD-B821F1C1E496}" sibTransId="{191F08D2-3242-4EC5-986C-759E65A3C423}"/>
    <dgm:cxn modelId="{6B78A5D1-E578-4048-8C36-B979976BC1A6}" srcId="{0631E4D0-3D53-4F1B-A68F-2B1ED672AC1E}" destId="{EA298616-BCCB-4339-9A1C-E36AE8BD4AD5}" srcOrd="1" destOrd="0" parTransId="{1709E59D-855C-4777-AA28-E046F59E4C1C}" sibTransId="{E1E1DB62-5A06-44A4-883E-7B9915A6B510}"/>
    <dgm:cxn modelId="{A46771DE-6D12-431A-A3D7-27DCDDDA0FF7}" type="presOf" srcId="{3FF34400-318D-4E79-938F-E5AF26E9741C}" destId="{4C8A48C6-8C4A-4DC2-B440-9CFAFC395994}" srcOrd="0" destOrd="0" presId="urn:microsoft.com/office/officeart/2005/8/layout/hList1"/>
    <dgm:cxn modelId="{E2CEC3E5-0B1A-47FE-AE37-A00A669CBA82}" srcId="{3B948C1B-E498-422C-9EF6-13ABA6CEA8E7}" destId="{3FF34400-318D-4E79-938F-E5AF26E9741C}" srcOrd="0" destOrd="0" parTransId="{0BA6B9A4-849C-445A-8E94-92F2F9C925DC}" sibTransId="{61CB14BA-FC18-4F11-94B1-F1FBC9B7A5F8}"/>
    <dgm:cxn modelId="{D8F5FBF0-FA52-4CEA-907B-A434CE517ABB}" srcId="{90ED6245-7E6B-4EE5-B9DA-442BC1E82DFD}" destId="{0531127A-F7B3-4265-8D8C-B4019F250768}" srcOrd="2" destOrd="0" parTransId="{2BF3ED0D-2848-4FAC-9A69-05953640F9D1}" sibTransId="{08C6CA6A-9720-45EF-8145-E4E3DC61EF3E}"/>
    <dgm:cxn modelId="{EC2F18F7-4C98-4B4C-A2C4-2453FB41E353}" srcId="{3B948C1B-E498-422C-9EF6-13ABA6CEA8E7}" destId="{40E0004F-22C5-484B-B20F-A2A6C52FD525}" srcOrd="1" destOrd="0" parTransId="{1C4E6672-39D3-4BAC-A85E-9304E27B17DF}" sibTransId="{F209CF8A-AC8C-4B7E-8CF0-E7AE856FC1B2}"/>
    <dgm:cxn modelId="{C409F10B-ABE1-4E6D-B1A1-8C82E7776E5F}" type="presParOf" srcId="{31A721A9-A128-4777-A496-59E6EDF8C45F}" destId="{4E3C3676-A71D-4633-BDB9-7B30D99B3BF5}" srcOrd="0" destOrd="0" presId="urn:microsoft.com/office/officeart/2005/8/layout/hList1"/>
    <dgm:cxn modelId="{2067D31E-A060-4322-8957-87D2DFBDE98B}" type="presParOf" srcId="{4E3C3676-A71D-4633-BDB9-7B30D99B3BF5}" destId="{F5CF3650-5BE3-463B-84CF-441F6330B59C}" srcOrd="0" destOrd="0" presId="urn:microsoft.com/office/officeart/2005/8/layout/hList1"/>
    <dgm:cxn modelId="{D7D937B1-97B8-4590-8B09-EE876A9261CC}" type="presParOf" srcId="{4E3C3676-A71D-4633-BDB9-7B30D99B3BF5}" destId="{4C8A48C6-8C4A-4DC2-B440-9CFAFC395994}" srcOrd="1" destOrd="0" presId="urn:microsoft.com/office/officeart/2005/8/layout/hList1"/>
    <dgm:cxn modelId="{21F8CE0D-508C-4AD3-A1CF-A6B2C2218C89}" type="presParOf" srcId="{31A721A9-A128-4777-A496-59E6EDF8C45F}" destId="{214171A5-E7A0-4DD8-B5C0-CBB86F41DEDD}" srcOrd="1" destOrd="0" presId="urn:microsoft.com/office/officeart/2005/8/layout/hList1"/>
    <dgm:cxn modelId="{9964A577-FD1F-4BB3-90AD-EA46FFFB4CE2}" type="presParOf" srcId="{31A721A9-A128-4777-A496-59E6EDF8C45F}" destId="{E811D253-0154-44B0-8E26-E1EB0E6592ED}" srcOrd="2" destOrd="0" presId="urn:microsoft.com/office/officeart/2005/8/layout/hList1"/>
    <dgm:cxn modelId="{A205DAAE-E1A5-4459-AF7E-BFF07FE8EAFB}" type="presParOf" srcId="{E811D253-0154-44B0-8E26-E1EB0E6592ED}" destId="{43D62DB0-C4A4-42C8-86B6-672FD25E97E9}" srcOrd="0" destOrd="0" presId="urn:microsoft.com/office/officeart/2005/8/layout/hList1"/>
    <dgm:cxn modelId="{E625C341-E6B6-41CC-824F-D8A6AAB43BA2}" type="presParOf" srcId="{E811D253-0154-44B0-8E26-E1EB0E6592ED}" destId="{42DAFBBC-4C88-4775-AE04-0E748B2E1A40}" srcOrd="1" destOrd="0" presId="urn:microsoft.com/office/officeart/2005/8/layout/hList1"/>
    <dgm:cxn modelId="{D3AB441A-0296-4A44-AACB-02ED9BC1BE70}" type="presParOf" srcId="{31A721A9-A128-4777-A496-59E6EDF8C45F}" destId="{86DE9665-E1B5-4982-AB4B-3BB9F94EFFCE}" srcOrd="3" destOrd="0" presId="urn:microsoft.com/office/officeart/2005/8/layout/hList1"/>
    <dgm:cxn modelId="{0A7948B1-64B0-417D-8433-6318E8E50B88}" type="presParOf" srcId="{31A721A9-A128-4777-A496-59E6EDF8C45F}" destId="{3BA65FF4-E678-4564-A7E7-F3DAB508533B}" srcOrd="4" destOrd="0" presId="urn:microsoft.com/office/officeart/2005/8/layout/hList1"/>
    <dgm:cxn modelId="{328E67A4-DA2A-4C1F-9AA0-9E48EA2933FE}" type="presParOf" srcId="{3BA65FF4-E678-4564-A7E7-F3DAB508533B}" destId="{307E6251-94F1-44B7-954B-24EBE77126A5}" srcOrd="0" destOrd="0" presId="urn:microsoft.com/office/officeart/2005/8/layout/hList1"/>
    <dgm:cxn modelId="{58C9582F-E6E9-465E-955D-A9E5BB40AF81}" type="presParOf" srcId="{3BA65FF4-E678-4564-A7E7-F3DAB508533B}" destId="{0AEC28D3-B018-4598-8A6C-B4D62834E9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7D354-EBBB-4A08-B199-440ECAE7E20C}" type="doc">
      <dgm:prSet loTypeId="urn:microsoft.com/office/officeart/2008/layout/HexagonCluster" loCatId="relationship" qsTypeId="urn:microsoft.com/office/officeart/2005/8/quickstyle/3d2" qsCatId="3D" csTypeId="urn:microsoft.com/office/officeart/2005/8/colors/accent1_2" csCatId="accent1" phldr="1"/>
      <dgm:spPr/>
      <dgm:t>
        <a:bodyPr/>
        <a:lstStyle/>
        <a:p>
          <a:endParaRPr lang="en-US"/>
        </a:p>
      </dgm:t>
    </dgm:pt>
    <dgm:pt modelId="{23040DE8-81F3-423A-8F3C-320F0E5B206B}">
      <dgm:prSet phldrT="[Text]" custT="1"/>
      <dgm:spPr/>
      <dgm:t>
        <a:bodyPr/>
        <a:lstStyle/>
        <a:p>
          <a:r>
            <a:rPr lang="en-US" sz="2400" dirty="0">
              <a:solidFill>
                <a:srgbClr val="533A27"/>
              </a:solidFill>
            </a:rPr>
            <a:t>College</a:t>
          </a:r>
          <a:endParaRPr lang="en-US" sz="1200" dirty="0">
            <a:solidFill>
              <a:srgbClr val="533A27"/>
            </a:solidFill>
          </a:endParaRPr>
        </a:p>
      </dgm:t>
    </dgm:pt>
    <dgm:pt modelId="{1B9AB2FD-05ED-451E-8B62-DD4777F3981C}" type="parTrans" cxnId="{9EE115C3-5C9A-4577-8D01-3A19022BB4CA}">
      <dgm:prSet/>
      <dgm:spPr/>
      <dgm:t>
        <a:bodyPr/>
        <a:lstStyle/>
        <a:p>
          <a:endParaRPr lang="en-US"/>
        </a:p>
      </dgm:t>
    </dgm:pt>
    <dgm:pt modelId="{4B4437A6-009C-4312-AEA2-1FE3BBF16878}" type="sibTrans" cxnId="{9EE115C3-5C9A-4577-8D01-3A19022BB4CA}">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B0088152-CD7F-4EBC-A6E9-794036EFBDEE}">
      <dgm:prSet phldrT="[Text]" custT="1"/>
      <dgm:spPr/>
      <dgm:t>
        <a:bodyPr/>
        <a:lstStyle/>
        <a:p>
          <a:r>
            <a:rPr lang="en-US" sz="1800" dirty="0">
              <a:solidFill>
                <a:srgbClr val="533A27"/>
              </a:solidFill>
            </a:rPr>
            <a:t>Workplace</a:t>
          </a:r>
          <a:endParaRPr lang="en-US" sz="1050" dirty="0">
            <a:solidFill>
              <a:srgbClr val="533A27"/>
            </a:solidFill>
          </a:endParaRPr>
        </a:p>
      </dgm:t>
    </dgm:pt>
    <dgm:pt modelId="{09AEC742-3F9A-46D1-BB5A-03B1AE719BFE}" type="parTrans" cxnId="{2A253DEE-D264-4C6B-9437-931E3175DF7D}">
      <dgm:prSet/>
      <dgm:spPr/>
      <dgm:t>
        <a:bodyPr/>
        <a:lstStyle/>
        <a:p>
          <a:endParaRPr lang="en-US"/>
        </a:p>
      </dgm:t>
    </dgm:pt>
    <dgm:pt modelId="{6AB11DA5-BCDD-409A-87EA-1A0404D58612}" type="sibTrans" cxnId="{2A253DEE-D264-4C6B-9437-931E3175DF7D}">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F7A9C84D-E520-44A0-894C-3870E89AF654}">
      <dgm:prSet phldrT="[Text]" custT="1"/>
      <dgm:spPr/>
      <dgm:t>
        <a:bodyPr/>
        <a:lstStyle/>
        <a:p>
          <a:r>
            <a:rPr lang="en-US" sz="1400" b="0" dirty="0">
              <a:solidFill>
                <a:srgbClr val="533A27"/>
              </a:solidFill>
            </a:rPr>
            <a:t>Communities</a:t>
          </a:r>
          <a:endParaRPr lang="en-US" sz="800" b="0" dirty="0">
            <a:solidFill>
              <a:srgbClr val="533A27"/>
            </a:solidFill>
          </a:endParaRPr>
        </a:p>
      </dgm:t>
    </dgm:pt>
    <dgm:pt modelId="{E2D00A7F-84D9-47D6-8AB1-44C7EBD917C7}" type="parTrans" cxnId="{5E06DF1B-E8C3-48AB-BD8C-5905DEED8D02}">
      <dgm:prSet/>
      <dgm:spPr/>
      <dgm:t>
        <a:bodyPr/>
        <a:lstStyle/>
        <a:p>
          <a:endParaRPr lang="en-US"/>
        </a:p>
      </dgm:t>
    </dgm:pt>
    <dgm:pt modelId="{1E87D8EC-1B9F-449B-874B-22C51C6FA183}" type="sibTrans" cxnId="{5E06DF1B-E8C3-48AB-BD8C-5905DEED8D02}">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6CF24520-054E-4018-9DCC-58178503EED8}">
      <dgm:prSet phldrT="[Text]" custT="1"/>
      <dgm:spPr/>
      <dgm:t>
        <a:bodyPr/>
        <a:lstStyle/>
        <a:p>
          <a:r>
            <a:rPr lang="en-US" sz="2800" dirty="0">
              <a:solidFill>
                <a:srgbClr val="533A27"/>
              </a:solidFill>
            </a:rPr>
            <a:t>Access</a:t>
          </a:r>
          <a:endParaRPr lang="en-US" sz="1400" dirty="0">
            <a:solidFill>
              <a:srgbClr val="533A27"/>
            </a:solidFill>
          </a:endParaRPr>
        </a:p>
      </dgm:t>
    </dgm:pt>
    <dgm:pt modelId="{F959C5AB-30C0-4D80-92E9-5F38DACAB382}" type="parTrans" cxnId="{81FF0AEF-CCE2-4E51-AC65-C8FBE65312E2}">
      <dgm:prSet/>
      <dgm:spPr/>
      <dgm:t>
        <a:bodyPr/>
        <a:lstStyle/>
        <a:p>
          <a:endParaRPr lang="en-US"/>
        </a:p>
      </dgm:t>
    </dgm:pt>
    <dgm:pt modelId="{25478288-57EA-4A6D-A4C1-DF8FBDA81AEC}" type="sibTrans" cxnId="{81FF0AEF-CCE2-4E51-AC65-C8FBE65312E2}">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4540A668-B4AE-42A9-9DFF-23FB72C8376D}">
      <dgm:prSet phldrT="[Text]" custT="1"/>
      <dgm:spPr/>
      <dgm:t>
        <a:bodyPr/>
        <a:lstStyle/>
        <a:p>
          <a:r>
            <a:rPr lang="en-US" sz="2000" dirty="0">
              <a:solidFill>
                <a:srgbClr val="533A27"/>
              </a:solidFill>
            </a:rPr>
            <a:t>Open Entry/</a:t>
          </a:r>
        </a:p>
        <a:p>
          <a:r>
            <a:rPr lang="en-US" sz="2000" dirty="0">
              <a:solidFill>
                <a:srgbClr val="533A27"/>
              </a:solidFill>
            </a:rPr>
            <a:t>Open Exit</a:t>
          </a:r>
        </a:p>
      </dgm:t>
    </dgm:pt>
    <dgm:pt modelId="{04A1E6F0-4A65-4FE9-A990-9082A277FE36}" type="parTrans" cxnId="{FDADFFA1-3193-4F9A-A0D2-A21C1ADB1D97}">
      <dgm:prSet/>
      <dgm:spPr/>
      <dgm:t>
        <a:bodyPr/>
        <a:lstStyle/>
        <a:p>
          <a:endParaRPr lang="en-US"/>
        </a:p>
      </dgm:t>
    </dgm:pt>
    <dgm:pt modelId="{368BE889-FA69-4CC9-9F76-0887B37D89A3}" type="sibTrans" cxnId="{FDADFFA1-3193-4F9A-A0D2-A21C1ADB1D97}">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4DBD232A-5AD3-4978-9D2F-AA72B97D4B57}">
      <dgm:prSet phldrT="[Text]" custT="1"/>
      <dgm:spPr/>
      <dgm:t>
        <a:bodyPr/>
        <a:lstStyle/>
        <a:p>
          <a:r>
            <a:rPr lang="en-US" sz="1600" dirty="0">
              <a:solidFill>
                <a:srgbClr val="533A27"/>
              </a:solidFill>
            </a:rPr>
            <a:t>Pass/No Pass</a:t>
          </a:r>
        </a:p>
      </dgm:t>
    </dgm:pt>
    <dgm:pt modelId="{92B9BD01-ACDC-42F0-9CC7-457471DF2E9D}" type="parTrans" cxnId="{285F7760-1884-4E32-B2C5-08360533F461}">
      <dgm:prSet/>
      <dgm:spPr/>
      <dgm:t>
        <a:bodyPr/>
        <a:lstStyle/>
        <a:p>
          <a:endParaRPr lang="en-US"/>
        </a:p>
      </dgm:t>
    </dgm:pt>
    <dgm:pt modelId="{2ECE49B0-852C-40E5-9A08-07A367273A44}" type="sibTrans" cxnId="{285F7760-1884-4E32-B2C5-08360533F461}">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A0E2C7EA-1983-4A45-8B9F-DD7A2F71A12F}">
      <dgm:prSet phldrT="[Text]" custT="1"/>
      <dgm:spPr/>
      <dgm:t>
        <a:bodyPr/>
        <a:lstStyle/>
        <a:p>
          <a:r>
            <a:rPr lang="en-US" sz="1600" dirty="0">
              <a:solidFill>
                <a:srgbClr val="533A27"/>
              </a:solidFill>
            </a:rPr>
            <a:t> Satisfactory Progress</a:t>
          </a:r>
        </a:p>
      </dgm:t>
    </dgm:pt>
    <dgm:pt modelId="{7694AE1B-4B4B-4EDD-B8DB-CFF0B962E20A}" type="parTrans" cxnId="{88C3612C-CFE7-48E8-BADD-4AE3BEBF23B5}">
      <dgm:prSet/>
      <dgm:spPr/>
      <dgm:t>
        <a:bodyPr/>
        <a:lstStyle/>
        <a:p>
          <a:endParaRPr lang="en-US"/>
        </a:p>
      </dgm:t>
    </dgm:pt>
    <dgm:pt modelId="{B515ED5C-D880-4ED4-8B2B-FC701DEB68D5}" type="sibTrans" cxnId="{88C3612C-CFE7-48E8-BADD-4AE3BEBF23B5}">
      <dgm:prSet/>
      <dgm:spPr>
        <a:solidFill>
          <a:srgbClr val="FF0000">
            <a:alpha val="90000"/>
          </a:srgbClr>
        </a:solidFill>
      </dgm:spPr>
      <dgm:t>
        <a:bodyPr/>
        <a:lstStyle/>
        <a:p>
          <a:endParaRPr lang="en-US"/>
        </a:p>
      </dgm:t>
    </dgm:pt>
    <dgm:pt modelId="{4416B873-1CBF-47C1-9022-A5BB9227FFF1}" type="pres">
      <dgm:prSet presAssocID="{2847D354-EBBB-4A08-B199-440ECAE7E20C}" presName="Name0" presStyleCnt="0">
        <dgm:presLayoutVars>
          <dgm:chMax val="21"/>
          <dgm:chPref val="21"/>
        </dgm:presLayoutVars>
      </dgm:prSet>
      <dgm:spPr/>
    </dgm:pt>
    <dgm:pt modelId="{CD876366-67D4-45F1-A5EA-B617BD703F24}" type="pres">
      <dgm:prSet presAssocID="{23040DE8-81F3-423A-8F3C-320F0E5B206B}" presName="text1" presStyleCnt="0"/>
      <dgm:spPr/>
    </dgm:pt>
    <dgm:pt modelId="{105733E1-3FEC-47B3-9DF5-B35C61711BE3}" type="pres">
      <dgm:prSet presAssocID="{23040DE8-81F3-423A-8F3C-320F0E5B206B}" presName="textRepeatNode" presStyleLbl="alignNode1" presStyleIdx="0" presStyleCnt="7">
        <dgm:presLayoutVars>
          <dgm:chMax val="0"/>
          <dgm:chPref val="0"/>
          <dgm:bulletEnabled val="1"/>
        </dgm:presLayoutVars>
      </dgm:prSet>
      <dgm:spPr/>
    </dgm:pt>
    <dgm:pt modelId="{31E2C44B-A823-4DA2-A8B1-37FBA8887236}" type="pres">
      <dgm:prSet presAssocID="{23040DE8-81F3-423A-8F3C-320F0E5B206B}" presName="textaccent1" presStyleCnt="0"/>
      <dgm:spPr/>
    </dgm:pt>
    <dgm:pt modelId="{15EDC0B0-DE01-4BF4-8139-51B0659EF7C7}" type="pres">
      <dgm:prSet presAssocID="{23040DE8-81F3-423A-8F3C-320F0E5B206B}" presName="accentRepeatNode" presStyleLbl="solidAlignAcc1" presStyleIdx="0" presStyleCnt="14"/>
      <dgm:spPr/>
    </dgm:pt>
    <dgm:pt modelId="{E219A9AD-692F-441D-B502-04BA332938C4}" type="pres">
      <dgm:prSet presAssocID="{4B4437A6-009C-4312-AEA2-1FE3BBF16878}" presName="image1" presStyleCnt="0"/>
      <dgm:spPr/>
    </dgm:pt>
    <dgm:pt modelId="{3082EC02-37BB-4C86-AC56-4D23A01E38D7}" type="pres">
      <dgm:prSet presAssocID="{4B4437A6-009C-4312-AEA2-1FE3BBF16878}" presName="imageRepeatNode" presStyleLbl="alignAcc1" presStyleIdx="0" presStyleCnt="7"/>
      <dgm:spPr/>
    </dgm:pt>
    <dgm:pt modelId="{A2C9F307-3EC7-43AF-B43F-D99D63C0091D}" type="pres">
      <dgm:prSet presAssocID="{4B4437A6-009C-4312-AEA2-1FE3BBF16878}" presName="imageaccent1" presStyleCnt="0"/>
      <dgm:spPr/>
    </dgm:pt>
    <dgm:pt modelId="{65191280-34C1-4783-ABFA-DF058979B7A9}" type="pres">
      <dgm:prSet presAssocID="{4B4437A6-009C-4312-AEA2-1FE3BBF16878}" presName="accentRepeatNode" presStyleLbl="solidAlignAcc1" presStyleIdx="1" presStyleCnt="14"/>
      <dgm:spPr/>
    </dgm:pt>
    <dgm:pt modelId="{ED2996A7-EF7F-45D1-BA8C-6D4E53BA4525}" type="pres">
      <dgm:prSet presAssocID="{B0088152-CD7F-4EBC-A6E9-794036EFBDEE}" presName="text2" presStyleCnt="0"/>
      <dgm:spPr/>
    </dgm:pt>
    <dgm:pt modelId="{49191B67-1784-4A55-AF25-CE88C9DF76AF}" type="pres">
      <dgm:prSet presAssocID="{B0088152-CD7F-4EBC-A6E9-794036EFBDEE}" presName="textRepeatNode" presStyleLbl="alignNode1" presStyleIdx="1" presStyleCnt="7">
        <dgm:presLayoutVars>
          <dgm:chMax val="0"/>
          <dgm:chPref val="0"/>
          <dgm:bulletEnabled val="1"/>
        </dgm:presLayoutVars>
      </dgm:prSet>
      <dgm:spPr/>
    </dgm:pt>
    <dgm:pt modelId="{625EC107-02A3-4655-9872-ADF7C7C0F5E5}" type="pres">
      <dgm:prSet presAssocID="{B0088152-CD7F-4EBC-A6E9-794036EFBDEE}" presName="textaccent2" presStyleCnt="0"/>
      <dgm:spPr/>
    </dgm:pt>
    <dgm:pt modelId="{19BEAD8D-CEEF-4D84-914D-297209B6D9CE}" type="pres">
      <dgm:prSet presAssocID="{B0088152-CD7F-4EBC-A6E9-794036EFBDEE}" presName="accentRepeatNode" presStyleLbl="solidAlignAcc1" presStyleIdx="2" presStyleCnt="14"/>
      <dgm:spPr/>
    </dgm:pt>
    <dgm:pt modelId="{9FD18811-0BA3-40B9-BF96-761EA34520F6}" type="pres">
      <dgm:prSet presAssocID="{6AB11DA5-BCDD-409A-87EA-1A0404D58612}" presName="image2" presStyleCnt="0"/>
      <dgm:spPr/>
    </dgm:pt>
    <dgm:pt modelId="{9AC9686D-EE82-4BEF-BBFA-92643549873D}" type="pres">
      <dgm:prSet presAssocID="{6AB11DA5-BCDD-409A-87EA-1A0404D58612}" presName="imageRepeatNode" presStyleLbl="alignAcc1" presStyleIdx="1" presStyleCnt="7"/>
      <dgm:spPr/>
    </dgm:pt>
    <dgm:pt modelId="{04E26AA2-E3A5-4580-A7DB-E2297172557C}" type="pres">
      <dgm:prSet presAssocID="{6AB11DA5-BCDD-409A-87EA-1A0404D58612}" presName="imageaccent2" presStyleCnt="0"/>
      <dgm:spPr/>
    </dgm:pt>
    <dgm:pt modelId="{4356D95A-ED26-45F1-8012-69DD2F293F6C}" type="pres">
      <dgm:prSet presAssocID="{6AB11DA5-BCDD-409A-87EA-1A0404D58612}" presName="accentRepeatNode" presStyleLbl="solidAlignAcc1" presStyleIdx="3" presStyleCnt="14"/>
      <dgm:spPr/>
    </dgm:pt>
    <dgm:pt modelId="{BFAB30BB-7F48-40A2-9427-CF1F48919D40}" type="pres">
      <dgm:prSet presAssocID="{F7A9C84D-E520-44A0-894C-3870E89AF654}" presName="text3" presStyleCnt="0"/>
      <dgm:spPr/>
    </dgm:pt>
    <dgm:pt modelId="{E3A4D599-B33F-4420-BB56-AB712E3C993C}" type="pres">
      <dgm:prSet presAssocID="{F7A9C84D-E520-44A0-894C-3870E89AF654}" presName="textRepeatNode" presStyleLbl="alignNode1" presStyleIdx="2" presStyleCnt="7">
        <dgm:presLayoutVars>
          <dgm:chMax val="0"/>
          <dgm:chPref val="0"/>
          <dgm:bulletEnabled val="1"/>
        </dgm:presLayoutVars>
      </dgm:prSet>
      <dgm:spPr/>
    </dgm:pt>
    <dgm:pt modelId="{C5D2202A-BFA9-4273-B3C1-5F10F21F130B}" type="pres">
      <dgm:prSet presAssocID="{F7A9C84D-E520-44A0-894C-3870E89AF654}" presName="textaccent3" presStyleCnt="0"/>
      <dgm:spPr/>
    </dgm:pt>
    <dgm:pt modelId="{FD5A77F8-EFC8-4F8B-AFC9-16E1BB1C4EA9}" type="pres">
      <dgm:prSet presAssocID="{F7A9C84D-E520-44A0-894C-3870E89AF654}" presName="accentRepeatNode" presStyleLbl="solidAlignAcc1" presStyleIdx="4" presStyleCnt="14"/>
      <dgm:spPr/>
    </dgm:pt>
    <dgm:pt modelId="{9590EF61-BE30-4D53-8762-D07680775D4A}" type="pres">
      <dgm:prSet presAssocID="{1E87D8EC-1B9F-449B-874B-22C51C6FA183}" presName="image3" presStyleCnt="0"/>
      <dgm:spPr/>
    </dgm:pt>
    <dgm:pt modelId="{A01B615B-4725-41CE-850E-17EA19689305}" type="pres">
      <dgm:prSet presAssocID="{1E87D8EC-1B9F-449B-874B-22C51C6FA183}" presName="imageRepeatNode" presStyleLbl="alignAcc1" presStyleIdx="2" presStyleCnt="7"/>
      <dgm:spPr/>
    </dgm:pt>
    <dgm:pt modelId="{166C8B01-61A3-4A9C-A7F7-C2953199683A}" type="pres">
      <dgm:prSet presAssocID="{1E87D8EC-1B9F-449B-874B-22C51C6FA183}" presName="imageaccent3" presStyleCnt="0"/>
      <dgm:spPr/>
    </dgm:pt>
    <dgm:pt modelId="{C08CDF75-C826-4609-A938-CF21D13B43E3}" type="pres">
      <dgm:prSet presAssocID="{1E87D8EC-1B9F-449B-874B-22C51C6FA183}" presName="accentRepeatNode" presStyleLbl="solidAlignAcc1" presStyleIdx="5" presStyleCnt="14"/>
      <dgm:spPr/>
    </dgm:pt>
    <dgm:pt modelId="{AA19C182-395B-4E5D-8738-3AAD6390B496}" type="pres">
      <dgm:prSet presAssocID="{6CF24520-054E-4018-9DCC-58178503EED8}" presName="text4" presStyleCnt="0"/>
      <dgm:spPr/>
    </dgm:pt>
    <dgm:pt modelId="{CFFC8A28-83AA-49F7-89F8-0DF391B597EE}" type="pres">
      <dgm:prSet presAssocID="{6CF24520-054E-4018-9DCC-58178503EED8}" presName="textRepeatNode" presStyleLbl="alignNode1" presStyleIdx="3" presStyleCnt="7">
        <dgm:presLayoutVars>
          <dgm:chMax val="0"/>
          <dgm:chPref val="0"/>
          <dgm:bulletEnabled val="1"/>
        </dgm:presLayoutVars>
      </dgm:prSet>
      <dgm:spPr/>
    </dgm:pt>
    <dgm:pt modelId="{43F22AFA-E2EA-43E3-9E9B-1C1AD5F43895}" type="pres">
      <dgm:prSet presAssocID="{6CF24520-054E-4018-9DCC-58178503EED8}" presName="textaccent4" presStyleCnt="0"/>
      <dgm:spPr/>
    </dgm:pt>
    <dgm:pt modelId="{E09BBCEA-DCC3-4FB7-ADEC-14E740CDBEEA}" type="pres">
      <dgm:prSet presAssocID="{6CF24520-054E-4018-9DCC-58178503EED8}" presName="accentRepeatNode" presStyleLbl="solidAlignAcc1" presStyleIdx="6" presStyleCnt="14"/>
      <dgm:spPr/>
    </dgm:pt>
    <dgm:pt modelId="{C5AAB3CE-57CC-48E8-A661-815C11752C6A}" type="pres">
      <dgm:prSet presAssocID="{25478288-57EA-4A6D-A4C1-DF8FBDA81AEC}" presName="image4" presStyleCnt="0"/>
      <dgm:spPr/>
    </dgm:pt>
    <dgm:pt modelId="{BE62A9A6-C799-48FA-96F1-DD7E1DAF1B20}" type="pres">
      <dgm:prSet presAssocID="{25478288-57EA-4A6D-A4C1-DF8FBDA81AEC}" presName="imageRepeatNode" presStyleLbl="alignAcc1" presStyleIdx="3" presStyleCnt="7"/>
      <dgm:spPr/>
    </dgm:pt>
    <dgm:pt modelId="{29A3B60B-CFF0-4C22-9040-3CA3AFBF93F2}" type="pres">
      <dgm:prSet presAssocID="{25478288-57EA-4A6D-A4C1-DF8FBDA81AEC}" presName="imageaccent4" presStyleCnt="0"/>
      <dgm:spPr/>
    </dgm:pt>
    <dgm:pt modelId="{F9891F82-BC71-49CD-9CDF-B92F9C3C00B0}" type="pres">
      <dgm:prSet presAssocID="{25478288-57EA-4A6D-A4C1-DF8FBDA81AEC}" presName="accentRepeatNode" presStyleLbl="solidAlignAcc1" presStyleIdx="7" presStyleCnt="14"/>
      <dgm:spPr/>
    </dgm:pt>
    <dgm:pt modelId="{1849029C-5D7B-4FB1-9B1D-AAFD67DB24EF}" type="pres">
      <dgm:prSet presAssocID="{4540A668-B4AE-42A9-9DFF-23FB72C8376D}" presName="text5" presStyleCnt="0"/>
      <dgm:spPr/>
    </dgm:pt>
    <dgm:pt modelId="{AE348605-AA2A-4818-9174-C8F3C00423F1}" type="pres">
      <dgm:prSet presAssocID="{4540A668-B4AE-42A9-9DFF-23FB72C8376D}" presName="textRepeatNode" presStyleLbl="alignNode1" presStyleIdx="4" presStyleCnt="7">
        <dgm:presLayoutVars>
          <dgm:chMax val="0"/>
          <dgm:chPref val="0"/>
          <dgm:bulletEnabled val="1"/>
        </dgm:presLayoutVars>
      </dgm:prSet>
      <dgm:spPr/>
    </dgm:pt>
    <dgm:pt modelId="{4517EB4F-697A-47D5-849C-3959FD5893B9}" type="pres">
      <dgm:prSet presAssocID="{4540A668-B4AE-42A9-9DFF-23FB72C8376D}" presName="textaccent5" presStyleCnt="0"/>
      <dgm:spPr/>
    </dgm:pt>
    <dgm:pt modelId="{75BFEEE0-0F2D-43E6-8325-9517EAB97F10}" type="pres">
      <dgm:prSet presAssocID="{4540A668-B4AE-42A9-9DFF-23FB72C8376D}" presName="accentRepeatNode" presStyleLbl="solidAlignAcc1" presStyleIdx="8" presStyleCnt="14"/>
      <dgm:spPr/>
    </dgm:pt>
    <dgm:pt modelId="{9F121BFA-E4A6-4401-98CE-AEBD1DFE6ACE}" type="pres">
      <dgm:prSet presAssocID="{368BE889-FA69-4CC9-9F76-0887B37D89A3}" presName="image5" presStyleCnt="0"/>
      <dgm:spPr/>
    </dgm:pt>
    <dgm:pt modelId="{CB7202A7-CE7F-42BF-926B-3136EDDF42ED}" type="pres">
      <dgm:prSet presAssocID="{368BE889-FA69-4CC9-9F76-0887B37D89A3}" presName="imageRepeatNode" presStyleLbl="alignAcc1" presStyleIdx="4" presStyleCnt="7"/>
      <dgm:spPr/>
    </dgm:pt>
    <dgm:pt modelId="{710BC7F5-E40D-461A-B27D-2D5421E6FA91}" type="pres">
      <dgm:prSet presAssocID="{368BE889-FA69-4CC9-9F76-0887B37D89A3}" presName="imageaccent5" presStyleCnt="0"/>
      <dgm:spPr/>
    </dgm:pt>
    <dgm:pt modelId="{75EAF2D4-21C4-4188-BD13-0D607F78A67A}" type="pres">
      <dgm:prSet presAssocID="{368BE889-FA69-4CC9-9F76-0887B37D89A3}" presName="accentRepeatNode" presStyleLbl="solidAlignAcc1" presStyleIdx="9" presStyleCnt="14"/>
      <dgm:spPr/>
    </dgm:pt>
    <dgm:pt modelId="{68403F55-F0F9-4F78-B0A8-99F347F13FD5}" type="pres">
      <dgm:prSet presAssocID="{4DBD232A-5AD3-4978-9D2F-AA72B97D4B57}" presName="text6" presStyleCnt="0"/>
      <dgm:spPr/>
    </dgm:pt>
    <dgm:pt modelId="{09CEC824-8A57-4131-80C3-ED1FE75D309E}" type="pres">
      <dgm:prSet presAssocID="{4DBD232A-5AD3-4978-9D2F-AA72B97D4B57}" presName="textRepeatNode" presStyleLbl="alignNode1" presStyleIdx="5" presStyleCnt="7">
        <dgm:presLayoutVars>
          <dgm:chMax val="0"/>
          <dgm:chPref val="0"/>
          <dgm:bulletEnabled val="1"/>
        </dgm:presLayoutVars>
      </dgm:prSet>
      <dgm:spPr/>
    </dgm:pt>
    <dgm:pt modelId="{4CF7A187-1428-4FD2-A4CF-14451D07BEC3}" type="pres">
      <dgm:prSet presAssocID="{4DBD232A-5AD3-4978-9D2F-AA72B97D4B57}" presName="textaccent6" presStyleCnt="0"/>
      <dgm:spPr/>
    </dgm:pt>
    <dgm:pt modelId="{7CABF63A-31AD-4CF8-B7F4-C9B6C708B5DD}" type="pres">
      <dgm:prSet presAssocID="{4DBD232A-5AD3-4978-9D2F-AA72B97D4B57}" presName="accentRepeatNode" presStyleLbl="solidAlignAcc1" presStyleIdx="10" presStyleCnt="14"/>
      <dgm:spPr/>
    </dgm:pt>
    <dgm:pt modelId="{6B351835-C95A-4CB4-9341-61BFEA8982BA}" type="pres">
      <dgm:prSet presAssocID="{2ECE49B0-852C-40E5-9A08-07A367273A44}" presName="image6" presStyleCnt="0"/>
      <dgm:spPr/>
    </dgm:pt>
    <dgm:pt modelId="{EA327C2E-3A70-4C08-99A1-6BC29C52051B}" type="pres">
      <dgm:prSet presAssocID="{2ECE49B0-852C-40E5-9A08-07A367273A44}" presName="imageRepeatNode" presStyleLbl="alignAcc1" presStyleIdx="5" presStyleCnt="7"/>
      <dgm:spPr/>
    </dgm:pt>
    <dgm:pt modelId="{BDBBD943-E055-418E-B6D8-0AA3F01FDC00}" type="pres">
      <dgm:prSet presAssocID="{2ECE49B0-852C-40E5-9A08-07A367273A44}" presName="imageaccent6" presStyleCnt="0"/>
      <dgm:spPr/>
    </dgm:pt>
    <dgm:pt modelId="{111F5001-B287-490B-BA91-DDDA31283D74}" type="pres">
      <dgm:prSet presAssocID="{2ECE49B0-852C-40E5-9A08-07A367273A44}" presName="accentRepeatNode" presStyleLbl="solidAlignAcc1" presStyleIdx="11" presStyleCnt="14"/>
      <dgm:spPr/>
    </dgm:pt>
    <dgm:pt modelId="{9914A48A-52A1-4132-AB33-2E36AE13E4BB}" type="pres">
      <dgm:prSet presAssocID="{A0E2C7EA-1983-4A45-8B9F-DD7A2F71A12F}" presName="text7" presStyleCnt="0"/>
      <dgm:spPr/>
    </dgm:pt>
    <dgm:pt modelId="{BE218A27-7D4F-41EC-B495-D24512B7E4BC}" type="pres">
      <dgm:prSet presAssocID="{A0E2C7EA-1983-4A45-8B9F-DD7A2F71A12F}" presName="textRepeatNode" presStyleLbl="alignNode1" presStyleIdx="6" presStyleCnt="7">
        <dgm:presLayoutVars>
          <dgm:chMax val="0"/>
          <dgm:chPref val="0"/>
          <dgm:bulletEnabled val="1"/>
        </dgm:presLayoutVars>
      </dgm:prSet>
      <dgm:spPr/>
    </dgm:pt>
    <dgm:pt modelId="{B68EE82F-09A4-4FE0-8874-054C3C9A0A21}" type="pres">
      <dgm:prSet presAssocID="{A0E2C7EA-1983-4A45-8B9F-DD7A2F71A12F}" presName="textaccent7" presStyleCnt="0"/>
      <dgm:spPr/>
    </dgm:pt>
    <dgm:pt modelId="{D8CC5B7D-569B-4096-A34D-E2452420CFA7}" type="pres">
      <dgm:prSet presAssocID="{A0E2C7EA-1983-4A45-8B9F-DD7A2F71A12F}" presName="accentRepeatNode" presStyleLbl="solidAlignAcc1" presStyleIdx="12" presStyleCnt="14"/>
      <dgm:spPr/>
    </dgm:pt>
    <dgm:pt modelId="{3CF4DDC5-172A-43DE-A55C-5623FF503166}" type="pres">
      <dgm:prSet presAssocID="{B515ED5C-D880-4ED4-8B2B-FC701DEB68D5}" presName="image7" presStyleCnt="0"/>
      <dgm:spPr/>
    </dgm:pt>
    <dgm:pt modelId="{AFEA0603-6446-4748-B371-AE99D0BA9F2B}" type="pres">
      <dgm:prSet presAssocID="{B515ED5C-D880-4ED4-8B2B-FC701DEB68D5}" presName="imageRepeatNode" presStyleLbl="alignAcc1" presStyleIdx="6" presStyleCnt="7"/>
      <dgm:spPr/>
    </dgm:pt>
    <dgm:pt modelId="{2E029E4A-7614-4A12-B338-AEA8B021F827}" type="pres">
      <dgm:prSet presAssocID="{B515ED5C-D880-4ED4-8B2B-FC701DEB68D5}" presName="imageaccent7" presStyleCnt="0"/>
      <dgm:spPr/>
    </dgm:pt>
    <dgm:pt modelId="{88CD7602-36BC-4116-A2CD-C10DBFD050B3}" type="pres">
      <dgm:prSet presAssocID="{B515ED5C-D880-4ED4-8B2B-FC701DEB68D5}" presName="accentRepeatNode" presStyleLbl="solidAlignAcc1" presStyleIdx="13" presStyleCnt="14"/>
      <dgm:spPr/>
    </dgm:pt>
  </dgm:ptLst>
  <dgm:cxnLst>
    <dgm:cxn modelId="{E316ED03-5BDC-4BA4-AF4E-8A39CD72EDC6}" type="presOf" srcId="{B515ED5C-D880-4ED4-8B2B-FC701DEB68D5}" destId="{AFEA0603-6446-4748-B371-AE99D0BA9F2B}" srcOrd="0" destOrd="0" presId="urn:microsoft.com/office/officeart/2008/layout/HexagonCluster"/>
    <dgm:cxn modelId="{E0EF9C13-22D0-4166-A0CE-9089261E4F4D}" type="presOf" srcId="{23040DE8-81F3-423A-8F3C-320F0E5B206B}" destId="{105733E1-3FEC-47B3-9DF5-B35C61711BE3}" srcOrd="0" destOrd="0" presId="urn:microsoft.com/office/officeart/2008/layout/HexagonCluster"/>
    <dgm:cxn modelId="{5E06DF1B-E8C3-48AB-BD8C-5905DEED8D02}" srcId="{2847D354-EBBB-4A08-B199-440ECAE7E20C}" destId="{F7A9C84D-E520-44A0-894C-3870E89AF654}" srcOrd="2" destOrd="0" parTransId="{E2D00A7F-84D9-47D6-8AB1-44C7EBD917C7}" sibTransId="{1E87D8EC-1B9F-449B-874B-22C51C6FA183}"/>
    <dgm:cxn modelId="{2F57881D-C9ED-4D67-8BA7-E7D964842929}" type="presOf" srcId="{6AB11DA5-BCDD-409A-87EA-1A0404D58612}" destId="{9AC9686D-EE82-4BEF-BBFA-92643549873D}" srcOrd="0" destOrd="0" presId="urn:microsoft.com/office/officeart/2008/layout/HexagonCluster"/>
    <dgm:cxn modelId="{88C3612C-CFE7-48E8-BADD-4AE3BEBF23B5}" srcId="{2847D354-EBBB-4A08-B199-440ECAE7E20C}" destId="{A0E2C7EA-1983-4A45-8B9F-DD7A2F71A12F}" srcOrd="6" destOrd="0" parTransId="{7694AE1B-4B4B-4EDD-B8DB-CFF0B962E20A}" sibTransId="{B515ED5C-D880-4ED4-8B2B-FC701DEB68D5}"/>
    <dgm:cxn modelId="{1FD8AA3F-6070-4893-BC35-01D12F3BFE05}" type="presOf" srcId="{4540A668-B4AE-42A9-9DFF-23FB72C8376D}" destId="{AE348605-AA2A-4818-9174-C8F3C00423F1}" srcOrd="0" destOrd="0" presId="urn:microsoft.com/office/officeart/2008/layout/HexagonCluster"/>
    <dgm:cxn modelId="{BFB64B60-9A9D-4541-81F3-03F9D88B0EE4}" type="presOf" srcId="{1E87D8EC-1B9F-449B-874B-22C51C6FA183}" destId="{A01B615B-4725-41CE-850E-17EA19689305}" srcOrd="0" destOrd="0" presId="urn:microsoft.com/office/officeart/2008/layout/HexagonCluster"/>
    <dgm:cxn modelId="{285F7760-1884-4E32-B2C5-08360533F461}" srcId="{2847D354-EBBB-4A08-B199-440ECAE7E20C}" destId="{4DBD232A-5AD3-4978-9D2F-AA72B97D4B57}" srcOrd="5" destOrd="0" parTransId="{92B9BD01-ACDC-42F0-9CC7-457471DF2E9D}" sibTransId="{2ECE49B0-852C-40E5-9A08-07A367273A44}"/>
    <dgm:cxn modelId="{9B3FEB46-31BF-45B9-B6D4-11AA262FBE43}" type="presOf" srcId="{2ECE49B0-852C-40E5-9A08-07A367273A44}" destId="{EA327C2E-3A70-4C08-99A1-6BC29C52051B}" srcOrd="0" destOrd="0" presId="urn:microsoft.com/office/officeart/2008/layout/HexagonCluster"/>
    <dgm:cxn modelId="{49E71767-319B-4AF7-B70F-F87497F217A8}" type="presOf" srcId="{368BE889-FA69-4CC9-9F76-0887B37D89A3}" destId="{CB7202A7-CE7F-42BF-926B-3136EDDF42ED}" srcOrd="0" destOrd="0" presId="urn:microsoft.com/office/officeart/2008/layout/HexagonCluster"/>
    <dgm:cxn modelId="{FDADFFA1-3193-4F9A-A0D2-A21C1ADB1D97}" srcId="{2847D354-EBBB-4A08-B199-440ECAE7E20C}" destId="{4540A668-B4AE-42A9-9DFF-23FB72C8376D}" srcOrd="4" destOrd="0" parTransId="{04A1E6F0-4A65-4FE9-A990-9082A277FE36}" sibTransId="{368BE889-FA69-4CC9-9F76-0887B37D89A3}"/>
    <dgm:cxn modelId="{C1946AA2-C257-4F3B-BF7F-32F0CF51463E}" type="presOf" srcId="{A0E2C7EA-1983-4A45-8B9F-DD7A2F71A12F}" destId="{BE218A27-7D4F-41EC-B495-D24512B7E4BC}" srcOrd="0" destOrd="0" presId="urn:microsoft.com/office/officeart/2008/layout/HexagonCluster"/>
    <dgm:cxn modelId="{AEE01BA8-C056-48F1-9C35-41777C081D6F}" type="presOf" srcId="{4B4437A6-009C-4312-AEA2-1FE3BBF16878}" destId="{3082EC02-37BB-4C86-AC56-4D23A01E38D7}" srcOrd="0" destOrd="0" presId="urn:microsoft.com/office/officeart/2008/layout/HexagonCluster"/>
    <dgm:cxn modelId="{9EE115C3-5C9A-4577-8D01-3A19022BB4CA}" srcId="{2847D354-EBBB-4A08-B199-440ECAE7E20C}" destId="{23040DE8-81F3-423A-8F3C-320F0E5B206B}" srcOrd="0" destOrd="0" parTransId="{1B9AB2FD-05ED-451E-8B62-DD4777F3981C}" sibTransId="{4B4437A6-009C-4312-AEA2-1FE3BBF16878}"/>
    <dgm:cxn modelId="{DA2CF3DA-D074-4B86-8A6F-8ED96A4B6AC5}" type="presOf" srcId="{4DBD232A-5AD3-4978-9D2F-AA72B97D4B57}" destId="{09CEC824-8A57-4131-80C3-ED1FE75D309E}" srcOrd="0" destOrd="0" presId="urn:microsoft.com/office/officeart/2008/layout/HexagonCluster"/>
    <dgm:cxn modelId="{7B91ADEB-140C-4A16-B69E-B14F7B71D36A}" type="presOf" srcId="{B0088152-CD7F-4EBC-A6E9-794036EFBDEE}" destId="{49191B67-1784-4A55-AF25-CE88C9DF76AF}" srcOrd="0" destOrd="0" presId="urn:microsoft.com/office/officeart/2008/layout/HexagonCluster"/>
    <dgm:cxn modelId="{A13604ED-4A52-43A2-BC13-96B0EA51CC8B}" type="presOf" srcId="{2847D354-EBBB-4A08-B199-440ECAE7E20C}" destId="{4416B873-1CBF-47C1-9022-A5BB9227FFF1}" srcOrd="0" destOrd="0" presId="urn:microsoft.com/office/officeart/2008/layout/HexagonCluster"/>
    <dgm:cxn modelId="{2A253DEE-D264-4C6B-9437-931E3175DF7D}" srcId="{2847D354-EBBB-4A08-B199-440ECAE7E20C}" destId="{B0088152-CD7F-4EBC-A6E9-794036EFBDEE}" srcOrd="1" destOrd="0" parTransId="{09AEC742-3F9A-46D1-BB5A-03B1AE719BFE}" sibTransId="{6AB11DA5-BCDD-409A-87EA-1A0404D58612}"/>
    <dgm:cxn modelId="{81FF0AEF-CCE2-4E51-AC65-C8FBE65312E2}" srcId="{2847D354-EBBB-4A08-B199-440ECAE7E20C}" destId="{6CF24520-054E-4018-9DCC-58178503EED8}" srcOrd="3" destOrd="0" parTransId="{F959C5AB-30C0-4D80-92E9-5F38DACAB382}" sibTransId="{25478288-57EA-4A6D-A4C1-DF8FBDA81AEC}"/>
    <dgm:cxn modelId="{3A93C2F0-DD17-4D63-872E-63CEA2B74BA8}" type="presOf" srcId="{25478288-57EA-4A6D-A4C1-DF8FBDA81AEC}" destId="{BE62A9A6-C799-48FA-96F1-DD7E1DAF1B20}" srcOrd="0" destOrd="0" presId="urn:microsoft.com/office/officeart/2008/layout/HexagonCluster"/>
    <dgm:cxn modelId="{7B193DFA-3E61-430B-A69C-0CA4EFC066B3}" type="presOf" srcId="{F7A9C84D-E520-44A0-894C-3870E89AF654}" destId="{E3A4D599-B33F-4420-BB56-AB712E3C993C}" srcOrd="0" destOrd="0" presId="urn:microsoft.com/office/officeart/2008/layout/HexagonCluster"/>
    <dgm:cxn modelId="{143094FA-4060-4BC5-B15A-353FD50106F0}" type="presOf" srcId="{6CF24520-054E-4018-9DCC-58178503EED8}" destId="{CFFC8A28-83AA-49F7-89F8-0DF391B597EE}" srcOrd="0" destOrd="0" presId="urn:microsoft.com/office/officeart/2008/layout/HexagonCluster"/>
    <dgm:cxn modelId="{5A99155B-8BC2-4387-AC04-2CFC65DBCEB8}" type="presParOf" srcId="{4416B873-1CBF-47C1-9022-A5BB9227FFF1}" destId="{CD876366-67D4-45F1-A5EA-B617BD703F24}" srcOrd="0" destOrd="0" presId="urn:microsoft.com/office/officeart/2008/layout/HexagonCluster"/>
    <dgm:cxn modelId="{CC8B91DD-328B-4AFE-8CB7-B72B0F2C92C2}" type="presParOf" srcId="{CD876366-67D4-45F1-A5EA-B617BD703F24}" destId="{105733E1-3FEC-47B3-9DF5-B35C61711BE3}" srcOrd="0" destOrd="0" presId="urn:microsoft.com/office/officeart/2008/layout/HexagonCluster"/>
    <dgm:cxn modelId="{9EDD6DA1-6A69-437C-9BAA-59F5ED24611C}" type="presParOf" srcId="{4416B873-1CBF-47C1-9022-A5BB9227FFF1}" destId="{31E2C44B-A823-4DA2-A8B1-37FBA8887236}" srcOrd="1" destOrd="0" presId="urn:microsoft.com/office/officeart/2008/layout/HexagonCluster"/>
    <dgm:cxn modelId="{BA7F0FBA-4F3C-4B5B-A4EC-35C8A0788F73}" type="presParOf" srcId="{31E2C44B-A823-4DA2-A8B1-37FBA8887236}" destId="{15EDC0B0-DE01-4BF4-8139-51B0659EF7C7}" srcOrd="0" destOrd="0" presId="urn:microsoft.com/office/officeart/2008/layout/HexagonCluster"/>
    <dgm:cxn modelId="{CCF77F5C-FF2D-41BF-8246-B6877D9381AA}" type="presParOf" srcId="{4416B873-1CBF-47C1-9022-A5BB9227FFF1}" destId="{E219A9AD-692F-441D-B502-04BA332938C4}" srcOrd="2" destOrd="0" presId="urn:microsoft.com/office/officeart/2008/layout/HexagonCluster"/>
    <dgm:cxn modelId="{ED939922-FA42-4234-8C8A-1C38269D66FE}" type="presParOf" srcId="{E219A9AD-692F-441D-B502-04BA332938C4}" destId="{3082EC02-37BB-4C86-AC56-4D23A01E38D7}" srcOrd="0" destOrd="0" presId="urn:microsoft.com/office/officeart/2008/layout/HexagonCluster"/>
    <dgm:cxn modelId="{9F4C2F72-51E3-4624-9204-F74E8B9F79CA}" type="presParOf" srcId="{4416B873-1CBF-47C1-9022-A5BB9227FFF1}" destId="{A2C9F307-3EC7-43AF-B43F-D99D63C0091D}" srcOrd="3" destOrd="0" presId="urn:microsoft.com/office/officeart/2008/layout/HexagonCluster"/>
    <dgm:cxn modelId="{FA0C35CA-8AE8-4457-A291-4DBC9DC87A8F}" type="presParOf" srcId="{A2C9F307-3EC7-43AF-B43F-D99D63C0091D}" destId="{65191280-34C1-4783-ABFA-DF058979B7A9}" srcOrd="0" destOrd="0" presId="urn:microsoft.com/office/officeart/2008/layout/HexagonCluster"/>
    <dgm:cxn modelId="{2646E4B1-FCD1-4766-BB5E-DCCB7838E885}" type="presParOf" srcId="{4416B873-1CBF-47C1-9022-A5BB9227FFF1}" destId="{ED2996A7-EF7F-45D1-BA8C-6D4E53BA4525}" srcOrd="4" destOrd="0" presId="urn:microsoft.com/office/officeart/2008/layout/HexagonCluster"/>
    <dgm:cxn modelId="{1213547C-9C16-4F07-912A-3A382FE04844}" type="presParOf" srcId="{ED2996A7-EF7F-45D1-BA8C-6D4E53BA4525}" destId="{49191B67-1784-4A55-AF25-CE88C9DF76AF}" srcOrd="0" destOrd="0" presId="urn:microsoft.com/office/officeart/2008/layout/HexagonCluster"/>
    <dgm:cxn modelId="{D6A1CDE1-025C-4173-91F7-F1DB030C0B1B}" type="presParOf" srcId="{4416B873-1CBF-47C1-9022-A5BB9227FFF1}" destId="{625EC107-02A3-4655-9872-ADF7C7C0F5E5}" srcOrd="5" destOrd="0" presId="urn:microsoft.com/office/officeart/2008/layout/HexagonCluster"/>
    <dgm:cxn modelId="{F383BF2B-3528-43C3-B798-F3DF1A193EF2}" type="presParOf" srcId="{625EC107-02A3-4655-9872-ADF7C7C0F5E5}" destId="{19BEAD8D-CEEF-4D84-914D-297209B6D9CE}" srcOrd="0" destOrd="0" presId="urn:microsoft.com/office/officeart/2008/layout/HexagonCluster"/>
    <dgm:cxn modelId="{BE427235-E716-4DA2-9C2A-24B0F3FB6011}" type="presParOf" srcId="{4416B873-1CBF-47C1-9022-A5BB9227FFF1}" destId="{9FD18811-0BA3-40B9-BF96-761EA34520F6}" srcOrd="6" destOrd="0" presId="urn:microsoft.com/office/officeart/2008/layout/HexagonCluster"/>
    <dgm:cxn modelId="{B4A18B72-8DB6-4C2D-BE6C-476CA75486A9}" type="presParOf" srcId="{9FD18811-0BA3-40B9-BF96-761EA34520F6}" destId="{9AC9686D-EE82-4BEF-BBFA-92643549873D}" srcOrd="0" destOrd="0" presId="urn:microsoft.com/office/officeart/2008/layout/HexagonCluster"/>
    <dgm:cxn modelId="{71AB5832-077E-4DA7-9C2F-1BAC0DB61A30}" type="presParOf" srcId="{4416B873-1CBF-47C1-9022-A5BB9227FFF1}" destId="{04E26AA2-E3A5-4580-A7DB-E2297172557C}" srcOrd="7" destOrd="0" presId="urn:microsoft.com/office/officeart/2008/layout/HexagonCluster"/>
    <dgm:cxn modelId="{8B55BBF6-5418-43B3-913C-2D14434320E3}" type="presParOf" srcId="{04E26AA2-E3A5-4580-A7DB-E2297172557C}" destId="{4356D95A-ED26-45F1-8012-69DD2F293F6C}" srcOrd="0" destOrd="0" presId="urn:microsoft.com/office/officeart/2008/layout/HexagonCluster"/>
    <dgm:cxn modelId="{CAD740FF-72C1-450B-BCDF-EFF122180649}" type="presParOf" srcId="{4416B873-1CBF-47C1-9022-A5BB9227FFF1}" destId="{BFAB30BB-7F48-40A2-9427-CF1F48919D40}" srcOrd="8" destOrd="0" presId="urn:microsoft.com/office/officeart/2008/layout/HexagonCluster"/>
    <dgm:cxn modelId="{EBCB0304-1E8F-436B-BA39-48F32053B4BC}" type="presParOf" srcId="{BFAB30BB-7F48-40A2-9427-CF1F48919D40}" destId="{E3A4D599-B33F-4420-BB56-AB712E3C993C}" srcOrd="0" destOrd="0" presId="urn:microsoft.com/office/officeart/2008/layout/HexagonCluster"/>
    <dgm:cxn modelId="{8FDB5B22-60E1-4ED2-B67B-011E0784A5C7}" type="presParOf" srcId="{4416B873-1CBF-47C1-9022-A5BB9227FFF1}" destId="{C5D2202A-BFA9-4273-B3C1-5F10F21F130B}" srcOrd="9" destOrd="0" presId="urn:microsoft.com/office/officeart/2008/layout/HexagonCluster"/>
    <dgm:cxn modelId="{FFD20608-70E8-4730-A2C5-F83A1D6D2A9E}" type="presParOf" srcId="{C5D2202A-BFA9-4273-B3C1-5F10F21F130B}" destId="{FD5A77F8-EFC8-4F8B-AFC9-16E1BB1C4EA9}" srcOrd="0" destOrd="0" presId="urn:microsoft.com/office/officeart/2008/layout/HexagonCluster"/>
    <dgm:cxn modelId="{47D23BB1-5650-4454-97BD-7F33041DE897}" type="presParOf" srcId="{4416B873-1CBF-47C1-9022-A5BB9227FFF1}" destId="{9590EF61-BE30-4D53-8762-D07680775D4A}" srcOrd="10" destOrd="0" presId="urn:microsoft.com/office/officeart/2008/layout/HexagonCluster"/>
    <dgm:cxn modelId="{2D3018AF-1B0C-40B6-9D58-17C80A027563}" type="presParOf" srcId="{9590EF61-BE30-4D53-8762-D07680775D4A}" destId="{A01B615B-4725-41CE-850E-17EA19689305}" srcOrd="0" destOrd="0" presId="urn:microsoft.com/office/officeart/2008/layout/HexagonCluster"/>
    <dgm:cxn modelId="{14E509C9-D178-42AF-BF73-8E89C56DCD1C}" type="presParOf" srcId="{4416B873-1CBF-47C1-9022-A5BB9227FFF1}" destId="{166C8B01-61A3-4A9C-A7F7-C2953199683A}" srcOrd="11" destOrd="0" presId="urn:microsoft.com/office/officeart/2008/layout/HexagonCluster"/>
    <dgm:cxn modelId="{5AC1E498-8A45-4D9E-B8D1-01EE3CE7130A}" type="presParOf" srcId="{166C8B01-61A3-4A9C-A7F7-C2953199683A}" destId="{C08CDF75-C826-4609-A938-CF21D13B43E3}" srcOrd="0" destOrd="0" presId="urn:microsoft.com/office/officeart/2008/layout/HexagonCluster"/>
    <dgm:cxn modelId="{4BF8749B-A95A-4C2C-B5C1-B4205E2B5C15}" type="presParOf" srcId="{4416B873-1CBF-47C1-9022-A5BB9227FFF1}" destId="{AA19C182-395B-4E5D-8738-3AAD6390B496}" srcOrd="12" destOrd="0" presId="urn:microsoft.com/office/officeart/2008/layout/HexagonCluster"/>
    <dgm:cxn modelId="{D03C4976-3DB7-4939-A3FD-5B6E54C662A7}" type="presParOf" srcId="{AA19C182-395B-4E5D-8738-3AAD6390B496}" destId="{CFFC8A28-83AA-49F7-89F8-0DF391B597EE}" srcOrd="0" destOrd="0" presId="urn:microsoft.com/office/officeart/2008/layout/HexagonCluster"/>
    <dgm:cxn modelId="{F860B53E-D962-4426-AB0E-7092C8174599}" type="presParOf" srcId="{4416B873-1CBF-47C1-9022-A5BB9227FFF1}" destId="{43F22AFA-E2EA-43E3-9E9B-1C1AD5F43895}" srcOrd="13" destOrd="0" presId="urn:microsoft.com/office/officeart/2008/layout/HexagonCluster"/>
    <dgm:cxn modelId="{D312B2DF-CDCE-4A94-8465-E039219D3BFC}" type="presParOf" srcId="{43F22AFA-E2EA-43E3-9E9B-1C1AD5F43895}" destId="{E09BBCEA-DCC3-4FB7-ADEC-14E740CDBEEA}" srcOrd="0" destOrd="0" presId="urn:microsoft.com/office/officeart/2008/layout/HexagonCluster"/>
    <dgm:cxn modelId="{A3BA2348-F6C0-4A9B-97C2-A80FBDAC792E}" type="presParOf" srcId="{4416B873-1CBF-47C1-9022-A5BB9227FFF1}" destId="{C5AAB3CE-57CC-48E8-A661-815C11752C6A}" srcOrd="14" destOrd="0" presId="urn:microsoft.com/office/officeart/2008/layout/HexagonCluster"/>
    <dgm:cxn modelId="{D35A9747-0382-49A4-8227-47D6DC4EEFC4}" type="presParOf" srcId="{C5AAB3CE-57CC-48E8-A661-815C11752C6A}" destId="{BE62A9A6-C799-48FA-96F1-DD7E1DAF1B20}" srcOrd="0" destOrd="0" presId="urn:microsoft.com/office/officeart/2008/layout/HexagonCluster"/>
    <dgm:cxn modelId="{D0664E3F-BEBA-4259-8824-B1279F65D5FC}" type="presParOf" srcId="{4416B873-1CBF-47C1-9022-A5BB9227FFF1}" destId="{29A3B60B-CFF0-4C22-9040-3CA3AFBF93F2}" srcOrd="15" destOrd="0" presId="urn:microsoft.com/office/officeart/2008/layout/HexagonCluster"/>
    <dgm:cxn modelId="{FB61FA57-A143-48B1-B1BE-6CFCA9397BFE}" type="presParOf" srcId="{29A3B60B-CFF0-4C22-9040-3CA3AFBF93F2}" destId="{F9891F82-BC71-49CD-9CDF-B92F9C3C00B0}" srcOrd="0" destOrd="0" presId="urn:microsoft.com/office/officeart/2008/layout/HexagonCluster"/>
    <dgm:cxn modelId="{653D1D0F-2680-42EF-A5DE-FE27D8334740}" type="presParOf" srcId="{4416B873-1CBF-47C1-9022-A5BB9227FFF1}" destId="{1849029C-5D7B-4FB1-9B1D-AAFD67DB24EF}" srcOrd="16" destOrd="0" presId="urn:microsoft.com/office/officeart/2008/layout/HexagonCluster"/>
    <dgm:cxn modelId="{8C2A1838-B28D-48F0-8DD9-67100DB969B7}" type="presParOf" srcId="{1849029C-5D7B-4FB1-9B1D-AAFD67DB24EF}" destId="{AE348605-AA2A-4818-9174-C8F3C00423F1}" srcOrd="0" destOrd="0" presId="urn:microsoft.com/office/officeart/2008/layout/HexagonCluster"/>
    <dgm:cxn modelId="{C6FAF25C-C23A-49DE-8491-5ACC3CB45ADD}" type="presParOf" srcId="{4416B873-1CBF-47C1-9022-A5BB9227FFF1}" destId="{4517EB4F-697A-47D5-849C-3959FD5893B9}" srcOrd="17" destOrd="0" presId="urn:microsoft.com/office/officeart/2008/layout/HexagonCluster"/>
    <dgm:cxn modelId="{C2CD1683-5469-4E8A-9B49-828FB04CEE97}" type="presParOf" srcId="{4517EB4F-697A-47D5-849C-3959FD5893B9}" destId="{75BFEEE0-0F2D-43E6-8325-9517EAB97F10}" srcOrd="0" destOrd="0" presId="urn:microsoft.com/office/officeart/2008/layout/HexagonCluster"/>
    <dgm:cxn modelId="{1BF3B4CB-A276-4336-98C9-EA74EE5ACDF7}" type="presParOf" srcId="{4416B873-1CBF-47C1-9022-A5BB9227FFF1}" destId="{9F121BFA-E4A6-4401-98CE-AEBD1DFE6ACE}" srcOrd="18" destOrd="0" presId="urn:microsoft.com/office/officeart/2008/layout/HexagonCluster"/>
    <dgm:cxn modelId="{6972A511-A84B-419F-873A-5F2C0F99F92F}" type="presParOf" srcId="{9F121BFA-E4A6-4401-98CE-AEBD1DFE6ACE}" destId="{CB7202A7-CE7F-42BF-926B-3136EDDF42ED}" srcOrd="0" destOrd="0" presId="urn:microsoft.com/office/officeart/2008/layout/HexagonCluster"/>
    <dgm:cxn modelId="{3CC04CA6-B4E6-4AAB-920C-BF1F9A781AC7}" type="presParOf" srcId="{4416B873-1CBF-47C1-9022-A5BB9227FFF1}" destId="{710BC7F5-E40D-461A-B27D-2D5421E6FA91}" srcOrd="19" destOrd="0" presId="urn:microsoft.com/office/officeart/2008/layout/HexagonCluster"/>
    <dgm:cxn modelId="{D011FF5C-F7FB-4CDE-8E6B-AC4093EC41CF}" type="presParOf" srcId="{710BC7F5-E40D-461A-B27D-2D5421E6FA91}" destId="{75EAF2D4-21C4-4188-BD13-0D607F78A67A}" srcOrd="0" destOrd="0" presId="urn:microsoft.com/office/officeart/2008/layout/HexagonCluster"/>
    <dgm:cxn modelId="{2CC949A6-0D6D-428F-A9AF-E550EC83BB57}" type="presParOf" srcId="{4416B873-1CBF-47C1-9022-A5BB9227FFF1}" destId="{68403F55-F0F9-4F78-B0A8-99F347F13FD5}" srcOrd="20" destOrd="0" presId="urn:microsoft.com/office/officeart/2008/layout/HexagonCluster"/>
    <dgm:cxn modelId="{EB00B923-17B6-4619-9E04-CC879A6CA3BA}" type="presParOf" srcId="{68403F55-F0F9-4F78-B0A8-99F347F13FD5}" destId="{09CEC824-8A57-4131-80C3-ED1FE75D309E}" srcOrd="0" destOrd="0" presId="urn:microsoft.com/office/officeart/2008/layout/HexagonCluster"/>
    <dgm:cxn modelId="{6A8005C3-2D38-4797-B7C4-2CAE19A9C30B}" type="presParOf" srcId="{4416B873-1CBF-47C1-9022-A5BB9227FFF1}" destId="{4CF7A187-1428-4FD2-A4CF-14451D07BEC3}" srcOrd="21" destOrd="0" presId="urn:microsoft.com/office/officeart/2008/layout/HexagonCluster"/>
    <dgm:cxn modelId="{7144FC83-B0FE-40CE-9918-BC096EDAB8B1}" type="presParOf" srcId="{4CF7A187-1428-4FD2-A4CF-14451D07BEC3}" destId="{7CABF63A-31AD-4CF8-B7F4-C9B6C708B5DD}" srcOrd="0" destOrd="0" presId="urn:microsoft.com/office/officeart/2008/layout/HexagonCluster"/>
    <dgm:cxn modelId="{29CC30B7-DEBC-4C2D-8DE3-2AC75476BF9C}" type="presParOf" srcId="{4416B873-1CBF-47C1-9022-A5BB9227FFF1}" destId="{6B351835-C95A-4CB4-9341-61BFEA8982BA}" srcOrd="22" destOrd="0" presId="urn:microsoft.com/office/officeart/2008/layout/HexagonCluster"/>
    <dgm:cxn modelId="{87A59E0A-9C30-4DE1-8500-FDD1E4096E6C}" type="presParOf" srcId="{6B351835-C95A-4CB4-9341-61BFEA8982BA}" destId="{EA327C2E-3A70-4C08-99A1-6BC29C52051B}" srcOrd="0" destOrd="0" presId="urn:microsoft.com/office/officeart/2008/layout/HexagonCluster"/>
    <dgm:cxn modelId="{D2D5EE3B-5855-4194-BBD1-3B30163FEF54}" type="presParOf" srcId="{4416B873-1CBF-47C1-9022-A5BB9227FFF1}" destId="{BDBBD943-E055-418E-B6D8-0AA3F01FDC00}" srcOrd="23" destOrd="0" presId="urn:microsoft.com/office/officeart/2008/layout/HexagonCluster"/>
    <dgm:cxn modelId="{F076DB90-3363-4860-94B8-306B9A064CC3}" type="presParOf" srcId="{BDBBD943-E055-418E-B6D8-0AA3F01FDC00}" destId="{111F5001-B287-490B-BA91-DDDA31283D74}" srcOrd="0" destOrd="0" presId="urn:microsoft.com/office/officeart/2008/layout/HexagonCluster"/>
    <dgm:cxn modelId="{085519F7-855E-4490-BDFE-5C90EC8BE226}" type="presParOf" srcId="{4416B873-1CBF-47C1-9022-A5BB9227FFF1}" destId="{9914A48A-52A1-4132-AB33-2E36AE13E4BB}" srcOrd="24" destOrd="0" presId="urn:microsoft.com/office/officeart/2008/layout/HexagonCluster"/>
    <dgm:cxn modelId="{C8AE6401-C378-40BE-8A5C-605E8223287F}" type="presParOf" srcId="{9914A48A-52A1-4132-AB33-2E36AE13E4BB}" destId="{BE218A27-7D4F-41EC-B495-D24512B7E4BC}" srcOrd="0" destOrd="0" presId="urn:microsoft.com/office/officeart/2008/layout/HexagonCluster"/>
    <dgm:cxn modelId="{340A6ABB-FC66-40FB-911D-239EE0D22DBB}" type="presParOf" srcId="{4416B873-1CBF-47C1-9022-A5BB9227FFF1}" destId="{B68EE82F-09A4-4FE0-8874-054C3C9A0A21}" srcOrd="25" destOrd="0" presId="urn:microsoft.com/office/officeart/2008/layout/HexagonCluster"/>
    <dgm:cxn modelId="{BB19BE15-AD65-48E3-A638-08A25686B5B6}" type="presParOf" srcId="{B68EE82F-09A4-4FE0-8874-054C3C9A0A21}" destId="{D8CC5B7D-569B-4096-A34D-E2452420CFA7}" srcOrd="0" destOrd="0" presId="urn:microsoft.com/office/officeart/2008/layout/HexagonCluster"/>
    <dgm:cxn modelId="{8E80D4FF-BBA7-4F39-8567-F7715F5F21AC}" type="presParOf" srcId="{4416B873-1CBF-47C1-9022-A5BB9227FFF1}" destId="{3CF4DDC5-172A-43DE-A55C-5623FF503166}" srcOrd="26" destOrd="0" presId="urn:microsoft.com/office/officeart/2008/layout/HexagonCluster"/>
    <dgm:cxn modelId="{B37E62F7-4E8C-43B4-90D4-41D481CF4AD1}" type="presParOf" srcId="{3CF4DDC5-172A-43DE-A55C-5623FF503166}" destId="{AFEA0603-6446-4748-B371-AE99D0BA9F2B}" srcOrd="0" destOrd="0" presId="urn:microsoft.com/office/officeart/2008/layout/HexagonCluster"/>
    <dgm:cxn modelId="{C6C7E719-BC1C-4616-B75B-F08BEA4B136C}" type="presParOf" srcId="{4416B873-1CBF-47C1-9022-A5BB9227FFF1}" destId="{2E029E4A-7614-4A12-B338-AEA8B021F827}" srcOrd="27" destOrd="0" presId="urn:microsoft.com/office/officeart/2008/layout/HexagonCluster"/>
    <dgm:cxn modelId="{2A42F958-4D17-412F-A576-58D3E0D604E2}" type="presParOf" srcId="{2E029E4A-7614-4A12-B338-AEA8B021F827}" destId="{88CD7602-36BC-4116-A2CD-C10DBFD050B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n-US"/>
        </a:p>
      </dgm:t>
    </dgm:pt>
    <dgm:pt modelId="{3248528B-BA43-483C-9701-ED73C3B5AA17}">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en-US" sz="3200" b="1" dirty="0">
              <a:solidFill>
                <a:srgbClr val="533A27"/>
              </a:solidFill>
            </a:rPr>
            <a:t>Noncredit Course Categories </a:t>
          </a:r>
        </a:p>
      </dgm:t>
    </dgm:pt>
    <dgm:pt modelId="{EEBBCAE2-FB88-4828-B9BB-5311507737EB}" type="parTrans" cxnId="{0BA13947-E2BC-43CA-A6BB-00C40B3E5FA6}">
      <dgm:prSet/>
      <dgm:spPr/>
      <dgm:t>
        <a:bodyPr/>
        <a:lstStyle/>
        <a:p>
          <a:endParaRPr lang="en-US" sz="1800"/>
        </a:p>
      </dgm:t>
    </dgm:pt>
    <dgm:pt modelId="{D97F58EC-F679-4D4A-BE53-DDD592A886F9}" type="sibTrans" cxnId="{0BA13947-E2BC-43CA-A6BB-00C40B3E5FA6}">
      <dgm:prSet/>
      <dgm:spPr/>
      <dgm:t>
        <a:bodyPr/>
        <a:lstStyle/>
        <a:p>
          <a:endParaRPr lang="en-US" sz="1800"/>
        </a:p>
      </dgm:t>
    </dgm:pt>
    <dgm:pt modelId="{F161C202-786C-42AE-921F-3122F23DFBA2}">
      <dgm:prSet phldrT="[Text]" custT="1"/>
      <dgm:spPr>
        <a:ln w="57150">
          <a:solidFill>
            <a:srgbClr val="FF0000"/>
          </a:solidFill>
        </a:ln>
      </dgm:spPr>
      <dgm:t>
        <a:bodyPr/>
        <a:lstStyle/>
        <a:p>
          <a:r>
            <a:rPr lang="en-US" sz="1600" b="1" u="none" dirty="0">
              <a:solidFill>
                <a:srgbClr val="533A27"/>
              </a:solidFill>
              <a:effectLst>
                <a:outerShdw blurRad="38100" dist="38100" dir="2700000" algn="tl">
                  <a:srgbClr val="000000">
                    <a:alpha val="43137"/>
                  </a:srgbClr>
                </a:outerShdw>
              </a:effectLst>
            </a:rPr>
            <a:t>ESL</a:t>
          </a:r>
        </a:p>
      </dgm:t>
    </dgm:pt>
    <dgm:pt modelId="{EE943A5A-C5F1-4583-A293-E9037BA4B185}" type="parTrans" cxnId="{92E539C8-1B1D-463C-BA83-5792F1D47C36}">
      <dgm:prSet/>
      <dgm:spPr/>
      <dgm:t>
        <a:bodyPr/>
        <a:lstStyle/>
        <a:p>
          <a:endParaRPr lang="en-US" sz="1800"/>
        </a:p>
      </dgm:t>
    </dgm:pt>
    <dgm:pt modelId="{D3EC1B09-AB69-4A6D-A3CE-75627C3221C7}" type="sibTrans" cxnId="{92E539C8-1B1D-463C-BA83-5792F1D47C36}">
      <dgm:prSet/>
      <dgm:spPr/>
      <dgm:t>
        <a:bodyPr/>
        <a:lstStyle/>
        <a:p>
          <a:endParaRPr lang="en-US" sz="1800"/>
        </a:p>
      </dgm:t>
    </dgm:pt>
    <dgm:pt modelId="{F48478C7-97CB-4563-BD60-E2E3AA19281F}">
      <dgm:prSet phldrT="[Text]" custT="1"/>
      <dgm:spPr/>
      <dgm:t>
        <a:bodyPr/>
        <a:lstStyle/>
        <a:p>
          <a:r>
            <a:rPr lang="en-US" sz="1600" b="1" dirty="0">
              <a:solidFill>
                <a:srgbClr val="533A27"/>
              </a:solidFill>
            </a:rPr>
            <a:t>Immigrant Education</a:t>
          </a:r>
        </a:p>
      </dgm:t>
    </dgm:pt>
    <dgm:pt modelId="{2A7A0188-AE30-402E-B96A-AAD0E79B0C88}" type="parTrans" cxnId="{33CE69CB-887B-4CCC-AB1D-E67C78407806}">
      <dgm:prSet/>
      <dgm:spPr/>
      <dgm:t>
        <a:bodyPr/>
        <a:lstStyle/>
        <a:p>
          <a:endParaRPr lang="en-US" sz="1800"/>
        </a:p>
      </dgm:t>
    </dgm:pt>
    <dgm:pt modelId="{9D10BD6B-F5F0-4AC9-BB49-8252C878AC4A}" type="sibTrans" cxnId="{33CE69CB-887B-4CCC-AB1D-E67C78407806}">
      <dgm:prSet/>
      <dgm:spPr/>
      <dgm:t>
        <a:bodyPr/>
        <a:lstStyle/>
        <a:p>
          <a:endParaRPr lang="en-US" sz="1800"/>
        </a:p>
      </dgm:t>
    </dgm:pt>
    <dgm:pt modelId="{163B96E7-E2FB-4ECE-9435-68C535B6EADA}">
      <dgm:prSet phldrT="[Text]" custT="1"/>
      <dgm:spPr>
        <a:ln w="57150">
          <a:solidFill>
            <a:srgbClr val="FF0000"/>
          </a:solidFill>
        </a:ln>
      </dgm:spPr>
      <dgm:t>
        <a:bodyPr/>
        <a:lstStyle/>
        <a:p>
          <a:r>
            <a:rPr lang="en-US" sz="1600" b="1" u="none" dirty="0">
              <a:solidFill>
                <a:srgbClr val="533A27"/>
              </a:solidFill>
              <a:effectLst>
                <a:outerShdw blurRad="38100" dist="38100" dir="2700000" algn="tl">
                  <a:srgbClr val="000000">
                    <a:alpha val="43137"/>
                  </a:srgbClr>
                </a:outerShdw>
              </a:effectLst>
            </a:rPr>
            <a:t>Elementary and Secondary Basic Skills</a:t>
          </a:r>
        </a:p>
      </dgm:t>
    </dgm:pt>
    <dgm:pt modelId="{E5D98767-727C-4751-9724-A6F4885A083D}" type="parTrans" cxnId="{B3F2D9DE-85ED-4016-BE17-223A77B2CC4F}">
      <dgm:prSet/>
      <dgm:spPr/>
      <dgm:t>
        <a:bodyPr/>
        <a:lstStyle/>
        <a:p>
          <a:endParaRPr lang="en-US" sz="1800"/>
        </a:p>
      </dgm:t>
    </dgm:pt>
    <dgm:pt modelId="{B0AB9798-170C-47E2-B0D9-63FE0965156D}" type="sibTrans" cxnId="{B3F2D9DE-85ED-4016-BE17-223A77B2CC4F}">
      <dgm:prSet/>
      <dgm:spPr/>
      <dgm:t>
        <a:bodyPr/>
        <a:lstStyle/>
        <a:p>
          <a:endParaRPr lang="en-US" sz="1800"/>
        </a:p>
      </dgm:t>
    </dgm:pt>
    <dgm:pt modelId="{E16D87B5-86E0-4A6E-9912-22ED40F1C9CB}">
      <dgm:prSet phldrT="[Text]" custT="1"/>
      <dgm:spPr/>
      <dgm:t>
        <a:bodyPr/>
        <a:lstStyle/>
        <a:p>
          <a:r>
            <a:rPr lang="en-US" sz="1600" b="1" dirty="0">
              <a:solidFill>
                <a:srgbClr val="533A27"/>
              </a:solidFill>
            </a:rPr>
            <a:t>Health and Safety</a:t>
          </a:r>
        </a:p>
      </dgm:t>
    </dgm:pt>
    <dgm:pt modelId="{C58DE9DB-BDF6-44DA-B333-1C04CCEC4CB9}" type="parTrans" cxnId="{4E85DE35-18F0-4BDF-AD5B-3023B1B7DF01}">
      <dgm:prSet/>
      <dgm:spPr/>
      <dgm:t>
        <a:bodyPr/>
        <a:lstStyle/>
        <a:p>
          <a:endParaRPr lang="en-US" sz="1800"/>
        </a:p>
      </dgm:t>
    </dgm:pt>
    <dgm:pt modelId="{1DAE39D2-D786-497A-9DB5-928F005EC7E2}" type="sibTrans" cxnId="{4E85DE35-18F0-4BDF-AD5B-3023B1B7DF01}">
      <dgm:prSet/>
      <dgm:spPr/>
      <dgm:t>
        <a:bodyPr/>
        <a:lstStyle/>
        <a:p>
          <a:endParaRPr lang="en-US" sz="1800"/>
        </a:p>
      </dgm:t>
    </dgm:pt>
    <dgm:pt modelId="{BF68FDB7-381A-4AD3-BE14-6533688BBDFB}">
      <dgm:prSet phldrT="[Text]" custT="1"/>
      <dgm:spPr/>
      <dgm:t>
        <a:bodyPr/>
        <a:lstStyle/>
        <a:p>
          <a:r>
            <a:rPr lang="en-US" sz="1600" b="1" dirty="0">
              <a:solidFill>
                <a:srgbClr val="533A27"/>
              </a:solidFill>
            </a:rPr>
            <a:t>Substantial Disabilities</a:t>
          </a:r>
        </a:p>
      </dgm:t>
    </dgm:pt>
    <dgm:pt modelId="{7BC378CC-ED34-4E33-8764-D6005422039F}" type="parTrans" cxnId="{37609FB8-97D2-47E1-9349-96B8718ADF03}">
      <dgm:prSet/>
      <dgm:spPr/>
      <dgm:t>
        <a:bodyPr/>
        <a:lstStyle/>
        <a:p>
          <a:endParaRPr lang="en-US" sz="1800"/>
        </a:p>
      </dgm:t>
    </dgm:pt>
    <dgm:pt modelId="{D68943DC-4084-49DC-9533-940F280386CE}" type="sibTrans" cxnId="{37609FB8-97D2-47E1-9349-96B8718ADF03}">
      <dgm:prSet/>
      <dgm:spPr/>
      <dgm:t>
        <a:bodyPr/>
        <a:lstStyle/>
        <a:p>
          <a:endParaRPr lang="en-US" sz="1800"/>
        </a:p>
      </dgm:t>
    </dgm:pt>
    <dgm:pt modelId="{05CD8B73-654C-46D4-A5E5-3779D18EAECB}">
      <dgm:prSet phldrT="[Text]" custT="1"/>
      <dgm:spPr/>
      <dgm:t>
        <a:bodyPr/>
        <a:lstStyle/>
        <a:p>
          <a:r>
            <a:rPr lang="en-US" sz="1600" b="1" dirty="0">
              <a:solidFill>
                <a:srgbClr val="533A27"/>
              </a:solidFill>
            </a:rPr>
            <a:t>Parenting</a:t>
          </a:r>
        </a:p>
      </dgm:t>
    </dgm:pt>
    <dgm:pt modelId="{06F334AD-0BD9-4A78-8EF1-2450D9859654}" type="parTrans" cxnId="{6C7FCAFF-AC8F-4F45-AFBF-F464639B60E5}">
      <dgm:prSet/>
      <dgm:spPr/>
      <dgm:t>
        <a:bodyPr/>
        <a:lstStyle/>
        <a:p>
          <a:endParaRPr lang="en-US" sz="1800"/>
        </a:p>
      </dgm:t>
    </dgm:pt>
    <dgm:pt modelId="{B04874B5-3BD9-4087-BE70-28AAB01C3D7F}" type="sibTrans" cxnId="{6C7FCAFF-AC8F-4F45-AFBF-F464639B60E5}">
      <dgm:prSet/>
      <dgm:spPr/>
      <dgm:t>
        <a:bodyPr/>
        <a:lstStyle/>
        <a:p>
          <a:endParaRPr lang="en-US" sz="1800"/>
        </a:p>
      </dgm:t>
    </dgm:pt>
    <dgm:pt modelId="{74768B63-FA7B-449E-8D1C-68D16807C02D}">
      <dgm:prSet phldrT="[Text]" custT="1"/>
      <dgm:spPr/>
      <dgm:t>
        <a:bodyPr/>
        <a:lstStyle/>
        <a:p>
          <a:r>
            <a:rPr lang="en-US" sz="1600" b="1" dirty="0">
              <a:solidFill>
                <a:srgbClr val="533A27"/>
              </a:solidFill>
            </a:rPr>
            <a:t>Home Economics</a:t>
          </a:r>
        </a:p>
      </dgm:t>
    </dgm:pt>
    <dgm:pt modelId="{0FC3C350-5154-4C46-82DC-D6A53474B432}" type="parTrans" cxnId="{04ABD79E-9AD6-4008-96E8-4E691562A320}">
      <dgm:prSet/>
      <dgm:spPr/>
      <dgm:t>
        <a:bodyPr/>
        <a:lstStyle/>
        <a:p>
          <a:endParaRPr lang="en-US" sz="1800"/>
        </a:p>
      </dgm:t>
    </dgm:pt>
    <dgm:pt modelId="{16AAB18F-DF0E-41A6-BD0A-E5908FCF501B}" type="sibTrans" cxnId="{04ABD79E-9AD6-4008-96E8-4E691562A320}">
      <dgm:prSet/>
      <dgm:spPr/>
      <dgm:t>
        <a:bodyPr/>
        <a:lstStyle/>
        <a:p>
          <a:endParaRPr lang="en-US" sz="1800"/>
        </a:p>
      </dgm:t>
    </dgm:pt>
    <dgm:pt modelId="{CB0B67A4-CD13-4647-8D7C-49F9F1F1501A}">
      <dgm:prSet phldrT="[Text]" custT="1"/>
      <dgm:spPr/>
      <dgm:t>
        <a:bodyPr/>
        <a:lstStyle/>
        <a:p>
          <a:r>
            <a:rPr lang="en-US" sz="1600" b="1" dirty="0">
              <a:solidFill>
                <a:srgbClr val="533A27"/>
              </a:solidFill>
            </a:rPr>
            <a:t>Older Adults</a:t>
          </a:r>
        </a:p>
      </dgm:t>
    </dgm:pt>
    <dgm:pt modelId="{C8087F53-7595-4FA1-B149-5D264DD1FBF4}" type="parTrans" cxnId="{77F95F83-1C3C-4F4A-932A-CB81E61518FB}">
      <dgm:prSet/>
      <dgm:spPr/>
      <dgm:t>
        <a:bodyPr/>
        <a:lstStyle/>
        <a:p>
          <a:endParaRPr lang="en-US" sz="1800"/>
        </a:p>
      </dgm:t>
    </dgm:pt>
    <dgm:pt modelId="{186993CA-A645-4C6F-8C63-628C4063650D}" type="sibTrans" cxnId="{77F95F83-1C3C-4F4A-932A-CB81E61518FB}">
      <dgm:prSet/>
      <dgm:spPr/>
      <dgm:t>
        <a:bodyPr/>
        <a:lstStyle/>
        <a:p>
          <a:endParaRPr lang="en-US" sz="1800"/>
        </a:p>
      </dgm:t>
    </dgm:pt>
    <dgm:pt modelId="{F685C7F5-A295-415C-BD1D-BA60692B1B99}">
      <dgm:prSet phldrT="[Text]" custT="1"/>
      <dgm:spPr>
        <a:ln w="57150">
          <a:solidFill>
            <a:srgbClr val="FF0000"/>
          </a:solidFill>
        </a:ln>
      </dgm:spPr>
      <dgm:t>
        <a:bodyPr/>
        <a:lstStyle/>
        <a:p>
          <a:r>
            <a:rPr lang="en-US" sz="1600" b="1" u="none" dirty="0">
              <a:solidFill>
                <a:srgbClr val="533A27"/>
              </a:solidFill>
              <a:effectLst>
                <a:outerShdw blurRad="38100" dist="38100" dir="2700000" algn="tl">
                  <a:srgbClr val="000000">
                    <a:alpha val="43137"/>
                  </a:srgbClr>
                </a:outerShdw>
              </a:effectLst>
            </a:rPr>
            <a:t>Short-term Vocational</a:t>
          </a:r>
        </a:p>
      </dgm:t>
    </dgm:pt>
    <dgm:pt modelId="{4F310DFD-D7D3-4943-858E-BC3EC1117D5D}" type="parTrans" cxnId="{0D649560-F385-4299-994C-C6EBFA0378E7}">
      <dgm:prSet/>
      <dgm:spPr/>
      <dgm:t>
        <a:bodyPr/>
        <a:lstStyle/>
        <a:p>
          <a:endParaRPr lang="en-US" sz="1800"/>
        </a:p>
      </dgm:t>
    </dgm:pt>
    <dgm:pt modelId="{C78F3487-8C7B-41C3-A457-E3283715756A}" type="sibTrans" cxnId="{0D649560-F385-4299-994C-C6EBFA0378E7}">
      <dgm:prSet/>
      <dgm:spPr/>
      <dgm:t>
        <a:bodyPr/>
        <a:lstStyle/>
        <a:p>
          <a:endParaRPr lang="en-US" sz="1800"/>
        </a:p>
      </dgm:t>
    </dgm:pt>
    <dgm:pt modelId="{9C5D950D-A7BD-43DA-BEDA-5B8D4305E83D}">
      <dgm:prSet phldrT="[Text]" custT="1"/>
      <dgm:spPr>
        <a:ln w="57150">
          <a:solidFill>
            <a:srgbClr val="FF0000"/>
          </a:solidFill>
        </a:ln>
      </dgm:spPr>
      <dgm:t>
        <a:bodyPr/>
        <a:lstStyle/>
        <a:p>
          <a:r>
            <a:rPr lang="en-US" sz="1600" b="1" u="none" dirty="0">
              <a:solidFill>
                <a:srgbClr val="533A27"/>
              </a:solidFill>
              <a:effectLst>
                <a:outerShdw blurRad="38100" dist="38100" dir="2700000" algn="tl">
                  <a:srgbClr val="000000">
                    <a:alpha val="43137"/>
                  </a:srgbClr>
                </a:outerShdw>
              </a:effectLst>
            </a:rPr>
            <a:t>Workforce Preparation</a:t>
          </a:r>
        </a:p>
      </dgm:t>
    </dgm:pt>
    <dgm:pt modelId="{EDE3493C-399F-4172-BDD3-111B913678CA}" type="parTrans" cxnId="{E96FBDCA-2BF4-43BE-A3E9-47D203D4BDC0}">
      <dgm:prSet/>
      <dgm:spPr/>
      <dgm:t>
        <a:bodyPr/>
        <a:lstStyle/>
        <a:p>
          <a:endParaRPr lang="en-US" sz="1800"/>
        </a:p>
      </dgm:t>
    </dgm:pt>
    <dgm:pt modelId="{B84AE746-FE81-4E76-84EF-D0496618E337}" type="sibTrans" cxnId="{E96FBDCA-2BF4-43BE-A3E9-47D203D4BDC0}">
      <dgm:prSet/>
      <dgm:spPr/>
      <dgm:t>
        <a:bodyPr/>
        <a:lstStyle/>
        <a:p>
          <a:endParaRPr lang="en-US" sz="1800"/>
        </a:p>
      </dgm:t>
    </dgm:pt>
    <dgm:pt modelId="{A551CEB3-4359-4E3E-8B57-9B1E2C235464}" type="pres">
      <dgm:prSet presAssocID="{EBAEB658-3C1A-4D0D-9657-6273D256FAF1}" presName="composite" presStyleCnt="0">
        <dgm:presLayoutVars>
          <dgm:chMax val="1"/>
          <dgm:dir/>
          <dgm:resizeHandles val="exact"/>
        </dgm:presLayoutVars>
      </dgm:prSet>
      <dgm:spPr/>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11" custScaleX="121690" custScaleY="76620"/>
      <dgm:spPr/>
    </dgm:pt>
    <dgm:pt modelId="{3B96DC33-DF19-4310-A072-70F8F2965F4F}" type="pres">
      <dgm:prSet presAssocID="{F161C202-786C-42AE-921F-3122F23DFBA2}" presName="node" presStyleLbl="vennNode1" presStyleIdx="1" presStyleCnt="11" custScaleX="100410" custRadScaleRad="93154" custRadScaleInc="-5090">
        <dgm:presLayoutVars>
          <dgm:bulletEnabled val="1"/>
        </dgm:presLayoutVars>
      </dgm:prSet>
      <dgm:spPr/>
    </dgm:pt>
    <dgm:pt modelId="{D77D93E8-67C1-4791-82AC-BD204D6A1F9E}" type="pres">
      <dgm:prSet presAssocID="{F48478C7-97CB-4563-BD60-E2E3AA19281F}" presName="node" presStyleLbl="vennNode1" presStyleIdx="2" presStyleCnt="11" custScaleX="109981">
        <dgm:presLayoutVars>
          <dgm:bulletEnabled val="1"/>
        </dgm:presLayoutVars>
      </dgm:prSet>
      <dgm:spPr/>
    </dgm:pt>
    <dgm:pt modelId="{F49CBBA5-99FD-465E-90A9-A9DB17DD0E4C}" type="pres">
      <dgm:prSet presAssocID="{163B96E7-E2FB-4ECE-9435-68C535B6EADA}" presName="node" presStyleLbl="vennNode1" presStyleIdx="3" presStyleCnt="11" custScaleX="113132">
        <dgm:presLayoutVars>
          <dgm:bulletEnabled val="1"/>
        </dgm:presLayoutVars>
      </dgm:prSet>
      <dgm:spPr/>
    </dgm:pt>
    <dgm:pt modelId="{AB358597-275B-4D50-90BF-9F3ABAC64C70}" type="pres">
      <dgm:prSet presAssocID="{E16D87B5-86E0-4A6E-9912-22ED40F1C9CB}" presName="node" presStyleLbl="vennNode1" presStyleIdx="4" presStyleCnt="11" custScaleX="104222">
        <dgm:presLayoutVars>
          <dgm:bulletEnabled val="1"/>
        </dgm:presLayoutVars>
      </dgm:prSet>
      <dgm:spPr/>
    </dgm:pt>
    <dgm:pt modelId="{68E646EC-CAB5-472A-BADF-54EF730C77F5}" type="pres">
      <dgm:prSet presAssocID="{BF68FDB7-381A-4AD3-BE14-6533688BBDFB}" presName="node" presStyleLbl="vennNode1" presStyleIdx="5" presStyleCnt="11" custScaleX="119780" custRadScaleRad="99855" custRadScaleInc="-11209">
        <dgm:presLayoutVars>
          <dgm:bulletEnabled val="1"/>
        </dgm:presLayoutVars>
      </dgm:prSet>
      <dgm:spPr/>
    </dgm:pt>
    <dgm:pt modelId="{852CE54F-E11F-4CDF-B0F1-6712F8F108CE}" type="pres">
      <dgm:prSet presAssocID="{05CD8B73-654C-46D4-A5E5-3779D18EAECB}" presName="node" presStyleLbl="vennNode1" presStyleIdx="6" presStyleCnt="11" custScaleX="104222" custRadScaleRad="86912" custRadScaleInc="-6732">
        <dgm:presLayoutVars>
          <dgm:bulletEnabled val="1"/>
        </dgm:presLayoutVars>
      </dgm:prSet>
      <dgm:spPr/>
    </dgm:pt>
    <dgm:pt modelId="{4B64135E-5815-4F1B-83FF-2CEB67CD465F}" type="pres">
      <dgm:prSet presAssocID="{74768B63-FA7B-449E-8D1C-68D16807C02D}" presName="node" presStyleLbl="vennNode1" presStyleIdx="7" presStyleCnt="11" custScaleX="104222">
        <dgm:presLayoutVars>
          <dgm:bulletEnabled val="1"/>
        </dgm:presLayoutVars>
      </dgm:prSet>
      <dgm:spPr/>
    </dgm:pt>
    <dgm:pt modelId="{8D0876DA-2899-47B5-A341-AA0177ED692C}" type="pres">
      <dgm:prSet presAssocID="{CB0B67A4-CD13-4647-8D7C-49F9F1F1501A}" presName="node" presStyleLbl="vennNode1" presStyleIdx="8" presStyleCnt="11" custScaleX="104222">
        <dgm:presLayoutVars>
          <dgm:bulletEnabled val="1"/>
        </dgm:presLayoutVars>
      </dgm:prSet>
      <dgm:spPr/>
    </dgm:pt>
    <dgm:pt modelId="{01933565-AC4C-46A4-9945-653B22A393C0}" type="pres">
      <dgm:prSet presAssocID="{F685C7F5-A295-415C-BD1D-BA60692B1B99}" presName="node" presStyleLbl="vennNode1" presStyleIdx="9" presStyleCnt="11" custScaleX="104222">
        <dgm:presLayoutVars>
          <dgm:bulletEnabled val="1"/>
        </dgm:presLayoutVars>
      </dgm:prSet>
      <dgm:spPr/>
    </dgm:pt>
    <dgm:pt modelId="{CFE5A6AF-C41F-472C-9484-0E4323E17B90}" type="pres">
      <dgm:prSet presAssocID="{9C5D950D-A7BD-43DA-BEDA-5B8D4305E83D}" presName="node" presStyleLbl="vennNode1" presStyleIdx="10" presStyleCnt="11" custScaleX="114833">
        <dgm:presLayoutVars>
          <dgm:bulletEnabled val="1"/>
        </dgm:presLayoutVars>
      </dgm:prSet>
      <dgm:spPr/>
    </dgm:pt>
  </dgm:ptLst>
  <dgm:cxnLst>
    <dgm:cxn modelId="{779C951B-C423-4777-B990-BFC5E2520CB3}" type="presOf" srcId="{05CD8B73-654C-46D4-A5E5-3779D18EAECB}" destId="{852CE54F-E11F-4CDF-B0F1-6712F8F108CE}" srcOrd="0" destOrd="0" presId="urn:microsoft.com/office/officeart/2005/8/layout/radial3"/>
    <dgm:cxn modelId="{8E54872A-E61D-48E1-BBC2-5E0C5846265F}" type="presOf" srcId="{CB0B67A4-CD13-4647-8D7C-49F9F1F1501A}" destId="{8D0876DA-2899-47B5-A341-AA0177ED692C}" srcOrd="0" destOrd="0" presId="urn:microsoft.com/office/officeart/2005/8/layout/radial3"/>
    <dgm:cxn modelId="{4E85DE35-18F0-4BDF-AD5B-3023B1B7DF01}" srcId="{3248528B-BA43-483C-9701-ED73C3B5AA17}" destId="{E16D87B5-86E0-4A6E-9912-22ED40F1C9CB}" srcOrd="3" destOrd="0" parTransId="{C58DE9DB-BDF6-44DA-B333-1C04CCEC4CB9}" sibTransId="{1DAE39D2-D786-497A-9DB5-928F005EC7E2}"/>
    <dgm:cxn modelId="{0D649560-F385-4299-994C-C6EBFA0378E7}" srcId="{3248528B-BA43-483C-9701-ED73C3B5AA17}" destId="{F685C7F5-A295-415C-BD1D-BA60692B1B99}" srcOrd="8" destOrd="0" parTransId="{4F310DFD-D7D3-4943-858E-BC3EC1117D5D}" sibTransId="{C78F3487-8C7B-41C3-A457-E3283715756A}"/>
    <dgm:cxn modelId="{0BA13947-E2BC-43CA-A6BB-00C40B3E5FA6}" srcId="{EBAEB658-3C1A-4D0D-9657-6273D256FAF1}" destId="{3248528B-BA43-483C-9701-ED73C3B5AA17}" srcOrd="0" destOrd="0" parTransId="{EEBBCAE2-FB88-4828-B9BB-5311507737EB}" sibTransId="{D97F58EC-F679-4D4A-BE53-DDD592A886F9}"/>
    <dgm:cxn modelId="{D3ADDC67-74FF-47A6-AEC4-926B4FDC141B}" type="presOf" srcId="{F48478C7-97CB-4563-BD60-E2E3AA19281F}" destId="{D77D93E8-67C1-4791-82AC-BD204D6A1F9E}" srcOrd="0" destOrd="0" presId="urn:microsoft.com/office/officeart/2005/8/layout/radial3"/>
    <dgm:cxn modelId="{D281AA50-286E-4428-825B-68008CEC62D0}" type="presOf" srcId="{BF68FDB7-381A-4AD3-BE14-6533688BBDFB}" destId="{68E646EC-CAB5-472A-BADF-54EF730C77F5}" srcOrd="0" destOrd="0" presId="urn:microsoft.com/office/officeart/2005/8/layout/radial3"/>
    <dgm:cxn modelId="{2FD89571-65F9-486E-BD81-9FB3EED9F38A}" type="presOf" srcId="{9C5D950D-A7BD-43DA-BEDA-5B8D4305E83D}" destId="{CFE5A6AF-C41F-472C-9484-0E4323E17B90}"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8EFCB957-A9FB-4159-96FD-E1CBA55E0A7D}" type="presOf" srcId="{F685C7F5-A295-415C-BD1D-BA60692B1B99}" destId="{01933565-AC4C-46A4-9945-653B22A393C0}" srcOrd="0" destOrd="0" presId="urn:microsoft.com/office/officeart/2005/8/layout/radial3"/>
    <dgm:cxn modelId="{FB349D79-AC16-4B5E-BE5B-741EC3A93528}" type="presOf" srcId="{F161C202-786C-42AE-921F-3122F23DFBA2}" destId="{3B96DC33-DF19-4310-A072-70F8F2965F4F}" srcOrd="0" destOrd="0" presId="urn:microsoft.com/office/officeart/2005/8/layout/radial3"/>
    <dgm:cxn modelId="{77F95F83-1C3C-4F4A-932A-CB81E61518FB}" srcId="{3248528B-BA43-483C-9701-ED73C3B5AA17}" destId="{CB0B67A4-CD13-4647-8D7C-49F9F1F1501A}" srcOrd="7" destOrd="0" parTransId="{C8087F53-7595-4FA1-B149-5D264DD1FBF4}" sibTransId="{186993CA-A645-4C6F-8C63-628C4063650D}"/>
    <dgm:cxn modelId="{F797B688-66B3-43A2-BF76-844EAC1A1E3E}" type="presOf" srcId="{163B96E7-E2FB-4ECE-9435-68C535B6EADA}" destId="{F49CBBA5-99FD-465E-90A9-A9DB17DD0E4C}" srcOrd="0" destOrd="0" presId="urn:microsoft.com/office/officeart/2005/8/layout/radial3"/>
    <dgm:cxn modelId="{04ABD79E-9AD6-4008-96E8-4E691562A320}" srcId="{3248528B-BA43-483C-9701-ED73C3B5AA17}" destId="{74768B63-FA7B-449E-8D1C-68D16807C02D}" srcOrd="6" destOrd="0" parTransId="{0FC3C350-5154-4C46-82DC-D6A53474B432}" sibTransId="{16AAB18F-DF0E-41A6-BD0A-E5908FCF501B}"/>
    <dgm:cxn modelId="{37609FB8-97D2-47E1-9349-96B8718ADF03}" srcId="{3248528B-BA43-483C-9701-ED73C3B5AA17}" destId="{BF68FDB7-381A-4AD3-BE14-6533688BBDFB}" srcOrd="4" destOrd="0" parTransId="{7BC378CC-ED34-4E33-8764-D6005422039F}" sibTransId="{D68943DC-4084-49DC-9533-940F280386CE}"/>
    <dgm:cxn modelId="{C0AB9EBB-C8DB-4FBA-B5CD-F5470121758E}" type="presOf" srcId="{74768B63-FA7B-449E-8D1C-68D16807C02D}" destId="{4B64135E-5815-4F1B-83FF-2CEB67CD465F}"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62C606C9-D101-4F78-9F40-1788869708AB}" type="presOf" srcId="{E16D87B5-86E0-4A6E-9912-22ED40F1C9CB}" destId="{AB358597-275B-4D50-90BF-9F3ABAC64C70}" srcOrd="0" destOrd="0" presId="urn:microsoft.com/office/officeart/2005/8/layout/radial3"/>
    <dgm:cxn modelId="{E96FBDCA-2BF4-43BE-A3E9-47D203D4BDC0}" srcId="{3248528B-BA43-483C-9701-ED73C3B5AA17}" destId="{9C5D950D-A7BD-43DA-BEDA-5B8D4305E83D}" srcOrd="9" destOrd="0" parTransId="{EDE3493C-399F-4172-BDD3-111B913678CA}" sibTransId="{B84AE746-FE81-4E76-84EF-D0496618E337}"/>
    <dgm:cxn modelId="{33CE69CB-887B-4CCC-AB1D-E67C78407806}" srcId="{3248528B-BA43-483C-9701-ED73C3B5AA17}" destId="{F48478C7-97CB-4563-BD60-E2E3AA19281F}" srcOrd="1" destOrd="0" parTransId="{2A7A0188-AE30-402E-B96A-AAD0E79B0C88}" sibTransId="{9D10BD6B-F5F0-4AC9-BB49-8252C878AC4A}"/>
    <dgm:cxn modelId="{B3F2D9DE-85ED-4016-BE17-223A77B2CC4F}" srcId="{3248528B-BA43-483C-9701-ED73C3B5AA17}" destId="{163B96E7-E2FB-4ECE-9435-68C535B6EADA}" srcOrd="2" destOrd="0" parTransId="{E5D98767-727C-4751-9724-A6F4885A083D}" sibTransId="{B0AB9798-170C-47E2-B0D9-63FE0965156D}"/>
    <dgm:cxn modelId="{6C7FCAFF-AC8F-4F45-AFBF-F464639B60E5}" srcId="{3248528B-BA43-483C-9701-ED73C3B5AA17}" destId="{05CD8B73-654C-46D4-A5E5-3779D18EAECB}" srcOrd="5" destOrd="0" parTransId="{06F334AD-0BD9-4A78-8EF1-2450D9859654}" sibTransId="{B04874B5-3BD9-4087-BE70-28AAB01C3D7F}"/>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A5B765B9-36D6-48CB-B9F6-15EC2F3AB719}" type="presParOf" srcId="{EC34B65D-9B30-4C30-B4F9-1614B1C398D1}" destId="{AB358597-275B-4D50-90BF-9F3ABAC64C70}" srcOrd="4" destOrd="0" presId="urn:microsoft.com/office/officeart/2005/8/layout/radial3"/>
    <dgm:cxn modelId="{2F83C195-93FC-4C40-9C9B-7089602A1501}" type="presParOf" srcId="{EC34B65D-9B30-4C30-B4F9-1614B1C398D1}" destId="{68E646EC-CAB5-472A-BADF-54EF730C77F5}" srcOrd="5" destOrd="0" presId="urn:microsoft.com/office/officeart/2005/8/layout/radial3"/>
    <dgm:cxn modelId="{6E5FB9A1-D99C-4A30-8F20-A39F40201077}" type="presParOf" srcId="{EC34B65D-9B30-4C30-B4F9-1614B1C398D1}" destId="{852CE54F-E11F-4CDF-B0F1-6712F8F108CE}" srcOrd="6" destOrd="0" presId="urn:microsoft.com/office/officeart/2005/8/layout/radial3"/>
    <dgm:cxn modelId="{D7B95255-5991-4EAB-8E01-FEBE3F3356F1}" type="presParOf" srcId="{EC34B65D-9B30-4C30-B4F9-1614B1C398D1}" destId="{4B64135E-5815-4F1B-83FF-2CEB67CD465F}" srcOrd="7" destOrd="0" presId="urn:microsoft.com/office/officeart/2005/8/layout/radial3"/>
    <dgm:cxn modelId="{B71D6B97-F3DB-4019-9EA2-7118771E21A4}" type="presParOf" srcId="{EC34B65D-9B30-4C30-B4F9-1614B1C398D1}" destId="{8D0876DA-2899-47B5-A341-AA0177ED692C}" srcOrd="8" destOrd="0" presId="urn:microsoft.com/office/officeart/2005/8/layout/radial3"/>
    <dgm:cxn modelId="{AE95FDB9-0231-4F1E-8E86-E38BDE4C77B1}" type="presParOf" srcId="{EC34B65D-9B30-4C30-B4F9-1614B1C398D1}" destId="{01933565-AC4C-46A4-9945-653B22A393C0}" srcOrd="9" destOrd="0" presId="urn:microsoft.com/office/officeart/2005/8/layout/radial3"/>
    <dgm:cxn modelId="{658FFC1C-4A21-411B-83DC-972EBCF0CEC3}" type="presParOf" srcId="{EC34B65D-9B30-4C30-B4F9-1614B1C398D1}" destId="{CFE5A6AF-C41F-472C-9484-0E4323E17B90}"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3248528B-BA43-483C-9701-ED73C3B5AA17}">
      <dgm:prSet phldrT="[Text]" custT="1"/>
      <dgm:spPr/>
      <dgm:t>
        <a:bodyPr/>
        <a:lstStyle/>
        <a:p>
          <a:r>
            <a:rPr lang="en-US" sz="2800" b="1" dirty="0">
              <a:solidFill>
                <a:schemeClr val="tx2"/>
              </a:solidFill>
            </a:rPr>
            <a:t>NONCREDIT PROGRAMS</a:t>
          </a:r>
        </a:p>
      </dgm:t>
    </dgm:pt>
    <dgm:pt modelId="{EEBBCAE2-FB88-4828-B9BB-5311507737EB}" type="parTrans" cxnId="{0BA13947-E2BC-43CA-A6BB-00C40B3E5FA6}">
      <dgm:prSet/>
      <dgm:spPr/>
      <dgm:t>
        <a:bodyPr/>
        <a:lstStyle/>
        <a:p>
          <a:endParaRPr lang="en-US"/>
        </a:p>
      </dgm:t>
    </dgm:pt>
    <dgm:pt modelId="{D97F58EC-F679-4D4A-BE53-DDD592A886F9}" type="sibTrans" cxnId="{0BA13947-E2BC-43CA-A6BB-00C40B3E5FA6}">
      <dgm:prSet/>
      <dgm:spPr/>
      <dgm:t>
        <a:bodyPr/>
        <a:lstStyle/>
        <a:p>
          <a:endParaRPr lang="en-US"/>
        </a:p>
      </dgm:t>
    </dgm:pt>
    <dgm:pt modelId="{F161C202-786C-42AE-921F-3122F23DFBA2}">
      <dgm:prSet phldrT="[Text]" custT="1"/>
      <dgm:spPr>
        <a:ln w="76200">
          <a:solidFill>
            <a:srgbClr val="FF0000"/>
          </a:solidFill>
        </a:ln>
      </dgm:spPr>
      <dgm:t>
        <a:bodyPr/>
        <a:lstStyle/>
        <a:p>
          <a:r>
            <a:rPr lang="en-US" sz="2000" b="1" u="none" dirty="0">
              <a:solidFill>
                <a:schemeClr val="tx2"/>
              </a:solidFill>
            </a:rPr>
            <a:t>Certificate of Competency </a:t>
          </a:r>
        </a:p>
      </dgm:t>
    </dgm:pt>
    <dgm:pt modelId="{EE943A5A-C5F1-4583-A293-E9037BA4B185}" type="parTrans" cxnId="{92E539C8-1B1D-463C-BA83-5792F1D47C36}">
      <dgm:prSet/>
      <dgm:spPr/>
      <dgm:t>
        <a:bodyPr/>
        <a:lstStyle/>
        <a:p>
          <a:endParaRPr lang="en-US"/>
        </a:p>
      </dgm:t>
    </dgm:pt>
    <dgm:pt modelId="{D3EC1B09-AB69-4A6D-A3CE-75627C3221C7}" type="sibTrans" cxnId="{92E539C8-1B1D-463C-BA83-5792F1D47C36}">
      <dgm:prSet/>
      <dgm:spPr/>
      <dgm:t>
        <a:bodyPr/>
        <a:lstStyle/>
        <a:p>
          <a:endParaRPr lang="en-US"/>
        </a:p>
      </dgm:t>
    </dgm:pt>
    <dgm:pt modelId="{F48478C7-97CB-4563-BD60-E2E3AA19281F}">
      <dgm:prSet phldrT="[Text]" custT="1"/>
      <dgm:spPr>
        <a:ln w="76200">
          <a:solidFill>
            <a:srgbClr val="FF0000"/>
          </a:solidFill>
        </a:ln>
      </dgm:spPr>
      <dgm:t>
        <a:bodyPr/>
        <a:lstStyle/>
        <a:p>
          <a:r>
            <a:rPr lang="en-US" sz="2000" b="1" u="none" dirty="0">
              <a:solidFill>
                <a:schemeClr val="tx2"/>
              </a:solidFill>
            </a:rPr>
            <a:t>Certificate of Completion </a:t>
          </a:r>
        </a:p>
      </dgm:t>
    </dgm:pt>
    <dgm:pt modelId="{2A7A0188-AE30-402E-B96A-AAD0E79B0C88}" type="parTrans" cxnId="{33CE69CB-887B-4CCC-AB1D-E67C78407806}">
      <dgm:prSet/>
      <dgm:spPr/>
      <dgm:t>
        <a:bodyPr/>
        <a:lstStyle/>
        <a:p>
          <a:endParaRPr lang="en-US"/>
        </a:p>
      </dgm:t>
    </dgm:pt>
    <dgm:pt modelId="{9D10BD6B-F5F0-4AC9-BB49-8252C878AC4A}" type="sibTrans" cxnId="{33CE69CB-887B-4CCC-AB1D-E67C78407806}">
      <dgm:prSet/>
      <dgm:spPr/>
      <dgm:t>
        <a:bodyPr/>
        <a:lstStyle/>
        <a:p>
          <a:endParaRPr lang="en-US"/>
        </a:p>
      </dgm:t>
    </dgm:pt>
    <dgm:pt modelId="{163B96E7-E2FB-4ECE-9435-68C535B6EADA}">
      <dgm:prSet phldrT="[Text]" custT="1"/>
      <dgm:spPr/>
      <dgm:t>
        <a:bodyPr/>
        <a:lstStyle/>
        <a:p>
          <a:r>
            <a:rPr lang="en-US" sz="1800" b="1" dirty="0">
              <a:solidFill>
                <a:schemeClr val="tx2"/>
              </a:solidFill>
            </a:rPr>
            <a:t>Adult High School Diploma </a:t>
          </a:r>
        </a:p>
        <a:p>
          <a:r>
            <a:rPr lang="en-US" sz="1800" b="1" dirty="0">
              <a:solidFill>
                <a:schemeClr val="tx2"/>
              </a:solidFill>
            </a:rPr>
            <a:t>(AHSD)</a:t>
          </a:r>
        </a:p>
      </dgm:t>
    </dgm:pt>
    <dgm:pt modelId="{E5D98767-727C-4751-9724-A6F4885A083D}" type="parTrans" cxnId="{B3F2D9DE-85ED-4016-BE17-223A77B2CC4F}">
      <dgm:prSet/>
      <dgm:spPr/>
      <dgm:t>
        <a:bodyPr/>
        <a:lstStyle/>
        <a:p>
          <a:endParaRPr lang="en-US"/>
        </a:p>
      </dgm:t>
    </dgm:pt>
    <dgm:pt modelId="{B0AB9798-170C-47E2-B0D9-63FE0965156D}" type="sibTrans" cxnId="{B3F2D9DE-85ED-4016-BE17-223A77B2CC4F}">
      <dgm:prSet/>
      <dgm:spPr/>
      <dgm:t>
        <a:bodyPr/>
        <a:lstStyle/>
        <a:p>
          <a:endParaRPr lang="en-US"/>
        </a:p>
      </dgm:t>
    </dgm:pt>
    <dgm:pt modelId="{E9BFF1C2-3517-42A8-A594-EB40F1AE13DE}">
      <dgm:prSet phldrT="[Text]" custT="1"/>
      <dgm:spPr/>
      <dgm:t>
        <a:bodyPr/>
        <a:lstStyle/>
        <a:p>
          <a:r>
            <a:rPr lang="en-US" sz="1800" b="1" dirty="0">
              <a:solidFill>
                <a:schemeClr val="tx2"/>
              </a:solidFill>
            </a:rPr>
            <a:t>Noncredit Pre-apprenticeship </a:t>
          </a:r>
        </a:p>
      </dgm:t>
    </dgm:pt>
    <dgm:pt modelId="{FB5B161C-23D0-4DE5-AD68-E3C023949064}" type="parTrans" cxnId="{BDD9B80D-80E7-4C3D-A2AB-700A50F9EE1D}">
      <dgm:prSet/>
      <dgm:spPr/>
      <dgm:t>
        <a:bodyPr/>
        <a:lstStyle/>
        <a:p>
          <a:endParaRPr lang="en-US"/>
        </a:p>
      </dgm:t>
    </dgm:pt>
    <dgm:pt modelId="{60FD5CF2-0B90-4EDE-BF86-E217D6B11299}" type="sibTrans" cxnId="{BDD9B80D-80E7-4C3D-A2AB-700A50F9EE1D}">
      <dgm:prSet/>
      <dgm:spPr/>
      <dgm:t>
        <a:bodyPr/>
        <a:lstStyle/>
        <a:p>
          <a:endParaRPr lang="en-US"/>
        </a:p>
      </dgm:t>
    </dgm:pt>
    <dgm:pt modelId="{A551CEB3-4359-4E3E-8B57-9B1E2C235464}" type="pres">
      <dgm:prSet presAssocID="{EBAEB658-3C1A-4D0D-9657-6273D256FAF1}" presName="composite" presStyleCnt="0">
        <dgm:presLayoutVars>
          <dgm:chMax val="1"/>
          <dgm:dir/>
          <dgm:resizeHandles val="exact"/>
        </dgm:presLayoutVars>
      </dgm:prSet>
      <dgm:spPr/>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5" custScaleX="134106" custScaleY="70158"/>
      <dgm:spPr/>
    </dgm:pt>
    <dgm:pt modelId="{3B96DC33-DF19-4310-A072-70F8F2965F4F}" type="pres">
      <dgm:prSet presAssocID="{F161C202-786C-42AE-921F-3122F23DFBA2}" presName="node" presStyleLbl="vennNode1" presStyleIdx="1" presStyleCnt="5" custScaleX="189380" custRadScaleRad="84346" custRadScaleInc="-2123">
        <dgm:presLayoutVars>
          <dgm:bulletEnabled val="1"/>
        </dgm:presLayoutVars>
      </dgm:prSet>
      <dgm:spPr/>
    </dgm:pt>
    <dgm:pt modelId="{D77D93E8-67C1-4791-82AC-BD204D6A1F9E}" type="pres">
      <dgm:prSet presAssocID="{F48478C7-97CB-4563-BD60-E2E3AA19281F}" presName="node" presStyleLbl="vennNode1" presStyleIdx="2" presStyleCnt="5" custScaleX="165204" custScaleY="109054" custRadScaleRad="148141" custRadScaleInc="-1501">
        <dgm:presLayoutVars>
          <dgm:bulletEnabled val="1"/>
        </dgm:presLayoutVars>
      </dgm:prSet>
      <dgm:spPr/>
    </dgm:pt>
    <dgm:pt modelId="{F49CBBA5-99FD-465E-90A9-A9DB17DD0E4C}" type="pres">
      <dgm:prSet presAssocID="{163B96E7-E2FB-4ECE-9435-68C535B6EADA}" presName="node" presStyleLbl="vennNode1" presStyleIdx="3" presStyleCnt="5" custScaleX="171351" custScaleY="117584" custRadScaleRad="90836" custRadScaleInc="-2898">
        <dgm:presLayoutVars>
          <dgm:bulletEnabled val="1"/>
        </dgm:presLayoutVars>
      </dgm:prSet>
      <dgm:spPr/>
    </dgm:pt>
    <dgm:pt modelId="{A3312E71-BF56-45A5-A811-4954CFF501DC}" type="pres">
      <dgm:prSet presAssocID="{E9BFF1C2-3517-42A8-A594-EB40F1AE13DE}" presName="node" presStyleLbl="vennNode1" presStyleIdx="4" presStyleCnt="5" custScaleX="190864" custScaleY="120302" custRadScaleRad="143513" custRadScaleInc="-624">
        <dgm:presLayoutVars>
          <dgm:bulletEnabled val="1"/>
        </dgm:presLayoutVars>
      </dgm:prSet>
      <dgm:spPr/>
    </dgm:pt>
  </dgm:ptLst>
  <dgm:cxnLst>
    <dgm:cxn modelId="{BDD9B80D-80E7-4C3D-A2AB-700A50F9EE1D}" srcId="{3248528B-BA43-483C-9701-ED73C3B5AA17}" destId="{E9BFF1C2-3517-42A8-A594-EB40F1AE13DE}" srcOrd="3" destOrd="0" parTransId="{FB5B161C-23D0-4DE5-AD68-E3C023949064}" sibTransId="{60FD5CF2-0B90-4EDE-BF86-E217D6B11299}"/>
    <dgm:cxn modelId="{AB99F439-7A83-4CF3-9912-F3C4EB915CC7}" type="presOf" srcId="{E9BFF1C2-3517-42A8-A594-EB40F1AE13DE}" destId="{A3312E71-BF56-45A5-A811-4954CFF501DC}" srcOrd="0" destOrd="0" presId="urn:microsoft.com/office/officeart/2005/8/layout/radial3"/>
    <dgm:cxn modelId="{0BA13947-E2BC-43CA-A6BB-00C40B3E5FA6}" srcId="{EBAEB658-3C1A-4D0D-9657-6273D256FAF1}" destId="{3248528B-BA43-483C-9701-ED73C3B5AA17}" srcOrd="0" destOrd="0" parTransId="{EEBBCAE2-FB88-4828-B9BB-5311507737EB}" sibTransId="{D97F58EC-F679-4D4A-BE53-DDD592A886F9}"/>
    <dgm:cxn modelId="{D3ADDC67-74FF-47A6-AEC4-926B4FDC141B}" type="presOf" srcId="{F48478C7-97CB-4563-BD60-E2E3AA19281F}" destId="{D77D93E8-67C1-4791-82AC-BD204D6A1F9E}"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FB349D79-AC16-4B5E-BE5B-741EC3A93528}" type="presOf" srcId="{F161C202-786C-42AE-921F-3122F23DFBA2}" destId="{3B96DC33-DF19-4310-A072-70F8F2965F4F}" srcOrd="0" destOrd="0" presId="urn:microsoft.com/office/officeart/2005/8/layout/radial3"/>
    <dgm:cxn modelId="{F797B688-66B3-43A2-BF76-844EAC1A1E3E}" type="presOf" srcId="{163B96E7-E2FB-4ECE-9435-68C535B6EADA}" destId="{F49CBBA5-99FD-465E-90A9-A9DB17DD0E4C}"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33CE69CB-887B-4CCC-AB1D-E67C78407806}" srcId="{3248528B-BA43-483C-9701-ED73C3B5AA17}" destId="{F48478C7-97CB-4563-BD60-E2E3AA19281F}" srcOrd="1" destOrd="0" parTransId="{2A7A0188-AE30-402E-B96A-AAD0E79B0C88}" sibTransId="{9D10BD6B-F5F0-4AC9-BB49-8252C878AC4A}"/>
    <dgm:cxn modelId="{B3F2D9DE-85ED-4016-BE17-223A77B2CC4F}" srcId="{3248528B-BA43-483C-9701-ED73C3B5AA17}" destId="{163B96E7-E2FB-4ECE-9435-68C535B6EADA}" srcOrd="2" destOrd="0" parTransId="{E5D98767-727C-4751-9724-A6F4885A083D}" sibTransId="{B0AB9798-170C-47E2-B0D9-63FE0965156D}"/>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51470E85-49E6-4FA8-A1AB-0C8FE7F607BC}" type="presParOf" srcId="{EC34B65D-9B30-4C30-B4F9-1614B1C398D1}" destId="{A3312E71-BF56-45A5-A811-4954CFF501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F3650-5BE3-463B-84CF-441F6330B59C}">
      <dsp:nvSpPr>
        <dsp:cNvPr id="0" name=""/>
        <dsp:cNvSpPr/>
      </dsp:nvSpPr>
      <dsp:spPr>
        <a:xfrm>
          <a:off x="3272" y="1158126"/>
          <a:ext cx="3190828" cy="12538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Flexible</a:t>
          </a:r>
        </a:p>
      </dsp:txBody>
      <dsp:txXfrm>
        <a:off x="3272" y="1158126"/>
        <a:ext cx="3190828" cy="1253875"/>
      </dsp:txXfrm>
    </dsp:sp>
    <dsp:sp modelId="{4C8A48C6-8C4A-4DC2-B440-9CFAFC395994}">
      <dsp:nvSpPr>
        <dsp:cNvPr id="0" name=""/>
        <dsp:cNvSpPr/>
      </dsp:nvSpPr>
      <dsp:spPr>
        <a:xfrm>
          <a:off x="3272" y="2412001"/>
          <a:ext cx="3190828" cy="1581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Flexible course scheduling</a:t>
          </a:r>
        </a:p>
        <a:p>
          <a:pPr marL="114300" lvl="1" indent="-114300" algn="l" defTabSz="622300">
            <a:lnSpc>
              <a:spcPct val="90000"/>
            </a:lnSpc>
            <a:spcBef>
              <a:spcPct val="0"/>
            </a:spcBef>
            <a:spcAft>
              <a:spcPct val="15000"/>
            </a:spcAft>
            <a:buChar char="•"/>
          </a:pPr>
          <a:r>
            <a:rPr lang="en-US" sz="1400" kern="1200" dirty="0"/>
            <a:t>Open Entry/Open Exit</a:t>
          </a:r>
        </a:p>
      </dsp:txBody>
      <dsp:txXfrm>
        <a:off x="3272" y="2412001"/>
        <a:ext cx="3190828" cy="1581120"/>
      </dsp:txXfrm>
    </dsp:sp>
    <dsp:sp modelId="{43D62DB0-C4A4-42C8-86B6-672FD25E97E9}">
      <dsp:nvSpPr>
        <dsp:cNvPr id="0" name=""/>
        <dsp:cNvSpPr/>
      </dsp:nvSpPr>
      <dsp:spPr>
        <a:xfrm>
          <a:off x="3640817" y="1158126"/>
          <a:ext cx="3190828" cy="12538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Equity Centered</a:t>
          </a:r>
        </a:p>
      </dsp:txBody>
      <dsp:txXfrm>
        <a:off x="3640817" y="1158126"/>
        <a:ext cx="3190828" cy="1253875"/>
      </dsp:txXfrm>
    </dsp:sp>
    <dsp:sp modelId="{42DAFBBC-4C88-4775-AE04-0E748B2E1A40}">
      <dsp:nvSpPr>
        <dsp:cNvPr id="0" name=""/>
        <dsp:cNvSpPr/>
      </dsp:nvSpPr>
      <dsp:spPr>
        <a:xfrm>
          <a:off x="3640817" y="2412001"/>
          <a:ext cx="3190828" cy="1581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Open Access</a:t>
          </a:r>
        </a:p>
        <a:p>
          <a:pPr marL="114300" lvl="1" indent="-114300" algn="l" defTabSz="622300">
            <a:lnSpc>
              <a:spcPct val="90000"/>
            </a:lnSpc>
            <a:spcBef>
              <a:spcPct val="0"/>
            </a:spcBef>
            <a:spcAft>
              <a:spcPct val="15000"/>
            </a:spcAft>
            <a:buChar char="•"/>
          </a:pPr>
          <a:r>
            <a:rPr lang="en-US" sz="1400" kern="1200" dirty="0"/>
            <a:t>First point of entry for underserved students</a:t>
          </a:r>
        </a:p>
        <a:p>
          <a:pPr marL="114300" lvl="1" indent="-114300" algn="l" defTabSz="622300">
            <a:lnSpc>
              <a:spcPct val="90000"/>
            </a:lnSpc>
            <a:spcBef>
              <a:spcPct val="0"/>
            </a:spcBef>
            <a:spcAft>
              <a:spcPct val="15000"/>
            </a:spcAft>
            <a:buChar char="•"/>
          </a:pPr>
          <a:r>
            <a:rPr lang="en-US" sz="1400" kern="1200" dirty="0"/>
            <a:t>Low and no-cost courses</a:t>
          </a:r>
        </a:p>
      </dsp:txBody>
      <dsp:txXfrm>
        <a:off x="3640817" y="2412001"/>
        <a:ext cx="3190828" cy="1581120"/>
      </dsp:txXfrm>
    </dsp:sp>
    <dsp:sp modelId="{307E6251-94F1-44B7-954B-24EBE77126A5}">
      <dsp:nvSpPr>
        <dsp:cNvPr id="0" name=""/>
        <dsp:cNvSpPr/>
      </dsp:nvSpPr>
      <dsp:spPr>
        <a:xfrm>
          <a:off x="7278362" y="1158126"/>
          <a:ext cx="3190828" cy="12538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Competency Focused</a:t>
          </a:r>
        </a:p>
      </dsp:txBody>
      <dsp:txXfrm>
        <a:off x="7278362" y="1158126"/>
        <a:ext cx="3190828" cy="1253875"/>
      </dsp:txXfrm>
    </dsp:sp>
    <dsp:sp modelId="{0AEC28D3-B018-4598-8A6C-B4D62834E98C}">
      <dsp:nvSpPr>
        <dsp:cNvPr id="0" name=""/>
        <dsp:cNvSpPr/>
      </dsp:nvSpPr>
      <dsp:spPr>
        <a:xfrm>
          <a:off x="7278362" y="2412001"/>
          <a:ext cx="3190828" cy="1581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Prepares students for credit instruction and workforce opportunities </a:t>
          </a:r>
        </a:p>
        <a:p>
          <a:pPr marL="114300" lvl="1" indent="-114300" algn="l" defTabSz="622300">
            <a:lnSpc>
              <a:spcPct val="90000"/>
            </a:lnSpc>
            <a:spcBef>
              <a:spcPct val="0"/>
            </a:spcBef>
            <a:spcAft>
              <a:spcPct val="15000"/>
            </a:spcAft>
            <a:buChar char="•"/>
          </a:pPr>
          <a:r>
            <a:rPr lang="en-US" sz="1400" kern="1200" dirty="0"/>
            <a:t>Focus is on skill attainment, not grades or units</a:t>
          </a:r>
        </a:p>
      </dsp:txBody>
      <dsp:txXfrm>
        <a:off x="7278362" y="2412001"/>
        <a:ext cx="3190828" cy="158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733E1-3FEC-47B3-9DF5-B35C61711BE3}">
      <dsp:nvSpPr>
        <dsp:cNvPr id="0" name=""/>
        <dsp:cNvSpPr/>
      </dsp:nvSpPr>
      <dsp:spPr>
        <a:xfrm>
          <a:off x="1319174" y="2415610"/>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533A27"/>
              </a:solidFill>
            </a:rPr>
            <a:t>College</a:t>
          </a:r>
          <a:endParaRPr lang="en-US" sz="1200" kern="1200" dirty="0">
            <a:solidFill>
              <a:srgbClr val="533A27"/>
            </a:solidFill>
          </a:endParaRPr>
        </a:p>
      </dsp:txBody>
      <dsp:txXfrm>
        <a:off x="1556610" y="2619491"/>
        <a:ext cx="1058068" cy="908535"/>
      </dsp:txXfrm>
    </dsp:sp>
    <dsp:sp modelId="{15EDC0B0-DE01-4BF4-8139-51B0659EF7C7}">
      <dsp:nvSpPr>
        <dsp:cNvPr id="0" name=""/>
        <dsp:cNvSpPr/>
      </dsp:nvSpPr>
      <dsp:spPr>
        <a:xfrm>
          <a:off x="1355750" y="3004049"/>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082EC02-37BB-4C86-AC56-4D23A01E38D7}">
      <dsp:nvSpPr>
        <dsp:cNvPr id="0" name=""/>
        <dsp:cNvSpPr/>
      </dsp:nvSpPr>
      <dsp:spPr>
        <a:xfrm>
          <a:off x="0" y="1687751"/>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65191280-34C1-4783-ABFA-DF058979B7A9}">
      <dsp:nvSpPr>
        <dsp:cNvPr id="0" name=""/>
        <dsp:cNvSpPr/>
      </dsp:nvSpPr>
      <dsp:spPr>
        <a:xfrm>
          <a:off x="1050137" y="2829402"/>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9191B67-1784-4A55-AF25-CE88C9DF76AF}">
      <dsp:nvSpPr>
        <dsp:cNvPr id="0" name=""/>
        <dsp:cNvSpPr/>
      </dsp:nvSpPr>
      <dsp:spPr>
        <a:xfrm>
          <a:off x="2638348" y="1683782"/>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533A27"/>
              </a:solidFill>
            </a:rPr>
            <a:t>Workplace</a:t>
          </a:r>
          <a:endParaRPr lang="en-US" sz="1050" kern="1200" dirty="0">
            <a:solidFill>
              <a:srgbClr val="533A27"/>
            </a:solidFill>
          </a:endParaRPr>
        </a:p>
      </dsp:txBody>
      <dsp:txXfrm>
        <a:off x="2875784" y="1887663"/>
        <a:ext cx="1058068" cy="908535"/>
      </dsp:txXfrm>
    </dsp:sp>
    <dsp:sp modelId="{19BEAD8D-CEEF-4D84-914D-297209B6D9CE}">
      <dsp:nvSpPr>
        <dsp:cNvPr id="0" name=""/>
        <dsp:cNvSpPr/>
      </dsp:nvSpPr>
      <dsp:spPr>
        <a:xfrm>
          <a:off x="3693363" y="2822456"/>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AC9686D-EE82-4BEF-BBFA-92643549873D}">
      <dsp:nvSpPr>
        <dsp:cNvPr id="0" name=""/>
        <dsp:cNvSpPr/>
      </dsp:nvSpPr>
      <dsp:spPr>
        <a:xfrm>
          <a:off x="3956710" y="2412633"/>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4356D95A-ED26-45F1-8012-69DD2F293F6C}">
      <dsp:nvSpPr>
        <dsp:cNvPr id="0" name=""/>
        <dsp:cNvSpPr/>
      </dsp:nvSpPr>
      <dsp:spPr>
        <a:xfrm>
          <a:off x="3994099" y="2998591"/>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3A4D599-B33F-4420-BB56-AB712E3C993C}">
      <dsp:nvSpPr>
        <dsp:cNvPr id="0" name=""/>
        <dsp:cNvSpPr/>
      </dsp:nvSpPr>
      <dsp:spPr>
        <a:xfrm>
          <a:off x="1319174" y="960389"/>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533A27"/>
              </a:solidFill>
            </a:rPr>
            <a:t>Communities</a:t>
          </a:r>
          <a:endParaRPr lang="en-US" sz="800" b="0" kern="1200" dirty="0">
            <a:solidFill>
              <a:srgbClr val="533A27"/>
            </a:solidFill>
          </a:endParaRPr>
        </a:p>
      </dsp:txBody>
      <dsp:txXfrm>
        <a:off x="1556610" y="1164270"/>
        <a:ext cx="1058068" cy="908535"/>
      </dsp:txXfrm>
    </dsp:sp>
    <dsp:sp modelId="{FD5A77F8-EFC8-4F8B-AFC9-16E1BB1C4EA9}">
      <dsp:nvSpPr>
        <dsp:cNvPr id="0" name=""/>
        <dsp:cNvSpPr/>
      </dsp:nvSpPr>
      <dsp:spPr>
        <a:xfrm>
          <a:off x="2362809" y="978251"/>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01B615B-4725-41CE-850E-17EA19689305}">
      <dsp:nvSpPr>
        <dsp:cNvPr id="0" name=""/>
        <dsp:cNvSpPr/>
      </dsp:nvSpPr>
      <dsp:spPr>
        <a:xfrm>
          <a:off x="2638348" y="228561"/>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C08CDF75-C826-4609-A938-CF21D13B43E3}">
      <dsp:nvSpPr>
        <dsp:cNvPr id="0" name=""/>
        <dsp:cNvSpPr/>
      </dsp:nvSpPr>
      <dsp:spPr>
        <a:xfrm>
          <a:off x="2681427" y="811543"/>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CFFC8A28-83AA-49F7-89F8-0DF391B597EE}">
      <dsp:nvSpPr>
        <dsp:cNvPr id="0" name=""/>
        <dsp:cNvSpPr/>
      </dsp:nvSpPr>
      <dsp:spPr>
        <a:xfrm>
          <a:off x="3956710" y="957412"/>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533A27"/>
              </a:solidFill>
            </a:rPr>
            <a:t>Access</a:t>
          </a:r>
          <a:endParaRPr lang="en-US" sz="1400" kern="1200" dirty="0">
            <a:solidFill>
              <a:srgbClr val="533A27"/>
            </a:solidFill>
          </a:endParaRPr>
        </a:p>
      </dsp:txBody>
      <dsp:txXfrm>
        <a:off x="4194146" y="1161293"/>
        <a:ext cx="1058068" cy="908535"/>
      </dsp:txXfrm>
    </dsp:sp>
    <dsp:sp modelId="{E09BBCEA-DCC3-4FB7-ADEC-14E740CDBEEA}">
      <dsp:nvSpPr>
        <dsp:cNvPr id="0" name=""/>
        <dsp:cNvSpPr/>
      </dsp:nvSpPr>
      <dsp:spPr>
        <a:xfrm>
          <a:off x="5283200" y="1540890"/>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E62A9A6-C799-48FA-96F1-DD7E1DAF1B20}">
      <dsp:nvSpPr>
        <dsp:cNvPr id="0" name=""/>
        <dsp:cNvSpPr/>
      </dsp:nvSpPr>
      <dsp:spPr>
        <a:xfrm>
          <a:off x="5275884" y="1697674"/>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F9891F82-BC71-49CD-9CDF-B92F9C3C00B0}">
      <dsp:nvSpPr>
        <dsp:cNvPr id="0" name=""/>
        <dsp:cNvSpPr/>
      </dsp:nvSpPr>
      <dsp:spPr>
        <a:xfrm>
          <a:off x="5574995" y="1720994"/>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E348605-AA2A-4818-9174-C8F3C00423F1}">
      <dsp:nvSpPr>
        <dsp:cNvPr id="0" name=""/>
        <dsp:cNvSpPr/>
      </dsp:nvSpPr>
      <dsp:spPr>
        <a:xfrm>
          <a:off x="5275884" y="242454"/>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33A27"/>
              </a:solidFill>
            </a:rPr>
            <a:t>Open Entry/</a:t>
          </a:r>
        </a:p>
        <a:p>
          <a:pPr marL="0" lvl="0" indent="0" algn="ctr" defTabSz="889000">
            <a:lnSpc>
              <a:spcPct val="90000"/>
            </a:lnSpc>
            <a:spcBef>
              <a:spcPct val="0"/>
            </a:spcBef>
            <a:spcAft>
              <a:spcPct val="35000"/>
            </a:spcAft>
            <a:buNone/>
          </a:pPr>
          <a:r>
            <a:rPr lang="en-US" sz="2000" kern="1200" dirty="0">
              <a:solidFill>
                <a:srgbClr val="533A27"/>
              </a:solidFill>
            </a:rPr>
            <a:t>Open Exit</a:t>
          </a:r>
        </a:p>
      </dsp:txBody>
      <dsp:txXfrm>
        <a:off x="5513320" y="446335"/>
        <a:ext cx="1058068" cy="908535"/>
      </dsp:txXfrm>
    </dsp:sp>
    <dsp:sp modelId="{75BFEEE0-0F2D-43E6-8325-9517EAB97F10}">
      <dsp:nvSpPr>
        <dsp:cNvPr id="0" name=""/>
        <dsp:cNvSpPr/>
      </dsp:nvSpPr>
      <dsp:spPr>
        <a:xfrm>
          <a:off x="6602374" y="832381"/>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CB7202A7-CE7F-42BF-926B-3136EDDF42ED}">
      <dsp:nvSpPr>
        <dsp:cNvPr id="0" name=""/>
        <dsp:cNvSpPr/>
      </dsp:nvSpPr>
      <dsp:spPr>
        <a:xfrm>
          <a:off x="6595059" y="976762"/>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75EAF2D4-21C4-4188-BD13-0D607F78A67A}">
      <dsp:nvSpPr>
        <dsp:cNvPr id="0" name=""/>
        <dsp:cNvSpPr/>
      </dsp:nvSpPr>
      <dsp:spPr>
        <a:xfrm>
          <a:off x="6900672" y="1006035"/>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9CEC824-8A57-4131-80C3-ED1FE75D309E}">
      <dsp:nvSpPr>
        <dsp:cNvPr id="0" name=""/>
        <dsp:cNvSpPr/>
      </dsp:nvSpPr>
      <dsp:spPr>
        <a:xfrm>
          <a:off x="6595059" y="2429502"/>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33A27"/>
              </a:solidFill>
            </a:rPr>
            <a:t>Pass/No Pass</a:t>
          </a:r>
        </a:p>
      </dsp:txBody>
      <dsp:txXfrm>
        <a:off x="6832495" y="2633383"/>
        <a:ext cx="1058068" cy="908535"/>
      </dsp:txXfrm>
    </dsp:sp>
    <dsp:sp modelId="{7CABF63A-31AD-4CF8-B7F4-C9B6C708B5DD}">
      <dsp:nvSpPr>
        <dsp:cNvPr id="0" name=""/>
        <dsp:cNvSpPr/>
      </dsp:nvSpPr>
      <dsp:spPr>
        <a:xfrm>
          <a:off x="6899046" y="3582565"/>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A327C2E-3A70-4C08-99A1-6BC29C52051B}">
      <dsp:nvSpPr>
        <dsp:cNvPr id="0" name=""/>
        <dsp:cNvSpPr/>
      </dsp:nvSpPr>
      <dsp:spPr>
        <a:xfrm>
          <a:off x="5275884" y="3150414"/>
          <a:ext cx="1532940" cy="1316297"/>
        </a:xfrm>
        <a:prstGeom prst="hexagon">
          <a:avLst>
            <a:gd name="adj" fmla="val 25000"/>
            <a:gd name="vf" fmla="val 11547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extrusionH="190500"/>
      </dsp:spPr>
      <dsp:style>
        <a:lnRef idx="0">
          <a:schemeClr val="accent1"/>
        </a:lnRef>
        <a:fillRef idx="3">
          <a:schemeClr val="accent1"/>
        </a:fillRef>
        <a:effectRef idx="3">
          <a:schemeClr val="accent1"/>
        </a:effectRef>
        <a:fontRef idx="minor">
          <a:schemeClr val="lt1"/>
        </a:fontRef>
      </dsp:style>
    </dsp:sp>
    <dsp:sp modelId="{111F5001-B287-490B-BA91-DDDA31283D74}">
      <dsp:nvSpPr>
        <dsp:cNvPr id="0" name=""/>
        <dsp:cNvSpPr/>
      </dsp:nvSpPr>
      <dsp:spPr>
        <a:xfrm>
          <a:off x="6614566" y="3727938"/>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E218A27-7D4F-41EC-B495-D24512B7E4BC}">
      <dsp:nvSpPr>
        <dsp:cNvPr id="0" name=""/>
        <dsp:cNvSpPr/>
      </dsp:nvSpPr>
      <dsp:spPr>
        <a:xfrm>
          <a:off x="2636723" y="3141980"/>
          <a:ext cx="1532940" cy="131629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33A27"/>
              </a:solidFill>
            </a:rPr>
            <a:t> Satisfactory Progress</a:t>
          </a:r>
        </a:p>
      </dsp:txBody>
      <dsp:txXfrm>
        <a:off x="2874159" y="3345861"/>
        <a:ext cx="1058068" cy="908535"/>
      </dsp:txXfrm>
    </dsp:sp>
    <dsp:sp modelId="{D8CC5B7D-569B-4096-A34D-E2452420CFA7}">
      <dsp:nvSpPr>
        <dsp:cNvPr id="0" name=""/>
        <dsp:cNvSpPr/>
      </dsp:nvSpPr>
      <dsp:spPr>
        <a:xfrm>
          <a:off x="2680614" y="3725457"/>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FEA0603-6446-4748-B371-AE99D0BA9F2B}">
      <dsp:nvSpPr>
        <dsp:cNvPr id="0" name=""/>
        <dsp:cNvSpPr/>
      </dsp:nvSpPr>
      <dsp:spPr>
        <a:xfrm>
          <a:off x="1318361" y="3873807"/>
          <a:ext cx="1532940" cy="1316297"/>
        </a:xfrm>
        <a:prstGeom prst="hexagon">
          <a:avLst>
            <a:gd name="adj" fmla="val 25000"/>
            <a:gd name="vf" fmla="val 115470"/>
          </a:avLst>
        </a:prstGeom>
        <a:solidFill>
          <a:srgbClr val="FF0000">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8CD7602-36BC-4116-A2CD-C10DBFD050B3}">
      <dsp:nvSpPr>
        <dsp:cNvPr id="0" name=""/>
        <dsp:cNvSpPr/>
      </dsp:nvSpPr>
      <dsp:spPr>
        <a:xfrm>
          <a:off x="2361184" y="3892165"/>
          <a:ext cx="178816" cy="15430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2426639" y="1511613"/>
          <a:ext cx="3549010" cy="2234573"/>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threePt" dir="t">
            <a:rot lat="0" lon="0" rev="7500000"/>
          </a:lightRig>
        </a:scene3d>
      </dsp:spPr>
      <dsp:style>
        <a:lnRef idx="0">
          <a:scrgbClr r="0" g="0" b="0"/>
        </a:lnRef>
        <a:fillRef idx="0">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533A27"/>
              </a:solidFill>
            </a:rPr>
            <a:t>Noncredit Course Categories </a:t>
          </a:r>
        </a:p>
      </dsp:txBody>
      <dsp:txXfrm>
        <a:off x="2946379" y="1838859"/>
        <a:ext cx="2509530" cy="1580081"/>
      </dsp:txXfrm>
    </dsp:sp>
    <dsp:sp modelId="{3B96DC33-DF19-4310-A072-70F8F2965F4F}">
      <dsp:nvSpPr>
        <dsp:cNvPr id="0" name=""/>
        <dsp:cNvSpPr/>
      </dsp:nvSpPr>
      <dsp:spPr>
        <a:xfrm>
          <a:off x="3412473" y="131449"/>
          <a:ext cx="1464196" cy="145821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w="57150">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rgbClr val="533A27"/>
              </a:solidFill>
              <a:effectLst>
                <a:outerShdw blurRad="38100" dist="38100" dir="2700000" algn="tl">
                  <a:srgbClr val="000000">
                    <a:alpha val="43137"/>
                  </a:srgbClr>
                </a:outerShdw>
              </a:effectLst>
            </a:rPr>
            <a:t>ESL</a:t>
          </a:r>
        </a:p>
      </dsp:txBody>
      <dsp:txXfrm>
        <a:off x="3626900" y="345000"/>
        <a:ext cx="1035342" cy="1031115"/>
      </dsp:txXfrm>
    </dsp:sp>
    <dsp:sp modelId="{D77D93E8-67C1-4791-82AC-BD204D6A1F9E}">
      <dsp:nvSpPr>
        <dsp:cNvPr id="0" name=""/>
        <dsp:cNvSpPr/>
      </dsp:nvSpPr>
      <dsp:spPr>
        <a:xfrm>
          <a:off x="4515626" y="363248"/>
          <a:ext cx="1603762" cy="145821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Immigrant Education</a:t>
          </a:r>
        </a:p>
      </dsp:txBody>
      <dsp:txXfrm>
        <a:off x="4750492" y="576799"/>
        <a:ext cx="1134030" cy="1031115"/>
      </dsp:txXfrm>
    </dsp:sp>
    <dsp:sp modelId="{F49CBBA5-99FD-465E-90A9-A9DB17DD0E4C}">
      <dsp:nvSpPr>
        <dsp:cNvPr id="0" name=""/>
        <dsp:cNvSpPr/>
      </dsp:nvSpPr>
      <dsp:spPr>
        <a:xfrm>
          <a:off x="5182602" y="1312884"/>
          <a:ext cx="1649711" cy="145821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w="57150">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rgbClr val="533A27"/>
              </a:solidFill>
              <a:effectLst>
                <a:outerShdw blurRad="38100" dist="38100" dir="2700000" algn="tl">
                  <a:srgbClr val="000000">
                    <a:alpha val="43137"/>
                  </a:srgbClr>
                </a:outerShdw>
              </a:effectLst>
            </a:rPr>
            <a:t>Elementary and Secondary Basic Skills</a:t>
          </a:r>
        </a:p>
      </dsp:txBody>
      <dsp:txXfrm>
        <a:off x="5424197" y="1526435"/>
        <a:ext cx="1166521" cy="1031115"/>
      </dsp:txXfrm>
    </dsp:sp>
    <dsp:sp modelId="{AB358597-275B-4D50-90BF-9F3ABAC64C70}">
      <dsp:nvSpPr>
        <dsp:cNvPr id="0" name=""/>
        <dsp:cNvSpPr/>
      </dsp:nvSpPr>
      <dsp:spPr>
        <a:xfrm>
          <a:off x="5247566" y="2486697"/>
          <a:ext cx="1519783" cy="1458217"/>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Health and Safety</a:t>
          </a:r>
        </a:p>
      </dsp:txBody>
      <dsp:txXfrm>
        <a:off x="5470133" y="2700248"/>
        <a:ext cx="1074649" cy="1031115"/>
      </dsp:txXfrm>
    </dsp:sp>
    <dsp:sp modelId="{68E646EC-CAB5-472A-BADF-54EF730C77F5}">
      <dsp:nvSpPr>
        <dsp:cNvPr id="0" name=""/>
        <dsp:cNvSpPr/>
      </dsp:nvSpPr>
      <dsp:spPr>
        <a:xfrm>
          <a:off x="4547768" y="3351856"/>
          <a:ext cx="1746653" cy="145821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Substantial Disabilities</a:t>
          </a:r>
        </a:p>
      </dsp:txBody>
      <dsp:txXfrm>
        <a:off x="4803559" y="3565407"/>
        <a:ext cx="1235071" cy="1031115"/>
      </dsp:txXfrm>
    </dsp:sp>
    <dsp:sp modelId="{852CE54F-E11F-4CDF-B0F1-6712F8F108CE}">
      <dsp:nvSpPr>
        <dsp:cNvPr id="0" name=""/>
        <dsp:cNvSpPr/>
      </dsp:nvSpPr>
      <dsp:spPr>
        <a:xfrm>
          <a:off x="3511053" y="3549008"/>
          <a:ext cx="1519783" cy="145821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Parenting</a:t>
          </a:r>
        </a:p>
      </dsp:txBody>
      <dsp:txXfrm>
        <a:off x="3733620" y="3762559"/>
        <a:ext cx="1074649" cy="1031115"/>
      </dsp:txXfrm>
    </dsp:sp>
    <dsp:sp modelId="{4B64135E-5815-4F1B-83FF-2CEB67CD465F}">
      <dsp:nvSpPr>
        <dsp:cNvPr id="0" name=""/>
        <dsp:cNvSpPr/>
      </dsp:nvSpPr>
      <dsp:spPr>
        <a:xfrm>
          <a:off x="2324889" y="3436333"/>
          <a:ext cx="1519783" cy="145821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Home Economics</a:t>
          </a:r>
        </a:p>
      </dsp:txBody>
      <dsp:txXfrm>
        <a:off x="2547456" y="3649884"/>
        <a:ext cx="1074649" cy="1031115"/>
      </dsp:txXfrm>
    </dsp:sp>
    <dsp:sp modelId="{8D0876DA-2899-47B5-A341-AA0177ED692C}">
      <dsp:nvSpPr>
        <dsp:cNvPr id="0" name=""/>
        <dsp:cNvSpPr/>
      </dsp:nvSpPr>
      <dsp:spPr>
        <a:xfrm>
          <a:off x="1634939" y="2486697"/>
          <a:ext cx="1519783" cy="145821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33A27"/>
              </a:solidFill>
            </a:rPr>
            <a:t>Older Adults</a:t>
          </a:r>
        </a:p>
      </dsp:txBody>
      <dsp:txXfrm>
        <a:off x="1857506" y="2700248"/>
        <a:ext cx="1074649" cy="1031115"/>
      </dsp:txXfrm>
    </dsp:sp>
    <dsp:sp modelId="{01933565-AC4C-46A4-9945-653B22A393C0}">
      <dsp:nvSpPr>
        <dsp:cNvPr id="0" name=""/>
        <dsp:cNvSpPr/>
      </dsp:nvSpPr>
      <dsp:spPr>
        <a:xfrm>
          <a:off x="1634939" y="1312884"/>
          <a:ext cx="1519783" cy="1458217"/>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w="57150">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rgbClr val="533A27"/>
              </a:solidFill>
              <a:effectLst>
                <a:outerShdw blurRad="38100" dist="38100" dir="2700000" algn="tl">
                  <a:srgbClr val="000000">
                    <a:alpha val="43137"/>
                  </a:srgbClr>
                </a:outerShdw>
              </a:effectLst>
            </a:rPr>
            <a:t>Short-term Vocational</a:t>
          </a:r>
        </a:p>
      </dsp:txBody>
      <dsp:txXfrm>
        <a:off x="1857506" y="1526435"/>
        <a:ext cx="1074649" cy="1031115"/>
      </dsp:txXfrm>
    </dsp:sp>
    <dsp:sp modelId="{CFE5A6AF-C41F-472C-9484-0E4323E17B90}">
      <dsp:nvSpPr>
        <dsp:cNvPr id="0" name=""/>
        <dsp:cNvSpPr/>
      </dsp:nvSpPr>
      <dsp:spPr>
        <a:xfrm>
          <a:off x="2247523" y="363248"/>
          <a:ext cx="1674515" cy="145821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w="57150">
          <a:solidFill>
            <a:srgbClr val="FF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rgbClr val="533A27"/>
              </a:solidFill>
              <a:effectLst>
                <a:outerShdw blurRad="38100" dist="38100" dir="2700000" algn="tl">
                  <a:srgbClr val="000000">
                    <a:alpha val="43137"/>
                  </a:srgbClr>
                </a:outerShdw>
              </a:effectLst>
            </a:rPr>
            <a:t>Workforce Preparation</a:t>
          </a:r>
        </a:p>
      </dsp:txBody>
      <dsp:txXfrm>
        <a:off x="2492750" y="576799"/>
        <a:ext cx="1184061" cy="1031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3121860" y="1415800"/>
          <a:ext cx="3591630" cy="1878973"/>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rPr>
            <a:t>NONCREDIT PROGRAMS</a:t>
          </a:r>
        </a:p>
      </dsp:txBody>
      <dsp:txXfrm>
        <a:off x="3647842" y="1690969"/>
        <a:ext cx="2539666" cy="1328635"/>
      </dsp:txXfrm>
    </dsp:sp>
    <dsp:sp modelId="{3B96DC33-DF19-4310-A072-70F8F2965F4F}">
      <dsp:nvSpPr>
        <dsp:cNvPr id="0" name=""/>
        <dsp:cNvSpPr/>
      </dsp:nvSpPr>
      <dsp:spPr>
        <a:xfrm>
          <a:off x="3600631" y="215454"/>
          <a:ext cx="2535990" cy="1339101"/>
        </a:xfrm>
        <a:prstGeom prst="ellipse">
          <a:avLst/>
        </a:prstGeom>
        <a:solidFill>
          <a:schemeClr val="accent3">
            <a:alpha val="50000"/>
            <a:hueOff val="0"/>
            <a:satOff val="0"/>
            <a:lumOff val="0"/>
            <a:alphaOff val="0"/>
          </a:schemeClr>
        </a:solidFill>
        <a:ln w="76200">
          <a:solidFill>
            <a:srgbClr val="FF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solidFill>
                <a:schemeClr val="tx2"/>
              </a:solidFill>
            </a:rPr>
            <a:t>Certificate of Competency </a:t>
          </a:r>
        </a:p>
      </dsp:txBody>
      <dsp:txXfrm>
        <a:off x="3972018" y="411561"/>
        <a:ext cx="1793216" cy="946887"/>
      </dsp:txXfrm>
    </dsp:sp>
    <dsp:sp modelId="{D77D93E8-67C1-4791-82AC-BD204D6A1F9E}">
      <dsp:nvSpPr>
        <dsp:cNvPr id="0" name=""/>
        <dsp:cNvSpPr/>
      </dsp:nvSpPr>
      <dsp:spPr>
        <a:xfrm>
          <a:off x="6394598" y="1564202"/>
          <a:ext cx="2212248" cy="1460343"/>
        </a:xfrm>
        <a:prstGeom prst="ellipse">
          <a:avLst/>
        </a:prstGeom>
        <a:solidFill>
          <a:schemeClr val="accent4">
            <a:alpha val="50000"/>
            <a:hueOff val="0"/>
            <a:satOff val="0"/>
            <a:lumOff val="0"/>
            <a:alphaOff val="0"/>
          </a:schemeClr>
        </a:solidFill>
        <a:ln w="76200">
          <a:solidFill>
            <a:srgbClr val="FF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solidFill>
                <a:schemeClr val="tx2"/>
              </a:solidFill>
            </a:rPr>
            <a:t>Certificate of Completion </a:t>
          </a:r>
        </a:p>
      </dsp:txBody>
      <dsp:txXfrm>
        <a:off x="6718574" y="1778064"/>
        <a:ext cx="1564296" cy="1032619"/>
      </dsp:txXfrm>
    </dsp:sp>
    <dsp:sp modelId="{F49CBBA5-99FD-465E-90A9-A9DB17DD0E4C}">
      <dsp:nvSpPr>
        <dsp:cNvPr id="0" name=""/>
        <dsp:cNvSpPr/>
      </dsp:nvSpPr>
      <dsp:spPr>
        <a:xfrm>
          <a:off x="3842488" y="3150656"/>
          <a:ext cx="2294563" cy="1574568"/>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Adult High School Diploma </a:t>
          </a:r>
        </a:p>
        <a:p>
          <a:pPr marL="0" lvl="0" indent="0" algn="ctr" defTabSz="800100">
            <a:lnSpc>
              <a:spcPct val="90000"/>
            </a:lnSpc>
            <a:spcBef>
              <a:spcPct val="0"/>
            </a:spcBef>
            <a:spcAft>
              <a:spcPct val="35000"/>
            </a:spcAft>
            <a:buNone/>
          </a:pPr>
          <a:r>
            <a:rPr lang="en-US" sz="1800" b="1" kern="1200" dirty="0">
              <a:solidFill>
                <a:schemeClr val="tx2"/>
              </a:solidFill>
            </a:rPr>
            <a:t>(AHSD)</a:t>
          </a:r>
        </a:p>
      </dsp:txBody>
      <dsp:txXfrm>
        <a:off x="4178519" y="3381246"/>
        <a:ext cx="1622501" cy="1113388"/>
      </dsp:txXfrm>
    </dsp:sp>
    <dsp:sp modelId="{A3312E71-BF56-45A5-A811-4954CFF501DC}">
      <dsp:nvSpPr>
        <dsp:cNvPr id="0" name=""/>
        <dsp:cNvSpPr/>
      </dsp:nvSpPr>
      <dsp:spPr>
        <a:xfrm>
          <a:off x="1136817" y="1574338"/>
          <a:ext cx="2555862" cy="1610965"/>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Noncredit Pre-apprenticeship </a:t>
          </a:r>
        </a:p>
      </dsp:txBody>
      <dsp:txXfrm>
        <a:off x="1511114" y="1810258"/>
        <a:ext cx="1807268" cy="1139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ci2.ccctechcenter.org/admin/courses/detail/38645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ci2.ccctechcenter.org/admin/courses/detail/38645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ci2.ccctechcenter.org/admin/programs/detail/4969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4146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Noncredit</a:t>
            </a:r>
            <a:r>
              <a:rPr lang="en-US" baseline="0" dirty="0"/>
              <a:t> 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1450" indent="-171450">
              <a:buFontTx/>
              <a:buChar char="-"/>
            </a:pPr>
            <a:r>
              <a:rPr lang="en-US" baseline="0" dirty="0"/>
              <a:t>Underlined categories are CDCP enhanced funding (EDC 84760.5(b); Title 5 section 55151 – CDCP) </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15</a:t>
            </a:fld>
            <a:endParaRPr lang="en-US" dirty="0"/>
          </a:p>
        </p:txBody>
      </p:sp>
    </p:spTree>
    <p:extLst>
      <p:ext uri="{BB962C8B-B14F-4D97-AF65-F5344CB8AC3E}">
        <p14:creationId xmlns:p14="http://schemas.microsoft.com/office/powerpoint/2010/main" val="176634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COCI</a:t>
            </a:r>
            <a:r>
              <a:rPr lang="en-US" baseline="0" dirty="0"/>
              <a:t> COURSE RECORD SECTION IS “COURSE DETAILS” AND THE F</a:t>
            </a:r>
            <a:r>
              <a:rPr lang="en-US" dirty="0"/>
              <a:t>IELDS</a:t>
            </a:r>
            <a:r>
              <a:rPr lang="en-US" baseline="0" dirty="0"/>
              <a:t> INCLUDE: TRANSFER STATUS; COURSE BASIC SKILLS STATUS (CB08); STUDENT ACCOUNTABILITY MODEL (SAM) PRIORITY CODE (CB09); COURSE COOPERATIVE WORK EXPERIENCE STATUS (CB10); COURSE CLASSIFICATIONSTATUS (CB11); EDUCATIONAL ASSISTANCE CLASS INSTRICTION – APPROVED SPECIAL CLASS (CB13); COURSE PRIOR TO TRANSFER LEVEL (CB21); NONCREDIT CATEGORY (CB22); FUNDING AGENCY CATEGORY (CB23); COURSE PROGRAM STATUS (CB24); COURSE GENERAL EDUCATION STATUS (CB25); SUPPORT COURSE STATUS (CB26).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COCI COURSE LINK: </a:t>
            </a:r>
            <a:r>
              <a:rPr lang="en-US" dirty="0">
                <a:hlinkClick r:id="rId3"/>
              </a:rPr>
              <a:t>https://coci2.ccctechcenter.org/admin/courses/detail/386452</a:t>
            </a:r>
            <a:endParaRPr lang="en-US" b="1" dirty="0"/>
          </a:p>
          <a:p>
            <a:endParaRPr lang="en-US" dirty="0"/>
          </a:p>
        </p:txBody>
      </p:sp>
      <p:sp>
        <p:nvSpPr>
          <p:cNvPr id="4" name="Slide Number Placeholder 3"/>
          <p:cNvSpPr>
            <a:spLocks noGrp="1"/>
          </p:cNvSpPr>
          <p:nvPr>
            <p:ph type="sldNum" sz="quarter" idx="10"/>
          </p:nvPr>
        </p:nvSpPr>
        <p:spPr/>
        <p:txBody>
          <a:bodyPr/>
          <a:lstStyle/>
          <a:p>
            <a:fld id="{57378C93-FD70-4993-8314-1D7969965050}" type="slidenum">
              <a:rPr lang="en-US" smtClean="0"/>
              <a:t>16</a:t>
            </a:fld>
            <a:endParaRPr lang="en-US" dirty="0"/>
          </a:p>
        </p:txBody>
      </p:sp>
    </p:spTree>
    <p:extLst>
      <p:ext uri="{BB962C8B-B14F-4D97-AF65-F5344CB8AC3E}">
        <p14:creationId xmlns:p14="http://schemas.microsoft.com/office/powerpoint/2010/main" val="235171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COCI</a:t>
            </a:r>
            <a:r>
              <a:rPr lang="en-US" baseline="0" dirty="0"/>
              <a:t> COURSE RECORD SECTION IS “COURSE DETAILS” AND THE F</a:t>
            </a:r>
            <a:r>
              <a:rPr lang="en-US" dirty="0"/>
              <a:t>IELDS</a:t>
            </a:r>
            <a:r>
              <a:rPr lang="en-US" baseline="0" dirty="0"/>
              <a:t> INCLUDE: TRANSFER STATUS; COURSE BASIC SKILLS STATUS (CB08); STUDENT ACCOUNTABILITY MODEL (SAM) PRIORITY CODE (CB09); COURSE COOPERATIVE WORK EXPERIENCE STATUS (CB10); COURSE CLASSIFICATIONSTATUS (CB11); EDUCATIONAL ASSISTANCE CLASS INSTRICTION – APPROVED SPECIAL CLASS (CB13); COURSE PRIOR TO TRANSFER LEVEL (CB21); NONCREDIT CATEGORY (CB22); FUNDING AGENCY CATEGORY (CB23); COURSE PROGRAM STATUS (CB24); COURSE GENERAL EDUCATION STATUS (CB25); SUPPORT COURSE STATUS (CB26).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COCI COURSE LINK: </a:t>
            </a:r>
            <a:r>
              <a:rPr lang="en-US" dirty="0">
                <a:hlinkClick r:id="rId3"/>
              </a:rPr>
              <a:t>https://coci2.ccctechcenter.org/admin/courses/detail/386452</a:t>
            </a:r>
            <a:endParaRPr lang="en-US" b="1" dirty="0"/>
          </a:p>
          <a:p>
            <a:endParaRPr lang="en-US" dirty="0"/>
          </a:p>
        </p:txBody>
      </p:sp>
      <p:sp>
        <p:nvSpPr>
          <p:cNvPr id="4" name="Slide Number Placeholder 3"/>
          <p:cNvSpPr>
            <a:spLocks noGrp="1"/>
          </p:cNvSpPr>
          <p:nvPr>
            <p:ph type="sldNum" sz="quarter" idx="10"/>
          </p:nvPr>
        </p:nvSpPr>
        <p:spPr/>
        <p:txBody>
          <a:bodyPr/>
          <a:lstStyle/>
          <a:p>
            <a:fld id="{57378C93-FD70-4993-8314-1D7969965050}" type="slidenum">
              <a:rPr lang="en-US" smtClean="0"/>
              <a:t>17</a:t>
            </a:fld>
            <a:endParaRPr lang="en-US" dirty="0"/>
          </a:p>
        </p:txBody>
      </p:sp>
    </p:spTree>
    <p:extLst>
      <p:ext uri="{BB962C8B-B14F-4D97-AF65-F5344CB8AC3E}">
        <p14:creationId xmlns:p14="http://schemas.microsoft.com/office/powerpoint/2010/main" val="220923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52f931f65_3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52f931f65_3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CG</a:t>
            </a:r>
            <a:endParaRPr dirty="0"/>
          </a:p>
        </p:txBody>
      </p:sp>
    </p:spTree>
    <p:extLst>
      <p:ext uri="{BB962C8B-B14F-4D97-AF65-F5344CB8AC3E}">
        <p14:creationId xmlns:p14="http://schemas.microsoft.com/office/powerpoint/2010/main" val="121899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Noncredit</a:t>
            </a:r>
            <a:r>
              <a:rPr lang="en-US" baseline="0" dirty="0"/>
              <a:t> Programs, Title 5 section 55155</a:t>
            </a:r>
            <a:endParaRPr lang="en-US" dirty="0"/>
          </a:p>
          <a:p>
            <a:r>
              <a:rPr lang="en-US" dirty="0"/>
              <a:t>- Underlined programs</a:t>
            </a:r>
            <a:r>
              <a:rPr lang="en-US" baseline="0" dirty="0"/>
              <a:t> are CDCP (EDC 84760.5; Title 5 section 55151) </a:t>
            </a:r>
          </a:p>
          <a:p>
            <a:r>
              <a:rPr lang="en-US" baseline="0" dirty="0"/>
              <a:t>- AHSD, see Title 5 section 55154</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19</a:t>
            </a:fld>
            <a:endParaRPr lang="en-US" dirty="0"/>
          </a:p>
        </p:txBody>
      </p:sp>
    </p:spTree>
    <p:extLst>
      <p:ext uri="{BB962C8B-B14F-4D97-AF65-F5344CB8AC3E}">
        <p14:creationId xmlns:p14="http://schemas.microsoft.com/office/powerpoint/2010/main" val="154917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Education Code section</a:t>
            </a:r>
            <a:r>
              <a:rPr lang="en-US" baseline="0" dirty="0"/>
              <a:t> 84760.5 provides the fundamental framework for defining CDCP noncredit courses and classes that are eligible for enhanced funding.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Only courses subject to </a:t>
            </a:r>
            <a:r>
              <a:rPr lang="en-US" sz="1200" b="1" i="0" u="none" strike="noStrike" kern="1200" baseline="0" dirty="0">
                <a:solidFill>
                  <a:schemeClr val="tx1"/>
                </a:solidFill>
                <a:latin typeface="+mn-lt"/>
                <a:ea typeface="+mn-ea"/>
                <a:cs typeface="+mn-cs"/>
              </a:rPr>
              <a:t>subdivision (b) of 84760.5 </a:t>
            </a:r>
            <a:r>
              <a:rPr lang="en-US" sz="1200" b="0" i="0" u="none" strike="noStrike" kern="1200" baseline="0" dirty="0">
                <a:solidFill>
                  <a:schemeClr val="tx1"/>
                </a:solidFill>
                <a:latin typeface="+mn-lt"/>
                <a:ea typeface="+mn-ea"/>
                <a:cs typeface="+mn-cs"/>
              </a:rPr>
              <a:t>are eligible for enhanced funding, </a:t>
            </a:r>
            <a:r>
              <a:rPr lang="en-US" sz="1200" b="1" i="0" u="none" strike="noStrike" kern="1200" baseline="0" dirty="0">
                <a:solidFill>
                  <a:schemeClr val="tx1"/>
                </a:solidFill>
                <a:latin typeface="+mn-lt"/>
                <a:ea typeface="+mn-ea"/>
                <a:cs typeface="+mn-cs"/>
              </a:rPr>
              <a:t>which limits eligibility to the following: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elementary and secondary basic skills; </a:t>
            </a:r>
          </a:p>
          <a:p>
            <a:r>
              <a:rPr lang="en-US" sz="1200" b="0" i="0" u="none" strike="noStrike" kern="1200" baseline="0" dirty="0">
                <a:solidFill>
                  <a:schemeClr val="tx1"/>
                </a:solidFill>
                <a:latin typeface="+mn-lt"/>
                <a:ea typeface="+mn-ea"/>
                <a:cs typeface="+mn-cs"/>
              </a:rPr>
              <a:t>- Classes and courses for students eligible for educational services in </a:t>
            </a:r>
            <a:r>
              <a:rPr lang="en-US" sz="1200" b="1" i="0" u="none" strike="noStrike" kern="1200" baseline="0" dirty="0">
                <a:solidFill>
                  <a:schemeClr val="tx1"/>
                </a:solidFill>
                <a:latin typeface="+mn-lt"/>
                <a:ea typeface="+mn-ea"/>
                <a:cs typeface="+mn-cs"/>
              </a:rPr>
              <a:t>workforce preparation </a:t>
            </a:r>
            <a:r>
              <a:rPr lang="en-US" sz="1200" b="0" i="0" u="none" strike="noStrike" kern="1200" baseline="0" dirty="0">
                <a:solidFill>
                  <a:schemeClr val="tx1"/>
                </a:solidFill>
                <a:latin typeface="+mn-lt"/>
                <a:ea typeface="+mn-ea"/>
                <a:cs typeface="+mn-cs"/>
              </a:rPr>
              <a:t>classes in the basic skills of speaking, listening, reading, writing, mathematics, decision-making and problem-solving skills that are necessary to participate in job-specific technical training;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Short-term vocational </a:t>
            </a:r>
            <a:r>
              <a:rPr lang="en-US" sz="1200" b="0" i="0" u="none" strike="noStrike" kern="1200" baseline="0" dirty="0">
                <a:solidFill>
                  <a:schemeClr val="tx1"/>
                </a:solidFill>
                <a:latin typeface="+mn-lt"/>
                <a:ea typeface="+mn-ea"/>
                <a:cs typeface="+mn-cs"/>
              </a:rPr>
              <a:t>programs with high employment potential, as determined by the California Community Colleges chancellor in consultation with the Employment Development Department utilizing job demand data provided by that department; and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English as a second language </a:t>
            </a:r>
            <a:r>
              <a:rPr lang="en-US" sz="1200" b="0" i="0" u="none" strike="noStrike" kern="1200" baseline="0" dirty="0">
                <a:solidFill>
                  <a:schemeClr val="tx1"/>
                </a:solidFill>
                <a:latin typeface="+mn-lt"/>
                <a:ea typeface="+mn-ea"/>
                <a:cs typeface="+mn-cs"/>
              </a:rPr>
              <a:t>and vocational English as a second language. </a:t>
            </a:r>
          </a:p>
          <a:p>
            <a:pPr marL="0" indent="0">
              <a:buFontTx/>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2BA7B-EE38-4E87-9AED-653F73FE1A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83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COCI</a:t>
            </a:r>
            <a:r>
              <a:rPr lang="en-US" baseline="0" dirty="0"/>
              <a:t> PROGRAM RECORD SECTION IS THE “</a:t>
            </a:r>
            <a:r>
              <a:rPr lang="en-US" b="1" baseline="0" dirty="0"/>
              <a:t>PROPOSAL SUMMARY</a:t>
            </a:r>
            <a:r>
              <a:rPr lang="en-US" baseline="0" dirty="0"/>
              <a:t>” AND THE F</a:t>
            </a:r>
            <a:r>
              <a:rPr lang="en-US" dirty="0"/>
              <a:t>IELDS</a:t>
            </a:r>
            <a:r>
              <a:rPr lang="en-US" baseline="0" dirty="0"/>
              <a:t> INCLUDE: </a:t>
            </a:r>
            <a:r>
              <a:rPr lang="en-US" b="1" baseline="0" dirty="0"/>
              <a:t>CATALOG DESCRIPTION; TOP CODE; CIP CODE; DISTRICT GOV. BOARD APPV’L DATE; NEXT PROGRAM REVIEW; PROGRAM NARRATIVE; APPROVAL LETTER; </a:t>
            </a:r>
            <a:r>
              <a:rPr lang="en-US" b="0" baseline="0" dirty="0"/>
              <a:t>and a field titled, “OTHER” that serves as a space for colleges to attach supporting documentation; as you can see in the certificate example that is shown here, the supporting documentation attached to the record is the “LMI” (Labor Market Information); in accordance with ED 84760.5 (CDCP statute) the CCCCO must verify that CDCP certificate proposal submissions in the “Short-term Vocational with High Employment Potential” instructional domain includes evidence of high employability (the LMI, preferably from State of CA Employment Development Dept. (“EDD”); the LMI analysis should be per the colleges’ local county or region. </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COCI PROGRAM LINK: </a:t>
            </a:r>
            <a:r>
              <a:rPr lang="en-US" dirty="0">
                <a:hlinkClick r:id="rId3"/>
              </a:rPr>
              <a:t>https://coci2.ccctechcenter.org/admin/programs/detail/49691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78C93-FD70-4993-8314-1D79699650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49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2BA7B-EE38-4E87-9AED-653F73FE1A02}" type="slidenum">
              <a:rPr lang="en-US" smtClean="0"/>
              <a:t>23</a:t>
            </a:fld>
            <a:endParaRPr lang="en-US"/>
          </a:p>
        </p:txBody>
      </p:sp>
    </p:spTree>
    <p:extLst>
      <p:ext uri="{BB962C8B-B14F-4D97-AF65-F5344CB8AC3E}">
        <p14:creationId xmlns:p14="http://schemas.microsoft.com/office/powerpoint/2010/main" val="32543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52f931f65_3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52f931f65_3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lvl="0" indent="0" algn="l" rtl="0">
              <a:spcBef>
                <a:spcPts val="0"/>
              </a:spcBef>
              <a:spcAft>
                <a:spcPts val="0"/>
              </a:spcAft>
              <a:buNone/>
            </a:pPr>
            <a:r>
              <a:rPr lang="en-US" dirty="0"/>
              <a:t>Final activity How would you rate your knowledge of noncredit…</a:t>
            </a:r>
          </a:p>
          <a:p>
            <a:pPr marL="0" lvl="0" indent="0" algn="l" rtl="0">
              <a:spcBef>
                <a:spcPts val="1600"/>
              </a:spcBef>
              <a:spcAft>
                <a:spcPts val="0"/>
              </a:spcAft>
              <a:buNone/>
            </a:pPr>
            <a:r>
              <a:rPr lang="en-US" dirty="0"/>
              <a:t>Ratings</a:t>
            </a:r>
          </a:p>
          <a:p>
            <a:pPr marL="0" lvl="0" indent="0" algn="l" rtl="0">
              <a:spcBef>
                <a:spcPts val="1600"/>
              </a:spcBef>
              <a:spcAft>
                <a:spcPts val="0"/>
              </a:spcAft>
              <a:buNone/>
            </a:pPr>
            <a:r>
              <a:rPr lang="en-US" dirty="0"/>
              <a:t>1-2: Very limited or no information about noncredit</a:t>
            </a:r>
          </a:p>
          <a:p>
            <a:pPr marL="0" lvl="0" indent="0" algn="l" rtl="0">
              <a:spcBef>
                <a:spcPts val="1600"/>
              </a:spcBef>
              <a:spcAft>
                <a:spcPts val="0"/>
              </a:spcAft>
              <a:buNone/>
            </a:pPr>
            <a:r>
              <a:rPr lang="en-US" dirty="0"/>
              <a:t>3-4:  Little experience with noncredit </a:t>
            </a:r>
          </a:p>
          <a:p>
            <a:pPr marL="0" lvl="0" indent="0" algn="l" rtl="0">
              <a:spcBef>
                <a:spcPts val="1600"/>
              </a:spcBef>
              <a:spcAft>
                <a:spcPts val="1600"/>
              </a:spcAft>
              <a:buNone/>
            </a:pPr>
            <a:r>
              <a:rPr lang="en-US" dirty="0"/>
              <a:t>    5: Expert</a:t>
            </a:r>
          </a:p>
          <a:p>
            <a:pPr marL="0" indent="0">
              <a:buNone/>
            </a:pPr>
            <a:endParaRPr dirty="0"/>
          </a:p>
        </p:txBody>
      </p:sp>
    </p:spTree>
    <p:extLst>
      <p:ext uri="{BB962C8B-B14F-4D97-AF65-F5344CB8AC3E}">
        <p14:creationId xmlns:p14="http://schemas.microsoft.com/office/powerpoint/2010/main" val="31313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53f8cb1e2_1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53f8cb1e2_1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(CA/CG)</a:t>
            </a:r>
            <a:endParaRPr dirty="0"/>
          </a:p>
        </p:txBody>
      </p:sp>
    </p:spTree>
    <p:extLst>
      <p:ext uri="{BB962C8B-B14F-4D97-AF65-F5344CB8AC3E}">
        <p14:creationId xmlns:p14="http://schemas.microsoft.com/office/powerpoint/2010/main" val="319261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547d8076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547d8076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92493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4b8075d9f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4b8075d9f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SAM</a:t>
            </a:r>
            <a:endParaRPr dirty="0"/>
          </a:p>
        </p:txBody>
      </p:sp>
    </p:spTree>
    <p:extLst>
      <p:ext uri="{BB962C8B-B14F-4D97-AF65-F5344CB8AC3E}">
        <p14:creationId xmlns:p14="http://schemas.microsoft.com/office/powerpoint/2010/main" val="199621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53f8cb1e2_1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53f8cb1e2_1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solidFill>
                  <a:srgbClr val="FF0000"/>
                </a:solidFill>
              </a:rPr>
              <a:t>(CA)</a:t>
            </a:r>
            <a:endParaRPr dirty="0"/>
          </a:p>
        </p:txBody>
      </p:sp>
    </p:spTree>
    <p:extLst>
      <p:ext uri="{BB962C8B-B14F-4D97-AF65-F5344CB8AC3E}">
        <p14:creationId xmlns:p14="http://schemas.microsoft.com/office/powerpoint/2010/main" val="273344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dashboards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61536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Suite of dashboards; kind of data (actionable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761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dashboards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26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closely aligned in some places and there are some places that the concepts do not translate. LB is going to be used as the source to document methodology for funding. </a:t>
            </a:r>
          </a:p>
          <a:p>
            <a:endParaRPr lang="en-US" dirty="0"/>
          </a:p>
        </p:txBody>
      </p:sp>
      <p:sp>
        <p:nvSpPr>
          <p:cNvPr id="4" name="Slide Number Placeholder 3"/>
          <p:cNvSpPr>
            <a:spLocks noGrp="1"/>
          </p:cNvSpPr>
          <p:nvPr>
            <p:ph type="sldNum" sz="quarter" idx="5"/>
          </p:nvPr>
        </p:nvSpPr>
        <p:spPr/>
        <p:txBody>
          <a:bodyPr/>
          <a:lstStyle/>
          <a:p>
            <a:fld id="{1588316C-8FAC-445F-9475-2B7C26FF4B14}" type="slidenum">
              <a:rPr lang="en-US" smtClean="0"/>
              <a:t>49</a:t>
            </a:fld>
            <a:endParaRPr lang="en-US"/>
          </a:p>
        </p:txBody>
      </p:sp>
    </p:spTree>
    <p:extLst>
      <p:ext uri="{BB962C8B-B14F-4D97-AF65-F5344CB8AC3E}">
        <p14:creationId xmlns:p14="http://schemas.microsoft.com/office/powerpoint/2010/main" val="426790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1">
              <a:spcBef>
                <a:spcPts val="764"/>
              </a:spcBef>
              <a:defRPr/>
            </a:pPr>
            <a:r>
              <a:rPr lang="en-US" b="1" dirty="0">
                <a:latin typeface="Arial" panose="020B0604020202020204" pitchFamily="34" charset="0"/>
                <a:cs typeface="Arial" panose="020B0604020202020204" pitchFamily="34" charset="0"/>
                <a:sym typeface="Helvetica Light"/>
              </a:rPr>
              <a:t>Completion</a:t>
            </a:r>
            <a:r>
              <a:rPr lang="en-US" dirty="0">
                <a:latin typeface="Arial" panose="020B0604020202020204" pitchFamily="34" charset="0"/>
                <a:cs typeface="Arial" panose="020B0604020202020204" pitchFamily="34" charset="0"/>
                <a:sym typeface="Helvetica Light"/>
              </a:rPr>
              <a:t>- Most students who enter a community college never complete a degree or certificate or transfer to a 4-year university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Time to Degree</a:t>
            </a:r>
            <a:r>
              <a:rPr lang="en-US" dirty="0">
                <a:latin typeface="Arial" panose="020B0604020202020204" pitchFamily="34" charset="0"/>
                <a:cs typeface="Arial" panose="020B0604020202020204" pitchFamily="34" charset="0"/>
                <a:sym typeface="Helvetica Light"/>
              </a:rPr>
              <a:t>-CCC students who do reach a defined educational goal such as a degree or transfer take a long time to do so, often accumulating many excess course credits along the way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Achievement gaps</a:t>
            </a:r>
            <a:r>
              <a:rPr lang="en-US" dirty="0">
                <a:latin typeface="Arial" panose="020B0604020202020204" pitchFamily="34" charset="0"/>
                <a:cs typeface="Arial" panose="020B0604020202020204" pitchFamily="34" charset="0"/>
                <a:sym typeface="Helvetica Light"/>
              </a:rPr>
              <a:t> persist across the CCCs and high-need regions of the state are not served equitably</a:t>
            </a:r>
          </a:p>
          <a:p>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0DCE8D96-016D-4C5F-B8FB-25D57DD9E94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32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52f931f65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52f931f65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7157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1">
              <a:spcBef>
                <a:spcPts val="764"/>
              </a:spcBef>
              <a:defRPr/>
            </a:pPr>
            <a:r>
              <a:rPr lang="en-US" b="1" dirty="0">
                <a:latin typeface="Arial" panose="020B0604020202020204" pitchFamily="34" charset="0"/>
                <a:cs typeface="Arial" panose="020B0604020202020204" pitchFamily="34" charset="0"/>
                <a:sym typeface="Helvetica Light"/>
              </a:rPr>
              <a:t>Completion</a:t>
            </a:r>
            <a:r>
              <a:rPr lang="en-US" dirty="0">
                <a:latin typeface="Arial" panose="020B0604020202020204" pitchFamily="34" charset="0"/>
                <a:cs typeface="Arial" panose="020B0604020202020204" pitchFamily="34" charset="0"/>
                <a:sym typeface="Helvetica Light"/>
              </a:rPr>
              <a:t>- Most students who enter a community college never complete a degree or certificate or transfer to a 4-year university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Time to Degree</a:t>
            </a:r>
            <a:r>
              <a:rPr lang="en-US" dirty="0">
                <a:latin typeface="Arial" panose="020B0604020202020204" pitchFamily="34" charset="0"/>
                <a:cs typeface="Arial" panose="020B0604020202020204" pitchFamily="34" charset="0"/>
                <a:sym typeface="Helvetica Light"/>
              </a:rPr>
              <a:t>-CCC students who do reach a defined educational goal such as a degree or transfer take a long time to do so, often accumulating many excess course credits along the way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Achievement gaps</a:t>
            </a:r>
            <a:r>
              <a:rPr lang="en-US" dirty="0">
                <a:latin typeface="Arial" panose="020B0604020202020204" pitchFamily="34" charset="0"/>
                <a:cs typeface="Arial" panose="020B0604020202020204" pitchFamily="34" charset="0"/>
                <a:sym typeface="Helvetica Light"/>
              </a:rPr>
              <a:t> persist across the CCCs and high-need regions of the state are not served equitably</a:t>
            </a:r>
          </a:p>
          <a:p>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0DCE8D96-016D-4C5F-B8FB-25D57DD9E94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9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How would you rate your knowledge of noncredit…</a:t>
            </a:r>
          </a:p>
          <a:p>
            <a:pPr marL="0" lvl="0" indent="0" algn="l" rtl="0">
              <a:spcBef>
                <a:spcPts val="1600"/>
              </a:spcBef>
              <a:spcAft>
                <a:spcPts val="0"/>
              </a:spcAft>
              <a:buNone/>
            </a:pPr>
            <a:r>
              <a:rPr lang="en-US" dirty="0"/>
              <a:t>Ratings</a:t>
            </a:r>
          </a:p>
          <a:p>
            <a:pPr marL="0" lvl="0" indent="0" algn="l" rtl="0">
              <a:spcBef>
                <a:spcPts val="1600"/>
              </a:spcBef>
              <a:spcAft>
                <a:spcPts val="0"/>
              </a:spcAft>
              <a:buNone/>
            </a:pPr>
            <a:r>
              <a:rPr lang="en-US" dirty="0"/>
              <a:t>1-2: Very limited or no information about noncredit</a:t>
            </a:r>
          </a:p>
          <a:p>
            <a:pPr marL="0" lvl="0" indent="0" algn="l" rtl="0">
              <a:spcBef>
                <a:spcPts val="1600"/>
              </a:spcBef>
              <a:spcAft>
                <a:spcPts val="0"/>
              </a:spcAft>
              <a:buNone/>
            </a:pPr>
            <a:r>
              <a:rPr lang="en-US" dirty="0"/>
              <a:t>3-4:  Little experience with noncredit </a:t>
            </a:r>
          </a:p>
          <a:p>
            <a:pPr marL="0" lvl="0" indent="0" algn="l" rtl="0">
              <a:spcBef>
                <a:spcPts val="1600"/>
              </a:spcBef>
              <a:spcAft>
                <a:spcPts val="1600"/>
              </a:spcAft>
              <a:buNone/>
            </a:pPr>
            <a:r>
              <a:rPr lang="en-US" dirty="0"/>
              <a:t>    5: Expert</a:t>
            </a:r>
          </a:p>
          <a:p>
            <a:endParaRPr lang="en-US" dirty="0"/>
          </a:p>
        </p:txBody>
      </p:sp>
    </p:spTree>
    <p:extLst>
      <p:ext uri="{BB962C8B-B14F-4D97-AF65-F5344CB8AC3E}">
        <p14:creationId xmlns:p14="http://schemas.microsoft.com/office/powerpoint/2010/main" val="9687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52f931f65_3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52f931f65_3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2202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335201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258639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53f8cb1e2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53f8cb1e2_0_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CG</a:t>
            </a:r>
          </a:p>
          <a:p>
            <a:pPr marL="0" indent="0">
              <a:buNone/>
            </a:pPr>
            <a:r>
              <a:rPr lang="en-US" dirty="0"/>
              <a:t>The components that contribute to the dynamic</a:t>
            </a:r>
            <a:r>
              <a:rPr lang="en-US" baseline="0" dirty="0"/>
              <a:t> flexibility of noncredit </a:t>
            </a:r>
            <a:endParaRPr dirty="0"/>
          </a:p>
        </p:txBody>
      </p:sp>
    </p:spTree>
    <p:extLst>
      <p:ext uri="{BB962C8B-B14F-4D97-AF65-F5344CB8AC3E}">
        <p14:creationId xmlns:p14="http://schemas.microsoft.com/office/powerpoint/2010/main" val="381480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52f931f65_3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52f931f65_3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9586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87DC-488F-2240-8400-A13B96844E4F}"/>
              </a:ext>
            </a:extLst>
          </p:cNvPr>
          <p:cNvSpPr>
            <a:spLocks noGrp="1"/>
          </p:cNvSpPr>
          <p:nvPr>
            <p:ph type="ctrTitle" hasCustomPrompt="1"/>
          </p:nvPr>
        </p:nvSpPr>
        <p:spPr>
          <a:xfrm>
            <a:off x="3682313" y="2038864"/>
            <a:ext cx="7485998" cy="1780017"/>
          </a:xfrm>
        </p:spPr>
        <p:txBody>
          <a:bodyPr anchor="b">
            <a:normAutofit/>
          </a:bodyPr>
          <a:lstStyle>
            <a:lvl1pPr algn="ctr">
              <a:defRPr sz="4400">
                <a:solidFill>
                  <a:schemeClr val="accent2"/>
                </a:solidFill>
                <a:latin typeface="Palatino" pitchFamily="2" charset="77"/>
                <a:ea typeface="Palatino" pitchFamily="2" charset="77"/>
              </a:defRPr>
            </a:lvl1pPr>
          </a:lstStyle>
          <a:p>
            <a:r>
              <a:rPr lang="en-US" dirty="0"/>
              <a:t>Click to Edit</a:t>
            </a:r>
            <a:br>
              <a:rPr lang="en-US" dirty="0"/>
            </a:br>
            <a:r>
              <a:rPr lang="en-US" dirty="0"/>
              <a:t>Title</a:t>
            </a:r>
          </a:p>
        </p:txBody>
      </p:sp>
      <p:sp>
        <p:nvSpPr>
          <p:cNvPr id="3" name="Subtitle 2">
            <a:extLst>
              <a:ext uri="{FF2B5EF4-FFF2-40B4-BE49-F238E27FC236}">
                <a16:creationId xmlns:a16="http://schemas.microsoft.com/office/drawing/2014/main" id="{BC33C611-85E4-614D-A578-E6A3786610E8}"/>
              </a:ext>
            </a:extLst>
          </p:cNvPr>
          <p:cNvSpPr>
            <a:spLocks noGrp="1"/>
          </p:cNvSpPr>
          <p:nvPr>
            <p:ph type="subTitle" idx="1" hasCustomPrompt="1"/>
          </p:nvPr>
        </p:nvSpPr>
        <p:spPr>
          <a:xfrm>
            <a:off x="3682313" y="3910957"/>
            <a:ext cx="7485998" cy="1655762"/>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rgbClr val="67483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a:p>
            <a:endParaRPr lang="en-US" dirty="0"/>
          </a:p>
        </p:txBody>
      </p:sp>
      <p:pic>
        <p:nvPicPr>
          <p:cNvPr id="11" name="Picture 10" descr="ASCCC logo">
            <a:extLst>
              <a:ext uri="{FF2B5EF4-FFF2-40B4-BE49-F238E27FC236}">
                <a16:creationId xmlns:a16="http://schemas.microsoft.com/office/drawing/2014/main" id="{7C5D4022-9CB8-C34D-BC12-06698F834C7D}"/>
              </a:ext>
            </a:extLst>
          </p:cNvPr>
          <p:cNvPicPr>
            <a:picLocks noChangeAspect="1"/>
          </p:cNvPicPr>
          <p:nvPr userDrawn="1"/>
        </p:nvPicPr>
        <p:blipFill>
          <a:blip r:embed="rId3"/>
          <a:stretch>
            <a:fillRect/>
          </a:stretch>
        </p:blipFill>
        <p:spPr>
          <a:xfrm>
            <a:off x="138669" y="193589"/>
            <a:ext cx="3545565" cy="2215978"/>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27672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901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1069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857B6-FAA9-46F9-ACE4-3D443C5643B7}" type="slidenum">
              <a:rPr lang="en-US" smtClean="0"/>
              <a:t>‹#›</a:t>
            </a:fld>
            <a:endParaRPr lang="en-US"/>
          </a:p>
        </p:txBody>
      </p:sp>
    </p:spTree>
    <p:extLst>
      <p:ext uri="{BB962C8B-B14F-4D97-AF65-F5344CB8AC3E}">
        <p14:creationId xmlns:p14="http://schemas.microsoft.com/office/powerpoint/2010/main" val="298134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35297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07756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21861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59583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026017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8534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F83-3E38-3D43-BAD6-E56667BA8032}"/>
              </a:ext>
            </a:extLst>
          </p:cNvPr>
          <p:cNvSpPr>
            <a:spLocks noGrp="1"/>
          </p:cNvSpPr>
          <p:nvPr>
            <p:ph type="title" hasCustomPrompt="1"/>
          </p:nvPr>
        </p:nvSpPr>
        <p:spPr>
          <a:xfrm>
            <a:off x="393357" y="1408670"/>
            <a:ext cx="3128319" cy="3576680"/>
          </a:xfrm>
        </p:spPr>
        <p:txBody>
          <a:bodyPr anchor="t">
            <a:normAutofit/>
          </a:bodyPr>
          <a:lstStyle>
            <a:lvl1pP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42B6B5A0-4BE7-D242-883D-240F42A74477}"/>
              </a:ext>
            </a:extLst>
          </p:cNvPr>
          <p:cNvSpPr>
            <a:spLocks noGrp="1"/>
          </p:cNvSpPr>
          <p:nvPr>
            <p:ph idx="1" hasCustomPrompt="1"/>
          </p:nvPr>
        </p:nvSpPr>
        <p:spPr>
          <a:xfrm>
            <a:off x="4733667" y="1408670"/>
            <a:ext cx="6868297" cy="4397590"/>
          </a:xfrm>
        </p:spPr>
        <p:txBody>
          <a:body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1C9CC6-E19B-F843-BB2D-96D46C72A971}"/>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905878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424024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92358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320737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FF354-9676-4467-A1AA-82117B59712C}" type="datetimeFigureOut">
              <a:rPr lang="en-US" smtClean="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851323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53613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333146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02897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579393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35133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81382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50436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258699" y="1868487"/>
            <a:ext cx="507244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425712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344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1029317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2647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87DC-488F-2240-8400-A13B96844E4F}"/>
              </a:ext>
            </a:extLst>
          </p:cNvPr>
          <p:cNvSpPr>
            <a:spLocks noGrp="1"/>
          </p:cNvSpPr>
          <p:nvPr>
            <p:ph type="ctrTitle" hasCustomPrompt="1"/>
          </p:nvPr>
        </p:nvSpPr>
        <p:spPr>
          <a:xfrm>
            <a:off x="3682313" y="2038864"/>
            <a:ext cx="7485998" cy="1780017"/>
          </a:xfrm>
        </p:spPr>
        <p:txBody>
          <a:bodyPr anchor="b">
            <a:normAutofit/>
          </a:bodyPr>
          <a:lstStyle>
            <a:lvl1pPr algn="ctr">
              <a:defRPr sz="4400">
                <a:solidFill>
                  <a:schemeClr val="accent2"/>
                </a:solidFill>
                <a:latin typeface="Palatino" pitchFamily="2" charset="77"/>
                <a:ea typeface="Palatino" pitchFamily="2" charset="77"/>
              </a:defRPr>
            </a:lvl1pPr>
          </a:lstStyle>
          <a:p>
            <a:r>
              <a:rPr lang="en-US" dirty="0"/>
              <a:t>Click to Edit</a:t>
            </a:r>
            <a:br>
              <a:rPr lang="en-US" dirty="0"/>
            </a:br>
            <a:r>
              <a:rPr lang="en-US" dirty="0"/>
              <a:t>Title</a:t>
            </a:r>
          </a:p>
        </p:txBody>
      </p:sp>
      <p:sp>
        <p:nvSpPr>
          <p:cNvPr id="3" name="Subtitle 2">
            <a:extLst>
              <a:ext uri="{FF2B5EF4-FFF2-40B4-BE49-F238E27FC236}">
                <a16:creationId xmlns:a16="http://schemas.microsoft.com/office/drawing/2014/main" id="{BC33C611-85E4-614D-A578-E6A3786610E8}"/>
              </a:ext>
            </a:extLst>
          </p:cNvPr>
          <p:cNvSpPr>
            <a:spLocks noGrp="1"/>
          </p:cNvSpPr>
          <p:nvPr>
            <p:ph type="subTitle" idx="1" hasCustomPrompt="1"/>
          </p:nvPr>
        </p:nvSpPr>
        <p:spPr>
          <a:xfrm>
            <a:off x="3682313" y="3910957"/>
            <a:ext cx="7485998" cy="1655762"/>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rgbClr val="67483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a:p>
            <a:endParaRPr lang="en-US" dirty="0"/>
          </a:p>
        </p:txBody>
      </p:sp>
      <p:pic>
        <p:nvPicPr>
          <p:cNvPr id="11" name="Picture 10" descr="ASCCC logo">
            <a:extLst>
              <a:ext uri="{FF2B5EF4-FFF2-40B4-BE49-F238E27FC236}">
                <a16:creationId xmlns:a16="http://schemas.microsoft.com/office/drawing/2014/main" id="{7C5D4022-9CB8-C34D-BC12-06698F834C7D}"/>
              </a:ext>
            </a:extLst>
          </p:cNvPr>
          <p:cNvPicPr>
            <a:picLocks noChangeAspect="1"/>
          </p:cNvPicPr>
          <p:nvPr userDrawn="1"/>
        </p:nvPicPr>
        <p:blipFill>
          <a:blip r:embed="rId3"/>
          <a:stretch>
            <a:fillRect/>
          </a:stretch>
        </p:blipFill>
        <p:spPr>
          <a:xfrm>
            <a:off x="138669" y="193589"/>
            <a:ext cx="3545565" cy="2215978"/>
          </a:xfrm>
          <a:prstGeom prst="rect">
            <a:avLst/>
          </a:prstGeom>
        </p:spPr>
      </p:pic>
    </p:spTree>
    <p:extLst>
      <p:ext uri="{BB962C8B-B14F-4D97-AF65-F5344CB8AC3E}">
        <p14:creationId xmlns:p14="http://schemas.microsoft.com/office/powerpoint/2010/main" val="244753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F83-3E38-3D43-BAD6-E56667BA8032}"/>
              </a:ext>
            </a:extLst>
          </p:cNvPr>
          <p:cNvSpPr>
            <a:spLocks noGrp="1"/>
          </p:cNvSpPr>
          <p:nvPr>
            <p:ph type="title" hasCustomPrompt="1"/>
          </p:nvPr>
        </p:nvSpPr>
        <p:spPr>
          <a:xfrm>
            <a:off x="393357" y="1408670"/>
            <a:ext cx="3128319" cy="3576680"/>
          </a:xfrm>
        </p:spPr>
        <p:txBody>
          <a:bodyPr anchor="t">
            <a:normAutofit/>
          </a:bodyPr>
          <a:lstStyle>
            <a:lvl1pP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42B6B5A0-4BE7-D242-883D-240F42A74477}"/>
              </a:ext>
            </a:extLst>
          </p:cNvPr>
          <p:cNvSpPr>
            <a:spLocks noGrp="1"/>
          </p:cNvSpPr>
          <p:nvPr>
            <p:ph idx="1" hasCustomPrompt="1"/>
          </p:nvPr>
        </p:nvSpPr>
        <p:spPr>
          <a:xfrm>
            <a:off x="4733667" y="1408670"/>
            <a:ext cx="6868297" cy="4397590"/>
          </a:xfrm>
        </p:spPr>
        <p:txBody>
          <a:body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1C9CC6-E19B-F843-BB2D-96D46C72A971}"/>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1392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50436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258699" y="1868487"/>
            <a:ext cx="507244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34323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1029317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4190828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4457014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4FF354-9676-4467-A1AA-82117B59712C}" type="datetimeFigureOut">
              <a:rPr lang="en-US" smtClean="0"/>
              <a:pPr/>
              <a:t>7/2/2020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12CA6E-68EC-4EAD-A129-B21EB6353BF5}" type="slidenum">
              <a:rPr lang="en-US" smtClean="0"/>
              <a:pPr/>
              <a:t>‹#›</a:t>
            </a:fld>
            <a:endParaRPr lang="en-US" dirty="0"/>
          </a:p>
        </p:txBody>
      </p:sp>
    </p:spTree>
    <p:extLst>
      <p:ext uri="{BB962C8B-B14F-4D97-AF65-F5344CB8AC3E}">
        <p14:creationId xmlns:p14="http://schemas.microsoft.com/office/powerpoint/2010/main" val="2184883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9"/>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226829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extranet.cccco.edu/Divisions/TechResearchInfoSys/MIS.aspx" TargetMode="External"/><Relationship Id="rId3" Type="http://schemas.openxmlformats.org/officeDocument/2006/relationships/hyperlink" Target="https://www.cccco.edu/About-Us/Chancellors-Office/Divisions/Educational-Services-and-Support/What-we-do/Curriculum-and-Instruction-Unit" TargetMode="External"/><Relationship Id="rId7" Type="http://schemas.openxmlformats.org/officeDocument/2006/relationships/hyperlink" Target="http://www.asccc.org/node/175016"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www.cccco.edu/About-Us/Chancellors-Office/Divisions/General-Counsel/Programs" TargetMode="External"/><Relationship Id="rId5" Type="http://schemas.openxmlformats.org/officeDocument/2006/relationships/hyperlink" Target="https://www.cccco.edu/-/media/TOPCIP2020June.xlsx?la=en&amp;hash=8A4217DB70CFD069AFD2F4876E173E8EC65C482F" TargetMode="External"/><Relationship Id="rId4" Type="http://schemas.openxmlformats.org/officeDocument/2006/relationships/hyperlink" Target="https://www.cccco.edu/-/media/CCCCO-Website/Reports/CCCCO_Report_Program_Course_Approval-web-102819.pdf?la=en&amp;hash=06918DD585E9F8C0805334FEA3EB1E6872C22F16" TargetMode="External"/><Relationship Id="rId9" Type="http://schemas.openxmlformats.org/officeDocument/2006/relationships/hyperlink" Target="https://coci2.ccctechcenter.org/admin/courses/review/37456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ngriffin@cccco.edu" TargetMode="External"/><Relationship Id="rId3" Type="http://schemas.openxmlformats.org/officeDocument/2006/relationships/hyperlink" Target="mailto:dgarcia@cccco.edu" TargetMode="External"/><Relationship Id="rId7" Type="http://schemas.openxmlformats.org/officeDocument/2006/relationships/hyperlink" Target="mailto:kolson@cccco.edu" TargetMode="External"/><Relationship Id="rId2" Type="http://schemas.openxmlformats.org/officeDocument/2006/relationships/hyperlink" Target="mailto:pblank@cccco.edu" TargetMode="External"/><Relationship Id="rId1" Type="http://schemas.openxmlformats.org/officeDocument/2006/relationships/slideLayout" Target="../slideLayouts/slideLayout25.xml"/><Relationship Id="rId6" Type="http://schemas.openxmlformats.org/officeDocument/2006/relationships/hyperlink" Target="mailto:klovelace@cccco.edu" TargetMode="External"/><Relationship Id="rId5" Type="http://schemas.openxmlformats.org/officeDocument/2006/relationships/hyperlink" Target="mailto:ztorres@cccco.edu" TargetMode="External"/><Relationship Id="rId4" Type="http://schemas.openxmlformats.org/officeDocument/2006/relationships/hyperlink" Target="mailto:cguiney@cccco.ed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bquinn@cccco.edu" TargetMode="External"/><Relationship Id="rId3" Type="http://schemas.openxmlformats.org/officeDocument/2006/relationships/hyperlink" Target="mailto:nkelly@cccco.edu" TargetMode="External"/><Relationship Id="rId7" Type="http://schemas.openxmlformats.org/officeDocument/2006/relationships/hyperlink" Target="mailto:wfinche@cccco.edu" TargetMode="External"/><Relationship Id="rId2" Type="http://schemas.openxmlformats.org/officeDocument/2006/relationships/hyperlink" Target="mailto:cguiney@cccco.edu" TargetMode="External"/><Relationship Id="rId1" Type="http://schemas.openxmlformats.org/officeDocument/2006/relationships/slideLayout" Target="../slideLayouts/slideLayout4.xml"/><Relationship Id="rId6" Type="http://schemas.openxmlformats.org/officeDocument/2006/relationships/hyperlink" Target="mailto:gbrowne@cccco.edu" TargetMode="External"/><Relationship Id="rId5" Type="http://schemas.openxmlformats.org/officeDocument/2006/relationships/hyperlink" Target="mailto:ngriffin@cccco.edu" TargetMode="External"/><Relationship Id="rId4" Type="http://schemas.openxmlformats.org/officeDocument/2006/relationships/hyperlink" Target="mailto:kolson@cccco.edu" TargetMode="External"/><Relationship Id="rId9" Type="http://schemas.openxmlformats.org/officeDocument/2006/relationships/hyperlink" Target="mailto:drodriguez@cccco.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sccc.org/sites/default/files/Minimum_Qualifications2018.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alpassplus.org/Launchboard/Adult-Education-Pipeline.aspx" TargetMode="Externa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calpassplus.org/Launchboard/Adult-Education-Pipeline.asp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calpassplus.org/LaunchBoard/Home.aspx" TargetMode="External"/><Relationship Id="rId3" Type="http://schemas.openxmlformats.org/officeDocument/2006/relationships/hyperlink" Target="http://cccco.edu/" TargetMode="External"/><Relationship Id="rId7" Type="http://schemas.openxmlformats.org/officeDocument/2006/relationships/hyperlink" Target="https://www.ccaestate.org/" TargetMode="External"/><Relationship Id="rId2" Type="http://schemas.openxmlformats.org/officeDocument/2006/relationships/hyperlink" Target="http://asccc.org/" TargetMode="External"/><Relationship Id="rId1" Type="http://schemas.openxmlformats.org/officeDocument/2006/relationships/slideLayout" Target="../slideLayouts/slideLayout2.xml"/><Relationship Id="rId6" Type="http://schemas.openxmlformats.org/officeDocument/2006/relationships/hyperlink" Target="http://www.acceonline.org/" TargetMode="External"/><Relationship Id="rId5" Type="http://schemas.openxmlformats.org/officeDocument/2006/relationships/hyperlink" Target="https://caladulted.org/" TargetMode="External"/><Relationship Id="rId4" Type="http://schemas.openxmlformats.org/officeDocument/2006/relationships/hyperlink" Target="https://visionresourcecenter.cccco.edu/"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576233"/>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dirty="0">
                <a:solidFill>
                  <a:srgbClr val="533A27"/>
                </a:solidFill>
              </a:rPr>
              <a:t>Noncredit Basics</a:t>
            </a:r>
            <a:endParaRPr dirty="0">
              <a:solidFill>
                <a:srgbClr val="533A27"/>
              </a:solidFill>
            </a:endParaRPr>
          </a:p>
        </p:txBody>
      </p:sp>
      <p:sp>
        <p:nvSpPr>
          <p:cNvPr id="55" name="Google Shape;55;p13"/>
          <p:cNvSpPr txBox="1">
            <a:spLocks noGrp="1"/>
          </p:cNvSpPr>
          <p:nvPr>
            <p:ph type="subTitle" idx="1"/>
          </p:nvPr>
        </p:nvSpPr>
        <p:spPr>
          <a:xfrm>
            <a:off x="415600" y="3313033"/>
            <a:ext cx="11360800" cy="3343600"/>
          </a:xfrm>
          <a:prstGeom prst="rect">
            <a:avLst/>
          </a:prstGeom>
        </p:spPr>
        <p:txBody>
          <a:bodyPr spcFirstLastPara="1" vert="horz" wrap="square" lIns="121900" tIns="121900" rIns="121900" bIns="121900" rtlCol="0" anchor="t" anchorCtr="0">
            <a:noAutofit/>
          </a:bodyPr>
          <a:lstStyle/>
          <a:p>
            <a:r>
              <a:rPr lang="en-US" dirty="0"/>
              <a:t>ASCCC 2020 VIRTUAL CURRICULUM INSTITUTE</a:t>
            </a:r>
            <a:endParaRPr dirty="0"/>
          </a:p>
          <a:p>
            <a:endParaRPr dirty="0"/>
          </a:p>
          <a:p>
            <a:r>
              <a:rPr lang="en-US" dirty="0"/>
              <a:t>July 8, 2020</a:t>
            </a:r>
            <a:endParaRPr dirty="0"/>
          </a:p>
          <a:p>
            <a:endParaRPr dirty="0"/>
          </a:p>
          <a:p>
            <a:endParaRPr dirty="0"/>
          </a:p>
        </p:txBody>
      </p:sp>
    </p:spTree>
    <p:extLst>
      <p:ext uri="{BB962C8B-B14F-4D97-AF65-F5344CB8AC3E}">
        <p14:creationId xmlns:p14="http://schemas.microsoft.com/office/powerpoint/2010/main" val="408342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rgbClr val="533A27"/>
                </a:solidFill>
              </a:rPr>
              <a:t>Background</a:t>
            </a:r>
          </a:p>
        </p:txBody>
      </p:sp>
    </p:spTree>
    <p:extLst>
      <p:ext uri="{BB962C8B-B14F-4D97-AF65-F5344CB8AC3E}">
        <p14:creationId xmlns:p14="http://schemas.microsoft.com/office/powerpoint/2010/main" val="411647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567" y="234723"/>
            <a:ext cx="9885407" cy="1186753"/>
          </a:xfrm>
        </p:spPr>
        <p:txBody>
          <a:bodyPr>
            <a:normAutofit/>
          </a:bodyPr>
          <a:lstStyle/>
          <a:p>
            <a:r>
              <a:rPr lang="en-US" sz="3600" dirty="0">
                <a:solidFill>
                  <a:srgbClr val="533A27"/>
                </a:solidFill>
              </a:rPr>
              <a:t>What is Noncredit? </a:t>
            </a:r>
            <a:br>
              <a:rPr lang="en-US" sz="3600" dirty="0">
                <a:solidFill>
                  <a:srgbClr val="533A27"/>
                </a:solidFill>
              </a:rPr>
            </a:br>
            <a:r>
              <a:rPr lang="en-US" sz="2400" i="1" dirty="0">
                <a:solidFill>
                  <a:srgbClr val="533A27"/>
                </a:solidFill>
              </a:rPr>
              <a:t>short history and guiding philosophy </a:t>
            </a:r>
            <a:endParaRPr lang="en-US" sz="3600" i="1" dirty="0">
              <a:solidFill>
                <a:srgbClr val="533A27"/>
              </a:solidFill>
            </a:endParaRPr>
          </a:p>
        </p:txBody>
      </p:sp>
      <p:sp>
        <p:nvSpPr>
          <p:cNvPr id="3" name="Content Placeholder 2"/>
          <p:cNvSpPr>
            <a:spLocks noGrp="1"/>
          </p:cNvSpPr>
          <p:nvPr>
            <p:ph sz="half" idx="1"/>
          </p:nvPr>
        </p:nvSpPr>
        <p:spPr>
          <a:xfrm>
            <a:off x="1062683" y="1859545"/>
            <a:ext cx="10293176" cy="4659539"/>
          </a:xfrm>
        </p:spPr>
        <p:txBody>
          <a:bodyPr>
            <a:noAutofit/>
          </a:bodyPr>
          <a:lstStyle/>
          <a:p>
            <a:r>
              <a:rPr lang="en-US" sz="2000" dirty="0"/>
              <a:t>Noncredit instruction evolved from the first adult school in California in 1865</a:t>
            </a:r>
          </a:p>
          <a:p>
            <a:r>
              <a:rPr lang="en-US" sz="2000" dirty="0"/>
              <a:t>For students with diverse backgrounds, noncredit education is an important contributor to “open access” within the CCC system </a:t>
            </a:r>
          </a:p>
          <a:p>
            <a:r>
              <a:rPr lang="en-US" sz="2000" dirty="0"/>
              <a:t>Offers students access to a variety of low and no-cost courses</a:t>
            </a:r>
          </a:p>
          <a:p>
            <a:r>
              <a:rPr lang="en-US" sz="2000" dirty="0"/>
              <a:t>Noncredit courses often serve as a first point of entry for those who are underserved, as well as a transition point to prepare students for credit instruction and the workforce </a:t>
            </a:r>
          </a:p>
          <a:p>
            <a:r>
              <a:rPr lang="en-US" sz="2000" dirty="0"/>
              <a:t>Courses focus on skill attainment, not grades or units</a:t>
            </a:r>
          </a:p>
          <a:p>
            <a:r>
              <a:rPr lang="en-US" sz="2000" dirty="0"/>
              <a:t>Flexible course scheduling and open entry/exit options for students who are working and managing college simultaneously</a:t>
            </a:r>
          </a:p>
          <a:p>
            <a:r>
              <a:rPr lang="en-US" sz="2000" dirty="0"/>
              <a:t>While not all colleges offer a variety of noncredit courses, most do offer noncredit supervised tutoring</a:t>
            </a:r>
          </a:p>
          <a:p>
            <a:r>
              <a:rPr lang="en-US" sz="2000" dirty="0"/>
              <a:t>Suggested noncredit resources include the Program and Course Approval Handbook (PCAH) and publications by the Academic Senate for California Community Colleges (ASCCC)</a:t>
            </a:r>
          </a:p>
          <a:p>
            <a:pPr marL="0" indent="0">
              <a:buNone/>
            </a:pPr>
            <a:endParaRPr lang="en-US" sz="2200" dirty="0"/>
          </a:p>
        </p:txBody>
      </p:sp>
      <p:pic>
        <p:nvPicPr>
          <p:cNvPr id="5" name="Picture 4"/>
          <p:cNvPicPr>
            <a:picLocks noChangeAspect="1"/>
          </p:cNvPicPr>
          <p:nvPr/>
        </p:nvPicPr>
        <p:blipFill>
          <a:blip r:embed="rId3">
            <a:lum bright="70000" contrast="-70000"/>
          </a:blip>
          <a:stretch>
            <a:fillRect/>
          </a:stretch>
        </p:blipFill>
        <p:spPr>
          <a:xfrm>
            <a:off x="10048875" y="379186"/>
            <a:ext cx="1304925" cy="1181100"/>
          </a:xfrm>
          <a:prstGeom prst="rect">
            <a:avLst/>
          </a:prstGeom>
        </p:spPr>
      </p:pic>
    </p:spTree>
    <p:extLst>
      <p:ext uri="{BB962C8B-B14F-4D97-AF65-F5344CB8AC3E}">
        <p14:creationId xmlns:p14="http://schemas.microsoft.com/office/powerpoint/2010/main" val="121151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08" y="365126"/>
            <a:ext cx="9885407" cy="1023100"/>
          </a:xfrm>
        </p:spPr>
        <p:txBody>
          <a:bodyPr>
            <a:normAutofit fontScale="90000"/>
          </a:bodyPr>
          <a:lstStyle/>
          <a:p>
            <a:r>
              <a:rPr lang="en-US" dirty="0">
                <a:solidFill>
                  <a:srgbClr val="533A27"/>
                </a:solidFill>
              </a:rPr>
              <a:t>What is Noncredit? </a:t>
            </a:r>
            <a:br>
              <a:rPr lang="en-US" dirty="0">
                <a:solidFill>
                  <a:srgbClr val="533A27"/>
                </a:solidFill>
              </a:rPr>
            </a:br>
            <a:r>
              <a:rPr lang="en-US" sz="3200" i="1" dirty="0">
                <a:solidFill>
                  <a:srgbClr val="533A27"/>
                </a:solidFill>
              </a:rPr>
              <a:t>guiding philosophy </a:t>
            </a:r>
            <a:endParaRPr lang="en-US" i="1" dirty="0">
              <a:solidFill>
                <a:srgbClr val="533A27"/>
              </a:solidFill>
            </a:endParaRPr>
          </a:p>
        </p:txBody>
      </p:sp>
      <p:graphicFrame>
        <p:nvGraphicFramePr>
          <p:cNvPr id="4" name="Diagram 3"/>
          <p:cNvGraphicFramePr/>
          <p:nvPr>
            <p:extLst>
              <p:ext uri="{D42A27DB-BD31-4B8C-83A1-F6EECF244321}">
                <p14:modId xmlns:p14="http://schemas.microsoft.com/office/powerpoint/2010/main" val="3877558714"/>
              </p:ext>
            </p:extLst>
          </p:nvPr>
        </p:nvGraphicFramePr>
        <p:xfrm>
          <a:off x="947651" y="1207988"/>
          <a:ext cx="10472464" cy="515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8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74272" y="304064"/>
            <a:ext cx="11360800" cy="763600"/>
          </a:xfrm>
          <a:prstGeom prst="rect">
            <a:avLst/>
          </a:prstGeom>
        </p:spPr>
        <p:txBody>
          <a:bodyPr spcFirstLastPara="1" vert="horz" wrap="square" lIns="121900" tIns="121900" rIns="121900" bIns="121900" rtlCol="0" anchor="t" anchorCtr="0">
            <a:noAutofit/>
          </a:bodyPr>
          <a:lstStyle/>
          <a:p>
            <a:r>
              <a:rPr lang="en" dirty="0">
                <a:solidFill>
                  <a:srgbClr val="533A27"/>
                </a:solidFill>
              </a:rPr>
              <a:t>Noncredit Flexibility</a:t>
            </a:r>
            <a:endParaRPr dirty="0">
              <a:solidFill>
                <a:srgbClr val="533A27"/>
              </a:solidFill>
            </a:endParaRPr>
          </a:p>
        </p:txBody>
      </p:sp>
      <p:graphicFrame>
        <p:nvGraphicFramePr>
          <p:cNvPr id="3" name="Diagram 2"/>
          <p:cNvGraphicFramePr/>
          <p:nvPr>
            <p:extLst>
              <p:ext uri="{D42A27DB-BD31-4B8C-83A1-F6EECF244321}">
                <p14:modId xmlns:p14="http://schemas.microsoft.com/office/powerpoint/2010/main" val="1916436539"/>
              </p:ext>
            </p:extLst>
          </p:nvPr>
        </p:nvGraphicFramePr>
        <p:xfrm>
          <a:off x="1577381" y="11823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5-Point Star 1"/>
          <p:cNvSpPr/>
          <p:nvPr/>
        </p:nvSpPr>
        <p:spPr>
          <a:xfrm>
            <a:off x="2369127" y="3616037"/>
            <a:ext cx="1039091" cy="906088"/>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5-Point Star 4"/>
          <p:cNvSpPr/>
          <p:nvPr/>
        </p:nvSpPr>
        <p:spPr>
          <a:xfrm>
            <a:off x="2051164" y="3276126"/>
            <a:ext cx="658785" cy="450547"/>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5-Point Star 5"/>
          <p:cNvSpPr/>
          <p:nvPr/>
        </p:nvSpPr>
        <p:spPr>
          <a:xfrm>
            <a:off x="4705695" y="1753986"/>
            <a:ext cx="559031" cy="532014"/>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5-Point Star 6"/>
          <p:cNvSpPr/>
          <p:nvPr/>
        </p:nvSpPr>
        <p:spPr>
          <a:xfrm>
            <a:off x="5997768" y="3980136"/>
            <a:ext cx="559031" cy="450547"/>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5-Point Star 7"/>
          <p:cNvSpPr/>
          <p:nvPr/>
        </p:nvSpPr>
        <p:spPr>
          <a:xfrm>
            <a:off x="7338888" y="4722740"/>
            <a:ext cx="559031" cy="450547"/>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5-Point Star 8"/>
          <p:cNvSpPr/>
          <p:nvPr/>
        </p:nvSpPr>
        <p:spPr>
          <a:xfrm>
            <a:off x="7338888" y="3276126"/>
            <a:ext cx="559031" cy="450547"/>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5-Point Star 9"/>
          <p:cNvSpPr/>
          <p:nvPr/>
        </p:nvSpPr>
        <p:spPr>
          <a:xfrm>
            <a:off x="8652299" y="2561430"/>
            <a:ext cx="559031" cy="450547"/>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5-Point Star 10"/>
          <p:cNvSpPr/>
          <p:nvPr/>
        </p:nvSpPr>
        <p:spPr>
          <a:xfrm>
            <a:off x="3727564" y="2036735"/>
            <a:ext cx="559031" cy="34256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5-Point Star 11"/>
          <p:cNvSpPr/>
          <p:nvPr/>
        </p:nvSpPr>
        <p:spPr>
          <a:xfrm>
            <a:off x="4068386" y="1840994"/>
            <a:ext cx="559031" cy="445005"/>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5-Point Star 12"/>
          <p:cNvSpPr/>
          <p:nvPr/>
        </p:nvSpPr>
        <p:spPr>
          <a:xfrm>
            <a:off x="5052300" y="3874601"/>
            <a:ext cx="642506" cy="388959"/>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5-Point Star 13"/>
          <p:cNvSpPr/>
          <p:nvPr/>
        </p:nvSpPr>
        <p:spPr>
          <a:xfrm>
            <a:off x="5394957" y="4062001"/>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5-Point Star 14"/>
          <p:cNvSpPr/>
          <p:nvPr/>
        </p:nvSpPr>
        <p:spPr>
          <a:xfrm>
            <a:off x="6710102" y="2538275"/>
            <a:ext cx="479366" cy="450547"/>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5-Point Star 15"/>
          <p:cNvSpPr/>
          <p:nvPr/>
        </p:nvSpPr>
        <p:spPr>
          <a:xfrm>
            <a:off x="6949785" y="2785043"/>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5-Point Star 16"/>
          <p:cNvSpPr/>
          <p:nvPr/>
        </p:nvSpPr>
        <p:spPr>
          <a:xfrm>
            <a:off x="7983681" y="1853224"/>
            <a:ext cx="559031" cy="432776"/>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5-Point Star 17"/>
          <p:cNvSpPr/>
          <p:nvPr/>
        </p:nvSpPr>
        <p:spPr>
          <a:xfrm>
            <a:off x="8291733" y="2079771"/>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5-Point Star 18"/>
          <p:cNvSpPr/>
          <p:nvPr/>
        </p:nvSpPr>
        <p:spPr>
          <a:xfrm>
            <a:off x="7983680" y="4764502"/>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5-Point Star 19"/>
          <p:cNvSpPr/>
          <p:nvPr/>
        </p:nvSpPr>
        <p:spPr>
          <a:xfrm>
            <a:off x="8348956" y="4622961"/>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5-Point Star 20"/>
          <p:cNvSpPr/>
          <p:nvPr/>
        </p:nvSpPr>
        <p:spPr>
          <a:xfrm>
            <a:off x="4074619" y="4764502"/>
            <a:ext cx="559031" cy="36702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5-Point Star 21"/>
          <p:cNvSpPr/>
          <p:nvPr/>
        </p:nvSpPr>
        <p:spPr>
          <a:xfrm>
            <a:off x="3752223" y="4857802"/>
            <a:ext cx="559031" cy="457233"/>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46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dirty="0">
                <a:solidFill>
                  <a:srgbClr val="533A27"/>
                </a:solidFill>
              </a:rPr>
              <a:t>Noncredit Courses</a:t>
            </a:r>
            <a:endParaRPr dirty="0">
              <a:solidFill>
                <a:srgbClr val="533A27"/>
              </a:solidFill>
            </a:endParaRPr>
          </a:p>
        </p:txBody>
      </p:sp>
    </p:spTree>
    <p:extLst>
      <p:ext uri="{BB962C8B-B14F-4D97-AF65-F5344CB8AC3E}">
        <p14:creationId xmlns:p14="http://schemas.microsoft.com/office/powerpoint/2010/main" val="41974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6628106"/>
              </p:ext>
            </p:extLst>
          </p:nvPr>
        </p:nvGraphicFramePr>
        <p:xfrm>
          <a:off x="2514599" y="1143000"/>
          <a:ext cx="8467253"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351147" y="4460532"/>
            <a:ext cx="2743200" cy="2246769"/>
          </a:xfrm>
          <a:prstGeom prst="rect">
            <a:avLst/>
          </a:prstGeom>
          <a:noFill/>
          <a:ln>
            <a:solidFill>
              <a:schemeClr val="bg2">
                <a:lumMod val="75000"/>
              </a:schemeClr>
            </a:solidFill>
          </a:ln>
        </p:spPr>
        <p:txBody>
          <a:bodyPr wrap="square" rtlCol="0">
            <a:spAutoFit/>
          </a:bodyPr>
          <a:lstStyle/>
          <a:p>
            <a:r>
              <a:rPr lang="en-US" sz="1400" i="1" dirty="0"/>
              <a:t>Note</a:t>
            </a:r>
            <a:r>
              <a:rPr lang="en-US" sz="1400" i="1" dirty="0">
                <a:solidFill>
                  <a:srgbClr val="533A27"/>
                </a:solidFill>
              </a:rPr>
              <a:t>:  A noncredit instructional category that is </a:t>
            </a:r>
            <a:r>
              <a:rPr lang="en-US" sz="1400" b="1" i="1" u="sng" dirty="0"/>
              <a:t>outlined/circled in red</a:t>
            </a:r>
            <a:r>
              <a:rPr lang="en-US" sz="1400" i="1" dirty="0"/>
              <a:t> </a:t>
            </a:r>
            <a:r>
              <a:rPr lang="en-US" sz="1400" i="1" dirty="0">
                <a:solidFill>
                  <a:srgbClr val="533A27"/>
                </a:solidFill>
              </a:rPr>
              <a:t>denotes an instructional category in which eligible noncredit courses may be sequenced to lead to a </a:t>
            </a:r>
            <a:r>
              <a:rPr lang="en-US" sz="1400" b="1" i="1" u="sng" dirty="0"/>
              <a:t>Career Development and College Preparation (CDCP)</a:t>
            </a:r>
            <a:r>
              <a:rPr lang="en-US" sz="1400" i="1" dirty="0"/>
              <a:t> </a:t>
            </a:r>
            <a:r>
              <a:rPr lang="en-US" sz="1400" i="1" dirty="0">
                <a:solidFill>
                  <a:srgbClr val="533A27"/>
                </a:solidFill>
              </a:rPr>
              <a:t>(“enhanced funding”) certificate program, pursuant to </a:t>
            </a:r>
          </a:p>
          <a:p>
            <a:r>
              <a:rPr lang="en-US" sz="1400" i="1" dirty="0">
                <a:solidFill>
                  <a:srgbClr val="533A27"/>
                </a:solidFill>
              </a:rPr>
              <a:t>Ed Code § 84760.5. </a:t>
            </a:r>
          </a:p>
        </p:txBody>
      </p:sp>
      <p:sp>
        <p:nvSpPr>
          <p:cNvPr id="4" name="Rectangle 3"/>
          <p:cNvSpPr/>
          <p:nvPr/>
        </p:nvSpPr>
        <p:spPr>
          <a:xfrm>
            <a:off x="990600" y="370808"/>
            <a:ext cx="10363200" cy="738664"/>
          </a:xfrm>
          <a:prstGeom prst="rect">
            <a:avLst/>
          </a:prstGeom>
        </p:spPr>
        <p:txBody>
          <a:bodyPr wrap="square">
            <a:spAutoFit/>
          </a:bodyPr>
          <a:lstStyle/>
          <a:p>
            <a:pPr algn="ctr"/>
            <a:r>
              <a:rPr lang="en-US" sz="2400" b="1" i="1" dirty="0">
                <a:solidFill>
                  <a:srgbClr val="533A27"/>
                </a:solidFill>
              </a:rPr>
              <a:t>Noncredit Instructional Categories Eligible for Apportionment</a:t>
            </a:r>
          </a:p>
          <a:p>
            <a:pPr algn="ctr"/>
            <a:r>
              <a:rPr lang="en-US" dirty="0">
                <a:solidFill>
                  <a:srgbClr val="533A27"/>
                </a:solidFill>
              </a:rPr>
              <a:t>[EC § 84757; Title 5 § 58160]   |   [CDCP: EC § 84760.5; Title 5 § 55151]</a:t>
            </a:r>
          </a:p>
        </p:txBody>
      </p:sp>
      <p:sp>
        <p:nvSpPr>
          <p:cNvPr id="5" name="TextBox 4"/>
          <p:cNvSpPr txBox="1"/>
          <p:nvPr/>
        </p:nvSpPr>
        <p:spPr>
          <a:xfrm>
            <a:off x="272461" y="5308060"/>
            <a:ext cx="2679072" cy="1077218"/>
          </a:xfrm>
          <a:prstGeom prst="rect">
            <a:avLst/>
          </a:prstGeom>
          <a:noFill/>
        </p:spPr>
        <p:txBody>
          <a:bodyPr wrap="square" rtlCol="0">
            <a:spAutoFit/>
          </a:bodyPr>
          <a:lstStyle/>
          <a:p>
            <a:r>
              <a:rPr lang="en-US" sz="1600" i="1" dirty="0">
                <a:solidFill>
                  <a:srgbClr val="533A27"/>
                </a:solidFill>
              </a:rPr>
              <a:t>Refer to PCAH for specific curriculum submission requirements applicable to each category</a:t>
            </a:r>
          </a:p>
        </p:txBody>
      </p:sp>
      <p:sp>
        <p:nvSpPr>
          <p:cNvPr id="6" name="TextBox 5"/>
          <p:cNvSpPr txBox="1"/>
          <p:nvPr/>
        </p:nvSpPr>
        <p:spPr>
          <a:xfrm>
            <a:off x="272461" y="3137093"/>
            <a:ext cx="2876205" cy="1323439"/>
          </a:xfrm>
          <a:prstGeom prst="rect">
            <a:avLst/>
          </a:prstGeom>
          <a:noFill/>
        </p:spPr>
        <p:txBody>
          <a:bodyPr wrap="square" rtlCol="0">
            <a:spAutoFit/>
          </a:bodyPr>
          <a:lstStyle/>
          <a:p>
            <a:r>
              <a:rPr lang="en-US" sz="1600" i="1" dirty="0">
                <a:solidFill>
                  <a:schemeClr val="tx2"/>
                </a:solidFill>
              </a:rPr>
              <a:t>STREAMLINED APPROVAL!</a:t>
            </a:r>
          </a:p>
          <a:p>
            <a:r>
              <a:rPr lang="en-US" sz="1600" i="1" dirty="0">
                <a:solidFill>
                  <a:schemeClr val="tx2"/>
                </a:solidFill>
              </a:rPr>
              <a:t>Noncredit courses are approved by districts and “chaptered” by CCCCO via the CO Curriculum Inventory (COCI) </a:t>
            </a:r>
          </a:p>
        </p:txBody>
      </p:sp>
    </p:spTree>
    <p:extLst>
      <p:ext uri="{BB962C8B-B14F-4D97-AF65-F5344CB8AC3E}">
        <p14:creationId xmlns:p14="http://schemas.microsoft.com/office/powerpoint/2010/main" val="302047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8" y="365126"/>
            <a:ext cx="9885407" cy="881784"/>
          </a:xfrm>
        </p:spPr>
        <p:txBody>
          <a:bodyPr>
            <a:normAutofit/>
          </a:bodyPr>
          <a:lstStyle/>
          <a:p>
            <a:r>
              <a:rPr lang="en" sz="4000" dirty="0">
                <a:solidFill>
                  <a:srgbClr val="533A27"/>
                </a:solidFill>
              </a:rPr>
              <a:t>Noncredit Course Outline of Record (COR) </a:t>
            </a:r>
            <a:endParaRPr lang="en-US" sz="4000" dirty="0"/>
          </a:p>
        </p:txBody>
      </p:sp>
      <p:sp>
        <p:nvSpPr>
          <p:cNvPr id="17" name="Google Shape;105;p21"/>
          <p:cNvSpPr txBox="1">
            <a:spLocks noGrp="1"/>
          </p:cNvSpPr>
          <p:nvPr>
            <p:ph sz="half" idx="1"/>
          </p:nvPr>
        </p:nvSpPr>
        <p:spPr>
          <a:xfrm>
            <a:off x="1062683" y="1511038"/>
            <a:ext cx="10293176" cy="5213957"/>
          </a:xfrm>
          <a:prstGeom prst="rect">
            <a:avLst/>
          </a:prstGeom>
        </p:spPr>
        <p:txBody>
          <a:bodyPr spcFirstLastPara="1" vert="horz" wrap="square" lIns="121900" tIns="121900" rIns="121900" bIns="121900" rtlCol="0" anchor="t" anchorCtr="0">
            <a:noAutofit/>
          </a:bodyPr>
          <a:lstStyle/>
          <a:p>
            <a:pPr marL="342900" indent="-342900">
              <a:spcBef>
                <a:spcPts val="1333"/>
              </a:spcBef>
              <a:buClr>
                <a:schemeClr val="dk1"/>
              </a:buClr>
              <a:buSzPts val="1100"/>
              <a:buFont typeface="Wingdings" panose="05000000000000000000" pitchFamily="2" charset="2"/>
              <a:buChar char="ü"/>
            </a:pPr>
            <a:r>
              <a:rPr lang="en" sz="2200" b="1" dirty="0">
                <a:solidFill>
                  <a:srgbClr val="533A27"/>
                </a:solidFill>
                <a:latin typeface="Calibri"/>
                <a:ea typeface="Calibri"/>
                <a:cs typeface="Calibri"/>
                <a:sym typeface="Calibri"/>
              </a:rPr>
              <a:t>All courses </a:t>
            </a:r>
            <a:r>
              <a:rPr lang="en" sz="2200" dirty="0">
                <a:solidFill>
                  <a:srgbClr val="533A27"/>
                </a:solidFill>
                <a:latin typeface="Calibri"/>
                <a:ea typeface="Calibri"/>
                <a:cs typeface="Calibri"/>
                <a:sym typeface="Calibri"/>
              </a:rPr>
              <a:t>are required to have an official </a:t>
            </a:r>
            <a:r>
              <a:rPr lang="en-US" sz="2200" dirty="0">
                <a:solidFill>
                  <a:srgbClr val="533A27"/>
                </a:solidFill>
                <a:latin typeface="Calibri"/>
                <a:ea typeface="Calibri"/>
                <a:cs typeface="Calibri"/>
                <a:sym typeface="Calibri"/>
              </a:rPr>
              <a:t>course outline of record</a:t>
            </a:r>
            <a:endParaRPr sz="2200" dirty="0">
              <a:solidFill>
                <a:srgbClr val="533A27"/>
              </a:solidFill>
              <a:latin typeface="Calibri"/>
              <a:ea typeface="Calibri"/>
              <a:cs typeface="Calibri"/>
              <a:sym typeface="Calibri"/>
            </a:endParaRPr>
          </a:p>
          <a:p>
            <a:pPr marL="342900" indent="-342900">
              <a:spcBef>
                <a:spcPts val="1333"/>
              </a:spcBef>
              <a:buClr>
                <a:schemeClr val="dk1"/>
              </a:buClr>
              <a:buSzPts val="1100"/>
              <a:buFont typeface="Wingdings" panose="05000000000000000000" pitchFamily="2" charset="2"/>
              <a:buChar char="ü"/>
            </a:pPr>
            <a:r>
              <a:rPr lang="en" sz="2200" dirty="0">
                <a:solidFill>
                  <a:srgbClr val="533A27"/>
                </a:solidFill>
                <a:latin typeface="Calibri"/>
                <a:ea typeface="Calibri"/>
                <a:cs typeface="Calibri"/>
                <a:sym typeface="Calibri"/>
              </a:rPr>
              <a:t>Current CORs must be </a:t>
            </a:r>
            <a:r>
              <a:rPr lang="en" sz="2200" b="1" dirty="0">
                <a:solidFill>
                  <a:srgbClr val="533A27"/>
                </a:solidFill>
                <a:latin typeface="Calibri"/>
                <a:ea typeface="Calibri"/>
                <a:cs typeface="Calibri"/>
                <a:sym typeface="Calibri"/>
              </a:rPr>
              <a:t>maintained in the official college files </a:t>
            </a:r>
            <a:r>
              <a:rPr lang="en" sz="2200" dirty="0">
                <a:solidFill>
                  <a:srgbClr val="533A27"/>
                </a:solidFill>
                <a:latin typeface="Calibri"/>
                <a:ea typeface="Calibri"/>
                <a:cs typeface="Calibri"/>
                <a:sym typeface="Calibri"/>
              </a:rPr>
              <a:t>(paper or electronic database) and made available to each instructor.</a:t>
            </a:r>
            <a:endParaRPr sz="2200" dirty="0">
              <a:solidFill>
                <a:srgbClr val="533A27"/>
              </a:solidFill>
              <a:latin typeface="Calibri"/>
              <a:ea typeface="Calibri"/>
              <a:cs typeface="Calibri"/>
              <a:sym typeface="Calibri"/>
            </a:endParaRPr>
          </a:p>
          <a:p>
            <a:pPr marL="342900" indent="-342900">
              <a:spcBef>
                <a:spcPts val="1333"/>
              </a:spcBef>
              <a:buClr>
                <a:schemeClr val="dk1"/>
              </a:buClr>
              <a:buSzPts val="1100"/>
              <a:buFont typeface="Wingdings" panose="05000000000000000000" pitchFamily="2" charset="2"/>
              <a:buChar char="ü"/>
            </a:pPr>
            <a:r>
              <a:rPr lang="en" sz="2200" dirty="0">
                <a:solidFill>
                  <a:srgbClr val="533A27"/>
                </a:solidFill>
                <a:latin typeface="Calibri"/>
                <a:ea typeface="Calibri"/>
                <a:cs typeface="Calibri"/>
                <a:sym typeface="Calibri"/>
              </a:rPr>
              <a:t>COR must meet standards in </a:t>
            </a:r>
            <a:r>
              <a:rPr lang="en" sz="2200" b="1" dirty="0">
                <a:solidFill>
                  <a:srgbClr val="533A27"/>
                </a:solidFill>
                <a:latin typeface="Calibri"/>
                <a:ea typeface="Calibri"/>
                <a:cs typeface="Calibri"/>
                <a:sym typeface="Calibri"/>
              </a:rPr>
              <a:t>title 5, § 55002 (c) </a:t>
            </a:r>
            <a:r>
              <a:rPr lang="en" sz="2200" dirty="0">
                <a:solidFill>
                  <a:srgbClr val="533A27"/>
                </a:solidFill>
                <a:latin typeface="Calibri"/>
                <a:ea typeface="Calibri"/>
                <a:cs typeface="Calibri"/>
                <a:sym typeface="Calibri"/>
              </a:rPr>
              <a:t>and contain components described in subsecti</a:t>
            </a:r>
            <a:r>
              <a:rPr lang="en" sz="2200" b="1" dirty="0">
                <a:solidFill>
                  <a:srgbClr val="533A27"/>
                </a:solidFill>
                <a:latin typeface="Calibri"/>
                <a:ea typeface="Calibri"/>
                <a:cs typeface="Calibri"/>
                <a:sym typeface="Calibri"/>
              </a:rPr>
              <a:t>Noncredit</a:t>
            </a:r>
            <a:r>
              <a:rPr lang="en" sz="2200" dirty="0">
                <a:solidFill>
                  <a:srgbClr val="533A27"/>
                </a:solidFill>
                <a:latin typeface="Calibri"/>
                <a:ea typeface="Calibri"/>
                <a:cs typeface="Calibri"/>
                <a:sym typeface="Calibri"/>
              </a:rPr>
              <a:t>on (2):</a:t>
            </a:r>
            <a:endParaRPr sz="2200" dirty="0">
              <a:solidFill>
                <a:srgbClr val="533A27"/>
              </a:solidFill>
              <a:latin typeface="Calibri"/>
              <a:ea typeface="Calibri"/>
              <a:cs typeface="Calibri"/>
              <a:sym typeface="Calibri"/>
            </a:endParaRPr>
          </a:p>
          <a:p>
            <a:pPr marL="609585" lvl="1" indent="0">
              <a:spcBef>
                <a:spcPts val="800"/>
              </a:spcBef>
              <a:buClr>
                <a:schemeClr val="dk1"/>
              </a:buClr>
              <a:buSzPts val="1100"/>
              <a:buNone/>
            </a:pPr>
            <a:r>
              <a:rPr lang="en" sz="1800" i="1" dirty="0">
                <a:solidFill>
                  <a:srgbClr val="533A27"/>
                </a:solidFill>
                <a:latin typeface="Calibri"/>
                <a:ea typeface="Calibri"/>
                <a:cs typeface="Calibri"/>
                <a:sym typeface="Calibri"/>
              </a:rPr>
              <a:t>“[(2)] Course Outline of Record. The course is described in a course outline of record that shall be maintained in the official college files and made available to each instructor. The </a:t>
            </a:r>
            <a:r>
              <a:rPr lang="en" sz="1800" b="1" i="1" dirty="0">
                <a:solidFill>
                  <a:srgbClr val="533A27"/>
                </a:solidFill>
                <a:latin typeface="Calibri"/>
                <a:ea typeface="Calibri"/>
                <a:cs typeface="Calibri"/>
                <a:sym typeface="Calibri"/>
              </a:rPr>
              <a:t>course outline of record shall specify </a:t>
            </a:r>
            <a:r>
              <a:rPr lang="en" sz="1800" i="1" dirty="0">
                <a:solidFill>
                  <a:srgbClr val="533A27"/>
                </a:solidFill>
                <a:latin typeface="Calibri"/>
                <a:ea typeface="Calibri"/>
                <a:cs typeface="Calibri"/>
                <a:sym typeface="Calibri"/>
              </a:rPr>
              <a:t>the </a:t>
            </a:r>
            <a:r>
              <a:rPr lang="en" sz="1800" b="1" i="1" dirty="0">
                <a:solidFill>
                  <a:srgbClr val="533A27"/>
                </a:solidFill>
                <a:latin typeface="Calibri"/>
                <a:ea typeface="Calibri"/>
                <a:cs typeface="Calibri"/>
                <a:sym typeface="Calibri"/>
              </a:rPr>
              <a:t>number of contact hours </a:t>
            </a:r>
            <a:r>
              <a:rPr lang="en" sz="1800" i="1" dirty="0">
                <a:solidFill>
                  <a:srgbClr val="533A27"/>
                </a:solidFill>
                <a:latin typeface="Calibri"/>
                <a:ea typeface="Calibri"/>
                <a:cs typeface="Calibri"/>
                <a:sym typeface="Calibri"/>
              </a:rPr>
              <a:t>normally required for a </a:t>
            </a:r>
            <a:r>
              <a:rPr lang="en" sz="1800" b="1" i="1" dirty="0">
                <a:solidFill>
                  <a:srgbClr val="533A27"/>
                </a:solidFill>
                <a:latin typeface="Calibri"/>
                <a:ea typeface="Calibri"/>
                <a:cs typeface="Calibri"/>
                <a:sym typeface="Calibri"/>
              </a:rPr>
              <a:t>student to complete the course</a:t>
            </a:r>
            <a:r>
              <a:rPr lang="en" sz="1800" i="1" dirty="0">
                <a:solidFill>
                  <a:srgbClr val="533A27"/>
                </a:solidFill>
                <a:latin typeface="Calibri"/>
                <a:ea typeface="Calibri"/>
                <a:cs typeface="Calibri"/>
                <a:sym typeface="Calibri"/>
              </a:rPr>
              <a:t>, the </a:t>
            </a:r>
            <a:r>
              <a:rPr lang="en" sz="1800" b="1" i="1" dirty="0">
                <a:solidFill>
                  <a:srgbClr val="533A27"/>
                </a:solidFill>
                <a:latin typeface="Calibri"/>
                <a:ea typeface="Calibri"/>
                <a:cs typeface="Calibri"/>
                <a:sym typeface="Calibri"/>
              </a:rPr>
              <a:t>catalog description</a:t>
            </a:r>
            <a:r>
              <a:rPr lang="en" sz="1800" i="1" dirty="0">
                <a:solidFill>
                  <a:srgbClr val="533A27"/>
                </a:solidFill>
                <a:latin typeface="Calibri"/>
                <a:ea typeface="Calibri"/>
                <a:cs typeface="Calibri"/>
                <a:sym typeface="Calibri"/>
              </a:rPr>
              <a:t>, the </a:t>
            </a:r>
            <a:r>
              <a:rPr lang="en" sz="1800" b="1" i="1" dirty="0">
                <a:solidFill>
                  <a:srgbClr val="533A27"/>
                </a:solidFill>
                <a:latin typeface="Calibri"/>
                <a:ea typeface="Calibri"/>
                <a:cs typeface="Calibri"/>
                <a:sym typeface="Calibri"/>
              </a:rPr>
              <a:t>objectives</a:t>
            </a:r>
            <a:r>
              <a:rPr lang="en" sz="1800" i="1" dirty="0">
                <a:solidFill>
                  <a:srgbClr val="533A27"/>
                </a:solidFill>
                <a:latin typeface="Calibri"/>
                <a:ea typeface="Calibri"/>
                <a:cs typeface="Calibri"/>
                <a:sym typeface="Calibri"/>
              </a:rPr>
              <a:t>, </a:t>
            </a:r>
            <a:r>
              <a:rPr lang="en" sz="1800" b="1" i="1" dirty="0">
                <a:solidFill>
                  <a:srgbClr val="533A27"/>
                </a:solidFill>
                <a:latin typeface="Calibri"/>
                <a:ea typeface="Calibri"/>
                <a:cs typeface="Calibri"/>
                <a:sym typeface="Calibri"/>
              </a:rPr>
              <a:t>contents in terms of a specific body of knowledge</a:t>
            </a:r>
            <a:r>
              <a:rPr lang="en" sz="1800" i="1" dirty="0">
                <a:solidFill>
                  <a:srgbClr val="533A27"/>
                </a:solidFill>
                <a:latin typeface="Calibri"/>
                <a:ea typeface="Calibri"/>
                <a:cs typeface="Calibri"/>
                <a:sym typeface="Calibri"/>
              </a:rPr>
              <a:t>, </a:t>
            </a:r>
            <a:r>
              <a:rPr lang="en" sz="1800" b="1" i="1" dirty="0">
                <a:solidFill>
                  <a:srgbClr val="533A27"/>
                </a:solidFill>
                <a:latin typeface="Calibri"/>
                <a:ea typeface="Calibri"/>
                <a:cs typeface="Calibri"/>
                <a:sym typeface="Calibri"/>
              </a:rPr>
              <a:t>instructional methodology, examples of assignments and/or activities</a:t>
            </a:r>
            <a:r>
              <a:rPr lang="en" sz="1800" i="1" dirty="0">
                <a:solidFill>
                  <a:srgbClr val="533A27"/>
                </a:solidFill>
                <a:latin typeface="Calibri"/>
                <a:ea typeface="Calibri"/>
                <a:cs typeface="Calibri"/>
                <a:sym typeface="Calibri"/>
              </a:rPr>
              <a:t>, and </a:t>
            </a:r>
            <a:r>
              <a:rPr lang="en" sz="1800" b="1" i="1" dirty="0">
                <a:solidFill>
                  <a:srgbClr val="533A27"/>
                </a:solidFill>
                <a:latin typeface="Calibri"/>
                <a:ea typeface="Calibri"/>
                <a:cs typeface="Calibri"/>
                <a:sym typeface="Calibri"/>
              </a:rPr>
              <a:t>methods of evaluation</a:t>
            </a:r>
            <a:r>
              <a:rPr lang="en" sz="1800" i="1" dirty="0">
                <a:solidFill>
                  <a:srgbClr val="533A27"/>
                </a:solidFill>
                <a:latin typeface="Calibri"/>
                <a:ea typeface="Calibri"/>
                <a:cs typeface="Calibri"/>
                <a:sym typeface="Calibri"/>
              </a:rPr>
              <a:t>.”</a:t>
            </a:r>
            <a:endParaRPr sz="1800" i="1" dirty="0">
              <a:solidFill>
                <a:srgbClr val="533A27"/>
              </a:solidFill>
              <a:latin typeface="Calibri"/>
              <a:ea typeface="Calibri"/>
              <a:cs typeface="Calibri"/>
              <a:sym typeface="Calibri"/>
            </a:endParaRPr>
          </a:p>
          <a:p>
            <a:pPr marL="342900" indent="-342900">
              <a:spcBef>
                <a:spcPts val="1333"/>
              </a:spcBef>
              <a:buClr>
                <a:schemeClr val="dk1"/>
              </a:buClr>
              <a:buSzPts val="1100"/>
              <a:buFont typeface="Wingdings" panose="05000000000000000000" pitchFamily="2" charset="2"/>
              <a:buChar char="ü"/>
            </a:pPr>
            <a:r>
              <a:rPr lang="en" sz="2200" dirty="0">
                <a:solidFill>
                  <a:srgbClr val="533A27"/>
                </a:solidFill>
                <a:latin typeface="Calibri"/>
                <a:ea typeface="Calibri"/>
                <a:cs typeface="Calibri"/>
                <a:sym typeface="Calibri"/>
              </a:rPr>
              <a:t>The </a:t>
            </a:r>
            <a:r>
              <a:rPr lang="en" sz="2200" b="1" dirty="0">
                <a:solidFill>
                  <a:srgbClr val="533A27"/>
                </a:solidFill>
                <a:latin typeface="Calibri"/>
                <a:ea typeface="Calibri"/>
                <a:cs typeface="Calibri"/>
                <a:sym typeface="Calibri"/>
              </a:rPr>
              <a:t>COR of noncredit distance education </a:t>
            </a:r>
            <a:r>
              <a:rPr lang="en" sz="2200" dirty="0">
                <a:solidFill>
                  <a:srgbClr val="533A27"/>
                </a:solidFill>
                <a:latin typeface="Calibri"/>
                <a:ea typeface="Calibri"/>
                <a:cs typeface="Calibri"/>
                <a:sym typeface="Calibri"/>
              </a:rPr>
              <a:t>courses must specify the </a:t>
            </a:r>
            <a:r>
              <a:rPr lang="en" sz="2200" b="1" dirty="0">
                <a:solidFill>
                  <a:srgbClr val="533A27"/>
                </a:solidFill>
                <a:latin typeface="Calibri"/>
                <a:ea typeface="Calibri"/>
                <a:cs typeface="Calibri"/>
                <a:sym typeface="Calibri"/>
              </a:rPr>
              <a:t>expected hours of outside-of-class student work</a:t>
            </a:r>
            <a:r>
              <a:rPr lang="en" sz="2200" dirty="0">
                <a:solidFill>
                  <a:srgbClr val="533A27"/>
                </a:solidFill>
                <a:latin typeface="Calibri"/>
                <a:ea typeface="Calibri"/>
                <a:cs typeface="Calibri"/>
                <a:sym typeface="Calibri"/>
              </a:rPr>
              <a:t>: </a:t>
            </a:r>
            <a:r>
              <a:rPr lang="en" sz="2200" i="1" dirty="0">
                <a:solidFill>
                  <a:srgbClr val="533A27"/>
                </a:solidFill>
                <a:latin typeface="Calibri"/>
                <a:ea typeface="Calibri"/>
                <a:cs typeface="Calibri"/>
                <a:sym typeface="Calibri"/>
              </a:rPr>
              <a:t>“[o]utside-of-class work expected as noted in the course outline of record…” </a:t>
            </a:r>
            <a:r>
              <a:rPr lang="en" sz="2200" dirty="0">
                <a:solidFill>
                  <a:srgbClr val="533A27"/>
                </a:solidFill>
                <a:latin typeface="Calibri"/>
                <a:ea typeface="Calibri"/>
                <a:cs typeface="Calibri"/>
                <a:sym typeface="Calibri"/>
              </a:rPr>
              <a:t>(CCR Title 5, § 58003.1 (f)(2)) </a:t>
            </a:r>
            <a:endParaRPr sz="2200" dirty="0">
              <a:solidFill>
                <a:srgbClr val="533A27"/>
              </a:solidFill>
            </a:endParaRPr>
          </a:p>
        </p:txBody>
      </p:sp>
    </p:spTree>
    <p:extLst>
      <p:ext uri="{BB962C8B-B14F-4D97-AF65-F5344CB8AC3E}">
        <p14:creationId xmlns:p14="http://schemas.microsoft.com/office/powerpoint/2010/main" val="235566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81050" y="898568"/>
            <a:ext cx="10382250" cy="567046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867400" y="1600200"/>
            <a:ext cx="295275" cy="3429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5486400"/>
            <a:ext cx="304801"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111832"/>
            <a:ext cx="295275"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34182" y="5076735"/>
            <a:ext cx="1981200" cy="954107"/>
          </a:xfrm>
          <a:prstGeom prst="rect">
            <a:avLst/>
          </a:prstGeom>
          <a:noFill/>
          <a:ln w="38100">
            <a:solidFill>
              <a:srgbClr val="FF0000"/>
            </a:solidFill>
          </a:ln>
        </p:spPr>
        <p:txBody>
          <a:bodyPr wrap="square" rtlCol="0">
            <a:spAutoFit/>
          </a:bodyPr>
          <a:lstStyle/>
          <a:p>
            <a:r>
              <a:rPr lang="en-US" sz="1400" i="1" dirty="0">
                <a:solidFill>
                  <a:srgbClr val="FF0000"/>
                </a:solidFill>
              </a:rPr>
              <a:t>Refer to MIS Data Element Dictionary for specific noncredit data integrity and  relationships</a:t>
            </a:r>
          </a:p>
        </p:txBody>
      </p:sp>
      <p:sp>
        <p:nvSpPr>
          <p:cNvPr id="7" name="Rectangle 6"/>
          <p:cNvSpPr/>
          <p:nvPr/>
        </p:nvSpPr>
        <p:spPr>
          <a:xfrm>
            <a:off x="1143000" y="4724400"/>
            <a:ext cx="6705600" cy="304800"/>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12"/>
          <p:cNvSpPr/>
          <p:nvPr/>
        </p:nvSpPr>
        <p:spPr>
          <a:xfrm>
            <a:off x="1147482" y="3336968"/>
            <a:ext cx="7844118" cy="378902"/>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Rectangle 13"/>
          <p:cNvSpPr/>
          <p:nvPr/>
        </p:nvSpPr>
        <p:spPr>
          <a:xfrm>
            <a:off x="1151965" y="5457266"/>
            <a:ext cx="6705600" cy="410134"/>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Rectangle 14"/>
          <p:cNvSpPr/>
          <p:nvPr/>
        </p:nvSpPr>
        <p:spPr>
          <a:xfrm>
            <a:off x="1143000" y="2460668"/>
            <a:ext cx="6705600" cy="304800"/>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TextBox 15"/>
          <p:cNvSpPr txBox="1"/>
          <p:nvPr/>
        </p:nvSpPr>
        <p:spPr>
          <a:xfrm>
            <a:off x="9461967" y="1590478"/>
            <a:ext cx="1553415" cy="584775"/>
          </a:xfrm>
          <a:prstGeom prst="rect">
            <a:avLst/>
          </a:prstGeom>
          <a:noFill/>
          <a:ln w="57150">
            <a:solidFill>
              <a:srgbClr val="FFC000"/>
            </a:solidFill>
          </a:ln>
        </p:spPr>
        <p:txBody>
          <a:bodyPr wrap="square" rtlCol="0">
            <a:spAutoFit/>
          </a:bodyPr>
          <a:lstStyle/>
          <a:p>
            <a:r>
              <a:rPr lang="en-US" sz="1600" i="1" dirty="0"/>
              <a:t>CDCP validation field</a:t>
            </a:r>
          </a:p>
        </p:txBody>
      </p:sp>
    </p:spTree>
    <p:extLst>
      <p:ext uri="{BB962C8B-B14F-4D97-AF65-F5344CB8AC3E}">
        <p14:creationId xmlns:p14="http://schemas.microsoft.com/office/powerpoint/2010/main" val="116340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dirty="0">
                <a:solidFill>
                  <a:srgbClr val="533A27"/>
                </a:solidFill>
              </a:rPr>
              <a:t>Noncredit Programs</a:t>
            </a:r>
            <a:endParaRPr dirty="0">
              <a:solidFill>
                <a:srgbClr val="533A27"/>
              </a:solidFill>
            </a:endParaRPr>
          </a:p>
        </p:txBody>
      </p:sp>
    </p:spTree>
    <p:extLst>
      <p:ext uri="{BB962C8B-B14F-4D97-AF65-F5344CB8AC3E}">
        <p14:creationId xmlns:p14="http://schemas.microsoft.com/office/powerpoint/2010/main" val="376667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4645318"/>
              </p:ext>
            </p:extLst>
          </p:nvPr>
        </p:nvGraphicFramePr>
        <p:xfrm>
          <a:off x="2181130" y="1030897"/>
          <a:ext cx="9663545" cy="482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00200" y="6172201"/>
            <a:ext cx="4114800" cy="461665"/>
          </a:xfrm>
          <a:prstGeom prst="rect">
            <a:avLst/>
          </a:prstGeom>
        </p:spPr>
        <p:txBody>
          <a:bodyPr wrap="square">
            <a:spAutoFit/>
          </a:bodyPr>
          <a:lstStyle/>
          <a:p>
            <a:r>
              <a:rPr lang="en-US" sz="1200" i="1" u="sng" dirty="0">
                <a:solidFill>
                  <a:schemeClr val="bg1"/>
                </a:solidFill>
              </a:rPr>
              <a:t>The underlined programs are eligible for CDCP enhanced funding, EDC 84760.5 (b)</a:t>
            </a:r>
          </a:p>
        </p:txBody>
      </p:sp>
      <p:sp>
        <p:nvSpPr>
          <p:cNvPr id="4" name="TextBox 3"/>
          <p:cNvSpPr txBox="1"/>
          <p:nvPr/>
        </p:nvSpPr>
        <p:spPr>
          <a:xfrm flipH="1">
            <a:off x="8674754" y="4623777"/>
            <a:ext cx="3395326" cy="2031325"/>
          </a:xfrm>
          <a:prstGeom prst="rect">
            <a:avLst/>
          </a:prstGeom>
          <a:noFill/>
        </p:spPr>
        <p:txBody>
          <a:bodyPr wrap="square" rtlCol="0">
            <a:spAutoFit/>
          </a:bodyPr>
          <a:lstStyle/>
          <a:p>
            <a:r>
              <a:rPr lang="en-US" sz="1400" i="1" dirty="0">
                <a:solidFill>
                  <a:schemeClr val="tx2"/>
                </a:solidFill>
              </a:rPr>
              <a:t>Note:</a:t>
            </a:r>
          </a:p>
          <a:p>
            <a:r>
              <a:rPr lang="en-US" sz="1400" i="1" dirty="0">
                <a:solidFill>
                  <a:schemeClr val="tx2"/>
                </a:solidFill>
              </a:rPr>
              <a:t>Programs circled in </a:t>
            </a:r>
            <a:r>
              <a:rPr lang="en-US" sz="1400" i="1" dirty="0"/>
              <a:t>red</a:t>
            </a:r>
            <a:r>
              <a:rPr lang="en-US" sz="1400" i="1" dirty="0">
                <a:solidFill>
                  <a:schemeClr val="tx2"/>
                </a:solidFill>
              </a:rPr>
              <a:t> are </a:t>
            </a:r>
            <a:r>
              <a:rPr lang="en-US" sz="1400" i="1" dirty="0"/>
              <a:t>CDCP (Career Development and College Preparation).</a:t>
            </a:r>
            <a:r>
              <a:rPr lang="en-US" sz="1400" i="1" dirty="0">
                <a:solidFill>
                  <a:schemeClr val="tx2"/>
                </a:solidFill>
              </a:rPr>
              <a:t> </a:t>
            </a:r>
          </a:p>
          <a:p>
            <a:r>
              <a:rPr lang="en-US" sz="1400" i="1" dirty="0">
                <a:solidFill>
                  <a:schemeClr val="tx2"/>
                </a:solidFill>
              </a:rPr>
              <a:t>CO “</a:t>
            </a:r>
            <a:r>
              <a:rPr lang="en-US" sz="1400" i="1" u="sng" dirty="0">
                <a:solidFill>
                  <a:schemeClr val="tx2"/>
                </a:solidFill>
              </a:rPr>
              <a:t>approval</a:t>
            </a:r>
            <a:r>
              <a:rPr lang="en-US" sz="1400" i="1" dirty="0">
                <a:solidFill>
                  <a:schemeClr val="tx2"/>
                </a:solidFill>
              </a:rPr>
              <a:t>” is currently required for CDCP programs in the instructional domain of </a:t>
            </a:r>
            <a:r>
              <a:rPr lang="en-US" sz="1400" i="1" u="sng" dirty="0">
                <a:solidFill>
                  <a:schemeClr val="tx2"/>
                </a:solidFill>
              </a:rPr>
              <a:t>short-term vocational with high employment potential</a:t>
            </a:r>
            <a:r>
              <a:rPr lang="en-US" sz="1400" i="1" dirty="0">
                <a:solidFill>
                  <a:schemeClr val="tx2"/>
                </a:solidFill>
              </a:rPr>
              <a:t>. The short-term vocational CDCP program is in the </a:t>
            </a:r>
            <a:r>
              <a:rPr lang="en-US" sz="1400" i="1" u="sng" dirty="0">
                <a:solidFill>
                  <a:schemeClr val="tx2"/>
                </a:solidFill>
              </a:rPr>
              <a:t>certificate of completion</a:t>
            </a:r>
            <a:r>
              <a:rPr lang="en-US" sz="1400" i="1" dirty="0">
                <a:solidFill>
                  <a:schemeClr val="tx2"/>
                </a:solidFill>
              </a:rPr>
              <a:t> group</a:t>
            </a:r>
          </a:p>
          <a:p>
            <a:r>
              <a:rPr lang="en-US" sz="1400" i="1" dirty="0">
                <a:solidFill>
                  <a:schemeClr val="tx2"/>
                </a:solidFill>
              </a:rPr>
              <a:t>[References: EC 84760.5; Title 5, 55151]</a:t>
            </a:r>
          </a:p>
        </p:txBody>
      </p:sp>
      <p:sp>
        <p:nvSpPr>
          <p:cNvPr id="5" name="TextBox 4"/>
          <p:cNvSpPr txBox="1"/>
          <p:nvPr/>
        </p:nvSpPr>
        <p:spPr>
          <a:xfrm>
            <a:off x="597529" y="334978"/>
            <a:ext cx="4744016" cy="707886"/>
          </a:xfrm>
          <a:prstGeom prst="rect">
            <a:avLst/>
          </a:prstGeom>
          <a:noFill/>
        </p:spPr>
        <p:txBody>
          <a:bodyPr wrap="square" rtlCol="0">
            <a:spAutoFit/>
          </a:bodyPr>
          <a:lstStyle/>
          <a:p>
            <a:r>
              <a:rPr lang="en-US" sz="4000" dirty="0">
                <a:solidFill>
                  <a:schemeClr val="tx2"/>
                </a:solidFill>
              </a:rPr>
              <a:t>Noncredit Programs</a:t>
            </a:r>
          </a:p>
        </p:txBody>
      </p:sp>
      <p:sp>
        <p:nvSpPr>
          <p:cNvPr id="6" name="TextBox 5"/>
          <p:cNvSpPr txBox="1"/>
          <p:nvPr/>
        </p:nvSpPr>
        <p:spPr>
          <a:xfrm>
            <a:off x="276767" y="4731499"/>
            <a:ext cx="3403637" cy="1815882"/>
          </a:xfrm>
          <a:prstGeom prst="rect">
            <a:avLst/>
          </a:prstGeom>
          <a:noFill/>
        </p:spPr>
        <p:txBody>
          <a:bodyPr wrap="square" rtlCol="0">
            <a:spAutoFit/>
          </a:bodyPr>
          <a:lstStyle/>
          <a:p>
            <a:r>
              <a:rPr lang="en-US" sz="1400" b="1" i="1" dirty="0">
                <a:solidFill>
                  <a:schemeClr val="tx2"/>
                </a:solidFill>
              </a:rPr>
              <a:t>STREAMLINED APPROVAL!</a:t>
            </a:r>
          </a:p>
          <a:p>
            <a:r>
              <a:rPr lang="en-US" sz="1400" i="1" dirty="0">
                <a:solidFill>
                  <a:schemeClr val="tx2"/>
                </a:solidFill>
              </a:rPr>
              <a:t>Noncredit programs are approved by districts and “chaptered” by CCCCO via the CO Curriculum Inventory (COCI). Streamlined approval does </a:t>
            </a:r>
            <a:r>
              <a:rPr lang="en-US" sz="1400" i="1" u="sng" dirty="0">
                <a:solidFill>
                  <a:schemeClr val="tx2"/>
                </a:solidFill>
              </a:rPr>
              <a:t>not</a:t>
            </a:r>
            <a:r>
              <a:rPr lang="en-US" sz="1400" i="1" dirty="0">
                <a:solidFill>
                  <a:schemeClr val="tx2"/>
                </a:solidFill>
              </a:rPr>
              <a:t> include </a:t>
            </a:r>
            <a:r>
              <a:rPr lang="en-US" sz="1400" i="1" u="sng" dirty="0">
                <a:solidFill>
                  <a:schemeClr val="tx2"/>
                </a:solidFill>
              </a:rPr>
              <a:t>CDCP programs in the instructional domain of “short-term vocational with high employment potential”; CCCCO review and approval is required </a:t>
            </a:r>
          </a:p>
        </p:txBody>
      </p:sp>
    </p:spTree>
    <p:extLst>
      <p:ext uri="{BB962C8B-B14F-4D97-AF65-F5344CB8AC3E}">
        <p14:creationId xmlns:p14="http://schemas.microsoft.com/office/powerpoint/2010/main" val="282994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533A27"/>
                </a:solidFill>
              </a:rPr>
              <a:t>Presenter Introductions</a:t>
            </a:r>
          </a:p>
        </p:txBody>
      </p:sp>
      <p:sp>
        <p:nvSpPr>
          <p:cNvPr id="4" name="Text Placeholder 3"/>
          <p:cNvSpPr>
            <a:spLocks noGrp="1"/>
          </p:cNvSpPr>
          <p:nvPr>
            <p:ph type="body" idx="1"/>
          </p:nvPr>
        </p:nvSpPr>
        <p:spPr/>
        <p:txBody>
          <a:bodyPr/>
          <a:lstStyle/>
          <a:p>
            <a:pPr marL="152396" indent="0">
              <a:buNone/>
            </a:pPr>
            <a:r>
              <a:rPr lang="en-US" sz="2133" b="1" dirty="0"/>
              <a:t>Sam Foster, Ph.D.</a:t>
            </a:r>
          </a:p>
          <a:p>
            <a:pPr marL="152396" indent="0">
              <a:buNone/>
            </a:pPr>
            <a:r>
              <a:rPr lang="en-US" sz="2133" dirty="0"/>
              <a:t>South Representative, ASCCC</a:t>
            </a:r>
          </a:p>
          <a:p>
            <a:pPr marL="152396" indent="0">
              <a:buNone/>
            </a:pPr>
            <a:endParaRPr lang="en-US" sz="2133" dirty="0"/>
          </a:p>
          <a:p>
            <a:pPr marL="152396" indent="0">
              <a:buNone/>
            </a:pPr>
            <a:r>
              <a:rPr lang="en-US" sz="2133" b="1" dirty="0"/>
              <a:t>Chantée Guiney</a:t>
            </a:r>
          </a:p>
          <a:p>
            <a:pPr marL="152396" indent="0">
              <a:buNone/>
            </a:pPr>
            <a:r>
              <a:rPr lang="en-US" sz="2133" dirty="0"/>
              <a:t>Specialist, Educational Services and Support</a:t>
            </a:r>
          </a:p>
          <a:p>
            <a:pPr marL="152396" indent="0">
              <a:buNone/>
            </a:pPr>
            <a:r>
              <a:rPr lang="en-US" sz="2133" dirty="0"/>
              <a:t>California Community Colleges Chancellor’s Office</a:t>
            </a:r>
          </a:p>
          <a:p>
            <a:pPr marL="152396" indent="0">
              <a:buNone/>
            </a:pPr>
            <a:endParaRPr lang="en-US" sz="2133" dirty="0"/>
          </a:p>
          <a:p>
            <a:pPr marL="152396" indent="0">
              <a:buNone/>
            </a:pPr>
            <a:r>
              <a:rPr lang="en-US" sz="2133" b="1" dirty="0"/>
              <a:t>Neil Kelly</a:t>
            </a:r>
          </a:p>
          <a:p>
            <a:pPr marL="152396" indent="0">
              <a:buNone/>
            </a:pPr>
            <a:r>
              <a:rPr lang="en-US" sz="2133" dirty="0"/>
              <a:t>Specialist, Workforce and Economic Development </a:t>
            </a:r>
          </a:p>
          <a:p>
            <a:pPr marL="152396" indent="0">
              <a:buNone/>
            </a:pPr>
            <a:r>
              <a:rPr lang="en-US" sz="2133" dirty="0"/>
              <a:t>California Community Colleges Chancellor’s Office</a:t>
            </a:r>
          </a:p>
          <a:p>
            <a:pPr marL="152396" indent="0">
              <a:buNone/>
            </a:pPr>
            <a:endParaRPr lang="en-US" sz="2133" dirty="0"/>
          </a:p>
          <a:p>
            <a:endParaRPr lang="en-US" dirty="0"/>
          </a:p>
        </p:txBody>
      </p:sp>
    </p:spTree>
    <p:extLst>
      <p:ext uri="{BB962C8B-B14F-4D97-AF65-F5344CB8AC3E}">
        <p14:creationId xmlns:p14="http://schemas.microsoft.com/office/powerpoint/2010/main" val="193775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271" y="242859"/>
            <a:ext cx="9832064" cy="937576"/>
          </a:xfrm>
        </p:spPr>
        <p:txBody>
          <a:bodyPr>
            <a:normAutofit fontScale="90000"/>
          </a:bodyPr>
          <a:lstStyle/>
          <a:p>
            <a:pPr algn="ctr"/>
            <a:r>
              <a:rPr lang="en-US" b="1" dirty="0">
                <a:solidFill>
                  <a:srgbClr val="FF0000"/>
                </a:solidFill>
              </a:rPr>
              <a:t> </a:t>
            </a:r>
            <a:r>
              <a:rPr lang="en-US" b="1" dirty="0"/>
              <a:t>Career Development and College Preparation (CDCP) Programs</a:t>
            </a:r>
          </a:p>
        </p:txBody>
      </p:sp>
      <p:sp>
        <p:nvSpPr>
          <p:cNvPr id="3" name="Content Placeholder 2"/>
          <p:cNvSpPr>
            <a:spLocks noGrp="1"/>
          </p:cNvSpPr>
          <p:nvPr>
            <p:ph idx="1"/>
          </p:nvPr>
        </p:nvSpPr>
        <p:spPr>
          <a:xfrm>
            <a:off x="533400" y="1295400"/>
            <a:ext cx="11201400" cy="5410200"/>
          </a:xfrm>
        </p:spPr>
        <p:txBody>
          <a:bodyPr>
            <a:normAutofit/>
          </a:bodyPr>
          <a:lstStyle/>
          <a:p>
            <a:pPr marL="0" indent="0">
              <a:spcAft>
                <a:spcPts val="600"/>
              </a:spcAft>
              <a:buNone/>
            </a:pPr>
            <a:r>
              <a:rPr lang="en-US" sz="2800" dirty="0"/>
              <a:t>Edu Code 84760.5 (b) - </a:t>
            </a:r>
          </a:p>
          <a:p>
            <a:pPr marL="0" indent="0">
              <a:spcAft>
                <a:spcPts val="600"/>
              </a:spcAft>
              <a:buNone/>
            </a:pPr>
            <a:r>
              <a:rPr lang="en-US" sz="2800" dirty="0"/>
              <a:t>Limits CDCP eligibility to courses in the following instructional domains: </a:t>
            </a:r>
          </a:p>
          <a:p>
            <a:r>
              <a:rPr lang="en-US" sz="2400" dirty="0">
                <a:solidFill>
                  <a:schemeClr val="accent2">
                    <a:lumMod val="75000"/>
                  </a:schemeClr>
                </a:solidFill>
              </a:rPr>
              <a:t>Workforce Preparation </a:t>
            </a:r>
          </a:p>
          <a:p>
            <a:r>
              <a:rPr lang="en-US" sz="2800" dirty="0">
                <a:solidFill>
                  <a:srgbClr val="FF0000"/>
                </a:solidFill>
              </a:rPr>
              <a:t>*</a:t>
            </a:r>
            <a:r>
              <a:rPr lang="en-US" sz="2400" dirty="0">
                <a:solidFill>
                  <a:srgbClr val="FF0000"/>
                </a:solidFill>
              </a:rPr>
              <a:t> </a:t>
            </a:r>
            <a:r>
              <a:rPr lang="en-US" sz="2400" dirty="0">
                <a:solidFill>
                  <a:schemeClr val="accent2">
                    <a:lumMod val="75000"/>
                  </a:schemeClr>
                </a:solidFill>
              </a:rPr>
              <a:t>Short-term Vocational</a:t>
            </a:r>
          </a:p>
          <a:p>
            <a:pPr marL="0" indent="0">
              <a:buNone/>
            </a:pPr>
            <a:r>
              <a:rPr lang="en-US" sz="2400" dirty="0">
                <a:solidFill>
                  <a:schemeClr val="accent2">
                    <a:lumMod val="75000"/>
                  </a:schemeClr>
                </a:solidFill>
              </a:rPr>
              <a:t>     With High Employment Potential</a:t>
            </a:r>
            <a:endParaRPr lang="en-US" sz="2400" dirty="0">
              <a:solidFill>
                <a:srgbClr val="FF0000"/>
              </a:solidFill>
            </a:endParaRPr>
          </a:p>
          <a:p>
            <a:endParaRPr lang="en-US" sz="2400" dirty="0">
              <a:solidFill>
                <a:schemeClr val="accent1">
                  <a:lumMod val="75000"/>
                </a:schemeClr>
              </a:solidFill>
            </a:endParaRPr>
          </a:p>
          <a:p>
            <a:r>
              <a:rPr lang="en-US" sz="2400" dirty="0">
                <a:solidFill>
                  <a:schemeClr val="accent1">
                    <a:lumMod val="75000"/>
                  </a:schemeClr>
                </a:solidFill>
              </a:rPr>
              <a:t>Elementary and Secondary Basic Skills</a:t>
            </a:r>
          </a:p>
          <a:p>
            <a:r>
              <a:rPr lang="en-US" sz="2400" dirty="0">
                <a:solidFill>
                  <a:schemeClr val="accent1">
                    <a:lumMod val="75000"/>
                  </a:schemeClr>
                </a:solidFill>
              </a:rPr>
              <a:t>English as a second language (ESL) and </a:t>
            </a:r>
          </a:p>
          <a:p>
            <a:pPr marL="0" indent="0">
              <a:buNone/>
            </a:pPr>
            <a:r>
              <a:rPr lang="en-US" sz="2400" dirty="0">
                <a:solidFill>
                  <a:schemeClr val="accent1">
                    <a:lumMod val="75000"/>
                  </a:schemeClr>
                </a:solidFill>
              </a:rPr>
              <a:t>     vocational English as a second language</a:t>
            </a:r>
          </a:p>
          <a:p>
            <a:pPr marL="0" indent="0">
              <a:buNone/>
            </a:pPr>
            <a:endParaRPr lang="en-US" sz="2600" dirty="0"/>
          </a:p>
          <a:p>
            <a:pPr marL="0" indent="0">
              <a:buNone/>
            </a:pPr>
            <a:endParaRPr lang="en-US" dirty="0"/>
          </a:p>
          <a:p>
            <a:pPr marL="0" indent="0">
              <a:buNone/>
            </a:pPr>
            <a:r>
              <a:rPr lang="en-US" sz="2000" dirty="0">
                <a:solidFill>
                  <a:srgbClr val="FF0000"/>
                </a:solidFill>
              </a:rPr>
              <a:t>*</a:t>
            </a:r>
            <a:r>
              <a:rPr lang="en-US" sz="1600" dirty="0">
                <a:solidFill>
                  <a:srgbClr val="FF0000"/>
                </a:solidFill>
              </a:rPr>
              <a:t>CCCCO approval is required</a:t>
            </a:r>
          </a:p>
        </p:txBody>
      </p:sp>
      <p:sp>
        <p:nvSpPr>
          <p:cNvPr id="4" name="Explosion 1 3"/>
          <p:cNvSpPr/>
          <p:nvPr/>
        </p:nvSpPr>
        <p:spPr>
          <a:xfrm>
            <a:off x="9842142" y="4428533"/>
            <a:ext cx="2109192" cy="1275746"/>
          </a:xfrm>
          <a:prstGeom prst="irregularSeal1">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College Preparation</a:t>
            </a:r>
          </a:p>
        </p:txBody>
      </p:sp>
      <p:sp>
        <p:nvSpPr>
          <p:cNvPr id="5" name="Explosion 1 4"/>
          <p:cNvSpPr/>
          <p:nvPr/>
        </p:nvSpPr>
        <p:spPr>
          <a:xfrm>
            <a:off x="9248078" y="2462907"/>
            <a:ext cx="2486722" cy="1439992"/>
          </a:xfrm>
          <a:prstGeom prst="irregularSeal1">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Career Development</a:t>
            </a:r>
          </a:p>
        </p:txBody>
      </p:sp>
      <p:sp>
        <p:nvSpPr>
          <p:cNvPr id="7" name="Right Brace 6"/>
          <p:cNvSpPr/>
          <p:nvPr/>
        </p:nvSpPr>
        <p:spPr>
          <a:xfrm>
            <a:off x="5257800" y="2600753"/>
            <a:ext cx="1224283" cy="1302146"/>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ight Brace 7"/>
          <p:cNvSpPr/>
          <p:nvPr/>
        </p:nvSpPr>
        <p:spPr>
          <a:xfrm>
            <a:off x="5550533" y="4191000"/>
            <a:ext cx="1167133" cy="143015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loud 8"/>
          <p:cNvSpPr/>
          <p:nvPr/>
        </p:nvSpPr>
        <p:spPr>
          <a:xfrm>
            <a:off x="6958333" y="2530993"/>
            <a:ext cx="2390078" cy="1371906"/>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Certificate of Completion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Title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55151(h)</a:t>
            </a:r>
          </a:p>
        </p:txBody>
      </p:sp>
      <p:sp>
        <p:nvSpPr>
          <p:cNvPr id="12" name="Cloud 11"/>
          <p:cNvSpPr/>
          <p:nvPr/>
        </p:nvSpPr>
        <p:spPr>
          <a:xfrm>
            <a:off x="7391400" y="4379935"/>
            <a:ext cx="2336804" cy="1380942"/>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Certificate of Competency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Title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55151(</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Rectangle 5"/>
          <p:cNvSpPr/>
          <p:nvPr/>
        </p:nvSpPr>
        <p:spPr>
          <a:xfrm>
            <a:off x="533400" y="2913908"/>
            <a:ext cx="4724400" cy="793494"/>
          </a:xfrm>
          <a:prstGeom prst="rect">
            <a:avLst/>
          </a:prstGeom>
          <a:noFill/>
          <a:ln w="190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541867" y="6324600"/>
            <a:ext cx="2810933" cy="381000"/>
          </a:xfrm>
          <a:prstGeom prst="rect">
            <a:avLst/>
          </a:prstGeom>
          <a:noFill/>
          <a:ln w="190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54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4105" y="158631"/>
            <a:ext cx="10763250" cy="679569"/>
          </a:xfrm>
        </p:spPr>
        <p:txBody>
          <a:bodyPr>
            <a:normAutofit/>
          </a:bodyPr>
          <a:lstStyle/>
          <a:p>
            <a:r>
              <a:rPr lang="en-US" sz="2800" b="1" dirty="0"/>
              <a:t>CO Curriculum Inventory - Noncredit Certificate Program Detail Screen </a:t>
            </a:r>
          </a:p>
        </p:txBody>
      </p:sp>
      <p:pic>
        <p:nvPicPr>
          <p:cNvPr id="14" name="Picture 13"/>
          <p:cNvPicPr>
            <a:picLocks noChangeAspect="1"/>
          </p:cNvPicPr>
          <p:nvPr/>
        </p:nvPicPr>
        <p:blipFill>
          <a:blip r:embed="rId3"/>
          <a:stretch>
            <a:fillRect/>
          </a:stretch>
        </p:blipFill>
        <p:spPr>
          <a:xfrm>
            <a:off x="341268" y="844054"/>
            <a:ext cx="11704792" cy="5785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own Arrow 6"/>
          <p:cNvSpPr/>
          <p:nvPr/>
        </p:nvSpPr>
        <p:spPr>
          <a:xfrm rot="5400000">
            <a:off x="7279277" y="4835216"/>
            <a:ext cx="484632" cy="11747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382000" y="5334000"/>
            <a:ext cx="3032818" cy="369332"/>
          </a:xfrm>
          <a:prstGeom prst="rect">
            <a:avLst/>
          </a:prstGeom>
          <a:noFill/>
          <a:ln w="762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4-item Narrative per the PCAH</a:t>
            </a:r>
          </a:p>
        </p:txBody>
      </p:sp>
      <p:sp>
        <p:nvSpPr>
          <p:cNvPr id="12" name="Down Arrow 11"/>
          <p:cNvSpPr/>
          <p:nvPr/>
        </p:nvSpPr>
        <p:spPr>
          <a:xfrm rot="5400000">
            <a:off x="6982907" y="3100156"/>
            <a:ext cx="315589" cy="13274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a:t>
            </a:r>
          </a:p>
        </p:txBody>
      </p:sp>
      <p:sp>
        <p:nvSpPr>
          <p:cNvPr id="13" name="TextBox 12"/>
          <p:cNvSpPr txBox="1"/>
          <p:nvPr/>
        </p:nvSpPr>
        <p:spPr>
          <a:xfrm>
            <a:off x="8108987" y="3609711"/>
            <a:ext cx="2536400" cy="369332"/>
          </a:xfrm>
          <a:prstGeom prst="rect">
            <a:avLst/>
          </a:prstGeom>
          <a:noFill/>
          <a:ln w="762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CTE Vocational TOP Code</a:t>
            </a:r>
          </a:p>
        </p:txBody>
      </p:sp>
      <p:cxnSp>
        <p:nvCxnSpPr>
          <p:cNvPr id="3" name="Straight Connector 2"/>
          <p:cNvCxnSpPr/>
          <p:nvPr/>
        </p:nvCxnSpPr>
        <p:spPr>
          <a:xfrm>
            <a:off x="8799482" y="3200400"/>
            <a:ext cx="30877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4759270" y="3465693"/>
            <a:ext cx="724546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41268" y="1752600"/>
            <a:ext cx="4281172" cy="369332"/>
          </a:xfrm>
          <a:prstGeom prst="rect">
            <a:avLst/>
          </a:prstGeom>
          <a:noFill/>
          <a:ln w="762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CTE must describe jobs program can lead to</a:t>
            </a:r>
          </a:p>
        </p:txBody>
      </p:sp>
      <p:cxnSp>
        <p:nvCxnSpPr>
          <p:cNvPr id="26" name="Straight Arrow Connector 25"/>
          <p:cNvCxnSpPr/>
          <p:nvPr/>
        </p:nvCxnSpPr>
        <p:spPr>
          <a:xfrm>
            <a:off x="4759270" y="2121932"/>
            <a:ext cx="4040212" cy="95273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3684760" y="2653578"/>
            <a:ext cx="34559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Must coincide with record fields and Narrative</a:t>
            </a:r>
          </a:p>
        </p:txBody>
      </p:sp>
    </p:spTree>
    <p:extLst>
      <p:ext uri="{BB962C8B-B14F-4D97-AF65-F5344CB8AC3E}">
        <p14:creationId xmlns:p14="http://schemas.microsoft.com/office/powerpoint/2010/main" val="259882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92483"/>
          </a:xfrm>
        </p:spPr>
        <p:txBody>
          <a:bodyPr>
            <a:normAutofit/>
          </a:bodyPr>
          <a:lstStyle/>
          <a:p>
            <a:r>
              <a:rPr lang="en-US" sz="3600" dirty="0">
                <a:solidFill>
                  <a:srgbClr val="533A27"/>
                </a:solidFill>
              </a:rPr>
              <a:t>Noncredit Course and Program Approvals in 2020</a:t>
            </a:r>
          </a:p>
        </p:txBody>
      </p:sp>
      <p:sp>
        <p:nvSpPr>
          <p:cNvPr id="6" name="Content Placeholder 5"/>
          <p:cNvSpPr>
            <a:spLocks noGrp="1"/>
          </p:cNvSpPr>
          <p:nvPr>
            <p:ph sz="half" idx="1"/>
          </p:nvPr>
        </p:nvSpPr>
        <p:spPr>
          <a:ln w="76200">
            <a:solidFill>
              <a:srgbClr val="FF0000"/>
            </a:solidFill>
          </a:ln>
        </p:spPr>
        <p:txBody>
          <a:bodyPr/>
          <a:lstStyle/>
          <a:p>
            <a:r>
              <a:rPr lang="en-US" b="1" dirty="0">
                <a:solidFill>
                  <a:srgbClr val="FF0000"/>
                </a:solidFill>
              </a:rPr>
              <a:t>STOP</a:t>
            </a:r>
            <a:r>
              <a:rPr lang="en-US" dirty="0"/>
              <a:t>: Needs CO Approval before chaptering:</a:t>
            </a:r>
          </a:p>
          <a:p>
            <a:endParaRPr lang="en-US" dirty="0"/>
          </a:p>
          <a:p>
            <a:pPr lvl="1"/>
            <a:r>
              <a:rPr lang="en-US" dirty="0"/>
              <a:t>All CDCP certificate programs in the domain of short-term vocational (includes new and modified and includes new and modified apprenticeship)</a:t>
            </a:r>
          </a:p>
          <a:p>
            <a:pPr marL="457200" lvl="1" indent="0">
              <a:buNone/>
            </a:pPr>
            <a:r>
              <a:rPr lang="en-US" dirty="0"/>
              <a:t>	</a:t>
            </a:r>
          </a:p>
        </p:txBody>
      </p:sp>
      <p:sp>
        <p:nvSpPr>
          <p:cNvPr id="7" name="Content Placeholder 6"/>
          <p:cNvSpPr>
            <a:spLocks noGrp="1"/>
          </p:cNvSpPr>
          <p:nvPr>
            <p:ph sz="half" idx="10"/>
          </p:nvPr>
        </p:nvSpPr>
        <p:spPr>
          <a:ln w="76200">
            <a:solidFill>
              <a:srgbClr val="00B050"/>
            </a:solidFill>
          </a:ln>
        </p:spPr>
        <p:txBody>
          <a:bodyPr>
            <a:normAutofit fontScale="92500" lnSpcReduction="10000"/>
          </a:bodyPr>
          <a:lstStyle/>
          <a:p>
            <a:r>
              <a:rPr lang="en-US" b="1" dirty="0">
                <a:solidFill>
                  <a:srgbClr val="007A37"/>
                </a:solidFill>
              </a:rPr>
              <a:t>GO</a:t>
            </a:r>
            <a:r>
              <a:rPr lang="en-US" dirty="0"/>
              <a:t>: Does </a:t>
            </a:r>
            <a:r>
              <a:rPr lang="en-US" b="1" dirty="0">
                <a:solidFill>
                  <a:srgbClr val="00B050"/>
                </a:solidFill>
              </a:rPr>
              <a:t>NOT</a:t>
            </a:r>
            <a:r>
              <a:rPr lang="en-US" dirty="0"/>
              <a:t> need CO approval before chaptering:</a:t>
            </a:r>
          </a:p>
          <a:p>
            <a:endParaRPr lang="en-US" dirty="0"/>
          </a:p>
          <a:p>
            <a:pPr lvl="1"/>
            <a:r>
              <a:rPr lang="en-US" dirty="0"/>
              <a:t>CDCP certificates in the domains of ESL, Workforce Preparation, and Elementary &amp; Secondary Basic Skills (new and modified)</a:t>
            </a:r>
          </a:p>
          <a:p>
            <a:pPr lvl="1"/>
            <a:r>
              <a:rPr lang="en-US" dirty="0"/>
              <a:t>AHSD - Adult High School Diploma Programs (new and modified)</a:t>
            </a:r>
          </a:p>
          <a:p>
            <a:pPr lvl="1"/>
            <a:r>
              <a:rPr lang="en-US" dirty="0"/>
              <a:t>All noncredit courses (new and modified)</a:t>
            </a:r>
          </a:p>
          <a:p>
            <a:pPr marL="457200" lvl="1" indent="0">
              <a:buNone/>
            </a:pPr>
            <a:endParaRPr lang="en-US" dirty="0"/>
          </a:p>
        </p:txBody>
      </p:sp>
      <p:sp>
        <p:nvSpPr>
          <p:cNvPr id="4" name="Slide Number Placeholder 3"/>
          <p:cNvSpPr>
            <a:spLocks noGrp="1"/>
          </p:cNvSpPr>
          <p:nvPr>
            <p:ph type="sldNum" sz="quarter" idx="4294967295"/>
          </p:nvPr>
        </p:nvSpPr>
        <p:spPr>
          <a:xfrm>
            <a:off x="9448800" y="61166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32219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567" y="215495"/>
            <a:ext cx="9885407" cy="657341"/>
          </a:xfrm>
        </p:spPr>
        <p:txBody>
          <a:bodyPr>
            <a:noAutofit/>
          </a:bodyPr>
          <a:lstStyle/>
          <a:p>
            <a:r>
              <a:rPr lang="en-US" sz="2800" b="1" dirty="0"/>
              <a:t>Resources for Curriculum Specialists</a:t>
            </a:r>
          </a:p>
        </p:txBody>
      </p:sp>
      <p:sp>
        <p:nvSpPr>
          <p:cNvPr id="3" name="Content Placeholder 2"/>
          <p:cNvSpPr>
            <a:spLocks noGrp="1"/>
          </p:cNvSpPr>
          <p:nvPr>
            <p:ph sz="half" idx="1"/>
          </p:nvPr>
        </p:nvSpPr>
        <p:spPr>
          <a:xfrm>
            <a:off x="1062683" y="1188720"/>
            <a:ext cx="10841142" cy="5278581"/>
          </a:xfrm>
        </p:spPr>
        <p:txBody>
          <a:bodyPr>
            <a:normAutofit/>
          </a:bodyPr>
          <a:lstStyle/>
          <a:p>
            <a:pPr>
              <a:lnSpc>
                <a:spcPct val="100000"/>
              </a:lnSpc>
              <a:spcBef>
                <a:spcPts val="0"/>
              </a:spcBef>
            </a:pPr>
            <a:r>
              <a:rPr lang="en-US" sz="1800" b="1" dirty="0"/>
              <a:t>CCCCO Educational Services Division - Curriculum &amp; Instruction Unit  </a:t>
            </a:r>
          </a:p>
          <a:p>
            <a:pPr marL="0" indent="0">
              <a:lnSpc>
                <a:spcPct val="100000"/>
              </a:lnSpc>
              <a:spcBef>
                <a:spcPts val="0"/>
              </a:spcBef>
              <a:spcAft>
                <a:spcPts val="600"/>
              </a:spcAft>
              <a:buNone/>
            </a:pPr>
            <a:r>
              <a:rPr lang="en-US" sz="1800" dirty="0"/>
              <a:t>    </a:t>
            </a:r>
            <a:r>
              <a:rPr lang="en-US" sz="1400" dirty="0">
                <a:hlinkClick r:id="rId3"/>
              </a:rPr>
              <a:t>https://www.cccco.edu/About-Us/Chancellors-Office/Divisions/Educational-Services-and-Support/What-we-do/Curriculum-and-Instruction-Unit</a:t>
            </a:r>
            <a:r>
              <a:rPr lang="en-US" sz="1400" dirty="0"/>
              <a:t> </a:t>
            </a:r>
          </a:p>
          <a:p>
            <a:pPr>
              <a:lnSpc>
                <a:spcPct val="100000"/>
              </a:lnSpc>
              <a:spcBef>
                <a:spcPts val="0"/>
              </a:spcBef>
            </a:pPr>
            <a:r>
              <a:rPr lang="en-US" sz="1800" b="1" dirty="0"/>
              <a:t>Program and Course Approval Handbook (PCAH), 7</a:t>
            </a:r>
            <a:r>
              <a:rPr lang="en-US" sz="1800" b="1" baseline="30000" dirty="0"/>
              <a:t>th</a:t>
            </a:r>
            <a:r>
              <a:rPr lang="en-US" sz="1800" b="1" dirty="0"/>
              <a:t> Ed</a:t>
            </a:r>
          </a:p>
          <a:p>
            <a:pPr marL="0" indent="0">
              <a:lnSpc>
                <a:spcPct val="100000"/>
              </a:lnSpc>
              <a:spcBef>
                <a:spcPts val="0"/>
              </a:spcBef>
              <a:spcAft>
                <a:spcPts val="600"/>
              </a:spcAft>
              <a:buNone/>
            </a:pPr>
            <a:r>
              <a:rPr lang="en-US" sz="1400" dirty="0"/>
              <a:t>      </a:t>
            </a:r>
            <a:r>
              <a:rPr lang="en-US" sz="900" dirty="0">
                <a:hlinkClick r:id="rId4"/>
              </a:rPr>
              <a:t>https://www.cccco.edu/-/media/CCCCO-Website/Reports/CCCCO_Report_Program_Course_Approval-web-102819.pdf?la=en&amp;hash=06918DD585E9F8C0805334FEA3EB1E6872C22F16</a:t>
            </a:r>
            <a:endParaRPr lang="en-US" sz="900" dirty="0"/>
          </a:p>
          <a:p>
            <a:pPr>
              <a:lnSpc>
                <a:spcPct val="100000"/>
              </a:lnSpc>
              <a:spcBef>
                <a:spcPts val="0"/>
              </a:spcBef>
            </a:pPr>
            <a:r>
              <a:rPr lang="en-US" sz="1800" b="1" dirty="0"/>
              <a:t>TOP-CIP Crosswalk (June 2020) </a:t>
            </a:r>
          </a:p>
          <a:p>
            <a:pPr marL="0" indent="0">
              <a:lnSpc>
                <a:spcPct val="100000"/>
              </a:lnSpc>
              <a:spcBef>
                <a:spcPts val="0"/>
              </a:spcBef>
              <a:spcAft>
                <a:spcPts val="600"/>
              </a:spcAft>
              <a:buNone/>
            </a:pPr>
            <a:r>
              <a:rPr lang="en-US" sz="2000" dirty="0"/>
              <a:t>    </a:t>
            </a:r>
            <a:r>
              <a:rPr lang="en-US" sz="1600" dirty="0">
                <a:hlinkClick r:id="rId5"/>
              </a:rPr>
              <a:t>https://www.cccco.edu/-/media/TOPCIP2020June.xlsx?la=en&amp;hash=8A4217DB70CFD069AFD2F4876E173E8EC65C482F</a:t>
            </a:r>
            <a:endParaRPr lang="en-US" sz="2000" dirty="0"/>
          </a:p>
          <a:p>
            <a:pPr>
              <a:lnSpc>
                <a:spcPct val="100000"/>
              </a:lnSpc>
              <a:spcBef>
                <a:spcPts val="0"/>
              </a:spcBef>
            </a:pPr>
            <a:r>
              <a:rPr lang="en-US" sz="1800" b="1" dirty="0"/>
              <a:t>California Education Code</a:t>
            </a:r>
          </a:p>
          <a:p>
            <a:pPr marL="0" indent="0">
              <a:lnSpc>
                <a:spcPct val="100000"/>
              </a:lnSpc>
              <a:spcBef>
                <a:spcPts val="0"/>
              </a:spcBef>
              <a:spcAft>
                <a:spcPts val="600"/>
              </a:spcAft>
              <a:buNone/>
            </a:pPr>
            <a:r>
              <a:rPr lang="en-US" sz="1400" dirty="0"/>
              <a:t>       </a:t>
            </a:r>
            <a:r>
              <a:rPr lang="en-US" sz="1400" dirty="0">
                <a:hlinkClick r:id="rId6"/>
              </a:rPr>
              <a:t>https://www.cccco.edu/About-Us/Chancellors-Office/Divisions/General-Counsel/Programs</a:t>
            </a:r>
            <a:endParaRPr lang="en-US" sz="1400" dirty="0"/>
          </a:p>
          <a:p>
            <a:pPr>
              <a:lnSpc>
                <a:spcPct val="100000"/>
              </a:lnSpc>
              <a:spcBef>
                <a:spcPts val="0"/>
              </a:spcBef>
            </a:pPr>
            <a:r>
              <a:rPr lang="en-US" sz="1800" b="1" dirty="0"/>
              <a:t>CCR Title 5 (Ch. 6 – Curriculum, Ch. 7 – Special Programs, Ch. 9 – Fiscal Support)</a:t>
            </a:r>
          </a:p>
          <a:p>
            <a:pPr marL="0" indent="0">
              <a:lnSpc>
                <a:spcPct val="100000"/>
              </a:lnSpc>
              <a:spcBef>
                <a:spcPts val="0"/>
              </a:spcBef>
              <a:spcAft>
                <a:spcPts val="600"/>
              </a:spcAft>
              <a:buNone/>
            </a:pPr>
            <a:r>
              <a:rPr lang="en-US" sz="1400" dirty="0"/>
              <a:t>       </a:t>
            </a:r>
            <a:r>
              <a:rPr lang="en-US" sz="1400" dirty="0">
                <a:hlinkClick r:id="rId6"/>
              </a:rPr>
              <a:t>https://www.cccco.edu/About-Us/Chancellors-Office/Divisions/General-Counsel/Programs</a:t>
            </a:r>
            <a:endParaRPr lang="en-US" sz="1400" dirty="0"/>
          </a:p>
          <a:p>
            <a:pPr>
              <a:lnSpc>
                <a:spcPct val="100000"/>
              </a:lnSpc>
              <a:spcBef>
                <a:spcPts val="0"/>
              </a:spcBef>
            </a:pPr>
            <a:r>
              <a:rPr lang="en-US" sz="1800" b="1" dirty="0"/>
              <a:t> The Course Outline of Record: A Curriculum Reference Guide (ASCCC)</a:t>
            </a:r>
          </a:p>
          <a:p>
            <a:pPr marL="0" indent="0">
              <a:lnSpc>
                <a:spcPct val="100000"/>
              </a:lnSpc>
              <a:spcBef>
                <a:spcPts val="0"/>
              </a:spcBef>
              <a:spcAft>
                <a:spcPts val="600"/>
              </a:spcAft>
              <a:buNone/>
            </a:pPr>
            <a:r>
              <a:rPr lang="en-US" sz="1400" dirty="0"/>
              <a:t>     </a:t>
            </a:r>
            <a:r>
              <a:rPr lang="en-US" sz="1400" dirty="0">
                <a:hlinkClick r:id="rId7"/>
              </a:rPr>
              <a:t>http://www.asccc.org/node/175016</a:t>
            </a:r>
            <a:r>
              <a:rPr lang="en-US" sz="1400" dirty="0"/>
              <a:t> </a:t>
            </a:r>
          </a:p>
          <a:p>
            <a:pPr>
              <a:lnSpc>
                <a:spcPct val="100000"/>
              </a:lnSpc>
              <a:spcBef>
                <a:spcPts val="0"/>
              </a:spcBef>
            </a:pPr>
            <a:r>
              <a:rPr lang="en-US" sz="1800" b="1" dirty="0"/>
              <a:t> CO MIS: Data Mart  | CO MIS Data Element Dictionary (CB Data Elements)</a:t>
            </a:r>
          </a:p>
          <a:p>
            <a:pPr marL="0" indent="0">
              <a:lnSpc>
                <a:spcPct val="100000"/>
              </a:lnSpc>
              <a:spcBef>
                <a:spcPts val="0"/>
              </a:spcBef>
              <a:spcAft>
                <a:spcPts val="600"/>
              </a:spcAft>
              <a:buNone/>
            </a:pPr>
            <a:r>
              <a:rPr lang="en-US" sz="1400" dirty="0"/>
              <a:t>     </a:t>
            </a:r>
            <a:r>
              <a:rPr lang="en-US" sz="1400" dirty="0">
                <a:hlinkClick r:id="rId8"/>
              </a:rPr>
              <a:t>http://extranet.cccco.edu/Divisions/TechResearchInfoSys/MIS.aspx</a:t>
            </a:r>
            <a:endParaRPr lang="en-US" sz="1400" dirty="0"/>
          </a:p>
          <a:p>
            <a:pPr>
              <a:lnSpc>
                <a:spcPct val="110000"/>
              </a:lnSpc>
              <a:spcBef>
                <a:spcPts val="0"/>
              </a:spcBef>
            </a:pPr>
            <a:r>
              <a:rPr lang="en-US" sz="1800" b="1" dirty="0"/>
              <a:t>Chancellor’s Office Curriculum Inventory (COCI)    </a:t>
            </a:r>
            <a:r>
              <a:rPr lang="en-US" b="1" dirty="0"/>
              <a:t>	</a:t>
            </a:r>
          </a:p>
          <a:p>
            <a:pPr marL="0" indent="0">
              <a:lnSpc>
                <a:spcPct val="110000"/>
              </a:lnSpc>
              <a:spcBef>
                <a:spcPts val="0"/>
              </a:spcBef>
              <a:buNone/>
            </a:pPr>
            <a:r>
              <a:rPr lang="en-US" sz="2000" dirty="0"/>
              <a:t>   </a:t>
            </a:r>
            <a:r>
              <a:rPr lang="en-US" sz="1400" dirty="0">
                <a:hlinkClick r:id="rId9"/>
              </a:rPr>
              <a:t>https://coci2.ccctechcenter.org/admin/courses/review/374561</a:t>
            </a:r>
            <a:endParaRPr lang="en-US" sz="1400" dirty="0"/>
          </a:p>
          <a:p>
            <a:pPr>
              <a:lnSpc>
                <a:spcPct val="150000"/>
              </a:lnSpc>
              <a:spcBef>
                <a:spcPts val="0"/>
              </a:spcBef>
            </a:pPr>
            <a:endParaRPr lang="en-US" sz="2000" dirty="0"/>
          </a:p>
          <a:p>
            <a:pPr>
              <a:lnSpc>
                <a:spcPct val="150000"/>
              </a:lnSpc>
              <a:spcBef>
                <a:spcPts val="0"/>
              </a:spcBef>
            </a:pPr>
            <a:endParaRPr lang="en-US" sz="2000" dirty="0"/>
          </a:p>
          <a:p>
            <a:pPr marL="0" indent="0">
              <a:spcBef>
                <a:spcPts val="0"/>
              </a:spcBef>
              <a:spcAft>
                <a:spcPts val="1200"/>
              </a:spcAft>
              <a:buNone/>
            </a:pPr>
            <a:endParaRPr lang="en-US" sz="1400" dirty="0"/>
          </a:p>
        </p:txBody>
      </p:sp>
    </p:spTree>
    <p:extLst>
      <p:ext uri="{BB962C8B-B14F-4D97-AF65-F5344CB8AC3E}">
        <p14:creationId xmlns:p14="http://schemas.microsoft.com/office/powerpoint/2010/main" val="219827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1777"/>
            <a:ext cx="10515600" cy="1021223"/>
          </a:xfrm>
        </p:spPr>
        <p:txBody>
          <a:bodyPr/>
          <a:lstStyle/>
          <a:p>
            <a:r>
              <a:rPr lang="en-US" dirty="0"/>
              <a:t>Curriculum Team by Region</a:t>
            </a:r>
          </a:p>
        </p:txBody>
      </p:sp>
      <p:graphicFrame>
        <p:nvGraphicFramePr>
          <p:cNvPr id="5" name="Content Placeholder 4" descr="Table with the curriculum team"/>
          <p:cNvGraphicFramePr>
            <a:graphicFrameLocks noGrp="1"/>
          </p:cNvGraphicFramePr>
          <p:nvPr>
            <p:ph idx="1"/>
            <p:extLst>
              <p:ext uri="{D42A27DB-BD31-4B8C-83A1-F6EECF244321}">
                <p14:modId xmlns:p14="http://schemas.microsoft.com/office/powerpoint/2010/main" val="1290698842"/>
              </p:ext>
            </p:extLst>
          </p:nvPr>
        </p:nvGraphicFramePr>
        <p:xfrm>
          <a:off x="838198" y="970219"/>
          <a:ext cx="10680292" cy="4846320"/>
        </p:xfrm>
        <a:graphic>
          <a:graphicData uri="http://schemas.openxmlformats.org/drawingml/2006/table">
            <a:tbl>
              <a:tblPr firstRow="1" bandRow="1">
                <a:tableStyleId>{5C22544A-7EE6-4342-B048-85BDC9FD1C3A}</a:tableStyleId>
              </a:tblPr>
              <a:tblGrid>
                <a:gridCol w="2480323">
                  <a:extLst>
                    <a:ext uri="{9D8B030D-6E8A-4147-A177-3AD203B41FA5}">
                      <a16:colId xmlns:a16="http://schemas.microsoft.com/office/drawing/2014/main" val="129364555"/>
                    </a:ext>
                  </a:extLst>
                </a:gridCol>
                <a:gridCol w="8199969">
                  <a:extLst>
                    <a:ext uri="{9D8B030D-6E8A-4147-A177-3AD203B41FA5}">
                      <a16:colId xmlns:a16="http://schemas.microsoft.com/office/drawing/2014/main" val="3360631408"/>
                    </a:ext>
                  </a:extLst>
                </a:gridCol>
              </a:tblGrid>
              <a:tr h="352017">
                <a:tc>
                  <a:txBody>
                    <a:bodyPr/>
                    <a:lstStyle/>
                    <a:p>
                      <a:r>
                        <a:rPr lang="en-US" dirty="0"/>
                        <a:t>Name and Email</a:t>
                      </a:r>
                    </a:p>
                  </a:txBody>
                  <a:tcPr/>
                </a:tc>
                <a:tc>
                  <a:txBody>
                    <a:bodyPr/>
                    <a:lstStyle/>
                    <a:p>
                      <a:r>
                        <a:rPr lang="en-US" dirty="0"/>
                        <a:t>Region</a:t>
                      </a:r>
                    </a:p>
                  </a:txBody>
                  <a:tcPr/>
                </a:tc>
                <a:extLst>
                  <a:ext uri="{0D108BD9-81ED-4DB2-BD59-A6C34878D82A}">
                    <a16:rowId xmlns:a16="http://schemas.microsoft.com/office/drawing/2014/main" val="4291186808"/>
                  </a:ext>
                </a:extLst>
              </a:tr>
              <a:tr h="616030">
                <a:tc>
                  <a:txBody>
                    <a:bodyPr/>
                    <a:lstStyle/>
                    <a:p>
                      <a:r>
                        <a:rPr lang="en-US" dirty="0"/>
                        <a:t>Patti Blank</a:t>
                      </a:r>
                    </a:p>
                    <a:p>
                      <a:r>
                        <a:rPr lang="en-US" dirty="0">
                          <a:hlinkClick r:id="rId2"/>
                        </a:rPr>
                        <a:t>pblank@cccco.edu</a:t>
                      </a:r>
                      <a:endParaRPr lang="en-US" dirty="0"/>
                    </a:p>
                  </a:txBody>
                  <a:tcPr/>
                </a:tc>
                <a:tc>
                  <a:txBody>
                    <a:bodyPr/>
                    <a:lstStyle/>
                    <a:p>
                      <a:r>
                        <a:rPr lang="en-US" dirty="0"/>
                        <a:t>Macro Region A (Northern Inland, Northern Coastal, Lake Tahoe)</a:t>
                      </a:r>
                    </a:p>
                  </a:txBody>
                  <a:tcPr/>
                </a:tc>
                <a:extLst>
                  <a:ext uri="{0D108BD9-81ED-4DB2-BD59-A6C34878D82A}">
                    <a16:rowId xmlns:a16="http://schemas.microsoft.com/office/drawing/2014/main" val="2390479160"/>
                  </a:ext>
                </a:extLst>
              </a:tr>
              <a:tr h="616030">
                <a:tc>
                  <a:txBody>
                    <a:bodyPr/>
                    <a:lstStyle/>
                    <a:p>
                      <a:r>
                        <a:rPr lang="en-US" dirty="0"/>
                        <a:t>David Garcia</a:t>
                      </a:r>
                    </a:p>
                    <a:p>
                      <a:r>
                        <a:rPr lang="en-US" dirty="0">
                          <a:hlinkClick r:id="rId3"/>
                        </a:rPr>
                        <a:t>dgarcia@cccco.edu</a:t>
                      </a:r>
                      <a:r>
                        <a:rPr lang="en-US" dirty="0"/>
                        <a:t> </a:t>
                      </a:r>
                    </a:p>
                  </a:txBody>
                  <a:tcPr/>
                </a:tc>
                <a:tc>
                  <a:txBody>
                    <a:bodyPr/>
                    <a:lstStyle/>
                    <a:p>
                      <a:r>
                        <a:rPr lang="en-US" dirty="0"/>
                        <a:t>Macro</a:t>
                      </a:r>
                      <a:r>
                        <a:rPr lang="en-US" baseline="0" dirty="0"/>
                        <a:t> Region A (Greater Sacramento)</a:t>
                      </a:r>
                    </a:p>
                    <a:p>
                      <a:r>
                        <a:rPr lang="en-US" baseline="0" dirty="0"/>
                        <a:t>Macro Region E (San Diego/Imperial)</a:t>
                      </a:r>
                      <a:endParaRPr lang="en-US" dirty="0"/>
                    </a:p>
                  </a:txBody>
                  <a:tcPr/>
                </a:tc>
                <a:extLst>
                  <a:ext uri="{0D108BD9-81ED-4DB2-BD59-A6C34878D82A}">
                    <a16:rowId xmlns:a16="http://schemas.microsoft.com/office/drawing/2014/main" val="3682766519"/>
                  </a:ext>
                </a:extLst>
              </a:tr>
              <a:tr h="616030">
                <a:tc>
                  <a:txBody>
                    <a:bodyPr/>
                    <a:lstStyle/>
                    <a:p>
                      <a:r>
                        <a:rPr lang="en-US" dirty="0"/>
                        <a:t>Chantee Guiney</a:t>
                      </a:r>
                    </a:p>
                    <a:p>
                      <a:r>
                        <a:rPr lang="en-US" dirty="0">
                          <a:hlinkClick r:id="rId4"/>
                        </a:rPr>
                        <a:t>cguiney@cccco.edu</a:t>
                      </a:r>
                      <a:endParaRPr lang="en-US" dirty="0"/>
                    </a:p>
                  </a:txBody>
                  <a:tcPr/>
                </a:tc>
                <a:tc>
                  <a:txBody>
                    <a:bodyPr/>
                    <a:lstStyle/>
                    <a:p>
                      <a:r>
                        <a:rPr lang="en-US" dirty="0"/>
                        <a:t>Macro Region B (North Bay, Mid-Peninsula, Silicon Valley, Santa Cruz/Monterey)</a:t>
                      </a:r>
                    </a:p>
                  </a:txBody>
                  <a:tcPr/>
                </a:tc>
                <a:extLst>
                  <a:ext uri="{0D108BD9-81ED-4DB2-BD59-A6C34878D82A}">
                    <a16:rowId xmlns:a16="http://schemas.microsoft.com/office/drawing/2014/main" val="4229003752"/>
                  </a:ext>
                </a:extLst>
              </a:tr>
              <a:tr h="616030">
                <a:tc>
                  <a:txBody>
                    <a:bodyPr/>
                    <a:lstStyle/>
                    <a:p>
                      <a:r>
                        <a:rPr lang="en-US" dirty="0"/>
                        <a:t>Zitlali Torres</a:t>
                      </a:r>
                    </a:p>
                    <a:p>
                      <a:r>
                        <a:rPr lang="en-US" dirty="0">
                          <a:hlinkClick r:id="rId5"/>
                        </a:rPr>
                        <a:t>ztorres@cccco.edu</a:t>
                      </a:r>
                      <a:endParaRPr lang="en-US" dirty="0"/>
                    </a:p>
                  </a:txBody>
                  <a:tcPr/>
                </a:tc>
                <a:tc>
                  <a:txBody>
                    <a:bodyPr/>
                    <a:lstStyle/>
                    <a:p>
                      <a:r>
                        <a:rPr lang="en-US" dirty="0"/>
                        <a:t>Region</a:t>
                      </a:r>
                      <a:r>
                        <a:rPr lang="en-US" baseline="0" dirty="0"/>
                        <a:t> B (East Bay)</a:t>
                      </a:r>
                      <a:endParaRPr lang="en-US" dirty="0"/>
                    </a:p>
                  </a:txBody>
                  <a:tcPr/>
                </a:tc>
                <a:extLst>
                  <a:ext uri="{0D108BD9-81ED-4DB2-BD59-A6C34878D82A}">
                    <a16:rowId xmlns:a16="http://schemas.microsoft.com/office/drawing/2014/main" val="849648958"/>
                  </a:ext>
                </a:extLst>
              </a:tr>
              <a:tr h="616030">
                <a:tc>
                  <a:txBody>
                    <a:bodyPr/>
                    <a:lstStyle/>
                    <a:p>
                      <a:r>
                        <a:rPr lang="en-US" dirty="0"/>
                        <a:t>Kevin Lovelace</a:t>
                      </a:r>
                    </a:p>
                    <a:p>
                      <a:r>
                        <a:rPr lang="en-US" dirty="0">
                          <a:hlinkClick r:id="rId6"/>
                        </a:rPr>
                        <a:t>klovelace@cccco.edu</a:t>
                      </a:r>
                      <a:endParaRPr lang="en-US" dirty="0"/>
                    </a:p>
                  </a:txBody>
                  <a:tcPr/>
                </a:tc>
                <a:tc>
                  <a:txBody>
                    <a:bodyPr/>
                    <a:lstStyle/>
                    <a:p>
                      <a:r>
                        <a:rPr lang="en-US" dirty="0"/>
                        <a:t>Region C (Central</a:t>
                      </a:r>
                      <a:r>
                        <a:rPr lang="en-US" baseline="0" dirty="0"/>
                        <a:t> Valley)</a:t>
                      </a:r>
                      <a:endParaRPr lang="en-US" dirty="0"/>
                    </a:p>
                  </a:txBody>
                  <a:tcPr/>
                </a:tc>
                <a:extLst>
                  <a:ext uri="{0D108BD9-81ED-4DB2-BD59-A6C34878D82A}">
                    <a16:rowId xmlns:a16="http://schemas.microsoft.com/office/drawing/2014/main" val="3330712832"/>
                  </a:ext>
                </a:extLst>
              </a:tr>
              <a:tr h="616030">
                <a:tc>
                  <a:txBody>
                    <a:bodyPr/>
                    <a:lstStyle/>
                    <a:p>
                      <a:r>
                        <a:rPr lang="en-US" dirty="0"/>
                        <a:t>Kevin Olson</a:t>
                      </a:r>
                    </a:p>
                    <a:p>
                      <a:r>
                        <a:rPr lang="en-US" dirty="0">
                          <a:hlinkClick r:id="rId7"/>
                        </a:rPr>
                        <a:t>kolson@cccco.edu</a:t>
                      </a:r>
                      <a:endParaRPr lang="en-US" dirty="0"/>
                    </a:p>
                  </a:txBody>
                  <a:tcPr/>
                </a:tc>
                <a:tc>
                  <a:txBody>
                    <a:bodyPr/>
                    <a:lstStyle/>
                    <a:p>
                      <a:r>
                        <a:rPr lang="en-US" dirty="0"/>
                        <a:t>Region D (South Central Coast)</a:t>
                      </a:r>
                    </a:p>
                    <a:p>
                      <a:r>
                        <a:rPr lang="en-US" dirty="0"/>
                        <a:t>Region F (Inland Empire/Desert)</a:t>
                      </a:r>
                    </a:p>
                  </a:txBody>
                  <a:tcPr/>
                </a:tc>
                <a:extLst>
                  <a:ext uri="{0D108BD9-81ED-4DB2-BD59-A6C34878D82A}">
                    <a16:rowId xmlns:a16="http://schemas.microsoft.com/office/drawing/2014/main" val="3451298196"/>
                  </a:ext>
                </a:extLst>
              </a:tr>
              <a:tr h="616030">
                <a:tc>
                  <a:txBody>
                    <a:bodyPr/>
                    <a:lstStyle/>
                    <a:p>
                      <a:r>
                        <a:rPr lang="en-US" dirty="0"/>
                        <a:t>Njeri Griffin</a:t>
                      </a:r>
                    </a:p>
                    <a:p>
                      <a:r>
                        <a:rPr lang="en-US" dirty="0">
                          <a:hlinkClick r:id="rId8"/>
                        </a:rPr>
                        <a:t>ngriffin@cccco.edu</a:t>
                      </a:r>
                      <a:endParaRPr lang="en-US" dirty="0"/>
                    </a:p>
                  </a:txBody>
                  <a:tcPr/>
                </a:tc>
                <a:tc>
                  <a:txBody>
                    <a:bodyPr/>
                    <a:lstStyle/>
                    <a:p>
                      <a:r>
                        <a:rPr lang="en-US" dirty="0"/>
                        <a:t>Region G (Los Angeles/Orange County)</a:t>
                      </a:r>
                    </a:p>
                  </a:txBody>
                  <a:tcPr/>
                </a:tc>
                <a:extLst>
                  <a:ext uri="{0D108BD9-81ED-4DB2-BD59-A6C34878D82A}">
                    <a16:rowId xmlns:a16="http://schemas.microsoft.com/office/drawing/2014/main" val="2557650481"/>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6" name="TextBox 5"/>
          <p:cNvSpPr txBox="1"/>
          <p:nvPr/>
        </p:nvSpPr>
        <p:spPr>
          <a:xfrm>
            <a:off x="5608320" y="6169714"/>
            <a:ext cx="5420785" cy="307777"/>
          </a:xfrm>
          <a:prstGeom prst="rect">
            <a:avLst/>
          </a:prstGeom>
          <a:noFill/>
        </p:spPr>
        <p:txBody>
          <a:bodyPr wrap="square" rtlCol="0">
            <a:spAutoFit/>
          </a:bodyPr>
          <a:lstStyle/>
          <a:p>
            <a:r>
              <a:rPr lang="en-US" sz="1400" i="1" dirty="0">
                <a:solidFill>
                  <a:schemeClr val="tx2"/>
                </a:solidFill>
              </a:rPr>
              <a:t>Please check CCCCO curriculum webpage for periodic updates</a:t>
            </a:r>
          </a:p>
        </p:txBody>
      </p:sp>
    </p:spTree>
    <p:extLst>
      <p:ext uri="{BB962C8B-B14F-4D97-AF65-F5344CB8AC3E}">
        <p14:creationId xmlns:p14="http://schemas.microsoft.com/office/powerpoint/2010/main" val="220581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2683" y="1144209"/>
            <a:ext cx="10842624" cy="5482927"/>
          </a:xfrm>
        </p:spPr>
        <p:txBody>
          <a:bodyPr>
            <a:noAutofit/>
          </a:bodyPr>
          <a:lstStyle/>
          <a:p>
            <a:pPr marL="0" indent="0">
              <a:buNone/>
            </a:pPr>
            <a:endParaRPr lang="en-US" sz="2600" b="1" dirty="0">
              <a:solidFill>
                <a:srgbClr val="002060"/>
              </a:solidFill>
            </a:endParaRPr>
          </a:p>
          <a:p>
            <a:r>
              <a:rPr lang="en-US" sz="2600" b="1" dirty="0">
                <a:solidFill>
                  <a:srgbClr val="002060"/>
                </a:solidFill>
              </a:rPr>
              <a:t>Noncredit</a:t>
            </a:r>
            <a:r>
              <a:rPr lang="en-US" sz="2600" dirty="0">
                <a:solidFill>
                  <a:srgbClr val="002060"/>
                </a:solidFill>
              </a:rPr>
              <a:t> – Chantee Guiney (</a:t>
            </a:r>
            <a:r>
              <a:rPr lang="en-US" sz="2600" dirty="0">
                <a:solidFill>
                  <a:srgbClr val="002060"/>
                </a:solidFill>
                <a:hlinkClick r:id="rId2"/>
              </a:rPr>
              <a:t>cguiney@cccco.edu</a:t>
            </a:r>
            <a:r>
              <a:rPr lang="en-US" sz="2600" dirty="0">
                <a:solidFill>
                  <a:srgbClr val="002060"/>
                </a:solidFill>
              </a:rPr>
              <a:t>); Neil Kelly (</a:t>
            </a:r>
            <a:r>
              <a:rPr lang="en-US" sz="2600" dirty="0">
                <a:solidFill>
                  <a:srgbClr val="002060"/>
                </a:solidFill>
                <a:hlinkClick r:id="rId3"/>
              </a:rPr>
              <a:t>nkelly@cccco.edu</a:t>
            </a:r>
            <a:r>
              <a:rPr lang="en-US" sz="2600" dirty="0">
                <a:solidFill>
                  <a:srgbClr val="002060"/>
                </a:solidFill>
              </a:rPr>
              <a:t>) </a:t>
            </a:r>
          </a:p>
          <a:p>
            <a:r>
              <a:rPr lang="en-US" sz="2600" b="1" dirty="0">
                <a:solidFill>
                  <a:srgbClr val="002060"/>
                </a:solidFill>
              </a:rPr>
              <a:t>ADT</a:t>
            </a:r>
            <a:r>
              <a:rPr lang="en-US" sz="2600" dirty="0">
                <a:solidFill>
                  <a:srgbClr val="002060"/>
                </a:solidFill>
              </a:rPr>
              <a:t> – Kevin Olson (</a:t>
            </a:r>
            <a:r>
              <a:rPr lang="en-US" sz="2600" dirty="0">
                <a:solidFill>
                  <a:srgbClr val="002060"/>
                </a:solidFill>
                <a:hlinkClick r:id="rId4"/>
              </a:rPr>
              <a:t>kolson@cccco.edu</a:t>
            </a:r>
            <a:r>
              <a:rPr lang="en-US" sz="2600" dirty="0">
                <a:solidFill>
                  <a:srgbClr val="002060"/>
                </a:solidFill>
              </a:rPr>
              <a:t>); Njeri Griffin (</a:t>
            </a:r>
            <a:r>
              <a:rPr lang="en-US" sz="2600" dirty="0">
                <a:solidFill>
                  <a:srgbClr val="002060"/>
                </a:solidFill>
                <a:hlinkClick r:id="rId5"/>
              </a:rPr>
              <a:t>ngriffin@cccco.edu</a:t>
            </a:r>
            <a:r>
              <a:rPr lang="en-US" sz="2600" dirty="0">
                <a:solidFill>
                  <a:srgbClr val="002060"/>
                </a:solidFill>
              </a:rPr>
              <a:t>) </a:t>
            </a:r>
          </a:p>
          <a:p>
            <a:r>
              <a:rPr lang="en-US" sz="2600" b="1" dirty="0">
                <a:solidFill>
                  <a:srgbClr val="002060"/>
                </a:solidFill>
              </a:rPr>
              <a:t>Financial Aid</a:t>
            </a:r>
            <a:r>
              <a:rPr lang="en-US" sz="2600" dirty="0">
                <a:solidFill>
                  <a:srgbClr val="002060"/>
                </a:solidFill>
              </a:rPr>
              <a:t> – Gina Browne (</a:t>
            </a:r>
            <a:r>
              <a:rPr lang="en-US" sz="2600" dirty="0">
                <a:solidFill>
                  <a:srgbClr val="002060"/>
                </a:solidFill>
                <a:hlinkClick r:id="rId6"/>
              </a:rPr>
              <a:t>gbrowne@cccco.edu</a:t>
            </a:r>
            <a:r>
              <a:rPr lang="en-US" sz="2600" dirty="0">
                <a:solidFill>
                  <a:srgbClr val="002060"/>
                </a:solidFill>
              </a:rPr>
              <a:t>) </a:t>
            </a:r>
          </a:p>
          <a:p>
            <a:r>
              <a:rPr lang="en-US" sz="2600" b="1" dirty="0">
                <a:solidFill>
                  <a:srgbClr val="002060"/>
                </a:solidFill>
              </a:rPr>
              <a:t>Apportionment</a:t>
            </a:r>
            <a:r>
              <a:rPr lang="en-US" sz="2600" dirty="0">
                <a:solidFill>
                  <a:srgbClr val="002060"/>
                </a:solidFill>
              </a:rPr>
              <a:t> - Wrenna Finche (</a:t>
            </a:r>
            <a:r>
              <a:rPr lang="en-US" sz="2600" dirty="0">
                <a:solidFill>
                  <a:srgbClr val="002060"/>
                </a:solidFill>
                <a:hlinkClick r:id="rId7"/>
              </a:rPr>
              <a:t>wfinche@cccco.edu</a:t>
            </a:r>
            <a:r>
              <a:rPr lang="en-US" sz="2600" dirty="0">
                <a:solidFill>
                  <a:srgbClr val="002060"/>
                </a:solidFill>
              </a:rPr>
              <a:t>)</a:t>
            </a:r>
          </a:p>
          <a:p>
            <a:r>
              <a:rPr lang="en-US" sz="2600" b="1" dirty="0">
                <a:solidFill>
                  <a:srgbClr val="002060"/>
                </a:solidFill>
              </a:rPr>
              <a:t>Articulation</a:t>
            </a:r>
            <a:r>
              <a:rPr lang="en-US" sz="2600" dirty="0">
                <a:solidFill>
                  <a:srgbClr val="002060"/>
                </a:solidFill>
              </a:rPr>
              <a:t> – Bob Quinn (</a:t>
            </a:r>
            <a:r>
              <a:rPr lang="en-US" sz="2600" dirty="0">
                <a:solidFill>
                  <a:srgbClr val="002060"/>
                </a:solidFill>
                <a:hlinkClick r:id="rId8"/>
              </a:rPr>
              <a:t>bquinn@cccco.edu</a:t>
            </a:r>
            <a:r>
              <a:rPr lang="en-US" sz="2600" dirty="0">
                <a:solidFill>
                  <a:srgbClr val="002060"/>
                </a:solidFill>
              </a:rPr>
              <a:t>); Devin Rodriguez (</a:t>
            </a:r>
            <a:r>
              <a:rPr lang="en-US" sz="2600" dirty="0">
                <a:solidFill>
                  <a:srgbClr val="002060"/>
                </a:solidFill>
                <a:hlinkClick r:id="rId9"/>
              </a:rPr>
              <a:t>drodriguez@cccco.edu</a:t>
            </a:r>
            <a:r>
              <a:rPr lang="en-US" sz="2600" dirty="0">
                <a:solidFill>
                  <a:srgbClr val="002060"/>
                </a:solidFill>
              </a:rPr>
              <a:t>) </a:t>
            </a:r>
          </a:p>
          <a:p>
            <a:r>
              <a:rPr lang="en-US" sz="2600" b="1" dirty="0">
                <a:solidFill>
                  <a:srgbClr val="002060"/>
                </a:solidFill>
              </a:rPr>
              <a:t>Competency Based Education</a:t>
            </a:r>
            <a:r>
              <a:rPr lang="en-US" sz="2600" dirty="0">
                <a:solidFill>
                  <a:srgbClr val="002060"/>
                </a:solidFill>
              </a:rPr>
              <a:t> – Chantee Guiney (</a:t>
            </a:r>
            <a:r>
              <a:rPr lang="en-US" sz="2600" dirty="0">
                <a:solidFill>
                  <a:srgbClr val="002060"/>
                </a:solidFill>
                <a:hlinkClick r:id="rId2"/>
              </a:rPr>
              <a:t>cguiney@cccco.edu</a:t>
            </a:r>
            <a:r>
              <a:rPr lang="en-US" sz="2600" dirty="0">
                <a:solidFill>
                  <a:srgbClr val="002060"/>
                </a:solidFill>
              </a:rPr>
              <a:t>) </a:t>
            </a:r>
          </a:p>
          <a:p>
            <a:r>
              <a:rPr lang="en-US" sz="2600" b="1" dirty="0">
                <a:solidFill>
                  <a:srgbClr val="002060"/>
                </a:solidFill>
              </a:rPr>
              <a:t>Credit for Prior Learning</a:t>
            </a:r>
            <a:r>
              <a:rPr lang="en-US" sz="2600" dirty="0">
                <a:solidFill>
                  <a:srgbClr val="002060"/>
                </a:solidFill>
              </a:rPr>
              <a:t> – Chantee Guiney (</a:t>
            </a:r>
            <a:r>
              <a:rPr lang="en-US" sz="2600" dirty="0">
                <a:solidFill>
                  <a:srgbClr val="002060"/>
                </a:solidFill>
                <a:hlinkClick r:id="rId2"/>
              </a:rPr>
              <a:t>cguiney@cccco.edu</a:t>
            </a:r>
            <a:r>
              <a:rPr lang="en-US" sz="2600" dirty="0">
                <a:solidFill>
                  <a:srgbClr val="002060"/>
                </a:solidFill>
              </a:rPr>
              <a:t>) </a:t>
            </a:r>
          </a:p>
          <a:p>
            <a:pPr marL="0" indent="0">
              <a:buNone/>
            </a:pPr>
            <a:r>
              <a:rPr lang="en-US" sz="2600" dirty="0">
                <a:solidFill>
                  <a:srgbClr val="000000"/>
                </a:solidFill>
              </a:rPr>
              <a:t> </a:t>
            </a:r>
          </a:p>
          <a:p>
            <a:endParaRPr lang="en-US" sz="2600" dirty="0">
              <a:solidFill>
                <a:srgbClr val="000000"/>
              </a:solidFill>
            </a:endParaRPr>
          </a:p>
        </p:txBody>
      </p:sp>
      <p:sp>
        <p:nvSpPr>
          <p:cNvPr id="5" name="Title 1"/>
          <p:cNvSpPr txBox="1">
            <a:spLocks/>
          </p:cNvSpPr>
          <p:nvPr/>
        </p:nvSpPr>
        <p:spPr>
          <a:xfrm>
            <a:off x="1203213" y="423208"/>
            <a:ext cx="9720072" cy="1217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914377"/>
            <a:r>
              <a:rPr lang="en-US" sz="3600" dirty="0">
                <a:latin typeface="Arial" panose="020B0604020202020204" pitchFamily="34" charset="0"/>
                <a:cs typeface="Arial" panose="020B0604020202020204" pitchFamily="34" charset="0"/>
              </a:rPr>
              <a:t>We are here to support you</a:t>
            </a:r>
          </a:p>
        </p:txBody>
      </p:sp>
    </p:spTree>
    <p:extLst>
      <p:ext uri="{BB962C8B-B14F-4D97-AF65-F5344CB8AC3E}">
        <p14:creationId xmlns:p14="http://schemas.microsoft.com/office/powerpoint/2010/main" val="413377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dirty="0"/>
              <a:t>Final Activity </a:t>
            </a:r>
            <a:endParaRPr dirty="0"/>
          </a:p>
        </p:txBody>
      </p:sp>
      <p:sp>
        <p:nvSpPr>
          <p:cNvPr id="369" name="Google Shape;369;p6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r>
              <a:rPr lang="en-US" dirty="0"/>
              <a:t>Please answer each “post-presentation” poll question</a:t>
            </a:r>
            <a:endParaRPr dirty="0"/>
          </a:p>
        </p:txBody>
      </p:sp>
    </p:spTree>
    <p:extLst>
      <p:ext uri="{BB962C8B-B14F-4D97-AF65-F5344CB8AC3E}">
        <p14:creationId xmlns:p14="http://schemas.microsoft.com/office/powerpoint/2010/main" val="375827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Faculty Perspective</a:t>
            </a:r>
          </a:p>
        </p:txBody>
      </p:sp>
      <p:sp>
        <p:nvSpPr>
          <p:cNvPr id="6" name="Subtitle 5"/>
          <p:cNvSpPr>
            <a:spLocks noGrp="1"/>
          </p:cNvSpPr>
          <p:nvPr>
            <p:ph type="subTitle" idx="1"/>
          </p:nvPr>
        </p:nvSpPr>
        <p:spPr/>
        <p:txBody>
          <a:bodyPr/>
          <a:lstStyle/>
          <a:p>
            <a:r>
              <a:rPr lang="en-US" dirty="0"/>
              <a:t>Sam Foster,  ASCCC</a:t>
            </a:r>
          </a:p>
        </p:txBody>
      </p:sp>
    </p:spTree>
    <p:extLst>
      <p:ext uri="{BB962C8B-B14F-4D97-AF65-F5344CB8AC3E}">
        <p14:creationId xmlns:p14="http://schemas.microsoft.com/office/powerpoint/2010/main" val="283046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93357" y="1408670"/>
            <a:ext cx="3325888" cy="357668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Considerations - Noncredit Courses</a:t>
            </a:r>
            <a:endParaRPr dirty="0"/>
          </a:p>
        </p:txBody>
      </p:sp>
      <p:sp>
        <p:nvSpPr>
          <p:cNvPr id="117" name="Google Shape;117;p23"/>
          <p:cNvSpPr txBox="1">
            <a:spLocks noGrp="1"/>
          </p:cNvSpPr>
          <p:nvPr>
            <p:ph idx="1"/>
          </p:nvPr>
        </p:nvSpPr>
        <p:spPr>
          <a:xfrm>
            <a:off x="4826134" y="720302"/>
            <a:ext cx="6868297" cy="4397590"/>
          </a:xfrm>
          <a:prstGeom prst="rect">
            <a:avLst/>
          </a:prstGeom>
        </p:spPr>
        <p:txBody>
          <a:bodyPr spcFirstLastPara="1" vert="horz" wrap="square" lIns="121900" tIns="121900" rIns="121900" bIns="121900" rtlCol="0" anchor="t" anchorCtr="0">
            <a:noAutofit/>
          </a:bodyPr>
          <a:lstStyle/>
          <a:p>
            <a:pPr marL="0" indent="0">
              <a:buNone/>
            </a:pPr>
            <a:r>
              <a:rPr lang="en" sz="2300" dirty="0">
                <a:solidFill>
                  <a:schemeClr val="accent2">
                    <a:lumMod val="75000"/>
                  </a:schemeClr>
                </a:solidFill>
                <a:latin typeface="Calibri"/>
                <a:ea typeface="Calibri"/>
                <a:cs typeface="Calibri"/>
                <a:sym typeface="Calibri"/>
              </a:rPr>
              <a:t>While there are no registration fees for noncredit courses, other fees may be charged</a:t>
            </a:r>
            <a:endParaRPr sz="2300" dirty="0">
              <a:solidFill>
                <a:schemeClr val="accent2">
                  <a:lumMod val="75000"/>
                </a:schemeClr>
              </a:solidFill>
              <a:latin typeface="Calibri"/>
              <a:ea typeface="Calibri"/>
              <a:cs typeface="Calibri"/>
              <a:sym typeface="Calibri"/>
            </a:endParaRPr>
          </a:p>
          <a:p>
            <a:pPr marL="0" indent="0">
              <a:buNone/>
            </a:pPr>
            <a:r>
              <a:rPr lang="en" sz="2300" dirty="0">
                <a:solidFill>
                  <a:schemeClr val="accent2">
                    <a:lumMod val="75000"/>
                  </a:schemeClr>
                </a:solidFill>
                <a:latin typeface="Calibri"/>
                <a:ea typeface="Calibri"/>
                <a:cs typeface="Calibri"/>
                <a:sym typeface="Calibri"/>
              </a:rPr>
              <a:t>Materials fees may be charged</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Must meet the same standards of documentation as materials fees for credit courses</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Many colleges try to limit or eliminate materials fees using grant and categorical funding (SEA, CAEP, SWF, </a:t>
            </a:r>
            <a:r>
              <a:rPr lang="en" sz="2300" dirty="0" err="1">
                <a:solidFill>
                  <a:schemeClr val="accent2">
                    <a:lumMod val="75000"/>
                  </a:schemeClr>
                </a:solidFill>
                <a:latin typeface="Calibri"/>
                <a:ea typeface="Calibri"/>
                <a:cs typeface="Calibri"/>
                <a:sym typeface="Calibri"/>
              </a:rPr>
              <a:t>etc</a:t>
            </a:r>
            <a:r>
              <a:rPr lang="en" sz="2300" dirty="0">
                <a:solidFill>
                  <a:schemeClr val="accent2">
                    <a:lumMod val="75000"/>
                  </a:schemeClr>
                </a:solidFill>
                <a:latin typeface="Calibri"/>
                <a:ea typeface="Calibri"/>
                <a:cs typeface="Calibri"/>
                <a:sym typeface="Calibri"/>
              </a:rPr>
              <a:t>)</a:t>
            </a:r>
            <a:endParaRPr sz="2300" dirty="0">
              <a:solidFill>
                <a:schemeClr val="accent2">
                  <a:lumMod val="75000"/>
                </a:schemeClr>
              </a:solidFill>
              <a:latin typeface="Calibri"/>
              <a:ea typeface="Calibri"/>
              <a:cs typeface="Calibri"/>
              <a:sym typeface="Calibri"/>
            </a:endParaRPr>
          </a:p>
          <a:p>
            <a:pPr marL="0" indent="0">
              <a:buNone/>
            </a:pPr>
            <a:r>
              <a:rPr lang="en" sz="2300" dirty="0">
                <a:solidFill>
                  <a:schemeClr val="accent2">
                    <a:lumMod val="75000"/>
                  </a:schemeClr>
                </a:solidFill>
                <a:latin typeface="Calibri"/>
                <a:ea typeface="Calibri"/>
                <a:cs typeface="Calibri"/>
                <a:sym typeface="Calibri"/>
              </a:rPr>
              <a:t>Noncredit courses may require textbooks, but many colleges consider no- and low-cost alternatives</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Classroom sets</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OER</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Lending library</a:t>
            </a:r>
            <a:endParaRPr sz="2300" dirty="0">
              <a:solidFill>
                <a:schemeClr val="accent2">
                  <a:lumMod val="75000"/>
                </a:schemeClr>
              </a:solidFill>
              <a:latin typeface="Calibri"/>
              <a:ea typeface="Calibri"/>
              <a:cs typeface="Calibri"/>
              <a:sym typeface="Calibri"/>
            </a:endParaRPr>
          </a:p>
          <a:p>
            <a:pPr indent="-423323">
              <a:buClr>
                <a:schemeClr val="dk1"/>
              </a:buClr>
              <a:buSzPts val="1400"/>
              <a:buFont typeface="Calibri"/>
              <a:buChar char="●"/>
            </a:pPr>
            <a:r>
              <a:rPr lang="en" sz="2300" dirty="0">
                <a:solidFill>
                  <a:schemeClr val="accent2">
                    <a:lumMod val="75000"/>
                  </a:schemeClr>
                </a:solidFill>
                <a:latin typeface="Calibri"/>
                <a:ea typeface="Calibri"/>
                <a:cs typeface="Calibri"/>
                <a:sym typeface="Calibri"/>
              </a:rPr>
              <a:t>Grant funding</a:t>
            </a:r>
            <a:endParaRPr sz="2300" dirty="0">
              <a:solidFill>
                <a:schemeClr val="accent2">
                  <a:lumMod val="75000"/>
                </a:schemeClr>
              </a:solidFill>
              <a:latin typeface="Calibri"/>
              <a:ea typeface="Calibri"/>
              <a:cs typeface="Calibri"/>
              <a:sym typeface="Calibri"/>
            </a:endParaRPr>
          </a:p>
          <a:p>
            <a:pPr marL="0" indent="0">
              <a:buNone/>
            </a:pPr>
            <a:endParaRPr sz="1467"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18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lvl="0">
              <a:buSzPts val="1100"/>
            </a:pPr>
            <a:r>
              <a:rPr lang="en" dirty="0">
                <a:latin typeface="Calibri"/>
                <a:ea typeface="Calibri"/>
                <a:cs typeface="Calibri"/>
                <a:sym typeface="Calibri"/>
              </a:rPr>
              <a:t>Minimum Qualifications</a:t>
            </a:r>
          </a:p>
        </p:txBody>
      </p:sp>
      <p:sp>
        <p:nvSpPr>
          <p:cNvPr id="141" name="Google Shape;141;p2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dirty="0">
                <a:solidFill>
                  <a:schemeClr val="accent2">
                    <a:lumMod val="75000"/>
                  </a:schemeClr>
                </a:solidFill>
                <a:latin typeface="Calibri"/>
                <a:ea typeface="Calibri"/>
                <a:cs typeface="Calibri"/>
                <a:sym typeface="Calibri"/>
              </a:rPr>
              <a:t>Title 5 </a:t>
            </a:r>
            <a:r>
              <a:rPr lang="en-US" dirty="0">
                <a:solidFill>
                  <a:schemeClr val="accent2">
                    <a:lumMod val="75000"/>
                  </a:schemeClr>
                </a:solidFill>
                <a:latin typeface="Calibri" panose="020F0502020204030204" pitchFamily="34" charset="0"/>
                <a:cs typeface="Calibri" panose="020F0502020204030204" pitchFamily="34" charset="0"/>
              </a:rPr>
              <a:t>§</a:t>
            </a:r>
            <a:r>
              <a:rPr lang="en" dirty="0">
                <a:solidFill>
                  <a:schemeClr val="accent2">
                    <a:lumMod val="75000"/>
                  </a:schemeClr>
                </a:solidFill>
                <a:latin typeface="Calibri"/>
                <a:ea typeface="Calibri"/>
                <a:cs typeface="Calibri"/>
                <a:sym typeface="Calibri"/>
              </a:rPr>
              <a:t> 53412  lists the minimum qualifications (MQs) to teach noncredit.  Although some MQs are the same as for credit instruction (</a:t>
            </a:r>
            <a:r>
              <a:rPr lang="en" i="1" dirty="0">
                <a:solidFill>
                  <a:schemeClr val="accent2">
                    <a:lumMod val="75000"/>
                  </a:schemeClr>
                </a:solidFill>
                <a:latin typeface="Calibri"/>
                <a:ea typeface="Calibri"/>
                <a:cs typeface="Calibri"/>
                <a:sym typeface="Calibri"/>
              </a:rPr>
              <a:t>i.e</a:t>
            </a:r>
            <a:r>
              <a:rPr lang="en" dirty="0">
                <a:solidFill>
                  <a:schemeClr val="accent2">
                    <a:lumMod val="75000"/>
                  </a:schemeClr>
                </a:solidFill>
                <a:latin typeface="Calibri"/>
                <a:ea typeface="Calibri"/>
                <a:cs typeface="Calibri"/>
                <a:sym typeface="Calibri"/>
              </a:rPr>
              <a:t>., </a:t>
            </a:r>
            <a:r>
              <a:rPr lang="en-US" dirty="0">
                <a:solidFill>
                  <a:schemeClr val="accent2">
                    <a:lumMod val="75000"/>
                  </a:schemeClr>
                </a:solidFill>
                <a:latin typeface="Calibri" panose="020F0502020204030204" pitchFamily="34" charset="0"/>
                <a:cs typeface="Calibri" panose="020F0502020204030204" pitchFamily="34" charset="0"/>
              </a:rPr>
              <a:t>§</a:t>
            </a:r>
            <a:r>
              <a:rPr lang="en" dirty="0">
                <a:solidFill>
                  <a:schemeClr val="accent2">
                    <a:lumMod val="75000"/>
                  </a:schemeClr>
                </a:solidFill>
                <a:latin typeface="Calibri"/>
                <a:ea typeface="Calibri"/>
                <a:cs typeface="Calibri"/>
                <a:sym typeface="Calibri"/>
              </a:rPr>
              <a:t>53410), some areas have different MQs including: Basic skills mathematics and English, English as a Second Language, heath and safety, citizenship, home economics and older adults</a:t>
            </a:r>
          </a:p>
          <a:p>
            <a:pPr marL="0" indent="0">
              <a:buClr>
                <a:schemeClr val="dk1"/>
              </a:buClr>
              <a:buSzPts val="1100"/>
              <a:buNone/>
            </a:pPr>
            <a:endParaRPr lang="en" dirty="0">
              <a:solidFill>
                <a:schemeClr val="accent2">
                  <a:lumMod val="75000"/>
                </a:schemeClr>
              </a:solidFill>
              <a:latin typeface="Calibri"/>
              <a:ea typeface="Calibri"/>
              <a:cs typeface="Calibri"/>
              <a:sym typeface="Calibri"/>
            </a:endParaRPr>
          </a:p>
          <a:p>
            <a:pPr marL="0" indent="0">
              <a:buClr>
                <a:schemeClr val="dk1"/>
              </a:buClr>
              <a:buSzPts val="1100"/>
              <a:buNone/>
            </a:pPr>
            <a:r>
              <a:rPr lang="en-US" dirty="0">
                <a:solidFill>
                  <a:schemeClr val="accent2">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Minimum Qualifications Handbook</a:t>
            </a:r>
            <a:r>
              <a:rPr lang="en" dirty="0">
                <a:solidFill>
                  <a:schemeClr val="accent2">
                    <a:lumMod val="75000"/>
                  </a:schemeClr>
                </a:solidFill>
                <a:latin typeface="Calibri"/>
                <a:ea typeface="Calibri"/>
                <a:cs typeface="Calibri"/>
                <a:sym typeface="Calibri"/>
              </a:rPr>
              <a:t> (also called the Disciplines List) details the requirements</a:t>
            </a:r>
            <a:endParaRPr dirty="0">
              <a:solidFill>
                <a:schemeClr val="accent2">
                  <a:lumMod val="75000"/>
                </a:schemeClr>
              </a:solidFill>
              <a:latin typeface="Calibri"/>
              <a:ea typeface="Calibri"/>
              <a:cs typeface="Calibri"/>
              <a:sym typeface="Calibri"/>
            </a:endParaRPr>
          </a:p>
          <a:p>
            <a:pPr marL="0" indent="609585">
              <a:buClr>
                <a:schemeClr val="dk1"/>
              </a:buClr>
              <a:buSzPts val="1100"/>
              <a:buNone/>
            </a:pPr>
            <a:endParaRPr dirty="0">
              <a:solidFill>
                <a:schemeClr val="dk1"/>
              </a:solidFill>
              <a:latin typeface="Calibri"/>
              <a:ea typeface="Calibri"/>
              <a:cs typeface="Calibri"/>
              <a:sym typeface="Calibri"/>
            </a:endParaRPr>
          </a:p>
          <a:p>
            <a:pPr marL="0" indent="609585">
              <a:buClr>
                <a:schemeClr val="dk1"/>
              </a:buClr>
              <a:buSzPts val="1100"/>
              <a:buNone/>
            </a:pPr>
            <a:endParaRPr dirty="0">
              <a:solidFill>
                <a:schemeClr val="dk1"/>
              </a:solidFill>
              <a:latin typeface="Calibri"/>
              <a:ea typeface="Calibri"/>
              <a:cs typeface="Calibri"/>
              <a:sym typeface="Calibri"/>
            </a:endParaRPr>
          </a:p>
          <a:p>
            <a:pPr marL="0" indent="0">
              <a:buClr>
                <a:schemeClr val="dk1"/>
              </a:buClr>
              <a:buSzPts val="1100"/>
              <a:buNone/>
            </a:pPr>
            <a:endParaRPr sz="1467"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5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33A27"/>
                </a:solidFill>
              </a:rPr>
              <a:t>Learning Outcomes</a:t>
            </a:r>
          </a:p>
        </p:txBody>
      </p:sp>
      <p:sp>
        <p:nvSpPr>
          <p:cNvPr id="3" name="Text Placeholder 2"/>
          <p:cNvSpPr>
            <a:spLocks noGrp="1"/>
          </p:cNvSpPr>
          <p:nvPr>
            <p:ph type="body" idx="1"/>
          </p:nvPr>
        </p:nvSpPr>
        <p:spPr/>
        <p:txBody>
          <a:bodyPr/>
          <a:lstStyle/>
          <a:p>
            <a:r>
              <a:rPr lang="en-US" dirty="0"/>
              <a:t>In this session you will gain an understanding of…</a:t>
            </a:r>
          </a:p>
          <a:p>
            <a:r>
              <a:rPr lang="en-US" dirty="0"/>
              <a:t>Considerations for your college to incorporate noncredit courses and programs into curriculum offerings</a:t>
            </a:r>
          </a:p>
          <a:p>
            <a:r>
              <a:rPr lang="en-US" dirty="0"/>
              <a:t>The basics of noncredit curriculum, including an introduction to terms like Career Development and College Preparation (CDCP) noncredit the ten instructional categories, </a:t>
            </a:r>
          </a:p>
          <a:p>
            <a:r>
              <a:rPr lang="en-US" dirty="0"/>
              <a:t>The possibilities for integrating noncredit into instructional programs</a:t>
            </a:r>
          </a:p>
          <a:p>
            <a:r>
              <a:rPr lang="en-US" dirty="0"/>
              <a:t>Adult Education</a:t>
            </a:r>
          </a:p>
          <a:p>
            <a:r>
              <a:rPr lang="en-US" dirty="0"/>
              <a:t>Faculty perspectives on noncredit</a:t>
            </a:r>
          </a:p>
          <a:p>
            <a:r>
              <a:rPr lang="en-US" dirty="0"/>
              <a:t>and much more!</a:t>
            </a:r>
          </a:p>
        </p:txBody>
      </p:sp>
    </p:spTree>
    <p:extLst>
      <p:ext uri="{BB962C8B-B14F-4D97-AF65-F5344CB8AC3E}">
        <p14:creationId xmlns:p14="http://schemas.microsoft.com/office/powerpoint/2010/main" val="3635081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93357" y="1408670"/>
            <a:ext cx="3490274" cy="3576680"/>
          </a:xfrm>
          <a:prstGeom prst="rect">
            <a:avLst/>
          </a:prstGeom>
        </p:spPr>
        <p:txBody>
          <a:bodyPr spcFirstLastPara="1" vert="horz" wrap="square" lIns="121900" tIns="121900" rIns="121900" bIns="121900" rtlCol="0" anchor="t" anchorCtr="0">
            <a:noAutofit/>
          </a:bodyPr>
          <a:lstStyle/>
          <a:p>
            <a:r>
              <a:rPr lang="en" dirty="0"/>
              <a:t>Faculty Considerations</a:t>
            </a:r>
            <a:endParaRPr dirty="0">
              <a:solidFill>
                <a:srgbClr val="FF0000"/>
              </a:solidFill>
            </a:endParaRPr>
          </a:p>
        </p:txBody>
      </p:sp>
      <p:sp>
        <p:nvSpPr>
          <p:cNvPr id="147" name="Google Shape;147;p28"/>
          <p:cNvSpPr txBox="1">
            <a:spLocks noGrp="1"/>
          </p:cNvSpPr>
          <p:nvPr>
            <p:ph idx="1"/>
          </p:nvPr>
        </p:nvSpPr>
        <p:spPr>
          <a:xfrm>
            <a:off x="4874222" y="0"/>
            <a:ext cx="6868297" cy="4397590"/>
          </a:xfrm>
          <a:prstGeom prst="rect">
            <a:avLst/>
          </a:prstGeom>
        </p:spPr>
        <p:txBody>
          <a:bodyPr spcFirstLastPara="1" vert="horz" wrap="square" lIns="121900" tIns="121900" rIns="121900" bIns="121900" rtlCol="0" anchor="t" anchorCtr="0">
            <a:noAutofit/>
          </a:bodyPr>
          <a:lstStyle/>
          <a:p>
            <a:pPr>
              <a:spcBef>
                <a:spcPts val="1600"/>
              </a:spcBef>
              <a:buClr>
                <a:schemeClr val="dk1"/>
              </a:buClr>
              <a:buSzPts val="1100"/>
              <a:buFont typeface="Wingdings" panose="05000000000000000000" pitchFamily="2" charset="2"/>
              <a:buChar char="§"/>
            </a:pPr>
            <a:r>
              <a:rPr lang="en" sz="2300" dirty="0">
                <a:solidFill>
                  <a:schemeClr val="accent2">
                    <a:lumMod val="75000"/>
                  </a:schemeClr>
                </a:solidFill>
                <a:latin typeface="+mn-lt"/>
                <a:cs typeface="Gill Sans" panose="020B0502020104020203"/>
              </a:rPr>
              <a:t>Noncredit faculty face unique challenges </a:t>
            </a:r>
            <a:endParaRPr sz="2300" dirty="0">
              <a:solidFill>
                <a:schemeClr val="accent2">
                  <a:lumMod val="75000"/>
                </a:schemeClr>
              </a:solidFill>
              <a:latin typeface="+mn-lt"/>
              <a:cs typeface="Gill Sans" panose="020B0502020104020203"/>
            </a:endParaRPr>
          </a:p>
          <a:p>
            <a:pPr>
              <a:spcBef>
                <a:spcPts val="1600"/>
              </a:spcBef>
              <a:buClr>
                <a:schemeClr val="dk1"/>
              </a:buClr>
              <a:buSzPts val="1400"/>
              <a:buFont typeface="Wingdings" panose="05000000000000000000" pitchFamily="2" charset="2"/>
              <a:buChar char="§"/>
            </a:pPr>
            <a:r>
              <a:rPr lang="en" sz="2300" dirty="0">
                <a:solidFill>
                  <a:schemeClr val="accent2">
                    <a:lumMod val="75000"/>
                  </a:schemeClr>
                </a:solidFill>
                <a:latin typeface="+mn-lt"/>
                <a:cs typeface="Gill Sans" panose="020B0502020104020203"/>
              </a:rPr>
              <a:t>Many noncredit classes are taught in an open-entry/open exit environment, with students entering the class at different points without the benefit of developing earlier foundational skills </a:t>
            </a:r>
            <a:endParaRPr sz="2300" dirty="0">
              <a:solidFill>
                <a:schemeClr val="accent2">
                  <a:lumMod val="75000"/>
                </a:schemeClr>
              </a:solidFill>
              <a:latin typeface="+mn-lt"/>
              <a:cs typeface="Gill Sans" panose="020B0502020104020203"/>
            </a:endParaRPr>
          </a:p>
          <a:p>
            <a:pPr>
              <a:buClr>
                <a:schemeClr val="dk1"/>
              </a:buClr>
              <a:buSzPts val="1400"/>
              <a:buFont typeface="Wingdings" panose="05000000000000000000" pitchFamily="2" charset="2"/>
              <a:buChar char="§"/>
            </a:pPr>
            <a:r>
              <a:rPr lang="en" sz="2300" dirty="0">
                <a:solidFill>
                  <a:schemeClr val="accent2">
                    <a:lumMod val="75000"/>
                  </a:schemeClr>
                </a:solidFill>
                <a:latin typeface="+mn-lt"/>
                <a:cs typeface="Gill Sans" panose="020B0502020104020203"/>
              </a:rPr>
              <a:t>Varying gaps in the academic knowledge of adult students creates a wide spectrum of abilities present in most noncredit classes</a:t>
            </a:r>
            <a:endParaRPr sz="2300" dirty="0">
              <a:solidFill>
                <a:schemeClr val="accent2">
                  <a:lumMod val="75000"/>
                </a:schemeClr>
              </a:solidFill>
              <a:latin typeface="+mn-lt"/>
              <a:cs typeface="Gill Sans" panose="020B0502020104020203"/>
            </a:endParaRPr>
          </a:p>
          <a:p>
            <a:pPr>
              <a:buClr>
                <a:schemeClr val="dk1"/>
              </a:buClr>
              <a:buSzPts val="1400"/>
              <a:buFont typeface="Wingdings" panose="05000000000000000000" pitchFamily="2" charset="2"/>
              <a:buChar char="§"/>
            </a:pPr>
            <a:r>
              <a:rPr lang="en" sz="2300" dirty="0">
                <a:solidFill>
                  <a:schemeClr val="accent2">
                    <a:lumMod val="75000"/>
                  </a:schemeClr>
                </a:solidFill>
                <a:latin typeface="+mn-lt"/>
                <a:cs typeface="Gill Sans" panose="020B0502020104020203"/>
              </a:rPr>
              <a:t>Pedagogy becomes increasingly important</a:t>
            </a:r>
            <a:endParaRPr lang="en-US" sz="2300" dirty="0">
              <a:solidFill>
                <a:schemeClr val="accent2">
                  <a:lumMod val="75000"/>
                </a:schemeClr>
              </a:solidFill>
              <a:latin typeface="+mn-lt"/>
              <a:cs typeface="Gill Sans" panose="020B0502020104020203"/>
            </a:endParaRPr>
          </a:p>
          <a:p>
            <a:pPr lvl="1">
              <a:buClr>
                <a:schemeClr val="dk1"/>
              </a:buClr>
              <a:buSzPts val="1400"/>
              <a:buFont typeface="Wingdings" panose="05000000000000000000" pitchFamily="2" charset="2"/>
              <a:buChar char="§"/>
            </a:pPr>
            <a:r>
              <a:rPr lang="en-US" sz="2300" dirty="0">
                <a:solidFill>
                  <a:schemeClr val="accent2">
                    <a:lumMod val="75000"/>
                  </a:schemeClr>
                </a:solidFill>
                <a:latin typeface="+mn-lt"/>
                <a:cs typeface="Gill Sans" panose="020B0502020104020203"/>
              </a:rPr>
              <a:t>Instructors need to scaffold lessons for different groups in the same classroom</a:t>
            </a:r>
          </a:p>
          <a:p>
            <a:pPr lvl="1">
              <a:buClr>
                <a:schemeClr val="dk1"/>
              </a:buClr>
              <a:buSzPts val="1400"/>
              <a:buFont typeface="Wingdings" panose="05000000000000000000" pitchFamily="2" charset="2"/>
              <a:buChar char="§"/>
            </a:pPr>
            <a:r>
              <a:rPr lang="en" sz="2300" dirty="0">
                <a:solidFill>
                  <a:schemeClr val="accent2">
                    <a:lumMod val="75000"/>
                  </a:schemeClr>
                </a:solidFill>
                <a:latin typeface="+mn-lt"/>
                <a:cs typeface="Gill Sans" panose="020B0502020104020203"/>
              </a:rPr>
              <a:t>Different teaching strategies are needed to enable students to succeed, particularly given that many of the students have failed traditional basic skills classes in mathematics and English or are English language learners</a:t>
            </a:r>
          </a:p>
          <a:p>
            <a:pPr>
              <a:buClr>
                <a:schemeClr val="dk1"/>
              </a:buClr>
              <a:buSzPts val="1400"/>
              <a:buFont typeface="Wingdings" panose="05000000000000000000" pitchFamily="2" charset="2"/>
              <a:buChar char="§"/>
            </a:pPr>
            <a:r>
              <a:rPr lang="en" sz="2300" dirty="0">
                <a:solidFill>
                  <a:schemeClr val="accent2">
                    <a:lumMod val="75000"/>
                  </a:schemeClr>
                </a:solidFill>
                <a:latin typeface="+mn-lt"/>
                <a:ea typeface="Calibri"/>
                <a:cs typeface="Gill Sans" panose="020B0502020104020203"/>
                <a:sym typeface="Calibri"/>
              </a:rPr>
              <a:t>Talents/qualities of an effective noncredit instructor (understanding of noncredit student)</a:t>
            </a:r>
            <a:endParaRPr sz="2300" dirty="0">
              <a:solidFill>
                <a:schemeClr val="accent2">
                  <a:lumMod val="75000"/>
                </a:schemeClr>
              </a:solidFill>
              <a:latin typeface="+mn-lt"/>
              <a:cs typeface="Gill Sans" panose="020B0502020104020203"/>
            </a:endParaRPr>
          </a:p>
        </p:txBody>
      </p:sp>
    </p:spTree>
    <p:extLst>
      <p:ext uri="{BB962C8B-B14F-4D97-AF65-F5344CB8AC3E}">
        <p14:creationId xmlns:p14="http://schemas.microsoft.com/office/powerpoint/2010/main" val="125963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9AC-E4E1-438F-84BF-AEBCC8E3B865}"/>
              </a:ext>
            </a:extLst>
          </p:cNvPr>
          <p:cNvSpPr>
            <a:spLocks noGrp="1"/>
          </p:cNvSpPr>
          <p:nvPr>
            <p:ph type="title"/>
          </p:nvPr>
        </p:nvSpPr>
        <p:spPr/>
        <p:txBody>
          <a:bodyPr/>
          <a:lstStyle/>
          <a:p>
            <a:r>
              <a:rPr lang="en-US" dirty="0"/>
              <a:t>Partnerships Between Credit and Noncredit</a:t>
            </a:r>
          </a:p>
        </p:txBody>
      </p:sp>
      <p:sp>
        <p:nvSpPr>
          <p:cNvPr id="3" name="Content Placeholder 2">
            <a:extLst>
              <a:ext uri="{FF2B5EF4-FFF2-40B4-BE49-F238E27FC236}">
                <a16:creationId xmlns:a16="http://schemas.microsoft.com/office/drawing/2014/main" id="{7F1DAE0F-B108-4A3F-8B3A-CE573CB8E491}"/>
              </a:ext>
            </a:extLst>
          </p:cNvPr>
          <p:cNvSpPr>
            <a:spLocks noGrp="1"/>
          </p:cNvSpPr>
          <p:nvPr>
            <p:ph idx="1"/>
          </p:nvPr>
        </p:nvSpPr>
        <p:spPr/>
        <p:txBody>
          <a:bodyPr/>
          <a:lstStyle/>
          <a:p>
            <a:r>
              <a:rPr lang="en-US" dirty="0"/>
              <a:t>Noncredit Support Courses. These courses are designed together with credit faculty to support students who are currently enrolled or are preparing to enroll in credit courses.  </a:t>
            </a:r>
          </a:p>
          <a:p>
            <a:r>
              <a:rPr lang="en-US" dirty="0"/>
              <a:t>Some options include</a:t>
            </a:r>
          </a:p>
          <a:p>
            <a:pPr lvl="1"/>
            <a:r>
              <a:rPr lang="en-US" dirty="0"/>
              <a:t>Corequisite support courses</a:t>
            </a:r>
          </a:p>
          <a:p>
            <a:pPr lvl="1"/>
            <a:r>
              <a:rPr lang="en-US" dirty="0"/>
              <a:t>Modularized support courses</a:t>
            </a:r>
          </a:p>
          <a:p>
            <a:pPr lvl="1"/>
            <a:r>
              <a:rPr lang="en-US" dirty="0"/>
              <a:t>Intensive review courses</a:t>
            </a:r>
          </a:p>
          <a:p>
            <a:pPr lvl="1"/>
            <a:r>
              <a:rPr lang="en-US" dirty="0"/>
              <a:t>Mirrored courses</a:t>
            </a:r>
          </a:p>
          <a:p>
            <a:pPr lvl="1"/>
            <a:endParaRPr lang="en-US" dirty="0"/>
          </a:p>
        </p:txBody>
      </p:sp>
      <p:sp>
        <p:nvSpPr>
          <p:cNvPr id="4" name="Slide Number Placeholder 3">
            <a:extLst>
              <a:ext uri="{FF2B5EF4-FFF2-40B4-BE49-F238E27FC236}">
                <a16:creationId xmlns:a16="http://schemas.microsoft.com/office/drawing/2014/main" id="{5ABB4C95-344B-471A-95F6-AECE00F2D6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D8F1A-69A8-9242-9469-8400121D240A}" type="slidenum">
              <a:rPr kumimoji="0" lang="en-US" sz="1200" b="0" i="0" u="none" strike="noStrike" kern="1200" cap="none" spc="0" normalizeH="0" baseline="0" noProof="0" smtClean="0">
                <a:ln>
                  <a:noFill/>
                </a:ln>
                <a:solidFill>
                  <a:srgbClr val="E7E6E6"/>
                </a:solidFill>
                <a:effectLst/>
                <a:uLnTx/>
                <a:uFillTx/>
                <a:ea typeface="+mn-ea"/>
                <a:cs typeface="Gill Sans"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E7E6E6"/>
              </a:solidFill>
              <a:effectLst/>
              <a:uLnTx/>
              <a:uFillTx/>
              <a:ea typeface="+mn-ea"/>
              <a:cs typeface="Gill Sans" panose="020B0502020104020203" pitchFamily="34" charset="-79"/>
            </a:endParaRPr>
          </a:p>
        </p:txBody>
      </p:sp>
    </p:spTree>
    <p:extLst>
      <p:ext uri="{BB962C8B-B14F-4D97-AF65-F5344CB8AC3E}">
        <p14:creationId xmlns:p14="http://schemas.microsoft.com/office/powerpoint/2010/main" val="416195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Corequisite Noncredit Course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p:txBody>
          <a:bodyPr>
            <a:normAutofit lnSpcReduction="10000"/>
          </a:bodyPr>
          <a:lstStyle/>
          <a:p>
            <a:pPr marL="0" indent="0">
              <a:buNone/>
            </a:pPr>
            <a:r>
              <a:rPr lang="en-US" sz="2800" b="1" dirty="0">
                <a:latin typeface="Arial" panose="020B0604020202020204" pitchFamily="34" charset="0"/>
                <a:cs typeface="Arial" panose="020B0604020202020204" pitchFamily="34" charset="0"/>
              </a:rPr>
              <a:t>Common Features</a:t>
            </a:r>
            <a:endParaRPr lang="en-US"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Students enroll in the class for free</a:t>
            </a:r>
          </a:p>
          <a:p>
            <a:r>
              <a:rPr lang="en-US" sz="2800" dirty="0">
                <a:latin typeface="Arial" panose="020B0604020202020204" pitchFamily="34" charset="0"/>
                <a:cs typeface="Arial" panose="020B0604020202020204" pitchFamily="34" charset="0"/>
              </a:rPr>
              <a:t>Students can be required to enroll</a:t>
            </a:r>
          </a:p>
          <a:p>
            <a:r>
              <a:rPr lang="en-US" sz="2800" dirty="0">
                <a:latin typeface="Arial" panose="020B0604020202020204" pitchFamily="34" charset="0"/>
                <a:cs typeface="Arial" panose="020B0604020202020204" pitchFamily="34" charset="0"/>
              </a:rPr>
              <a:t>Students don’t accumulate excess units</a:t>
            </a:r>
          </a:p>
          <a:p>
            <a:r>
              <a:rPr lang="en-US" sz="2800" dirty="0">
                <a:latin typeface="Arial" panose="020B0604020202020204" pitchFamily="34" charset="0"/>
                <a:cs typeface="Arial" panose="020B0604020202020204" pitchFamily="34" charset="0"/>
              </a:rPr>
              <a:t>Courses could be scheduled as open entry/open exit or regularly scheduled times</a:t>
            </a:r>
          </a:p>
          <a:p>
            <a:r>
              <a:rPr lang="en-US" sz="2800" dirty="0">
                <a:latin typeface="Arial" panose="020B0604020202020204" pitchFamily="34" charset="0"/>
                <a:cs typeface="Arial" panose="020B0604020202020204" pitchFamily="34" charset="0"/>
              </a:rPr>
              <a:t>Student can reenroll in the support course until they pass the transfer course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49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A621-3240-6644-B29C-EE50CA0A69DC}"/>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Modularized Support</a:t>
            </a:r>
            <a:endParaRPr lang="en-US" dirty="0"/>
          </a:p>
        </p:txBody>
      </p:sp>
      <p:sp>
        <p:nvSpPr>
          <p:cNvPr id="3" name="Content Placeholder 2">
            <a:extLst>
              <a:ext uri="{FF2B5EF4-FFF2-40B4-BE49-F238E27FC236}">
                <a16:creationId xmlns:a16="http://schemas.microsoft.com/office/drawing/2014/main" id="{654D01CC-ECA8-1948-84F9-B7D799406C1E}"/>
              </a:ext>
            </a:extLst>
          </p:cNvPr>
          <p:cNvSpPr>
            <a:spLocks noGrp="1"/>
          </p:cNvSpPr>
          <p:nvPr>
            <p:ph idx="1"/>
          </p:nvPr>
        </p:nvSpPr>
        <p:spPr/>
        <p:txBody>
          <a:bodyPr>
            <a:normAutofit/>
          </a:bodyPr>
          <a:lstStyle/>
          <a:p>
            <a:pPr>
              <a:spcAft>
                <a:spcPts val="1200"/>
              </a:spcAft>
            </a:pPr>
            <a:r>
              <a:rPr lang="en-US" sz="2800" dirty="0">
                <a:latin typeface="Arial" panose="020B0604020202020204" pitchFamily="34" charset="0"/>
                <a:cs typeface="Arial" panose="020B0604020202020204" pitchFamily="34" charset="0"/>
              </a:rPr>
              <a:t>Colleges can create modularized courses (particularly using noncredit) that would allow the student to get help with a specific issue at any point during the semester (depending on how the college schedules them).</a:t>
            </a:r>
          </a:p>
          <a:p>
            <a:pPr>
              <a:spcAft>
                <a:spcPts val="1200"/>
              </a:spcAft>
            </a:pPr>
            <a:r>
              <a:rPr lang="en-US" sz="2800" dirty="0">
                <a:latin typeface="Arial" panose="020B0604020202020204" pitchFamily="34" charset="0"/>
                <a:cs typeface="Arial" panose="020B0604020202020204" pitchFamily="34" charset="0"/>
              </a:rPr>
              <a:t>A student could access as many or as few modules as they need during the term.</a:t>
            </a:r>
          </a:p>
          <a:p>
            <a:pPr>
              <a:spcAft>
                <a:spcPts val="1200"/>
              </a:spcAft>
            </a:pPr>
            <a:endParaRPr lang="en-US" dirty="0"/>
          </a:p>
        </p:txBody>
      </p:sp>
    </p:spTree>
    <p:extLst>
      <p:ext uri="{BB962C8B-B14F-4D97-AF65-F5344CB8AC3E}">
        <p14:creationId xmlns:p14="http://schemas.microsoft.com/office/powerpoint/2010/main" val="192385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Intensive Review</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fontScale="92500" lnSpcReduction="20000"/>
          </a:bodyPr>
          <a:lstStyle/>
          <a:p>
            <a:pPr>
              <a:spcAft>
                <a:spcPts val="1200"/>
              </a:spcAft>
            </a:pPr>
            <a:r>
              <a:rPr lang="en-US" dirty="0">
                <a:latin typeface="Arial" panose="020B0604020202020204" pitchFamily="34" charset="0"/>
                <a:cs typeface="Arial" panose="020B0604020202020204" pitchFamily="34" charset="0"/>
              </a:rPr>
              <a:t>Colleges can create intensive review courses that could be offered during the summer session (or winter intersession) for students to catch up before entering the transfer level.</a:t>
            </a:r>
          </a:p>
          <a:p>
            <a:pPr>
              <a:spcAft>
                <a:spcPts val="1200"/>
              </a:spcAft>
            </a:pPr>
            <a:r>
              <a:rPr lang="en-US" dirty="0">
                <a:latin typeface="Arial" panose="020B0604020202020204" pitchFamily="34" charset="0"/>
                <a:cs typeface="Arial" panose="020B0604020202020204" pitchFamily="34" charset="0"/>
              </a:rPr>
              <a:t>As a noncredit course, it can be easily scheduled to begin at any time during the term (open entry/open exit).</a:t>
            </a:r>
          </a:p>
          <a:p>
            <a:pPr>
              <a:spcAft>
                <a:spcPts val="1200"/>
              </a:spcAft>
            </a:pPr>
            <a:r>
              <a:rPr lang="en-US" dirty="0">
                <a:latin typeface="Arial" panose="020B0604020202020204" pitchFamily="34" charset="0"/>
                <a:cs typeface="Arial" panose="020B0604020202020204" pitchFamily="34" charset="0"/>
              </a:rPr>
              <a:t>These courses are typically optional, but they could be a way for students to refresh their skills and build confidence before the semester. </a:t>
            </a:r>
          </a:p>
          <a:p>
            <a:pPr>
              <a:spcAft>
                <a:spcPts val="1200"/>
              </a:spcAft>
            </a:pPr>
            <a:endParaRPr lang="en-US" dirty="0"/>
          </a:p>
          <a:p>
            <a:pPr>
              <a:spcAft>
                <a:spcPts val="1200"/>
              </a:spcAft>
            </a:pPr>
            <a:endParaRPr lang="en-US" dirty="0">
              <a:solidFill>
                <a:srgbClr val="00B0F0"/>
              </a:solidFill>
              <a:cs typeface="Arial"/>
            </a:endParaRPr>
          </a:p>
        </p:txBody>
      </p:sp>
    </p:spTree>
    <p:extLst>
      <p:ext uri="{BB962C8B-B14F-4D97-AF65-F5344CB8AC3E}">
        <p14:creationId xmlns:p14="http://schemas.microsoft.com/office/powerpoint/2010/main" val="3695094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AE0-A23C-064C-97FC-3795024F7E5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Mirrored Credit and Noncredit Courses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41F8D6-A409-BA4D-A62F-6187BDA57605}"/>
              </a:ext>
            </a:extLst>
          </p:cNvPr>
          <p:cNvSpPr>
            <a:spLocks noGrp="1"/>
          </p:cNvSpPr>
          <p:nvPr>
            <p:ph idx="1"/>
          </p:nvPr>
        </p:nvSpPr>
        <p:spPr/>
        <p:txBody>
          <a:bodyPr>
            <a:normAutofit lnSpcReduction="10000"/>
          </a:bodyPr>
          <a:lstStyle/>
          <a:p>
            <a:pPr>
              <a:spcAft>
                <a:spcPts val="1200"/>
              </a:spcAft>
            </a:pPr>
            <a:r>
              <a:rPr lang="en-US" dirty="0">
                <a:latin typeface="Arial" panose="020B0604020202020204" pitchFamily="34" charset="0"/>
                <a:cs typeface="Arial" panose="020B0604020202020204" pitchFamily="34" charset="0"/>
              </a:rPr>
              <a:t>Colleges can have equivalent versions of credit and noncredit courses (usually seen in ESL or short term vocational).</a:t>
            </a:r>
          </a:p>
          <a:p>
            <a:pPr>
              <a:spcAft>
                <a:spcPts val="1200"/>
              </a:spcAft>
            </a:pPr>
            <a:r>
              <a:rPr lang="en-US" dirty="0">
                <a:latin typeface="Arial" panose="020B0604020202020204" pitchFamily="34" charset="0"/>
                <a:cs typeface="Arial" panose="020B0604020202020204" pitchFamily="34" charset="0"/>
              </a:rPr>
              <a:t>These courses are scheduled at the same time, with a credit instructor. Usually 3-5 noncredit seats are reserved.</a:t>
            </a:r>
          </a:p>
          <a:p>
            <a:pPr>
              <a:spcAft>
                <a:spcPts val="1200"/>
              </a:spcAft>
            </a:pPr>
            <a:r>
              <a:rPr lang="en-US" dirty="0">
                <a:latin typeface="Arial" panose="020B0604020202020204" pitchFamily="34" charset="0"/>
                <a:cs typeface="Arial" panose="020B0604020202020204" pitchFamily="34" charset="0"/>
              </a:rPr>
              <a:t>These types of courses can be helpful for students that are transitioning from noncredit to credit.</a:t>
            </a:r>
          </a:p>
        </p:txBody>
      </p:sp>
    </p:spTree>
    <p:extLst>
      <p:ext uri="{BB962C8B-B14F-4D97-AF65-F5344CB8AC3E}">
        <p14:creationId xmlns:p14="http://schemas.microsoft.com/office/powerpoint/2010/main" val="377440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9819-AD43-4EE4-8088-3F4EC9633228}"/>
              </a:ext>
            </a:extLst>
          </p:cNvPr>
          <p:cNvSpPr>
            <a:spLocks noGrp="1"/>
          </p:cNvSpPr>
          <p:nvPr>
            <p:ph type="title"/>
          </p:nvPr>
        </p:nvSpPr>
        <p:spPr/>
        <p:txBody>
          <a:bodyPr>
            <a:normAutofit/>
          </a:bodyPr>
          <a:lstStyle/>
          <a:p>
            <a:r>
              <a:rPr lang="en-US" sz="3200" dirty="0"/>
              <a:t>From Noncredit to Credit:  </a:t>
            </a:r>
            <a:br>
              <a:rPr lang="en-US" sz="3200" dirty="0"/>
            </a:br>
            <a:br>
              <a:rPr lang="en-US" sz="3200" dirty="0"/>
            </a:br>
            <a:r>
              <a:rPr lang="en-US" sz="3200" dirty="0"/>
              <a:t>Providing a Guided Pathway for Students</a:t>
            </a:r>
          </a:p>
        </p:txBody>
      </p:sp>
      <p:sp>
        <p:nvSpPr>
          <p:cNvPr id="3" name="Content Placeholder 2">
            <a:extLst>
              <a:ext uri="{FF2B5EF4-FFF2-40B4-BE49-F238E27FC236}">
                <a16:creationId xmlns:a16="http://schemas.microsoft.com/office/drawing/2014/main" id="{81349CE1-F207-4F00-A7D2-0E6BE61112AD}"/>
              </a:ext>
            </a:extLst>
          </p:cNvPr>
          <p:cNvSpPr>
            <a:spLocks noGrp="1"/>
          </p:cNvSpPr>
          <p:nvPr>
            <p:ph idx="1"/>
          </p:nvPr>
        </p:nvSpPr>
        <p:spPr/>
        <p:txBody>
          <a:bodyPr/>
          <a:lstStyle/>
          <a:p>
            <a:pPr>
              <a:spcAft>
                <a:spcPts val="1200"/>
              </a:spcAft>
            </a:pPr>
            <a:r>
              <a:rPr lang="en-US" dirty="0"/>
              <a:t>For noncredit students seeking to transition into credit programs transition specialists can provide an important safety net.  Some crucial areas of support include:</a:t>
            </a:r>
          </a:p>
          <a:p>
            <a:pPr lvl="1"/>
            <a:r>
              <a:rPr lang="en-US" dirty="0"/>
              <a:t>Career and academic counseling</a:t>
            </a:r>
          </a:p>
          <a:p>
            <a:pPr lvl="1"/>
            <a:r>
              <a:rPr lang="en-US" dirty="0"/>
              <a:t>Financial aid services</a:t>
            </a:r>
          </a:p>
          <a:p>
            <a:pPr lvl="1"/>
            <a:r>
              <a:rPr lang="en-US" dirty="0"/>
              <a:t>Academic support including tutoring</a:t>
            </a:r>
          </a:p>
          <a:p>
            <a:pPr lvl="1"/>
            <a:r>
              <a:rPr lang="en-US" dirty="0">
                <a:solidFill>
                  <a:schemeClr val="accent2">
                    <a:lumMod val="50000"/>
                  </a:schemeClr>
                </a:solidFill>
                <a:effectLst/>
                <a:latin typeface="Calibri" panose="020F0502020204030204" pitchFamily="34" charset="0"/>
                <a:ea typeface="Calibri" panose="020F0502020204030204" pitchFamily="34" charset="0"/>
                <a:cs typeface="Gill Sans" panose="020B0502020104020203"/>
              </a:rPr>
              <a:t>Supportive Services such as CalWORKs, CAEP, EOPS</a:t>
            </a:r>
            <a:r>
              <a:rPr lang="en-US" dirty="0">
                <a:solidFill>
                  <a:schemeClr val="accent2">
                    <a:lumMod val="50000"/>
                  </a:schemeClr>
                </a:solidFill>
                <a:latin typeface="Calibri" panose="020F0502020204030204" pitchFamily="34" charset="0"/>
                <a:ea typeface="Calibri" panose="020F0502020204030204" pitchFamily="34" charset="0"/>
                <a:cs typeface="Gill Sans" panose="020B0502020104020203"/>
              </a:rPr>
              <a:t> and</a:t>
            </a:r>
            <a:r>
              <a:rPr lang="en-US" dirty="0">
                <a:solidFill>
                  <a:schemeClr val="accent2">
                    <a:lumMod val="50000"/>
                  </a:schemeClr>
                </a:solidFill>
                <a:effectLst/>
                <a:latin typeface="Calibri" panose="020F0502020204030204" pitchFamily="34" charset="0"/>
                <a:ea typeface="Calibri" panose="020F0502020204030204" pitchFamily="34" charset="0"/>
                <a:cs typeface="Gill Sans" panose="020B0502020104020203"/>
              </a:rPr>
              <a:t> DSPS</a:t>
            </a:r>
            <a:endParaRPr lang="en-US" dirty="0">
              <a:cs typeface="Gill Sans" panose="020B0502020104020203"/>
            </a:endParaRPr>
          </a:p>
          <a:p>
            <a:pPr marL="457200" lvl="1" indent="0">
              <a:buNone/>
            </a:pPr>
            <a:endParaRPr lang="en-US" dirty="0"/>
          </a:p>
        </p:txBody>
      </p:sp>
      <p:sp>
        <p:nvSpPr>
          <p:cNvPr id="4" name="Slide Number Placeholder 3">
            <a:extLst>
              <a:ext uri="{FF2B5EF4-FFF2-40B4-BE49-F238E27FC236}">
                <a16:creationId xmlns:a16="http://schemas.microsoft.com/office/drawing/2014/main" id="{09629EE5-D5F7-46AB-9DD1-9781DDE642B3}"/>
              </a:ext>
            </a:extLst>
          </p:cNvPr>
          <p:cNvSpPr>
            <a:spLocks noGrp="1"/>
          </p:cNvSpPr>
          <p:nvPr>
            <p:ph type="sldNum" sz="quarter" idx="12"/>
          </p:nvPr>
        </p:nvSpPr>
        <p:spPr/>
        <p:txBody>
          <a:bodyPr/>
          <a:lstStyle/>
          <a:p>
            <a:fld id="{492D8F1A-69A8-9242-9469-8400121D240A}" type="slidenum">
              <a:rPr lang="en-US" smtClean="0"/>
              <a:pPr/>
              <a:t>36</a:t>
            </a:fld>
            <a:endParaRPr lang="en-US" dirty="0"/>
          </a:p>
        </p:txBody>
      </p:sp>
    </p:spTree>
    <p:extLst>
      <p:ext uri="{BB962C8B-B14F-4D97-AF65-F5344CB8AC3E}">
        <p14:creationId xmlns:p14="http://schemas.microsoft.com/office/powerpoint/2010/main" val="364854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1B70-1171-4176-9DD3-1F745DB7EC5D}"/>
              </a:ext>
            </a:extLst>
          </p:cNvPr>
          <p:cNvSpPr>
            <a:spLocks noGrp="1"/>
          </p:cNvSpPr>
          <p:nvPr>
            <p:ph type="title"/>
          </p:nvPr>
        </p:nvSpPr>
        <p:spPr/>
        <p:txBody>
          <a:bodyPr/>
          <a:lstStyle/>
          <a:p>
            <a:r>
              <a:rPr lang="en-US" dirty="0"/>
              <a:t>Working Together to Support Students</a:t>
            </a:r>
          </a:p>
        </p:txBody>
      </p:sp>
      <p:sp>
        <p:nvSpPr>
          <p:cNvPr id="3" name="Content Placeholder 2">
            <a:extLst>
              <a:ext uri="{FF2B5EF4-FFF2-40B4-BE49-F238E27FC236}">
                <a16:creationId xmlns:a16="http://schemas.microsoft.com/office/drawing/2014/main" id="{95E2EEB0-8FB6-481C-AE78-08EF2B24D67A}"/>
              </a:ext>
            </a:extLst>
          </p:cNvPr>
          <p:cNvSpPr>
            <a:spLocks noGrp="1"/>
          </p:cNvSpPr>
          <p:nvPr>
            <p:ph idx="1"/>
          </p:nvPr>
        </p:nvSpPr>
        <p:spPr/>
        <p:txBody>
          <a:bodyPr/>
          <a:lstStyle/>
          <a:p>
            <a:r>
              <a:rPr lang="en-US" dirty="0"/>
              <a:t>Partnerships between credit and noncredit faculty can be an effective way to help students meet their educational  goals</a:t>
            </a:r>
          </a:p>
          <a:p>
            <a:r>
              <a:rPr lang="en-US" dirty="0"/>
              <a:t>Courses that build bridges between credit and noncredit can be a way to introduce noncredit offerings to faculty that typically teach </a:t>
            </a:r>
            <a:r>
              <a:rPr lang="en-US"/>
              <a:t>credit courses</a:t>
            </a:r>
            <a:endParaRPr lang="en-US" dirty="0"/>
          </a:p>
        </p:txBody>
      </p:sp>
      <p:sp>
        <p:nvSpPr>
          <p:cNvPr id="4" name="Slide Number Placeholder 3">
            <a:extLst>
              <a:ext uri="{FF2B5EF4-FFF2-40B4-BE49-F238E27FC236}">
                <a16:creationId xmlns:a16="http://schemas.microsoft.com/office/drawing/2014/main" id="{634DBB86-DDC7-459B-B4BF-29DB71C15D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D8F1A-69A8-9242-9469-8400121D240A}" type="slidenum">
              <a:rPr kumimoji="0" lang="en-US" sz="1200" b="0" i="0" u="none" strike="noStrike" kern="1200" cap="none" spc="0" normalizeH="0" baseline="0" noProof="0" smtClean="0">
                <a:ln>
                  <a:noFill/>
                </a:ln>
                <a:solidFill>
                  <a:srgbClr val="E7E6E6"/>
                </a:solidFill>
                <a:effectLst/>
                <a:uLnTx/>
                <a:uFillTx/>
                <a:ea typeface="+mn-ea"/>
                <a:cs typeface="Gill Sans"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E7E6E6"/>
              </a:solidFill>
              <a:effectLst/>
              <a:uLnTx/>
              <a:uFillTx/>
              <a:ea typeface="+mn-ea"/>
              <a:cs typeface="Gill Sans" panose="020B0502020104020203" pitchFamily="34" charset="-79"/>
            </a:endParaRPr>
          </a:p>
        </p:txBody>
      </p:sp>
    </p:spTree>
    <p:extLst>
      <p:ext uri="{BB962C8B-B14F-4D97-AF65-F5344CB8AC3E}">
        <p14:creationId xmlns:p14="http://schemas.microsoft.com/office/powerpoint/2010/main" val="421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FE1-E02F-2E40-8818-0EC5DCC0A994}"/>
              </a:ext>
            </a:extLst>
          </p:cNvPr>
          <p:cNvSpPr>
            <a:spLocks noGrp="1"/>
          </p:cNvSpPr>
          <p:nvPr>
            <p:ph type="ctrTitle"/>
          </p:nvPr>
        </p:nvSpPr>
        <p:spPr/>
        <p:txBody>
          <a:bodyPr>
            <a:normAutofit/>
          </a:bodyPr>
          <a:lstStyle/>
          <a:p>
            <a:r>
              <a:rPr lang="en-US" sz="5000" dirty="0">
                <a:latin typeface="Palatino" pitchFamily="2" charset="77"/>
                <a:ea typeface="Palatino" pitchFamily="2" charset="77"/>
              </a:rPr>
              <a:t>Neil Kelly</a:t>
            </a:r>
          </a:p>
        </p:txBody>
      </p:sp>
    </p:spTree>
    <p:extLst>
      <p:ext uri="{BB962C8B-B14F-4D97-AF65-F5344CB8AC3E}">
        <p14:creationId xmlns:p14="http://schemas.microsoft.com/office/powerpoint/2010/main" val="3271456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 Adult Education Fund Sources</a:t>
            </a:r>
          </a:p>
        </p:txBody>
      </p:sp>
      <p:sp>
        <p:nvSpPr>
          <p:cNvPr id="3" name="Content Placeholder 2"/>
          <p:cNvSpPr>
            <a:spLocks noGrp="1"/>
          </p:cNvSpPr>
          <p:nvPr>
            <p:ph idx="1"/>
          </p:nvPr>
        </p:nvSpPr>
        <p:spPr/>
        <p:txBody>
          <a:bodyPr>
            <a:normAutofit fontScale="92500" lnSpcReduction="10000"/>
          </a:bodyPr>
          <a:lstStyle/>
          <a:p>
            <a:r>
              <a:rPr lang="en-US" dirty="0"/>
              <a:t>Noncredit funding mechanism – apportionment, CDCP, and non-enhanced.</a:t>
            </a:r>
          </a:p>
          <a:p>
            <a:endParaRPr lang="en-US" dirty="0"/>
          </a:p>
          <a:p>
            <a:r>
              <a:rPr lang="en-US" dirty="0"/>
              <a:t>California Adult Education Program – regional apportionment, needs based</a:t>
            </a:r>
          </a:p>
          <a:p>
            <a:endParaRPr lang="en-US" dirty="0"/>
          </a:p>
          <a:p>
            <a:r>
              <a:rPr lang="en-US" dirty="0"/>
              <a:t>WIOA II – grant funds based on payment points</a:t>
            </a:r>
          </a:p>
          <a:p>
            <a:endParaRPr lang="en-US" dirty="0"/>
          </a:p>
          <a:p>
            <a:r>
              <a:rPr lang="en-US" dirty="0"/>
              <a:t>Others: Contractual Services, CalWORKs, Perkins, &amp; Strong Workforce</a:t>
            </a:r>
          </a:p>
        </p:txBody>
      </p:sp>
    </p:spTree>
    <p:extLst>
      <p:ext uri="{BB962C8B-B14F-4D97-AF65-F5344CB8AC3E}">
        <p14:creationId xmlns:p14="http://schemas.microsoft.com/office/powerpoint/2010/main" val="242290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solidFill>
                  <a:srgbClr val="533A27"/>
                </a:solidFill>
              </a:rPr>
              <a:t>Presentation Overview</a:t>
            </a:r>
            <a:r>
              <a:rPr lang="en" dirty="0"/>
              <a:t> </a:t>
            </a:r>
            <a:endParaRPr dirty="0"/>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62500" lnSpcReduction="20000"/>
          </a:bodyPr>
          <a:lstStyle/>
          <a:p>
            <a:pPr marL="0" indent="0">
              <a:lnSpc>
                <a:spcPct val="150000"/>
              </a:lnSpc>
              <a:spcAft>
                <a:spcPts val="800"/>
              </a:spcAft>
              <a:buNone/>
            </a:pPr>
            <a:r>
              <a:rPr lang="en" dirty="0">
                <a:solidFill>
                  <a:srgbClr val="533A27"/>
                </a:solidFill>
              </a:rPr>
              <a:t>Icebreaker Activity</a:t>
            </a:r>
          </a:p>
          <a:p>
            <a:pPr marL="0" indent="0">
              <a:lnSpc>
                <a:spcPct val="150000"/>
              </a:lnSpc>
              <a:spcAft>
                <a:spcPts val="800"/>
              </a:spcAft>
              <a:buNone/>
            </a:pPr>
            <a:r>
              <a:rPr lang="en" dirty="0">
                <a:solidFill>
                  <a:srgbClr val="533A27"/>
                </a:solidFill>
              </a:rPr>
              <a:t>The Equity Imperative  </a:t>
            </a:r>
          </a:p>
          <a:p>
            <a:pPr marL="0" indent="0">
              <a:lnSpc>
                <a:spcPct val="150000"/>
              </a:lnSpc>
              <a:spcAft>
                <a:spcPts val="800"/>
              </a:spcAft>
              <a:buNone/>
            </a:pPr>
            <a:r>
              <a:rPr lang="en" dirty="0">
                <a:solidFill>
                  <a:srgbClr val="533A27"/>
                </a:solidFill>
              </a:rPr>
              <a:t>Background</a:t>
            </a:r>
          </a:p>
          <a:p>
            <a:pPr marL="0" indent="0">
              <a:lnSpc>
                <a:spcPct val="150000"/>
              </a:lnSpc>
              <a:spcAft>
                <a:spcPts val="800"/>
              </a:spcAft>
              <a:buNone/>
            </a:pPr>
            <a:r>
              <a:rPr lang="en" dirty="0">
                <a:solidFill>
                  <a:srgbClr val="533A27"/>
                </a:solidFill>
              </a:rPr>
              <a:t>Noncredit Curriculum</a:t>
            </a:r>
          </a:p>
          <a:p>
            <a:pPr marL="0" indent="0">
              <a:lnSpc>
                <a:spcPct val="150000"/>
              </a:lnSpc>
              <a:spcAft>
                <a:spcPts val="800"/>
              </a:spcAft>
              <a:buNone/>
            </a:pPr>
            <a:r>
              <a:rPr lang="en" dirty="0">
                <a:solidFill>
                  <a:srgbClr val="533A27"/>
                </a:solidFill>
              </a:rPr>
              <a:t>Interactive Activity</a:t>
            </a:r>
          </a:p>
          <a:p>
            <a:pPr marL="0" indent="0">
              <a:lnSpc>
                <a:spcPct val="150000"/>
              </a:lnSpc>
              <a:spcAft>
                <a:spcPts val="800"/>
              </a:spcAft>
              <a:buNone/>
            </a:pPr>
            <a:r>
              <a:rPr lang="en-US" dirty="0">
                <a:solidFill>
                  <a:srgbClr val="533A27"/>
                </a:solidFill>
              </a:rPr>
              <a:t>Faculty Perspectives</a:t>
            </a:r>
            <a:endParaRPr dirty="0">
              <a:solidFill>
                <a:srgbClr val="533A27"/>
              </a:solidFill>
            </a:endParaRPr>
          </a:p>
          <a:p>
            <a:pPr marL="0" indent="0">
              <a:lnSpc>
                <a:spcPct val="150000"/>
              </a:lnSpc>
              <a:spcAft>
                <a:spcPts val="800"/>
              </a:spcAft>
              <a:buNone/>
            </a:pPr>
            <a:r>
              <a:rPr lang="en-US" dirty="0">
                <a:solidFill>
                  <a:srgbClr val="533A27"/>
                </a:solidFill>
              </a:rPr>
              <a:t>Noncredit Adult Education Programs</a:t>
            </a:r>
          </a:p>
          <a:p>
            <a:pPr marL="0" indent="0">
              <a:lnSpc>
                <a:spcPct val="150000"/>
              </a:lnSpc>
              <a:spcAft>
                <a:spcPts val="800"/>
              </a:spcAft>
              <a:buNone/>
            </a:pPr>
            <a:r>
              <a:rPr lang="en-US" dirty="0">
                <a:solidFill>
                  <a:srgbClr val="533A27"/>
                </a:solidFill>
              </a:rPr>
              <a:t>Resources</a:t>
            </a:r>
          </a:p>
          <a:p>
            <a:pPr marL="0" indent="0">
              <a:lnSpc>
                <a:spcPct val="150000"/>
              </a:lnSpc>
              <a:spcAft>
                <a:spcPts val="800"/>
              </a:spcAft>
              <a:buNone/>
            </a:pPr>
            <a:r>
              <a:rPr lang="en-US" dirty="0">
                <a:solidFill>
                  <a:srgbClr val="533A27"/>
                </a:solidFill>
              </a:rPr>
              <a:t>Q &amp; A </a:t>
            </a:r>
          </a:p>
          <a:p>
            <a:pPr marL="0" indent="0">
              <a:lnSpc>
                <a:spcPct val="150000"/>
              </a:lnSpc>
              <a:spcAft>
                <a:spcPts val="800"/>
              </a:spcAft>
              <a:buNone/>
            </a:pPr>
            <a:endParaRPr dirty="0">
              <a:solidFill>
                <a:schemeClr val="tx1"/>
              </a:solidFill>
            </a:endParaRPr>
          </a:p>
        </p:txBody>
      </p:sp>
    </p:spTree>
    <p:extLst>
      <p:ext uri="{BB962C8B-B14F-4D97-AF65-F5344CB8AC3E}">
        <p14:creationId xmlns:p14="http://schemas.microsoft.com/office/powerpoint/2010/main" val="2759710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84" y="333235"/>
            <a:ext cx="11033761" cy="1186993"/>
          </a:xfrm>
        </p:spPr>
        <p:txBody>
          <a:bodyPr>
            <a:normAutofit/>
          </a:bodyPr>
          <a:lstStyle/>
          <a:p>
            <a:r>
              <a:rPr lang="en-US" dirty="0">
                <a:solidFill>
                  <a:schemeClr val="accent1"/>
                </a:solidFill>
              </a:rPr>
              <a:t>Noncredit / Adult Education Fund Sources – Recent Survey 18-19 fund sources</a:t>
            </a:r>
          </a:p>
        </p:txBody>
      </p:sp>
      <p:sp>
        <p:nvSpPr>
          <p:cNvPr id="3" name="Content Placeholder 2"/>
          <p:cNvSpPr>
            <a:spLocks noGrp="1"/>
          </p:cNvSpPr>
          <p:nvPr>
            <p:ph idx="1"/>
          </p:nvPr>
        </p:nvSpPr>
        <p:spPr>
          <a:xfrm>
            <a:off x="4206240" y="1520228"/>
            <a:ext cx="7740029" cy="5185371"/>
          </a:xfrm>
        </p:spPr>
        <p:txBody>
          <a:bodyPr>
            <a:normAutofit fontScale="92500" lnSpcReduction="20000"/>
          </a:bodyPr>
          <a:lstStyle/>
          <a:p>
            <a:r>
              <a:rPr lang="en-US" dirty="0">
                <a:solidFill>
                  <a:schemeClr val="tx2">
                    <a:lumMod val="50000"/>
                  </a:schemeClr>
                </a:solidFill>
              </a:rPr>
              <a:t>A recent survey of community college noncredit programs:</a:t>
            </a:r>
          </a:p>
          <a:p>
            <a:endParaRPr lang="en-US" dirty="0">
              <a:solidFill>
                <a:schemeClr val="tx2">
                  <a:lumMod val="50000"/>
                </a:schemeClr>
              </a:solidFill>
            </a:endParaRPr>
          </a:p>
          <a:p>
            <a:r>
              <a:rPr lang="en-US" dirty="0">
                <a:solidFill>
                  <a:schemeClr val="tx2">
                    <a:lumMod val="50000"/>
                  </a:schemeClr>
                </a:solidFill>
              </a:rPr>
              <a:t>60% of their funding came from noncredit funding mechanism – apportionment, CDCP, and non-enhanced.</a:t>
            </a:r>
          </a:p>
          <a:p>
            <a:endParaRPr lang="en-US" dirty="0">
              <a:solidFill>
                <a:schemeClr val="tx2">
                  <a:lumMod val="50000"/>
                </a:schemeClr>
              </a:solidFill>
            </a:endParaRPr>
          </a:p>
          <a:p>
            <a:r>
              <a:rPr lang="en-US" dirty="0">
                <a:solidFill>
                  <a:schemeClr val="tx2">
                    <a:lumMod val="50000"/>
                  </a:schemeClr>
                </a:solidFill>
              </a:rPr>
              <a:t>25% of their funding came from the California Adult Education Program.</a:t>
            </a:r>
          </a:p>
          <a:p>
            <a:endParaRPr lang="en-US" dirty="0">
              <a:solidFill>
                <a:schemeClr val="tx2">
                  <a:lumMod val="50000"/>
                </a:schemeClr>
              </a:solidFill>
            </a:endParaRPr>
          </a:p>
          <a:p>
            <a:r>
              <a:rPr lang="en-US" dirty="0">
                <a:solidFill>
                  <a:schemeClr val="tx2">
                    <a:lumMod val="50000"/>
                  </a:schemeClr>
                </a:solidFill>
              </a:rPr>
              <a:t>7% of their funding came from the WIOA II grant.</a:t>
            </a:r>
          </a:p>
          <a:p>
            <a:endParaRPr lang="en-US" dirty="0">
              <a:solidFill>
                <a:schemeClr val="tx2">
                  <a:lumMod val="50000"/>
                </a:schemeClr>
              </a:solidFill>
            </a:endParaRPr>
          </a:p>
          <a:p>
            <a:r>
              <a:rPr lang="en-US" dirty="0">
                <a:solidFill>
                  <a:schemeClr val="tx2">
                    <a:lumMod val="50000"/>
                  </a:schemeClr>
                </a:solidFill>
              </a:rPr>
              <a:t>Remaining 8% was combination of in-kind, CalWORKs, Contracts, Perkins, &amp; SWP.</a:t>
            </a:r>
          </a:p>
        </p:txBody>
      </p:sp>
    </p:spTree>
    <p:extLst>
      <p:ext uri="{BB962C8B-B14F-4D97-AF65-F5344CB8AC3E}">
        <p14:creationId xmlns:p14="http://schemas.microsoft.com/office/powerpoint/2010/main" val="354516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 Adult Education Fund Sources</a:t>
            </a:r>
          </a:p>
        </p:txBody>
      </p:sp>
      <p:sp>
        <p:nvSpPr>
          <p:cNvPr id="3" name="Content Placeholder 2"/>
          <p:cNvSpPr>
            <a:spLocks noGrp="1"/>
          </p:cNvSpPr>
          <p:nvPr>
            <p:ph idx="1"/>
          </p:nvPr>
        </p:nvSpPr>
        <p:spPr/>
        <p:txBody>
          <a:bodyPr>
            <a:normAutofit lnSpcReduction="10000"/>
          </a:bodyPr>
          <a:lstStyle/>
          <a:p>
            <a:r>
              <a:rPr lang="en-US" dirty="0"/>
              <a:t>Noncredit funding mechanism – ten program areas.</a:t>
            </a:r>
          </a:p>
          <a:p>
            <a:endParaRPr lang="en-US" dirty="0"/>
          </a:p>
          <a:p>
            <a:r>
              <a:rPr lang="en-US" dirty="0"/>
              <a:t>California Adult Education Program – seven program areas (doesn’t include older adults, home economics, and health &amp; safety).</a:t>
            </a:r>
          </a:p>
          <a:p>
            <a:endParaRPr lang="en-US" dirty="0"/>
          </a:p>
          <a:p>
            <a:r>
              <a:rPr lang="en-US" dirty="0"/>
              <a:t>WIOA II – three program areas – ESL, &amp; Basic skills (adult basic &amp; adult secondary education)</a:t>
            </a:r>
          </a:p>
          <a:p>
            <a:endParaRPr lang="en-US" dirty="0"/>
          </a:p>
        </p:txBody>
      </p:sp>
    </p:spTree>
    <p:extLst>
      <p:ext uri="{BB962C8B-B14F-4D97-AF65-F5344CB8AC3E}">
        <p14:creationId xmlns:p14="http://schemas.microsoft.com/office/powerpoint/2010/main" val="1037956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Non Credit Student Data Reporting</a:t>
            </a:r>
          </a:p>
        </p:txBody>
      </p:sp>
      <p:sp>
        <p:nvSpPr>
          <p:cNvPr id="4" name="Slide Number Placeholder 3"/>
          <p:cNvSpPr>
            <a:spLocks noGrp="1"/>
          </p:cNvSpPr>
          <p:nvPr>
            <p:ph type="sldNum" sz="quarter" idx="4294967295"/>
          </p:nvPr>
        </p:nvSpPr>
        <p:spPr>
          <a:xfrm>
            <a:off x="11477625" y="6356350"/>
            <a:ext cx="714375" cy="365125"/>
          </a:xfrm>
        </p:spPr>
        <p:txBody>
          <a:bodyPr/>
          <a:lstStyle/>
          <a:p>
            <a:fld id="{492D8F1A-69A8-9242-9469-8400121D240A}" type="slidenum">
              <a:rPr lang="en-US" smtClean="0"/>
              <a:pPr/>
              <a:t>42</a:t>
            </a:fld>
            <a:endParaRPr lang="en-US" dirty="0"/>
          </a:p>
        </p:txBody>
      </p:sp>
      <p:pic>
        <p:nvPicPr>
          <p:cNvPr id="7" name="Picture 6">
            <a:extLst>
              <a:ext uri="{FF2B5EF4-FFF2-40B4-BE49-F238E27FC236}">
                <a16:creationId xmlns:a16="http://schemas.microsoft.com/office/drawing/2014/main" id="{08E6FB4E-5FFC-44B4-9DDD-11FECFA6A168}"/>
              </a:ext>
            </a:extLst>
          </p:cNvPr>
          <p:cNvPicPr>
            <a:picLocks noChangeAspect="1"/>
          </p:cNvPicPr>
          <p:nvPr/>
        </p:nvPicPr>
        <p:blipFill>
          <a:blip r:embed="rId2"/>
          <a:srcRect/>
          <a:stretch/>
        </p:blipFill>
        <p:spPr>
          <a:xfrm>
            <a:off x="3871505" y="4206540"/>
            <a:ext cx="6861390" cy="1794517"/>
          </a:xfrm>
          <a:prstGeom prst="rect">
            <a:avLst/>
          </a:prstGeom>
        </p:spPr>
      </p:pic>
    </p:spTree>
    <p:extLst>
      <p:ext uri="{BB962C8B-B14F-4D97-AF65-F5344CB8AC3E}">
        <p14:creationId xmlns:p14="http://schemas.microsoft.com/office/powerpoint/2010/main" val="3386998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6FB4E-5FFC-44B4-9DDD-11FECFA6A168}"/>
              </a:ext>
            </a:extLst>
          </p:cNvPr>
          <p:cNvPicPr>
            <a:picLocks noChangeAspect="1"/>
          </p:cNvPicPr>
          <p:nvPr/>
        </p:nvPicPr>
        <p:blipFill>
          <a:blip r:embed="rId3"/>
          <a:srcRect/>
          <a:stretch/>
        </p:blipFill>
        <p:spPr>
          <a:xfrm>
            <a:off x="4450082" y="1356437"/>
            <a:ext cx="6250095" cy="5275227"/>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6EFBE41C-1000-4F4B-A220-608E9889F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80" y="120647"/>
            <a:ext cx="1837597" cy="477131"/>
          </a:xfrm>
          <a:prstGeom prst="rect">
            <a:avLst/>
          </a:prstGeom>
        </p:spPr>
      </p:pic>
      <p:sp>
        <p:nvSpPr>
          <p:cNvPr id="8" name="Title 1">
            <a:extLst>
              <a:ext uri="{FF2B5EF4-FFF2-40B4-BE49-F238E27FC236}">
                <a16:creationId xmlns:a16="http://schemas.microsoft.com/office/drawing/2014/main" id="{16890D5C-AF45-43A0-B56F-A21379C0C566}"/>
              </a:ext>
            </a:extLst>
          </p:cNvPr>
          <p:cNvSpPr>
            <a:spLocks noGrp="1"/>
          </p:cNvSpPr>
          <p:nvPr>
            <p:ph type="title"/>
          </p:nvPr>
        </p:nvSpPr>
        <p:spPr>
          <a:xfrm>
            <a:off x="1811383" y="691360"/>
            <a:ext cx="9959918" cy="709173"/>
          </a:xfrm>
        </p:spPr>
        <p:txBody>
          <a:bodyPr>
            <a:normAutofit fontScale="90000"/>
          </a:bodyPr>
          <a:lstStyle/>
          <a:p>
            <a:r>
              <a:rPr lang="en-US" sz="2600" dirty="0">
                <a:solidFill>
                  <a:srgbClr val="0070C0"/>
                </a:solidFill>
                <a:latin typeface="Century Gothic" panose="020B0502020202020204" pitchFamily="34" charset="0"/>
              </a:rPr>
              <a:t>LaunchBoard                </a:t>
            </a:r>
            <a:r>
              <a:rPr lang="en-US" sz="2000" dirty="0">
                <a:solidFill>
                  <a:srgbClr val="0070C0"/>
                </a:solidFill>
                <a:latin typeface="+mn-lt"/>
                <a:hlinkClick r:id="rId5">
                  <a:extLst>
                    <a:ext uri="{A12FA001-AC4F-418D-AE19-62706E023703}">
                      <ahyp:hlinkClr xmlns:ahyp="http://schemas.microsoft.com/office/drawing/2018/hyperlinkcolor" val="tx"/>
                    </a:ext>
                  </a:extLst>
                </a:hlinkClick>
              </a:rPr>
              <a:t>www.calpassplus.org/Launchboard/Adult-Education-Pipeline.aspx</a:t>
            </a:r>
            <a:endParaRPr lang="en-US" sz="2000" dirty="0">
              <a:solidFill>
                <a:srgbClr val="0070C0"/>
              </a:solidFill>
              <a:latin typeface="+mn-lt"/>
            </a:endParaRPr>
          </a:p>
        </p:txBody>
      </p:sp>
    </p:spTree>
    <p:extLst>
      <p:ext uri="{BB962C8B-B14F-4D97-AF65-F5344CB8AC3E}">
        <p14:creationId xmlns:p14="http://schemas.microsoft.com/office/powerpoint/2010/main" val="1997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8D4CAC-AAB2-41AC-A7A7-2A363EBD0462}"/>
              </a:ext>
            </a:extLst>
          </p:cNvPr>
          <p:cNvSpPr/>
          <p:nvPr/>
        </p:nvSpPr>
        <p:spPr>
          <a:xfrm>
            <a:off x="689319" y="1137399"/>
            <a:ext cx="9870528" cy="600164"/>
          </a:xfrm>
          <a:prstGeom prst="rect">
            <a:avLst/>
          </a:prstGeom>
        </p:spPr>
        <p:txBody>
          <a:bodyPr wrap="square">
            <a:spAutoFit/>
          </a:bodyPr>
          <a:lstStyle/>
          <a:p>
            <a:pPr defTabSz="914377">
              <a:defRPr/>
            </a:pPr>
            <a:r>
              <a:rPr lang="en-US" sz="3300" dirty="0">
                <a:solidFill>
                  <a:srgbClr val="0070C0"/>
                </a:solidFill>
                <a:latin typeface="Century Gothic" panose="020B0502020202020204" pitchFamily="34" charset="0"/>
              </a:rPr>
              <a:t>What is the LaunchBoard?</a:t>
            </a:r>
          </a:p>
        </p:txBody>
      </p:sp>
      <p:sp>
        <p:nvSpPr>
          <p:cNvPr id="6" name="TextBox 5">
            <a:extLst>
              <a:ext uri="{FF2B5EF4-FFF2-40B4-BE49-F238E27FC236}">
                <a16:creationId xmlns:a16="http://schemas.microsoft.com/office/drawing/2014/main" id="{722F2343-29CD-4B7E-A286-AF6D88410320}"/>
              </a:ext>
            </a:extLst>
          </p:cNvPr>
          <p:cNvSpPr txBox="1"/>
          <p:nvPr/>
        </p:nvSpPr>
        <p:spPr>
          <a:xfrm>
            <a:off x="689319" y="2140304"/>
            <a:ext cx="11085340" cy="3223959"/>
          </a:xfrm>
          <a:prstGeom prst="rect">
            <a:avLst/>
          </a:prstGeom>
          <a:noFill/>
        </p:spPr>
        <p:txBody>
          <a:bodyPr wrap="square" rtlCol="0">
            <a:spAutoFit/>
          </a:bodyPr>
          <a:lstStyle/>
          <a:p>
            <a:pPr defTabSz="914377">
              <a:defRPr/>
            </a:pPr>
            <a:r>
              <a:rPr lang="en-US" sz="2800" dirty="0">
                <a:solidFill>
                  <a:srgbClr val="1684A7">
                    <a:lumMod val="75000"/>
                  </a:srgbClr>
                </a:solidFill>
                <a:latin typeface="Calibri" panose="020F0502020204030204"/>
              </a:rPr>
              <a:t>Statewide suite of dashboards supported by the Community College Chancellor's Office and hosted by Cal-PASS Plus, provides data on progress, employment, and earnings outcomes for community college pathways, adult education, and K14 career pathways.</a:t>
            </a:r>
          </a:p>
          <a:p>
            <a:pPr defTabSz="914377">
              <a:defRPr/>
            </a:pPr>
            <a:r>
              <a:rPr lang="en-US" sz="2800" dirty="0">
                <a:solidFill>
                  <a:srgbClr val="1684A7">
                    <a:lumMod val="75000"/>
                  </a:srgbClr>
                </a:solidFill>
                <a:latin typeface="Calibri" panose="020F0502020204030204"/>
              </a:rPr>
              <a:t> </a:t>
            </a:r>
          </a:p>
          <a:p>
            <a:pPr defTabSz="914377">
              <a:spcBef>
                <a:spcPts val="900"/>
              </a:spcBef>
              <a:defRPr/>
            </a:pPr>
            <a:r>
              <a:rPr lang="en-US" sz="2800" dirty="0">
                <a:solidFill>
                  <a:srgbClr val="1684A7">
                    <a:lumMod val="75000"/>
                  </a:srgbClr>
                </a:solidFill>
                <a:latin typeface="Calibri" panose="020F0502020204030204"/>
              </a:rPr>
              <a:t>This information is intended to facilitate local, regional, and statewide conversations about how to foster economic mobility.</a:t>
            </a:r>
          </a:p>
        </p:txBody>
      </p:sp>
      <p:pic>
        <p:nvPicPr>
          <p:cNvPr id="8" name="Picture 7" descr="A picture containing object&#10;&#10;Description automatically generated">
            <a:extLst>
              <a:ext uri="{FF2B5EF4-FFF2-40B4-BE49-F238E27FC236}">
                <a16:creationId xmlns:a16="http://schemas.microsoft.com/office/drawing/2014/main" id="{B5E81D40-3664-4C62-A619-510D4FB46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80" y="257528"/>
            <a:ext cx="1837597" cy="477131"/>
          </a:xfrm>
          <a:prstGeom prst="rect">
            <a:avLst/>
          </a:prstGeom>
        </p:spPr>
      </p:pic>
    </p:spTree>
    <p:extLst>
      <p:ext uri="{BB962C8B-B14F-4D97-AF65-F5344CB8AC3E}">
        <p14:creationId xmlns:p14="http://schemas.microsoft.com/office/powerpoint/2010/main" val="14305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94">
            <a:extLst>
              <a:ext uri="{FF2B5EF4-FFF2-40B4-BE49-F238E27FC236}">
                <a16:creationId xmlns:a16="http://schemas.microsoft.com/office/drawing/2014/main" id="{B815FFCB-468E-44EB-A061-3A084E6401F9}"/>
              </a:ext>
            </a:extLst>
          </p:cNvPr>
          <p:cNvSpPr txBox="1">
            <a:spLocks/>
          </p:cNvSpPr>
          <p:nvPr/>
        </p:nvSpPr>
        <p:spPr>
          <a:xfrm>
            <a:off x="787792" y="1997613"/>
            <a:ext cx="10789920" cy="3952095"/>
          </a:xfrm>
          <a:prstGeom prst="rect">
            <a:avLst/>
          </a:prstGeom>
        </p:spPr>
        <p:txBody>
          <a:bodyPr lIns="68569" tIns="68569" rIns="68569" bIns="68569"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352" indent="-342891" defTabSz="914377">
              <a:spcBef>
                <a:spcPts val="1351"/>
              </a:spcBef>
              <a:buClr>
                <a:srgbClr val="C00000"/>
              </a:buClr>
              <a:buSzPct val="135000"/>
              <a:defRPr/>
            </a:pPr>
            <a:r>
              <a:rPr lang="en-US" sz="2800" b="1" dirty="0">
                <a:solidFill>
                  <a:schemeClr val="accent1"/>
                </a:solidFill>
                <a:latin typeface="Calibri" panose="020F0502020204030204"/>
              </a:rPr>
              <a:t>Practitioner Driven </a:t>
            </a:r>
            <a:r>
              <a:rPr lang="en-US" sz="2800" dirty="0">
                <a:solidFill>
                  <a:schemeClr val="accent1"/>
                </a:solidFill>
                <a:latin typeface="Calibri" panose="020F0502020204030204"/>
              </a:rPr>
              <a:t>– Designed to improve educational practice</a:t>
            </a:r>
          </a:p>
          <a:p>
            <a:pPr marL="258352" indent="-342891" defTabSz="914377">
              <a:spcBef>
                <a:spcPts val="900"/>
              </a:spcBef>
              <a:buClr>
                <a:srgbClr val="C00000"/>
              </a:buClr>
              <a:buSzPct val="135000"/>
              <a:defRPr/>
            </a:pPr>
            <a:r>
              <a:rPr lang="en-US" sz="2800" b="1" dirty="0">
                <a:solidFill>
                  <a:schemeClr val="accent1"/>
                </a:solidFill>
                <a:latin typeface="Calibri" panose="020F0502020204030204"/>
              </a:rPr>
              <a:t>Display Types </a:t>
            </a:r>
            <a:r>
              <a:rPr lang="en-US" sz="2800" dirty="0">
                <a:solidFill>
                  <a:schemeClr val="accent1"/>
                </a:solidFill>
                <a:latin typeface="Calibri" panose="020F0502020204030204"/>
              </a:rPr>
              <a:t>– Student Journeys or Education Reform Key Metrics</a:t>
            </a:r>
          </a:p>
          <a:p>
            <a:pPr marL="258352" indent="-342891" defTabSz="914377">
              <a:spcBef>
                <a:spcPts val="900"/>
              </a:spcBef>
              <a:buClr>
                <a:srgbClr val="C00000"/>
              </a:buClr>
              <a:buSzPct val="135000"/>
              <a:defRPr/>
            </a:pPr>
            <a:r>
              <a:rPr lang="en-US" sz="2800" b="1" dirty="0">
                <a:solidFill>
                  <a:schemeClr val="accent1"/>
                </a:solidFill>
                <a:latin typeface="Calibri" panose="020F0502020204030204"/>
              </a:rPr>
              <a:t>Uses Public Data Sets – </a:t>
            </a:r>
            <a:r>
              <a:rPr lang="en-US" sz="2800" dirty="0">
                <a:solidFill>
                  <a:schemeClr val="accent1"/>
                </a:solidFill>
                <a:latin typeface="Calibri" panose="020F0502020204030204"/>
              </a:rPr>
              <a:t>Leverages CC, AE, K12, EDD other data</a:t>
            </a:r>
          </a:p>
          <a:p>
            <a:pPr marL="258352" indent="-342891" defTabSz="914377">
              <a:spcBef>
                <a:spcPts val="900"/>
              </a:spcBef>
              <a:buClr>
                <a:srgbClr val="C00000"/>
              </a:buClr>
              <a:buSzPct val="135000"/>
              <a:defRPr/>
            </a:pPr>
            <a:r>
              <a:rPr lang="en-US" sz="2800" b="1" dirty="0">
                <a:solidFill>
                  <a:schemeClr val="accent1"/>
                </a:solidFill>
                <a:latin typeface="Calibri" panose="020F0502020204030204"/>
              </a:rPr>
              <a:t>Matches Data to Track Transition – </a:t>
            </a:r>
            <a:r>
              <a:rPr lang="en-US" sz="2800" dirty="0">
                <a:solidFill>
                  <a:schemeClr val="accent1"/>
                </a:solidFill>
                <a:latin typeface="Calibri" panose="020F0502020204030204"/>
              </a:rPr>
              <a:t>AE/CC; K12/CC; CC/LMI</a:t>
            </a:r>
          </a:p>
          <a:p>
            <a:pPr marL="258352" indent="-342891" defTabSz="914377">
              <a:spcBef>
                <a:spcPts val="900"/>
              </a:spcBef>
              <a:buClr>
                <a:srgbClr val="C00000"/>
              </a:buClr>
              <a:buSzPct val="135000"/>
              <a:defRPr/>
            </a:pPr>
            <a:r>
              <a:rPr lang="en-US" sz="2800" b="1" dirty="0">
                <a:solidFill>
                  <a:schemeClr val="accent1"/>
                </a:solidFill>
                <a:latin typeface="Calibri" panose="020F0502020204030204"/>
              </a:rPr>
              <a:t>Compares institutions, regions, state level data</a:t>
            </a:r>
          </a:p>
          <a:p>
            <a:pPr marL="258352" indent="-342891" defTabSz="914377">
              <a:spcBef>
                <a:spcPts val="900"/>
              </a:spcBef>
              <a:buClr>
                <a:srgbClr val="C00000"/>
              </a:buClr>
              <a:buSzPct val="135000"/>
              <a:defRPr/>
            </a:pPr>
            <a:r>
              <a:rPr lang="en-US" sz="2800" b="1" dirty="0">
                <a:solidFill>
                  <a:schemeClr val="accent1"/>
                </a:solidFill>
                <a:latin typeface="Calibri" panose="020F0502020204030204"/>
              </a:rPr>
              <a:t>Disaggregated by ethnicity, age, gender, program</a:t>
            </a:r>
            <a:endParaRPr lang="en-US" sz="2800" dirty="0">
              <a:solidFill>
                <a:schemeClr val="accent1"/>
              </a:solidFill>
              <a:latin typeface="Calibri" panose="020F0502020204030204"/>
            </a:endParaRPr>
          </a:p>
          <a:p>
            <a:pPr marL="258352" indent="-342891" defTabSz="914377">
              <a:spcBef>
                <a:spcPts val="900"/>
              </a:spcBef>
              <a:buClr>
                <a:srgbClr val="C00000"/>
              </a:buClr>
              <a:buSzPct val="135000"/>
              <a:defRPr/>
            </a:pPr>
            <a:endParaRPr lang="en-US" sz="2800" dirty="0">
              <a:solidFill>
                <a:srgbClr val="405461"/>
              </a:solidFill>
              <a:latin typeface="Calibri" panose="020F0502020204030204"/>
            </a:endParaRPr>
          </a:p>
          <a:p>
            <a:pPr marL="258352" indent="-342891" defTabSz="914377">
              <a:spcBef>
                <a:spcPts val="900"/>
              </a:spcBef>
              <a:buClr>
                <a:srgbClr val="C00000"/>
              </a:buClr>
              <a:buSzPct val="135000"/>
              <a:defRPr/>
            </a:pPr>
            <a:endParaRPr lang="en-US" sz="2800" dirty="0">
              <a:solidFill>
                <a:srgbClr val="405461"/>
              </a:solidFill>
              <a:latin typeface="Calibri" panose="020F0502020204030204"/>
            </a:endParaRPr>
          </a:p>
          <a:p>
            <a:pPr marL="258352" indent="-342891" defTabSz="914377">
              <a:spcBef>
                <a:spcPts val="900"/>
              </a:spcBef>
              <a:buClr>
                <a:srgbClr val="C00000"/>
              </a:buClr>
              <a:buSzPct val="135000"/>
              <a:defRPr/>
            </a:pPr>
            <a:endParaRPr lang="en-US" sz="2800" dirty="0">
              <a:solidFill>
                <a:srgbClr val="405461"/>
              </a:solidFill>
              <a:latin typeface="Calibri" panose="020F0502020204030204"/>
            </a:endParaRPr>
          </a:p>
          <a:p>
            <a:pPr marL="0" indent="0" defTabSz="914377">
              <a:spcBef>
                <a:spcPts val="1351"/>
              </a:spcBef>
              <a:buClr>
                <a:srgbClr val="C00000"/>
              </a:buClr>
              <a:buSzPct val="135000"/>
              <a:buNone/>
              <a:defRPr/>
            </a:pPr>
            <a:endParaRPr lang="en-US" sz="2800" dirty="0">
              <a:solidFill>
                <a:srgbClr val="405461"/>
              </a:solidFill>
              <a:latin typeface="Calibri" panose="020F0502020204030204"/>
            </a:endParaRPr>
          </a:p>
          <a:p>
            <a:pPr marL="342891" indent="-342891" defTabSz="914377">
              <a:spcBef>
                <a:spcPts val="1351"/>
              </a:spcBef>
              <a:buClr>
                <a:srgbClr val="C00000"/>
              </a:buClr>
              <a:buSzPct val="135000"/>
              <a:defRPr/>
            </a:pPr>
            <a:endParaRPr lang="en-US" sz="2800" dirty="0">
              <a:solidFill>
                <a:srgbClr val="405461"/>
              </a:solidFill>
              <a:latin typeface="Calibri" panose="020F0502020204030204"/>
            </a:endParaRPr>
          </a:p>
        </p:txBody>
      </p:sp>
      <p:sp>
        <p:nvSpPr>
          <p:cNvPr id="35" name="TextBox 34">
            <a:extLst>
              <a:ext uri="{FF2B5EF4-FFF2-40B4-BE49-F238E27FC236}">
                <a16:creationId xmlns:a16="http://schemas.microsoft.com/office/drawing/2014/main" id="{2ED9AAF8-E16C-4221-BC35-DE147DB4BC1E}"/>
              </a:ext>
            </a:extLst>
          </p:cNvPr>
          <p:cNvSpPr txBox="1"/>
          <p:nvPr/>
        </p:nvSpPr>
        <p:spPr>
          <a:xfrm>
            <a:off x="689318" y="1036377"/>
            <a:ext cx="10016197" cy="525137"/>
          </a:xfrm>
          <a:prstGeom prst="rect">
            <a:avLst/>
          </a:prstGeom>
        </p:spPr>
        <p:txBody>
          <a:bodyPr vert="horz" wrap="square" lIns="91440" tIns="45720" rIns="91440" bIns="45720" rtlCol="0">
            <a:noAutofit/>
          </a:bodyPr>
          <a:lstStyle/>
          <a:p>
            <a:pPr marL="7144" defTabSz="914332">
              <a:lnSpc>
                <a:spcPct val="120000"/>
              </a:lnSpc>
              <a:spcBef>
                <a:spcPts val="900"/>
              </a:spcBef>
              <a:buClr>
                <a:srgbClr val="137B7B"/>
              </a:buClr>
              <a:defRPr/>
            </a:pPr>
            <a:r>
              <a:rPr lang="en-US" sz="3300" dirty="0">
                <a:solidFill>
                  <a:srgbClr val="0070C0"/>
                </a:solidFill>
                <a:latin typeface="Century Gothic" panose="020B0502020202020204" pitchFamily="34" charset="0"/>
              </a:rPr>
              <a:t>Fast Facts</a:t>
            </a:r>
          </a:p>
        </p:txBody>
      </p:sp>
      <p:pic>
        <p:nvPicPr>
          <p:cNvPr id="10" name="Picture 9" descr="A picture containing object&#10;&#10;Description automatically generated">
            <a:extLst>
              <a:ext uri="{FF2B5EF4-FFF2-40B4-BE49-F238E27FC236}">
                <a16:creationId xmlns:a16="http://schemas.microsoft.com/office/drawing/2014/main" id="{1EE10CD9-2D8F-4E33-A9FE-72DD60986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89" y="201397"/>
            <a:ext cx="2022488" cy="525137"/>
          </a:xfrm>
          <a:prstGeom prst="rect">
            <a:avLst/>
          </a:prstGeom>
        </p:spPr>
      </p:pic>
    </p:spTree>
    <p:extLst>
      <p:ext uri="{BB962C8B-B14F-4D97-AF65-F5344CB8AC3E}">
        <p14:creationId xmlns:p14="http://schemas.microsoft.com/office/powerpoint/2010/main" val="6277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6FB4E-5FFC-44B4-9DDD-11FECFA6A168}"/>
              </a:ext>
            </a:extLst>
          </p:cNvPr>
          <p:cNvPicPr>
            <a:picLocks noChangeAspect="1"/>
          </p:cNvPicPr>
          <p:nvPr/>
        </p:nvPicPr>
        <p:blipFill>
          <a:blip r:embed="rId3"/>
          <a:srcRect/>
          <a:stretch/>
        </p:blipFill>
        <p:spPr>
          <a:xfrm>
            <a:off x="1817915" y="1335716"/>
            <a:ext cx="9148520" cy="2392689"/>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6EFBE41C-1000-4F4B-A220-608E9889F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80" y="257528"/>
            <a:ext cx="1837597" cy="477131"/>
          </a:xfrm>
          <a:prstGeom prst="rect">
            <a:avLst/>
          </a:prstGeom>
        </p:spPr>
      </p:pic>
      <p:sp>
        <p:nvSpPr>
          <p:cNvPr id="8" name="Title 1">
            <a:extLst>
              <a:ext uri="{FF2B5EF4-FFF2-40B4-BE49-F238E27FC236}">
                <a16:creationId xmlns:a16="http://schemas.microsoft.com/office/drawing/2014/main" id="{16890D5C-AF45-43A0-B56F-A21379C0C566}"/>
              </a:ext>
            </a:extLst>
          </p:cNvPr>
          <p:cNvSpPr>
            <a:spLocks noGrp="1"/>
          </p:cNvSpPr>
          <p:nvPr>
            <p:ph type="title"/>
          </p:nvPr>
        </p:nvSpPr>
        <p:spPr>
          <a:xfrm>
            <a:off x="757542" y="741937"/>
            <a:ext cx="11013759" cy="599575"/>
          </a:xfrm>
        </p:spPr>
        <p:txBody>
          <a:bodyPr>
            <a:normAutofit/>
          </a:bodyPr>
          <a:lstStyle/>
          <a:p>
            <a:r>
              <a:rPr lang="en-US" sz="2600" dirty="0">
                <a:solidFill>
                  <a:srgbClr val="0070C0"/>
                </a:solidFill>
                <a:latin typeface="Century Gothic" panose="020B0502020202020204" pitchFamily="34" charset="0"/>
              </a:rPr>
              <a:t>LaunchBoard Tools Relevant for Noncredit Programs</a:t>
            </a:r>
          </a:p>
        </p:txBody>
      </p:sp>
      <p:sp>
        <p:nvSpPr>
          <p:cNvPr id="2" name="TextBox 1">
            <a:extLst>
              <a:ext uri="{FF2B5EF4-FFF2-40B4-BE49-F238E27FC236}">
                <a16:creationId xmlns:a16="http://schemas.microsoft.com/office/drawing/2014/main" id="{1DC2735E-C3B6-46F4-87BB-0094F7BD9BE4}"/>
              </a:ext>
            </a:extLst>
          </p:cNvPr>
          <p:cNvSpPr txBox="1"/>
          <p:nvPr/>
        </p:nvSpPr>
        <p:spPr>
          <a:xfrm>
            <a:off x="1611086" y="3901234"/>
            <a:ext cx="2972957" cy="2558005"/>
          </a:xfrm>
          <a:prstGeom prst="rect">
            <a:avLst/>
          </a:prstGeom>
        </p:spPr>
        <p:txBody>
          <a:bodyPr vert="horz" wrap="square" lIns="91440" tIns="45720" rIns="91440" bIns="45720" rtlCol="0">
            <a:normAutofit fontScale="92500" lnSpcReduction="20000"/>
          </a:bodyPr>
          <a:lstStyle/>
          <a:p>
            <a:pPr algn="ctr"/>
            <a:r>
              <a:rPr lang="en-US" sz="2100" u="sng" dirty="0">
                <a:solidFill>
                  <a:srgbClr val="0070C0"/>
                </a:solidFill>
                <a:latin typeface="Century Gothic" panose="020B0502020202020204" pitchFamily="34" charset="0"/>
              </a:rPr>
              <a:t>Student Success Metrics</a:t>
            </a:r>
          </a:p>
          <a:p>
            <a:pPr marL="458777" indent="-285744">
              <a:buClr>
                <a:srgbClr val="C00000"/>
              </a:buClr>
              <a:buSzPct val="135000"/>
              <a:buFont typeface="Arial" panose="020B0604020202020204" pitchFamily="34" charset="0"/>
              <a:buChar char="•"/>
            </a:pPr>
            <a:r>
              <a:rPr lang="en-US" sz="2000" dirty="0"/>
              <a:t>Build 2.6 March 2020</a:t>
            </a:r>
          </a:p>
          <a:p>
            <a:pPr marL="458777" indent="-285744">
              <a:buClr>
                <a:srgbClr val="C00000"/>
              </a:buClr>
              <a:buSzPct val="135000"/>
              <a:buFont typeface="Arial" panose="020B0604020202020204" pitchFamily="34" charset="0"/>
              <a:buChar char="•"/>
            </a:pPr>
            <a:r>
              <a:rPr lang="en-US" sz="2000" dirty="0"/>
              <a:t>Any student with enrollment record (value in SX)</a:t>
            </a:r>
          </a:p>
          <a:p>
            <a:pPr marL="458777" indent="-285744">
              <a:buClr>
                <a:srgbClr val="C00000"/>
              </a:buClr>
              <a:buSzPct val="135000"/>
              <a:buFont typeface="Arial" panose="020B0604020202020204" pitchFamily="34" charset="0"/>
              <a:buChar char="•"/>
            </a:pPr>
            <a:r>
              <a:rPr lang="en-US" sz="2000" dirty="0"/>
              <a:t>Organized around student journeys – </a:t>
            </a:r>
            <a:r>
              <a:rPr lang="en-US" sz="2000" u="sng" dirty="0"/>
              <a:t>Adult Ed/ESL</a:t>
            </a:r>
            <a:r>
              <a:rPr lang="en-US" sz="2000" dirty="0"/>
              <a:t>; </a:t>
            </a:r>
            <a:r>
              <a:rPr lang="en-US" sz="2000" u="sng" dirty="0"/>
              <a:t>Short Term CTE</a:t>
            </a:r>
            <a:r>
              <a:rPr lang="en-US" sz="2000" dirty="0"/>
              <a:t>, Degree Transfer, Undecided, </a:t>
            </a:r>
            <a:r>
              <a:rPr lang="en-US" sz="2000" u="sng" dirty="0"/>
              <a:t>All</a:t>
            </a:r>
          </a:p>
          <a:p>
            <a:pPr marL="458777" indent="-285744">
              <a:buClr>
                <a:srgbClr val="C00000"/>
              </a:buClr>
              <a:buSzPct val="12500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A5C5CC73-631F-45A4-BA37-48CB3F935989}"/>
              </a:ext>
            </a:extLst>
          </p:cNvPr>
          <p:cNvSpPr txBox="1"/>
          <p:nvPr/>
        </p:nvSpPr>
        <p:spPr>
          <a:xfrm>
            <a:off x="4618379" y="3869874"/>
            <a:ext cx="3415279" cy="2558005"/>
          </a:xfrm>
          <a:prstGeom prst="rect">
            <a:avLst/>
          </a:prstGeom>
        </p:spPr>
        <p:txBody>
          <a:bodyPr vert="horz" wrap="square" lIns="91440" tIns="45720" rIns="91440" bIns="45720" rtlCol="0">
            <a:normAutofit/>
          </a:bodyPr>
          <a:lstStyle/>
          <a:p>
            <a:pPr algn="ctr"/>
            <a:r>
              <a:rPr lang="en-US" sz="2100" u="sng" dirty="0">
                <a:solidFill>
                  <a:srgbClr val="0070C0"/>
                </a:solidFill>
                <a:latin typeface="Century Gothic" panose="020B0502020202020204" pitchFamily="34" charset="0"/>
              </a:rPr>
              <a:t>College Pipeline</a:t>
            </a:r>
          </a:p>
          <a:p>
            <a:pPr marL="458777" indent="-285744">
              <a:buClr>
                <a:srgbClr val="C00000"/>
              </a:buClr>
              <a:buSzPct val="135000"/>
              <a:buFont typeface="Arial" panose="020B0604020202020204" pitchFamily="34" charset="0"/>
              <a:buChar char="•"/>
            </a:pPr>
            <a:r>
              <a:rPr lang="en-US" sz="2000" dirty="0"/>
              <a:t>Build 3.0 April 2020</a:t>
            </a:r>
          </a:p>
          <a:p>
            <a:pPr marL="458777" indent="-285744">
              <a:buClr>
                <a:srgbClr val="C00000"/>
              </a:buClr>
              <a:buSzPct val="135000"/>
              <a:buFont typeface="Arial" panose="020B0604020202020204" pitchFamily="34" charset="0"/>
              <a:buChar char="•"/>
            </a:pPr>
            <a:r>
              <a:rPr lang="en-US" sz="2000" dirty="0"/>
              <a:t>Includes noncredit filter to only look at NC programs</a:t>
            </a:r>
          </a:p>
          <a:p>
            <a:pPr marL="458777" indent="-285744">
              <a:buClr>
                <a:srgbClr val="C00000"/>
              </a:buClr>
              <a:buSzPct val="135000"/>
              <a:buFont typeface="Arial" panose="020B0604020202020204" pitchFamily="34" charset="0"/>
              <a:buChar char="•"/>
            </a:pPr>
            <a:r>
              <a:rPr lang="en-US" sz="2000" dirty="0"/>
              <a:t>Includes noncredit students with 12+ </a:t>
            </a:r>
            <a:r>
              <a:rPr lang="en-US" sz="2000" dirty="0" err="1"/>
              <a:t>Instr</a:t>
            </a:r>
            <a:r>
              <a:rPr lang="en-US" sz="2000" dirty="0"/>
              <a:t> hours (SX05)</a:t>
            </a:r>
            <a:endParaRPr lang="en-US" sz="1400" dirty="0"/>
          </a:p>
        </p:txBody>
      </p:sp>
      <p:sp>
        <p:nvSpPr>
          <p:cNvPr id="9" name="TextBox 8">
            <a:extLst>
              <a:ext uri="{FF2B5EF4-FFF2-40B4-BE49-F238E27FC236}">
                <a16:creationId xmlns:a16="http://schemas.microsoft.com/office/drawing/2014/main" id="{0635D817-604E-42F6-B117-65F3E54BA790}"/>
              </a:ext>
            </a:extLst>
          </p:cNvPr>
          <p:cNvSpPr txBox="1"/>
          <p:nvPr/>
        </p:nvSpPr>
        <p:spPr>
          <a:xfrm>
            <a:off x="7944795" y="3869874"/>
            <a:ext cx="3528748" cy="2558005"/>
          </a:xfrm>
          <a:prstGeom prst="rect">
            <a:avLst/>
          </a:prstGeom>
        </p:spPr>
        <p:txBody>
          <a:bodyPr vert="horz" wrap="square" lIns="91440" tIns="45720" rIns="91440" bIns="45720" rtlCol="0">
            <a:normAutofit/>
          </a:bodyPr>
          <a:lstStyle/>
          <a:p>
            <a:pPr algn="ctr"/>
            <a:r>
              <a:rPr lang="en-US" sz="2100" u="sng" dirty="0">
                <a:solidFill>
                  <a:srgbClr val="0070C0"/>
                </a:solidFill>
                <a:latin typeface="Century Gothic" panose="020B0502020202020204" pitchFamily="34" charset="0"/>
              </a:rPr>
              <a:t>Adult Education Pipeline</a:t>
            </a:r>
          </a:p>
          <a:p>
            <a:pPr marL="458777" indent="-285744">
              <a:buClr>
                <a:srgbClr val="C00000"/>
              </a:buClr>
              <a:buSzPct val="135000"/>
              <a:buFont typeface="Arial" panose="020B0604020202020204" pitchFamily="34" charset="0"/>
              <a:buChar char="•"/>
            </a:pPr>
            <a:r>
              <a:rPr lang="en-US" sz="2000" dirty="0"/>
              <a:t>Build 3.0 Feb 2020</a:t>
            </a:r>
          </a:p>
          <a:p>
            <a:pPr marL="458777" indent="-285744">
              <a:buClr>
                <a:srgbClr val="C00000"/>
              </a:buClr>
              <a:buSzPct val="135000"/>
              <a:buFont typeface="Arial" panose="020B0604020202020204" pitchFamily="34" charset="0"/>
              <a:buChar char="•"/>
            </a:pPr>
            <a:r>
              <a:rPr lang="en-US" sz="2000" dirty="0"/>
              <a:t>Matches unitary student records from TE/COMIS</a:t>
            </a:r>
          </a:p>
          <a:p>
            <a:pPr marL="458777" indent="-285744">
              <a:buClr>
                <a:srgbClr val="C00000"/>
              </a:buClr>
              <a:buSzPct val="135000"/>
              <a:buFont typeface="Arial" panose="020B0604020202020204" pitchFamily="34" charset="0"/>
              <a:buChar char="•"/>
            </a:pPr>
            <a:r>
              <a:rPr lang="en-US" sz="2000" dirty="0"/>
              <a:t>Reports progress &amp; outcomes for students with 12+ </a:t>
            </a:r>
            <a:r>
              <a:rPr lang="en-US" sz="2000" dirty="0" err="1"/>
              <a:t>Instr</a:t>
            </a:r>
            <a:r>
              <a:rPr lang="en-US" sz="2000" dirty="0"/>
              <a:t> hours in TE or MIS</a:t>
            </a:r>
          </a:p>
          <a:p>
            <a:pPr marL="458777" indent="-285744">
              <a:buClr>
                <a:srgbClr val="C00000"/>
              </a:buClr>
              <a:buSzPct val="135000"/>
              <a:buFont typeface="Arial" panose="020B0604020202020204" pitchFamily="34" charset="0"/>
              <a:buChar char="•"/>
            </a:pPr>
            <a:endParaRPr lang="en-US" sz="2000" dirty="0"/>
          </a:p>
          <a:p>
            <a:pPr marL="458777" indent="-285744">
              <a:buClr>
                <a:srgbClr val="C00000"/>
              </a:buClr>
              <a:buSzPct val="125000"/>
              <a:buFont typeface="Arial" panose="020B0604020202020204" pitchFamily="34" charset="0"/>
              <a:buChar char="•"/>
            </a:pPr>
            <a:endParaRPr lang="en-US" sz="1400" dirty="0"/>
          </a:p>
        </p:txBody>
      </p:sp>
    </p:spTree>
    <p:extLst>
      <p:ext uri="{BB962C8B-B14F-4D97-AF65-F5344CB8AC3E}">
        <p14:creationId xmlns:p14="http://schemas.microsoft.com/office/powerpoint/2010/main" val="6330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E9729B-AC01-4086-A779-70CA5BB9AB37}"/>
              </a:ext>
            </a:extLst>
          </p:cNvPr>
          <p:cNvSpPr txBox="1"/>
          <p:nvPr/>
        </p:nvSpPr>
        <p:spPr>
          <a:xfrm>
            <a:off x="1523999" y="333688"/>
            <a:ext cx="9144000" cy="443773"/>
          </a:xfrm>
          <a:prstGeom prst="rect">
            <a:avLst/>
          </a:prstGeom>
        </p:spPr>
        <p:txBody>
          <a:bodyPr vert="horz" wrap="square" lIns="91440" tIns="45720" rIns="91440" bIns="45720" rtlCol="0">
            <a:noAutofit/>
          </a:bodyPr>
          <a:lstStyle/>
          <a:p>
            <a:pPr marL="7144" algn="ctr" defTabSz="914332">
              <a:lnSpc>
                <a:spcPct val="120000"/>
              </a:lnSpc>
              <a:spcBef>
                <a:spcPts val="900"/>
              </a:spcBef>
              <a:buClr>
                <a:srgbClr val="137B7B"/>
              </a:buClr>
              <a:defRPr/>
            </a:pPr>
            <a:r>
              <a:rPr lang="en-US" sz="3200" dirty="0">
                <a:solidFill>
                  <a:srgbClr val="0070C0"/>
                </a:solidFill>
                <a:latin typeface="Century Gothic" panose="020B0502020202020204" pitchFamily="34" charset="0"/>
              </a:rPr>
              <a:t>Adult Education Pipeline</a:t>
            </a:r>
          </a:p>
        </p:txBody>
      </p:sp>
      <p:pic>
        <p:nvPicPr>
          <p:cNvPr id="4" name="Picture 3" descr="A screenshot of a cell phone&#10;&#10;Description automatically generated">
            <a:extLst>
              <a:ext uri="{FF2B5EF4-FFF2-40B4-BE49-F238E27FC236}">
                <a16:creationId xmlns:a16="http://schemas.microsoft.com/office/drawing/2014/main" id="{EC39A486-3AC0-4BEE-ACC6-2CF44A854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88" y="944165"/>
            <a:ext cx="6112912" cy="5386203"/>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DC6C3329-B6CF-4CB0-BCAA-465085B8C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80" y="257528"/>
            <a:ext cx="1837597" cy="477131"/>
          </a:xfrm>
          <a:prstGeom prst="rect">
            <a:avLst/>
          </a:prstGeom>
        </p:spPr>
      </p:pic>
    </p:spTree>
    <p:extLst>
      <p:ext uri="{BB962C8B-B14F-4D97-AF65-F5344CB8AC3E}">
        <p14:creationId xmlns:p14="http://schemas.microsoft.com/office/powerpoint/2010/main" val="270409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3C0ED81-8D8C-4B3A-A24C-8F680B7BFF22}"/>
              </a:ext>
            </a:extLst>
          </p:cNvPr>
          <p:cNvSpPr/>
          <p:nvPr/>
        </p:nvSpPr>
        <p:spPr>
          <a:xfrm>
            <a:off x="5783911" y="945676"/>
            <a:ext cx="6057463" cy="4992649"/>
          </a:xfrm>
          <a:prstGeom prst="rect">
            <a:avLst/>
          </a:prstGeom>
        </p:spPr>
        <p:txBody>
          <a:bodyPr wrap="square">
            <a:spAutoFit/>
          </a:bodyPr>
          <a:lstStyle/>
          <a:p>
            <a:pPr marL="861992" indent="-400041" defTabSz="914377">
              <a:lnSpc>
                <a:spcPct val="110000"/>
              </a:lnSpc>
              <a:buClr>
                <a:srgbClr val="C00000"/>
              </a:buClr>
              <a:buFont typeface="+mj-lt"/>
              <a:buAutoNum type="arabicPeriod"/>
              <a:defRPr/>
            </a:pPr>
            <a:r>
              <a:rPr lang="en-US" sz="2400" dirty="0">
                <a:solidFill>
                  <a:srgbClr val="405461"/>
                </a:solidFill>
                <a:latin typeface="Calibri" panose="020F0502020204030204"/>
                <a:ea typeface="Times New Roman" panose="02020603050405020304" pitchFamily="18" charset="0"/>
                <a:cs typeface="Times New Roman" panose="02020603050405020304" pitchFamily="18" charset="0"/>
              </a:rPr>
              <a:t>Visualize by region, institution, year</a:t>
            </a:r>
          </a:p>
          <a:p>
            <a:pPr marL="861992" indent="-400041" defTabSz="914377">
              <a:lnSpc>
                <a:spcPct val="110000"/>
              </a:lnSpc>
              <a:spcBef>
                <a:spcPts val="451"/>
              </a:spcBef>
              <a:buClr>
                <a:srgbClr val="C00000"/>
              </a:buClr>
              <a:buFont typeface="+mj-lt"/>
              <a:buAutoNum type="arabicPeriod"/>
              <a:defRPr/>
            </a:pPr>
            <a:r>
              <a:rPr lang="en-US" sz="2400" dirty="0">
                <a:solidFill>
                  <a:srgbClr val="405461"/>
                </a:solidFill>
                <a:latin typeface="Calibri" panose="020F0502020204030204"/>
                <a:ea typeface="Times New Roman" panose="02020603050405020304" pitchFamily="18" charset="0"/>
                <a:cs typeface="Times New Roman" panose="02020603050405020304" pitchFamily="18" charset="0"/>
              </a:rPr>
              <a:t>Six high level live metrics on (tiles) organized by student momentum points</a:t>
            </a:r>
          </a:p>
          <a:p>
            <a:pPr marL="861992" indent="-400041" defTabSz="914377">
              <a:lnSpc>
                <a:spcPct val="110000"/>
              </a:lnSpc>
              <a:spcBef>
                <a:spcPts val="451"/>
              </a:spcBef>
              <a:buClr>
                <a:srgbClr val="C00000"/>
              </a:buClr>
              <a:buFont typeface="+mj-lt"/>
              <a:buAutoNum type="arabicPeriod"/>
              <a:defRPr/>
            </a:pPr>
            <a:r>
              <a:rPr lang="en-US" sz="2400" dirty="0">
                <a:solidFill>
                  <a:srgbClr val="405461"/>
                </a:solidFill>
                <a:latin typeface="Calibri" panose="020F0502020204030204"/>
                <a:ea typeface="Times New Roman" panose="02020603050405020304" pitchFamily="18" charset="0"/>
                <a:cs typeface="Times New Roman" panose="02020603050405020304" pitchFamily="18" charset="0"/>
              </a:rPr>
              <a:t>CAEP Score Card with Measuring our Success reporting metrics</a:t>
            </a:r>
          </a:p>
          <a:p>
            <a:pPr marL="861992" indent="-400041" defTabSz="914377">
              <a:lnSpc>
                <a:spcPct val="110000"/>
              </a:lnSpc>
              <a:spcBef>
                <a:spcPts val="451"/>
              </a:spcBef>
              <a:buClr>
                <a:srgbClr val="C00000"/>
              </a:buClr>
              <a:buFont typeface="+mj-lt"/>
              <a:buAutoNum type="arabicPeriod"/>
              <a:defRPr/>
            </a:pPr>
            <a:r>
              <a:rPr lang="en-US" sz="2400" dirty="0">
                <a:solidFill>
                  <a:srgbClr val="405461"/>
                </a:solidFill>
                <a:latin typeface="Calibri" panose="020F0502020204030204"/>
                <a:ea typeface="Times New Roman" panose="02020603050405020304" pitchFamily="18" charset="0"/>
                <a:cs typeface="Times New Roman" panose="02020603050405020304" pitchFamily="18" charset="0"/>
              </a:rPr>
              <a:t>Summary infographic in each page focused on a key data point or question</a:t>
            </a:r>
          </a:p>
          <a:p>
            <a:pPr marL="861992" indent="-400041" defTabSz="914377">
              <a:lnSpc>
                <a:spcPct val="110000"/>
              </a:lnSpc>
              <a:spcBef>
                <a:spcPts val="451"/>
              </a:spcBef>
              <a:buClr>
                <a:srgbClr val="C00000"/>
              </a:buClr>
              <a:buFont typeface="+mj-lt"/>
              <a:buAutoNum type="arabicPeriod"/>
              <a:defRPr/>
            </a:pPr>
            <a:r>
              <a:rPr lang="en-US" sz="2400" dirty="0">
                <a:solidFill>
                  <a:srgbClr val="405461"/>
                </a:solidFill>
                <a:latin typeface="Calibri" panose="020F0502020204030204"/>
                <a:ea typeface="Times New Roman" panose="02020603050405020304" pitchFamily="18" charset="0"/>
                <a:cs typeface="Times New Roman" panose="02020603050405020304" pitchFamily="18" charset="0"/>
              </a:rPr>
              <a:t>Detailed data charts and tables with:</a:t>
            </a:r>
          </a:p>
          <a:p>
            <a:pPr marL="1158422" lvl="1" indent="-257162" defTabSz="914377">
              <a:buClr>
                <a:srgbClr val="C00000"/>
              </a:buClr>
              <a:buFont typeface="Symbol" panose="05050102010706020507" pitchFamily="18" charset="2"/>
              <a:buChar char=""/>
              <a:defRPr/>
            </a:pPr>
            <a:r>
              <a:rPr lang="en-US" sz="2000" dirty="0">
                <a:solidFill>
                  <a:srgbClr val="405461"/>
                </a:solidFill>
                <a:latin typeface="Calibri" panose="020F0502020204030204"/>
                <a:ea typeface="Times New Roman" panose="02020603050405020304" pitchFamily="18" charset="0"/>
                <a:cs typeface="Times New Roman" panose="02020603050405020304" pitchFamily="18" charset="0"/>
              </a:rPr>
              <a:t>Additional AE Key Metrics</a:t>
            </a:r>
          </a:p>
          <a:p>
            <a:pPr marL="1158422" lvl="1" indent="-257162" defTabSz="914377">
              <a:buClr>
                <a:srgbClr val="C00000"/>
              </a:buClr>
              <a:buFont typeface="Symbol" panose="05050102010706020507" pitchFamily="18" charset="2"/>
              <a:buChar char=""/>
              <a:defRPr/>
            </a:pPr>
            <a:r>
              <a:rPr lang="en-US" sz="2000" dirty="0">
                <a:solidFill>
                  <a:srgbClr val="405461"/>
                </a:solidFill>
                <a:latin typeface="Calibri" panose="020F0502020204030204"/>
                <a:ea typeface="Times New Roman" panose="02020603050405020304" pitchFamily="18" charset="0"/>
                <a:cs typeface="Times New Roman" panose="02020603050405020304" pitchFamily="18" charset="0"/>
              </a:rPr>
              <a:t>Multiple </a:t>
            </a:r>
            <a:r>
              <a:rPr lang="en-US" sz="2000" dirty="0" err="1">
                <a:solidFill>
                  <a:srgbClr val="405461"/>
                </a:solidFill>
                <a:latin typeface="Calibri" panose="020F0502020204030204"/>
                <a:ea typeface="Times New Roman" panose="02020603050405020304" pitchFamily="18" charset="0"/>
                <a:cs typeface="Times New Roman" panose="02020603050405020304" pitchFamily="18" charset="0"/>
              </a:rPr>
              <a:t>disaggregations</a:t>
            </a:r>
            <a:endParaRPr lang="en-US" sz="2000" dirty="0">
              <a:solidFill>
                <a:srgbClr val="405461"/>
              </a:solidFill>
              <a:latin typeface="Calibri" panose="020F0502020204030204"/>
              <a:ea typeface="Times New Roman" panose="02020603050405020304" pitchFamily="18" charset="0"/>
              <a:cs typeface="Times New Roman" panose="02020603050405020304" pitchFamily="18" charset="0"/>
            </a:endParaRPr>
          </a:p>
          <a:p>
            <a:pPr marL="1158422" lvl="1" indent="-257162" defTabSz="914377">
              <a:buClr>
                <a:srgbClr val="C00000"/>
              </a:buClr>
              <a:buFont typeface="Symbol" panose="05050102010706020507" pitchFamily="18" charset="2"/>
              <a:buChar char=""/>
              <a:defRPr/>
            </a:pPr>
            <a:r>
              <a:rPr lang="en-US" sz="2000" dirty="0">
                <a:solidFill>
                  <a:srgbClr val="405461"/>
                </a:solidFill>
                <a:latin typeface="Calibri" panose="020F0502020204030204"/>
                <a:ea typeface="Times New Roman" panose="02020603050405020304" pitchFamily="18" charset="0"/>
                <a:cs typeface="Times New Roman" panose="02020603050405020304" pitchFamily="18" charset="0"/>
              </a:rPr>
              <a:t>Time trends</a:t>
            </a:r>
          </a:p>
          <a:p>
            <a:pPr marL="901260" indent="-457189" defTabSz="914377">
              <a:lnSpc>
                <a:spcPct val="110000"/>
              </a:lnSpc>
              <a:spcBef>
                <a:spcPts val="451"/>
              </a:spcBef>
              <a:buClr>
                <a:srgbClr val="C00000"/>
              </a:buClr>
              <a:buFont typeface="+mj-lt"/>
              <a:buAutoNum type="arabicPeriod"/>
              <a:defRPr/>
            </a:pPr>
            <a:r>
              <a:rPr lang="en-US" sz="2400" dirty="0">
                <a:solidFill>
                  <a:srgbClr val="405461"/>
                </a:solidFill>
                <a:latin typeface="Calibri" panose="020F0502020204030204" pitchFamily="34" charset="0"/>
                <a:ea typeface="Times New Roman" panose="02020603050405020304" pitchFamily="18" charset="0"/>
                <a:cs typeface="Calibri" panose="020F0502020204030204" pitchFamily="34" charset="0"/>
              </a:rPr>
              <a:t>Comparison view in Detailed Data View</a:t>
            </a:r>
          </a:p>
        </p:txBody>
      </p:sp>
      <p:pic>
        <p:nvPicPr>
          <p:cNvPr id="6" name="Picture 5" descr="A screenshot of a cell phone&#10;&#10;Description automatically generated">
            <a:hlinkClick r:id="rId2"/>
            <a:extLst>
              <a:ext uri="{FF2B5EF4-FFF2-40B4-BE49-F238E27FC236}">
                <a16:creationId xmlns:a16="http://schemas.microsoft.com/office/drawing/2014/main" id="{8C888D76-CE26-4B50-99F8-56464081F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02" y="1038819"/>
            <a:ext cx="5754799" cy="5070663"/>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AC33C911-2F86-47DC-A6AD-C7450B611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80" y="257528"/>
            <a:ext cx="1837597" cy="477131"/>
          </a:xfrm>
          <a:prstGeom prst="rect">
            <a:avLst/>
          </a:prstGeom>
        </p:spPr>
      </p:pic>
    </p:spTree>
    <p:extLst>
      <p:ext uri="{BB962C8B-B14F-4D97-AF65-F5344CB8AC3E}">
        <p14:creationId xmlns:p14="http://schemas.microsoft.com/office/powerpoint/2010/main" val="30710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645E982-E50C-4B92-9E91-D27A7985101B}"/>
              </a:ext>
            </a:extLst>
          </p:cNvPr>
          <p:cNvSpPr/>
          <p:nvPr/>
        </p:nvSpPr>
        <p:spPr>
          <a:xfrm>
            <a:off x="1397897" y="2100361"/>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Adult Education</a:t>
            </a:r>
          </a:p>
        </p:txBody>
      </p:sp>
      <p:sp>
        <p:nvSpPr>
          <p:cNvPr id="5" name="Oval 4">
            <a:extLst>
              <a:ext uri="{FF2B5EF4-FFF2-40B4-BE49-F238E27FC236}">
                <a16:creationId xmlns:a16="http://schemas.microsoft.com/office/drawing/2014/main" id="{419803A6-ADB6-45B9-BA54-D8B4B1ED8B41}"/>
              </a:ext>
            </a:extLst>
          </p:cNvPr>
          <p:cNvSpPr/>
          <p:nvPr/>
        </p:nvSpPr>
        <p:spPr>
          <a:xfrm>
            <a:off x="7509643" y="2109828"/>
            <a:ext cx="2900855" cy="126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Community</a:t>
            </a:r>
          </a:p>
          <a:p>
            <a:pPr algn="ctr"/>
            <a:r>
              <a:rPr lang="en-US" sz="2400" b="1" dirty="0">
                <a:solidFill>
                  <a:srgbClr val="FFFFCC"/>
                </a:solidFill>
              </a:rPr>
              <a:t>Colleges</a:t>
            </a:r>
          </a:p>
        </p:txBody>
      </p:sp>
      <p:sp>
        <p:nvSpPr>
          <p:cNvPr id="6" name="Title 1">
            <a:extLst>
              <a:ext uri="{FF2B5EF4-FFF2-40B4-BE49-F238E27FC236}">
                <a16:creationId xmlns:a16="http://schemas.microsoft.com/office/drawing/2014/main" id="{34DBEB7D-26FA-41D1-A5B7-B74525F63A03}"/>
              </a:ext>
            </a:extLst>
          </p:cNvPr>
          <p:cNvSpPr>
            <a:spLocks noGrp="1"/>
          </p:cNvSpPr>
          <p:nvPr>
            <p:ph type="title"/>
          </p:nvPr>
        </p:nvSpPr>
        <p:spPr>
          <a:xfrm>
            <a:off x="46983" y="1510442"/>
            <a:ext cx="12192000" cy="431681"/>
          </a:xfrm>
        </p:spPr>
        <p:txBody>
          <a:bodyPr>
            <a:normAutofit fontScale="90000"/>
          </a:bodyPr>
          <a:lstStyle/>
          <a:p>
            <a:pPr algn="ctr"/>
            <a:r>
              <a:rPr lang="en-US" sz="3200" dirty="0">
                <a:solidFill>
                  <a:srgbClr val="0070C0"/>
                </a:solidFill>
                <a:latin typeface="Century Gothic" panose="020B0502020202020204" pitchFamily="34" charset="0"/>
              </a:rPr>
              <a:t>Two Systems – Three Data Scenarios</a:t>
            </a:r>
          </a:p>
        </p:txBody>
      </p:sp>
      <p:sp>
        <p:nvSpPr>
          <p:cNvPr id="7" name="TextBox 6">
            <a:extLst>
              <a:ext uri="{FF2B5EF4-FFF2-40B4-BE49-F238E27FC236}">
                <a16:creationId xmlns:a16="http://schemas.microsoft.com/office/drawing/2014/main" id="{4C3791AF-5B5C-498C-B4D8-4ABD8F74AD58}"/>
              </a:ext>
            </a:extLst>
          </p:cNvPr>
          <p:cNvSpPr txBox="1"/>
          <p:nvPr/>
        </p:nvSpPr>
        <p:spPr>
          <a:xfrm>
            <a:off x="712176" y="4174731"/>
            <a:ext cx="3760077" cy="865453"/>
          </a:xfrm>
          <a:prstGeom prst="rect">
            <a:avLst/>
          </a:prstGeom>
        </p:spPr>
        <p:txBody>
          <a:bodyPr vert="horz" wrap="square" lIns="91440" tIns="45720" rIns="91440" bIns="45720" rtlCol="0">
            <a:normAutofit/>
          </a:bodyPr>
          <a:lstStyle/>
          <a:p>
            <a:pPr algn="ctr"/>
            <a:r>
              <a:rPr lang="en-US" sz="2400" dirty="0">
                <a:solidFill>
                  <a:srgbClr val="FF0000"/>
                </a:solidFill>
              </a:rPr>
              <a:t>Data reporting through CASAS </a:t>
            </a:r>
            <a:r>
              <a:rPr lang="en-US" sz="2400" dirty="0" err="1">
                <a:solidFill>
                  <a:srgbClr val="FF0000"/>
                </a:solidFill>
              </a:rPr>
              <a:t>TOPSpro</a:t>
            </a:r>
            <a:r>
              <a:rPr lang="en-US" sz="2400" dirty="0">
                <a:solidFill>
                  <a:srgbClr val="FF0000"/>
                </a:solidFill>
              </a:rPr>
              <a:t> Enterprise </a:t>
            </a:r>
            <a:endParaRPr lang="en-US" sz="2800" b="1" dirty="0">
              <a:solidFill>
                <a:srgbClr val="FF0000"/>
              </a:solidFill>
            </a:endParaRPr>
          </a:p>
        </p:txBody>
      </p:sp>
      <p:sp>
        <p:nvSpPr>
          <p:cNvPr id="9" name="TextBox 8">
            <a:extLst>
              <a:ext uri="{FF2B5EF4-FFF2-40B4-BE49-F238E27FC236}">
                <a16:creationId xmlns:a16="http://schemas.microsoft.com/office/drawing/2014/main" id="{A7A939A2-4D1C-425F-9071-7EF5977D2308}"/>
              </a:ext>
            </a:extLst>
          </p:cNvPr>
          <p:cNvSpPr txBox="1"/>
          <p:nvPr/>
        </p:nvSpPr>
        <p:spPr>
          <a:xfrm>
            <a:off x="7085704" y="4030833"/>
            <a:ext cx="4056993" cy="1114599"/>
          </a:xfrm>
          <a:prstGeom prst="rect">
            <a:avLst/>
          </a:prstGeom>
        </p:spPr>
        <p:txBody>
          <a:bodyPr vert="horz" wrap="square" lIns="91440" tIns="45720" rIns="91440" bIns="45720" rtlCol="0">
            <a:normAutofit/>
          </a:bodyPr>
          <a:lstStyle/>
          <a:p>
            <a:pPr algn="ctr"/>
            <a:r>
              <a:rPr lang="en-US" sz="2400" dirty="0">
                <a:solidFill>
                  <a:schemeClr val="accent2">
                    <a:lumMod val="75000"/>
                  </a:schemeClr>
                </a:solidFill>
              </a:rPr>
              <a:t>Data reported through regular MIS reporting by the colleges</a:t>
            </a:r>
            <a:endParaRPr lang="en-US" sz="2800" b="1" dirty="0">
              <a:solidFill>
                <a:schemeClr val="accent2">
                  <a:lumMod val="75000"/>
                </a:schemeClr>
              </a:solidFill>
            </a:endParaRPr>
          </a:p>
        </p:txBody>
      </p:sp>
      <p:sp>
        <p:nvSpPr>
          <p:cNvPr id="10" name="Oval 9">
            <a:extLst>
              <a:ext uri="{FF2B5EF4-FFF2-40B4-BE49-F238E27FC236}">
                <a16:creationId xmlns:a16="http://schemas.microsoft.com/office/drawing/2014/main" id="{45FB7A51-7C95-4673-BD65-87EED9F165FD}"/>
              </a:ext>
            </a:extLst>
          </p:cNvPr>
          <p:cNvSpPr/>
          <p:nvPr/>
        </p:nvSpPr>
        <p:spPr>
          <a:xfrm>
            <a:off x="4472253" y="2558069"/>
            <a:ext cx="2748435" cy="119404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CC"/>
                </a:solidFill>
              </a:rPr>
              <a:t>CC Noncredit</a:t>
            </a:r>
          </a:p>
          <a:p>
            <a:pPr algn="ctr"/>
            <a:r>
              <a:rPr lang="en-US" sz="2400" b="1" dirty="0">
                <a:solidFill>
                  <a:srgbClr val="FFFFCC"/>
                </a:solidFill>
              </a:rPr>
              <a:t>Programs</a:t>
            </a:r>
          </a:p>
        </p:txBody>
      </p:sp>
      <p:cxnSp>
        <p:nvCxnSpPr>
          <p:cNvPr id="12" name="Straight Arrow Connector 11">
            <a:extLst>
              <a:ext uri="{FF2B5EF4-FFF2-40B4-BE49-F238E27FC236}">
                <a16:creationId xmlns:a16="http://schemas.microsoft.com/office/drawing/2014/main" id="{CE405C9E-5BCE-4A4D-B4AC-F284C31A4A6E}"/>
              </a:ext>
            </a:extLst>
          </p:cNvPr>
          <p:cNvCxnSpPr>
            <a:cxnSpLocks/>
          </p:cNvCxnSpPr>
          <p:nvPr/>
        </p:nvCxnSpPr>
        <p:spPr>
          <a:xfrm>
            <a:off x="6896286" y="3498778"/>
            <a:ext cx="496447" cy="548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8B1DCB-6513-4C8A-9AF0-6DBDFBCD19C4}"/>
              </a:ext>
            </a:extLst>
          </p:cNvPr>
          <p:cNvCxnSpPr>
            <a:cxnSpLocks/>
          </p:cNvCxnSpPr>
          <p:nvPr/>
        </p:nvCxnSpPr>
        <p:spPr>
          <a:xfrm flipH="1">
            <a:off x="4125247" y="3495389"/>
            <a:ext cx="472799" cy="590161"/>
          </a:xfrm>
          <a:prstGeom prst="straightConnector1">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AB0491-3A8A-48A6-A49A-AFF10B9B4CDB}"/>
              </a:ext>
            </a:extLst>
          </p:cNvPr>
          <p:cNvSpPr txBox="1"/>
          <p:nvPr/>
        </p:nvSpPr>
        <p:spPr>
          <a:xfrm>
            <a:off x="712177" y="5305377"/>
            <a:ext cx="10370352" cy="1266371"/>
          </a:xfrm>
          <a:prstGeom prst="rect">
            <a:avLst/>
          </a:prstGeom>
        </p:spPr>
        <p:txBody>
          <a:bodyPr vert="horz" wrap="square" lIns="91440" tIns="45720" rIns="91440" bIns="45720" rtlCol="0">
            <a:normAutofit/>
          </a:bodyPr>
          <a:lstStyle/>
          <a:p>
            <a:pPr algn="ctr"/>
            <a:r>
              <a:rPr lang="en-US" sz="2400" dirty="0">
                <a:solidFill>
                  <a:srgbClr val="FF0000"/>
                </a:solidFill>
              </a:rPr>
              <a:t>New MIS Elements align data collected through TOPSpro and MIS for accurate display of data for both systems in the LaunchBoard AE Pipeline.</a:t>
            </a:r>
          </a:p>
        </p:txBody>
      </p:sp>
      <p:pic>
        <p:nvPicPr>
          <p:cNvPr id="13" name="Picture 12" descr="A picture containing object&#10;&#10;Description automatically generated">
            <a:extLst>
              <a:ext uri="{FF2B5EF4-FFF2-40B4-BE49-F238E27FC236}">
                <a16:creationId xmlns:a16="http://schemas.microsoft.com/office/drawing/2014/main" id="{6BAA6A3E-E617-4EE1-B163-4C7CDB86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80" y="159556"/>
            <a:ext cx="1837597" cy="477131"/>
          </a:xfrm>
          <a:prstGeom prst="rect">
            <a:avLst/>
          </a:prstGeom>
        </p:spPr>
      </p:pic>
      <p:sp>
        <p:nvSpPr>
          <p:cNvPr id="15" name="Rectangle 14">
            <a:extLst>
              <a:ext uri="{FF2B5EF4-FFF2-40B4-BE49-F238E27FC236}">
                <a16:creationId xmlns:a16="http://schemas.microsoft.com/office/drawing/2014/main" id="{CF849158-C7B5-41C9-83B9-275CB35DAF71}"/>
              </a:ext>
            </a:extLst>
          </p:cNvPr>
          <p:cNvSpPr/>
          <p:nvPr/>
        </p:nvSpPr>
        <p:spPr>
          <a:xfrm>
            <a:off x="2504372" y="140824"/>
            <a:ext cx="9130279" cy="1015663"/>
          </a:xfrm>
          <a:prstGeom prst="rect">
            <a:avLst/>
          </a:prstGeom>
        </p:spPr>
        <p:txBody>
          <a:bodyPr wrap="square">
            <a:spAutoFit/>
          </a:bodyPr>
          <a:lstStyle/>
          <a:p>
            <a:r>
              <a:rPr lang="en-US" sz="3000" dirty="0">
                <a:solidFill>
                  <a:srgbClr val="FF0000"/>
                </a:solidFill>
                <a:latin typeface="Century Gothic" panose="020B0502020202020204" pitchFamily="34" charset="0"/>
              </a:rPr>
              <a:t>What are the Data Systems Used for </a:t>
            </a:r>
            <a:r>
              <a:rPr lang="en-US" sz="3000" b="1" u="sng" dirty="0">
                <a:solidFill>
                  <a:srgbClr val="FF0000"/>
                </a:solidFill>
                <a:latin typeface="Century Gothic" panose="020B0502020202020204" pitchFamily="34" charset="0"/>
              </a:rPr>
              <a:t>CAEP </a:t>
            </a:r>
            <a:r>
              <a:rPr lang="en-US" sz="3000" dirty="0">
                <a:solidFill>
                  <a:srgbClr val="FF0000"/>
                </a:solidFill>
                <a:latin typeface="Century Gothic" panose="020B0502020202020204" pitchFamily="34" charset="0"/>
              </a:rPr>
              <a:t>Reporting?</a:t>
            </a:r>
            <a:endParaRPr lang="en-US" sz="3000" dirty="0">
              <a:solidFill>
                <a:srgbClr val="FF0000"/>
              </a:solidFill>
            </a:endParaRPr>
          </a:p>
        </p:txBody>
      </p:sp>
    </p:spTree>
    <p:extLst>
      <p:ext uri="{BB962C8B-B14F-4D97-AF65-F5344CB8AC3E}">
        <p14:creationId xmlns:p14="http://schemas.microsoft.com/office/powerpoint/2010/main" val="29946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7CF1D-3A75-4C6A-86F1-0209BD5F4E75}"/>
              </a:ext>
            </a:extLst>
          </p:cNvPr>
          <p:cNvSpPr>
            <a:spLocks noGrp="1"/>
          </p:cNvSpPr>
          <p:nvPr>
            <p:ph sz="half" idx="1"/>
          </p:nvPr>
        </p:nvSpPr>
        <p:spPr>
          <a:xfrm>
            <a:off x="1686173" y="2153752"/>
            <a:ext cx="4743045" cy="4351338"/>
          </a:xfrm>
        </p:spPr>
        <p:txBody>
          <a:bodyPr>
            <a:normAutofit/>
          </a:bodyPr>
          <a:lstStyle/>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Increase credential obtainment by 20%</a:t>
            </a:r>
          </a:p>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Increase transfer by 35% to UC and CSU</a:t>
            </a:r>
          </a:p>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Decrease unit obtainment for a degree</a:t>
            </a:r>
          </a:p>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Increase employment for CTE students</a:t>
            </a:r>
          </a:p>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Reduce and erase equity gaps</a:t>
            </a:r>
          </a:p>
          <a:p>
            <a:pPr marL="385753" indent="-385753">
              <a:buFont typeface="+mj-lt"/>
              <a:buAutoNum type="arabicPeriod"/>
            </a:pPr>
            <a:r>
              <a:rPr lang="en-US" sz="2000" dirty="0">
                <a:solidFill>
                  <a:srgbClr val="533A27"/>
                </a:solidFill>
                <a:latin typeface="Arial" panose="020B0604020202020204" pitchFamily="34" charset="0"/>
                <a:cs typeface="Arial" panose="020B0604020202020204" pitchFamily="34" charset="0"/>
              </a:rPr>
              <a:t>Reduce regional gaps</a:t>
            </a:r>
          </a:p>
        </p:txBody>
      </p:sp>
      <p:sp>
        <p:nvSpPr>
          <p:cNvPr id="4" name="Right Brace 3">
            <a:extLst>
              <a:ext uri="{FF2B5EF4-FFF2-40B4-BE49-F238E27FC236}">
                <a16:creationId xmlns:a16="http://schemas.microsoft.com/office/drawing/2014/main" id="{CA2FB3F4-13A7-4154-8012-5B5EAAD61924}"/>
              </a:ext>
            </a:extLst>
          </p:cNvPr>
          <p:cNvSpPr/>
          <p:nvPr/>
        </p:nvSpPr>
        <p:spPr>
          <a:xfrm>
            <a:off x="7083559" y="2359623"/>
            <a:ext cx="320253" cy="3474654"/>
          </a:xfrm>
          <a:prstGeom prst="rightBrace">
            <a:avLst>
              <a:gd name="adj1" fmla="val 0"/>
              <a:gd name="adj2" fmla="val 50000"/>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defTabSz="685783">
              <a:defRPr/>
            </a:pPr>
            <a:endParaRPr lang="en-US" sz="1351" dirty="0">
              <a:solidFill>
                <a:srgbClr val="002F6D"/>
              </a:solidFill>
              <a:latin typeface="Source Sans Pro" panose="020B0503030403020204" pitchFamily="34" charset="0"/>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8337063" y="2263694"/>
            <a:ext cx="3297115" cy="3391506"/>
          </a:xfrm>
          <a:prstGeom prst="rect">
            <a:avLst/>
          </a:prstGeom>
          <a:noFill/>
        </p:spPr>
        <p:txBody>
          <a:bodyPr wrap="square" rtlCol="0">
            <a:spAutoFit/>
          </a:bodyPr>
          <a:lstStyle/>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Focus on students’ goals </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Design and decide with the student in mind</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Pair high expectations and high support</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Evidence-based decisions</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Own student performance</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Enable innovation and action </a:t>
            </a:r>
          </a:p>
          <a:p>
            <a:pPr marL="342891" indent="-342891" defTabSz="685783">
              <a:lnSpc>
                <a:spcPct val="114000"/>
              </a:lnSpc>
              <a:spcAft>
                <a:spcPts val="900"/>
              </a:spcAft>
              <a:buFont typeface="+mj-lt"/>
              <a:buAutoNum type="arabicPeriod"/>
              <a:defRPr/>
            </a:pPr>
            <a:r>
              <a:rPr lang="en-US" sz="1600" dirty="0">
                <a:solidFill>
                  <a:srgbClr val="533A27"/>
                </a:solidFill>
                <a:latin typeface="Arial" panose="020B0604020202020204" pitchFamily="34" charset="0"/>
                <a:ea typeface="Source Sans Pro" panose="020B0503030403020204" pitchFamily="34" charset="0"/>
                <a:cs typeface="Arial" panose="020B0604020202020204" pitchFamily="34" charset="0"/>
              </a:rPr>
              <a:t>Cross-system partnership</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8058153" y="1164297"/>
            <a:ext cx="3854936"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783">
              <a:defRPr/>
            </a:pPr>
            <a:r>
              <a:rPr lang="en-US" sz="2800" b="1" dirty="0">
                <a:solidFill>
                  <a:srgbClr val="533A27"/>
                </a:solidFill>
                <a:latin typeface="Arial" panose="020B0604020202020204" pitchFamily="34" charset="0"/>
                <a:cs typeface="Arial" panose="020B0604020202020204" pitchFamily="34" charset="0"/>
              </a:rPr>
              <a:t>Core Commitments</a:t>
            </a:r>
          </a:p>
        </p:txBody>
      </p:sp>
      <p:pic>
        <p:nvPicPr>
          <p:cNvPr id="7" name="Picture 6"/>
          <p:cNvPicPr>
            <a:picLocks noChangeAspect="1"/>
          </p:cNvPicPr>
          <p:nvPr/>
        </p:nvPicPr>
        <p:blipFill>
          <a:blip r:embed="rId3"/>
          <a:stretch>
            <a:fillRect/>
          </a:stretch>
        </p:blipFill>
        <p:spPr>
          <a:xfrm>
            <a:off x="157320" y="307570"/>
            <a:ext cx="1762919" cy="2054893"/>
          </a:xfrm>
          <a:prstGeom prst="rect">
            <a:avLst/>
          </a:prstGeom>
          <a:ln>
            <a:noFill/>
          </a:ln>
          <a:effectLst>
            <a:softEdge rad="112500"/>
          </a:effectLst>
        </p:spPr>
      </p:pic>
      <p:sp>
        <p:nvSpPr>
          <p:cNvPr id="14" name="Title 1">
            <a:extLst>
              <a:ext uri="{FF2B5EF4-FFF2-40B4-BE49-F238E27FC236}">
                <a16:creationId xmlns:a16="http://schemas.microsoft.com/office/drawing/2014/main" id="{BBF95963-F256-4616-8F97-82A14C0FF7EC}"/>
              </a:ext>
            </a:extLst>
          </p:cNvPr>
          <p:cNvSpPr txBox="1">
            <a:spLocks/>
          </p:cNvSpPr>
          <p:nvPr/>
        </p:nvSpPr>
        <p:spPr>
          <a:xfrm>
            <a:off x="2130228" y="1175837"/>
            <a:ext cx="3854936"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783">
              <a:defRPr/>
            </a:pPr>
            <a:r>
              <a:rPr lang="en-US" sz="3200" b="1" dirty="0">
                <a:solidFill>
                  <a:srgbClr val="533A27"/>
                </a:solidFill>
                <a:latin typeface="Arial" panose="020B0604020202020204" pitchFamily="34" charset="0"/>
                <a:cs typeface="Arial" panose="020B0604020202020204" pitchFamily="34" charset="0"/>
              </a:rPr>
              <a:t>Vision for Success</a:t>
            </a:r>
          </a:p>
        </p:txBody>
      </p:sp>
    </p:spTree>
    <p:extLst>
      <p:ext uri="{BB962C8B-B14F-4D97-AF65-F5344CB8AC3E}">
        <p14:creationId xmlns:p14="http://schemas.microsoft.com/office/powerpoint/2010/main" val="82759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079" y="1495286"/>
            <a:ext cx="11013759" cy="599575"/>
          </a:xfrm>
        </p:spPr>
        <p:txBody>
          <a:bodyPr>
            <a:normAutofit/>
          </a:bodyPr>
          <a:lstStyle/>
          <a:p>
            <a:r>
              <a:rPr lang="en-US" sz="2600" dirty="0">
                <a:solidFill>
                  <a:srgbClr val="0070C0"/>
                </a:solidFill>
                <a:latin typeface="Century Gothic" panose="020B0502020202020204" pitchFamily="34" charset="0"/>
              </a:rPr>
              <a:t>CAEP Reporting Requirements or Colleges(19/20)</a:t>
            </a:r>
          </a:p>
        </p:txBody>
      </p:sp>
      <p:pic>
        <p:nvPicPr>
          <p:cNvPr id="4" name="Picture 3" descr="A picture containing object&#10;&#10;Description automatically generated">
            <a:extLst>
              <a:ext uri="{FF2B5EF4-FFF2-40B4-BE49-F238E27FC236}">
                <a16:creationId xmlns:a16="http://schemas.microsoft.com/office/drawing/2014/main" id="{A89F3838-CF0B-43C8-B787-3092AC37F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80" y="144908"/>
            <a:ext cx="1837597" cy="477131"/>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FE56DE7-6906-4DD6-A198-08746C2E6BB8}"/>
              </a:ext>
            </a:extLst>
          </p:cNvPr>
          <p:cNvPicPr>
            <a:picLocks noChangeAspect="1"/>
          </p:cNvPicPr>
          <p:nvPr/>
        </p:nvPicPr>
        <p:blipFill rotWithShape="1">
          <a:blip r:embed="rId3"/>
          <a:srcRect r="86238"/>
          <a:stretch/>
        </p:blipFill>
        <p:spPr>
          <a:xfrm>
            <a:off x="245117" y="905529"/>
            <a:ext cx="995900" cy="945447"/>
          </a:xfrm>
          <a:prstGeom prst="rect">
            <a:avLst/>
          </a:prstGeom>
        </p:spPr>
      </p:pic>
      <p:sp>
        <p:nvSpPr>
          <p:cNvPr id="11" name="TextBox 10">
            <a:extLst>
              <a:ext uri="{FF2B5EF4-FFF2-40B4-BE49-F238E27FC236}">
                <a16:creationId xmlns:a16="http://schemas.microsoft.com/office/drawing/2014/main" id="{818EA3DE-10EA-4FDF-B5BD-AE5104C4B284}"/>
              </a:ext>
            </a:extLst>
          </p:cNvPr>
          <p:cNvSpPr txBox="1"/>
          <p:nvPr/>
        </p:nvSpPr>
        <p:spPr>
          <a:xfrm>
            <a:off x="888409" y="2062264"/>
            <a:ext cx="11048409" cy="4336173"/>
          </a:xfrm>
          <a:prstGeom prst="rect">
            <a:avLst/>
          </a:prstGeom>
        </p:spPr>
        <p:txBody>
          <a:bodyPr vert="horz" wrap="square" lIns="91440" tIns="45720" rIns="91440" bIns="45720" rtlCol="0">
            <a:noAutofit/>
          </a:bodyPr>
          <a:lstStyle/>
          <a:p>
            <a:pPr marL="285744" indent="-285744">
              <a:buClr>
                <a:srgbClr val="0070C0"/>
              </a:buClr>
              <a:buSzPct val="125000"/>
              <a:buFont typeface="Arial" panose="020B0604020202020204" pitchFamily="34" charset="0"/>
              <a:buChar char="•"/>
            </a:pPr>
            <a:r>
              <a:rPr lang="en-US" sz="2300" dirty="0">
                <a:solidFill>
                  <a:srgbClr val="0070C0"/>
                </a:solidFill>
                <a:latin typeface="Century Gothic" panose="020B0502020202020204" pitchFamily="34" charset="0"/>
              </a:rPr>
              <a:t>MIS Data Collection: </a:t>
            </a:r>
            <a:r>
              <a:rPr lang="en-US" sz="2300" dirty="0"/>
              <a:t>College Districts required to collect and enter all required CAEP adult learner student, enrollment, and other data into MIS</a:t>
            </a:r>
          </a:p>
          <a:p>
            <a:pPr marL="285744" indent="-285744">
              <a:spcBef>
                <a:spcPts val="1200"/>
              </a:spcBef>
              <a:buClr>
                <a:srgbClr val="0070C0"/>
              </a:buClr>
              <a:buSzPct val="125000"/>
              <a:buFont typeface="Arial" panose="020B0604020202020204" pitchFamily="34" charset="0"/>
              <a:buChar char="•"/>
            </a:pPr>
            <a:r>
              <a:rPr lang="en-US" sz="2300" dirty="0">
                <a:solidFill>
                  <a:srgbClr val="0070C0"/>
                </a:solidFill>
                <a:latin typeface="Century Gothic" panose="020B0502020202020204" pitchFamily="34" charset="0"/>
              </a:rPr>
              <a:t>Data Uploads: </a:t>
            </a:r>
            <a:r>
              <a:rPr lang="en-US" sz="2300" dirty="0"/>
              <a:t>Data uploads occur as part of the colleges regular data upload to COMIS. There is no separate reporting process for college noncredit data.</a:t>
            </a:r>
          </a:p>
          <a:p>
            <a:pPr marL="285744" indent="-285744">
              <a:spcBef>
                <a:spcPts val="1200"/>
              </a:spcBef>
              <a:buClr>
                <a:srgbClr val="0070C0"/>
              </a:buClr>
              <a:buSzPct val="125000"/>
              <a:buFont typeface="Arial" panose="020B0604020202020204" pitchFamily="34" charset="0"/>
              <a:buChar char="•"/>
            </a:pPr>
            <a:r>
              <a:rPr lang="en-US" sz="2300" dirty="0">
                <a:solidFill>
                  <a:srgbClr val="0070C0"/>
                </a:solidFill>
                <a:latin typeface="Century Gothic" panose="020B0502020202020204" pitchFamily="34" charset="0"/>
              </a:rPr>
              <a:t>WIOA Title II Reporting: </a:t>
            </a:r>
            <a:r>
              <a:rPr lang="en-US" sz="2300" dirty="0"/>
              <a:t>Colleges receiving WIOA Title II funds must report quarterly through </a:t>
            </a:r>
            <a:r>
              <a:rPr lang="en-US" sz="2300" dirty="0" err="1"/>
              <a:t>TOPSpro</a:t>
            </a:r>
            <a:r>
              <a:rPr lang="en-US" sz="2300" dirty="0"/>
              <a:t> Enterprise as required by CDE</a:t>
            </a:r>
          </a:p>
          <a:p>
            <a:pPr marL="285744" indent="-285744">
              <a:spcBef>
                <a:spcPts val="1200"/>
              </a:spcBef>
              <a:buClr>
                <a:srgbClr val="0070C0"/>
              </a:buClr>
              <a:buSzPct val="125000"/>
              <a:buFont typeface="Arial" panose="020B0604020202020204" pitchFamily="34" charset="0"/>
              <a:buChar char="•"/>
            </a:pPr>
            <a:r>
              <a:rPr lang="en-US" sz="2300" dirty="0">
                <a:solidFill>
                  <a:srgbClr val="0070C0"/>
                </a:solidFill>
                <a:latin typeface="Century Gothic" panose="020B0502020202020204" pitchFamily="34" charset="0"/>
              </a:rPr>
              <a:t>TE Reporting for Non-WIOA II Colleges: </a:t>
            </a:r>
            <a:r>
              <a:rPr lang="en-US" sz="2300" dirty="0"/>
              <a:t>Colleges may </a:t>
            </a:r>
            <a:r>
              <a:rPr lang="en-US" sz="2300" i="1" dirty="0"/>
              <a:t>ALSO</a:t>
            </a:r>
            <a:r>
              <a:rPr lang="en-US" sz="2300" dirty="0"/>
              <a:t> use </a:t>
            </a:r>
            <a:r>
              <a:rPr lang="en-US" sz="2300" dirty="0" err="1"/>
              <a:t>TOPSpro</a:t>
            </a:r>
            <a:r>
              <a:rPr lang="en-US" sz="2300" dirty="0"/>
              <a:t> to report students </a:t>
            </a:r>
            <a:r>
              <a:rPr lang="en-US" sz="2300" u="sng" dirty="0">
                <a:solidFill>
                  <a:srgbClr val="FF0000"/>
                </a:solidFill>
              </a:rPr>
              <a:t>who do not have a record in MIS</a:t>
            </a:r>
          </a:p>
          <a:p>
            <a:pPr marL="285744" indent="-285744">
              <a:spcBef>
                <a:spcPts val="1200"/>
              </a:spcBef>
              <a:buClr>
                <a:srgbClr val="0070C0"/>
              </a:buClr>
              <a:buSzPct val="125000"/>
              <a:buFont typeface="Arial" panose="020B0604020202020204" pitchFamily="34" charset="0"/>
              <a:buChar char="•"/>
            </a:pPr>
            <a:r>
              <a:rPr lang="en-US" sz="2300" dirty="0">
                <a:solidFill>
                  <a:srgbClr val="0070C0"/>
                </a:solidFill>
                <a:latin typeface="Century Gothic" panose="020B0502020202020204" pitchFamily="34" charset="0"/>
              </a:rPr>
              <a:t>Primary Data Source: </a:t>
            </a:r>
            <a:r>
              <a:rPr lang="en-US" sz="2300" dirty="0"/>
              <a:t>For every student with an MIS record, MIS is the </a:t>
            </a:r>
            <a:r>
              <a:rPr lang="en-US" sz="2300" u="sng" dirty="0">
                <a:solidFill>
                  <a:srgbClr val="FF0000"/>
                </a:solidFill>
              </a:rPr>
              <a:t>PRIMARY VALIDATED </a:t>
            </a:r>
            <a:r>
              <a:rPr lang="en-US" sz="2300" dirty="0"/>
              <a:t>source</a:t>
            </a:r>
            <a:r>
              <a:rPr lang="en-US" sz="2300" dirty="0">
                <a:solidFill>
                  <a:srgbClr val="FF0000"/>
                </a:solidFill>
              </a:rPr>
              <a:t> </a:t>
            </a:r>
            <a:r>
              <a:rPr lang="en-US" sz="2300" dirty="0"/>
              <a:t>for student, course, enrollment, and outcome data</a:t>
            </a:r>
          </a:p>
          <a:p>
            <a:pPr>
              <a:spcBef>
                <a:spcPts val="1200"/>
              </a:spcBef>
              <a:buClr>
                <a:srgbClr val="0070C0"/>
              </a:buClr>
              <a:buSzPct val="125000"/>
            </a:pPr>
            <a:endParaRPr lang="en-US" sz="2300" u="sng" dirty="0">
              <a:solidFill>
                <a:srgbClr val="FF0000"/>
              </a:solidFill>
            </a:endParaRPr>
          </a:p>
        </p:txBody>
      </p:sp>
      <p:sp>
        <p:nvSpPr>
          <p:cNvPr id="7" name="Rectangle 6">
            <a:extLst>
              <a:ext uri="{FF2B5EF4-FFF2-40B4-BE49-F238E27FC236}">
                <a16:creationId xmlns:a16="http://schemas.microsoft.com/office/drawing/2014/main" id="{FCABFD60-61C7-497D-83A3-C015EFF10FA3}"/>
              </a:ext>
            </a:extLst>
          </p:cNvPr>
          <p:cNvSpPr/>
          <p:nvPr/>
        </p:nvSpPr>
        <p:spPr>
          <a:xfrm>
            <a:off x="2504372" y="188657"/>
            <a:ext cx="7155061" cy="954107"/>
          </a:xfrm>
          <a:prstGeom prst="rect">
            <a:avLst/>
          </a:prstGeom>
        </p:spPr>
        <p:txBody>
          <a:bodyPr wrap="square">
            <a:spAutoFit/>
          </a:bodyPr>
          <a:lstStyle/>
          <a:p>
            <a:r>
              <a:rPr lang="en-US" sz="2800" dirty="0">
                <a:solidFill>
                  <a:srgbClr val="FF0000"/>
                </a:solidFill>
                <a:latin typeface="Century Gothic" panose="020B0502020202020204" pitchFamily="34" charset="0"/>
              </a:rPr>
              <a:t>What are the CAEP Reporting Requirements?</a:t>
            </a:r>
            <a:endParaRPr lang="en-US" sz="2800" dirty="0">
              <a:solidFill>
                <a:srgbClr val="FF0000"/>
              </a:solidFill>
            </a:endParaRPr>
          </a:p>
        </p:txBody>
      </p:sp>
    </p:spTree>
    <p:extLst>
      <p:ext uri="{BB962C8B-B14F-4D97-AF65-F5344CB8AC3E}">
        <p14:creationId xmlns:p14="http://schemas.microsoft.com/office/powerpoint/2010/main" val="23834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Vision for Success and Noncredit</a:t>
            </a:r>
          </a:p>
        </p:txBody>
      </p:sp>
      <p:sp>
        <p:nvSpPr>
          <p:cNvPr id="4" name="Slide Number Placeholder 3"/>
          <p:cNvSpPr>
            <a:spLocks noGrp="1"/>
          </p:cNvSpPr>
          <p:nvPr>
            <p:ph type="sldNum" sz="quarter" idx="4294967295"/>
          </p:nvPr>
        </p:nvSpPr>
        <p:spPr>
          <a:xfrm>
            <a:off x="11477625" y="6356350"/>
            <a:ext cx="714375" cy="365125"/>
          </a:xfrm>
        </p:spPr>
        <p:txBody>
          <a:bodyPr/>
          <a:lstStyle/>
          <a:p>
            <a:fld id="{492D8F1A-69A8-9242-9469-8400121D240A}" type="slidenum">
              <a:rPr lang="en-US" smtClean="0"/>
              <a:pPr/>
              <a:t>51</a:t>
            </a:fld>
            <a:endParaRPr lang="en-US" dirty="0"/>
          </a:p>
        </p:txBody>
      </p:sp>
      <p:pic>
        <p:nvPicPr>
          <p:cNvPr id="7" name="Picture 6"/>
          <p:cNvPicPr>
            <a:picLocks noChangeAspect="1"/>
          </p:cNvPicPr>
          <p:nvPr/>
        </p:nvPicPr>
        <p:blipFill>
          <a:blip r:embed="rId2"/>
          <a:stretch>
            <a:fillRect/>
          </a:stretch>
        </p:blipFill>
        <p:spPr>
          <a:xfrm>
            <a:off x="6104709" y="3972923"/>
            <a:ext cx="2464525" cy="2400300"/>
          </a:xfrm>
          <a:prstGeom prst="rect">
            <a:avLst/>
          </a:prstGeom>
        </p:spPr>
      </p:pic>
    </p:spTree>
    <p:extLst>
      <p:ext uri="{BB962C8B-B14F-4D97-AF65-F5344CB8AC3E}">
        <p14:creationId xmlns:p14="http://schemas.microsoft.com/office/powerpoint/2010/main" val="1217871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1998786" y="2125270"/>
            <a:ext cx="4887377" cy="3479831"/>
          </a:xfrm>
        </p:spPr>
        <p:txBody>
          <a:bodyPr>
            <a:normAutofit fontScale="85000" lnSpcReduction="20000"/>
          </a:bodyPr>
          <a:lstStyle/>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Increase credential obtainment by 20%</a:t>
            </a:r>
          </a:p>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Increase transfer by 35% to UC and CSU</a:t>
            </a:r>
          </a:p>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Decrease unit obtainment for a degree</a:t>
            </a:r>
          </a:p>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Increase employment for CTE students</a:t>
            </a:r>
          </a:p>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Reduce and erase equity gaps</a:t>
            </a:r>
          </a:p>
          <a:p>
            <a:pPr marL="385753" indent="-385753">
              <a:buFont typeface="+mj-lt"/>
              <a:buAutoNum type="arabicPeriod"/>
            </a:pPr>
            <a:r>
              <a:rPr lang="en-US" dirty="0">
                <a:solidFill>
                  <a:schemeClr val="accent1"/>
                </a:solidFill>
                <a:latin typeface="Arial" panose="020B0604020202020204" pitchFamily="34" charset="0"/>
                <a:cs typeface="Arial" panose="020B0604020202020204" pitchFamily="34" charset="0"/>
              </a:rPr>
              <a:t>Reduce regional gaps</a:t>
            </a:r>
          </a:p>
        </p:txBody>
      </p:sp>
      <p:sp>
        <p:nvSpPr>
          <p:cNvPr id="4" name="Right Brace 3">
            <a:extLst>
              <a:ext uri="{FF2B5EF4-FFF2-40B4-BE49-F238E27FC236}">
                <a16:creationId xmlns:a16="http://schemas.microsoft.com/office/drawing/2014/main" id="{CA2FB3F4-13A7-4154-8012-5B5EAAD61924}"/>
              </a:ext>
            </a:extLst>
          </p:cNvPr>
          <p:cNvSpPr/>
          <p:nvPr/>
        </p:nvSpPr>
        <p:spPr>
          <a:xfrm>
            <a:off x="6886163" y="1960495"/>
            <a:ext cx="216176" cy="2897864"/>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sz="1351" dirty="0">
              <a:solidFill>
                <a:srgbClr val="002F6D"/>
              </a:solidFill>
              <a:latin typeface="Source Sans Pro" panose="020B0503030403020204" pitchFamily="34" charset="0"/>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7274171" y="2038749"/>
            <a:ext cx="3297115" cy="3391506"/>
          </a:xfrm>
          <a:prstGeom prst="rect">
            <a:avLst/>
          </a:prstGeom>
          <a:noFill/>
        </p:spPr>
        <p:txBody>
          <a:bodyPr wrap="square" rtlCol="0">
            <a:spAutoFit/>
          </a:bodyPr>
          <a:lstStyle/>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Focus on students’ goals </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Design and decide with the student in mind</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Pair high expectations and high support</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Evidence-based decisions</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Own student performance</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Enable innovation and action </a:t>
            </a:r>
          </a:p>
          <a:p>
            <a:pPr marL="342891" indent="-342891" defTabSz="685783">
              <a:lnSpc>
                <a:spcPct val="114000"/>
              </a:lnSpc>
              <a:spcAft>
                <a:spcPts val="900"/>
              </a:spcAft>
              <a:buFont typeface="+mj-lt"/>
              <a:buAutoNum type="arabicPeriod"/>
              <a:defRPr/>
            </a:pPr>
            <a:r>
              <a:rPr lang="en-US" sz="1651" dirty="0">
                <a:solidFill>
                  <a:srgbClr val="002060"/>
                </a:solidFill>
                <a:latin typeface="Arial" panose="020B0604020202020204" pitchFamily="34" charset="0"/>
                <a:ea typeface="Source Sans Pro" panose="020B0503030403020204" pitchFamily="34" charset="0"/>
                <a:cs typeface="Arial" panose="020B0604020202020204" pitchFamily="34" charset="0"/>
              </a:rPr>
              <a:t>Cross-system partnership</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7274171" y="1081070"/>
            <a:ext cx="3854936"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783">
              <a:defRPr/>
            </a:pPr>
            <a:r>
              <a:rPr lang="en-US" sz="3200" b="1" dirty="0">
                <a:latin typeface="Arial" panose="020B0604020202020204" pitchFamily="34" charset="0"/>
                <a:cs typeface="Arial" panose="020B0604020202020204" pitchFamily="34" charset="0"/>
              </a:rPr>
              <a:t>Core Commitments</a:t>
            </a:r>
          </a:p>
        </p:txBody>
      </p:sp>
      <p:pic>
        <p:nvPicPr>
          <p:cNvPr id="7" name="Picture 6"/>
          <p:cNvPicPr>
            <a:picLocks noChangeAspect="1"/>
          </p:cNvPicPr>
          <p:nvPr/>
        </p:nvPicPr>
        <p:blipFill>
          <a:blip r:embed="rId3"/>
          <a:stretch>
            <a:fillRect/>
          </a:stretch>
        </p:blipFill>
        <p:spPr>
          <a:xfrm>
            <a:off x="103027" y="143980"/>
            <a:ext cx="1895759" cy="2548043"/>
          </a:xfrm>
          <a:prstGeom prst="rect">
            <a:avLst/>
          </a:prstGeom>
        </p:spPr>
      </p:pic>
      <p:sp>
        <p:nvSpPr>
          <p:cNvPr id="14" name="Title 1">
            <a:extLst>
              <a:ext uri="{FF2B5EF4-FFF2-40B4-BE49-F238E27FC236}">
                <a16:creationId xmlns:a16="http://schemas.microsoft.com/office/drawing/2014/main" id="{BBF95963-F256-4616-8F97-82A14C0FF7EC}"/>
              </a:ext>
            </a:extLst>
          </p:cNvPr>
          <p:cNvSpPr txBox="1">
            <a:spLocks/>
          </p:cNvSpPr>
          <p:nvPr/>
        </p:nvSpPr>
        <p:spPr>
          <a:xfrm>
            <a:off x="2072065" y="1136758"/>
            <a:ext cx="3854936"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783">
              <a:defRPr/>
            </a:pPr>
            <a:r>
              <a:rPr lang="en-US" sz="3200" b="1" dirty="0">
                <a:solidFill>
                  <a:schemeClr val="accent1"/>
                </a:solidFill>
                <a:latin typeface="Arial" panose="020B0604020202020204" pitchFamily="34" charset="0"/>
                <a:cs typeface="Arial" panose="020B0604020202020204" pitchFamily="34" charset="0"/>
              </a:rPr>
              <a:t>Vision for Success</a:t>
            </a:r>
          </a:p>
        </p:txBody>
      </p:sp>
    </p:spTree>
    <p:extLst>
      <p:ext uri="{BB962C8B-B14F-4D97-AF65-F5344CB8AC3E}">
        <p14:creationId xmlns:p14="http://schemas.microsoft.com/office/powerpoint/2010/main" val="708881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and the Vision for Success / SCFF</a:t>
            </a:r>
          </a:p>
        </p:txBody>
      </p:sp>
      <p:sp>
        <p:nvSpPr>
          <p:cNvPr id="3" name="Content Placeholder 2"/>
          <p:cNvSpPr>
            <a:spLocks noGrp="1"/>
          </p:cNvSpPr>
          <p:nvPr>
            <p:ph idx="1"/>
          </p:nvPr>
        </p:nvSpPr>
        <p:spPr/>
        <p:txBody>
          <a:bodyPr/>
          <a:lstStyle/>
          <a:p>
            <a:pPr marL="152396" indent="0">
              <a:buNone/>
            </a:pPr>
            <a:r>
              <a:rPr lang="en-US" dirty="0"/>
              <a:t>Chancellor’s Office Priorities:  Student Centered Formula Funding (SCFF)</a:t>
            </a:r>
          </a:p>
          <a:p>
            <a:pPr marL="152396" indent="0">
              <a:buNone/>
            </a:pPr>
            <a:endParaRPr lang="en-US" dirty="0"/>
          </a:p>
          <a:p>
            <a:r>
              <a:rPr lang="en-US" dirty="0"/>
              <a:t>Student Centered Formula Funding – Tracking noncredit student data in the LaunchBoard, Student Success Metrics, and the Adult Education Pipeline.</a:t>
            </a:r>
          </a:p>
          <a:p>
            <a:r>
              <a:rPr lang="en-US" dirty="0"/>
              <a:t>Field Workshops &amp; Webinars on student data, data platforms &amp; dashboards, and how it connects to SCFF.</a:t>
            </a:r>
          </a:p>
          <a:p>
            <a:endParaRPr lang="en-US" dirty="0"/>
          </a:p>
        </p:txBody>
      </p:sp>
    </p:spTree>
    <p:extLst>
      <p:ext uri="{BB962C8B-B14F-4D97-AF65-F5344CB8AC3E}">
        <p14:creationId xmlns:p14="http://schemas.microsoft.com/office/powerpoint/2010/main" val="2472877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and the Vision for Success  / Guided Pathways</a:t>
            </a:r>
          </a:p>
        </p:txBody>
      </p:sp>
      <p:sp>
        <p:nvSpPr>
          <p:cNvPr id="3" name="Content Placeholder 2"/>
          <p:cNvSpPr>
            <a:spLocks noGrp="1"/>
          </p:cNvSpPr>
          <p:nvPr>
            <p:ph idx="1"/>
          </p:nvPr>
        </p:nvSpPr>
        <p:spPr/>
        <p:txBody>
          <a:bodyPr>
            <a:normAutofit fontScale="92500" lnSpcReduction="10000"/>
          </a:bodyPr>
          <a:lstStyle/>
          <a:p>
            <a:pPr marL="152396" indent="0">
              <a:buNone/>
            </a:pPr>
            <a:r>
              <a:rPr lang="en-US" dirty="0"/>
              <a:t>Chancellor’s Office Priorities:  Guided Pathways</a:t>
            </a:r>
          </a:p>
          <a:p>
            <a:pPr marL="152396" indent="0">
              <a:buNone/>
            </a:pPr>
            <a:endParaRPr lang="en-US" dirty="0"/>
          </a:p>
          <a:p>
            <a:r>
              <a:rPr lang="en-US" dirty="0"/>
              <a:t>Addresses the equity gaps by strengthening the awareness and knowledge of how noncredit and equity are a major issue within the reform agenda and initiatives.</a:t>
            </a:r>
          </a:p>
          <a:p>
            <a:r>
              <a:rPr lang="en-US" dirty="0"/>
              <a:t>Partner with Guided Pathway Coordinators on building pathways to noncredit and K12 adult education. </a:t>
            </a:r>
          </a:p>
          <a:p>
            <a:r>
              <a:rPr lang="en-US" dirty="0"/>
              <a:t>Use the Guided Pathway Coordinators to develop noncredit best practices.</a:t>
            </a:r>
          </a:p>
          <a:p>
            <a:endParaRPr lang="en-US" dirty="0"/>
          </a:p>
          <a:p>
            <a:endParaRPr lang="en-US" dirty="0"/>
          </a:p>
        </p:txBody>
      </p:sp>
    </p:spTree>
    <p:extLst>
      <p:ext uri="{BB962C8B-B14F-4D97-AF65-F5344CB8AC3E}">
        <p14:creationId xmlns:p14="http://schemas.microsoft.com/office/powerpoint/2010/main" val="2750196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and the Vision for Success  / AB705</a:t>
            </a:r>
          </a:p>
        </p:txBody>
      </p:sp>
      <p:sp>
        <p:nvSpPr>
          <p:cNvPr id="3" name="Content Placeholder 2"/>
          <p:cNvSpPr>
            <a:spLocks noGrp="1"/>
          </p:cNvSpPr>
          <p:nvPr>
            <p:ph idx="1"/>
          </p:nvPr>
        </p:nvSpPr>
        <p:spPr/>
        <p:txBody>
          <a:bodyPr>
            <a:normAutofit fontScale="92500" lnSpcReduction="10000"/>
          </a:bodyPr>
          <a:lstStyle/>
          <a:p>
            <a:pPr marL="152396" indent="0">
              <a:buNone/>
            </a:pPr>
            <a:r>
              <a:rPr lang="en-US" dirty="0"/>
              <a:t>Chancellor’s Office Priorities:  AB705</a:t>
            </a:r>
          </a:p>
          <a:p>
            <a:pPr marL="152396" indent="0">
              <a:buNone/>
            </a:pPr>
            <a:endParaRPr lang="en-US" dirty="0"/>
          </a:p>
          <a:p>
            <a:r>
              <a:rPr lang="en-US" dirty="0"/>
              <a:t>Offer CB21 Revision workshops to noncredit practitioners with the focus on improving the transition of adult education &amp; noncredit students into credit coursework (AB705).</a:t>
            </a:r>
          </a:p>
          <a:p>
            <a:pPr marL="152396" indent="0">
              <a:buNone/>
            </a:pPr>
            <a:endParaRPr lang="en-US" dirty="0"/>
          </a:p>
          <a:p>
            <a:r>
              <a:rPr lang="en-US" dirty="0"/>
              <a:t>Utilize the LaunchBoard Adult Education Pipeline data on AB705 and Guided Pathways to identify continuous improvement and model practices.</a:t>
            </a:r>
          </a:p>
          <a:p>
            <a:pPr marL="152396" indent="0">
              <a:buNone/>
            </a:pPr>
            <a:endParaRPr lang="en-US" dirty="0"/>
          </a:p>
          <a:p>
            <a:endParaRPr lang="en-US" dirty="0"/>
          </a:p>
        </p:txBody>
      </p:sp>
    </p:spTree>
    <p:extLst>
      <p:ext uri="{BB962C8B-B14F-4D97-AF65-F5344CB8AC3E}">
        <p14:creationId xmlns:p14="http://schemas.microsoft.com/office/powerpoint/2010/main" val="235274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and the Vision for Success  / Financial Aid</a:t>
            </a:r>
          </a:p>
        </p:txBody>
      </p:sp>
      <p:sp>
        <p:nvSpPr>
          <p:cNvPr id="3" name="Content Placeholder 2"/>
          <p:cNvSpPr>
            <a:spLocks noGrp="1"/>
          </p:cNvSpPr>
          <p:nvPr>
            <p:ph idx="1"/>
          </p:nvPr>
        </p:nvSpPr>
        <p:spPr/>
        <p:txBody>
          <a:bodyPr>
            <a:normAutofit lnSpcReduction="10000"/>
          </a:bodyPr>
          <a:lstStyle/>
          <a:p>
            <a:pPr marL="152396" indent="0">
              <a:buNone/>
            </a:pPr>
            <a:r>
              <a:rPr lang="en-US" dirty="0"/>
              <a:t>Chancellor’s Office Priorities:  Financial Aid / Non-Resident Fees</a:t>
            </a:r>
          </a:p>
          <a:p>
            <a:pPr marL="152396" indent="0">
              <a:buNone/>
            </a:pPr>
            <a:endParaRPr lang="en-US" dirty="0"/>
          </a:p>
          <a:p>
            <a:r>
              <a:rPr lang="en-US" dirty="0"/>
              <a:t>Promote awareness of federal Ability to Benefit (ATB) for students without a high school diploma who could qualify for federal aid.</a:t>
            </a:r>
          </a:p>
          <a:p>
            <a:pPr marL="152396" indent="0">
              <a:buNone/>
            </a:pPr>
            <a:endParaRPr lang="en-US" dirty="0"/>
          </a:p>
          <a:p>
            <a:r>
              <a:rPr lang="en-US" dirty="0"/>
              <a:t>Promote SB554, SB68, and AB540 to support waiving nonresident fees for noncredit students.</a:t>
            </a:r>
          </a:p>
          <a:p>
            <a:pPr marL="152396" indent="0">
              <a:buNone/>
            </a:pPr>
            <a:endParaRPr lang="en-US" dirty="0"/>
          </a:p>
          <a:p>
            <a:endParaRPr lang="en-US" dirty="0"/>
          </a:p>
        </p:txBody>
      </p:sp>
    </p:spTree>
    <p:extLst>
      <p:ext uri="{BB962C8B-B14F-4D97-AF65-F5344CB8AC3E}">
        <p14:creationId xmlns:p14="http://schemas.microsoft.com/office/powerpoint/2010/main" val="2265878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Supports</a:t>
            </a:r>
          </a:p>
        </p:txBody>
      </p:sp>
      <p:sp>
        <p:nvSpPr>
          <p:cNvPr id="3" name="Content Placeholder 2"/>
          <p:cNvSpPr>
            <a:spLocks noGrp="1"/>
          </p:cNvSpPr>
          <p:nvPr>
            <p:ph idx="1"/>
          </p:nvPr>
        </p:nvSpPr>
        <p:spPr>
          <a:xfrm>
            <a:off x="4436225" y="673331"/>
            <a:ext cx="7755775" cy="5453149"/>
          </a:xfrm>
        </p:spPr>
        <p:txBody>
          <a:bodyPr>
            <a:normAutofit fontScale="92500" lnSpcReduction="10000"/>
          </a:bodyPr>
          <a:lstStyle/>
          <a:p>
            <a:pPr>
              <a:lnSpc>
                <a:spcPct val="110000"/>
              </a:lnSpc>
              <a:spcBef>
                <a:spcPts val="0"/>
              </a:spcBef>
            </a:pPr>
            <a:r>
              <a:rPr lang="en-US" dirty="0"/>
              <a:t>Academic Senate CCC </a:t>
            </a:r>
          </a:p>
          <a:p>
            <a:pPr marL="0" indent="0">
              <a:lnSpc>
                <a:spcPct val="110000"/>
              </a:lnSpc>
              <a:spcBef>
                <a:spcPts val="0"/>
              </a:spcBef>
              <a:buNone/>
            </a:pPr>
            <a:r>
              <a:rPr lang="en-US" dirty="0"/>
              <a:t>   </a:t>
            </a:r>
            <a:r>
              <a:rPr lang="en-US" sz="2400" dirty="0">
                <a:hlinkClick r:id="rId2"/>
              </a:rPr>
              <a:t>http://asccc.org</a:t>
            </a:r>
            <a:r>
              <a:rPr lang="en-US" sz="2400" dirty="0"/>
              <a:t> </a:t>
            </a:r>
          </a:p>
          <a:p>
            <a:r>
              <a:rPr lang="en-US" dirty="0"/>
              <a:t>CCC Chancellor’s Office</a:t>
            </a:r>
          </a:p>
          <a:p>
            <a:pPr marL="0" indent="0">
              <a:buNone/>
            </a:pPr>
            <a:r>
              <a:rPr lang="en-US" dirty="0"/>
              <a:t>   </a:t>
            </a:r>
            <a:r>
              <a:rPr lang="en-US" dirty="0">
                <a:hlinkClick r:id="rId3"/>
              </a:rPr>
              <a:t>http://cccco.edu</a:t>
            </a:r>
            <a:r>
              <a:rPr lang="en-US" dirty="0"/>
              <a:t> </a:t>
            </a:r>
          </a:p>
          <a:p>
            <a:r>
              <a:rPr lang="en-US" dirty="0"/>
              <a:t>Vision Resource Center </a:t>
            </a:r>
            <a:r>
              <a:rPr lang="en-US" sz="2400" dirty="0">
                <a:hlinkClick r:id="rId4"/>
              </a:rPr>
              <a:t>https://visionresourcecenter.cccco.edu/</a:t>
            </a:r>
            <a:endParaRPr lang="en-US" sz="2400" dirty="0"/>
          </a:p>
          <a:p>
            <a:r>
              <a:rPr lang="en-US" dirty="0"/>
              <a:t>California Adult Education Program website </a:t>
            </a:r>
            <a:r>
              <a:rPr lang="en-US" sz="2400" dirty="0">
                <a:hlinkClick r:id="rId5"/>
              </a:rPr>
              <a:t>https://caladulted.org/</a:t>
            </a:r>
            <a:endParaRPr lang="en-US" sz="2400" dirty="0"/>
          </a:p>
          <a:p>
            <a:r>
              <a:rPr lang="en-US" dirty="0"/>
              <a:t>Association of Community and Continuing Education (ACCE) </a:t>
            </a:r>
            <a:r>
              <a:rPr lang="en-US" sz="2400" dirty="0">
                <a:hlinkClick r:id="rId6"/>
              </a:rPr>
              <a:t>http://www.acceonline.org/</a:t>
            </a:r>
            <a:endParaRPr lang="en-US" sz="2400" dirty="0"/>
          </a:p>
          <a:p>
            <a:r>
              <a:rPr lang="en-US" dirty="0"/>
              <a:t>California Council of Adult Educators (CCAE) </a:t>
            </a:r>
            <a:r>
              <a:rPr lang="en-US" sz="2400" dirty="0">
                <a:hlinkClick r:id="rId7"/>
              </a:rPr>
              <a:t>https://www.ccaestate.org/</a:t>
            </a:r>
            <a:endParaRPr lang="en-US" sz="2400" dirty="0"/>
          </a:p>
          <a:p>
            <a:r>
              <a:rPr lang="en-US" dirty="0"/>
              <a:t>LaunchBoard </a:t>
            </a:r>
            <a:r>
              <a:rPr lang="en-US" sz="2400" dirty="0">
                <a:hlinkClick r:id="rId8"/>
              </a:rPr>
              <a:t>https://www.calpassplus.org/LaunchBoard/Home.aspx</a:t>
            </a:r>
            <a:endParaRPr lang="en-US" sz="2400" dirty="0"/>
          </a:p>
          <a:p>
            <a:pPr marL="152396" indent="0">
              <a:buNone/>
            </a:pPr>
            <a:endParaRPr lang="en-US" dirty="0"/>
          </a:p>
          <a:p>
            <a:endParaRPr lang="en-US" dirty="0"/>
          </a:p>
        </p:txBody>
      </p:sp>
    </p:spTree>
    <p:extLst>
      <p:ext uri="{BB962C8B-B14F-4D97-AF65-F5344CB8AC3E}">
        <p14:creationId xmlns:p14="http://schemas.microsoft.com/office/powerpoint/2010/main" val="3874584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Presenter Contact Information</a:t>
            </a:r>
            <a:endParaRPr/>
          </a:p>
        </p:txBody>
      </p:sp>
      <p:sp>
        <p:nvSpPr>
          <p:cNvPr id="387" name="Google Shape;387;p66"/>
          <p:cNvSpPr txBox="1">
            <a:spLocks noGrp="1"/>
          </p:cNvSpPr>
          <p:nvPr>
            <p:ph type="body" idx="1"/>
          </p:nvPr>
        </p:nvSpPr>
        <p:spPr>
          <a:xfrm>
            <a:off x="415600" y="1597600"/>
            <a:ext cx="11360800" cy="47616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US" sz="2667" b="1" dirty="0">
                <a:solidFill>
                  <a:srgbClr val="000000"/>
                </a:solidFill>
              </a:rPr>
              <a:t>Sam Foster</a:t>
            </a:r>
            <a:endParaRPr sz="2667" b="1" dirty="0">
              <a:solidFill>
                <a:srgbClr val="000000"/>
              </a:solidFill>
            </a:endParaRPr>
          </a:p>
          <a:p>
            <a:pPr marL="0" indent="0">
              <a:lnSpc>
                <a:spcPct val="100000"/>
              </a:lnSpc>
              <a:buNone/>
            </a:pPr>
            <a:r>
              <a:rPr lang="en-US" sz="2667" dirty="0">
                <a:solidFill>
                  <a:srgbClr val="000000"/>
                </a:solidFill>
              </a:rPr>
              <a:t>SFoster@fullcoll.edu</a:t>
            </a:r>
          </a:p>
          <a:p>
            <a:pPr marL="0" indent="0">
              <a:lnSpc>
                <a:spcPct val="100000"/>
              </a:lnSpc>
              <a:buNone/>
            </a:pPr>
            <a:endParaRPr lang="en-US" sz="2667" dirty="0">
              <a:solidFill>
                <a:srgbClr val="000000"/>
              </a:solidFill>
            </a:endParaRPr>
          </a:p>
          <a:p>
            <a:pPr marL="0" indent="0">
              <a:lnSpc>
                <a:spcPct val="100000"/>
              </a:lnSpc>
              <a:buNone/>
            </a:pPr>
            <a:r>
              <a:rPr lang="en-US" sz="2667" b="1" dirty="0">
                <a:solidFill>
                  <a:srgbClr val="000000"/>
                </a:solidFill>
              </a:rPr>
              <a:t>Chantée Guiney</a:t>
            </a:r>
          </a:p>
          <a:p>
            <a:pPr marL="0" indent="0">
              <a:lnSpc>
                <a:spcPct val="100000"/>
              </a:lnSpc>
              <a:buNone/>
            </a:pPr>
            <a:r>
              <a:rPr lang="en-US" sz="2667" dirty="0">
                <a:solidFill>
                  <a:srgbClr val="000000"/>
                </a:solidFill>
              </a:rPr>
              <a:t>cguiney@cccco.edu</a:t>
            </a:r>
          </a:p>
          <a:p>
            <a:pPr marL="0" indent="0">
              <a:lnSpc>
                <a:spcPct val="100000"/>
              </a:lnSpc>
              <a:buNone/>
            </a:pPr>
            <a:endParaRPr sz="2667" dirty="0">
              <a:solidFill>
                <a:srgbClr val="000000"/>
              </a:solidFill>
            </a:endParaRPr>
          </a:p>
          <a:p>
            <a:pPr marL="0" indent="0">
              <a:lnSpc>
                <a:spcPct val="100000"/>
              </a:lnSpc>
              <a:buNone/>
            </a:pPr>
            <a:r>
              <a:rPr lang="en-US" sz="2667" b="1" dirty="0">
                <a:solidFill>
                  <a:srgbClr val="000000"/>
                </a:solidFill>
              </a:rPr>
              <a:t>Neil Kelly</a:t>
            </a:r>
            <a:endParaRPr sz="2667" b="1" dirty="0">
              <a:solidFill>
                <a:srgbClr val="000000"/>
              </a:solidFill>
            </a:endParaRPr>
          </a:p>
          <a:p>
            <a:pPr marL="0" indent="0">
              <a:lnSpc>
                <a:spcPct val="100000"/>
              </a:lnSpc>
              <a:buNone/>
            </a:pPr>
            <a:r>
              <a:rPr lang="en" sz="2667" dirty="0">
                <a:solidFill>
                  <a:srgbClr val="000000"/>
                </a:solidFill>
              </a:rPr>
              <a:t>nkelly@cccco.edu</a:t>
            </a:r>
            <a:endParaRPr sz="2667" dirty="0">
              <a:solidFill>
                <a:srgbClr val="000000"/>
              </a:solidFill>
            </a:endParaRPr>
          </a:p>
          <a:p>
            <a:pPr marL="0" indent="0">
              <a:buNone/>
            </a:pP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3977146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4" name="Slide Number Placeholder 3"/>
          <p:cNvSpPr>
            <a:spLocks noGrp="1"/>
          </p:cNvSpPr>
          <p:nvPr>
            <p:ph type="sldNum" idx="4294967295"/>
          </p:nvPr>
        </p:nvSpPr>
        <p:spPr>
          <a:xfrm>
            <a:off x="11460163" y="6218238"/>
            <a:ext cx="731837" cy="523875"/>
          </a:xfrm>
        </p:spPr>
        <p:txBody>
          <a:bodyPr/>
          <a:lstStyle/>
          <a:p>
            <a:fld id="{00000000-1234-1234-1234-123412341234}" type="slidenum">
              <a:rPr lang="en" smtClean="0"/>
              <a:pPr/>
              <a:t>59</a:t>
            </a:fld>
            <a:endParaRPr lang="en"/>
          </a:p>
        </p:txBody>
      </p:sp>
    </p:spTree>
    <p:extLst>
      <p:ext uri="{BB962C8B-B14F-4D97-AF65-F5344CB8AC3E}">
        <p14:creationId xmlns:p14="http://schemas.microsoft.com/office/powerpoint/2010/main" val="416004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marL="514338" indent="-514338">
              <a:buFont typeface="+mj-lt"/>
              <a:buAutoNum type="arabicPeriod"/>
            </a:pPr>
            <a:r>
              <a:rPr lang="en-US" dirty="0">
                <a:solidFill>
                  <a:srgbClr val="533A27"/>
                </a:solidFill>
              </a:rPr>
              <a:t>Systemwide review of police and first responder training and curriculum.</a:t>
            </a:r>
          </a:p>
          <a:p>
            <a:pPr marL="514338" indent="-514338">
              <a:lnSpc>
                <a:spcPct val="120000"/>
              </a:lnSpc>
              <a:buFont typeface="+mj-lt"/>
              <a:buAutoNum type="arabicPeriod"/>
            </a:pPr>
            <a:r>
              <a:rPr lang="en-US" dirty="0">
                <a:solidFill>
                  <a:srgbClr val="533A27"/>
                </a:solidFill>
              </a:rPr>
              <a:t>Campus leaders host open dialogue and address campus climate. </a:t>
            </a:r>
          </a:p>
          <a:p>
            <a:pPr marL="514338" indent="-514338">
              <a:lnSpc>
                <a:spcPct val="120000"/>
              </a:lnSpc>
              <a:buFont typeface="+mj-lt"/>
              <a:buAutoNum type="arabicPeriod"/>
            </a:pPr>
            <a:r>
              <a:rPr lang="en-US" dirty="0">
                <a:solidFill>
                  <a:srgbClr val="533A27"/>
                </a:solidFill>
              </a:rPr>
              <a:t>Campuses audit classroom climate and create an action plan to create inclusive classrooms and anti-racism curriculum.</a:t>
            </a:r>
          </a:p>
          <a:p>
            <a:pPr marL="514338" indent="-514338">
              <a:lnSpc>
                <a:spcPct val="120000"/>
              </a:lnSpc>
              <a:buFont typeface="+mj-lt"/>
              <a:buAutoNum type="arabicPeriod"/>
            </a:pPr>
            <a:r>
              <a:rPr lang="en-US" dirty="0">
                <a:solidFill>
                  <a:srgbClr val="533A27"/>
                </a:solidFill>
              </a:rPr>
              <a:t>District Boards review and update your Equity plans with urgency.</a:t>
            </a:r>
          </a:p>
          <a:p>
            <a:pPr marL="514338" indent="-514338">
              <a:lnSpc>
                <a:spcPct val="120000"/>
              </a:lnSpc>
              <a:buFont typeface="+mj-lt"/>
              <a:buAutoNum type="arabicPeriod"/>
            </a:pPr>
            <a:r>
              <a:rPr lang="en-US" dirty="0">
                <a:solidFill>
                  <a:srgbClr val="533A27"/>
                </a:solidFill>
              </a:rPr>
              <a:t>Shorten the time for the full implementation of the DEI Integration Plan</a:t>
            </a:r>
          </a:p>
          <a:p>
            <a:pPr marL="514338" indent="-514338">
              <a:lnSpc>
                <a:spcPct val="120000"/>
              </a:lnSpc>
              <a:buFont typeface="+mj-lt"/>
              <a:buAutoNum type="arabicPeriod"/>
            </a:pPr>
            <a:r>
              <a:rPr lang="en-US" dirty="0">
                <a:solidFill>
                  <a:srgbClr val="533A27"/>
                </a:solidFill>
              </a:rPr>
              <a:t>Engage in the Vision Resource Center “Community Colleges for Change.”</a:t>
            </a:r>
          </a:p>
          <a:p>
            <a:pPr marL="514338" indent="-514338">
              <a:buFont typeface="+mj-lt"/>
              <a:buAutoNum type="arabicPeriod"/>
            </a:pPr>
            <a:endParaRPr lang="en-US" dirty="0"/>
          </a:p>
          <a:p>
            <a:pPr marL="514338" indent="-514338">
              <a:buFont typeface="+mj-lt"/>
              <a:buAutoNum type="arabicPeriod"/>
            </a:pPr>
            <a:endParaRPr lang="en-US" dirty="0"/>
          </a:p>
          <a:p>
            <a:pPr marL="514338" indent="-514338">
              <a:buFont typeface="+mj-lt"/>
              <a:buAutoNum type="arabicPeriod"/>
            </a:pPr>
            <a:endParaRPr lang="en-US" dirty="0"/>
          </a:p>
        </p:txBody>
      </p:sp>
      <p:sp>
        <p:nvSpPr>
          <p:cNvPr id="5" name="Title 1"/>
          <p:cNvSpPr txBox="1">
            <a:spLocks/>
          </p:cNvSpPr>
          <p:nvPr/>
        </p:nvSpPr>
        <p:spPr>
          <a:xfrm>
            <a:off x="1349235" y="399838"/>
            <a:ext cx="9720072" cy="1217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914377"/>
            <a:r>
              <a:rPr lang="en-US" sz="3600" dirty="0">
                <a:solidFill>
                  <a:srgbClr val="533A27"/>
                </a:solidFill>
                <a:latin typeface="Arial" panose="020B0604020202020204" pitchFamily="34" charset="0"/>
                <a:cs typeface="Arial" panose="020B0604020202020204" pitchFamily="34" charset="0"/>
              </a:rPr>
              <a:t>Call to Action for Equity</a:t>
            </a:r>
          </a:p>
        </p:txBody>
      </p:sp>
    </p:spTree>
    <p:extLst>
      <p:ext uri="{BB962C8B-B14F-4D97-AF65-F5344CB8AC3E}">
        <p14:creationId xmlns:p14="http://schemas.microsoft.com/office/powerpoint/2010/main" val="226289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533A27"/>
                </a:solidFill>
              </a:rPr>
              <a:t>BREAKING THE ICE!</a:t>
            </a:r>
          </a:p>
        </p:txBody>
      </p:sp>
      <p:sp>
        <p:nvSpPr>
          <p:cNvPr id="5" name="Subtitle 4"/>
          <p:cNvSpPr>
            <a:spLocks noGrp="1"/>
          </p:cNvSpPr>
          <p:nvPr>
            <p:ph type="subTitle" idx="1"/>
          </p:nvPr>
        </p:nvSpPr>
        <p:spPr/>
        <p:txBody>
          <a:bodyPr/>
          <a:lstStyle/>
          <a:p>
            <a:r>
              <a:rPr lang="en-US" i="1" dirty="0"/>
              <a:t>Please answer each “pre-presentation” poll question</a:t>
            </a:r>
          </a:p>
        </p:txBody>
      </p:sp>
    </p:spTree>
    <p:extLst>
      <p:ext uri="{BB962C8B-B14F-4D97-AF65-F5344CB8AC3E}">
        <p14:creationId xmlns:p14="http://schemas.microsoft.com/office/powerpoint/2010/main" val="125873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515364"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dirty="0">
                <a:solidFill>
                  <a:srgbClr val="533A27"/>
                </a:solidFill>
              </a:rPr>
              <a:t>Noncredit Curriculum</a:t>
            </a:r>
            <a:endParaRPr dirty="0">
              <a:solidFill>
                <a:srgbClr val="533A27"/>
              </a:solidFill>
            </a:endParaRPr>
          </a:p>
        </p:txBody>
      </p:sp>
      <p:sp>
        <p:nvSpPr>
          <p:cNvPr id="74" name="Google Shape;74;p16"/>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r>
              <a:rPr lang="en-US" dirty="0"/>
              <a:t>Chantée Guiney, Chancellor’s Office</a:t>
            </a:r>
            <a:endParaRPr dirty="0"/>
          </a:p>
        </p:txBody>
      </p:sp>
    </p:spTree>
    <p:extLst>
      <p:ext uri="{BB962C8B-B14F-4D97-AF65-F5344CB8AC3E}">
        <p14:creationId xmlns:p14="http://schemas.microsoft.com/office/powerpoint/2010/main" val="14514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Noncredit Curriculum Overview</a:t>
            </a:r>
          </a:p>
        </p:txBody>
      </p:sp>
      <p:sp>
        <p:nvSpPr>
          <p:cNvPr id="4" name="Content Placeholder 3"/>
          <p:cNvSpPr>
            <a:spLocks noGrp="1"/>
          </p:cNvSpPr>
          <p:nvPr>
            <p:ph idx="1"/>
          </p:nvPr>
        </p:nvSpPr>
        <p:spPr/>
        <p:txBody>
          <a:bodyPr/>
          <a:lstStyle/>
          <a:p>
            <a:pPr>
              <a:lnSpc>
                <a:spcPct val="200000"/>
              </a:lnSpc>
            </a:pPr>
            <a:r>
              <a:rPr lang="en-US" dirty="0"/>
              <a:t>Background</a:t>
            </a:r>
          </a:p>
          <a:p>
            <a:pPr>
              <a:lnSpc>
                <a:spcPct val="200000"/>
              </a:lnSpc>
            </a:pPr>
            <a:r>
              <a:rPr lang="en-US" dirty="0"/>
              <a:t>Noncredit Courses</a:t>
            </a:r>
          </a:p>
          <a:p>
            <a:pPr>
              <a:lnSpc>
                <a:spcPct val="200000"/>
              </a:lnSpc>
            </a:pPr>
            <a:r>
              <a:rPr lang="en-US" dirty="0"/>
              <a:t>Noncredit Programs</a:t>
            </a:r>
          </a:p>
          <a:p>
            <a:pPr>
              <a:lnSpc>
                <a:spcPct val="200000"/>
              </a:lnSpc>
            </a:pPr>
            <a:r>
              <a:rPr lang="en-US" dirty="0"/>
              <a:t>Resources</a:t>
            </a:r>
          </a:p>
          <a:p>
            <a:endParaRPr lang="en-US" dirty="0"/>
          </a:p>
        </p:txBody>
      </p:sp>
    </p:spTree>
    <p:extLst>
      <p:ext uri="{BB962C8B-B14F-4D97-AF65-F5344CB8AC3E}">
        <p14:creationId xmlns:p14="http://schemas.microsoft.com/office/powerpoint/2010/main" val="2020304512"/>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Angles.potx [Read-Only]" id="{753C5D0B-D89F-421E-A50E-3B2DFF9BAA5D}" vid="{8CAE797B-0152-4A47-B308-7B26237EBEB6}"/>
    </a:ext>
  </a:extLst>
</a:theme>
</file>

<file path=ppt/theme/theme2.xml><?xml version="1.0" encoding="utf-8"?>
<a:theme xmlns:a="http://schemas.openxmlformats.org/drawingml/2006/main" name="1_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Angles  -  Read-Only" id="{2F0A8818-6794-4C60-83F6-68C5B61EBBB2}" vid="{4394C79C-7D0D-45E5-A7AE-95E3D267261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2" ma:contentTypeDescription="Create a new document." ma:contentTypeScope="" ma:versionID="424eedda988c44a56a94d2fcc684c334">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120772388380598ab3629cd9298a1f55"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0CDA0E-B325-41B4-8DBF-E3B856BB3F32}">
  <ds:schemaRefs>
    <ds:schemaRef ds:uri="http://schemas.microsoft.com/sharepoint/v3/contenttype/forms"/>
  </ds:schemaRefs>
</ds:datastoreItem>
</file>

<file path=customXml/itemProps2.xml><?xml version="1.0" encoding="utf-8"?>
<ds:datastoreItem xmlns:ds="http://schemas.openxmlformats.org/officeDocument/2006/customXml" ds:itemID="{776959D0-C2D4-4A8B-8309-1CC2E1D0B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4E0FD-B0B4-49D2-BE5C-4814B47B58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NeilASCCC ppt template 2019 Angles</Template>
  <TotalTime>425</TotalTime>
  <Words>4551</Words>
  <Application>Microsoft Office PowerPoint</Application>
  <PresentationFormat>Widescreen</PresentationFormat>
  <Paragraphs>498</Paragraphs>
  <Slides>59</Slides>
  <Notes>27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59</vt:i4>
      </vt:variant>
    </vt:vector>
  </HeadingPairs>
  <TitlesOfParts>
    <vt:vector size="74" baseType="lpstr">
      <vt:lpstr>Arial</vt:lpstr>
      <vt:lpstr>Calibri</vt:lpstr>
      <vt:lpstr>Calibri Light</vt:lpstr>
      <vt:lpstr>Century Gothic</vt:lpstr>
      <vt:lpstr>Gill Sans</vt:lpstr>
      <vt:lpstr>Gill Sans MT</vt:lpstr>
      <vt:lpstr>Gill Sans Ultra Bold</vt:lpstr>
      <vt:lpstr>Palatino</vt:lpstr>
      <vt:lpstr>Source Sans Pro</vt:lpstr>
      <vt:lpstr>Symbol</vt:lpstr>
      <vt:lpstr>Wingdings</vt:lpstr>
      <vt:lpstr>Office Theme</vt:lpstr>
      <vt:lpstr>1_Office Theme</vt:lpstr>
      <vt:lpstr>2_Office Theme</vt:lpstr>
      <vt:lpstr>California Community Colleges - Primary (White)</vt:lpstr>
      <vt:lpstr>Noncredit Basics</vt:lpstr>
      <vt:lpstr>Presenter Introductions</vt:lpstr>
      <vt:lpstr>Learning Outcomes</vt:lpstr>
      <vt:lpstr>Presentation Overview </vt:lpstr>
      <vt:lpstr>PowerPoint Presentation</vt:lpstr>
      <vt:lpstr>PowerPoint Presentation</vt:lpstr>
      <vt:lpstr>BREAKING THE ICE!</vt:lpstr>
      <vt:lpstr>Noncredit Curriculum</vt:lpstr>
      <vt:lpstr>Noncredit Curriculum Overview</vt:lpstr>
      <vt:lpstr>Background</vt:lpstr>
      <vt:lpstr>What is Noncredit?  short history and guiding philosophy </vt:lpstr>
      <vt:lpstr>What is Noncredit?  guiding philosophy </vt:lpstr>
      <vt:lpstr>Noncredit Flexibility</vt:lpstr>
      <vt:lpstr>Noncredit Courses</vt:lpstr>
      <vt:lpstr>PowerPoint Presentation</vt:lpstr>
      <vt:lpstr>Noncredit Course Outline of Record (COR) </vt:lpstr>
      <vt:lpstr>PowerPoint Presentation</vt:lpstr>
      <vt:lpstr>Noncredit Programs</vt:lpstr>
      <vt:lpstr>PowerPoint Presentation</vt:lpstr>
      <vt:lpstr> Career Development and College Preparation (CDCP) Programs</vt:lpstr>
      <vt:lpstr>CO Curriculum Inventory - Noncredit Certificate Program Detail Screen </vt:lpstr>
      <vt:lpstr>Noncredit Course and Program Approvals in 2020</vt:lpstr>
      <vt:lpstr>Resources for Curriculum Specialists</vt:lpstr>
      <vt:lpstr>Curriculum Team by Region</vt:lpstr>
      <vt:lpstr>PowerPoint Presentation</vt:lpstr>
      <vt:lpstr>Final Activity </vt:lpstr>
      <vt:lpstr>Faculty Perspective</vt:lpstr>
      <vt:lpstr>Considerations - Noncredit Courses</vt:lpstr>
      <vt:lpstr>Minimum Qualifications</vt:lpstr>
      <vt:lpstr>Faculty Considerations</vt:lpstr>
      <vt:lpstr>Partnerships Between Credit and Noncredit</vt:lpstr>
      <vt:lpstr>Corequisite Noncredit Course</vt:lpstr>
      <vt:lpstr>Modularized Support</vt:lpstr>
      <vt:lpstr>Intensive Review</vt:lpstr>
      <vt:lpstr>Mirrored Credit and Noncredit Courses</vt:lpstr>
      <vt:lpstr>From Noncredit to Credit:    Providing a Guided Pathway for Students</vt:lpstr>
      <vt:lpstr>Working Together to Support Students</vt:lpstr>
      <vt:lpstr>Neil Kelly</vt:lpstr>
      <vt:lpstr>Noncredit / Adult Education Fund Sources</vt:lpstr>
      <vt:lpstr>Noncredit / Adult Education Fund Sources – Recent Survey 18-19 fund sources</vt:lpstr>
      <vt:lpstr>Noncredit / Adult Education Fund Sources</vt:lpstr>
      <vt:lpstr>Non Credit Student Data Reporting</vt:lpstr>
      <vt:lpstr>LaunchBoard                www.calpassplus.org/Launchboard/Adult-Education-Pipeline.aspx</vt:lpstr>
      <vt:lpstr>PowerPoint Presentation</vt:lpstr>
      <vt:lpstr>PowerPoint Presentation</vt:lpstr>
      <vt:lpstr>LaunchBoard Tools Relevant for Noncredit Programs</vt:lpstr>
      <vt:lpstr>PowerPoint Presentation</vt:lpstr>
      <vt:lpstr>PowerPoint Presentation</vt:lpstr>
      <vt:lpstr>Two Systems – Three Data Scenarios</vt:lpstr>
      <vt:lpstr>CAEP Reporting Requirements or Colleges(19/20)</vt:lpstr>
      <vt:lpstr>Vision for Success and Noncredit</vt:lpstr>
      <vt:lpstr>PowerPoint Presentation</vt:lpstr>
      <vt:lpstr>Noncredit and the Vision for Success / SCFF</vt:lpstr>
      <vt:lpstr>Noncredit and the Vision for Success  / Guided Pathways</vt:lpstr>
      <vt:lpstr>Noncredit and the Vision for Success  / AB705</vt:lpstr>
      <vt:lpstr>Noncredit and the Vision for Success  / Financial Aid</vt:lpstr>
      <vt:lpstr>Noncredit Supports</vt:lpstr>
      <vt:lpstr>Presenter Contact Information</vt:lpstr>
      <vt:lpstr>Thank you!</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Neil</dc:creator>
  <cp:lastModifiedBy>Sam Foster</cp:lastModifiedBy>
  <cp:revision>23</cp:revision>
  <dcterms:created xsi:type="dcterms:W3CDTF">2020-06-29T17:15:57Z</dcterms:created>
  <dcterms:modified xsi:type="dcterms:W3CDTF">2020-07-02T22:58:32Z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