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9" r:id="rId2"/>
    <p:sldId id="281" r:id="rId3"/>
    <p:sldId id="280"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7"/>
    <p:restoredTop sz="91768"/>
  </p:normalViewPr>
  <p:slideViewPr>
    <p:cSldViewPr snapToGrid="0" snapToObjects="1">
      <p:cViewPr>
        <p:scale>
          <a:sx n="50" d="100"/>
          <a:sy n="50" d="100"/>
        </p:scale>
        <p:origin x="1544"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6/14/20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E98C01E4-BBDE-A04D-BF52-50C7E63D7B5A}"/>
              </a:ext>
            </a:extLst>
          </p:cNvPr>
          <p:cNvSpPr>
            <a:spLocks noGrp="1"/>
          </p:cNvSpPr>
          <p:nvPr>
            <p:ph type="title" hasCustomPrompt="1"/>
          </p:nvPr>
        </p:nvSpPr>
        <p:spPr>
          <a:xfrm>
            <a:off x="4744996" y="2088292"/>
            <a:ext cx="6400800" cy="2730843"/>
          </a:xfrm>
        </p:spPr>
        <p:txBody>
          <a:bodyPr anchor="ctr">
            <a:normAutofit/>
          </a:bodyPr>
          <a:lstStyle>
            <a:lvl1pPr>
              <a:lnSpc>
                <a:spcPct val="100000"/>
              </a:lnSpc>
              <a:defRPr sz="4800">
                <a:solidFill>
                  <a:schemeClr val="bg1"/>
                </a:solidFill>
              </a:defRPr>
            </a:lvl1pPr>
          </a:lstStyle>
          <a:p>
            <a:r>
              <a:rPr lang="en-US" dirty="0"/>
              <a:t>Click to Edit Title</a:t>
            </a:r>
          </a:p>
        </p:txBody>
      </p:sp>
      <p:pic>
        <p:nvPicPr>
          <p:cNvPr id="7" name="Picture 6" descr="ASCCC logo">
            <a:extLst>
              <a:ext uri="{FF2B5EF4-FFF2-40B4-BE49-F238E27FC236}">
                <a16:creationId xmlns:a16="http://schemas.microsoft.com/office/drawing/2014/main" xmlns="" id="{9AD9AFDF-7905-B74A-8D29-1B5C4D2C722B}"/>
              </a:ext>
            </a:extLst>
          </p:cNvPr>
          <p:cNvPicPr>
            <a:picLocks noChangeAspect="1"/>
          </p:cNvPicPr>
          <p:nvPr userDrawn="1"/>
        </p:nvPicPr>
        <p:blipFill>
          <a:blip r:embed="rId3"/>
          <a:stretch>
            <a:fillRect/>
          </a:stretch>
        </p:blipFill>
        <p:spPr>
          <a:xfrm>
            <a:off x="521044" y="2362611"/>
            <a:ext cx="3085513" cy="1727887"/>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2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280103-BDBC-4A40-9E85-AE3F70CBE934}"/>
              </a:ext>
            </a:extLst>
          </p:cNvPr>
          <p:cNvSpPr>
            <a:spLocks noGrp="1"/>
          </p:cNvSpPr>
          <p:nvPr>
            <p:ph type="title" hasCustomPrompt="1"/>
          </p:nvPr>
        </p:nvSpPr>
        <p:spPr>
          <a:xfrm>
            <a:off x="247135" y="1335091"/>
            <a:ext cx="3583461" cy="1611995"/>
          </a:xfrm>
        </p:spPr>
        <p:txBody>
          <a:bodyPr anchor="b">
            <a:normAutofit/>
          </a:bodyPr>
          <a:lstStyle>
            <a:lvl1pPr algn="ctr">
              <a:defRPr sz="3600"/>
            </a:lvl1pPr>
          </a:lstStyle>
          <a:p>
            <a:r>
              <a:rPr lang="en-US" dirty="0"/>
              <a:t>Click to edit Section title</a:t>
            </a:r>
          </a:p>
        </p:txBody>
      </p:sp>
      <p:sp>
        <p:nvSpPr>
          <p:cNvPr id="3" name="Content Placeholder 2">
            <a:extLst>
              <a:ext uri="{FF2B5EF4-FFF2-40B4-BE49-F238E27FC236}">
                <a16:creationId xmlns:a16="http://schemas.microsoft.com/office/drawing/2014/main" xmlns="" id="{788E3A56-FB7B-AC46-8402-D5947961F472}"/>
              </a:ext>
            </a:extLst>
          </p:cNvPr>
          <p:cNvSpPr>
            <a:spLocks noGrp="1"/>
          </p:cNvSpPr>
          <p:nvPr>
            <p:ph idx="1" hasCustomPrompt="1"/>
          </p:nvPr>
        </p:nvSpPr>
        <p:spPr>
          <a:xfrm>
            <a:off x="4534930" y="1112108"/>
            <a:ext cx="6672648" cy="4670854"/>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Edit Master text styles (Remember to add alt text to all imported graphics and images.)</a:t>
            </a:r>
          </a:p>
          <a:p>
            <a:pPr lvl="1"/>
            <a:r>
              <a:rPr lang="en-US" dirty="0"/>
              <a:t>Second level</a:t>
            </a:r>
          </a:p>
          <a:p>
            <a:pPr lvl="2"/>
            <a:r>
              <a:rPr lang="en-US" dirty="0"/>
              <a:t>Third level</a:t>
            </a:r>
          </a:p>
          <a:p>
            <a:pPr lvl="3"/>
            <a:r>
              <a:rPr lang="en-US" dirty="0"/>
              <a:t>Fourth level</a:t>
            </a:r>
          </a:p>
        </p:txBody>
      </p:sp>
      <p:sp>
        <p:nvSpPr>
          <p:cNvPr id="4" name="Text Placeholder 3">
            <a:extLst>
              <a:ext uri="{FF2B5EF4-FFF2-40B4-BE49-F238E27FC236}">
                <a16:creationId xmlns:a16="http://schemas.microsoft.com/office/drawing/2014/main" xmlns="" id="{16BCEDA2-8D63-C44F-BC49-24E0BC45BAEB}"/>
              </a:ext>
            </a:extLst>
          </p:cNvPr>
          <p:cNvSpPr>
            <a:spLocks noGrp="1"/>
          </p:cNvSpPr>
          <p:nvPr>
            <p:ph type="body" sz="half" idx="2" hasCustomPrompt="1"/>
          </p:nvPr>
        </p:nvSpPr>
        <p:spPr>
          <a:xfrm>
            <a:off x="247135" y="2928551"/>
            <a:ext cx="3583461" cy="2533135"/>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text</a:t>
            </a:r>
          </a:p>
        </p:txBody>
      </p:sp>
      <p:sp>
        <p:nvSpPr>
          <p:cNvPr id="7" name="Slide Number Placeholder 6">
            <a:extLst>
              <a:ext uri="{FF2B5EF4-FFF2-40B4-BE49-F238E27FC236}">
                <a16:creationId xmlns:a16="http://schemas.microsoft.com/office/drawing/2014/main" xmlns="" id="{4782F75C-9DD2-074A-96FF-53829C465CFC}"/>
              </a:ext>
            </a:extLst>
          </p:cNvPr>
          <p:cNvSpPr>
            <a:spLocks noGrp="1"/>
          </p:cNvSpPr>
          <p:nvPr>
            <p:ph type="sldNum" sz="quarter" idx="12"/>
          </p:nvPr>
        </p:nvSpPr>
        <p:spPr>
          <a:xfrm>
            <a:off x="8464378" y="6356350"/>
            <a:ext cx="2743200" cy="365125"/>
          </a:xfrm>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17001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DEDC0F-3BCC-4B40-AC8B-5FD51655BC3D}"/>
              </a:ext>
            </a:extLst>
          </p:cNvPr>
          <p:cNvSpPr>
            <a:spLocks noGrp="1"/>
          </p:cNvSpPr>
          <p:nvPr>
            <p:ph type="title"/>
          </p:nvPr>
        </p:nvSpPr>
        <p:spPr>
          <a:xfrm>
            <a:off x="1087395" y="365125"/>
            <a:ext cx="10046043" cy="1325563"/>
          </a:xfrm>
        </p:spPr>
        <p:txBody>
          <a:bodyPr anchor="b">
            <a:normAutofit/>
          </a:bodyPr>
          <a:lstStyle>
            <a:lvl1pPr>
              <a:defRPr sz="3600"/>
            </a:lvl1pPr>
          </a:lstStyle>
          <a:p>
            <a:r>
              <a:rPr lang="en-US" smtClean="0"/>
              <a:t>Click to edit Master title style</a:t>
            </a:r>
            <a:endParaRPr lang="en-US" dirty="0"/>
          </a:p>
        </p:txBody>
      </p:sp>
      <p:sp>
        <p:nvSpPr>
          <p:cNvPr id="4" name="Content Placeholder 3">
            <a:extLst>
              <a:ext uri="{FF2B5EF4-FFF2-40B4-BE49-F238E27FC236}">
                <a16:creationId xmlns:a16="http://schemas.microsoft.com/office/drawing/2014/main" xmlns="" id="{F8ADAEDF-6709-4345-868D-28A3E2BF9A07}"/>
              </a:ext>
            </a:extLst>
          </p:cNvPr>
          <p:cNvSpPr>
            <a:spLocks noGrp="1"/>
          </p:cNvSpPr>
          <p:nvPr>
            <p:ph sz="half" idx="2"/>
          </p:nvPr>
        </p:nvSpPr>
        <p:spPr>
          <a:xfrm>
            <a:off x="1087395" y="1798320"/>
            <a:ext cx="4922537" cy="43913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5">
            <a:extLst>
              <a:ext uri="{FF2B5EF4-FFF2-40B4-BE49-F238E27FC236}">
                <a16:creationId xmlns:a16="http://schemas.microsoft.com/office/drawing/2014/main" xmlns="" id="{9A17F0D2-6EF4-B446-81DE-946EB47EBEC5}"/>
              </a:ext>
            </a:extLst>
          </p:cNvPr>
          <p:cNvSpPr>
            <a:spLocks noGrp="1"/>
          </p:cNvSpPr>
          <p:nvPr>
            <p:ph sz="quarter" idx="4"/>
          </p:nvPr>
        </p:nvSpPr>
        <p:spPr>
          <a:xfrm>
            <a:off x="6184557" y="1798320"/>
            <a:ext cx="4948881" cy="43913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3" name="Slide Number Placeholder 6">
            <a:extLst>
              <a:ext uri="{FF2B5EF4-FFF2-40B4-BE49-F238E27FC236}">
                <a16:creationId xmlns:a16="http://schemas.microsoft.com/office/drawing/2014/main" xmlns=""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66616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Slide Number Placeholder 6">
            <a:extLst>
              <a:ext uri="{FF2B5EF4-FFF2-40B4-BE49-F238E27FC236}">
                <a16:creationId xmlns:a16="http://schemas.microsoft.com/office/drawing/2014/main" xmlns=""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15" name="Title 1">
            <a:extLst>
              <a:ext uri="{FF2B5EF4-FFF2-40B4-BE49-F238E27FC236}">
                <a16:creationId xmlns:a16="http://schemas.microsoft.com/office/drawing/2014/main" xmlns="" id="{F364D7FE-3356-3F4C-A9D0-D7CF7DC02071}"/>
              </a:ext>
            </a:extLst>
          </p:cNvPr>
          <p:cNvSpPr>
            <a:spLocks noGrp="1"/>
          </p:cNvSpPr>
          <p:nvPr>
            <p:ph type="title"/>
          </p:nvPr>
        </p:nvSpPr>
        <p:spPr>
          <a:xfrm>
            <a:off x="1075038" y="365125"/>
            <a:ext cx="10058399" cy="1325563"/>
          </a:xfrm>
        </p:spPr>
        <p:txBody>
          <a:bodyPr anchor="b">
            <a:normAutofit/>
          </a:bodyPr>
          <a:lstStyle>
            <a:lvl1pPr algn="l">
              <a:defRPr sz="3600"/>
            </a:lvl1pPr>
          </a:lstStyle>
          <a:p>
            <a:r>
              <a:rPr lang="en-US" smtClean="0"/>
              <a:t>Click to edit Master title style</a:t>
            </a:r>
            <a:endParaRPr lang="en-US" dirty="0"/>
          </a:p>
        </p:txBody>
      </p:sp>
      <p:sp>
        <p:nvSpPr>
          <p:cNvPr id="17" name="Content Placeholder 2">
            <a:extLst>
              <a:ext uri="{FF2B5EF4-FFF2-40B4-BE49-F238E27FC236}">
                <a16:creationId xmlns:a16="http://schemas.microsoft.com/office/drawing/2014/main" xmlns="" id="{CEF576B0-A006-8A43-9E28-F8921C359D28}"/>
              </a:ext>
            </a:extLst>
          </p:cNvPr>
          <p:cNvSpPr>
            <a:spLocks noGrp="1"/>
          </p:cNvSpPr>
          <p:nvPr>
            <p:ph sz="half" idx="1"/>
          </p:nvPr>
        </p:nvSpPr>
        <p:spPr>
          <a:xfrm>
            <a:off x="1075038" y="1921669"/>
            <a:ext cx="100584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6761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xmlns=""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xmlns=""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3" r:id="rId3"/>
    <p:sldLayoutId id="2147483665"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01685-6854-4F4E-8886-7E7F0A6D919B}"/>
              </a:ext>
            </a:extLst>
          </p:cNvPr>
          <p:cNvSpPr>
            <a:spLocks noGrp="1"/>
          </p:cNvSpPr>
          <p:nvPr>
            <p:ph type="title"/>
          </p:nvPr>
        </p:nvSpPr>
        <p:spPr>
          <a:xfrm>
            <a:off x="4744995" y="2088292"/>
            <a:ext cx="6846369" cy="3129167"/>
          </a:xfrm>
        </p:spPr>
        <p:txBody>
          <a:bodyPr>
            <a:normAutofit fontScale="90000"/>
          </a:bodyPr>
          <a:lstStyle/>
          <a:p>
            <a:r>
              <a:rPr lang="en-US" dirty="0"/>
              <a:t>Mentoring and Growing Faculty Leaders, Start Looking for your Replacement Now</a:t>
            </a:r>
            <a:r>
              <a:rPr lang="en-US" dirty="0" smtClean="0"/>
              <a:t>!</a:t>
            </a:r>
            <a:br>
              <a:rPr lang="en-US" dirty="0" smtClean="0"/>
            </a:br>
            <a:r>
              <a:rPr lang="en-US" sz="2700" dirty="0"/>
              <a:t>Cheryl </a:t>
            </a:r>
            <a:r>
              <a:rPr lang="en-US" sz="2700" dirty="0" err="1"/>
              <a:t>Aschenbach</a:t>
            </a:r>
            <a:r>
              <a:rPr lang="en-US" sz="2700" dirty="0"/>
              <a:t>, ASCCC Secretary</a:t>
            </a:r>
            <a:br>
              <a:rPr lang="en-US" sz="2700" dirty="0"/>
            </a:br>
            <a:r>
              <a:rPr lang="en-US" sz="2700" dirty="0"/>
              <a:t>Stephanie Curry, ASCCC North Representative</a:t>
            </a:r>
            <a:br>
              <a:rPr lang="en-US" sz="2700" dirty="0"/>
            </a:br>
            <a:endParaRPr lang="en-US" sz="2700" dirty="0"/>
          </a:p>
        </p:txBody>
      </p:sp>
    </p:spTree>
    <p:extLst>
      <p:ext uri="{BB962C8B-B14F-4D97-AF65-F5344CB8AC3E}">
        <p14:creationId xmlns:p14="http://schemas.microsoft.com/office/powerpoint/2010/main" val="1036760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Succession Plan</a:t>
            </a:r>
          </a:p>
        </p:txBody>
      </p:sp>
      <p:sp>
        <p:nvSpPr>
          <p:cNvPr id="3" name="Content Placeholder 2"/>
          <p:cNvSpPr>
            <a:spLocks noGrp="1"/>
          </p:cNvSpPr>
          <p:nvPr>
            <p:ph sz="half" idx="1"/>
          </p:nvPr>
        </p:nvSpPr>
        <p:spPr/>
        <p:txBody>
          <a:bodyPr/>
          <a:lstStyle/>
          <a:p>
            <a:pPr marL="0" indent="0">
              <a:buNone/>
            </a:pPr>
            <a:r>
              <a:rPr lang="en-US" dirty="0"/>
              <a:t>Determine key abilities or talents</a:t>
            </a:r>
          </a:p>
          <a:p>
            <a:r>
              <a:rPr lang="en-US" dirty="0"/>
              <a:t>Be open-minded! Clones aren’t necessarily the answer</a:t>
            </a:r>
          </a:p>
          <a:p>
            <a:r>
              <a:rPr lang="en-US" dirty="0"/>
              <a:t>What abilities or talents are you looking for with your senate or committees?</a:t>
            </a:r>
          </a:p>
          <a:p>
            <a:r>
              <a:rPr lang="en-US" dirty="0"/>
              <a:t>Develop diverse representation on committees – race, philosophies, departments, divisions, experiences</a:t>
            </a:r>
          </a:p>
          <a:p>
            <a:r>
              <a:rPr lang="en-US" dirty="0"/>
              <a:t>Consider what motivates leaders to step up and serve</a:t>
            </a:r>
          </a:p>
          <a:p>
            <a:endParaRPr lang="en-US" dirty="0"/>
          </a:p>
        </p:txBody>
      </p:sp>
    </p:spTree>
    <p:extLst>
      <p:ext uri="{BB962C8B-B14F-4D97-AF65-F5344CB8AC3E}">
        <p14:creationId xmlns:p14="http://schemas.microsoft.com/office/powerpoint/2010/main" val="1809389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Succession Plan</a:t>
            </a:r>
          </a:p>
        </p:txBody>
      </p:sp>
      <p:sp>
        <p:nvSpPr>
          <p:cNvPr id="3" name="Content Placeholder 2"/>
          <p:cNvSpPr>
            <a:spLocks noGrp="1"/>
          </p:cNvSpPr>
          <p:nvPr>
            <p:ph sz="half" idx="1"/>
          </p:nvPr>
        </p:nvSpPr>
        <p:spPr/>
        <p:txBody>
          <a:bodyPr>
            <a:normAutofit lnSpcReduction="10000"/>
          </a:bodyPr>
          <a:lstStyle/>
          <a:p>
            <a:pPr marL="0" indent="0">
              <a:buNone/>
            </a:pPr>
            <a:r>
              <a:rPr lang="en-US" dirty="0"/>
              <a:t>Short Term (1-2 years): Train Replacements</a:t>
            </a:r>
          </a:p>
          <a:p>
            <a:r>
              <a:rPr lang="en-US" dirty="0"/>
              <a:t>Use established succession structures to help future leaders gain experience</a:t>
            </a:r>
          </a:p>
          <a:p>
            <a:r>
              <a:rPr lang="en-US" dirty="0"/>
              <a:t>Get those with desirable abilities involved with senate and committees early</a:t>
            </a:r>
          </a:p>
          <a:p>
            <a:r>
              <a:rPr lang="en-US" dirty="0"/>
              <a:t>Mentor future replacements as they have “trial” experiences</a:t>
            </a:r>
          </a:p>
          <a:p>
            <a:r>
              <a:rPr lang="en-US" dirty="0"/>
              <a:t>Utilize professional development opportunities – ASCCC events and more!</a:t>
            </a:r>
          </a:p>
          <a:p>
            <a:r>
              <a:rPr lang="en-US" dirty="0"/>
              <a:t>Create opportunities for future leaders to shadow or partner with current leaders</a:t>
            </a:r>
          </a:p>
          <a:p>
            <a:endParaRPr lang="en-US" dirty="0"/>
          </a:p>
        </p:txBody>
      </p:sp>
    </p:spTree>
    <p:extLst>
      <p:ext uri="{BB962C8B-B14F-4D97-AF65-F5344CB8AC3E}">
        <p14:creationId xmlns:p14="http://schemas.microsoft.com/office/powerpoint/2010/main" val="365264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Succession Plan</a:t>
            </a:r>
          </a:p>
        </p:txBody>
      </p:sp>
      <p:sp>
        <p:nvSpPr>
          <p:cNvPr id="3" name="Content Placeholder 2"/>
          <p:cNvSpPr>
            <a:spLocks noGrp="1"/>
          </p:cNvSpPr>
          <p:nvPr>
            <p:ph sz="half" idx="1"/>
          </p:nvPr>
        </p:nvSpPr>
        <p:spPr/>
        <p:txBody>
          <a:bodyPr/>
          <a:lstStyle/>
          <a:p>
            <a:pPr marL="0" indent="0">
              <a:buNone/>
            </a:pPr>
            <a:endParaRPr lang="en-US" dirty="0" smtClean="0"/>
          </a:p>
          <a:p>
            <a:pPr marL="0" indent="0">
              <a:buNone/>
            </a:pPr>
            <a:r>
              <a:rPr lang="en-US" dirty="0" smtClean="0"/>
              <a:t>What </a:t>
            </a:r>
            <a:r>
              <a:rPr lang="en-US" dirty="0"/>
              <a:t>worked to develop or prepare you as a leader?</a:t>
            </a:r>
          </a:p>
          <a:p>
            <a:pPr marL="0" indent="0">
              <a:buNone/>
            </a:pPr>
            <a:endParaRPr lang="en-US" dirty="0"/>
          </a:p>
          <a:p>
            <a:pPr marL="0" indent="0">
              <a:buNone/>
            </a:pPr>
            <a:r>
              <a:rPr lang="en-US" dirty="0"/>
              <a:t>What additional short-term strategies for developing successors do you utilize?</a:t>
            </a:r>
          </a:p>
          <a:p>
            <a:endParaRPr lang="en-US" dirty="0"/>
          </a:p>
        </p:txBody>
      </p:sp>
    </p:spTree>
    <p:extLst>
      <p:ext uri="{BB962C8B-B14F-4D97-AF65-F5344CB8AC3E}">
        <p14:creationId xmlns:p14="http://schemas.microsoft.com/office/powerpoint/2010/main" val="359491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Succession Plan</a:t>
            </a:r>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a:t>Long Term: Inform and Educate Others</a:t>
            </a:r>
          </a:p>
          <a:p>
            <a:r>
              <a:rPr lang="en-US" dirty="0"/>
              <a:t>Provide an overview of committees and committee work, particularly to newer faculty</a:t>
            </a:r>
          </a:p>
          <a:p>
            <a:r>
              <a:rPr lang="en-US" dirty="0"/>
              <a:t>Invite newer faculty and potential leaders to senate and committee meetings</a:t>
            </a:r>
          </a:p>
          <a:p>
            <a:r>
              <a:rPr lang="en-US" dirty="0"/>
              <a:t>Offer workshops on governance and participation for faculty (as well as other campus groups)</a:t>
            </a:r>
          </a:p>
          <a:p>
            <a:r>
              <a:rPr lang="en-US" dirty="0"/>
              <a:t>Invite ASCCC and/or CCLC to do a governance visit to your campus</a:t>
            </a:r>
          </a:p>
          <a:p>
            <a:endParaRPr lang="en-US" dirty="0"/>
          </a:p>
          <a:p>
            <a:pPr marL="0" indent="0">
              <a:buNone/>
            </a:pPr>
            <a:r>
              <a:rPr lang="en-US" dirty="0"/>
              <a:t>Long Term: Share Successes</a:t>
            </a:r>
          </a:p>
          <a:p>
            <a:r>
              <a:rPr lang="en-US" dirty="0"/>
              <a:t>Explore ways to share the work of the senate and committees with the rest of campus</a:t>
            </a:r>
          </a:p>
          <a:p>
            <a:r>
              <a:rPr lang="en-US" dirty="0"/>
              <a:t>Share and celebrate the contributions of faculty on committees </a:t>
            </a:r>
          </a:p>
          <a:p>
            <a:endParaRPr lang="en-US" dirty="0"/>
          </a:p>
        </p:txBody>
      </p:sp>
    </p:spTree>
    <p:extLst>
      <p:ext uri="{BB962C8B-B14F-4D97-AF65-F5344CB8AC3E}">
        <p14:creationId xmlns:p14="http://schemas.microsoft.com/office/powerpoint/2010/main" val="608801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Succession Plan</a:t>
            </a:r>
          </a:p>
        </p:txBody>
      </p:sp>
      <p:sp>
        <p:nvSpPr>
          <p:cNvPr id="3" name="Content Placeholder 2"/>
          <p:cNvSpPr>
            <a:spLocks noGrp="1"/>
          </p:cNvSpPr>
          <p:nvPr>
            <p:ph sz="half" idx="1"/>
          </p:nvPr>
        </p:nvSpPr>
        <p:spPr/>
        <p:txBody>
          <a:bodyPr/>
          <a:lstStyle/>
          <a:p>
            <a:pPr marL="0" indent="0">
              <a:buNone/>
            </a:pPr>
            <a:endParaRPr lang="en-US" dirty="0" smtClean="0"/>
          </a:p>
          <a:p>
            <a:pPr marL="0" indent="0">
              <a:buNone/>
            </a:pPr>
            <a:r>
              <a:rPr lang="en-US" dirty="0" smtClean="0"/>
              <a:t>How </a:t>
            </a:r>
            <a:r>
              <a:rPr lang="en-US" dirty="0"/>
              <a:t>did you learn about faculty service or leadership opportunities?</a:t>
            </a:r>
          </a:p>
          <a:p>
            <a:pPr marL="0" indent="0">
              <a:buNone/>
            </a:pPr>
            <a:endParaRPr lang="en-US" dirty="0"/>
          </a:p>
          <a:p>
            <a:pPr marL="0" indent="0">
              <a:buNone/>
            </a:pPr>
            <a:r>
              <a:rPr lang="en-US" dirty="0"/>
              <a:t>What additional long-term strategies for developing successors do you utilize?</a:t>
            </a:r>
          </a:p>
          <a:p>
            <a:endParaRPr lang="en-US" dirty="0"/>
          </a:p>
        </p:txBody>
      </p:sp>
    </p:spTree>
    <p:extLst>
      <p:ext uri="{BB962C8B-B14F-4D97-AF65-F5344CB8AC3E}">
        <p14:creationId xmlns:p14="http://schemas.microsoft.com/office/powerpoint/2010/main" val="302550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 Your Workload</a:t>
            </a:r>
          </a:p>
        </p:txBody>
      </p:sp>
      <p:sp>
        <p:nvSpPr>
          <p:cNvPr id="3" name="Content Placeholder 2"/>
          <p:cNvSpPr>
            <a:spLocks noGrp="1"/>
          </p:cNvSpPr>
          <p:nvPr>
            <p:ph sz="half" idx="1"/>
          </p:nvPr>
        </p:nvSpPr>
        <p:spPr/>
        <p:txBody>
          <a:bodyPr/>
          <a:lstStyle/>
          <a:p>
            <a:pPr marL="0" indent="0">
              <a:buNone/>
            </a:pPr>
            <a:r>
              <a:rPr lang="en-US" dirty="0"/>
              <a:t>Some initial considerations when looking at your To Do List or addressing requests:</a:t>
            </a:r>
          </a:p>
          <a:p>
            <a:r>
              <a:rPr lang="en-US" dirty="0"/>
              <a:t>Is it in the 10+1?</a:t>
            </a:r>
          </a:p>
          <a:p>
            <a:r>
              <a:rPr lang="en-US" dirty="0"/>
              <a:t>Do you want it to be a +1?</a:t>
            </a:r>
          </a:p>
          <a:p>
            <a:r>
              <a:rPr lang="en-US" dirty="0"/>
              <a:t>Is it worth the your time and/or the senate’s time to be involved or to appoint faculty?</a:t>
            </a:r>
          </a:p>
          <a:p>
            <a:r>
              <a:rPr lang="en-US" dirty="0"/>
              <a:t>Will the work or committee actually serve a purpose or accomplish something?</a:t>
            </a:r>
          </a:p>
          <a:p>
            <a:r>
              <a:rPr lang="en-US" dirty="0"/>
              <a:t>Timeline? Urgent or long term?</a:t>
            </a:r>
          </a:p>
          <a:p>
            <a:endParaRPr lang="en-US" dirty="0"/>
          </a:p>
        </p:txBody>
      </p:sp>
    </p:spTree>
    <p:extLst>
      <p:ext uri="{BB962C8B-B14F-4D97-AF65-F5344CB8AC3E}">
        <p14:creationId xmlns:p14="http://schemas.microsoft.com/office/powerpoint/2010/main" val="201998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 Your Workload</a:t>
            </a:r>
          </a:p>
        </p:txBody>
      </p:sp>
      <p:sp>
        <p:nvSpPr>
          <p:cNvPr id="3" name="Content Placeholder 2"/>
          <p:cNvSpPr>
            <a:spLocks noGrp="1"/>
          </p:cNvSpPr>
          <p:nvPr>
            <p:ph sz="half" idx="1"/>
          </p:nvPr>
        </p:nvSpPr>
        <p:spPr/>
        <p:txBody>
          <a:bodyPr/>
          <a:lstStyle/>
          <a:p>
            <a:pPr marL="0" indent="0">
              <a:buNone/>
            </a:pPr>
            <a:r>
              <a:rPr lang="en-US" dirty="0"/>
              <a:t>Befriend administrative </a:t>
            </a:r>
            <a:r>
              <a:rPr lang="en-US" dirty="0" smtClean="0"/>
              <a:t>staff</a:t>
            </a:r>
            <a:endParaRPr lang="en-US" dirty="0"/>
          </a:p>
          <a:p>
            <a:pPr marL="0" indent="0">
              <a:buNone/>
            </a:pPr>
            <a:r>
              <a:rPr lang="en-US" dirty="0"/>
              <a:t>Involve others </a:t>
            </a:r>
          </a:p>
          <a:p>
            <a:pPr lvl="1"/>
            <a:r>
              <a:rPr lang="en-US" dirty="0"/>
              <a:t>Don’t do it alone</a:t>
            </a:r>
          </a:p>
          <a:p>
            <a:pPr lvl="1"/>
            <a:r>
              <a:rPr lang="en-US" dirty="0"/>
              <a:t>Creates opportunities for growth of future leaders and increased ownership by others</a:t>
            </a:r>
          </a:p>
          <a:p>
            <a:pPr marL="0" indent="0">
              <a:buNone/>
            </a:pPr>
            <a:r>
              <a:rPr lang="en-US" dirty="0"/>
              <a:t>Delegate tasks and projects when appropriate</a:t>
            </a:r>
          </a:p>
          <a:p>
            <a:pPr marL="0" indent="0">
              <a:buNone/>
            </a:pPr>
            <a:r>
              <a:rPr lang="en-US" dirty="0"/>
              <a:t>Find a trusted confidant</a:t>
            </a:r>
          </a:p>
          <a:p>
            <a:pPr marL="0" indent="0">
              <a:buNone/>
            </a:pPr>
            <a:r>
              <a:rPr lang="en-US" dirty="0"/>
              <a:t>Avoid strong attachment to the results that you desire</a:t>
            </a:r>
          </a:p>
          <a:p>
            <a:pPr marL="0" indent="0">
              <a:buNone/>
            </a:pPr>
            <a:r>
              <a:rPr lang="en-US" dirty="0"/>
              <a:t>Create and communicate boundaries</a:t>
            </a:r>
          </a:p>
          <a:p>
            <a:endParaRPr lang="en-US" dirty="0"/>
          </a:p>
        </p:txBody>
      </p:sp>
    </p:spTree>
    <p:extLst>
      <p:ext uri="{BB962C8B-B14F-4D97-AF65-F5344CB8AC3E}">
        <p14:creationId xmlns:p14="http://schemas.microsoft.com/office/powerpoint/2010/main" val="149144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 Your Workload</a:t>
            </a:r>
          </a:p>
        </p:txBody>
      </p:sp>
      <p:sp>
        <p:nvSpPr>
          <p:cNvPr id="3" name="Content Placeholder 2"/>
          <p:cNvSpPr>
            <a:spLocks noGrp="1"/>
          </p:cNvSpPr>
          <p:nvPr>
            <p:ph sz="half" idx="1"/>
          </p:nvPr>
        </p:nvSpPr>
        <p:spPr/>
        <p:txBody>
          <a:bodyPr/>
          <a:lstStyle/>
          <a:p>
            <a:pPr marL="0" indent="0">
              <a:buNone/>
            </a:pPr>
            <a:endParaRPr lang="en-US" dirty="0" smtClean="0"/>
          </a:p>
          <a:p>
            <a:pPr marL="0" indent="0">
              <a:buNone/>
            </a:pPr>
            <a:r>
              <a:rPr lang="en-US" dirty="0" smtClean="0"/>
              <a:t>How </a:t>
            </a:r>
            <a:r>
              <a:rPr lang="en-US" dirty="0"/>
              <a:t>have others nurtured your growth while managing their own workload?</a:t>
            </a:r>
          </a:p>
          <a:p>
            <a:pPr marL="0" indent="0">
              <a:buNone/>
            </a:pPr>
            <a:endParaRPr lang="en-US" dirty="0"/>
          </a:p>
          <a:p>
            <a:pPr marL="0" indent="0">
              <a:buNone/>
            </a:pPr>
            <a:endParaRPr lang="en-US" dirty="0"/>
          </a:p>
          <a:p>
            <a:pPr marL="0" indent="0">
              <a:buNone/>
            </a:pPr>
            <a:r>
              <a:rPr lang="en-US" dirty="0"/>
              <a:t>What other ideas do you have for managing workload?</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78563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and Maintain Relationships</a:t>
            </a:r>
          </a:p>
        </p:txBody>
      </p:sp>
      <p:sp>
        <p:nvSpPr>
          <p:cNvPr id="3" name="Content Placeholder 2"/>
          <p:cNvSpPr>
            <a:spLocks noGrp="1"/>
          </p:cNvSpPr>
          <p:nvPr>
            <p:ph sz="half" idx="1"/>
          </p:nvPr>
        </p:nvSpPr>
        <p:spPr/>
        <p:txBody>
          <a:bodyPr>
            <a:normAutofit lnSpcReduction="10000"/>
          </a:bodyPr>
          <a:lstStyle/>
          <a:p>
            <a:r>
              <a:rPr lang="en-US" dirty="0"/>
              <a:t>Meet regularly with administrative and union counterparts</a:t>
            </a:r>
          </a:p>
          <a:p>
            <a:r>
              <a:rPr lang="en-US" dirty="0"/>
              <a:t>Keep your word; keep confidences</a:t>
            </a:r>
          </a:p>
          <a:p>
            <a:r>
              <a:rPr lang="en-US" dirty="0"/>
              <a:t>Use effective communication strategies</a:t>
            </a:r>
          </a:p>
          <a:p>
            <a:pPr lvl="1"/>
            <a:r>
              <a:rPr lang="en-US" dirty="0"/>
              <a:t>Pause &amp; think before you respond</a:t>
            </a:r>
          </a:p>
          <a:p>
            <a:pPr lvl="1"/>
            <a:r>
              <a:rPr lang="en-US" dirty="0"/>
              <a:t>Be an active listener</a:t>
            </a:r>
          </a:p>
          <a:p>
            <a:pPr lvl="1"/>
            <a:r>
              <a:rPr lang="en-US" dirty="0"/>
              <a:t>Take notes</a:t>
            </a:r>
          </a:p>
          <a:p>
            <a:r>
              <a:rPr lang="en-US" dirty="0"/>
              <a:t>Be proactive and positive</a:t>
            </a:r>
          </a:p>
          <a:p>
            <a:r>
              <a:rPr lang="en-US" dirty="0"/>
              <a:t>Treat others with respect</a:t>
            </a:r>
          </a:p>
          <a:p>
            <a:r>
              <a:rPr lang="en-US" dirty="0"/>
              <a:t>Operate with integrity and transparency</a:t>
            </a:r>
          </a:p>
          <a:p>
            <a:r>
              <a:rPr lang="en-US" dirty="0"/>
              <a:t>Use humor to defuse tension in meetings</a:t>
            </a:r>
          </a:p>
          <a:p>
            <a:endParaRPr lang="en-US" dirty="0"/>
          </a:p>
        </p:txBody>
      </p:sp>
    </p:spTree>
    <p:extLst>
      <p:ext uri="{BB962C8B-B14F-4D97-AF65-F5344CB8AC3E}">
        <p14:creationId xmlns:p14="http://schemas.microsoft.com/office/powerpoint/2010/main" val="2139831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care of yourself </a:t>
            </a:r>
          </a:p>
        </p:txBody>
      </p:sp>
      <p:sp>
        <p:nvSpPr>
          <p:cNvPr id="3" name="Content Placeholder 2"/>
          <p:cNvSpPr>
            <a:spLocks noGrp="1"/>
          </p:cNvSpPr>
          <p:nvPr>
            <p:ph sz="half" idx="1"/>
          </p:nvPr>
        </p:nvSpPr>
        <p:spPr/>
        <p:txBody>
          <a:bodyPr/>
          <a:lstStyle/>
          <a:p>
            <a:r>
              <a:rPr lang="en-US" dirty="0"/>
              <a:t>Celebrate your successes </a:t>
            </a:r>
          </a:p>
          <a:p>
            <a:r>
              <a:rPr lang="en-US" dirty="0"/>
              <a:t>Realize its OK to Say No </a:t>
            </a:r>
          </a:p>
          <a:p>
            <a:r>
              <a:rPr lang="en-US" dirty="0"/>
              <a:t>Its OK to say you don’t know </a:t>
            </a:r>
          </a:p>
          <a:p>
            <a:r>
              <a:rPr lang="en-US" dirty="0"/>
              <a:t>Don’t get pressured into making a decision that you are not ready to make</a:t>
            </a:r>
          </a:p>
          <a:p>
            <a:r>
              <a:rPr lang="en-US" dirty="0"/>
              <a:t>Have a sounding board</a:t>
            </a:r>
          </a:p>
          <a:p>
            <a:r>
              <a:rPr lang="en-US" dirty="0"/>
              <a:t>Schedule down time. “the world will not stop if you take a break” </a:t>
            </a:r>
          </a:p>
          <a:p>
            <a:endParaRPr lang="en-US" dirty="0"/>
          </a:p>
        </p:txBody>
      </p:sp>
    </p:spTree>
    <p:extLst>
      <p:ext uri="{BB962C8B-B14F-4D97-AF65-F5344CB8AC3E}">
        <p14:creationId xmlns:p14="http://schemas.microsoft.com/office/powerpoint/2010/main" val="934554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a:t>
            </a:r>
            <a:endParaRPr lang="en-US" dirty="0"/>
          </a:p>
        </p:txBody>
      </p:sp>
      <p:sp>
        <p:nvSpPr>
          <p:cNvPr id="3" name="Content Placeholder 2"/>
          <p:cNvSpPr>
            <a:spLocks noGrp="1"/>
          </p:cNvSpPr>
          <p:nvPr>
            <p:ph sz="half" idx="1"/>
          </p:nvPr>
        </p:nvSpPr>
        <p:spPr/>
        <p:txBody>
          <a:bodyPr/>
          <a:lstStyle/>
          <a:p>
            <a:r>
              <a:rPr lang="en-US" dirty="0"/>
              <a:t>Who are you?</a:t>
            </a:r>
          </a:p>
          <a:p>
            <a:endParaRPr lang="en-US" dirty="0"/>
          </a:p>
          <a:p>
            <a:r>
              <a:rPr lang="en-US" dirty="0"/>
              <a:t>Why are you here?</a:t>
            </a:r>
          </a:p>
          <a:p>
            <a:endParaRPr lang="en-US" dirty="0"/>
          </a:p>
          <a:p>
            <a:r>
              <a:rPr lang="en-US" dirty="0"/>
              <a:t>What would you like to get out of this breakout?</a:t>
            </a:r>
          </a:p>
          <a:p>
            <a:endParaRPr lang="en-US" dirty="0"/>
          </a:p>
        </p:txBody>
      </p:sp>
    </p:spTree>
    <p:extLst>
      <p:ext uri="{BB962C8B-B14F-4D97-AF65-F5344CB8AC3E}">
        <p14:creationId xmlns:p14="http://schemas.microsoft.com/office/powerpoint/2010/main" val="1359475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Questions?  Comments</a:t>
            </a:r>
            <a:r>
              <a:rPr lang="en-US" dirty="0"/>
              <a:t>?</a:t>
            </a:r>
            <a:br>
              <a:rPr lang="en-US" dirty="0"/>
            </a:br>
            <a:r>
              <a:rPr lang="en-US" dirty="0"/>
              <a:t/>
            </a:r>
            <a:br>
              <a:rPr lang="en-US" dirty="0"/>
            </a:br>
            <a:r>
              <a:rPr lang="en-US" dirty="0"/>
              <a:t>Thank you</a:t>
            </a:r>
            <a:r>
              <a:rPr lang="en-US" dirty="0" smtClean="0"/>
              <a:t>!</a:t>
            </a:r>
            <a:br>
              <a:rPr lang="en-US" dirty="0" smtClean="0"/>
            </a:br>
            <a:r>
              <a:rPr lang="en-US" dirty="0" smtClean="0"/>
              <a:t/>
            </a:r>
            <a:br>
              <a:rPr lang="en-US" dirty="0" smtClean="0"/>
            </a:br>
            <a:r>
              <a:rPr lang="en-US" sz="2700" dirty="0" err="1" smtClean="0"/>
              <a:t>info@asccc.org</a:t>
            </a:r>
            <a:endParaRPr lang="en-US" sz="2700" dirty="0"/>
          </a:p>
        </p:txBody>
      </p:sp>
    </p:spTree>
    <p:extLst>
      <p:ext uri="{BB962C8B-B14F-4D97-AF65-F5344CB8AC3E}">
        <p14:creationId xmlns:p14="http://schemas.microsoft.com/office/powerpoint/2010/main" val="1174149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Description</a:t>
            </a:r>
            <a:endParaRPr lang="en-US" dirty="0"/>
          </a:p>
        </p:txBody>
      </p:sp>
      <p:sp>
        <p:nvSpPr>
          <p:cNvPr id="3" name="Content Placeholder 2"/>
          <p:cNvSpPr>
            <a:spLocks noGrp="1"/>
          </p:cNvSpPr>
          <p:nvPr>
            <p:ph sz="half" idx="1"/>
          </p:nvPr>
        </p:nvSpPr>
        <p:spPr/>
        <p:txBody>
          <a:bodyPr/>
          <a:lstStyle/>
          <a:p>
            <a:pPr marL="0" indent="0">
              <a:buNone/>
            </a:pPr>
            <a:r>
              <a:rPr lang="en-US" dirty="0"/>
              <a:t>As a local academic senate president, there are many responsibilities that you must undertake. Mentoring emerging faculty leaders is among one of the most important of those tasks, as it can ensure the health of the academic senate after you have passed the gavel. In this session, we will discuss strategies for growing faculty leaders, for planning leadership succession, and for sustaining effective local academic senate practices. We'll also explore ways to manage workload as a faculty leader.</a:t>
            </a:r>
          </a:p>
          <a:p>
            <a:endParaRPr lang="en-US" dirty="0"/>
          </a:p>
        </p:txBody>
      </p:sp>
    </p:spTree>
    <p:extLst>
      <p:ext uri="{BB962C8B-B14F-4D97-AF65-F5344CB8AC3E}">
        <p14:creationId xmlns:p14="http://schemas.microsoft.com/office/powerpoint/2010/main" val="1275886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Nothing Lasts Forever</a:t>
            </a:r>
            <a:r>
              <a:rPr lang="mr-IN" dirty="0" smtClean="0"/>
              <a:t>…</a:t>
            </a:r>
            <a:endParaRPr lang="en-US" dirty="0"/>
          </a:p>
        </p:txBody>
      </p:sp>
      <p:sp>
        <p:nvSpPr>
          <p:cNvPr id="3" name="Content Placeholder 2"/>
          <p:cNvSpPr>
            <a:spLocks noGrp="1"/>
          </p:cNvSpPr>
          <p:nvPr>
            <p:ph sz="half" idx="1"/>
          </p:nvPr>
        </p:nvSpPr>
        <p:spPr/>
        <p:txBody>
          <a:bodyPr/>
          <a:lstStyle/>
          <a:p>
            <a:pPr marL="0" indent="0">
              <a:buNone/>
            </a:pPr>
            <a:r>
              <a:rPr lang="is-IS" dirty="0"/>
              <a:t>What can you do to relieve some of your anxiety, manage your workload, and leave your responsibilities in good hands?</a:t>
            </a:r>
          </a:p>
          <a:p>
            <a:pPr marL="0" indent="0">
              <a:buNone/>
            </a:pPr>
            <a:endParaRPr lang="is-IS" dirty="0"/>
          </a:p>
          <a:p>
            <a:pPr marL="0" indent="0">
              <a:buNone/>
            </a:pPr>
            <a:r>
              <a:rPr lang="en-US" sz="5400" dirty="0"/>
              <a:t>Plan Your Succession!</a:t>
            </a:r>
          </a:p>
          <a:p>
            <a:endParaRPr lang="en-US" dirty="0"/>
          </a:p>
        </p:txBody>
      </p:sp>
    </p:spTree>
    <p:extLst>
      <p:ext uri="{BB962C8B-B14F-4D97-AF65-F5344CB8AC3E}">
        <p14:creationId xmlns:p14="http://schemas.microsoft.com/office/powerpoint/2010/main" val="465373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You Get Here?</a:t>
            </a:r>
            <a:endParaRPr lang="en-US" dirty="0"/>
          </a:p>
        </p:txBody>
      </p:sp>
      <p:sp>
        <p:nvSpPr>
          <p:cNvPr id="3" name="Content Placeholder 2"/>
          <p:cNvSpPr>
            <a:spLocks noGrp="1"/>
          </p:cNvSpPr>
          <p:nvPr>
            <p:ph sz="half" idx="1"/>
          </p:nvPr>
        </p:nvSpPr>
        <p:spPr/>
        <p:txBody>
          <a:bodyPr>
            <a:normAutofit fontScale="92500"/>
          </a:bodyPr>
          <a:lstStyle/>
          <a:p>
            <a:pPr marL="0" indent="0">
              <a:buNone/>
            </a:pPr>
            <a:r>
              <a:rPr lang="en-US" dirty="0"/>
              <a:t>Who reached out, encouraged, or mentored you? </a:t>
            </a:r>
          </a:p>
          <a:p>
            <a:pPr marL="0" indent="0">
              <a:buNone/>
            </a:pPr>
            <a:endParaRPr lang="en-US" dirty="0"/>
          </a:p>
          <a:p>
            <a:pPr marL="0" indent="0">
              <a:buNone/>
            </a:pPr>
            <a:r>
              <a:rPr lang="en-US" dirty="0"/>
              <a:t>What captured your attention about senate participation or leadership?</a:t>
            </a:r>
          </a:p>
          <a:p>
            <a:pPr marL="0" indent="0">
              <a:buNone/>
            </a:pPr>
            <a:endParaRPr lang="en-US" dirty="0"/>
          </a:p>
          <a:p>
            <a:pPr marL="0" indent="0">
              <a:buNone/>
            </a:pPr>
            <a:r>
              <a:rPr lang="en-US" dirty="0"/>
              <a:t>Why did you get involved?</a:t>
            </a:r>
          </a:p>
          <a:p>
            <a:pPr marL="0" indent="0">
              <a:buNone/>
            </a:pPr>
            <a:endParaRPr lang="en-US" dirty="0"/>
          </a:p>
          <a:p>
            <a:pPr marL="0" indent="0">
              <a:buNone/>
            </a:pPr>
            <a:r>
              <a:rPr lang="en-US" dirty="0"/>
              <a:t>What do you do to get faculty involved?</a:t>
            </a:r>
          </a:p>
          <a:p>
            <a:pPr marL="0" indent="0">
              <a:buNone/>
            </a:pPr>
            <a:endParaRPr lang="en-US" dirty="0"/>
          </a:p>
          <a:p>
            <a:pPr marL="0" indent="0">
              <a:buNone/>
            </a:pPr>
            <a:r>
              <a:rPr lang="en-US" dirty="0"/>
              <a:t>How can you use your experience to motivate others to follow you?</a:t>
            </a:r>
          </a:p>
          <a:p>
            <a:endParaRPr lang="en-US" dirty="0"/>
          </a:p>
        </p:txBody>
      </p:sp>
    </p:spTree>
    <p:extLst>
      <p:ext uri="{BB962C8B-B14F-4D97-AF65-F5344CB8AC3E}">
        <p14:creationId xmlns:p14="http://schemas.microsoft.com/office/powerpoint/2010/main" val="1520327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 Plan Your Succession!</a:t>
            </a:r>
          </a:p>
        </p:txBody>
      </p:sp>
      <p:sp>
        <p:nvSpPr>
          <p:cNvPr id="3" name="Content Placeholder 2"/>
          <p:cNvSpPr>
            <a:spLocks noGrp="1"/>
          </p:cNvSpPr>
          <p:nvPr>
            <p:ph sz="half" idx="1"/>
          </p:nvPr>
        </p:nvSpPr>
        <p:spPr/>
        <p:txBody>
          <a:bodyPr>
            <a:normAutofit fontScale="92500" lnSpcReduction="20000"/>
          </a:bodyPr>
          <a:lstStyle/>
          <a:p>
            <a:pPr marL="0" indent="0">
              <a:buNone/>
            </a:pPr>
            <a:r>
              <a:rPr lang="en-US" b="1" dirty="0"/>
              <a:t>WHAT is a succession plan?</a:t>
            </a:r>
          </a:p>
          <a:p>
            <a:pPr marL="0" indent="0">
              <a:buNone/>
            </a:pPr>
            <a:r>
              <a:rPr lang="en-US" dirty="0"/>
              <a:t>A proactive, strategic plan to ensure necessary talent and skills will be available when needed</a:t>
            </a:r>
          </a:p>
          <a:p>
            <a:pPr marL="0" indent="0">
              <a:buNone/>
            </a:pPr>
            <a:endParaRPr lang="en-US" dirty="0"/>
          </a:p>
          <a:p>
            <a:pPr marL="0" indent="0">
              <a:buNone/>
            </a:pPr>
            <a:r>
              <a:rPr lang="en-US" b="1" dirty="0"/>
              <a:t>WHY is a succession plan important? </a:t>
            </a:r>
          </a:p>
          <a:p>
            <a:pPr marL="0" indent="0">
              <a:buNone/>
            </a:pPr>
            <a:r>
              <a:rPr lang="en-US" dirty="0"/>
              <a:t>To ensure essential knowledge and abilities will be maintained as you and other faculty leaders leave</a:t>
            </a:r>
          </a:p>
          <a:p>
            <a:pPr marL="0" indent="0">
              <a:buNone/>
            </a:pPr>
            <a:r>
              <a:rPr lang="en-US" dirty="0"/>
              <a:t>To maintain consistency in faculty-led committees, policies, procedures, and philosophies</a:t>
            </a:r>
          </a:p>
          <a:p>
            <a:pPr marL="0" indent="0">
              <a:buNone/>
            </a:pPr>
            <a:r>
              <a:rPr lang="en-US" dirty="0"/>
              <a:t>To uphold faculty purview</a:t>
            </a:r>
          </a:p>
          <a:p>
            <a:pPr marL="0" indent="0">
              <a:buNone/>
            </a:pPr>
            <a:r>
              <a:rPr lang="en-US" dirty="0"/>
              <a:t>To help you move on to new positions or opportunities</a:t>
            </a:r>
          </a:p>
          <a:p>
            <a:endParaRPr lang="en-US" dirty="0"/>
          </a:p>
        </p:txBody>
      </p:sp>
    </p:spTree>
    <p:extLst>
      <p:ext uri="{BB962C8B-B14F-4D97-AF65-F5344CB8AC3E}">
        <p14:creationId xmlns:p14="http://schemas.microsoft.com/office/powerpoint/2010/main" val="366608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 Plan Your Succession!</a:t>
            </a:r>
          </a:p>
        </p:txBody>
      </p:sp>
      <p:sp>
        <p:nvSpPr>
          <p:cNvPr id="3" name="Content Placeholder 2"/>
          <p:cNvSpPr>
            <a:spLocks noGrp="1"/>
          </p:cNvSpPr>
          <p:nvPr>
            <p:ph sz="half" idx="1"/>
          </p:nvPr>
        </p:nvSpPr>
        <p:spPr/>
        <p:txBody>
          <a:bodyPr>
            <a:normAutofit lnSpcReduction="10000"/>
          </a:bodyPr>
          <a:lstStyle/>
          <a:p>
            <a:pPr marL="0" indent="0">
              <a:buNone/>
            </a:pPr>
            <a:r>
              <a:rPr lang="en-US" b="1" dirty="0"/>
              <a:t>WHY is a succession plan important? </a:t>
            </a:r>
          </a:p>
          <a:p>
            <a:pPr marL="0" indent="0">
              <a:buNone/>
            </a:pPr>
            <a:r>
              <a:rPr lang="en-US" dirty="0"/>
              <a:t>Helps Avoid:</a:t>
            </a:r>
          </a:p>
          <a:p>
            <a:r>
              <a:rPr lang="en-US" dirty="0"/>
              <a:t>Ineffective consultation</a:t>
            </a:r>
          </a:p>
          <a:p>
            <a:r>
              <a:rPr lang="en-US" dirty="0"/>
              <a:t>Confusion over process</a:t>
            </a:r>
          </a:p>
          <a:p>
            <a:r>
              <a:rPr lang="en-US" dirty="0"/>
              <a:t>Work not getting done</a:t>
            </a:r>
          </a:p>
          <a:p>
            <a:r>
              <a:rPr lang="en-US" dirty="0"/>
              <a:t>Administration filling voids</a:t>
            </a:r>
          </a:p>
          <a:p>
            <a:r>
              <a:rPr lang="en-US" dirty="0"/>
              <a:t>Lack of faculty growth</a:t>
            </a:r>
          </a:p>
          <a:p>
            <a:r>
              <a:rPr lang="en-US" dirty="0"/>
              <a:t>Faculty burnout</a:t>
            </a:r>
          </a:p>
          <a:p>
            <a:r>
              <a:rPr lang="en-US" dirty="0"/>
              <a:t>Low morale </a:t>
            </a:r>
          </a:p>
          <a:p>
            <a:endParaRPr lang="en-US" dirty="0"/>
          </a:p>
        </p:txBody>
      </p:sp>
    </p:spTree>
    <p:extLst>
      <p:ext uri="{BB962C8B-B14F-4D97-AF65-F5344CB8AC3E}">
        <p14:creationId xmlns:p14="http://schemas.microsoft.com/office/powerpoint/2010/main" val="144290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 Plan Your Succession!</a:t>
            </a:r>
          </a:p>
        </p:txBody>
      </p:sp>
      <p:sp>
        <p:nvSpPr>
          <p:cNvPr id="3" name="Content Placeholder 2"/>
          <p:cNvSpPr>
            <a:spLocks noGrp="1"/>
          </p:cNvSpPr>
          <p:nvPr>
            <p:ph sz="half" idx="1"/>
          </p:nvPr>
        </p:nvSpPr>
        <p:spPr/>
        <p:txBody>
          <a:bodyPr/>
          <a:lstStyle/>
          <a:p>
            <a:pPr marL="0" indent="0">
              <a:buNone/>
            </a:pPr>
            <a:r>
              <a:rPr lang="en-US" b="1" dirty="0"/>
              <a:t>WHEN should you develop </a:t>
            </a:r>
            <a:r>
              <a:rPr lang="en-US" b="1" dirty="0" smtClean="0"/>
              <a:t>a succession plan?</a:t>
            </a:r>
            <a:endParaRPr lang="en-US" b="1" dirty="0"/>
          </a:p>
          <a:p>
            <a:pPr marL="0" indent="0">
              <a:buNone/>
            </a:pPr>
            <a:r>
              <a:rPr lang="en-US" dirty="0"/>
              <a:t>Ideally, before you even assume a new leadership position</a:t>
            </a:r>
          </a:p>
          <a:p>
            <a:pPr marL="0" indent="0">
              <a:buNone/>
            </a:pPr>
            <a:r>
              <a:rPr lang="en-US" dirty="0"/>
              <a:t>If not, as you get started</a:t>
            </a:r>
          </a:p>
          <a:p>
            <a:pPr marL="0" indent="0">
              <a:buNone/>
            </a:pPr>
            <a:r>
              <a:rPr lang="en-US" dirty="0"/>
              <a:t>DO NOT WAIT until you are ready to move on!</a:t>
            </a:r>
          </a:p>
          <a:p>
            <a:pPr marL="0" indent="0">
              <a:buNone/>
            </a:pPr>
            <a:endParaRPr lang="en-US" dirty="0"/>
          </a:p>
          <a:p>
            <a:pPr marL="0" indent="0">
              <a:buNone/>
            </a:pPr>
            <a:r>
              <a:rPr lang="en-US" b="1" dirty="0"/>
              <a:t>HOW do you develop </a:t>
            </a:r>
            <a:r>
              <a:rPr lang="en-US" b="1" dirty="0" smtClean="0"/>
              <a:t>succession plan?</a:t>
            </a:r>
            <a:endParaRPr lang="en-US" b="1" dirty="0"/>
          </a:p>
          <a:p>
            <a:pPr marL="0" indent="0">
              <a:buNone/>
            </a:pPr>
            <a:r>
              <a:rPr lang="en-US" dirty="0"/>
              <a:t>Let’s look at a few ways</a:t>
            </a:r>
          </a:p>
          <a:p>
            <a:endParaRPr lang="en-US" dirty="0"/>
          </a:p>
        </p:txBody>
      </p:sp>
    </p:spTree>
    <p:extLst>
      <p:ext uri="{BB962C8B-B14F-4D97-AF65-F5344CB8AC3E}">
        <p14:creationId xmlns:p14="http://schemas.microsoft.com/office/powerpoint/2010/main" val="160085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Succession Plan</a:t>
            </a:r>
          </a:p>
        </p:txBody>
      </p:sp>
      <p:sp>
        <p:nvSpPr>
          <p:cNvPr id="3" name="Content Placeholder 2"/>
          <p:cNvSpPr>
            <a:spLocks noGrp="1"/>
          </p:cNvSpPr>
          <p:nvPr>
            <p:ph sz="half" idx="1"/>
          </p:nvPr>
        </p:nvSpPr>
        <p:spPr/>
        <p:txBody>
          <a:bodyPr/>
          <a:lstStyle/>
          <a:p>
            <a:pPr marL="0" indent="0">
              <a:buNone/>
            </a:pPr>
            <a:r>
              <a:rPr lang="en-US" dirty="0"/>
              <a:t>Think Ahead</a:t>
            </a:r>
          </a:p>
          <a:p>
            <a:r>
              <a:rPr lang="en-US" dirty="0"/>
              <a:t>Look at senate and committee bylaws or charters – if no succession structure included, consider developing one</a:t>
            </a:r>
          </a:p>
          <a:p>
            <a:r>
              <a:rPr lang="en-US" dirty="0"/>
              <a:t>Identify those with the potential to lead</a:t>
            </a:r>
          </a:p>
          <a:p>
            <a:r>
              <a:rPr lang="en-US" dirty="0"/>
              <a:t>Recognize that some excel in support roles – this is okay! </a:t>
            </a:r>
          </a:p>
          <a:p>
            <a:r>
              <a:rPr lang="en-US" dirty="0"/>
              <a:t>Give potential candidates opportunities to experience leadership even in small roles</a:t>
            </a:r>
          </a:p>
          <a:p>
            <a:pPr lvl="1"/>
            <a:r>
              <a:rPr lang="en-US" dirty="0"/>
              <a:t>“President or designee”</a:t>
            </a:r>
          </a:p>
          <a:p>
            <a:endParaRPr lang="en-US" dirty="0"/>
          </a:p>
        </p:txBody>
      </p:sp>
    </p:spTree>
    <p:extLst>
      <p:ext uri="{BB962C8B-B14F-4D97-AF65-F5344CB8AC3E}">
        <p14:creationId xmlns:p14="http://schemas.microsoft.com/office/powerpoint/2010/main" val="1578480099"/>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Colors.potx" id="{709733E0-98AB-B742-A901-A5ADFEE70B17}" vid="{2B555066-8715-5444-816F-F32952213B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Colors</Template>
  <TotalTime>12</TotalTime>
  <Words>929</Words>
  <Application>Microsoft Macintosh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Gill Sans</vt:lpstr>
      <vt:lpstr>Gill Sans Ultra Bold</vt:lpstr>
      <vt:lpstr>Palatino</vt:lpstr>
      <vt:lpstr>Arial</vt:lpstr>
      <vt:lpstr>Office Theme</vt:lpstr>
      <vt:lpstr>Mentoring and Growing Faculty Leaders, Start Looking for your Replacement Now! Cheryl Aschenbach, ASCCC Secretary Stephanie Curry, ASCCC North Representative </vt:lpstr>
      <vt:lpstr>Check-In</vt:lpstr>
      <vt:lpstr>Breakout Description</vt:lpstr>
      <vt:lpstr>Nothing Lasts Forever…</vt:lpstr>
      <vt:lpstr>How Did You Get Here?</vt:lpstr>
      <vt:lpstr>First – Plan Your Succession!</vt:lpstr>
      <vt:lpstr>First – Plan Your Succession!</vt:lpstr>
      <vt:lpstr>First – Plan Your Succession!</vt:lpstr>
      <vt:lpstr>Developing a Succession Plan</vt:lpstr>
      <vt:lpstr>Developing a Succession Plan</vt:lpstr>
      <vt:lpstr>Developing a Succession Plan</vt:lpstr>
      <vt:lpstr>Developing a Succession Plan</vt:lpstr>
      <vt:lpstr>Developing a Succession Plan</vt:lpstr>
      <vt:lpstr>Developing a Succession Plan</vt:lpstr>
      <vt:lpstr>Manage Your Workload</vt:lpstr>
      <vt:lpstr>Manage Your Workload</vt:lpstr>
      <vt:lpstr>Manage Your Workload</vt:lpstr>
      <vt:lpstr>Develop and Maintain Relationships</vt:lpstr>
      <vt:lpstr>Take care of yourself </vt:lpstr>
      <vt:lpstr>Questions?  Comments?  Thank you!  info@asccc.org</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 and Growing Faculty Leaders, Start Looking for your Replacement Now! Cheryl Aschenbach, ASCCC Secretary Stephanie Curry, ASCCC North Representative </dc:title>
  <dc:creator>Microsoft Office User</dc:creator>
  <cp:lastModifiedBy>Microsoft Office User</cp:lastModifiedBy>
  <cp:revision>2</cp:revision>
  <dcterms:created xsi:type="dcterms:W3CDTF">2020-06-14T21:54:39Z</dcterms:created>
  <dcterms:modified xsi:type="dcterms:W3CDTF">2020-06-14T22:07:17Z</dcterms:modified>
</cp:coreProperties>
</file>