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7" r:id="rId2"/>
    <p:sldMasterId id="2147483686" r:id="rId3"/>
  </p:sldMasterIdLst>
  <p:notesMasterIdLst>
    <p:notesMasterId r:id="rId19"/>
  </p:notesMasterIdLst>
  <p:sldIdLst>
    <p:sldId id="275" r:id="rId4"/>
    <p:sldId id="257" r:id="rId5"/>
    <p:sldId id="280" r:id="rId6"/>
    <p:sldId id="274" r:id="rId7"/>
    <p:sldId id="277" r:id="rId8"/>
    <p:sldId id="278" r:id="rId9"/>
    <p:sldId id="279" r:id="rId10"/>
    <p:sldId id="273" r:id="rId11"/>
    <p:sldId id="281" r:id="rId12"/>
    <p:sldId id="272" r:id="rId13"/>
    <p:sldId id="268" r:id="rId14"/>
    <p:sldId id="266" r:id="rId15"/>
    <p:sldId id="267" r:id="rId16"/>
    <p:sldId id="265" r:id="rId17"/>
    <p:sldId id="264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18C9A4-B448-4038-87ED-3523D94B6512}">
  <a:tblStyle styleId="{0718C9A4-B448-4038-87ED-3523D94B65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8"/>
    <p:restoredTop sz="86594" autoAdjust="0"/>
  </p:normalViewPr>
  <p:slideViewPr>
    <p:cSldViewPr snapToGrid="0">
      <p:cViewPr varScale="1">
        <p:scale>
          <a:sx n="107" d="100"/>
          <a:sy n="107" d="100"/>
        </p:scale>
        <p:origin x="46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29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99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Resolutions packet—explain this comes from Exec and committees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actual Plenary—will include resolutions from Area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Resolutions—from delegates at Plenary: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If authors are in room—ask for background and rationale of new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Review New Resolutions—any amendments?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At Plenary—Amendments Deadline 12:30 p.m. 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Search website for other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Max 4 Whereas or Resolved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Spell out acronyms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Create a clear title</a:t>
            </a:r>
          </a:p>
        </p:txBody>
      </p:sp>
    </p:spTree>
    <p:extLst>
      <p:ext uri="{BB962C8B-B14F-4D97-AF65-F5344CB8AC3E}">
        <p14:creationId xmlns:p14="http://schemas.microsoft.com/office/powerpoint/2010/main" val="257135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Communities under the RESOURCES tab</a:t>
            </a:r>
          </a:p>
          <a:p>
            <a:pPr marL="158750" indent="0">
              <a:buNone/>
            </a:pPr>
            <a:r>
              <a:rPr lang="en-US" dirty="0"/>
              <a:t>Handbook under the COMMUNITIES tab</a:t>
            </a:r>
          </a:p>
          <a:p>
            <a:pPr marL="158750" indent="0">
              <a:buNone/>
            </a:pPr>
            <a:r>
              <a:rPr lang="en-US" dirty="0"/>
              <a:t>Technical Visits under SERVICES tab</a:t>
            </a:r>
          </a:p>
          <a:p>
            <a:pPr marL="158750" indent="0">
              <a:buNone/>
            </a:pPr>
            <a:r>
              <a:rPr lang="en-US" dirty="0"/>
              <a:t>Listservs under RESOURCES</a:t>
            </a:r>
          </a:p>
        </p:txBody>
      </p:sp>
    </p:spTree>
    <p:extLst>
      <p:ext uri="{BB962C8B-B14F-4D97-AF65-F5344CB8AC3E}">
        <p14:creationId xmlns:p14="http://schemas.microsoft.com/office/powerpoint/2010/main" val="1423864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9a033fb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579a033fb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79a033fb1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A runs from the Oregon border through the Central Valley to Bakersfield</a:t>
            </a:r>
          </a:p>
        </p:txBody>
      </p:sp>
    </p:spTree>
    <p:extLst>
      <p:ext uri="{BB962C8B-B14F-4D97-AF65-F5344CB8AC3E}">
        <p14:creationId xmlns:p14="http://schemas.microsoft.com/office/powerpoint/2010/main" val="86901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B encompasses the Greater Bay Area, from Mendocino to Monterey</a:t>
            </a:r>
          </a:p>
        </p:txBody>
      </p:sp>
    </p:spTree>
    <p:extLst>
      <p:ext uri="{BB962C8B-B14F-4D97-AF65-F5344CB8AC3E}">
        <p14:creationId xmlns:p14="http://schemas.microsoft.com/office/powerpoint/2010/main" val="298292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Angeles and the Central Coast </a:t>
            </a:r>
          </a:p>
        </p:txBody>
      </p:sp>
    </p:spTree>
    <p:extLst>
      <p:ext uri="{BB962C8B-B14F-4D97-AF65-F5344CB8AC3E}">
        <p14:creationId xmlns:p14="http://schemas.microsoft.com/office/powerpoint/2010/main" val="210603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D is Orange County, San Diego, the Inland Empire, and across the Arizona border </a:t>
            </a:r>
          </a:p>
        </p:txBody>
      </p:sp>
    </p:spTree>
    <p:extLst>
      <p:ext uri="{BB962C8B-B14F-4D97-AF65-F5344CB8AC3E}">
        <p14:creationId xmlns:p14="http://schemas.microsoft.com/office/powerpoint/2010/main" val="173445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A runs from the Oregon border through the Central Valley to Bakersfield</a:t>
            </a:r>
          </a:p>
        </p:txBody>
      </p:sp>
    </p:spTree>
    <p:extLst>
      <p:ext uri="{BB962C8B-B14F-4D97-AF65-F5344CB8AC3E}">
        <p14:creationId xmlns:p14="http://schemas.microsoft.com/office/powerpoint/2010/main" val="27947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meetings </a:t>
            </a:r>
          </a:p>
          <a:p>
            <a:r>
              <a:rPr lang="en-US" dirty="0"/>
              <a:t>Exec Meetings at colleges </a:t>
            </a:r>
          </a:p>
          <a:p>
            <a:r>
              <a:rPr lang="en-US" dirty="0"/>
              <a:t>Senate presidents – Hayward readers</a:t>
            </a:r>
          </a:p>
        </p:txBody>
      </p:sp>
    </p:spTree>
    <p:extLst>
      <p:ext uri="{BB962C8B-B14F-4D97-AF65-F5344CB8AC3E}">
        <p14:creationId xmlns:p14="http://schemas.microsoft.com/office/powerpoint/2010/main" val="335043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Pre-session resolutions—Time to send in amendments!</a:t>
            </a:r>
          </a:p>
        </p:txBody>
      </p:sp>
    </p:spTree>
    <p:extLst>
      <p:ext uri="{BB962C8B-B14F-4D97-AF65-F5344CB8AC3E}">
        <p14:creationId xmlns:p14="http://schemas.microsoft.com/office/powerpoint/2010/main" val="151353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  <a:defRPr sz="41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>
                <a:solidFill>
                  <a:srgbClr val="3F3F3F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6" name="Google Shape;126;p18"/>
          <p:cNvCxnSpPr/>
          <p:nvPr/>
        </p:nvCxnSpPr>
        <p:spPr>
          <a:xfrm>
            <a:off x="685800" y="2548890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 rot="5400000">
            <a:off x="5457900" y="1628700"/>
            <a:ext cx="4400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 rot="5400000">
            <a:off x="1266900" y="-352500"/>
            <a:ext cx="4400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203" y="3884877"/>
            <a:ext cx="8219597" cy="112255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860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1"/>
            <a:ext cx="9144000" cy="1766372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302559"/>
            <a:ext cx="7543800" cy="126432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100" y="1996927"/>
            <a:ext cx="7543800" cy="234029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8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D0EA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5614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4A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1743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546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636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1348741"/>
            <a:ext cx="3691903" cy="3293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195" y="1348741"/>
            <a:ext cx="3711661" cy="3293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 userDrawn="1"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370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238" y="1348740"/>
            <a:ext cx="75438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556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203" y="3884877"/>
            <a:ext cx="8219597" cy="112255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90595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1"/>
            <a:ext cx="9144000" cy="1766372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302559"/>
            <a:ext cx="7543800" cy="126432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100" y="1996927"/>
            <a:ext cx="7543800" cy="234029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1936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D0EA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4042769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4A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2688927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546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52" y="1001319"/>
            <a:ext cx="2687596" cy="120899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0569" y="834081"/>
            <a:ext cx="5004486" cy="350314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5352" y="2196414"/>
            <a:ext cx="2687596" cy="189985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7655" y="4767263"/>
            <a:ext cx="2057400" cy="273844"/>
          </a:xfrm>
        </p:spPr>
        <p:txBody>
          <a:bodyPr r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194214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1348741"/>
            <a:ext cx="3691903" cy="32935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195" y="1348741"/>
            <a:ext cx="3711661" cy="32935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084714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/>
        </p:nvSpPr>
        <p:spPr>
          <a:xfrm>
            <a:off x="643537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750" smtClean="0">
                <a:latin typeface="+mj-lt"/>
              </a:rPr>
              <a:pPr/>
              <a:t>‹#›</a:t>
            </a:fld>
            <a:endParaRPr lang="en-US" sz="75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238" y="1348740"/>
            <a:ext cx="75438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236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32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457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36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1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00" cy="41253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29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3" name="Google Shape;143;p21"/>
          <p:cNvCxnSpPr/>
          <p:nvPr/>
        </p:nvCxnSpPr>
        <p:spPr>
          <a:xfrm>
            <a:off x="731520" y="3449574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1pPr>
            <a:lvl2pPr marL="914400" lvl="1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 sz="1500"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 sz="1500"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23"/>
          <p:cNvCxnSpPr/>
          <p:nvPr/>
        </p:nvCxnSpPr>
        <p:spPr>
          <a:xfrm rot="5400000">
            <a:off x="2806394" y="3034230"/>
            <a:ext cx="35319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4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2pPr>
            <a:lvl3pPr marL="1371600" lvl="2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00" cy="3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3" name="Google Shape;173;p25"/>
          <p:cNvCxnSpPr/>
          <p:nvPr/>
        </p:nvCxnSpPr>
        <p:spPr>
          <a:xfrm rot="5400000">
            <a:off x="684098" y="2685060"/>
            <a:ext cx="41835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600" cy="41253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19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SzPts val="9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0" y="165590"/>
            <a:ext cx="9144000" cy="1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9144000" cy="27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accent4"/>
                </a:solidFill>
                <a:latin typeface="+mj-lt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accent4"/>
                </a:solidFill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97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50">
                <a:latin typeface="Arial Black" panose="020B0A04020102020204" pitchFamily="34" charset="0"/>
              </a:rPr>
              <a:t>Area A Meeting </a:t>
            </a:r>
            <a:r>
              <a:rPr lang="en-US" sz="3150" dirty="0">
                <a:latin typeface="Arial Black" panose="020B0A04020102020204" pitchFamily="34" charset="0"/>
              </a:rPr>
              <a:t>– June 19, 2020</a:t>
            </a:r>
          </a:p>
        </p:txBody>
      </p:sp>
    </p:spTree>
    <p:extLst>
      <p:ext uri="{BB962C8B-B14F-4D97-AF65-F5344CB8AC3E}">
        <p14:creationId xmlns:p14="http://schemas.microsoft.com/office/powerpoint/2010/main" val="172698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F337-E731-4994-A680-B365D9FC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Area Rep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83AF-B923-4C0E-A458-49659144E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2851"/>
            <a:ext cx="8229600" cy="38384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Provide information about Academic Senate activities and resources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Provide communication to the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Listservs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Help senate presidents/delegates prepare for Plenary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Facilitate Area Meetings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Before and at Plenary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BB852-EB6C-4DE2-BFD5-DE6A641E8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488"/>
          <a:stretch/>
        </p:blipFill>
        <p:spPr>
          <a:xfrm>
            <a:off x="6021234" y="3372710"/>
            <a:ext cx="914400" cy="11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8B0D-AF98-4DAB-88EF-E52BA5B2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Area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2C24-4680-4388-9CA7-B72CF8FD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President/Vice President Report</a:t>
            </a:r>
          </a:p>
          <a:p>
            <a:r>
              <a:rPr lang="en-US" dirty="0"/>
              <a:t>Pre-Session Resolutions Review</a:t>
            </a:r>
          </a:p>
          <a:p>
            <a:r>
              <a:rPr lang="en-US" dirty="0"/>
              <a:t>Newly Proposed Resolutions</a:t>
            </a:r>
          </a:p>
          <a:p>
            <a:r>
              <a:rPr lang="en-US" dirty="0"/>
              <a:t>Area Concerns</a:t>
            </a:r>
          </a:p>
          <a:p>
            <a:r>
              <a:rPr lang="en-US" dirty="0"/>
              <a:t>Special Program/Host Highlight</a:t>
            </a:r>
          </a:p>
          <a:p>
            <a:r>
              <a:rPr lang="en-US" dirty="0"/>
              <a:t>Community Building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C8F61-FA1B-4A88-B9C0-88C6FC46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11" y="13917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0B89-CBEF-403B-8B87-DA29C9E9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3855"/>
            <a:ext cx="8229600" cy="742800"/>
          </a:xfrm>
        </p:spPr>
        <p:txBody>
          <a:bodyPr/>
          <a:lstStyle/>
          <a:p>
            <a:r>
              <a:rPr lang="en-US" dirty="0"/>
              <a:t>Why Resolutions?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0FF6B-B269-4C78-8265-6421BC9CE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5596"/>
            <a:ext cx="8294914" cy="31082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Resolution development is the primary and formal mechanism for setting policy of the Academic Senate.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Resolutions identify and record the will of the academic senates of the California community colleges. The Academic Senate relies on formal resolutions to set direction for the organization as a whole.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Members of the Academic Senate Executive Committee and its standing and ad hoc committees implement adopted resolutions to respond to issues, to conduct its work, and to take action.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C1125-06F0-4687-8D44-469023E07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8" y="288315"/>
            <a:ext cx="1707424" cy="14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1EBAB-D21C-4C33-A220-DBA18E65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2880904"/>
            <a:ext cx="3048000" cy="1504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7AED-F7C5-4C0E-9133-2E69DAB6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Resolution Process?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5F880-CE9F-4189-8A1D-ABD0E4AC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0149"/>
            <a:ext cx="6439990" cy="4329793"/>
          </a:xfrm>
        </p:spPr>
        <p:txBody>
          <a:bodyPr/>
          <a:lstStyle/>
          <a:p>
            <a:pPr marL="801688" indent="-339725"/>
            <a:r>
              <a:rPr lang="en-US" sz="2000" dirty="0"/>
              <a:t>Pre-Session Resolutions</a:t>
            </a:r>
          </a:p>
          <a:p>
            <a:pPr marL="1258888" lvl="1" indent="-339725"/>
            <a:r>
              <a:rPr lang="en-US" sz="1800" dirty="0"/>
              <a:t>ASCCC Executive and Committees</a:t>
            </a:r>
          </a:p>
          <a:p>
            <a:pPr marL="1258888" lvl="1" indent="-339725"/>
            <a:r>
              <a:rPr lang="en-US" sz="1800" dirty="0"/>
              <a:t>Area Meetings</a:t>
            </a:r>
          </a:p>
          <a:p>
            <a:pPr marL="801688" indent="-339725"/>
            <a:r>
              <a:rPr lang="en-US" sz="2000" dirty="0"/>
              <a:t>New Resolutions </a:t>
            </a:r>
          </a:p>
          <a:p>
            <a:pPr marL="1258888" lvl="1" indent="-339725"/>
            <a:r>
              <a:rPr lang="en-US" sz="1800" dirty="0"/>
              <a:t>Delegates and local senate representatives at Plenary</a:t>
            </a:r>
          </a:p>
          <a:p>
            <a:pPr marL="801688" indent="-339725"/>
            <a:r>
              <a:rPr lang="en-US" sz="2000" dirty="0"/>
              <a:t>Amendments </a:t>
            </a:r>
          </a:p>
          <a:p>
            <a:pPr marL="1258888" lvl="1" indent="-339725"/>
            <a:r>
              <a:rPr lang="en-US" sz="1800" dirty="0"/>
              <a:t>Review and discuss in Area Meetings and Plenary</a:t>
            </a:r>
          </a:p>
          <a:p>
            <a:pPr marL="1258888" lvl="2" indent="-339725"/>
            <a:r>
              <a:rPr lang="en-US" sz="1800" dirty="0"/>
              <a:t>Amendment Sheets—four delegate signatures</a:t>
            </a:r>
          </a:p>
          <a:p>
            <a:pPr marL="1258888" lvl="2" indent="-339725"/>
            <a:r>
              <a:rPr lang="en-US" sz="1800" dirty="0"/>
              <a:t>Watch for DEADLINES and Mandatory Meetings!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E3D80-AB05-4C23-AC8F-2A91FAED5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3" t="16593" r="8095" b="19576"/>
          <a:stretch/>
        </p:blipFill>
        <p:spPr>
          <a:xfrm>
            <a:off x="4841966" y="3253999"/>
            <a:ext cx="4023361" cy="174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7794-70AF-4415-BBEA-C28151D3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Resources?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173C-BBAC-4A98-8FDD-A9A4E5C2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38" y="1200150"/>
            <a:ext cx="6927669" cy="3657600"/>
          </a:xfrm>
        </p:spPr>
        <p:txBody>
          <a:bodyPr/>
          <a:lstStyle/>
          <a:p>
            <a:pPr lvl="0"/>
            <a:r>
              <a:rPr lang="en-US" sz="3200" dirty="0"/>
              <a:t>Bookmark ASCCC.org</a:t>
            </a:r>
          </a:p>
          <a:p>
            <a:pPr lvl="1"/>
            <a:r>
              <a:rPr lang="en-US" sz="2800" dirty="0"/>
              <a:t>Volunteer for Committees</a:t>
            </a:r>
          </a:p>
          <a:p>
            <a:pPr lvl="1"/>
            <a:r>
              <a:rPr lang="en-US" sz="2800" dirty="0"/>
              <a:t>Download the Handbook</a:t>
            </a:r>
          </a:p>
          <a:p>
            <a:pPr lvl="1"/>
            <a:r>
              <a:rPr lang="en-US" sz="2800" dirty="0"/>
              <a:t>Consider a Technical Visit</a:t>
            </a:r>
          </a:p>
          <a:p>
            <a:pPr lvl="1"/>
            <a:r>
              <a:rPr lang="en-US" sz="2800" dirty="0"/>
              <a:t>Sign-up for Listservs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F3183-C0BA-4B55-97C5-D0AAB7EBA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14" t="22219" r="38762" b="18899"/>
          <a:stretch/>
        </p:blipFill>
        <p:spPr>
          <a:xfrm>
            <a:off x="6853646" y="793234"/>
            <a:ext cx="1557236" cy="21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457200" y="608394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457200" y="1632030"/>
            <a:ext cx="8229600" cy="322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en" sz="3200" b="1" dirty="0"/>
              <a:t>Contact Information—</a:t>
            </a:r>
            <a:r>
              <a:rPr lang="en-US" sz="3200" b="1" dirty="0"/>
              <a:t>email me anytime!</a:t>
            </a:r>
            <a:endParaRPr sz="3200" b="1"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342900" lvl="1" indent="0" algn="ctr" rtl="0"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800" b="1" dirty="0">
                <a:solidFill>
                  <a:srgbClr val="FF0000"/>
                </a:solidFill>
              </a:rPr>
              <a:t>Julie Oliver oliverj@crc.losrios.edu</a:t>
            </a:r>
            <a:endParaRPr sz="2800" b="1" dirty="0">
              <a:solidFill>
                <a:srgbClr val="FF0000"/>
              </a:solidFill>
            </a:endParaRPr>
          </a:p>
          <a:p>
            <a:pPr marL="342900" lvl="1" indent="0" algn="l" rtl="0"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139700" lvl="0" indent="-3810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B2239-C77A-4C18-BA3D-EDF00F3EB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0" t="4320" r="3686" b="9044"/>
          <a:stretch/>
        </p:blipFill>
        <p:spPr>
          <a:xfrm>
            <a:off x="3840480" y="3378926"/>
            <a:ext cx="1724298" cy="1637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ctrTitle"/>
          </p:nvPr>
        </p:nvSpPr>
        <p:spPr>
          <a:xfrm>
            <a:off x="685800" y="428007"/>
            <a:ext cx="4598719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Today’s Agenda</a:t>
            </a:r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1"/>
          </p:nvPr>
        </p:nvSpPr>
        <p:spPr>
          <a:xfrm>
            <a:off x="590798" y="1987633"/>
            <a:ext cx="6400800" cy="216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Introductions</a:t>
            </a:r>
          </a:p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Area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/>
              <a:t>Meeting Review</a:t>
            </a:r>
          </a:p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Resolutions</a:t>
            </a:r>
          </a:p>
          <a:p>
            <a:pPr marL="588645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Resources</a:t>
            </a:r>
          </a:p>
          <a:p>
            <a:pPr marL="0" lvl="0" indent="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AA7A4-CF83-4B0F-B2F8-4A603D8F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71" y="353786"/>
            <a:ext cx="2209527" cy="2209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2C23-14ED-1847-9ED8-71EA23AB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 Introductions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F976-37BB-2845-BE9D-72D044A5D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1348741"/>
            <a:ext cx="7726332" cy="32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add the following to the Chat: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Your name</a:t>
            </a:r>
          </a:p>
          <a:p>
            <a:pPr lvl="1"/>
            <a:r>
              <a:rPr lang="en-US" dirty="0"/>
              <a:t>Your college </a:t>
            </a:r>
          </a:p>
          <a:p>
            <a:pPr lvl="1"/>
            <a:r>
              <a:rPr lang="en-US" dirty="0"/>
              <a:t>Your leadership role at your college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any questions, comments, or ideas you have throughout today’s session in the Chat area.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A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800100"/>
            <a:ext cx="3691903" cy="4076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American River College </a:t>
            </a:r>
          </a:p>
          <a:p>
            <a:r>
              <a:rPr lang="en-US" dirty="0"/>
              <a:t>Bakersfield College </a:t>
            </a:r>
          </a:p>
          <a:p>
            <a:r>
              <a:rPr lang="en-US" dirty="0"/>
              <a:t>Butte College </a:t>
            </a:r>
          </a:p>
          <a:p>
            <a:r>
              <a:rPr lang="en-US" dirty="0"/>
              <a:t>Cerro </a:t>
            </a:r>
            <a:r>
              <a:rPr lang="en-US" dirty="0" err="1"/>
              <a:t>Coso</a:t>
            </a:r>
            <a:r>
              <a:rPr lang="en-US" dirty="0"/>
              <a:t> College </a:t>
            </a:r>
          </a:p>
          <a:p>
            <a:r>
              <a:rPr lang="en-US" dirty="0"/>
              <a:t>Clovis Community College </a:t>
            </a:r>
          </a:p>
          <a:p>
            <a:r>
              <a:rPr lang="en-US" dirty="0"/>
              <a:t>Columbia College </a:t>
            </a:r>
          </a:p>
          <a:p>
            <a:r>
              <a:rPr lang="en-US" dirty="0"/>
              <a:t>Cosumnes River College </a:t>
            </a:r>
          </a:p>
          <a:p>
            <a:r>
              <a:rPr lang="en-US" dirty="0"/>
              <a:t>Feather River College </a:t>
            </a:r>
          </a:p>
          <a:p>
            <a:r>
              <a:rPr lang="en-US" dirty="0"/>
              <a:t>Folsom Lake College </a:t>
            </a:r>
          </a:p>
          <a:p>
            <a:r>
              <a:rPr lang="en-US" dirty="0"/>
              <a:t>Fresno City College </a:t>
            </a:r>
          </a:p>
          <a:p>
            <a:r>
              <a:rPr lang="en-US" dirty="0"/>
              <a:t>Lake Tahoe Community College </a:t>
            </a:r>
          </a:p>
          <a:p>
            <a:r>
              <a:rPr lang="en-US" dirty="0"/>
              <a:t>Lassen College </a:t>
            </a:r>
          </a:p>
          <a:p>
            <a:r>
              <a:rPr lang="en-US" dirty="0"/>
              <a:t>Madera Community College </a:t>
            </a:r>
          </a:p>
          <a:p>
            <a:r>
              <a:rPr lang="en-US" dirty="0"/>
              <a:t>Merced College </a:t>
            </a:r>
          </a:p>
          <a:p>
            <a:r>
              <a:rPr lang="en-US" dirty="0"/>
              <a:t>Modesto Junior College 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4E28B0-BAD4-2A48-B236-CC52FD81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5625" y="800100"/>
            <a:ext cx="3711661" cy="4076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Porterville College </a:t>
            </a:r>
          </a:p>
          <a:p>
            <a:r>
              <a:rPr lang="en-US" dirty="0"/>
              <a:t>College of the Redwoods </a:t>
            </a:r>
          </a:p>
          <a:p>
            <a:r>
              <a:rPr lang="en-US" dirty="0"/>
              <a:t>Reedley College </a:t>
            </a:r>
          </a:p>
          <a:p>
            <a:r>
              <a:rPr lang="en-US" dirty="0"/>
              <a:t>Sacramento City College </a:t>
            </a:r>
          </a:p>
          <a:p>
            <a:r>
              <a:rPr lang="en-US" dirty="0"/>
              <a:t>San Joaquin Delta College </a:t>
            </a:r>
          </a:p>
          <a:p>
            <a:r>
              <a:rPr lang="en-US" dirty="0"/>
              <a:t>College of the Sequoias</a:t>
            </a:r>
          </a:p>
          <a:p>
            <a:r>
              <a:rPr lang="en-US" dirty="0"/>
              <a:t>Shasta College </a:t>
            </a:r>
          </a:p>
          <a:p>
            <a:r>
              <a:rPr lang="en-US" dirty="0"/>
              <a:t>Sierra College </a:t>
            </a:r>
          </a:p>
          <a:p>
            <a:r>
              <a:rPr lang="en-US" dirty="0"/>
              <a:t>College of the </a:t>
            </a:r>
            <a:r>
              <a:rPr lang="en-US" dirty="0" err="1"/>
              <a:t>Siskiyous</a:t>
            </a:r>
            <a:r>
              <a:rPr lang="en-US" dirty="0"/>
              <a:t> </a:t>
            </a:r>
          </a:p>
          <a:p>
            <a:r>
              <a:rPr lang="en-US" dirty="0"/>
              <a:t>Taft College </a:t>
            </a:r>
          </a:p>
          <a:p>
            <a:r>
              <a:rPr lang="en-US" dirty="0"/>
              <a:t>West Hills College Coalinga </a:t>
            </a:r>
          </a:p>
          <a:p>
            <a:r>
              <a:rPr lang="en-US" dirty="0"/>
              <a:t>West Hills College Lemoore </a:t>
            </a:r>
          </a:p>
          <a:p>
            <a:r>
              <a:rPr lang="en-US" dirty="0"/>
              <a:t>Woodland Community College </a:t>
            </a:r>
          </a:p>
          <a:p>
            <a:r>
              <a:rPr lang="en-US" dirty="0"/>
              <a:t>Yuba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B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College of Alameda</a:t>
            </a:r>
          </a:p>
          <a:p>
            <a:r>
              <a:rPr lang="en-US" dirty="0"/>
              <a:t>Berkeley City College </a:t>
            </a:r>
          </a:p>
          <a:p>
            <a:r>
              <a:rPr lang="en-US" dirty="0"/>
              <a:t>Cabrillo College </a:t>
            </a:r>
          </a:p>
          <a:p>
            <a:r>
              <a:rPr lang="en-US" dirty="0"/>
              <a:t>Canada College</a:t>
            </a:r>
          </a:p>
          <a:p>
            <a:r>
              <a:rPr lang="en-US" dirty="0"/>
              <a:t>City College of San Francisco</a:t>
            </a:r>
          </a:p>
          <a:p>
            <a:r>
              <a:rPr lang="en-US" dirty="0"/>
              <a:t>Chabot College </a:t>
            </a:r>
          </a:p>
          <a:p>
            <a:r>
              <a:rPr lang="en-US" dirty="0"/>
              <a:t>Contra Costa College </a:t>
            </a:r>
          </a:p>
          <a:p>
            <a:r>
              <a:rPr lang="en-US" dirty="0"/>
              <a:t>De Anza College </a:t>
            </a:r>
          </a:p>
          <a:p>
            <a:r>
              <a:rPr lang="en-US" dirty="0"/>
              <a:t>Diablo Valley College </a:t>
            </a:r>
          </a:p>
          <a:p>
            <a:r>
              <a:rPr lang="en-US" dirty="0"/>
              <a:t>Evergreen Valley College </a:t>
            </a:r>
          </a:p>
          <a:p>
            <a:r>
              <a:rPr lang="en-US" dirty="0"/>
              <a:t>Foothill College </a:t>
            </a:r>
          </a:p>
          <a:p>
            <a:r>
              <a:rPr lang="en-US" dirty="0"/>
              <a:t>Gavilan College </a:t>
            </a:r>
          </a:p>
          <a:p>
            <a:r>
              <a:rPr lang="en-US" dirty="0"/>
              <a:t>Hartnell College </a:t>
            </a:r>
          </a:p>
          <a:p>
            <a:r>
              <a:rPr lang="en-US" dirty="0"/>
              <a:t>Laney College </a:t>
            </a:r>
          </a:p>
          <a:p>
            <a:r>
              <a:rPr lang="en-US" dirty="0"/>
              <a:t>Las </a:t>
            </a:r>
            <a:r>
              <a:rPr lang="en-US" dirty="0" err="1"/>
              <a:t>Positas</a:t>
            </a:r>
            <a:r>
              <a:rPr lang="en-US" dirty="0"/>
              <a:t> College </a:t>
            </a:r>
          </a:p>
          <a:p>
            <a:pPr marL="0" indent="0"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241E-776F-3D4B-AC87-A0F4C20A32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Los </a:t>
            </a:r>
            <a:r>
              <a:rPr lang="en-US" dirty="0" err="1"/>
              <a:t>Medanos</a:t>
            </a:r>
            <a:r>
              <a:rPr lang="en-US" dirty="0"/>
              <a:t> College </a:t>
            </a:r>
          </a:p>
          <a:p>
            <a:r>
              <a:rPr lang="en-US" dirty="0"/>
              <a:t>College of Marin</a:t>
            </a:r>
          </a:p>
          <a:p>
            <a:r>
              <a:rPr lang="en-US" dirty="0"/>
              <a:t>Mendocino College </a:t>
            </a:r>
          </a:p>
          <a:p>
            <a:r>
              <a:rPr lang="en-US" dirty="0"/>
              <a:t>Merritt College </a:t>
            </a:r>
          </a:p>
          <a:p>
            <a:r>
              <a:rPr lang="en-US" dirty="0"/>
              <a:t>Mission College </a:t>
            </a:r>
          </a:p>
          <a:p>
            <a:r>
              <a:rPr lang="en-US" dirty="0"/>
              <a:t>Monterey Peninsula College </a:t>
            </a:r>
          </a:p>
          <a:p>
            <a:r>
              <a:rPr lang="en-US" dirty="0"/>
              <a:t>Napa Valley College </a:t>
            </a:r>
          </a:p>
          <a:p>
            <a:r>
              <a:rPr lang="en-US" dirty="0" err="1"/>
              <a:t>Ohlone</a:t>
            </a:r>
            <a:r>
              <a:rPr lang="en-US" dirty="0"/>
              <a:t> College </a:t>
            </a:r>
          </a:p>
          <a:p>
            <a:r>
              <a:rPr lang="en-US" dirty="0"/>
              <a:t>San Jose City College </a:t>
            </a:r>
          </a:p>
          <a:p>
            <a:r>
              <a:rPr lang="en-US" dirty="0"/>
              <a:t>College of San Mateo</a:t>
            </a:r>
          </a:p>
          <a:p>
            <a:r>
              <a:rPr lang="en-US" dirty="0"/>
              <a:t>Santa Rosa Junior College </a:t>
            </a:r>
          </a:p>
          <a:p>
            <a:r>
              <a:rPr lang="en-US" dirty="0"/>
              <a:t>Skyline College </a:t>
            </a:r>
          </a:p>
          <a:p>
            <a:r>
              <a:rPr lang="en-US" dirty="0"/>
              <a:t>Solano College </a:t>
            </a:r>
          </a:p>
          <a:p>
            <a:r>
              <a:rPr lang="en-US" dirty="0"/>
              <a:t>West Valley College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1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C – 26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Allan Hancock College </a:t>
            </a:r>
          </a:p>
          <a:p>
            <a:r>
              <a:rPr lang="en-US" dirty="0"/>
              <a:t>Antelope Valley College </a:t>
            </a:r>
          </a:p>
          <a:p>
            <a:r>
              <a:rPr lang="en-US" dirty="0"/>
              <a:t>College of the Canyons </a:t>
            </a:r>
          </a:p>
          <a:p>
            <a:r>
              <a:rPr lang="en-US" dirty="0"/>
              <a:t>Cerritos College </a:t>
            </a:r>
          </a:p>
          <a:p>
            <a:r>
              <a:rPr lang="en-US" dirty="0"/>
              <a:t>Citrus College</a:t>
            </a:r>
          </a:p>
          <a:p>
            <a:r>
              <a:rPr lang="en-US" dirty="0"/>
              <a:t>Compton College </a:t>
            </a:r>
          </a:p>
          <a:p>
            <a:r>
              <a:rPr lang="en-US" dirty="0"/>
              <a:t>Cuesta College </a:t>
            </a:r>
          </a:p>
          <a:p>
            <a:r>
              <a:rPr lang="en-US" dirty="0"/>
              <a:t>East Los Angeles College </a:t>
            </a:r>
          </a:p>
          <a:p>
            <a:r>
              <a:rPr lang="en-US" dirty="0"/>
              <a:t>El Camino College </a:t>
            </a:r>
          </a:p>
          <a:p>
            <a:r>
              <a:rPr lang="en-US" dirty="0"/>
              <a:t>Glendale College</a:t>
            </a:r>
          </a:p>
          <a:p>
            <a:r>
              <a:rPr lang="en-US" dirty="0"/>
              <a:t>Los Angeles City College </a:t>
            </a:r>
          </a:p>
          <a:p>
            <a:r>
              <a:rPr lang="en-US" dirty="0"/>
              <a:t>Los Angeles Harbor College</a:t>
            </a:r>
          </a:p>
          <a:p>
            <a:r>
              <a:rPr lang="en-US" dirty="0"/>
              <a:t>Los Angeles Mission College</a:t>
            </a:r>
          </a:p>
          <a:p>
            <a:pPr marL="0" indent="0"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0A10-93DD-A14D-875C-0FBEE32A74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Los Angeles Pierce College </a:t>
            </a:r>
          </a:p>
          <a:p>
            <a:r>
              <a:rPr lang="en-US" dirty="0"/>
              <a:t>Los Angeles Southwest College </a:t>
            </a:r>
          </a:p>
          <a:p>
            <a:r>
              <a:rPr lang="en-US" dirty="0"/>
              <a:t>Los Angeles Trade Technical College </a:t>
            </a:r>
          </a:p>
          <a:p>
            <a:r>
              <a:rPr lang="en-US" dirty="0"/>
              <a:t>Los Angeles Valley College </a:t>
            </a:r>
          </a:p>
          <a:p>
            <a:r>
              <a:rPr lang="en-US" dirty="0"/>
              <a:t>Moorpark College </a:t>
            </a:r>
          </a:p>
          <a:p>
            <a:r>
              <a:rPr lang="en-US" dirty="0"/>
              <a:t>Mt. San Antonio College </a:t>
            </a:r>
          </a:p>
          <a:p>
            <a:r>
              <a:rPr lang="en-US" dirty="0"/>
              <a:t>Oxnard College </a:t>
            </a:r>
          </a:p>
          <a:p>
            <a:r>
              <a:rPr lang="en-US" dirty="0"/>
              <a:t>Pasadena City College </a:t>
            </a:r>
          </a:p>
          <a:p>
            <a:r>
              <a:rPr lang="en-US" dirty="0"/>
              <a:t>Rio Hondo College </a:t>
            </a:r>
          </a:p>
          <a:p>
            <a:r>
              <a:rPr lang="en-US" dirty="0"/>
              <a:t>Santa Barbara City College </a:t>
            </a:r>
          </a:p>
          <a:p>
            <a:r>
              <a:rPr lang="en-US" dirty="0"/>
              <a:t>Santa Monica College </a:t>
            </a:r>
          </a:p>
          <a:p>
            <a:r>
              <a:rPr lang="en-US" dirty="0"/>
              <a:t>Ventura College </a:t>
            </a:r>
          </a:p>
          <a:p>
            <a:r>
              <a:rPr lang="en-US" dirty="0"/>
              <a:t>West Los Angeles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5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D – 33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Barstow College </a:t>
            </a:r>
          </a:p>
          <a:p>
            <a:r>
              <a:rPr lang="en-US" dirty="0"/>
              <a:t>Chaffey College </a:t>
            </a:r>
          </a:p>
          <a:p>
            <a:r>
              <a:rPr lang="en-US" dirty="0"/>
              <a:t>Coastline College </a:t>
            </a:r>
          </a:p>
          <a:p>
            <a:r>
              <a:rPr lang="en-US" dirty="0"/>
              <a:t>Copper Mountain College </a:t>
            </a:r>
          </a:p>
          <a:p>
            <a:r>
              <a:rPr lang="en-US" dirty="0"/>
              <a:t>Crafton Hills College </a:t>
            </a:r>
          </a:p>
          <a:p>
            <a:r>
              <a:rPr lang="en-US" dirty="0"/>
              <a:t>Cuyamaca College</a:t>
            </a:r>
          </a:p>
          <a:p>
            <a:r>
              <a:rPr lang="en-US" dirty="0"/>
              <a:t>Cypress College </a:t>
            </a:r>
          </a:p>
          <a:p>
            <a:r>
              <a:rPr lang="en-US" dirty="0"/>
              <a:t>College of the Desert</a:t>
            </a:r>
          </a:p>
          <a:p>
            <a:r>
              <a:rPr lang="en-US" dirty="0"/>
              <a:t>Fullerton College </a:t>
            </a:r>
          </a:p>
          <a:p>
            <a:r>
              <a:rPr lang="en-US" dirty="0"/>
              <a:t>Golden West College </a:t>
            </a:r>
          </a:p>
          <a:p>
            <a:r>
              <a:rPr lang="en-US" dirty="0"/>
              <a:t>Grossmont College </a:t>
            </a:r>
          </a:p>
          <a:p>
            <a:r>
              <a:rPr lang="en-US" dirty="0"/>
              <a:t>Imperial Valley College </a:t>
            </a:r>
          </a:p>
          <a:p>
            <a:r>
              <a:rPr lang="en-US" dirty="0"/>
              <a:t>Irvine Valley College </a:t>
            </a:r>
          </a:p>
          <a:p>
            <a:r>
              <a:rPr lang="en-US" dirty="0"/>
              <a:t>Long Beach City College </a:t>
            </a:r>
          </a:p>
          <a:p>
            <a:r>
              <a:rPr lang="en-US" dirty="0" err="1"/>
              <a:t>MiraCosta</a:t>
            </a:r>
            <a:r>
              <a:rPr lang="en-US" dirty="0"/>
              <a:t> College </a:t>
            </a:r>
          </a:p>
          <a:p>
            <a:r>
              <a:rPr lang="en-US" dirty="0"/>
              <a:t>Moreno Valley College </a:t>
            </a:r>
          </a:p>
          <a:p>
            <a:r>
              <a:rPr lang="en-US" dirty="0"/>
              <a:t>Mt. San Jacinto College </a:t>
            </a:r>
          </a:p>
          <a:p>
            <a:pPr marL="0" indent="0"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0837-3835-9345-AA5C-DA1E9B8BBE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Norco College </a:t>
            </a:r>
          </a:p>
          <a:p>
            <a:r>
              <a:rPr lang="en-US" dirty="0"/>
              <a:t>North Orange Continuing Education </a:t>
            </a:r>
          </a:p>
          <a:p>
            <a:r>
              <a:rPr lang="en-US" dirty="0"/>
              <a:t>Orange Coast College</a:t>
            </a:r>
          </a:p>
          <a:p>
            <a:r>
              <a:rPr lang="en-US" dirty="0"/>
              <a:t>Palo Verde College </a:t>
            </a:r>
          </a:p>
          <a:p>
            <a:r>
              <a:rPr lang="en-US" dirty="0"/>
              <a:t>Palomar College </a:t>
            </a:r>
          </a:p>
          <a:p>
            <a:r>
              <a:rPr lang="en-US" dirty="0"/>
              <a:t>Riverside City College </a:t>
            </a:r>
          </a:p>
          <a:p>
            <a:r>
              <a:rPr lang="en-US" dirty="0"/>
              <a:t>Saddleback College </a:t>
            </a:r>
          </a:p>
          <a:p>
            <a:r>
              <a:rPr lang="en-US" dirty="0"/>
              <a:t>San Bernardino Valley College </a:t>
            </a:r>
          </a:p>
          <a:p>
            <a:r>
              <a:rPr lang="en-US" dirty="0"/>
              <a:t>San Diego City College </a:t>
            </a:r>
          </a:p>
          <a:p>
            <a:r>
              <a:rPr lang="en-US" dirty="0"/>
              <a:t>San Diego Continuing Education </a:t>
            </a:r>
          </a:p>
          <a:p>
            <a:r>
              <a:rPr lang="en-US" dirty="0"/>
              <a:t>San Diego Mesa College </a:t>
            </a:r>
          </a:p>
          <a:p>
            <a:r>
              <a:rPr lang="en-US" dirty="0"/>
              <a:t>San Diego Miramar College </a:t>
            </a:r>
          </a:p>
          <a:p>
            <a:r>
              <a:rPr lang="en-US" dirty="0"/>
              <a:t>Santa Ana College </a:t>
            </a:r>
          </a:p>
          <a:p>
            <a:r>
              <a:rPr lang="en-US" dirty="0"/>
              <a:t>Santiago Canyon College </a:t>
            </a:r>
          </a:p>
          <a:p>
            <a:r>
              <a:rPr lang="en-US" dirty="0"/>
              <a:t>Southwestern College</a:t>
            </a:r>
          </a:p>
          <a:p>
            <a:r>
              <a:rPr lang="en-US" dirty="0"/>
              <a:t>Victor Valley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5ECC-4A1C-4A07-BFF7-45E673C3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Colleges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0CC04-E8DB-4A15-9F0D-F7853225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2" t="15576" r="16857" b="7777"/>
          <a:stretch/>
        </p:blipFill>
        <p:spPr>
          <a:xfrm>
            <a:off x="74301" y="67471"/>
            <a:ext cx="8956488" cy="50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A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238" y="800100"/>
            <a:ext cx="3691903" cy="4076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American River College </a:t>
            </a:r>
          </a:p>
          <a:p>
            <a:r>
              <a:rPr lang="en-US" dirty="0"/>
              <a:t>Bakersfield College </a:t>
            </a:r>
          </a:p>
          <a:p>
            <a:r>
              <a:rPr lang="en-US" dirty="0"/>
              <a:t>Butte College </a:t>
            </a:r>
          </a:p>
          <a:p>
            <a:r>
              <a:rPr lang="en-US" dirty="0"/>
              <a:t>Cerro </a:t>
            </a:r>
            <a:r>
              <a:rPr lang="en-US" dirty="0" err="1"/>
              <a:t>Coso</a:t>
            </a:r>
            <a:r>
              <a:rPr lang="en-US" dirty="0"/>
              <a:t> College </a:t>
            </a:r>
          </a:p>
          <a:p>
            <a:r>
              <a:rPr lang="en-US" dirty="0"/>
              <a:t>Clovis Community College </a:t>
            </a:r>
          </a:p>
          <a:p>
            <a:r>
              <a:rPr lang="en-US" dirty="0"/>
              <a:t>Columbia College </a:t>
            </a:r>
          </a:p>
          <a:p>
            <a:r>
              <a:rPr lang="en-US" dirty="0"/>
              <a:t>Cosumnes River College </a:t>
            </a:r>
          </a:p>
          <a:p>
            <a:r>
              <a:rPr lang="en-US" dirty="0"/>
              <a:t>Feather River College </a:t>
            </a:r>
          </a:p>
          <a:p>
            <a:r>
              <a:rPr lang="en-US" dirty="0"/>
              <a:t>Folsom Lake College </a:t>
            </a:r>
          </a:p>
          <a:p>
            <a:r>
              <a:rPr lang="en-US" dirty="0"/>
              <a:t>Fresno City College </a:t>
            </a:r>
          </a:p>
          <a:p>
            <a:r>
              <a:rPr lang="en-US" dirty="0"/>
              <a:t>Lake Tahoe Community College </a:t>
            </a:r>
          </a:p>
          <a:p>
            <a:r>
              <a:rPr lang="en-US" dirty="0"/>
              <a:t>Lassen College </a:t>
            </a:r>
          </a:p>
          <a:p>
            <a:r>
              <a:rPr lang="en-US" dirty="0"/>
              <a:t>Madera Community College </a:t>
            </a:r>
          </a:p>
          <a:p>
            <a:r>
              <a:rPr lang="en-US" dirty="0"/>
              <a:t>Merced College </a:t>
            </a:r>
          </a:p>
          <a:p>
            <a:r>
              <a:rPr lang="en-US" dirty="0"/>
              <a:t>Modesto Junior College 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4E28B0-BAD4-2A48-B236-CC52FD81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5625" y="800100"/>
            <a:ext cx="3711661" cy="4076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Porterville College </a:t>
            </a:r>
          </a:p>
          <a:p>
            <a:r>
              <a:rPr lang="en-US" dirty="0"/>
              <a:t>College of the Redwoods </a:t>
            </a:r>
          </a:p>
          <a:p>
            <a:r>
              <a:rPr lang="en-US" dirty="0"/>
              <a:t>Reedley College </a:t>
            </a:r>
          </a:p>
          <a:p>
            <a:r>
              <a:rPr lang="en-US" dirty="0"/>
              <a:t>Sacramento City College </a:t>
            </a:r>
          </a:p>
          <a:p>
            <a:r>
              <a:rPr lang="en-US" dirty="0"/>
              <a:t>San Joaquin Delta College </a:t>
            </a:r>
          </a:p>
          <a:p>
            <a:r>
              <a:rPr lang="en-US" dirty="0"/>
              <a:t>College of the Sequoias</a:t>
            </a:r>
          </a:p>
          <a:p>
            <a:r>
              <a:rPr lang="en-US" dirty="0"/>
              <a:t>Shasta College </a:t>
            </a:r>
          </a:p>
          <a:p>
            <a:r>
              <a:rPr lang="en-US" dirty="0"/>
              <a:t>Sierra College </a:t>
            </a:r>
          </a:p>
          <a:p>
            <a:r>
              <a:rPr lang="en-US" dirty="0"/>
              <a:t>College of the </a:t>
            </a:r>
            <a:r>
              <a:rPr lang="en-US" dirty="0" err="1"/>
              <a:t>Siskiyous</a:t>
            </a:r>
            <a:r>
              <a:rPr lang="en-US" dirty="0"/>
              <a:t> </a:t>
            </a:r>
          </a:p>
          <a:p>
            <a:r>
              <a:rPr lang="en-US" dirty="0"/>
              <a:t>Taft College </a:t>
            </a:r>
          </a:p>
          <a:p>
            <a:r>
              <a:rPr lang="en-US" dirty="0"/>
              <a:t>West Hills College Coalinga </a:t>
            </a:r>
          </a:p>
          <a:p>
            <a:r>
              <a:rPr lang="en-US" dirty="0"/>
              <a:t>West Hills College Lemoore </a:t>
            </a:r>
          </a:p>
          <a:p>
            <a:r>
              <a:rPr lang="en-US" dirty="0"/>
              <a:t>Woodland Community College </a:t>
            </a:r>
          </a:p>
          <a:p>
            <a:r>
              <a:rPr lang="en-US" dirty="0"/>
              <a:t>Yuba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916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Custom 4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41AD2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ppt template 2020 final" id="{F2D4AF14-3025-D343-B9AF-E6EE8E5412FA}" vid="{DDFF1646-174A-9942-94D9-B02AD85D07CB}"/>
    </a:ext>
  </a:extLst>
</a:theme>
</file>

<file path=ppt/theme/theme3.xml><?xml version="1.0" encoding="utf-8"?>
<a:theme xmlns:a="http://schemas.openxmlformats.org/drawingml/2006/main" name="ASCCC FLI ppt template 2020 final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ppt template 2020 final" id="{F2D4AF14-3025-D343-B9AF-E6EE8E5412FA}" vid="{DDFF1646-174A-9942-94D9-B02AD85D07CB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On-screen Show (16:9)</PresentationFormat>
  <Paragraphs>233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Palatino</vt:lpstr>
      <vt:lpstr>Wingdings</vt:lpstr>
      <vt:lpstr>Theme5</vt:lpstr>
      <vt:lpstr>Office Theme</vt:lpstr>
      <vt:lpstr>ASCCC FLI ppt template 2020 final</vt:lpstr>
      <vt:lpstr>Area A Meeting – June 19, 2020</vt:lpstr>
      <vt:lpstr>Today’s Agenda</vt:lpstr>
      <vt:lpstr>Area A Introductions </vt:lpstr>
      <vt:lpstr>AREA A – 29 Colleges</vt:lpstr>
      <vt:lpstr>AREA B – 29 Colleges</vt:lpstr>
      <vt:lpstr>AREA C – 26 Colleges</vt:lpstr>
      <vt:lpstr>AREA D – 33 Colleges</vt:lpstr>
      <vt:lpstr>Area Colleges</vt:lpstr>
      <vt:lpstr>AREA A – 29 Colleges</vt:lpstr>
      <vt:lpstr>What does the Area Rep do?</vt:lpstr>
      <vt:lpstr>What’s an Area Meeting?</vt:lpstr>
      <vt:lpstr>Why Resolutions?</vt:lpstr>
      <vt:lpstr>What’s the Resolution Process?</vt:lpstr>
      <vt:lpstr>What about Resources?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C MEETING</dc:title>
  <dc:creator>Julie Oliver</dc:creator>
  <cp:lastModifiedBy>Julie Oliver</cp:lastModifiedBy>
  <cp:revision>15</cp:revision>
  <dcterms:created xsi:type="dcterms:W3CDTF">2019-06-11T21:30:59Z</dcterms:created>
  <dcterms:modified xsi:type="dcterms:W3CDTF">2020-06-11T04:21:20Z</dcterms:modified>
</cp:coreProperties>
</file>