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8" r:id="rId4"/>
    <p:sldMasterId id="214748367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Regional meetings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Exec Meetings at colleges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Senate presidents – Hayward readers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Pre-session resolutions—Time to send in amendments!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Review Resolutions packet—explain this comes from Exec and committees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At actual Plenary—will include resolutions from Area meetings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New Resolutions—from delegates at Plenary: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If authors are in room—ask for background and rationale of new resolutions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Review New Resolutions—any amendments?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At Plenary—Amendments Deadline 12:30 p.m. Friday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Search website for other resolutions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Max 4 Whereas or Resolved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Spell out acronyms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Create a clear title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Communities under the RESOURCES tab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Handbook under the COMMUNITIES tab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Technical Visits under SERVICES tab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Listservs under RESOURCES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A runs from the Oregon border through the Central Valley to Bakersfield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B encompasses the Greater Bay Area, from Mendocino to Monterey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Los Angeles and the Central Coast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D is Orange County, San Diego, the Inland Empire, and across the Arizona border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1 Title Slide">
  <p:cSld name="#1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67203" y="3884877"/>
            <a:ext cx="8219597" cy="112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latino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2 Content 2 Column Slide">
  <p:cSld name="#2 Content 2 Column Slid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/>
        </p:nvSpPr>
        <p:spPr>
          <a:xfrm>
            <a:off x="643537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  <a:defRPr b="1"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  <a:defRPr sz="2400"/>
            </a:lvl1pPr>
            <a:lvl2pPr indent="-325755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62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1 Title Slide">
  <p:cSld name="#1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67203" y="3884877"/>
            <a:ext cx="8219597" cy="112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latino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2 Section Slide">
  <p:cSld name="#2 Section Slide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800101" y="302559"/>
            <a:ext cx="7543800" cy="1264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800100" y="1996927"/>
            <a:ext cx="7543800" cy="2340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62865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#2 Section Slide" type="objTx">
  <p:cSld name="OBJECT_WITH_CAPTION_TEXT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#2 Section Slide">
  <p:cSld name="2_#2 Section Slide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#2 Section Slide">
  <p:cSld name="1_#2 Section Slide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#2 Content 2 Column Slide">
  <p:cSld name="1_#2 Content 2 Column Slid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/>
        </p:nvSpPr>
        <p:spPr>
          <a:xfrm>
            <a:off x="643537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58238" y="1348740"/>
            <a:ext cx="75438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7201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/>
          <p:nvPr>
            <p:ph idx="2" type="pic"/>
          </p:nvPr>
        </p:nvSpPr>
        <p:spPr>
          <a:xfrm>
            <a:off x="2858610" y="628651"/>
            <a:ext cx="5904300" cy="412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03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3F3F3F"/>
              </a:buClr>
              <a:buSzPts val="893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765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ts val="67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2 Section Slide">
  <p:cSld name="#2 Section Slide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1"/>
            <a:ext cx="9144000" cy="1766372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800101" y="302559"/>
            <a:ext cx="7543800" cy="1264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800100" y="1996927"/>
            <a:ext cx="7543800" cy="2340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2865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p24"/>
          <p:cNvCxnSpPr/>
          <p:nvPr/>
        </p:nvCxnSpPr>
        <p:spPr>
          <a:xfrm>
            <a:off x="685800" y="2548890"/>
            <a:ext cx="7848600" cy="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722313" y="1771651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722313" y="3470149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1" name="Google Shape;151;p26"/>
          <p:cNvCxnSpPr/>
          <p:nvPr/>
        </p:nvCxnSpPr>
        <p:spPr>
          <a:xfrm>
            <a:off x="731520" y="3449574"/>
            <a:ext cx="7848600" cy="12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457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4648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45720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63" name="Google Shape;163;p28"/>
          <p:cNvSpPr txBox="1"/>
          <p:nvPr>
            <p:ph idx="3" type="body"/>
          </p:nvPr>
        </p:nvSpPr>
        <p:spPr>
          <a:xfrm>
            <a:off x="4754880" y="1257300"/>
            <a:ext cx="393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4" name="Google Shape;164;p28"/>
          <p:cNvSpPr txBox="1"/>
          <p:nvPr>
            <p:ph idx="4" type="body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8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•"/>
              <a:defRPr sz="15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65" name="Google Shape;165;p28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8" name="Google Shape;168;p28"/>
          <p:cNvCxnSpPr/>
          <p:nvPr/>
        </p:nvCxnSpPr>
        <p:spPr>
          <a:xfrm rot="5400000">
            <a:off x="2806394" y="3034230"/>
            <a:ext cx="35319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457200" y="594060"/>
            <a:ext cx="21396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2971800" y="594060"/>
            <a:ext cx="57150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1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0"/>
          <p:cNvSpPr txBox="1"/>
          <p:nvPr>
            <p:ph idx="2" type="body"/>
          </p:nvPr>
        </p:nvSpPr>
        <p:spPr>
          <a:xfrm>
            <a:off x="457201" y="1597915"/>
            <a:ext cx="21396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78" name="Google Shape;178;p30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1" name="Google Shape;181;p30"/>
          <p:cNvCxnSpPr/>
          <p:nvPr/>
        </p:nvCxnSpPr>
        <p:spPr>
          <a:xfrm rot="5400000">
            <a:off x="684098" y="2685060"/>
            <a:ext cx="41835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457200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1"/>
          <p:cNvSpPr/>
          <p:nvPr>
            <p:ph idx="2" type="pic"/>
          </p:nvPr>
        </p:nvSpPr>
        <p:spPr>
          <a:xfrm>
            <a:off x="2858610" y="628651"/>
            <a:ext cx="5904600" cy="412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039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86" name="Google Shape;186;p31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32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#2 Section Slide" type="objTx">
  <p:cSld name="OBJECT_WITH_CAPTION_TEX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D0EA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 rot="5400000">
            <a:off x="5457900" y="1628700"/>
            <a:ext cx="4400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 rot="5400000">
            <a:off x="1266900" y="-352500"/>
            <a:ext cx="4400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#2 Section Slide">
  <p:cSld name="2_#2 Section Slid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4A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#2 Section Slide">
  <p:cSld name="1_#2 Section Slide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3037115" cy="5143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-1301" y="834081"/>
            <a:ext cx="3037115" cy="3419513"/>
          </a:xfrm>
          <a:prstGeom prst="rect">
            <a:avLst/>
          </a:prstGeom>
          <a:solidFill>
            <a:srgbClr val="0546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185352" y="1001319"/>
            <a:ext cx="2687596" cy="12089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270569" y="834081"/>
            <a:ext cx="5004486" cy="350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 sz="135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85352" y="2196414"/>
            <a:ext cx="2687596" cy="189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217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633011" y="-27913"/>
            <a:ext cx="510989" cy="517141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r" dir="10800000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2 Content 2 Column Slide">
  <p:cSld name="#2 Content 2 Column Slide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/>
        </p:nvSpPr>
        <p:spPr>
          <a:xfrm>
            <a:off x="643537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#2 Content 2 Column Slide">
  <p:cSld name="1_#2 Content 2 Column Slide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1" y="0"/>
            <a:ext cx="695885" cy="51435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sx="101000" rotWithShape="0" algn="l" dist="381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/>
        </p:nvSpPr>
        <p:spPr>
          <a:xfrm>
            <a:off x="643537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5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958238" y="1348740"/>
            <a:ext cx="75438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alatino"/>
              <a:buNone/>
              <a:defRPr b="0" i="0" sz="3300" u="none" cap="none" strike="noStrike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alatino"/>
              <a:buNone/>
              <a:defRPr b="0" i="0" sz="3300" u="none" cap="none" strike="noStrike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0" y="165590"/>
            <a:ext cx="9144000" cy="1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2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urldefense.com/v3/__https://forms.gle/8WRPPBqgxGLq1Soy6__;!!A-B3JKCz!Vi_K8oERDRQ98MMbbSh5SA4LwlbgbIzZUQsiV7fBCkM5D5_CDEwEoEuWK_Ur09Y-s0M$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chowkaren@fhda.edu" TargetMode="External"/><Relationship Id="rId4" Type="http://schemas.openxmlformats.org/officeDocument/2006/relationships/hyperlink" Target="mailto:chowkaren@deanza.edu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467203" y="3884877"/>
            <a:ext cx="8219597" cy="112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Palatino"/>
              <a:buNone/>
            </a:pPr>
            <a:r>
              <a:rPr lang="en-US" sz="3150"/>
              <a:t>Area Meetings – June 19,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lang="en-US"/>
              <a:t>What does the Area Rep do?</a:t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457200" y="1142851"/>
            <a:ext cx="8229600" cy="3838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Provide information about Academic Senate activities and resources 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Provide communication to the field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Listservs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Help senate presidents/delegates prepare for Plenary 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Facilitate Area Meetings 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❑"/>
            </a:pPr>
            <a:r>
              <a:rPr lang="en-US"/>
              <a:t>Before and at Plenary</a:t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 rotWithShape="1">
          <a:blip r:embed="rId3">
            <a:alphaModFix/>
          </a:blip>
          <a:srcRect b="0" l="0" r="59488" t="0"/>
          <a:stretch/>
        </p:blipFill>
        <p:spPr>
          <a:xfrm>
            <a:off x="7515497" y="1753553"/>
            <a:ext cx="914400" cy="112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lang="en-US"/>
              <a:t>What’s an Area Meeting?</a:t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President/Vice President Report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Pre-Session Resolutions Review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Newly Proposed Resolutions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Area Concerns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Special Program/Host Highlight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/>
              <a:t>Community Building 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711" y="1391739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457200" y="91385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lang="en-US"/>
              <a:t>Why Resolutions?</a:t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457200" y="1855596"/>
            <a:ext cx="8294914" cy="3108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❖"/>
            </a:pPr>
            <a:r>
              <a:rPr lang="en-US" sz="2000"/>
              <a:t>Resolution development is the primary and formal mechanism for setting policy of the Academic Senate.  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❖"/>
            </a:pPr>
            <a:r>
              <a:rPr lang="en-US" sz="2000"/>
              <a:t>Resolutions identify and record the will of the academic senates of the California community colleges. The Academic Senate relies on formal resolutions to set direction for the organization as a whole. </a:t>
            </a:r>
            <a:endParaRPr/>
          </a:p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❖"/>
            </a:pPr>
            <a:r>
              <a:rPr lang="en-US" sz="2000"/>
              <a:t>Members of the Academic Senate Executive Committee and its standing and ad hoc committees implement adopted resolutions to respond to issues, to conduct its work, and to take action. </a:t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8388" y="288315"/>
            <a:ext cx="1707424" cy="149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914" y="2880904"/>
            <a:ext cx="30480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lang="en-US"/>
              <a:t>What’s the Resolution Process?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457199" y="1200149"/>
            <a:ext cx="6439990" cy="4329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725" lvl="0" marL="8016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000"/>
              <a:t>Pre-Session Resolutions</a:t>
            </a:r>
            <a:endParaRPr/>
          </a:p>
          <a:p>
            <a:pPr indent="-339725" lvl="1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800"/>
              <a:t>ASCCC Executive and Committees</a:t>
            </a:r>
            <a:endParaRPr/>
          </a:p>
          <a:p>
            <a:pPr indent="-339725" lvl="1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800"/>
              <a:t>Area Meetings</a:t>
            </a:r>
            <a:endParaRPr/>
          </a:p>
          <a:p>
            <a:pPr indent="-339725" lvl="0" marL="8016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000"/>
              <a:t>New Resolutions </a:t>
            </a:r>
            <a:endParaRPr/>
          </a:p>
          <a:p>
            <a:pPr indent="-339725" lvl="1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800"/>
              <a:t>Delegates and local senate representatives at Plenary</a:t>
            </a:r>
            <a:endParaRPr/>
          </a:p>
          <a:p>
            <a:pPr indent="-339725" lvl="0" marL="8016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000"/>
              <a:t>Amendments </a:t>
            </a:r>
            <a:endParaRPr/>
          </a:p>
          <a:p>
            <a:pPr indent="-339725" lvl="1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800"/>
              <a:t>Review and discuss in Area Meetings and Plenary</a:t>
            </a:r>
            <a:endParaRPr/>
          </a:p>
          <a:p>
            <a:pPr indent="-339725" lvl="2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620"/>
              <a:buChar char="•"/>
            </a:pPr>
            <a:r>
              <a:rPr lang="en-US" sz="1800"/>
              <a:t>Amendment Sheets—four delegate signatures</a:t>
            </a:r>
            <a:endParaRPr/>
          </a:p>
          <a:p>
            <a:pPr indent="-339725" lvl="2" marL="1258888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620"/>
              <a:buChar char="•"/>
            </a:pPr>
            <a:r>
              <a:rPr lang="en-US" sz="1800"/>
              <a:t>Watch for DEADLINES and Mandatory Meetings!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b="19576" l="8953" r="8095" t="16593"/>
          <a:stretch/>
        </p:blipFill>
        <p:spPr>
          <a:xfrm>
            <a:off x="4841966" y="3253999"/>
            <a:ext cx="4023361" cy="174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b="1" lang="en-US" sz="4000"/>
              <a:t>What about Resources?</a:t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396238" y="1200150"/>
            <a:ext cx="692766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3200"/>
              <a:t>Bookmark ASCCC.org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800"/>
              <a:t>Volunteer for Committees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800"/>
              <a:t>Download the Handbook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800"/>
              <a:t>Consider a Technical Visit</a:t>
            </a:r>
            <a:endParaRPr/>
          </a:p>
          <a:p>
            <a:pPr indent="-325755" lvl="1" marL="9144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2800"/>
              <a:t>Sign-up for Listservs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 rotWithShape="1">
          <a:blip r:embed="rId4">
            <a:alphaModFix/>
          </a:blip>
          <a:srcRect b="18899" l="37713" r="38761" t="22219"/>
          <a:stretch/>
        </p:blipFill>
        <p:spPr>
          <a:xfrm>
            <a:off x="6853646" y="793234"/>
            <a:ext cx="1557236" cy="21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900"/>
              <a:t>Updating your college’s directory information &amp; contacts for me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rgbClr val="222222"/>
                </a:solidFill>
                <a:highlight>
                  <a:srgbClr val="FFFFFF"/>
                </a:highlight>
              </a:rPr>
              <a:t>Some housekeeping while we're in the relatively "quieter" summer mode:</a:t>
            </a:r>
            <a:endParaRPr sz="14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1. Please take a moment to UPDATE your current 2020-21 Academic Senate officers' names and contact information with ASCCC, by sending an email with this information to </a:t>
            </a:r>
            <a:r>
              <a:rPr lang="en-US" sz="1400">
                <a:solidFill>
                  <a:srgbClr val="1155CC"/>
                </a:solidFill>
                <a:highlight>
                  <a:srgbClr val="FFFFFF"/>
                </a:highlight>
              </a:rPr>
              <a:t>directoryupdate@asccc.org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.  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2. I've started my own UNOFFICIAL Area B database, as I'd love to have an easy way to reach current Area B delegates.  I'd appreciate your helping me with this by filling out this 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Google form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 I created.  I will NOT be sharing any personal information you share with me here...this is only for ME to easily reach you, and is totally optional for you to complete.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457200" y="608394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4800">
                <a:solidFill>
                  <a:srgbClr val="FF0000"/>
                </a:solidFill>
              </a:rPr>
              <a:t>Thank You</a:t>
            </a:r>
            <a:endParaRPr b="1" sz="5400">
              <a:solidFill>
                <a:srgbClr val="FF0000"/>
              </a:solidFill>
            </a:endParaRPr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457200" y="1632030"/>
            <a:ext cx="8229600" cy="32257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1" lang="en-US" sz="3200"/>
              <a:t>Contact Information—email me anytime!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1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Karen Chow,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chowkaren@fhda.edu</a:t>
            </a:r>
            <a:r>
              <a:rPr lang="en-US" sz="1800"/>
              <a:t> OR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chowkaren@deanza.edu</a:t>
            </a:r>
            <a:endParaRPr sz="1800"/>
          </a:p>
          <a:p>
            <a:pPr indent="0" lvl="1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0" lvl="1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-38100" lvl="0" marL="139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5">
            <a:alphaModFix/>
          </a:blip>
          <a:srcRect b="9043" l="5068" r="3685" t="4320"/>
          <a:stretch/>
        </p:blipFill>
        <p:spPr>
          <a:xfrm>
            <a:off x="3840480" y="3378926"/>
            <a:ext cx="1724298" cy="163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ctrTitle"/>
          </p:nvPr>
        </p:nvSpPr>
        <p:spPr>
          <a:xfrm>
            <a:off x="685800" y="428007"/>
            <a:ext cx="4598719" cy="14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211" name="Google Shape;211;p35"/>
          <p:cNvSpPr txBox="1"/>
          <p:nvPr>
            <p:ph idx="1" type="subTitle"/>
          </p:nvPr>
        </p:nvSpPr>
        <p:spPr>
          <a:xfrm>
            <a:off x="590798" y="1987633"/>
            <a:ext cx="6400800" cy="216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698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530"/>
              <a:buFont typeface="Arial"/>
              <a:buChar char="•"/>
            </a:pPr>
            <a:r>
              <a:rPr lang="en-US" sz="2200"/>
              <a:t>Icebreaker (get out a penny or another coin)</a:t>
            </a:r>
            <a:endParaRPr sz="2200"/>
          </a:p>
          <a:p>
            <a:pPr indent="-499744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Any Current Concerns?</a:t>
            </a:r>
            <a:endParaRPr sz="2200"/>
          </a:p>
          <a:p>
            <a:pPr indent="-393698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530"/>
              <a:buFont typeface="Arial"/>
              <a:buChar char="•"/>
            </a:pPr>
            <a:r>
              <a:rPr lang="en-US" sz="2200"/>
              <a:t>Area</a:t>
            </a:r>
            <a:r>
              <a:rPr lang="en-US" sz="2200">
                <a:solidFill>
                  <a:schemeClr val="dk2"/>
                </a:solidFill>
              </a:rPr>
              <a:t> </a:t>
            </a:r>
            <a:r>
              <a:rPr lang="en-US" sz="2200"/>
              <a:t>Meeting Review</a:t>
            </a:r>
            <a:endParaRPr sz="800"/>
          </a:p>
          <a:p>
            <a:pPr indent="-393698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530"/>
              <a:buFont typeface="Arial"/>
              <a:buChar char="•"/>
            </a:pPr>
            <a:r>
              <a:rPr lang="en-US" sz="2200"/>
              <a:t>Resolutions</a:t>
            </a:r>
            <a:endParaRPr sz="800"/>
          </a:p>
          <a:p>
            <a:pPr indent="-393698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530"/>
              <a:buFont typeface="Arial"/>
              <a:buChar char="•"/>
            </a:pPr>
            <a:r>
              <a:rPr lang="en-US" sz="2200"/>
              <a:t>Resources</a:t>
            </a:r>
            <a:endParaRPr sz="2200"/>
          </a:p>
          <a:p>
            <a:pPr indent="-499744" lvl="0" marL="5886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Updating your college contacts with ASCCC &amp; me</a:t>
            </a:r>
            <a:endParaRPr sz="2200"/>
          </a:p>
          <a:p>
            <a:pPr indent="0" lvl="0" marL="17145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0771" y="353786"/>
            <a:ext cx="2209527" cy="220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lang="en-US"/>
              <a:t>Current Concerns/Questions?</a:t>
            </a:r>
            <a:endParaRPr/>
          </a:p>
        </p:txBody>
      </p:sp>
      <p:sp>
        <p:nvSpPr>
          <p:cNvPr id="218" name="Google Shape;218;p36"/>
          <p:cNvSpPr txBox="1"/>
          <p:nvPr>
            <p:ph idx="1" type="subTitle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/>
              <a:t>I’ll make a list and if we don’t get to all of them today, I will try to address them on email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</a:pPr>
            <a:r>
              <a:rPr lang="en-US"/>
              <a:t>Look at the date on your penny/coin.  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Reflect on what significance that date has for you (e.g. what happened to you or anyone or anything you care about that year)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Share what you feel comfortable sharing about your date’s significance with the group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958238" y="273844"/>
            <a:ext cx="7534532" cy="526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latino"/>
              <a:buNone/>
            </a:pPr>
            <a:r>
              <a:rPr b="1" lang="en-US" sz="3600"/>
              <a:t>AREA A – 29 Colleges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958238" y="800100"/>
            <a:ext cx="3691903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American River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Bakersfield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Butte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Cerro Coso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Clovis Community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Columbia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Cosumnes River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Feather River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Folsom Lake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Fresno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Lake Tahoe Community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Lassen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Madera Community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Merced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</a:pPr>
            <a:r>
              <a:rPr lang="en-US" sz="1530"/>
              <a:t>Modesto Junior College </a:t>
            </a:r>
            <a:endParaRPr/>
          </a:p>
          <a:p>
            <a:pPr indent="-74295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</a:pPr>
            <a:r>
              <a:t/>
            </a:r>
            <a:endParaRPr sz="1530"/>
          </a:p>
        </p:txBody>
      </p:sp>
      <p:sp>
        <p:nvSpPr>
          <p:cNvPr id="232" name="Google Shape;232;p38"/>
          <p:cNvSpPr txBox="1"/>
          <p:nvPr>
            <p:ph idx="2" type="body"/>
          </p:nvPr>
        </p:nvSpPr>
        <p:spPr>
          <a:xfrm>
            <a:off x="4715625" y="800100"/>
            <a:ext cx="3711661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Porterville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College of the Redwoods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Reedley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Sacramento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San Joaquin Delta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College of the Sequoias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Shasta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Sierra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College of the Siskiyous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Taft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West Hills College Coalinga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West Hills College Lemoore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Woodland Community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Char char="•"/>
            </a:pPr>
            <a:r>
              <a:rPr lang="en-US" sz="1665"/>
              <a:t>Yuba College </a:t>
            </a:r>
            <a:endParaRPr/>
          </a:p>
          <a:p>
            <a:pPr indent="-65722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665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alatino"/>
              <a:buNone/>
            </a:pPr>
            <a:r>
              <a:rPr b="1" lang="en-US" sz="4000"/>
              <a:t>AREA B – 29 Colleges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College of Alameda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Berkeley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Cabrillo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Canada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City College of San Francisco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Chabot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Contra Costa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De Anza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Diablo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Evergreen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Foothill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Gavilan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Hartnell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Laney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Las Positas College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9" name="Google Shape;239;p39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Los Medanos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College of Marin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Mendocino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Merritt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Mission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Monterey Peninsula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Napa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Ohlone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San Jose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College of San Mateo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Santa Rosa Junior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Skyline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Solano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Char char="•"/>
            </a:pPr>
            <a:r>
              <a:rPr lang="en-US" sz="1125"/>
              <a:t>West Valley College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125"/>
              <a:buNone/>
            </a:pPr>
            <a:r>
              <a:t/>
            </a:r>
            <a:endParaRPr sz="112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alatino"/>
              <a:buNone/>
            </a:pPr>
            <a:r>
              <a:rPr b="1" lang="en-US" sz="4000"/>
              <a:t>AREA C – 26 Colleges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Allan Hancock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Antelope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College of the Canyons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Cerritos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Citrus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Compton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Cuesta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East Los Angeles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El Camino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Glendale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Harbor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Mission College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480"/>
              <a:buNone/>
            </a:pPr>
            <a:r>
              <a:t/>
            </a:r>
            <a:endParaRPr sz="2480"/>
          </a:p>
        </p:txBody>
      </p:sp>
      <p:sp>
        <p:nvSpPr>
          <p:cNvPr id="246" name="Google Shape;246;p40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Pierce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Southwest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Trade Technical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Los Angeles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Moorpark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Mt. San Antonio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Oxnard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Pasadena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Rio Hondo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Santa Barbara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Santa Monica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Ventura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Char char="•"/>
            </a:pPr>
            <a:r>
              <a:rPr lang="en-US" sz="1395"/>
              <a:t>West Los Angeles College </a:t>
            </a:r>
            <a:endParaRPr/>
          </a:p>
          <a:p>
            <a:pPr indent="-82867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95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958238" y="273844"/>
            <a:ext cx="75345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alatino"/>
              <a:buNone/>
            </a:pPr>
            <a:r>
              <a:rPr b="1" lang="en-US" sz="4000"/>
              <a:t>AREA D – 33 Colleges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958238" y="1348741"/>
            <a:ext cx="3691903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Barstow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Chaffey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Coastline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Copper Mountain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Crafton Hills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Cuyamaca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Cypress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College of the Desert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Fullerton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Golden West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Grossmont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Imperial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Irvine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Long Beach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MiraCosta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Moreno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720"/>
              <a:buChar char="•"/>
            </a:pPr>
            <a:r>
              <a:rPr lang="en-US" sz="720"/>
              <a:t>Mt. San Jacinto College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280"/>
              <a:buNone/>
            </a:pPr>
            <a:r>
              <a:t/>
            </a:r>
            <a:endParaRPr sz="1280"/>
          </a:p>
        </p:txBody>
      </p:sp>
      <p:sp>
        <p:nvSpPr>
          <p:cNvPr id="253" name="Google Shape;253;p41"/>
          <p:cNvSpPr txBox="1"/>
          <p:nvPr>
            <p:ph idx="2" type="body"/>
          </p:nvPr>
        </p:nvSpPr>
        <p:spPr>
          <a:xfrm>
            <a:off x="4791195" y="1348741"/>
            <a:ext cx="3711661" cy="32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Norco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North Orange Continuing Education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Orange Coast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Palo Verde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Palomar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Riverside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Saddleback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 Bernardino Valley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 Diego City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 Diego Continuing Education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 Diego Mesa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 Diego Miramar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Santa Ana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Santiago Canyon College 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Southwestern College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Char char="•"/>
            </a:pPr>
            <a:r>
              <a:rPr lang="en-US" sz="855"/>
              <a:t>Victor Valley College</a:t>
            </a:r>
            <a:endParaRPr/>
          </a:p>
          <a:p>
            <a:pPr indent="-117157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55"/>
              <a:buNone/>
            </a:pPr>
            <a:r>
              <a:t/>
            </a:r>
            <a:endParaRPr sz="85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</a:pPr>
            <a:r>
              <a:rPr lang="en-US"/>
              <a:t>Area Colleges</a:t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3">
            <a:alphaModFix/>
          </a:blip>
          <a:srcRect b="7776" l="10762" r="16855" t="15576"/>
          <a:stretch/>
        </p:blipFill>
        <p:spPr>
          <a:xfrm>
            <a:off x="74301" y="67471"/>
            <a:ext cx="8956488" cy="503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5">
  <a:themeElements>
    <a:clrScheme name="Custom 4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SCCC FLI ppt template 2020 final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