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8"/>
    <p:restoredTop sz="91768"/>
  </p:normalViewPr>
  <p:slideViewPr>
    <p:cSldViewPr snapToGrid="0">
      <p:cViewPr varScale="1">
        <p:scale>
          <a:sx n="48" d="100"/>
          <a:sy n="48" d="100"/>
        </p:scale>
        <p:origin x="210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3" name="Google Shape;9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3dbe2208e4_0_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3dbe2208e4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Wendy</a:t>
            </a:r>
            <a:endParaRPr/>
          </a:p>
          <a:p>
            <a:pPr marL="0" marR="0" lvl="0" indent="0" algn="l" rtl="0">
              <a:spcBef>
                <a:spcPts val="0"/>
              </a:spcBef>
              <a:spcAft>
                <a:spcPts val="0"/>
              </a:spcAft>
              <a:buNone/>
            </a:pPr>
            <a:r>
              <a:rPr lang="en-US"/>
              <a:t>Chat - Ask whose purview? </a:t>
            </a:r>
            <a:endParaRPr sz="1200" b="0" i="0" u="none" strike="noStrike" cap="none">
              <a:solidFill>
                <a:schemeClr val="dk1"/>
              </a:solidFill>
              <a:latin typeface="Calibri"/>
              <a:ea typeface="Calibri"/>
              <a:cs typeface="Calibri"/>
              <a:sym typeface="Calibri"/>
            </a:endParaRPr>
          </a:p>
        </p:txBody>
      </p:sp>
      <p:sp>
        <p:nvSpPr>
          <p:cNvPr id="165" name="Google Shape;165;g3dbe2208e4_0_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86546adfee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86546adfee_1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Cheryl read - both respond</a:t>
            </a:r>
            <a:endParaRPr sz="1200" b="0" i="0" u="none" strike="noStrike" cap="none">
              <a:solidFill>
                <a:schemeClr val="dk1"/>
              </a:solidFill>
              <a:latin typeface="Calibri"/>
              <a:ea typeface="Calibri"/>
              <a:cs typeface="Calibri"/>
              <a:sym typeface="Calibri"/>
            </a:endParaRPr>
          </a:p>
        </p:txBody>
      </p:sp>
      <p:sp>
        <p:nvSpPr>
          <p:cNvPr id="173" name="Google Shape;173;g86546adfee_1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86546adfee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g86546adfee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Wendy - both respond</a:t>
            </a:r>
            <a:endParaRPr sz="1200" b="0" i="0" u="none" strike="noStrike" cap="none">
              <a:solidFill>
                <a:schemeClr val="dk1"/>
              </a:solidFill>
              <a:latin typeface="Calibri"/>
              <a:ea typeface="Calibri"/>
              <a:cs typeface="Calibri"/>
              <a:sym typeface="Calibri"/>
            </a:endParaRPr>
          </a:p>
        </p:txBody>
      </p:sp>
      <p:sp>
        <p:nvSpPr>
          <p:cNvPr id="181" name="Google Shape;181;g86546adfee_0_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dbe2208e4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3dbe2208e4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Cheryl - both respond</a:t>
            </a:r>
            <a:endParaRPr sz="1200" b="0" i="0" u="none" strike="noStrike" cap="none">
              <a:solidFill>
                <a:schemeClr val="dk1"/>
              </a:solidFill>
              <a:latin typeface="Calibri"/>
              <a:ea typeface="Calibri"/>
              <a:cs typeface="Calibri"/>
              <a:sym typeface="Calibri"/>
            </a:endParaRPr>
          </a:p>
        </p:txBody>
      </p:sp>
      <p:sp>
        <p:nvSpPr>
          <p:cNvPr id="189" name="Google Shape;189;g3dbe2208e4_0_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dbe2208e4_0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3dbe2208e4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Wendy - both respond</a:t>
            </a:r>
            <a:endParaRPr sz="1200" b="0" i="0" u="none" strike="noStrike" cap="none">
              <a:solidFill>
                <a:schemeClr val="dk1"/>
              </a:solidFill>
              <a:latin typeface="Calibri"/>
              <a:ea typeface="Calibri"/>
              <a:cs typeface="Calibri"/>
              <a:sym typeface="Calibri"/>
            </a:endParaRPr>
          </a:p>
        </p:txBody>
      </p:sp>
      <p:sp>
        <p:nvSpPr>
          <p:cNvPr id="197" name="Google Shape;197;g3dbe2208e4_0_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dbe2208e4_3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3dbe2208e4_3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Cheryl - both respond</a:t>
            </a:r>
            <a:endParaRPr sz="1200" b="0" i="0" u="none" strike="noStrike" cap="none">
              <a:solidFill>
                <a:schemeClr val="dk1"/>
              </a:solidFill>
              <a:latin typeface="Calibri"/>
              <a:ea typeface="Calibri"/>
              <a:cs typeface="Calibri"/>
              <a:sym typeface="Calibri"/>
            </a:endParaRPr>
          </a:p>
        </p:txBody>
      </p:sp>
      <p:sp>
        <p:nvSpPr>
          <p:cNvPr id="205" name="Google Shape;205;g3dbe2208e4_3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dbe2208e4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g3dbe2208e4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Wendy</a:t>
            </a:r>
            <a:endParaRPr/>
          </a:p>
          <a:p>
            <a:pPr marL="0" marR="0" lvl="0" indent="0" algn="l" rtl="0">
              <a:spcBef>
                <a:spcPts val="0"/>
              </a:spcBef>
              <a:spcAft>
                <a:spcPts val="0"/>
              </a:spcAft>
              <a:buNone/>
            </a:pPr>
            <a:r>
              <a:rPr lang="en-US"/>
              <a:t>What else should be there? </a:t>
            </a:r>
            <a:endParaRPr/>
          </a:p>
          <a:p>
            <a:pPr marL="0" marR="0" lvl="0" indent="0" algn="l" rtl="0">
              <a:spcBef>
                <a:spcPts val="0"/>
              </a:spcBef>
              <a:spcAft>
                <a:spcPts val="0"/>
              </a:spcAft>
              <a:buNone/>
            </a:pPr>
            <a:endParaRPr/>
          </a:p>
        </p:txBody>
      </p:sp>
      <p:sp>
        <p:nvSpPr>
          <p:cNvPr id="213" name="Google Shape;213;g3dbe2208e4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88f59f273e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g88f59f273e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Cheryl - with both</a:t>
            </a:r>
            <a:endParaRPr/>
          </a:p>
          <a:p>
            <a:pPr marL="0" marR="0" lvl="0" indent="0" algn="l" rtl="0">
              <a:spcBef>
                <a:spcPts val="0"/>
              </a:spcBef>
              <a:spcAft>
                <a:spcPts val="0"/>
              </a:spcAft>
              <a:buNone/>
            </a:pPr>
            <a:r>
              <a:rPr lang="en-US"/>
              <a:t>What else should be there? </a:t>
            </a:r>
            <a:endParaRPr/>
          </a:p>
          <a:p>
            <a:pPr marL="0" marR="0" lvl="0" indent="0" algn="l" rtl="0">
              <a:spcBef>
                <a:spcPts val="0"/>
              </a:spcBef>
              <a:spcAft>
                <a:spcPts val="0"/>
              </a:spcAft>
              <a:buNone/>
            </a:pPr>
            <a:endParaRPr/>
          </a:p>
        </p:txBody>
      </p:sp>
      <p:sp>
        <p:nvSpPr>
          <p:cNvPr id="221" name="Google Shape;221;g88f59f273e_0_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3dbe2208e4_0_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g3dbe2208e4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Wendy </a:t>
            </a:r>
            <a:endParaRPr sz="1200" b="0" i="0" u="none" strike="noStrike" cap="none">
              <a:solidFill>
                <a:schemeClr val="dk1"/>
              </a:solidFill>
              <a:latin typeface="Calibri"/>
              <a:ea typeface="Calibri"/>
              <a:cs typeface="Calibri"/>
              <a:sym typeface="Calibri"/>
            </a:endParaRPr>
          </a:p>
        </p:txBody>
      </p:sp>
      <p:sp>
        <p:nvSpPr>
          <p:cNvPr id="229" name="Google Shape;229;g3dbe2208e4_0_5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dbe2208e4_0_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g3dbe2208e4_0_5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37" name="Google Shape;237;g3dbe2208e4_0_5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1" name="Google Shape;10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45" name="Google Shape;245;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dbe2208e4_3_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g3dbe2208e4_3_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Wendy</a:t>
            </a:r>
            <a:endParaRPr sz="1200" b="0" i="0" u="none" strike="noStrike" cap="none">
              <a:solidFill>
                <a:schemeClr val="dk1"/>
              </a:solidFill>
              <a:latin typeface="Calibri"/>
              <a:ea typeface="Calibri"/>
              <a:cs typeface="Calibri"/>
              <a:sym typeface="Calibri"/>
            </a:endParaRPr>
          </a:p>
        </p:txBody>
      </p:sp>
      <p:sp>
        <p:nvSpPr>
          <p:cNvPr id="109" name="Google Shape;109;g3dbe2208e4_3_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dbe2208e4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g3dbe2208e4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Wendy</a:t>
            </a:r>
            <a:endParaRPr sz="1200" b="0" i="0" u="none" strike="noStrike" cap="none">
              <a:solidFill>
                <a:schemeClr val="dk1"/>
              </a:solidFill>
              <a:latin typeface="Calibri"/>
              <a:ea typeface="Calibri"/>
              <a:cs typeface="Calibri"/>
              <a:sym typeface="Calibri"/>
            </a:endParaRPr>
          </a:p>
        </p:txBody>
      </p:sp>
      <p:sp>
        <p:nvSpPr>
          <p:cNvPr id="117" name="Google Shape;117;g3dbe2208e4_0_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dbe2208e4_3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g3dbe2208e4_3_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Wendy</a:t>
            </a:r>
            <a:endParaRPr sz="1200" b="0" i="0" u="none" strike="noStrike" cap="none">
              <a:solidFill>
                <a:schemeClr val="dk1"/>
              </a:solidFill>
              <a:latin typeface="Calibri"/>
              <a:ea typeface="Calibri"/>
              <a:cs typeface="Calibri"/>
              <a:sym typeface="Calibri"/>
            </a:endParaRPr>
          </a:p>
        </p:txBody>
      </p:sp>
      <p:sp>
        <p:nvSpPr>
          <p:cNvPr id="125" name="Google Shape;125;g3dbe2208e4_3_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0_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0_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Cheryl</a:t>
            </a:r>
            <a:endParaRPr sz="1200" b="0" i="0" u="none" strike="noStrike" cap="none">
              <a:solidFill>
                <a:schemeClr val="dk1"/>
              </a:solidFill>
              <a:latin typeface="Calibri"/>
              <a:ea typeface="Calibri"/>
              <a:cs typeface="Calibri"/>
              <a:sym typeface="Calibri"/>
            </a:endParaRPr>
          </a:p>
        </p:txBody>
      </p:sp>
      <p:sp>
        <p:nvSpPr>
          <p:cNvPr id="133" name="Google Shape;133;g3dbe2208e4_0_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dbe2208e4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3dbe2208e4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Cheryl</a:t>
            </a:r>
            <a:endParaRPr sz="1200" b="0" i="0" u="none" strike="noStrike" cap="none">
              <a:solidFill>
                <a:schemeClr val="dk1"/>
              </a:solidFill>
              <a:latin typeface="Calibri"/>
              <a:ea typeface="Calibri"/>
              <a:cs typeface="Calibri"/>
              <a:sym typeface="Calibri"/>
            </a:endParaRPr>
          </a:p>
        </p:txBody>
      </p:sp>
      <p:sp>
        <p:nvSpPr>
          <p:cNvPr id="141" name="Google Shape;141;g3dbe2208e4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dbe2208e4_3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Cheryl</a:t>
            </a:r>
            <a:endParaRPr sz="1200" b="0" i="0" u="none" strike="noStrike" cap="none">
              <a:solidFill>
                <a:schemeClr val="dk1"/>
              </a:solidFill>
              <a:latin typeface="Calibri"/>
              <a:ea typeface="Calibri"/>
              <a:cs typeface="Calibri"/>
              <a:sym typeface="Calibri"/>
            </a:endParaRPr>
          </a:p>
        </p:txBody>
      </p:sp>
      <p:sp>
        <p:nvSpPr>
          <p:cNvPr id="149" name="Google Shape;149;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dbe2208e4_3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3dbe2208e4_3_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Cheryl</a:t>
            </a:r>
            <a:endParaRPr/>
          </a:p>
          <a:p>
            <a:pPr marL="0" marR="0" lvl="0" indent="0" algn="l" rtl="0">
              <a:spcBef>
                <a:spcPts val="0"/>
              </a:spcBef>
              <a:spcAft>
                <a:spcPts val="0"/>
              </a:spcAft>
              <a:buNone/>
            </a:pPr>
            <a:r>
              <a:rPr lang="en-US"/>
              <a:t>Make sure to talk about Grading as an example</a:t>
            </a:r>
            <a:endParaRPr/>
          </a:p>
          <a:p>
            <a:pPr marL="0" marR="0" lvl="0" indent="0" algn="l" rtl="0">
              <a:spcBef>
                <a:spcPts val="0"/>
              </a:spcBef>
              <a:spcAft>
                <a:spcPts val="0"/>
              </a:spcAft>
              <a:buNone/>
            </a:pPr>
            <a:endParaRPr/>
          </a:p>
        </p:txBody>
      </p:sp>
      <p:sp>
        <p:nvSpPr>
          <p:cNvPr id="157" name="Google Shape;157;g3dbe2208e4_3_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2"/>
              </a:buClr>
              <a:buSzPts val="5400"/>
              <a:buFont typeface="Arial"/>
              <a:buNone/>
              <a:defRPr sz="5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Autofit/>
          </a:bodyPr>
          <a:lstStyle>
            <a:lvl1pPr marR="0" lvl="0" algn="l" rtl="0">
              <a:spcBef>
                <a:spcPts val="480"/>
              </a:spcBef>
              <a:spcAft>
                <a:spcPts val="0"/>
              </a:spcAft>
              <a:buClr>
                <a:schemeClr val="accent1"/>
              </a:buClr>
              <a:buSzPts val="2040"/>
              <a:buFont typeface="Arial"/>
              <a:buNone/>
              <a:defRPr sz="2400" b="0" i="0" u="none" strike="noStrike" cap="none">
                <a:solidFill>
                  <a:srgbClr val="3F3F3F"/>
                </a:solidFill>
                <a:latin typeface="Arial"/>
                <a:ea typeface="Arial"/>
                <a:cs typeface="Arial"/>
                <a:sym typeface="Arial"/>
              </a:defRPr>
            </a:lvl1pPr>
            <a:lvl2pPr marR="0" lvl="1" algn="ctr" rtl="0">
              <a:spcBef>
                <a:spcPts val="400"/>
              </a:spcBef>
              <a:spcAft>
                <a:spcPts val="0"/>
              </a:spcAft>
              <a:buClr>
                <a:schemeClr val="accent1"/>
              </a:buClr>
              <a:buSzPts val="1700"/>
              <a:buFont typeface="Arial"/>
              <a:buNone/>
              <a:defRPr sz="2000" b="0" i="0" u="none" strike="noStrike" cap="none">
                <a:solidFill>
                  <a:srgbClr val="888888"/>
                </a:solidFill>
                <a:latin typeface="Arial"/>
                <a:ea typeface="Arial"/>
                <a:cs typeface="Arial"/>
                <a:sym typeface="Arial"/>
              </a:defRPr>
            </a:lvl2pPr>
            <a:lvl3pPr marR="0" lvl="2" algn="ctr" rtl="0">
              <a:spcBef>
                <a:spcPts val="360"/>
              </a:spcBef>
              <a:spcAft>
                <a:spcPts val="0"/>
              </a:spcAft>
              <a:buClr>
                <a:schemeClr val="accent1"/>
              </a:buClr>
              <a:buSzPts val="1620"/>
              <a:buFont typeface="Arial"/>
              <a:buNone/>
              <a:defRPr sz="1800" b="0" i="0" u="none" strike="noStrike" cap="none">
                <a:solidFill>
                  <a:srgbClr val="888888"/>
                </a:solidFill>
                <a:latin typeface="Arial"/>
                <a:ea typeface="Arial"/>
                <a:cs typeface="Arial"/>
                <a:sym typeface="Arial"/>
              </a:defRPr>
            </a:lvl3pPr>
            <a:lvl4pPr marR="0" lvl="3" algn="ctr" rtl="0">
              <a:spcBef>
                <a:spcPts val="320"/>
              </a:spcBef>
              <a:spcAft>
                <a:spcPts val="0"/>
              </a:spcAft>
              <a:buClr>
                <a:schemeClr val="accent1"/>
              </a:buClr>
              <a:buSzPts val="1600"/>
              <a:buFont typeface="Arial"/>
              <a:buNone/>
              <a:defRPr sz="1600" b="0" i="0" u="none" strike="noStrike" cap="none">
                <a:solidFill>
                  <a:srgbClr val="888888"/>
                </a:solidFill>
                <a:latin typeface="Arial"/>
                <a:ea typeface="Arial"/>
                <a:cs typeface="Arial"/>
                <a:sym typeface="Arial"/>
              </a:defRPr>
            </a:lvl4pPr>
            <a:lvl5pPr marR="0" lvl="4" algn="ctr" rtl="0">
              <a:spcBef>
                <a:spcPts val="280"/>
              </a:spcBef>
              <a:spcAft>
                <a:spcPts val="0"/>
              </a:spcAft>
              <a:buClr>
                <a:schemeClr val="accent1"/>
              </a:buClr>
              <a:buSzPts val="1400"/>
              <a:buFont typeface="Arial"/>
              <a:buNone/>
              <a:defRPr sz="1400" b="0" i="0" u="none" strike="noStrike" cap="none">
                <a:solidFill>
                  <a:srgbClr val="888888"/>
                </a:solidFill>
                <a:latin typeface="Arial"/>
                <a:ea typeface="Arial"/>
                <a:cs typeface="Arial"/>
                <a:sym typeface="Arial"/>
              </a:defRPr>
            </a:lvl5pPr>
            <a:lvl6pPr marR="0" lvl="5"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6pPr>
            <a:lvl7pPr marR="0" lvl="6"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7pPr>
            <a:lvl8pPr marR="0" lvl="7"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8pPr>
            <a:lvl9pPr marR="0" lvl="8"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Google Shape;26;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32" name="Google Shape;32;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 name="Google Shape;33;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lt2"/>
              </a:buClr>
              <a:buSzPts val="4800"/>
              <a:buFont typeface="Arial"/>
              <a:buNone/>
              <a:defRPr sz="4800" b="0"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 name="Google Shape;37;p5"/>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480"/>
              </a:spcBef>
              <a:spcAft>
                <a:spcPts val="0"/>
              </a:spcAft>
              <a:buClr>
                <a:schemeClr val="accent1"/>
              </a:buClr>
              <a:buSzPts val="2040"/>
              <a:buFont typeface="Arial"/>
              <a:buNone/>
              <a:defRPr sz="2400" b="0" i="0" u="none" strike="noStrike" cap="none">
                <a:solidFill>
                  <a:schemeClr val="lt2"/>
                </a:solidFill>
                <a:latin typeface="Arial"/>
                <a:ea typeface="Arial"/>
                <a:cs typeface="Arial"/>
                <a:sym typeface="Arial"/>
              </a:defRPr>
            </a:lvl1pPr>
            <a:lvl2pPr marL="914400" marR="0" lvl="1" indent="-228600" algn="l" rtl="0">
              <a:spcBef>
                <a:spcPts val="360"/>
              </a:spcBef>
              <a:spcAft>
                <a:spcPts val="0"/>
              </a:spcAft>
              <a:buClr>
                <a:schemeClr val="accent1"/>
              </a:buClr>
              <a:buSzPts val="1530"/>
              <a:buFont typeface="Arial"/>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1"/>
              </a:buClr>
              <a:buSzPts val="144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6pPr>
            <a:lvl7pPr marL="3200400" marR="0" lvl="6"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7pPr>
            <a:lvl8pPr marL="3657600" marR="0" lvl="7"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8pPr>
            <a:lvl9pPr marL="4114800" marR="0" lvl="8"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9pPr>
          </a:lstStyle>
          <a:p>
            <a:endParaRPr/>
          </a:p>
        </p:txBody>
      </p:sp>
      <p:sp>
        <p:nvSpPr>
          <p:cNvPr id="38" name="Google Shape;38;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9" name="Google Shape;39;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0" name="Google Shape;40;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41" name="Google Shape;41;p5"/>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Google Shape;44;p6"/>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Autofit/>
          </a:bodyPr>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5" name="Google Shape;45;p6"/>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Autofit/>
          </a:bodyPr>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Google Shape;46;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Autofit/>
          </a:bodyPr>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2" name="Google Shape;52;p7"/>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7"/>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Autofit/>
          </a:bodyPr>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58" name="Google Shape;58;p7"/>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noAutofit/>
          </a:bodyPr>
          <a:lstStyle>
            <a:lvl1pPr marL="457200" marR="0" lvl="0" indent="-401320" algn="l" rtl="0">
              <a:spcBef>
                <a:spcPts val="640"/>
              </a:spcBef>
              <a:spcAft>
                <a:spcPts val="0"/>
              </a:spcAft>
              <a:buClr>
                <a:schemeClr val="accent1"/>
              </a:buClr>
              <a:buSzPts val="2720"/>
              <a:buFont typeface="Arial"/>
              <a:buChar char="•"/>
              <a:defRPr sz="3200" b="0" i="0" u="none" strike="noStrike" cap="none">
                <a:solidFill>
                  <a:schemeClr val="dk1"/>
                </a:solidFill>
                <a:latin typeface="Arial"/>
                <a:ea typeface="Arial"/>
                <a:cs typeface="Arial"/>
                <a:sym typeface="Arial"/>
              </a:defRPr>
            </a:lvl1pPr>
            <a:lvl2pPr marL="914400" marR="0" lvl="1"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2pPr>
            <a:lvl3pPr marL="1371600" marR="0" lvl="2" indent="-365760" algn="l" rtl="0">
              <a:spcBef>
                <a:spcPts val="480"/>
              </a:spcBef>
              <a:spcAft>
                <a:spcPts val="0"/>
              </a:spcAft>
              <a:buClr>
                <a:schemeClr val="accent1"/>
              </a:buClr>
              <a:buSzPts val="216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9"/>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0" name="Google Shape;70;p9"/>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noAutofit/>
          </a:bodyPr>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www.asccc.org" TargetMode="External"/><Relationship Id="rId4" Type="http://schemas.openxmlformats.org/officeDocument/2006/relationships/hyperlink" Target="https://www.asccc.org/papers/developing-model-effective-senateunion-relations" TargetMode="External"/><Relationship Id="rId5" Type="http://schemas.openxmlformats.org/officeDocument/2006/relationships/hyperlink" Target="https://www.asccc.org/content/senate-and-union-relationship-understanding-their-roles-and-working-together"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mailto:info@asccc.org" TargetMode="External"/><Relationship Id="rId4" Type="http://schemas.openxmlformats.org/officeDocument/2006/relationships/hyperlink" Target="mailto:brillwynkoop@gmaill.com" TargetMode="External"/><Relationship Id="rId5" Type="http://schemas.openxmlformats.org/officeDocument/2006/relationships/hyperlink" Target="mailto:caschenbach@lassencollege.edu" TargetMode="External"/><Relationship Id="rId6"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3" Type="http://schemas.openxmlformats.org/officeDocument/2006/relationships/hyperlink" Target="https://1.next.westlaw.com/Link/Document/FullText?findType=L&amp;originatingContext=document&amp;transitionType=DocumentItem&amp;pubNum=1000211&amp;refType=LQ&amp;originatingDoc=I9bdd4f60058d11e88670e77d497dbc01&amp;cite=CAGTS3544.1" TargetMode="External"/><Relationship Id="rId4" Type="http://schemas.openxmlformats.org/officeDocument/2006/relationships/hyperlink" Target="https://1.next.westlaw.com/Link/Document/FullText?findType=L&amp;originatingContext=document&amp;transitionType=DocumentItem&amp;pubNum=1000211&amp;refType=LQ&amp;originatingDoc=I9bdd4f61058d11e88670e77d497dbc01&amp;cite=CAGTS3544.7"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685800" y="1921565"/>
            <a:ext cx="7848600" cy="1377260"/>
          </a:xfrm>
          <a:prstGeom prst="rect">
            <a:avLst/>
          </a:prstGeom>
          <a:solidFill>
            <a:srgbClr val="EDE9E1"/>
          </a:solid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US" sz="3200" b="1">
                <a:solidFill>
                  <a:schemeClr val="dk1"/>
                </a:solidFill>
              </a:rPr>
              <a:t>Senate/Union Relations</a:t>
            </a:r>
            <a:endParaRPr sz="3200" b="1"/>
          </a:p>
        </p:txBody>
      </p:sp>
      <p:sp>
        <p:nvSpPr>
          <p:cNvPr id="96" name="Google Shape;96;p13"/>
          <p:cNvSpPr txBox="1">
            <a:spLocks noGrp="1"/>
          </p:cNvSpPr>
          <p:nvPr>
            <p:ph type="subTitle" idx="1"/>
          </p:nvPr>
        </p:nvSpPr>
        <p:spPr>
          <a:xfrm>
            <a:off x="685800" y="3505200"/>
            <a:ext cx="7848600" cy="2787900"/>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0"/>
              </a:spcBef>
              <a:spcAft>
                <a:spcPts val="0"/>
              </a:spcAft>
              <a:buClr>
                <a:schemeClr val="dk1"/>
              </a:buClr>
              <a:buSzPts val="1100"/>
              <a:buFont typeface="Arial"/>
              <a:buNone/>
            </a:pPr>
            <a:endParaRPr sz="1800" b="1">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US" sz="2100">
                <a:solidFill>
                  <a:schemeClr val="dk1"/>
                </a:solidFill>
              </a:rPr>
              <a:t>Cheryl Aschenbach, Secretary, ASCCC</a:t>
            </a:r>
            <a:endParaRPr sz="210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US" sz="2100">
                <a:solidFill>
                  <a:schemeClr val="dk1"/>
                </a:solidFill>
              </a:rPr>
              <a:t>Wendy Brill-Wynkoop, President Elect, FACCC</a:t>
            </a:r>
            <a:endParaRPr sz="2100">
              <a:solidFill>
                <a:schemeClr val="dk1"/>
              </a:solidFill>
            </a:endParaRPr>
          </a:p>
          <a:p>
            <a:pPr marL="0" marR="0" lvl="0" indent="0" algn="l" rtl="0">
              <a:spcBef>
                <a:spcPts val="400"/>
              </a:spcBef>
              <a:spcAft>
                <a:spcPts val="0"/>
              </a:spcAft>
              <a:buClr>
                <a:schemeClr val="accent1"/>
              </a:buClr>
              <a:buSzPts val="1700"/>
              <a:buFont typeface="Arial"/>
              <a:buNone/>
            </a:pPr>
            <a:endParaRPr sz="2000" b="0" i="0" u="none" strike="noStrike" cap="none">
              <a:solidFill>
                <a:srgbClr val="3F3F3F"/>
              </a:solidFill>
              <a:latin typeface="Arial"/>
              <a:ea typeface="Arial"/>
              <a:cs typeface="Arial"/>
              <a:sym typeface="Arial"/>
            </a:endParaRPr>
          </a:p>
          <a:p>
            <a:pPr marL="0" marR="0" lvl="0" indent="0" algn="ctr" rtl="0">
              <a:spcBef>
                <a:spcPts val="400"/>
              </a:spcBef>
              <a:spcAft>
                <a:spcPts val="0"/>
              </a:spcAft>
              <a:buClr>
                <a:schemeClr val="accent1"/>
              </a:buClr>
              <a:buSzPts val="1700"/>
              <a:buFont typeface="Arial"/>
              <a:buNone/>
            </a:pPr>
            <a:r>
              <a:rPr lang="en-US" sz="2300" b="1" i="0" u="none" strike="noStrike" cap="none">
                <a:solidFill>
                  <a:srgbClr val="3F3F3F"/>
                </a:solidFill>
              </a:rPr>
              <a:t>ASCCC </a:t>
            </a:r>
            <a:r>
              <a:rPr lang="en-US" sz="2300" b="1"/>
              <a:t>Faculty Leadership Institute</a:t>
            </a:r>
            <a:endParaRPr sz="2300" b="1"/>
          </a:p>
          <a:p>
            <a:pPr marL="0" marR="0" lvl="0" indent="0" algn="ctr" rtl="0">
              <a:spcBef>
                <a:spcPts val="400"/>
              </a:spcBef>
              <a:spcAft>
                <a:spcPts val="0"/>
              </a:spcAft>
              <a:buClr>
                <a:schemeClr val="accent1"/>
              </a:buClr>
              <a:buSzPts val="1700"/>
              <a:buFont typeface="Arial"/>
              <a:buNone/>
            </a:pPr>
            <a:r>
              <a:rPr lang="en-US" sz="2300" b="1"/>
              <a:t>June 19, 2020</a:t>
            </a:r>
            <a:endParaRPr sz="2300" b="1"/>
          </a:p>
          <a:p>
            <a:pPr marL="0" marR="0" lvl="0" indent="0" algn="ctr" rtl="0">
              <a:spcBef>
                <a:spcPts val="400"/>
              </a:spcBef>
              <a:spcAft>
                <a:spcPts val="0"/>
              </a:spcAft>
              <a:buClr>
                <a:schemeClr val="accent1"/>
              </a:buClr>
              <a:buSzPts val="1700"/>
              <a:buFont typeface="Arial"/>
              <a:buNone/>
            </a:pPr>
            <a:endParaRPr sz="2400" b="0" i="0" u="none" strike="noStrike" cap="none">
              <a:solidFill>
                <a:srgbClr val="3F3F3F"/>
              </a:solidFill>
              <a:latin typeface="Arial"/>
              <a:ea typeface="Arial"/>
              <a:cs typeface="Arial"/>
              <a:sym typeface="Arial"/>
            </a:endParaRPr>
          </a:p>
        </p:txBody>
      </p:sp>
      <p:pic>
        <p:nvPicPr>
          <p:cNvPr id="97" name="Google Shape;97;p13"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2"/>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#1</a:t>
            </a:r>
            <a:endParaRPr sz="4000" b="0" i="0" u="none" strike="noStrike" cap="none">
              <a:solidFill>
                <a:schemeClr val="dk2"/>
              </a:solidFill>
              <a:latin typeface="Arial"/>
              <a:ea typeface="Arial"/>
              <a:cs typeface="Arial"/>
              <a:sym typeface="Arial"/>
            </a:endParaRPr>
          </a:p>
        </p:txBody>
      </p:sp>
      <p:sp>
        <p:nvSpPr>
          <p:cNvPr id="168" name="Google Shape;168;p22"/>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endParaRPr/>
          </a:p>
          <a:p>
            <a:pPr marL="0" marR="0" lvl="0" indent="0" algn="l" rtl="0">
              <a:spcBef>
                <a:spcPts val="0"/>
              </a:spcBef>
              <a:spcAft>
                <a:spcPts val="0"/>
              </a:spcAft>
              <a:buClr>
                <a:schemeClr val="accent1"/>
              </a:buClr>
              <a:buSzPts val="2040"/>
              <a:buFont typeface="Arial"/>
              <a:buNone/>
            </a:pPr>
            <a:r>
              <a:rPr lang="en-US"/>
              <a:t>The Nursing Department would like to implement the use of plus/minus grading campus wide. </a:t>
            </a:r>
            <a:endParaRPr/>
          </a:p>
          <a:p>
            <a:pPr marL="0" marR="0" lvl="0" indent="0" algn="l" rtl="0">
              <a:spcBef>
                <a:spcPts val="0"/>
              </a:spcBef>
              <a:spcAft>
                <a:spcPts val="0"/>
              </a:spcAft>
              <a:buClr>
                <a:schemeClr val="accent1"/>
              </a:buClr>
              <a:buSzPts val="2040"/>
              <a:buFont typeface="Arial"/>
              <a:buNone/>
            </a:pPr>
            <a:endParaRPr/>
          </a:p>
          <a:p>
            <a:pPr marL="0" marR="0" lvl="0" indent="0" algn="l" rtl="0">
              <a:spcBef>
                <a:spcPts val="0"/>
              </a:spcBef>
              <a:spcAft>
                <a:spcPts val="0"/>
              </a:spcAft>
              <a:buClr>
                <a:schemeClr val="accent1"/>
              </a:buClr>
              <a:buSzPts val="2040"/>
              <a:buFont typeface="Arial"/>
              <a:buNone/>
            </a:pPr>
            <a:r>
              <a:rPr lang="en-US"/>
              <a:t>Using the poll feature, please indicate which stakeholder(s) should be involved in the decision making process</a:t>
            </a:r>
            <a:endParaRPr/>
          </a:p>
          <a:p>
            <a:pPr marL="0" marR="0" lvl="0" indent="0" algn="l" rtl="0">
              <a:spcBef>
                <a:spcPts val="0"/>
              </a:spcBef>
              <a:spcAft>
                <a:spcPts val="0"/>
              </a:spcAft>
              <a:buClr>
                <a:schemeClr val="accent1"/>
              </a:buClr>
              <a:buSzPts val="2040"/>
              <a:buFont typeface="Arial"/>
              <a:buNone/>
            </a:pPr>
            <a:endParaRPr/>
          </a:p>
          <a:p>
            <a:pPr marL="0" marR="0" lvl="0" indent="0" algn="l" rtl="0">
              <a:spcBef>
                <a:spcPts val="0"/>
              </a:spcBef>
              <a:spcAft>
                <a:spcPts val="0"/>
              </a:spcAft>
              <a:buClr>
                <a:schemeClr val="accent1"/>
              </a:buClr>
              <a:buSzPts val="2040"/>
              <a:buFont typeface="Arial"/>
              <a:buNone/>
            </a:pPr>
            <a:r>
              <a:rPr lang="en-US"/>
              <a:t>Senate? Union? Both? Any others? </a:t>
            </a:r>
            <a:endParaRPr/>
          </a:p>
        </p:txBody>
      </p:sp>
      <p:pic>
        <p:nvPicPr>
          <p:cNvPr id="169" name="Google Shape;169;p22"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3"/>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#2</a:t>
            </a:r>
            <a:endParaRPr sz="4000" b="0" i="0" u="none" strike="noStrike" cap="none">
              <a:solidFill>
                <a:schemeClr val="dk2"/>
              </a:solidFill>
              <a:latin typeface="Arial"/>
              <a:ea typeface="Arial"/>
              <a:cs typeface="Arial"/>
              <a:sym typeface="Arial"/>
            </a:endParaRPr>
          </a:p>
        </p:txBody>
      </p:sp>
      <p:sp>
        <p:nvSpPr>
          <p:cNvPr id="176" name="Google Shape;176;p23"/>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r>
              <a:rPr lang="en-US"/>
              <a:t>College administration is interested in cutting programs to balance the budget during a recession. The administration recommends discontinuance of the welding program. Which stakeholders should be involved in decision-making process?</a:t>
            </a:r>
            <a:endParaRPr/>
          </a:p>
          <a:p>
            <a:pPr marL="0" marR="0" lvl="0" indent="0" algn="l" rtl="0">
              <a:spcBef>
                <a:spcPts val="0"/>
              </a:spcBef>
              <a:spcAft>
                <a:spcPts val="0"/>
              </a:spcAft>
              <a:buClr>
                <a:schemeClr val="accent1"/>
              </a:buClr>
              <a:buSzPts val="2040"/>
              <a:buFont typeface="Arial"/>
              <a:buNone/>
            </a:pPr>
            <a:endParaRPr/>
          </a:p>
          <a:p>
            <a:pPr marL="0" lvl="0" indent="0" algn="l" rtl="0">
              <a:spcBef>
                <a:spcPts val="0"/>
              </a:spcBef>
              <a:spcAft>
                <a:spcPts val="0"/>
              </a:spcAft>
              <a:buClr>
                <a:schemeClr val="accent1"/>
              </a:buClr>
              <a:buSzPts val="2040"/>
              <a:buFont typeface="Arial"/>
              <a:buNone/>
            </a:pPr>
            <a:r>
              <a:rPr lang="en-US"/>
              <a:t>Using the poll feature, please indicate which stakeholder(s) should be involved in the decision making process</a:t>
            </a:r>
            <a:endParaRPr/>
          </a:p>
          <a:p>
            <a:pPr marL="0" lvl="0" indent="0" algn="l" rtl="0">
              <a:spcBef>
                <a:spcPts val="0"/>
              </a:spcBef>
              <a:spcAft>
                <a:spcPts val="0"/>
              </a:spcAft>
              <a:buClr>
                <a:schemeClr val="accent1"/>
              </a:buClr>
              <a:buSzPts val="2040"/>
              <a:buFont typeface="Arial"/>
              <a:buNone/>
            </a:pPr>
            <a:endParaRPr/>
          </a:p>
          <a:p>
            <a:pPr marL="0" lvl="0" indent="0" algn="l" rtl="0">
              <a:spcBef>
                <a:spcPts val="0"/>
              </a:spcBef>
              <a:spcAft>
                <a:spcPts val="0"/>
              </a:spcAft>
              <a:buClr>
                <a:schemeClr val="accent1"/>
              </a:buClr>
              <a:buSzPts val="2040"/>
              <a:buFont typeface="Arial"/>
              <a:buNone/>
            </a:pPr>
            <a:r>
              <a:rPr lang="en-US"/>
              <a:t>Senate? Union? Both? Any others? </a:t>
            </a:r>
            <a:endParaRPr/>
          </a:p>
        </p:txBody>
      </p:sp>
      <p:pic>
        <p:nvPicPr>
          <p:cNvPr id="177" name="Google Shape;177;p23"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4"/>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#3</a:t>
            </a:r>
            <a:endParaRPr sz="4000" b="0" i="0" u="none" strike="noStrike" cap="none">
              <a:solidFill>
                <a:schemeClr val="dk2"/>
              </a:solidFill>
              <a:latin typeface="Arial"/>
              <a:ea typeface="Arial"/>
              <a:cs typeface="Arial"/>
              <a:sym typeface="Arial"/>
            </a:endParaRPr>
          </a:p>
        </p:txBody>
      </p:sp>
      <p:sp>
        <p:nvSpPr>
          <p:cNvPr id="184" name="Google Shape;184;p24"/>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a:t>The faculty was informed by the district that a decision was made to shorten the academic term and change finals week. Should the Senate or the Union be involved in this decision?</a:t>
            </a:r>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spcBef>
                <a:spcPts val="0"/>
              </a:spcBef>
              <a:spcAft>
                <a:spcPts val="0"/>
              </a:spcAft>
              <a:buClr>
                <a:schemeClr val="accent1"/>
              </a:buClr>
              <a:buSzPts val="2040"/>
              <a:buFont typeface="Arial"/>
              <a:buNone/>
            </a:pPr>
            <a:r>
              <a:rPr lang="en-US"/>
              <a:t>Using the poll feature, please indicate which stakeholder(s) should be involved in the decision making process</a:t>
            </a:r>
            <a:endParaRPr/>
          </a:p>
          <a:p>
            <a:pPr marL="0" lvl="0" indent="0" algn="l" rtl="0">
              <a:spcBef>
                <a:spcPts val="0"/>
              </a:spcBef>
              <a:spcAft>
                <a:spcPts val="0"/>
              </a:spcAft>
              <a:buClr>
                <a:schemeClr val="accent1"/>
              </a:buClr>
              <a:buSzPts val="2040"/>
              <a:buFont typeface="Arial"/>
              <a:buNone/>
            </a:pPr>
            <a:endParaRPr/>
          </a:p>
          <a:p>
            <a:pPr marL="0" lvl="0" indent="0" algn="l" rtl="0">
              <a:spcBef>
                <a:spcPts val="0"/>
              </a:spcBef>
              <a:spcAft>
                <a:spcPts val="0"/>
              </a:spcAft>
              <a:buClr>
                <a:schemeClr val="accent1"/>
              </a:buClr>
              <a:buSzPts val="2040"/>
              <a:buFont typeface="Arial"/>
              <a:buNone/>
            </a:pPr>
            <a:r>
              <a:rPr lang="en-US"/>
              <a:t>Senate? Union? Both? Any others? </a:t>
            </a:r>
            <a:endParaRPr/>
          </a:p>
        </p:txBody>
      </p:sp>
      <p:pic>
        <p:nvPicPr>
          <p:cNvPr id="185" name="Google Shape;185;p24"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5"/>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#4</a:t>
            </a:r>
            <a:endParaRPr sz="4000" b="0" i="0" u="none" strike="noStrike" cap="none">
              <a:solidFill>
                <a:schemeClr val="dk2"/>
              </a:solidFill>
              <a:latin typeface="Arial"/>
              <a:ea typeface="Arial"/>
              <a:cs typeface="Arial"/>
              <a:sym typeface="Arial"/>
            </a:endParaRPr>
          </a:p>
        </p:txBody>
      </p:sp>
      <p:sp>
        <p:nvSpPr>
          <p:cNvPr id="192" name="Google Shape;192;p25"/>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r>
              <a:rPr lang="en-US"/>
              <a:t>As the term begins, a part time faculty with seniority had her class cancelled due to low enrollment. Does she have the right to take another faculty’s class with less seniority?</a:t>
            </a:r>
            <a:endParaRPr/>
          </a:p>
          <a:p>
            <a:pPr marL="0" marR="0" lvl="0" indent="0" algn="l" rtl="0">
              <a:spcBef>
                <a:spcPts val="0"/>
              </a:spcBef>
              <a:spcAft>
                <a:spcPts val="0"/>
              </a:spcAft>
              <a:buClr>
                <a:schemeClr val="accent1"/>
              </a:buClr>
              <a:buSzPts val="2040"/>
              <a:buFont typeface="Arial"/>
              <a:buNone/>
            </a:pPr>
            <a:endParaRPr/>
          </a:p>
          <a:p>
            <a:pPr marL="0" lvl="0" indent="0" algn="l" rtl="0">
              <a:spcBef>
                <a:spcPts val="0"/>
              </a:spcBef>
              <a:spcAft>
                <a:spcPts val="0"/>
              </a:spcAft>
              <a:buClr>
                <a:schemeClr val="accent1"/>
              </a:buClr>
              <a:buSzPts val="2040"/>
              <a:buFont typeface="Arial"/>
              <a:buNone/>
            </a:pPr>
            <a:r>
              <a:rPr lang="en-US"/>
              <a:t>Using the poll feature, please indicate which stakeholder(s) should be involved in the decision making process</a:t>
            </a:r>
            <a:endParaRPr/>
          </a:p>
          <a:p>
            <a:pPr marL="0" lvl="0" indent="0" algn="l" rtl="0">
              <a:spcBef>
                <a:spcPts val="0"/>
              </a:spcBef>
              <a:spcAft>
                <a:spcPts val="0"/>
              </a:spcAft>
              <a:buClr>
                <a:schemeClr val="accent1"/>
              </a:buClr>
              <a:buSzPts val="2040"/>
              <a:buFont typeface="Arial"/>
              <a:buNone/>
            </a:pPr>
            <a:endParaRPr/>
          </a:p>
          <a:p>
            <a:pPr marL="0" lvl="0" indent="0" algn="l" rtl="0">
              <a:spcBef>
                <a:spcPts val="0"/>
              </a:spcBef>
              <a:spcAft>
                <a:spcPts val="0"/>
              </a:spcAft>
              <a:buClr>
                <a:schemeClr val="accent1"/>
              </a:buClr>
              <a:buSzPts val="2040"/>
              <a:buFont typeface="Arial"/>
              <a:buNone/>
            </a:pPr>
            <a:r>
              <a:rPr lang="en-US"/>
              <a:t>Senate? Union? Both? Any others? </a:t>
            </a:r>
            <a:endParaRPr/>
          </a:p>
        </p:txBody>
      </p:sp>
      <p:pic>
        <p:nvPicPr>
          <p:cNvPr id="193" name="Google Shape;193;p25"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6"/>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#5  </a:t>
            </a:r>
            <a:endParaRPr sz="4000" b="0" i="0" u="none" strike="noStrike" cap="none">
              <a:solidFill>
                <a:schemeClr val="dk2"/>
              </a:solidFill>
              <a:latin typeface="Arial"/>
              <a:ea typeface="Arial"/>
              <a:cs typeface="Arial"/>
              <a:sym typeface="Arial"/>
            </a:endParaRPr>
          </a:p>
        </p:txBody>
      </p:sp>
      <p:sp>
        <p:nvSpPr>
          <p:cNvPr id="200" name="Google Shape;200;p26"/>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200"/>
              <a:t>A world-wide pandemic forces all community college coursework to be delivered online. At your campus, faculty must be prepared to teach online. Can they be forced to participate in training as a condition for teaching in this situation?</a:t>
            </a:r>
            <a:endParaRPr sz="2200"/>
          </a:p>
          <a:p>
            <a:pPr marL="0" lvl="0" indent="0" algn="l" rtl="0">
              <a:lnSpc>
                <a:spcPct val="115000"/>
              </a:lnSpc>
              <a:spcBef>
                <a:spcPts val="0"/>
              </a:spcBef>
              <a:spcAft>
                <a:spcPts val="0"/>
              </a:spcAft>
              <a:buClr>
                <a:schemeClr val="dk1"/>
              </a:buClr>
              <a:buSzPts val="1100"/>
              <a:buFont typeface="Arial"/>
              <a:buNone/>
            </a:pPr>
            <a:endParaRPr sz="2200"/>
          </a:p>
          <a:p>
            <a:pPr marL="0" lvl="0" indent="0" algn="l" rtl="0">
              <a:spcBef>
                <a:spcPts val="0"/>
              </a:spcBef>
              <a:spcAft>
                <a:spcPts val="0"/>
              </a:spcAft>
              <a:buClr>
                <a:schemeClr val="accent1"/>
              </a:buClr>
              <a:buSzPts val="2040"/>
              <a:buFont typeface="Arial"/>
              <a:buNone/>
            </a:pPr>
            <a:r>
              <a:rPr lang="en-US" sz="2200"/>
              <a:t>Using the poll feature, please indicate which stakeholder(s) should be involved in the decision making process</a:t>
            </a:r>
            <a:endParaRPr sz="2200"/>
          </a:p>
          <a:p>
            <a:pPr marL="0" lvl="0" indent="0" algn="l" rtl="0">
              <a:spcBef>
                <a:spcPts val="0"/>
              </a:spcBef>
              <a:spcAft>
                <a:spcPts val="0"/>
              </a:spcAft>
              <a:buClr>
                <a:schemeClr val="accent1"/>
              </a:buClr>
              <a:buSzPts val="2040"/>
              <a:buFont typeface="Arial"/>
              <a:buNone/>
            </a:pPr>
            <a:endParaRPr sz="2200"/>
          </a:p>
          <a:p>
            <a:pPr marL="0" lvl="0" indent="0" algn="l" rtl="0">
              <a:spcBef>
                <a:spcPts val="0"/>
              </a:spcBef>
              <a:spcAft>
                <a:spcPts val="0"/>
              </a:spcAft>
              <a:buClr>
                <a:schemeClr val="accent1"/>
              </a:buClr>
              <a:buSzPts val="2040"/>
              <a:buFont typeface="Arial"/>
              <a:buNone/>
            </a:pPr>
            <a:r>
              <a:rPr lang="en-US" sz="2200"/>
              <a:t>Senate? Union? Both? Any others? </a:t>
            </a:r>
            <a:endParaRPr sz="2200"/>
          </a:p>
        </p:txBody>
      </p:sp>
      <p:pic>
        <p:nvPicPr>
          <p:cNvPr id="201" name="Google Shape;201;p26"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7"/>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#6 </a:t>
            </a:r>
            <a:endParaRPr sz="4000" b="0" i="0" u="none" strike="noStrike" cap="none">
              <a:solidFill>
                <a:schemeClr val="dk2"/>
              </a:solidFill>
              <a:latin typeface="Arial"/>
              <a:ea typeface="Arial"/>
              <a:cs typeface="Arial"/>
              <a:sym typeface="Arial"/>
            </a:endParaRPr>
          </a:p>
        </p:txBody>
      </p:sp>
      <p:sp>
        <p:nvSpPr>
          <p:cNvPr id="208" name="Google Shape;208;p27"/>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a:t>The department faculty have voted to implement OER materials in place of the traditional textbooks but one faculty member would like to continue to use a traditional textbook. </a:t>
            </a:r>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spcBef>
                <a:spcPts val="0"/>
              </a:spcBef>
              <a:spcAft>
                <a:spcPts val="0"/>
              </a:spcAft>
              <a:buClr>
                <a:schemeClr val="accent1"/>
              </a:buClr>
              <a:buSzPts val="2040"/>
              <a:buFont typeface="Arial"/>
              <a:buNone/>
            </a:pPr>
            <a:r>
              <a:rPr lang="en-US"/>
              <a:t>Please respond with which stakeholder(s) should be involved in the decision making process</a:t>
            </a:r>
            <a:endParaRPr/>
          </a:p>
          <a:p>
            <a:pPr marL="0" lvl="0" indent="0" algn="l" rtl="0">
              <a:spcBef>
                <a:spcPts val="0"/>
              </a:spcBef>
              <a:spcAft>
                <a:spcPts val="0"/>
              </a:spcAft>
              <a:buClr>
                <a:schemeClr val="accent1"/>
              </a:buClr>
              <a:buSzPts val="2040"/>
              <a:buFont typeface="Arial"/>
              <a:buNone/>
            </a:pPr>
            <a:endParaRPr/>
          </a:p>
          <a:p>
            <a:pPr marL="0" lvl="0" indent="0" algn="l" rtl="0">
              <a:spcBef>
                <a:spcPts val="0"/>
              </a:spcBef>
              <a:spcAft>
                <a:spcPts val="0"/>
              </a:spcAft>
              <a:buClr>
                <a:schemeClr val="accent1"/>
              </a:buClr>
              <a:buSzPts val="2040"/>
              <a:buFont typeface="Arial"/>
              <a:buNone/>
            </a:pPr>
            <a:r>
              <a:rPr lang="en-US"/>
              <a:t>Senate? Union? Both? Any others? </a:t>
            </a:r>
            <a:endParaRPr/>
          </a:p>
        </p:txBody>
      </p:sp>
      <p:pic>
        <p:nvPicPr>
          <p:cNvPr id="209" name="Google Shape;209;p27"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8"/>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Areas of Confusion? </a:t>
            </a:r>
            <a:endParaRPr sz="4000" b="0" i="0" u="none" strike="noStrike" cap="none">
              <a:solidFill>
                <a:schemeClr val="dk2"/>
              </a:solidFill>
              <a:latin typeface="Arial"/>
              <a:ea typeface="Arial"/>
              <a:cs typeface="Arial"/>
              <a:sym typeface="Arial"/>
            </a:endParaRPr>
          </a:p>
        </p:txBody>
      </p:sp>
      <p:sp>
        <p:nvSpPr>
          <p:cNvPr id="216" name="Google Shape;216;p28"/>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endParaRPr sz="2100" dirty="0"/>
          </a:p>
          <a:p>
            <a:pPr marL="0" lvl="0" indent="0" algn="l" rtl="0">
              <a:lnSpc>
                <a:spcPct val="115000"/>
              </a:lnSpc>
              <a:spcBef>
                <a:spcPts val="0"/>
              </a:spcBef>
              <a:spcAft>
                <a:spcPts val="0"/>
              </a:spcAft>
              <a:buNone/>
            </a:pPr>
            <a:r>
              <a:rPr lang="en-US" dirty="0"/>
              <a:t>Use the chat to list additional areas where Senate and Union purview may be unclear or may overlap  </a:t>
            </a:r>
            <a:endParaRPr dirty="0"/>
          </a:p>
          <a:p>
            <a:pPr marL="0" marR="0" lvl="0" indent="0" algn="l" rtl="0">
              <a:spcBef>
                <a:spcPts val="0"/>
              </a:spcBef>
              <a:spcAft>
                <a:spcPts val="0"/>
              </a:spcAft>
              <a:buClr>
                <a:schemeClr val="accent1"/>
              </a:buClr>
              <a:buSzPts val="2040"/>
              <a:buFont typeface="Arial"/>
              <a:buNone/>
            </a:pPr>
            <a:endParaRPr dirty="0"/>
          </a:p>
        </p:txBody>
      </p:sp>
      <p:pic>
        <p:nvPicPr>
          <p:cNvPr id="217" name="Google Shape;217;p28"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3300" b="1"/>
              <a:t>Possible Areas of Overlapping Purview</a:t>
            </a:r>
            <a:endParaRPr sz="3300" b="1" i="0" u="none" strike="noStrike" cap="none">
              <a:solidFill>
                <a:schemeClr val="dk2"/>
              </a:solidFill>
            </a:endParaRPr>
          </a:p>
        </p:txBody>
      </p:sp>
      <p:sp>
        <p:nvSpPr>
          <p:cNvPr id="224" name="Google Shape;224;p29"/>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457200" lvl="0" indent="-339090" algn="l" rtl="0">
              <a:lnSpc>
                <a:spcPct val="115000"/>
              </a:lnSpc>
              <a:spcBef>
                <a:spcPts val="0"/>
              </a:spcBef>
              <a:spcAft>
                <a:spcPts val="0"/>
              </a:spcAft>
              <a:buSzPts val="1740"/>
              <a:buChar char="●"/>
            </a:pPr>
            <a:r>
              <a:rPr lang="en-US" sz="2100"/>
              <a:t>Academic Calendar</a:t>
            </a:r>
            <a:endParaRPr sz="2100"/>
          </a:p>
          <a:p>
            <a:pPr marL="457200" lvl="0" indent="-339090" algn="l" rtl="0">
              <a:lnSpc>
                <a:spcPct val="115000"/>
              </a:lnSpc>
              <a:spcBef>
                <a:spcPts val="0"/>
              </a:spcBef>
              <a:spcAft>
                <a:spcPts val="0"/>
              </a:spcAft>
              <a:buSzPts val="1740"/>
              <a:buChar char="●"/>
            </a:pPr>
            <a:r>
              <a:rPr lang="en-US" sz="2100"/>
              <a:t>Faculty Evaluations</a:t>
            </a:r>
            <a:endParaRPr sz="2100"/>
          </a:p>
          <a:p>
            <a:pPr marL="457200" lvl="0" indent="-339090" algn="l" rtl="0">
              <a:lnSpc>
                <a:spcPct val="115000"/>
              </a:lnSpc>
              <a:spcBef>
                <a:spcPts val="0"/>
              </a:spcBef>
              <a:spcAft>
                <a:spcPts val="0"/>
              </a:spcAft>
              <a:buSzPts val="1740"/>
              <a:buChar char="●"/>
            </a:pPr>
            <a:r>
              <a:rPr lang="en-US" sz="2100"/>
              <a:t>Tenure Review Process</a:t>
            </a:r>
            <a:endParaRPr sz="2100"/>
          </a:p>
          <a:p>
            <a:pPr marL="457200" lvl="0" indent="-339090" algn="l" rtl="0">
              <a:lnSpc>
                <a:spcPct val="115000"/>
              </a:lnSpc>
              <a:spcBef>
                <a:spcPts val="0"/>
              </a:spcBef>
              <a:spcAft>
                <a:spcPts val="0"/>
              </a:spcAft>
              <a:buSzPts val="1740"/>
              <a:buChar char="●"/>
            </a:pPr>
            <a:r>
              <a:rPr lang="en-US" sz="2100"/>
              <a:t>Faculty Hiring Procedures</a:t>
            </a:r>
            <a:endParaRPr sz="2100"/>
          </a:p>
          <a:p>
            <a:pPr marL="457200" lvl="0" indent="-339090" algn="l" rtl="0">
              <a:lnSpc>
                <a:spcPct val="115000"/>
              </a:lnSpc>
              <a:spcBef>
                <a:spcPts val="0"/>
              </a:spcBef>
              <a:spcAft>
                <a:spcPts val="0"/>
              </a:spcAft>
              <a:buSzPts val="1740"/>
              <a:buChar char="●"/>
            </a:pPr>
            <a:r>
              <a:rPr lang="en-US" sz="2100"/>
              <a:t>Enrollment Management</a:t>
            </a:r>
            <a:endParaRPr sz="2100"/>
          </a:p>
          <a:p>
            <a:pPr marL="457200" lvl="0" indent="-339090" algn="l" rtl="0">
              <a:lnSpc>
                <a:spcPct val="115000"/>
              </a:lnSpc>
              <a:spcBef>
                <a:spcPts val="0"/>
              </a:spcBef>
              <a:spcAft>
                <a:spcPts val="0"/>
              </a:spcAft>
              <a:buSzPts val="1740"/>
              <a:buChar char="●"/>
            </a:pPr>
            <a:r>
              <a:rPr lang="en-US" sz="2100"/>
              <a:t>Program Viability/Discontinuance</a:t>
            </a:r>
            <a:endParaRPr sz="2100"/>
          </a:p>
          <a:p>
            <a:pPr marL="457200" lvl="0" indent="-339090" algn="l" rtl="0">
              <a:lnSpc>
                <a:spcPct val="115000"/>
              </a:lnSpc>
              <a:spcBef>
                <a:spcPts val="0"/>
              </a:spcBef>
              <a:spcAft>
                <a:spcPts val="0"/>
              </a:spcAft>
              <a:buSzPts val="1740"/>
              <a:buChar char="●"/>
            </a:pPr>
            <a:r>
              <a:rPr lang="en-US" sz="2100"/>
              <a:t>Office Assignment</a:t>
            </a:r>
            <a:endParaRPr sz="2100"/>
          </a:p>
          <a:p>
            <a:pPr marL="457200" lvl="0" indent="-339090" algn="l" rtl="0">
              <a:lnSpc>
                <a:spcPct val="115000"/>
              </a:lnSpc>
              <a:spcBef>
                <a:spcPts val="0"/>
              </a:spcBef>
              <a:spcAft>
                <a:spcPts val="0"/>
              </a:spcAft>
              <a:buSzPts val="1740"/>
              <a:buChar char="●"/>
            </a:pPr>
            <a:r>
              <a:rPr lang="en-US" sz="2100"/>
              <a:t>Textbooks</a:t>
            </a:r>
            <a:endParaRPr sz="2100"/>
          </a:p>
          <a:p>
            <a:pPr marL="457200" lvl="0" indent="-339090" algn="l" rtl="0">
              <a:lnSpc>
                <a:spcPct val="115000"/>
              </a:lnSpc>
              <a:spcBef>
                <a:spcPts val="0"/>
              </a:spcBef>
              <a:spcAft>
                <a:spcPts val="0"/>
              </a:spcAft>
              <a:buSzPts val="1740"/>
              <a:buChar char="●"/>
            </a:pPr>
            <a:r>
              <a:rPr lang="en-US" sz="2100"/>
              <a:t>Professional Development</a:t>
            </a:r>
            <a:endParaRPr sz="2100"/>
          </a:p>
          <a:p>
            <a:pPr marL="457200" lvl="0" indent="-339090" algn="l" rtl="0">
              <a:lnSpc>
                <a:spcPct val="115000"/>
              </a:lnSpc>
              <a:spcBef>
                <a:spcPts val="0"/>
              </a:spcBef>
              <a:spcAft>
                <a:spcPts val="0"/>
              </a:spcAft>
              <a:buSzPts val="1740"/>
              <a:buChar char="●"/>
            </a:pPr>
            <a:r>
              <a:rPr lang="en-US" sz="2100"/>
              <a:t>Academic Freedom</a:t>
            </a:r>
            <a:endParaRPr sz="2100"/>
          </a:p>
          <a:p>
            <a:pPr marL="0" marR="0" lvl="0" indent="0" algn="l" rtl="0">
              <a:spcBef>
                <a:spcPts val="0"/>
              </a:spcBef>
              <a:spcAft>
                <a:spcPts val="0"/>
              </a:spcAft>
              <a:buClr>
                <a:schemeClr val="accent1"/>
              </a:buClr>
              <a:buSzPts val="2040"/>
              <a:buFont typeface="Arial"/>
              <a:buNone/>
            </a:pPr>
            <a:endParaRPr/>
          </a:p>
        </p:txBody>
      </p:sp>
      <p:pic>
        <p:nvPicPr>
          <p:cNvPr id="225" name="Google Shape;225;p29"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endParaRPr sz="3600"/>
          </a:p>
          <a:p>
            <a:pPr marL="0" marR="0" lvl="0" indent="0" algn="l" rtl="0">
              <a:spcBef>
                <a:spcPts val="0"/>
              </a:spcBef>
              <a:spcAft>
                <a:spcPts val="0"/>
              </a:spcAft>
              <a:buClr>
                <a:schemeClr val="dk2"/>
              </a:buClr>
              <a:buSzPts val="4000"/>
              <a:buFont typeface="Arial"/>
              <a:buNone/>
            </a:pPr>
            <a:r>
              <a:rPr lang="en-US" sz="3600"/>
              <a:t>Best Practices:</a:t>
            </a:r>
            <a:endParaRPr sz="3600"/>
          </a:p>
          <a:p>
            <a:pPr marL="0" marR="0" lvl="0" indent="0" algn="l" rtl="0">
              <a:spcBef>
                <a:spcPts val="0"/>
              </a:spcBef>
              <a:spcAft>
                <a:spcPts val="0"/>
              </a:spcAft>
              <a:buClr>
                <a:schemeClr val="dk2"/>
              </a:buClr>
              <a:buSzPts val="4000"/>
              <a:buFont typeface="Arial"/>
              <a:buNone/>
            </a:pPr>
            <a:endParaRPr sz="3600" b="0" i="0" u="none" strike="noStrike" cap="none">
              <a:solidFill>
                <a:schemeClr val="dk2"/>
              </a:solidFill>
              <a:latin typeface="Arial"/>
              <a:ea typeface="Arial"/>
              <a:cs typeface="Arial"/>
              <a:sym typeface="Arial"/>
            </a:endParaRPr>
          </a:p>
        </p:txBody>
      </p:sp>
      <p:sp>
        <p:nvSpPr>
          <p:cNvPr id="232" name="Google Shape;232;p30"/>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457200" marR="0" lvl="0" indent="-400050" algn="l" rtl="0">
              <a:spcBef>
                <a:spcPts val="0"/>
              </a:spcBef>
              <a:spcAft>
                <a:spcPts val="0"/>
              </a:spcAft>
              <a:buClr>
                <a:srgbClr val="000000"/>
              </a:buClr>
              <a:buSzPts val="2700"/>
              <a:buChar char="●"/>
            </a:pPr>
            <a:r>
              <a:rPr lang="en-US" sz="2700">
                <a:solidFill>
                  <a:schemeClr val="dk2"/>
                </a:solidFill>
              </a:rPr>
              <a:t>Collegiality and conversation</a:t>
            </a:r>
            <a:endParaRPr sz="2700">
              <a:solidFill>
                <a:schemeClr val="dk2"/>
              </a:solidFill>
            </a:endParaRPr>
          </a:p>
          <a:p>
            <a:pPr marL="457200" marR="0" lvl="0" indent="-400050" algn="l" rtl="0">
              <a:spcBef>
                <a:spcPts val="0"/>
              </a:spcBef>
              <a:spcAft>
                <a:spcPts val="0"/>
              </a:spcAft>
              <a:buClr>
                <a:srgbClr val="000000"/>
              </a:buClr>
              <a:buSzPts val="2700"/>
              <a:buChar char="●"/>
            </a:pPr>
            <a:r>
              <a:rPr lang="en-US" sz="2700">
                <a:solidFill>
                  <a:srgbClr val="000000"/>
                </a:solidFill>
              </a:rPr>
              <a:t>Mutual understanding of purview between Senate and Unions </a:t>
            </a:r>
            <a:endParaRPr sz="2100"/>
          </a:p>
          <a:p>
            <a:pPr marL="914400" lvl="1" indent="-361950" algn="l" rtl="0">
              <a:spcBef>
                <a:spcPts val="0"/>
              </a:spcBef>
              <a:spcAft>
                <a:spcPts val="0"/>
              </a:spcAft>
              <a:buClr>
                <a:schemeClr val="dk2"/>
              </a:buClr>
              <a:buSzPts val="2100"/>
              <a:buChar char="○"/>
            </a:pPr>
            <a:r>
              <a:rPr lang="en-US" sz="2100">
                <a:solidFill>
                  <a:schemeClr val="dk2"/>
                </a:solidFill>
              </a:rPr>
              <a:t>Written agreement between Senate and Union</a:t>
            </a:r>
            <a:endParaRPr sz="2100">
              <a:solidFill>
                <a:schemeClr val="dk2"/>
              </a:solidFill>
            </a:endParaRPr>
          </a:p>
          <a:p>
            <a:pPr marL="914400" lvl="1" indent="-361950" algn="l" rtl="0">
              <a:spcBef>
                <a:spcPts val="0"/>
              </a:spcBef>
              <a:spcAft>
                <a:spcPts val="0"/>
              </a:spcAft>
              <a:buClr>
                <a:schemeClr val="dk2"/>
              </a:buClr>
              <a:buSzPts val="2100"/>
              <a:buChar char="○"/>
            </a:pPr>
            <a:r>
              <a:rPr lang="en-US" sz="2100"/>
              <a:t>Draft when both bodies are not stressed by RIF or other major concerns</a:t>
            </a:r>
            <a:endParaRPr sz="2100">
              <a:solidFill>
                <a:schemeClr val="dk2"/>
              </a:solidFill>
            </a:endParaRPr>
          </a:p>
          <a:p>
            <a:pPr marL="457200" lvl="0" indent="-400050" algn="l" rtl="0">
              <a:spcBef>
                <a:spcPts val="0"/>
              </a:spcBef>
              <a:spcAft>
                <a:spcPts val="0"/>
              </a:spcAft>
              <a:buClr>
                <a:schemeClr val="dk2"/>
              </a:buClr>
              <a:buSzPts val="2700"/>
              <a:buChar char="●"/>
            </a:pPr>
            <a:r>
              <a:rPr lang="en-US" sz="2700">
                <a:solidFill>
                  <a:schemeClr val="dk2"/>
                </a:solidFill>
              </a:rPr>
              <a:t>Familiarity with local board policies and collective bargaining agreement</a:t>
            </a:r>
            <a:endParaRPr sz="2700">
              <a:solidFill>
                <a:schemeClr val="dk2"/>
              </a:solidFill>
            </a:endParaRPr>
          </a:p>
          <a:p>
            <a:pPr marL="457200" lvl="0" indent="-400050" algn="l" rtl="0">
              <a:spcBef>
                <a:spcPts val="0"/>
              </a:spcBef>
              <a:spcAft>
                <a:spcPts val="0"/>
              </a:spcAft>
              <a:buClr>
                <a:schemeClr val="dk2"/>
              </a:buClr>
              <a:buSzPts val="2700"/>
              <a:buChar char="●"/>
            </a:pPr>
            <a:r>
              <a:rPr lang="en-US" sz="2700">
                <a:solidFill>
                  <a:schemeClr val="dk2"/>
                </a:solidFill>
              </a:rPr>
              <a:t>Include all faculty (full and part time)</a:t>
            </a:r>
            <a:endParaRPr sz="3600">
              <a:solidFill>
                <a:schemeClr val="dk2"/>
              </a:solidFill>
            </a:endParaRPr>
          </a:p>
        </p:txBody>
      </p:sp>
      <p:pic>
        <p:nvPicPr>
          <p:cNvPr id="233" name="Google Shape;233;p30"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1"/>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Resources </a:t>
            </a:r>
            <a:endParaRPr sz="4000" b="0" i="0" u="none" strike="noStrike" cap="none">
              <a:solidFill>
                <a:schemeClr val="dk2"/>
              </a:solidFill>
              <a:latin typeface="Arial"/>
              <a:ea typeface="Arial"/>
              <a:cs typeface="Arial"/>
              <a:sym typeface="Arial"/>
            </a:endParaRPr>
          </a:p>
        </p:txBody>
      </p:sp>
      <p:sp>
        <p:nvSpPr>
          <p:cNvPr id="240" name="Google Shape;240;p31"/>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b="1"/>
              <a:t>Academic Senate Website</a:t>
            </a:r>
            <a:endParaRPr b="1"/>
          </a:p>
          <a:p>
            <a:pPr marL="0" marR="0" lvl="0" indent="0" algn="l" rtl="0">
              <a:spcBef>
                <a:spcPts val="0"/>
              </a:spcBef>
              <a:spcAft>
                <a:spcPts val="0"/>
              </a:spcAft>
              <a:buClr>
                <a:schemeClr val="accent1"/>
              </a:buClr>
              <a:buSzPts val="2040"/>
              <a:buFont typeface="Arial"/>
              <a:buNone/>
            </a:pPr>
            <a:r>
              <a:rPr lang="en-US" u="sng">
                <a:solidFill>
                  <a:schemeClr val="hlink"/>
                </a:solidFill>
                <a:hlinkClick r:id="rId3"/>
              </a:rPr>
              <a:t>www.asccc.org</a:t>
            </a:r>
            <a:endParaRPr/>
          </a:p>
          <a:p>
            <a:pPr marL="0" marR="0" lvl="0" indent="0" algn="l" rtl="0">
              <a:spcBef>
                <a:spcPts val="0"/>
              </a:spcBef>
              <a:spcAft>
                <a:spcPts val="0"/>
              </a:spcAft>
              <a:buClr>
                <a:schemeClr val="accent1"/>
              </a:buClr>
              <a:buSzPts val="2040"/>
              <a:buFont typeface="Arial"/>
              <a:buNone/>
            </a:pPr>
            <a:r>
              <a:rPr lang="en-US" b="1"/>
              <a:t>Senate Paper: Developing Model Effective Senate-Union Relationships</a:t>
            </a:r>
            <a:endParaRPr b="1"/>
          </a:p>
          <a:p>
            <a:pPr marL="0" marR="0" lvl="0" indent="0" algn="l" rtl="0">
              <a:spcBef>
                <a:spcPts val="0"/>
              </a:spcBef>
              <a:spcAft>
                <a:spcPts val="0"/>
              </a:spcAft>
              <a:buClr>
                <a:schemeClr val="accent1"/>
              </a:buClr>
              <a:buSzPts val="2040"/>
              <a:buFont typeface="Arial"/>
              <a:buNone/>
            </a:pPr>
            <a:r>
              <a:rPr lang="en-US" u="sng">
                <a:solidFill>
                  <a:schemeClr val="hlink"/>
                </a:solidFill>
                <a:hlinkClick r:id="rId4"/>
              </a:rPr>
              <a:t>https://www.asccc.org/papers/developing-model-effective-senateunion-relations</a:t>
            </a:r>
            <a:endParaRPr/>
          </a:p>
          <a:p>
            <a:pPr marL="0" marR="0" lvl="0" indent="0" algn="l" rtl="0">
              <a:spcBef>
                <a:spcPts val="0"/>
              </a:spcBef>
              <a:spcAft>
                <a:spcPts val="0"/>
              </a:spcAft>
              <a:buClr>
                <a:schemeClr val="accent1"/>
              </a:buClr>
              <a:buSzPts val="2040"/>
              <a:buFont typeface="Arial"/>
              <a:buNone/>
            </a:pPr>
            <a:r>
              <a:rPr lang="en-US" b="1"/>
              <a:t>Rostrum Article: Senate-Union Relationship</a:t>
            </a:r>
            <a:endParaRPr b="1"/>
          </a:p>
          <a:p>
            <a:pPr marL="0" marR="0" lvl="0" indent="0" algn="l" rtl="0">
              <a:spcBef>
                <a:spcPts val="0"/>
              </a:spcBef>
              <a:spcAft>
                <a:spcPts val="0"/>
              </a:spcAft>
              <a:buClr>
                <a:schemeClr val="accent1"/>
              </a:buClr>
              <a:buSzPts val="2040"/>
              <a:buFont typeface="Arial"/>
              <a:buNone/>
            </a:pPr>
            <a:r>
              <a:rPr lang="en-US" u="sng">
                <a:solidFill>
                  <a:schemeClr val="hlink"/>
                </a:solidFill>
                <a:hlinkClick r:id="rId5"/>
              </a:rPr>
              <a:t>https://www.asccc.org/content/senate-and-union-relationship-understanding-their-roles-and-working-together</a:t>
            </a:r>
            <a:endParaRPr/>
          </a:p>
          <a:p>
            <a:pPr marL="0" marR="0" lvl="0" indent="0" algn="l" rtl="0">
              <a:spcBef>
                <a:spcPts val="0"/>
              </a:spcBef>
              <a:spcAft>
                <a:spcPts val="0"/>
              </a:spcAft>
              <a:buClr>
                <a:schemeClr val="accent1"/>
              </a:buClr>
              <a:buSzPts val="2040"/>
              <a:buFont typeface="Arial"/>
              <a:buNone/>
            </a:pPr>
            <a:endParaRPr/>
          </a:p>
        </p:txBody>
      </p:sp>
      <p:pic>
        <p:nvPicPr>
          <p:cNvPr id="241" name="Google Shape;241;p31" descr="ASCCC_Logo"/>
          <p:cNvPicPr preferRelativeResize="0"/>
          <p:nvPr/>
        </p:nvPicPr>
        <p:blipFill rotWithShape="1">
          <a:blip r:embed="rId6">
            <a:alphaModFix/>
          </a:blip>
          <a:srcRect/>
          <a:stretch/>
        </p:blipFill>
        <p:spPr>
          <a:xfrm>
            <a:off x="371465" y="400050"/>
            <a:ext cx="4231670" cy="7864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Session Description</a:t>
            </a:r>
            <a:endParaRPr sz="4000" b="0" i="0" u="none" strike="noStrike" cap="none">
              <a:solidFill>
                <a:schemeClr val="dk2"/>
              </a:solidFill>
              <a:latin typeface="Arial"/>
              <a:ea typeface="Arial"/>
              <a:cs typeface="Arial"/>
              <a:sym typeface="Arial"/>
            </a:endParaRPr>
          </a:p>
        </p:txBody>
      </p:sp>
      <p:sp>
        <p:nvSpPr>
          <p:cNvPr id="104" name="Google Shape;104;p14"/>
          <p:cNvSpPr txBox="1">
            <a:spLocks noGrp="1"/>
          </p:cNvSpPr>
          <p:nvPr>
            <p:ph type="subTitle" idx="4294967295"/>
          </p:nvPr>
        </p:nvSpPr>
        <p:spPr>
          <a:xfrm>
            <a:off x="682487" y="2756069"/>
            <a:ext cx="8312150" cy="3445565"/>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100">
                <a:highlight>
                  <a:srgbClr val="FFFFFF"/>
                </a:highlight>
              </a:rPr>
              <a:t>Title 5 Regulations grant academic senates the right to be the primary </a:t>
            </a:r>
            <a:r>
              <a:rPr lang="en-US" sz="2200">
                <a:highlight>
                  <a:srgbClr val="FFFFFF"/>
                </a:highlight>
              </a:rPr>
              <a:t>faculty</a:t>
            </a:r>
            <a:r>
              <a:rPr lang="en-US" sz="2100">
                <a:highlight>
                  <a:srgbClr val="FFFFFF"/>
                </a:highlight>
              </a:rPr>
              <a:t> voice in college decision-making regarding academic and professional matters, while unions deal with </a:t>
            </a:r>
            <a:r>
              <a:rPr lang="en-US" sz="2200">
                <a:highlight>
                  <a:srgbClr val="FFFFFF"/>
                </a:highlight>
              </a:rPr>
              <a:t>faculty</a:t>
            </a:r>
            <a:r>
              <a:rPr lang="en-US" sz="2100">
                <a:solidFill>
                  <a:srgbClr val="222222"/>
                </a:solidFill>
                <a:highlight>
                  <a:srgbClr val="FFFFFF"/>
                </a:highlight>
              </a:rPr>
              <a:t> </a:t>
            </a:r>
            <a:r>
              <a:rPr lang="en-US" sz="2100">
                <a:highlight>
                  <a:srgbClr val="FFFFFF"/>
                </a:highlight>
              </a:rPr>
              <a:t>wages and working conditions. This session will examine the purview of academic senates compared to that of unions,</a:t>
            </a:r>
            <a:r>
              <a:rPr lang="en-US" sz="2100">
                <a:solidFill>
                  <a:srgbClr val="222222"/>
                </a:solidFill>
                <a:highlight>
                  <a:srgbClr val="FFFFFF"/>
                </a:highlight>
              </a:rPr>
              <a:t> </a:t>
            </a:r>
            <a:r>
              <a:rPr lang="en-US" sz="2100">
                <a:highlight>
                  <a:srgbClr val="FFFFFF"/>
                </a:highlight>
              </a:rPr>
              <a:t>the areas where the work of senates and unions may overlap, and ways to maintain effective senate-union relations.</a:t>
            </a:r>
            <a:r>
              <a:rPr lang="en-US" sz="2200">
                <a:highlight>
                  <a:srgbClr val="FFFFFF"/>
                </a:highlight>
              </a:rPr>
              <a:t> </a:t>
            </a:r>
            <a:r>
              <a:rPr lang="en-US" sz="2100">
                <a:highlight>
                  <a:srgbClr val="FFFFFF"/>
                </a:highlight>
              </a:rPr>
              <a:t>Come and learn how these two important bodies work for faculty.</a:t>
            </a:r>
            <a:endParaRPr sz="3400"/>
          </a:p>
          <a:p>
            <a:pPr marL="0" marR="0" lvl="0" indent="0" algn="l" rtl="0">
              <a:spcBef>
                <a:spcPts val="0"/>
              </a:spcBef>
              <a:spcAft>
                <a:spcPts val="0"/>
              </a:spcAft>
              <a:buClr>
                <a:schemeClr val="accent1"/>
              </a:buClr>
              <a:buSzPts val="2040"/>
              <a:buFont typeface="Arial"/>
              <a:buNone/>
            </a:pPr>
            <a:endParaRPr/>
          </a:p>
        </p:txBody>
      </p:sp>
      <p:pic>
        <p:nvPicPr>
          <p:cNvPr id="105" name="Google Shape;105;p14"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2"/>
          <p:cNvSpPr txBox="1">
            <a:spLocks noGrp="1"/>
          </p:cNvSpPr>
          <p:nvPr>
            <p:ph type="body" idx="1"/>
          </p:nvPr>
        </p:nvSpPr>
        <p:spPr>
          <a:xfrm>
            <a:off x="457200" y="1657350"/>
            <a:ext cx="8387100" cy="4326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060"/>
              <a:buFont typeface="Arial"/>
              <a:buNone/>
            </a:pPr>
            <a:r>
              <a:rPr lang="en-US" sz="3600" b="1" i="0" u="none" strike="noStrike" cap="none">
                <a:solidFill>
                  <a:schemeClr val="dk1"/>
                </a:solidFill>
              </a:rPr>
              <a:t>Questions?</a:t>
            </a:r>
            <a:endParaRPr sz="3600" b="1"/>
          </a:p>
          <a:p>
            <a:pPr marL="0" lvl="0" indent="0" algn="ctr" rtl="0">
              <a:lnSpc>
                <a:spcPct val="115000"/>
              </a:lnSpc>
              <a:spcBef>
                <a:spcPts val="0"/>
              </a:spcBef>
              <a:spcAft>
                <a:spcPts val="0"/>
              </a:spcAft>
              <a:buClr>
                <a:srgbClr val="000000"/>
              </a:buClr>
              <a:buSzPts val="1100"/>
              <a:buFont typeface="Arial"/>
              <a:buNone/>
            </a:pPr>
            <a:endParaRPr sz="3600" b="1"/>
          </a:p>
          <a:p>
            <a:pPr marL="0" lvl="0" indent="0" algn="ctr" rtl="0">
              <a:lnSpc>
                <a:spcPct val="115000"/>
              </a:lnSpc>
              <a:spcBef>
                <a:spcPts val="0"/>
              </a:spcBef>
              <a:spcAft>
                <a:spcPts val="0"/>
              </a:spcAft>
              <a:buClr>
                <a:srgbClr val="000000"/>
              </a:buClr>
              <a:buSzPts val="1100"/>
              <a:buFont typeface="Arial"/>
              <a:buNone/>
            </a:pPr>
            <a:r>
              <a:rPr lang="en-US" sz="2000" u="sng">
                <a:solidFill>
                  <a:schemeClr val="hlink"/>
                </a:solidFill>
                <a:hlinkClick r:id="rId3"/>
              </a:rPr>
              <a:t>info@asccc.org</a:t>
            </a:r>
            <a:endParaRPr sz="2000"/>
          </a:p>
          <a:p>
            <a:pPr marL="0" lvl="0" indent="0" algn="l" rtl="0">
              <a:lnSpc>
                <a:spcPct val="115000"/>
              </a:lnSpc>
              <a:spcBef>
                <a:spcPts val="0"/>
              </a:spcBef>
              <a:spcAft>
                <a:spcPts val="0"/>
              </a:spcAft>
              <a:buClr>
                <a:srgbClr val="000000"/>
              </a:buClr>
              <a:buSzPts val="1100"/>
              <a:buFont typeface="Arial"/>
              <a:buNone/>
            </a:pPr>
            <a:endParaRPr sz="2000"/>
          </a:p>
          <a:p>
            <a:pPr marL="0" lvl="0" indent="0" algn="ctr" rtl="0">
              <a:lnSpc>
                <a:spcPct val="115000"/>
              </a:lnSpc>
              <a:spcBef>
                <a:spcPts val="0"/>
              </a:spcBef>
              <a:spcAft>
                <a:spcPts val="0"/>
              </a:spcAft>
              <a:buClr>
                <a:srgbClr val="000000"/>
              </a:buClr>
              <a:buSzPts val="1100"/>
              <a:buFont typeface="Arial"/>
              <a:buNone/>
            </a:pPr>
            <a:r>
              <a:rPr lang="en-US" sz="2000"/>
              <a:t>Wendy Brill-Wynkoop, President Elect, FACCC </a:t>
            </a:r>
            <a:r>
              <a:rPr lang="en-US" sz="2000" u="sng">
                <a:solidFill>
                  <a:schemeClr val="hlink"/>
                </a:solidFill>
                <a:hlinkClick r:id="rId4"/>
              </a:rPr>
              <a:t>brillwynkoop@gmaill.com</a:t>
            </a:r>
            <a:endParaRPr sz="2000"/>
          </a:p>
          <a:p>
            <a:pPr marL="0" lvl="0" indent="0" algn="ctr" rtl="0">
              <a:lnSpc>
                <a:spcPct val="115000"/>
              </a:lnSpc>
              <a:spcBef>
                <a:spcPts val="0"/>
              </a:spcBef>
              <a:spcAft>
                <a:spcPts val="0"/>
              </a:spcAft>
              <a:buClr>
                <a:srgbClr val="000000"/>
              </a:buClr>
              <a:buSzPts val="1100"/>
              <a:buFont typeface="Arial"/>
              <a:buNone/>
            </a:pPr>
            <a:endParaRPr sz="2000"/>
          </a:p>
          <a:p>
            <a:pPr marL="0" lvl="0" indent="0" algn="ctr" rtl="0">
              <a:lnSpc>
                <a:spcPct val="115000"/>
              </a:lnSpc>
              <a:spcBef>
                <a:spcPts val="0"/>
              </a:spcBef>
              <a:spcAft>
                <a:spcPts val="0"/>
              </a:spcAft>
              <a:buClr>
                <a:srgbClr val="000000"/>
              </a:buClr>
              <a:buSzPts val="1100"/>
              <a:buFont typeface="Arial"/>
              <a:buNone/>
            </a:pPr>
            <a:r>
              <a:rPr lang="en-US" sz="2000"/>
              <a:t>Cheryl Aschenbach, Secretary, ASCCC </a:t>
            </a:r>
            <a:r>
              <a:rPr lang="en-US" sz="2000" u="sng">
                <a:solidFill>
                  <a:schemeClr val="hlink"/>
                </a:solidFill>
                <a:hlinkClick r:id="rId5"/>
              </a:rPr>
              <a:t>caschenbach@lassencollege.edu</a:t>
            </a:r>
            <a:endParaRPr sz="3600" b="0" i="0" u="none" strike="noStrike" cap="none">
              <a:solidFill>
                <a:schemeClr val="dk1"/>
              </a:solidFill>
              <a:latin typeface="Arial"/>
              <a:ea typeface="Arial"/>
              <a:cs typeface="Arial"/>
              <a:sym typeface="Arial"/>
            </a:endParaRPr>
          </a:p>
          <a:p>
            <a:pPr marL="0" marR="0" lvl="0" indent="0" algn="ctr" rtl="0">
              <a:spcBef>
                <a:spcPts val="720"/>
              </a:spcBef>
              <a:spcAft>
                <a:spcPts val="0"/>
              </a:spcAft>
              <a:buClr>
                <a:schemeClr val="accent1"/>
              </a:buClr>
              <a:buSzPts val="3060"/>
              <a:buFont typeface="Arial"/>
              <a:buNone/>
            </a:pPr>
            <a:endParaRPr sz="3600"/>
          </a:p>
          <a:p>
            <a:pPr marL="0" marR="0" lvl="0" indent="0" algn="ctr" rtl="0">
              <a:spcBef>
                <a:spcPts val="720"/>
              </a:spcBef>
              <a:spcAft>
                <a:spcPts val="0"/>
              </a:spcAft>
              <a:buClr>
                <a:schemeClr val="accent1"/>
              </a:buClr>
              <a:buSzPts val="3060"/>
              <a:buFont typeface="Arial"/>
              <a:buNone/>
            </a:pPr>
            <a:r>
              <a:rPr lang="en-US" sz="3600" b="0" i="0" u="none" strike="noStrike" cap="none">
                <a:solidFill>
                  <a:schemeClr val="dk1"/>
                </a:solidFill>
                <a:latin typeface="Arial"/>
                <a:ea typeface="Arial"/>
                <a:cs typeface="Arial"/>
                <a:sym typeface="Arial"/>
              </a:rPr>
              <a:t>Thank you for attending this session!</a:t>
            </a:r>
            <a:endParaRPr sz="3600" b="0" i="0" u="none" strike="noStrike" cap="none">
              <a:solidFill>
                <a:schemeClr val="dk1"/>
              </a:solidFill>
              <a:latin typeface="Arial"/>
              <a:ea typeface="Arial"/>
              <a:cs typeface="Arial"/>
              <a:sym typeface="Arial"/>
            </a:endParaRPr>
          </a:p>
        </p:txBody>
      </p:sp>
      <p:pic>
        <p:nvPicPr>
          <p:cNvPr id="248" name="Google Shape;248;p32" descr="ASCCC_Logo"/>
          <p:cNvPicPr preferRelativeResize="0"/>
          <p:nvPr/>
        </p:nvPicPr>
        <p:blipFill rotWithShape="1">
          <a:blip r:embed="rId6">
            <a:alphaModFix/>
          </a:blip>
          <a:srcRect/>
          <a:stretch/>
        </p:blipFill>
        <p:spPr>
          <a:xfrm>
            <a:off x="523865" y="454375"/>
            <a:ext cx="4231670" cy="78647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Authority of 	Union</a:t>
            </a:r>
            <a:endParaRPr sz="4000" b="0" i="0" u="none" strike="noStrike" cap="none">
              <a:solidFill>
                <a:schemeClr val="dk2"/>
              </a:solidFill>
              <a:latin typeface="Arial"/>
              <a:ea typeface="Arial"/>
              <a:cs typeface="Arial"/>
              <a:sym typeface="Arial"/>
            </a:endParaRPr>
          </a:p>
        </p:txBody>
      </p:sp>
      <p:sp>
        <p:nvSpPr>
          <p:cNvPr id="112" name="Google Shape;112;p15"/>
          <p:cNvSpPr txBox="1">
            <a:spLocks noGrp="1"/>
          </p:cNvSpPr>
          <p:nvPr>
            <p:ph type="subTitle" idx="4294967295"/>
          </p:nvPr>
        </p:nvSpPr>
        <p:spPr>
          <a:xfrm>
            <a:off x="682475" y="2679876"/>
            <a:ext cx="8312100" cy="38898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600"/>
              </a:spcBef>
              <a:spcAft>
                <a:spcPts val="0"/>
              </a:spcAft>
              <a:buNone/>
            </a:pPr>
            <a:r>
              <a:rPr lang="en-US" sz="2800" b="1">
                <a:solidFill>
                  <a:srgbClr val="FF0000"/>
                </a:solidFill>
              </a:rPr>
              <a:t>Salary and Working Conditions</a:t>
            </a:r>
            <a:endParaRPr sz="2800" b="1">
              <a:solidFill>
                <a:srgbClr val="FF0000"/>
              </a:solidFill>
            </a:endParaRPr>
          </a:p>
          <a:p>
            <a:pPr marL="0" lvl="0" indent="0" algn="l" rtl="0">
              <a:lnSpc>
                <a:spcPct val="80000"/>
              </a:lnSpc>
              <a:spcBef>
                <a:spcPts val="600"/>
              </a:spcBef>
              <a:spcAft>
                <a:spcPts val="0"/>
              </a:spcAft>
              <a:buNone/>
            </a:pPr>
            <a:r>
              <a:rPr lang="en-US" sz="1800" b="1"/>
              <a:t>California Government Code section 3543 (a)</a:t>
            </a:r>
            <a:endParaRPr sz="1800" b="1"/>
          </a:p>
          <a:p>
            <a:pPr marL="0" lvl="0" indent="0" algn="l" rtl="0">
              <a:lnSpc>
                <a:spcPct val="80000"/>
              </a:lnSpc>
              <a:spcBef>
                <a:spcPts val="600"/>
              </a:spcBef>
              <a:spcAft>
                <a:spcPts val="0"/>
              </a:spcAft>
              <a:buNone/>
            </a:pPr>
            <a:r>
              <a:rPr lang="en-US" sz="1800">
                <a:highlight>
                  <a:srgbClr val="FFFFFF"/>
                </a:highlight>
              </a:rPr>
              <a:t>(a) Public school employees shall have the right to form, join, and participate in the activities of employee organizations of their own choosing for the purpose of representation on all matters of employer-employee relations.  Public school employees shall have the right to represent themselves individually in their employment relations with the public school employer, except that once the employees in an appropriate unit have selected an exclusive representative and it has been recognized pursuant to </a:t>
            </a:r>
            <a:r>
              <a:rPr lang="en-US" sz="1800" u="sng">
                <a:solidFill>
                  <a:srgbClr val="006699"/>
                </a:solidFill>
                <a:highlight>
                  <a:srgbClr val="FFFFFF"/>
                </a:highlight>
                <a:hlinkClick r:id="rId3"/>
              </a:rPr>
              <a:t>Section 3544.1</a:t>
            </a:r>
            <a:r>
              <a:rPr lang="en-US" sz="1800">
                <a:highlight>
                  <a:srgbClr val="FFFFFF"/>
                </a:highlight>
              </a:rPr>
              <a:t> or certified pursuant to </a:t>
            </a:r>
            <a:r>
              <a:rPr lang="en-US" sz="1800" u="sng">
                <a:solidFill>
                  <a:srgbClr val="006699"/>
                </a:solidFill>
                <a:highlight>
                  <a:srgbClr val="FFFFFF"/>
                </a:highlight>
                <a:hlinkClick r:id="rId4"/>
              </a:rPr>
              <a:t>Section 3544.7</a:t>
            </a:r>
            <a:r>
              <a:rPr lang="en-US" sz="1800">
                <a:highlight>
                  <a:srgbClr val="FFFFFF"/>
                </a:highlight>
              </a:rPr>
              <a:t> , an employee in that unit shall not meet and negotiate with the public school employer. </a:t>
            </a:r>
            <a:r>
              <a:rPr lang="en-US" sz="1800" b="1"/>
              <a:t> </a:t>
            </a:r>
            <a:endParaRPr sz="1800" b="1"/>
          </a:p>
          <a:p>
            <a:pPr marL="0" lvl="0" indent="0" algn="l" rtl="0">
              <a:lnSpc>
                <a:spcPct val="80000"/>
              </a:lnSpc>
              <a:spcBef>
                <a:spcPts val="600"/>
              </a:spcBef>
              <a:spcAft>
                <a:spcPts val="0"/>
              </a:spcAft>
              <a:buNone/>
            </a:pPr>
            <a:endParaRPr sz="1800" b="1"/>
          </a:p>
        </p:txBody>
      </p:sp>
      <p:pic>
        <p:nvPicPr>
          <p:cNvPr id="113" name="Google Shape;113;p15" descr="ASCCC_Logo"/>
          <p:cNvPicPr preferRelativeResize="0"/>
          <p:nvPr/>
        </p:nvPicPr>
        <p:blipFill rotWithShape="1">
          <a:blip r:embed="rId5">
            <a:alphaModFix/>
          </a:blip>
          <a:srcRect/>
          <a:stretch/>
        </p:blipFill>
        <p:spPr>
          <a:xfrm>
            <a:off x="371465" y="400050"/>
            <a:ext cx="4231670" cy="78647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Collective Bargaining</a:t>
            </a:r>
            <a:endParaRPr sz="4000" b="0" i="0" u="none" strike="noStrike" cap="none">
              <a:solidFill>
                <a:schemeClr val="dk2"/>
              </a:solidFill>
              <a:latin typeface="Arial"/>
              <a:ea typeface="Arial"/>
              <a:cs typeface="Arial"/>
              <a:sym typeface="Arial"/>
            </a:endParaRPr>
          </a:p>
        </p:txBody>
      </p:sp>
      <p:sp>
        <p:nvSpPr>
          <p:cNvPr id="120" name="Google Shape;120;p16"/>
          <p:cNvSpPr txBox="1">
            <a:spLocks noGrp="1"/>
          </p:cNvSpPr>
          <p:nvPr>
            <p:ph type="subTitle" idx="4294967295"/>
          </p:nvPr>
        </p:nvSpPr>
        <p:spPr>
          <a:xfrm>
            <a:off x="641237" y="2621894"/>
            <a:ext cx="8312100" cy="3967165"/>
          </a:xfrm>
          <a:prstGeom prst="rect">
            <a:avLst/>
          </a:prstGeom>
          <a:noFill/>
          <a:ln>
            <a:noFill/>
          </a:ln>
        </p:spPr>
        <p:txBody>
          <a:bodyPr spcFirstLastPara="1" wrap="square" lIns="91425" tIns="45700" rIns="91425" bIns="45700" anchor="t" anchorCtr="0">
            <a:noAutofit/>
          </a:bodyPr>
          <a:lstStyle/>
          <a:p>
            <a:pPr marL="342900" indent="-342900">
              <a:buSzPct val="90000"/>
              <a:buFont typeface="Wingdings" charset="2"/>
              <a:buChar char="ü"/>
            </a:pPr>
            <a:r>
              <a:rPr lang="en-US" sz="2300" dirty="0" smtClean="0">
                <a:solidFill>
                  <a:schemeClr val="tx1"/>
                </a:solidFill>
              </a:rPr>
              <a:t>School </a:t>
            </a:r>
            <a:r>
              <a:rPr lang="en-US" sz="2300" dirty="0">
                <a:solidFill>
                  <a:schemeClr val="tx1"/>
                </a:solidFill>
              </a:rPr>
              <a:t>calendar;</a:t>
            </a:r>
            <a:endParaRPr sz="2300" dirty="0">
              <a:solidFill>
                <a:schemeClr val="tx1"/>
              </a:solidFill>
            </a:endParaRPr>
          </a:p>
          <a:p>
            <a:pPr marL="342900" indent="-342900">
              <a:buSzPct val="90000"/>
              <a:buFont typeface="Wingdings" charset="2"/>
              <a:buChar char="ü"/>
            </a:pPr>
            <a:r>
              <a:rPr lang="en-US" sz="2300" dirty="0" smtClean="0">
                <a:solidFill>
                  <a:schemeClr val="tx1"/>
                </a:solidFill>
              </a:rPr>
              <a:t>Compensation</a:t>
            </a:r>
            <a:r>
              <a:rPr lang="en-US" sz="2300" dirty="0">
                <a:solidFill>
                  <a:schemeClr val="tx1"/>
                </a:solidFill>
              </a:rPr>
              <a:t>;</a:t>
            </a:r>
            <a:endParaRPr sz="2300" dirty="0">
              <a:solidFill>
                <a:schemeClr val="tx1"/>
              </a:solidFill>
            </a:endParaRPr>
          </a:p>
          <a:p>
            <a:pPr marL="342900" indent="-342900">
              <a:buSzPct val="90000"/>
              <a:buFont typeface="Wingdings" charset="2"/>
              <a:buChar char="ü"/>
            </a:pPr>
            <a:r>
              <a:rPr lang="en-US" sz="2300" dirty="0" smtClean="0">
                <a:solidFill>
                  <a:schemeClr val="tx1"/>
                </a:solidFill>
              </a:rPr>
              <a:t>Wages</a:t>
            </a:r>
            <a:r>
              <a:rPr lang="en-US" sz="2300" dirty="0">
                <a:solidFill>
                  <a:schemeClr val="tx1"/>
                </a:solidFill>
              </a:rPr>
              <a:t>;</a:t>
            </a:r>
            <a:endParaRPr sz="2300" dirty="0">
              <a:solidFill>
                <a:schemeClr val="tx1"/>
              </a:solidFill>
            </a:endParaRPr>
          </a:p>
          <a:p>
            <a:pPr marL="342900" indent="-342900">
              <a:buSzPct val="90000"/>
              <a:buFont typeface="Wingdings" charset="2"/>
              <a:buChar char="ü"/>
            </a:pPr>
            <a:r>
              <a:rPr lang="en-US" sz="2300" dirty="0" smtClean="0">
                <a:solidFill>
                  <a:schemeClr val="tx1"/>
                </a:solidFill>
              </a:rPr>
              <a:t>Hours </a:t>
            </a:r>
            <a:r>
              <a:rPr lang="en-US" sz="2300" dirty="0">
                <a:solidFill>
                  <a:schemeClr val="tx1"/>
                </a:solidFill>
              </a:rPr>
              <a:t>of employment;</a:t>
            </a:r>
            <a:endParaRPr sz="2300" dirty="0">
              <a:solidFill>
                <a:schemeClr val="tx1"/>
              </a:solidFill>
            </a:endParaRPr>
          </a:p>
          <a:p>
            <a:pPr marL="342900" indent="-342900">
              <a:buSzPct val="90000"/>
              <a:buFont typeface="Wingdings" charset="2"/>
              <a:buChar char="ü"/>
            </a:pPr>
            <a:r>
              <a:rPr lang="en-US" sz="2300" dirty="0" smtClean="0">
                <a:solidFill>
                  <a:schemeClr val="tx1"/>
                </a:solidFill>
              </a:rPr>
              <a:t>Terms </a:t>
            </a:r>
            <a:r>
              <a:rPr lang="en-US" sz="2300" dirty="0">
                <a:solidFill>
                  <a:schemeClr val="tx1"/>
                </a:solidFill>
              </a:rPr>
              <a:t>and conditions of </a:t>
            </a:r>
            <a:r>
              <a:rPr lang="en-US" sz="2300" dirty="0" smtClean="0">
                <a:solidFill>
                  <a:schemeClr val="tx1"/>
                </a:solidFill>
              </a:rPr>
              <a:t>employment</a:t>
            </a:r>
            <a:r>
              <a:rPr lang="en-US" sz="2300" dirty="0">
                <a:solidFill>
                  <a:schemeClr val="tx1"/>
                </a:solidFill>
              </a:rPr>
              <a:t> </a:t>
            </a:r>
            <a:r>
              <a:rPr lang="en-US" sz="2300" dirty="0" smtClean="0">
                <a:solidFill>
                  <a:schemeClr val="tx1"/>
                </a:solidFill>
              </a:rPr>
              <a:t>including </a:t>
            </a:r>
            <a:r>
              <a:rPr lang="en-US" sz="2300" dirty="0">
                <a:solidFill>
                  <a:schemeClr val="tx1"/>
                </a:solidFill>
              </a:rPr>
              <a:t>health and welfare benefits;</a:t>
            </a:r>
            <a:endParaRPr sz="2300" dirty="0">
              <a:solidFill>
                <a:schemeClr val="tx1"/>
              </a:solidFill>
            </a:endParaRPr>
          </a:p>
          <a:p>
            <a:pPr marL="342900" indent="-342900">
              <a:buSzPct val="90000"/>
              <a:buFont typeface="Wingdings" charset="2"/>
              <a:buChar char="ü"/>
            </a:pPr>
            <a:r>
              <a:rPr lang="en-US" sz="2300" dirty="0" smtClean="0">
                <a:solidFill>
                  <a:schemeClr val="tx1"/>
                </a:solidFill>
              </a:rPr>
              <a:t>Leave;</a:t>
            </a:r>
          </a:p>
          <a:p>
            <a:pPr marL="342900" indent="-342900">
              <a:buSzPct val="90000"/>
              <a:buFont typeface="Wingdings" charset="2"/>
              <a:buChar char="ü"/>
            </a:pPr>
            <a:r>
              <a:rPr lang="en-US" sz="2300" dirty="0" smtClean="0">
                <a:solidFill>
                  <a:schemeClr val="tx1"/>
                </a:solidFill>
              </a:rPr>
              <a:t>Transfer </a:t>
            </a:r>
            <a:r>
              <a:rPr lang="en-US" sz="2300" dirty="0">
                <a:solidFill>
                  <a:schemeClr val="tx1"/>
                </a:solidFill>
              </a:rPr>
              <a:t>and reassignment policies;</a:t>
            </a:r>
            <a:endParaRPr sz="2300" dirty="0">
              <a:solidFill>
                <a:schemeClr val="tx1"/>
              </a:solidFill>
            </a:endParaRPr>
          </a:p>
          <a:p>
            <a:pPr marL="342900" indent="-342900">
              <a:buSzPct val="90000"/>
              <a:buFont typeface="Wingdings" charset="2"/>
              <a:buChar char="ü"/>
            </a:pPr>
            <a:r>
              <a:rPr lang="en-US" sz="2200" dirty="0" smtClean="0">
                <a:solidFill>
                  <a:schemeClr val="tx1"/>
                </a:solidFill>
              </a:rPr>
              <a:t>Safety </a:t>
            </a:r>
            <a:r>
              <a:rPr lang="en-US" sz="2200" dirty="0"/>
              <a:t>conditions;</a:t>
            </a:r>
            <a:endParaRPr sz="2300" dirty="0"/>
          </a:p>
        </p:txBody>
      </p:sp>
      <p:pic>
        <p:nvPicPr>
          <p:cNvPr id="121" name="Google Shape;121;p16"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Collective Bargaining</a:t>
            </a:r>
            <a:endParaRPr sz="4000" b="0" i="0" u="none" strike="noStrike" cap="none">
              <a:solidFill>
                <a:schemeClr val="dk2"/>
              </a:solidFill>
              <a:latin typeface="Arial"/>
              <a:ea typeface="Arial"/>
              <a:cs typeface="Arial"/>
              <a:sym typeface="Arial"/>
            </a:endParaRPr>
          </a:p>
        </p:txBody>
      </p:sp>
      <p:sp>
        <p:nvSpPr>
          <p:cNvPr id="128" name="Google Shape;128;p17"/>
          <p:cNvSpPr txBox="1">
            <a:spLocks noGrp="1"/>
          </p:cNvSpPr>
          <p:nvPr>
            <p:ph type="subTitle" idx="4294967295"/>
          </p:nvPr>
        </p:nvSpPr>
        <p:spPr>
          <a:xfrm>
            <a:off x="641237" y="2653199"/>
            <a:ext cx="8312100" cy="3445500"/>
          </a:xfrm>
          <a:prstGeom prst="rect">
            <a:avLst/>
          </a:prstGeom>
          <a:noFill/>
          <a:ln>
            <a:noFill/>
          </a:ln>
        </p:spPr>
        <p:txBody>
          <a:bodyPr spcFirstLastPara="1" wrap="square" lIns="91425" tIns="45700" rIns="91425" bIns="45700" anchor="t" anchorCtr="0">
            <a:noAutofit/>
          </a:bodyPr>
          <a:lstStyle/>
          <a:p>
            <a:pPr marL="342900" indent="-342900">
              <a:buSzPct val="90000"/>
              <a:buFont typeface="Wingdings" charset="2"/>
              <a:buChar char="ü"/>
            </a:pPr>
            <a:r>
              <a:rPr lang="en-US" sz="2200" dirty="0" smtClean="0">
                <a:solidFill>
                  <a:schemeClr val="tx1"/>
                </a:solidFill>
              </a:rPr>
              <a:t>Class </a:t>
            </a:r>
            <a:r>
              <a:rPr lang="en-US" sz="2200" dirty="0">
                <a:solidFill>
                  <a:schemeClr val="tx1"/>
                </a:solidFill>
              </a:rPr>
              <a:t>size;</a:t>
            </a:r>
            <a:endParaRPr sz="2200" dirty="0">
              <a:solidFill>
                <a:schemeClr val="tx1"/>
              </a:solidFill>
            </a:endParaRPr>
          </a:p>
          <a:p>
            <a:pPr marL="342900" indent="-342900">
              <a:buSzPct val="90000"/>
              <a:buFont typeface="Wingdings" charset="2"/>
              <a:buChar char="ü"/>
            </a:pPr>
            <a:r>
              <a:rPr lang="en-US" sz="2200" dirty="0" smtClean="0">
                <a:solidFill>
                  <a:schemeClr val="tx1"/>
                </a:solidFill>
              </a:rPr>
              <a:t>Procedures </a:t>
            </a:r>
            <a:r>
              <a:rPr lang="en-US" sz="2200" dirty="0">
                <a:solidFill>
                  <a:schemeClr val="tx1"/>
                </a:solidFill>
              </a:rPr>
              <a:t>for evaluation of employees;</a:t>
            </a:r>
            <a:endParaRPr sz="2200" dirty="0">
              <a:solidFill>
                <a:schemeClr val="tx1"/>
              </a:solidFill>
            </a:endParaRPr>
          </a:p>
          <a:p>
            <a:pPr marL="342900" indent="-342900">
              <a:buSzPct val="90000"/>
              <a:buFont typeface="Wingdings" charset="2"/>
              <a:buChar char="ü"/>
            </a:pPr>
            <a:r>
              <a:rPr lang="en-US" sz="2200" dirty="0" smtClean="0">
                <a:solidFill>
                  <a:schemeClr val="tx1"/>
                </a:solidFill>
              </a:rPr>
              <a:t>Organization </a:t>
            </a:r>
            <a:r>
              <a:rPr lang="en-US" sz="2200" dirty="0">
                <a:solidFill>
                  <a:schemeClr val="tx1"/>
                </a:solidFill>
              </a:rPr>
              <a:t>security;</a:t>
            </a:r>
            <a:endParaRPr sz="2200" dirty="0">
              <a:solidFill>
                <a:schemeClr val="tx1"/>
              </a:solidFill>
            </a:endParaRPr>
          </a:p>
          <a:p>
            <a:pPr marL="342900" indent="-342900">
              <a:buSzPct val="90000"/>
              <a:buFont typeface="Wingdings" charset="2"/>
              <a:buChar char="ü"/>
            </a:pPr>
            <a:r>
              <a:rPr lang="en-US" sz="2200" dirty="0" smtClean="0">
                <a:solidFill>
                  <a:schemeClr val="tx1"/>
                </a:solidFill>
              </a:rPr>
              <a:t>Procedures </a:t>
            </a:r>
            <a:r>
              <a:rPr lang="en-US" sz="2200" dirty="0">
                <a:solidFill>
                  <a:schemeClr val="tx1"/>
                </a:solidFill>
              </a:rPr>
              <a:t>for processing grievances;</a:t>
            </a:r>
            <a:endParaRPr sz="2200" dirty="0">
              <a:solidFill>
                <a:schemeClr val="tx1"/>
              </a:solidFill>
            </a:endParaRPr>
          </a:p>
          <a:p>
            <a:pPr marL="342900" indent="-342900">
              <a:buSzPct val="90000"/>
              <a:buFont typeface="Wingdings" charset="2"/>
              <a:buChar char="ü"/>
            </a:pPr>
            <a:r>
              <a:rPr lang="en-US" sz="2200" dirty="0" smtClean="0">
                <a:solidFill>
                  <a:schemeClr val="tx1"/>
                </a:solidFill>
              </a:rPr>
              <a:t>Layoff </a:t>
            </a:r>
            <a:r>
              <a:rPr lang="en-US" sz="2200" dirty="0">
                <a:solidFill>
                  <a:schemeClr val="tx1"/>
                </a:solidFill>
              </a:rPr>
              <a:t>procedures;</a:t>
            </a:r>
            <a:endParaRPr sz="2200" dirty="0">
              <a:solidFill>
                <a:schemeClr val="tx1"/>
              </a:solidFill>
            </a:endParaRPr>
          </a:p>
          <a:p>
            <a:pPr marL="342900" indent="-342900">
              <a:buSzPct val="90000"/>
              <a:buFont typeface="Wingdings" charset="2"/>
              <a:buChar char="ü"/>
            </a:pPr>
            <a:r>
              <a:rPr lang="en-US" sz="2200" dirty="0" smtClean="0">
                <a:solidFill>
                  <a:schemeClr val="tx1"/>
                </a:solidFill>
              </a:rPr>
              <a:t>Alternative </a:t>
            </a:r>
            <a:r>
              <a:rPr lang="en-US" sz="2200" dirty="0">
                <a:solidFill>
                  <a:schemeClr val="tx1"/>
                </a:solidFill>
              </a:rPr>
              <a:t>compensation or benefits for employees adversely affected by pension limitations;</a:t>
            </a:r>
            <a:endParaRPr sz="2200" dirty="0">
              <a:solidFill>
                <a:schemeClr val="tx1"/>
              </a:solidFill>
            </a:endParaRPr>
          </a:p>
          <a:p>
            <a:pPr marL="342900" indent="-342900">
              <a:buSzPct val="90000"/>
              <a:buFont typeface="Wingdings" charset="2"/>
              <a:buChar char="ü"/>
            </a:pPr>
            <a:r>
              <a:rPr lang="en-US" sz="2200" dirty="0" smtClean="0">
                <a:solidFill>
                  <a:schemeClr val="tx1"/>
                </a:solidFill>
              </a:rPr>
              <a:t>Additional </a:t>
            </a:r>
            <a:r>
              <a:rPr lang="en-US" sz="2200" dirty="0">
                <a:solidFill>
                  <a:schemeClr val="tx1"/>
                </a:solidFill>
              </a:rPr>
              <a:t>compensation or salary schedule based on criteria other than years </a:t>
            </a:r>
            <a:r>
              <a:rPr lang="en-US" sz="2200" dirty="0"/>
              <a:t>of training and experience.</a:t>
            </a:r>
            <a:endParaRPr sz="2200" dirty="0"/>
          </a:p>
        </p:txBody>
      </p:sp>
      <p:pic>
        <p:nvPicPr>
          <p:cNvPr id="129" name="Google Shape;129;p17"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Authority of Senate	</a:t>
            </a:r>
            <a:endParaRPr sz="4000" b="0" i="0" u="none" strike="noStrike" cap="none">
              <a:solidFill>
                <a:schemeClr val="dk2"/>
              </a:solidFill>
              <a:latin typeface="Arial"/>
              <a:ea typeface="Arial"/>
              <a:cs typeface="Arial"/>
              <a:sym typeface="Arial"/>
            </a:endParaRPr>
          </a:p>
        </p:txBody>
      </p:sp>
      <p:sp>
        <p:nvSpPr>
          <p:cNvPr id="136" name="Google Shape;136;p18"/>
          <p:cNvSpPr txBox="1">
            <a:spLocks noGrp="1"/>
          </p:cNvSpPr>
          <p:nvPr>
            <p:ph type="subTitle" idx="4294967295"/>
          </p:nvPr>
        </p:nvSpPr>
        <p:spPr>
          <a:xfrm>
            <a:off x="682475" y="2679875"/>
            <a:ext cx="8312100" cy="36495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600"/>
              </a:spcBef>
              <a:spcAft>
                <a:spcPts val="0"/>
              </a:spcAft>
              <a:buNone/>
            </a:pPr>
            <a:r>
              <a:rPr lang="en-US" sz="1800" b="1"/>
              <a:t>Ed Code 70901(b)(1)(E) </a:t>
            </a:r>
            <a:endParaRPr sz="1800" b="1"/>
          </a:p>
          <a:p>
            <a:pPr marL="0" lvl="0" indent="0" algn="l" rtl="0">
              <a:lnSpc>
                <a:spcPct val="80000"/>
              </a:lnSpc>
              <a:spcBef>
                <a:spcPts val="600"/>
              </a:spcBef>
              <a:spcAft>
                <a:spcPts val="0"/>
              </a:spcAft>
              <a:buNone/>
            </a:pPr>
            <a:r>
              <a:rPr lang="en-US" sz="1200">
                <a:solidFill>
                  <a:srgbClr val="333333"/>
                </a:solidFill>
                <a:latin typeface="Verdana"/>
                <a:ea typeface="Verdana"/>
                <a:cs typeface="Verdana"/>
                <a:sym typeface="Verdana"/>
              </a:rPr>
              <a:t>Minimum standards governing procedures established by governing boards of community college districts to ensure faculty, staff, and students the right to participate effectively in district and college governance, and the opportunity to express their opinions at the campus level and to ensure that these opinions are given every reasonable consideration, and the right of academic senates to assume primary responsibility for making recommendations in the areas of curriculum and academic standards.</a:t>
            </a:r>
            <a:endParaRPr sz="1200">
              <a:solidFill>
                <a:srgbClr val="333333"/>
              </a:solidFill>
              <a:latin typeface="Verdana"/>
              <a:ea typeface="Verdana"/>
              <a:cs typeface="Verdana"/>
              <a:sym typeface="Verdana"/>
            </a:endParaRPr>
          </a:p>
          <a:p>
            <a:pPr marL="0" lvl="0" indent="0" algn="l" rtl="0">
              <a:lnSpc>
                <a:spcPct val="80000"/>
              </a:lnSpc>
              <a:spcBef>
                <a:spcPts val="600"/>
              </a:spcBef>
              <a:spcAft>
                <a:spcPts val="0"/>
              </a:spcAft>
              <a:buNone/>
            </a:pPr>
            <a:r>
              <a:rPr lang="en-US" sz="800" b="1"/>
              <a:t> </a:t>
            </a:r>
            <a:endParaRPr sz="600" b="1"/>
          </a:p>
          <a:p>
            <a:pPr marL="0" lvl="0" indent="0" algn="l" rtl="0">
              <a:lnSpc>
                <a:spcPct val="80000"/>
              </a:lnSpc>
              <a:spcBef>
                <a:spcPts val="600"/>
              </a:spcBef>
              <a:spcAft>
                <a:spcPts val="0"/>
              </a:spcAft>
              <a:buNone/>
            </a:pPr>
            <a:r>
              <a:rPr lang="en-US" sz="1800" b="1"/>
              <a:t>Ed Code 70902(b)(7)</a:t>
            </a:r>
            <a:endParaRPr sz="1800">
              <a:solidFill>
                <a:srgbClr val="333333"/>
              </a:solidFill>
              <a:latin typeface="Verdana"/>
              <a:ea typeface="Verdana"/>
              <a:cs typeface="Verdana"/>
              <a:sym typeface="Verdana"/>
            </a:endParaRPr>
          </a:p>
          <a:p>
            <a:pPr marL="0" lvl="0" indent="0" algn="l" rtl="0">
              <a:lnSpc>
                <a:spcPct val="80000"/>
              </a:lnSpc>
              <a:spcBef>
                <a:spcPts val="600"/>
              </a:spcBef>
              <a:spcAft>
                <a:spcPts val="0"/>
              </a:spcAft>
              <a:buNone/>
            </a:pPr>
            <a:r>
              <a:rPr lang="en-US" sz="1200">
                <a:solidFill>
                  <a:srgbClr val="333333"/>
                </a:solidFill>
                <a:highlight>
                  <a:srgbClr val="FFFFFF"/>
                </a:highlight>
                <a:latin typeface="Verdana"/>
                <a:ea typeface="Verdana"/>
                <a:cs typeface="Verdana"/>
                <a:sym typeface="Verdana"/>
              </a:rPr>
              <a:t>Establish procedures that are consistent with minimum standards 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endParaRPr sz="1200">
              <a:solidFill>
                <a:srgbClr val="333333"/>
              </a:solidFill>
              <a:highlight>
                <a:srgbClr val="FFFFFF"/>
              </a:highlight>
              <a:latin typeface="Verdana"/>
              <a:ea typeface="Verdana"/>
              <a:cs typeface="Verdana"/>
              <a:sym typeface="Verdana"/>
            </a:endParaRPr>
          </a:p>
          <a:p>
            <a:pPr marL="0" lvl="0" indent="0" algn="l" rtl="0">
              <a:lnSpc>
                <a:spcPct val="80000"/>
              </a:lnSpc>
              <a:spcBef>
                <a:spcPts val="600"/>
              </a:spcBef>
              <a:spcAft>
                <a:spcPts val="0"/>
              </a:spcAft>
              <a:buNone/>
            </a:pPr>
            <a:r>
              <a:rPr lang="en-US" sz="600">
                <a:solidFill>
                  <a:srgbClr val="333333"/>
                </a:solidFill>
                <a:highlight>
                  <a:srgbClr val="FFFFFF"/>
                </a:highlight>
                <a:latin typeface="Verdana"/>
                <a:ea typeface="Verdana"/>
                <a:cs typeface="Verdana"/>
                <a:sym typeface="Verdana"/>
              </a:rPr>
              <a:t> </a:t>
            </a:r>
            <a:endParaRPr sz="600">
              <a:solidFill>
                <a:srgbClr val="333333"/>
              </a:solidFill>
              <a:highlight>
                <a:srgbClr val="FFFFFF"/>
              </a:highlight>
              <a:latin typeface="Verdana"/>
              <a:ea typeface="Verdana"/>
              <a:cs typeface="Verdana"/>
              <a:sym typeface="Verdana"/>
            </a:endParaRPr>
          </a:p>
          <a:p>
            <a:pPr marL="0" lvl="0" indent="0" algn="l" rtl="0">
              <a:lnSpc>
                <a:spcPct val="80000"/>
              </a:lnSpc>
              <a:spcBef>
                <a:spcPts val="600"/>
              </a:spcBef>
              <a:spcAft>
                <a:spcPts val="0"/>
              </a:spcAft>
              <a:buClr>
                <a:schemeClr val="dk1"/>
              </a:buClr>
              <a:buSzPts val="1100"/>
              <a:buFont typeface="Arial"/>
              <a:buNone/>
            </a:pPr>
            <a:endParaRPr sz="1800">
              <a:solidFill>
                <a:srgbClr val="333333"/>
              </a:solidFill>
              <a:highlight>
                <a:srgbClr val="FFFFFF"/>
              </a:highlight>
              <a:latin typeface="Verdana"/>
              <a:ea typeface="Verdana"/>
              <a:cs typeface="Verdana"/>
              <a:sym typeface="Verdana"/>
            </a:endParaRPr>
          </a:p>
        </p:txBody>
      </p:sp>
      <p:pic>
        <p:nvPicPr>
          <p:cNvPr id="137" name="Google Shape;137;p18"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Academic and Professional Matters</a:t>
            </a:r>
            <a:endParaRPr sz="4000" b="0" i="0" u="none" strike="noStrike" cap="none">
              <a:solidFill>
                <a:schemeClr val="dk2"/>
              </a:solidFill>
              <a:latin typeface="Arial"/>
              <a:ea typeface="Arial"/>
              <a:cs typeface="Arial"/>
              <a:sym typeface="Arial"/>
            </a:endParaRPr>
          </a:p>
        </p:txBody>
      </p:sp>
      <p:pic>
        <p:nvPicPr>
          <p:cNvPr id="144" name="Google Shape;144;p19"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
        <p:nvSpPr>
          <p:cNvPr id="145" name="Google Shape;145;p19"/>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600"/>
              </a:spcBef>
              <a:spcAft>
                <a:spcPts val="0"/>
              </a:spcAft>
              <a:buNone/>
            </a:pPr>
            <a:r>
              <a:rPr lang="en-US" sz="1800" b="1"/>
              <a:t>Title 5 §53200 (c) </a:t>
            </a:r>
            <a:endParaRPr sz="1800" b="1"/>
          </a:p>
          <a:p>
            <a:pPr marL="0" lvl="0" indent="0" algn="l" rtl="0">
              <a:lnSpc>
                <a:spcPct val="80000"/>
              </a:lnSpc>
              <a:spcBef>
                <a:spcPts val="600"/>
              </a:spcBef>
              <a:spcAft>
                <a:spcPts val="0"/>
              </a:spcAft>
              <a:buNone/>
            </a:pPr>
            <a:r>
              <a:rPr lang="en-US" sz="1800">
                <a:solidFill>
                  <a:srgbClr val="FF0000"/>
                </a:solidFill>
              </a:rPr>
              <a:t>“Academic and professional matters”</a:t>
            </a:r>
            <a:r>
              <a:rPr lang="en-US" sz="1800"/>
              <a:t> means the following policy development and implementation matters</a:t>
            </a:r>
            <a:endParaRPr sz="1800" b="1"/>
          </a:p>
          <a:p>
            <a:pPr marL="457200" lvl="0" indent="-381000" algn="l" rtl="0">
              <a:lnSpc>
                <a:spcPct val="100000"/>
              </a:lnSpc>
              <a:spcBef>
                <a:spcPts val="600"/>
              </a:spcBef>
              <a:spcAft>
                <a:spcPts val="0"/>
              </a:spcAft>
              <a:buSzPts val="2400"/>
              <a:buAutoNum type="arabicPeriod"/>
            </a:pPr>
            <a:r>
              <a:rPr lang="en-US"/>
              <a:t>Curriculum, including establishing prerequisites</a:t>
            </a:r>
            <a:endParaRPr/>
          </a:p>
          <a:p>
            <a:pPr marL="457200" lvl="0" indent="-381000" algn="l" rtl="0">
              <a:lnSpc>
                <a:spcPct val="100000"/>
              </a:lnSpc>
              <a:spcBef>
                <a:spcPts val="1000"/>
              </a:spcBef>
              <a:spcAft>
                <a:spcPts val="0"/>
              </a:spcAft>
              <a:buSzPts val="2400"/>
              <a:buAutoNum type="arabicPeriod"/>
            </a:pPr>
            <a:r>
              <a:rPr lang="en-US"/>
              <a:t>Degree &amp; Certificate Requirements</a:t>
            </a:r>
            <a:endParaRPr/>
          </a:p>
          <a:p>
            <a:pPr marL="457200" lvl="0" indent="-381000" algn="l" rtl="0">
              <a:lnSpc>
                <a:spcPct val="100000"/>
              </a:lnSpc>
              <a:spcBef>
                <a:spcPts val="1000"/>
              </a:spcBef>
              <a:spcAft>
                <a:spcPts val="0"/>
              </a:spcAft>
              <a:buSzPts val="2400"/>
              <a:buAutoNum type="arabicPeriod"/>
            </a:pPr>
            <a:r>
              <a:rPr lang="en-US"/>
              <a:t>Grading Policies</a:t>
            </a:r>
            <a:endParaRPr/>
          </a:p>
          <a:p>
            <a:pPr marL="457200" lvl="0" indent="-381000" algn="l" rtl="0">
              <a:lnSpc>
                <a:spcPct val="100000"/>
              </a:lnSpc>
              <a:spcBef>
                <a:spcPts val="1000"/>
              </a:spcBef>
              <a:spcAft>
                <a:spcPts val="0"/>
              </a:spcAft>
              <a:buSzPts val="2400"/>
              <a:buAutoNum type="arabicPeriod"/>
            </a:pPr>
            <a:r>
              <a:rPr lang="en-US"/>
              <a:t>Educational Program Development</a:t>
            </a:r>
            <a:endParaRPr/>
          </a:p>
          <a:p>
            <a:pPr marL="457200" lvl="0" indent="-381000" algn="l" rtl="0">
              <a:lnSpc>
                <a:spcPct val="100000"/>
              </a:lnSpc>
              <a:spcBef>
                <a:spcPts val="1000"/>
              </a:spcBef>
              <a:spcAft>
                <a:spcPts val="0"/>
              </a:spcAft>
              <a:buSzPts val="2400"/>
              <a:buAutoNum type="arabicPeriod"/>
            </a:pPr>
            <a:r>
              <a:rPr lang="en-US"/>
              <a:t>Standards &amp; Policies regarding Student Preparation and Success</a:t>
            </a:r>
            <a:endParaRPr/>
          </a:p>
          <a:p>
            <a:pPr marL="457200" lvl="0" indent="0" algn="l" rtl="0">
              <a:lnSpc>
                <a:spcPct val="80000"/>
              </a:lnSpc>
              <a:spcBef>
                <a:spcPts val="100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0"/>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Academic and Professional Matters</a:t>
            </a:r>
            <a:endParaRPr sz="4000" b="0" i="0" u="none" strike="noStrike" cap="none">
              <a:solidFill>
                <a:schemeClr val="dk2"/>
              </a:solidFill>
              <a:latin typeface="Arial"/>
              <a:ea typeface="Arial"/>
              <a:cs typeface="Arial"/>
              <a:sym typeface="Arial"/>
            </a:endParaRPr>
          </a:p>
        </p:txBody>
      </p:sp>
      <p:pic>
        <p:nvPicPr>
          <p:cNvPr id="152" name="Google Shape;152;p20"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
        <p:nvSpPr>
          <p:cNvPr id="153" name="Google Shape;153;p20"/>
          <p:cNvSpPr txBox="1">
            <a:spLocks noGrp="1"/>
          </p:cNvSpPr>
          <p:nvPr>
            <p:ph type="subTitle" idx="4294967295"/>
          </p:nvPr>
        </p:nvSpPr>
        <p:spPr>
          <a:xfrm>
            <a:off x="682475" y="2756076"/>
            <a:ext cx="8312100" cy="3829200"/>
          </a:xfrm>
          <a:prstGeom prst="rect">
            <a:avLst/>
          </a:prstGeom>
          <a:noFill/>
          <a:ln>
            <a:noFill/>
          </a:ln>
        </p:spPr>
        <p:txBody>
          <a:bodyPr spcFirstLastPara="1" wrap="square" lIns="91425" tIns="45700" rIns="91425" bIns="45700" anchor="t" anchorCtr="0">
            <a:noAutofit/>
          </a:bodyPr>
          <a:lstStyle/>
          <a:p>
            <a:pPr marL="457200" lvl="0" indent="-381000" algn="l" rtl="0">
              <a:lnSpc>
                <a:spcPct val="115000"/>
              </a:lnSpc>
              <a:spcBef>
                <a:spcPts val="0"/>
              </a:spcBef>
              <a:spcAft>
                <a:spcPts val="0"/>
              </a:spcAft>
              <a:buSzPts val="2400"/>
              <a:buAutoNum type="arabicPeriod" startAt="6"/>
            </a:pPr>
            <a:r>
              <a:rPr lang="en-US" dirty="0"/>
              <a:t>College governance structures, as related to faculty roles</a:t>
            </a:r>
            <a:endParaRPr dirty="0"/>
          </a:p>
          <a:p>
            <a:pPr marL="457200" lvl="0" indent="-381000" algn="l" rtl="0">
              <a:lnSpc>
                <a:spcPct val="115000"/>
              </a:lnSpc>
              <a:spcBef>
                <a:spcPts val="0"/>
              </a:spcBef>
              <a:spcAft>
                <a:spcPts val="0"/>
              </a:spcAft>
              <a:buSzPts val="2400"/>
              <a:buAutoNum type="arabicPeriod" startAt="6"/>
            </a:pPr>
            <a:r>
              <a:rPr lang="en-US" dirty="0"/>
              <a:t>Faculty roles and involvement in accreditation process</a:t>
            </a:r>
            <a:endParaRPr dirty="0"/>
          </a:p>
          <a:p>
            <a:pPr marL="457200" lvl="0" indent="-381000" algn="l" rtl="0">
              <a:lnSpc>
                <a:spcPct val="115000"/>
              </a:lnSpc>
              <a:spcBef>
                <a:spcPts val="0"/>
              </a:spcBef>
              <a:spcAft>
                <a:spcPts val="0"/>
              </a:spcAft>
              <a:buSzPts val="2400"/>
              <a:buAutoNum type="arabicPeriod" startAt="6"/>
            </a:pPr>
            <a:r>
              <a:rPr lang="en-US" dirty="0"/>
              <a:t>Policies for faculty professional development </a:t>
            </a:r>
            <a:r>
              <a:rPr lang="en-US" dirty="0" smtClean="0"/>
              <a:t>activities</a:t>
            </a:r>
            <a:endParaRPr lang="en-US" dirty="0"/>
          </a:p>
          <a:p>
            <a:pPr marL="457200" lvl="0" indent="-381000" algn="l" rtl="0">
              <a:lnSpc>
                <a:spcPct val="115000"/>
              </a:lnSpc>
              <a:spcBef>
                <a:spcPts val="0"/>
              </a:spcBef>
              <a:spcAft>
                <a:spcPts val="0"/>
              </a:spcAft>
              <a:buSzPts val="2400"/>
              <a:buAutoNum type="arabicPeriod" startAt="6"/>
            </a:pPr>
            <a:r>
              <a:rPr lang="en-US" b="1" dirty="0" smtClean="0"/>
              <a:t>Processes</a:t>
            </a:r>
            <a:r>
              <a:rPr lang="en-US" dirty="0" smtClean="0"/>
              <a:t> </a:t>
            </a:r>
            <a:r>
              <a:rPr lang="en-US" dirty="0"/>
              <a:t>for program review</a:t>
            </a:r>
            <a:endParaRPr dirty="0"/>
          </a:p>
          <a:p>
            <a:pPr marL="457200" lvl="0" indent="-381000" algn="l" rtl="0">
              <a:lnSpc>
                <a:spcPct val="115000"/>
              </a:lnSpc>
              <a:spcBef>
                <a:spcPts val="0"/>
              </a:spcBef>
              <a:spcAft>
                <a:spcPts val="0"/>
              </a:spcAft>
              <a:buSzPts val="2400"/>
              <a:buFont typeface="Calibri"/>
              <a:buAutoNum type="arabicPeriod" startAt="6"/>
            </a:pPr>
            <a:r>
              <a:rPr lang="en-US" b="1" dirty="0"/>
              <a:t>Processes</a:t>
            </a:r>
            <a:r>
              <a:rPr lang="en-US" dirty="0"/>
              <a:t> for institutional planning and budget development</a:t>
            </a:r>
            <a:endParaRPr dirty="0"/>
          </a:p>
          <a:p>
            <a:pPr marL="0" lvl="0" indent="0" algn="l" rtl="0">
              <a:lnSpc>
                <a:spcPct val="115000"/>
              </a:lnSpc>
              <a:spcBef>
                <a:spcPts val="0"/>
              </a:spcBef>
              <a:spcAft>
                <a:spcPts val="0"/>
              </a:spcAft>
              <a:buNone/>
            </a:pPr>
            <a:r>
              <a:rPr lang="en-US" dirty="0" smtClean="0">
                <a:solidFill>
                  <a:schemeClr val="accent1"/>
                </a:solidFill>
              </a:rPr>
              <a:t>+ 1 </a:t>
            </a:r>
            <a:r>
              <a:rPr lang="en-US" dirty="0" smtClean="0"/>
              <a:t>Other </a:t>
            </a:r>
            <a:r>
              <a:rPr lang="en-US" dirty="0"/>
              <a:t>academic and professional matters as mutually agreed upon.</a:t>
            </a:r>
            <a:endParaRPr dirty="0"/>
          </a:p>
          <a:p>
            <a:pPr marL="0" lvl="0" indent="0" algn="l" rtl="0">
              <a:lnSpc>
                <a:spcPct val="80000"/>
              </a:lnSpc>
              <a:spcBef>
                <a:spcPts val="600"/>
              </a:spcBef>
              <a:spcAft>
                <a:spcPts val="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1"/>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Student Senate</a:t>
            </a:r>
            <a:endParaRPr sz="4000" b="0" i="0" u="none" strike="noStrike" cap="none">
              <a:solidFill>
                <a:schemeClr val="dk2"/>
              </a:solidFill>
              <a:latin typeface="Arial"/>
              <a:ea typeface="Arial"/>
              <a:cs typeface="Arial"/>
              <a:sym typeface="Arial"/>
            </a:endParaRPr>
          </a:p>
        </p:txBody>
      </p:sp>
      <p:sp>
        <p:nvSpPr>
          <p:cNvPr id="160" name="Google Shape;160;p21"/>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lgn="l" rtl="0">
              <a:spcBef>
                <a:spcPts val="480"/>
              </a:spcBef>
              <a:spcAft>
                <a:spcPts val="0"/>
              </a:spcAft>
              <a:buNone/>
            </a:pPr>
            <a:r>
              <a:rPr lang="en-US" sz="2000" dirty="0"/>
              <a:t>The Senate is recognized by California Community Colleges Board of Governors and Chancellor’s Office as the official voice of students in system participatory governance in accordance with Title 5, §50002. </a:t>
            </a:r>
            <a:endParaRPr lang="en-US" sz="2000" dirty="0" smtClean="0"/>
          </a:p>
          <a:p>
            <a:pPr marL="0" lvl="0" indent="0" algn="l" rtl="0">
              <a:spcBef>
                <a:spcPts val="480"/>
              </a:spcBef>
              <a:spcAft>
                <a:spcPts val="0"/>
              </a:spcAft>
              <a:buNone/>
            </a:pPr>
            <a:r>
              <a:rPr lang="en-US" sz="2000" dirty="0" smtClean="0"/>
              <a:t>The </a:t>
            </a:r>
            <a:r>
              <a:rPr lang="en-US" sz="2000" dirty="0"/>
              <a:t>Senate shall maintain system participatory governance as one of its mission’s three pillars of engagement and act through System Affairs Directors from each Region to facilitate the involvement of students in the same.</a:t>
            </a:r>
            <a:endParaRPr sz="2000" dirty="0"/>
          </a:p>
          <a:p>
            <a:pPr marL="0" lvl="0" indent="0" algn="l" rtl="0">
              <a:spcBef>
                <a:spcPts val="480"/>
              </a:spcBef>
              <a:spcAft>
                <a:spcPts val="0"/>
              </a:spcAft>
              <a:buClr>
                <a:schemeClr val="dk1"/>
              </a:buClr>
              <a:buSzPts val="1100"/>
              <a:buFont typeface="Arial"/>
              <a:buNone/>
            </a:pPr>
            <a:endParaRPr sz="2000" dirty="0"/>
          </a:p>
          <a:p>
            <a:pPr marL="0" lvl="0" indent="0">
              <a:buNone/>
            </a:pPr>
            <a:r>
              <a:rPr lang="en-US" sz="3600" u="sng" dirty="0" smtClean="0">
                <a:solidFill>
                  <a:schemeClr val="hlink"/>
                </a:solidFill>
              </a:rPr>
              <a:t>https://</a:t>
            </a:r>
            <a:r>
              <a:rPr lang="en-US" sz="3600" u="sng" dirty="0" err="1">
                <a:solidFill>
                  <a:schemeClr val="hlink"/>
                </a:solidFill>
              </a:rPr>
              <a:t>www.studentsenateccc.org</a:t>
            </a:r>
            <a:endParaRPr sz="3600" dirty="0"/>
          </a:p>
        </p:txBody>
      </p:sp>
      <p:pic>
        <p:nvPicPr>
          <p:cNvPr id="161" name="Google Shape;161;p21"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1144</Words>
  <Application>Microsoft Macintosh PowerPoint</Application>
  <PresentationFormat>On-screen Show (4:3)</PresentationFormat>
  <Paragraphs>172</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Verdana</vt:lpstr>
      <vt:lpstr>Wingdings</vt:lpstr>
      <vt:lpstr>Arial</vt:lpstr>
      <vt:lpstr>Clarity</vt:lpstr>
      <vt:lpstr>Senate/Union Relations</vt:lpstr>
      <vt:lpstr>Session Description</vt:lpstr>
      <vt:lpstr>Authority of  Union</vt:lpstr>
      <vt:lpstr>Collective Bargaining</vt:lpstr>
      <vt:lpstr>Collective Bargaining</vt:lpstr>
      <vt:lpstr>Authority of Senate </vt:lpstr>
      <vt:lpstr>Academic and Professional Matters</vt:lpstr>
      <vt:lpstr>Academic and Professional Matters</vt:lpstr>
      <vt:lpstr>Student Senate</vt:lpstr>
      <vt:lpstr>Scenario #1</vt:lpstr>
      <vt:lpstr>Scenario #2</vt:lpstr>
      <vt:lpstr>Scenario #3</vt:lpstr>
      <vt:lpstr>Scenario #4</vt:lpstr>
      <vt:lpstr>Scenario #5  </vt:lpstr>
      <vt:lpstr>Scenario #6 </vt:lpstr>
      <vt:lpstr>Areas of Confusion? </vt:lpstr>
      <vt:lpstr>Possible Areas of Overlapping Purview</vt:lpstr>
      <vt:lpstr> Best Practices: </vt:lpstr>
      <vt:lpstr>Resources </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Senate/Union Relations</dc:title>
  <cp:lastModifiedBy>Microsoft Office User</cp:lastModifiedBy>
  <cp:revision>3</cp:revision>
  <dcterms:modified xsi:type="dcterms:W3CDTF">2020-06-15T21:22:18Z</dcterms:modified>
</cp:coreProperties>
</file>