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898D"/>
    <a:srgbClr val="F8F8F8"/>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42"/>
    <p:restoredTop sz="94637" autoAdjust="0"/>
  </p:normalViewPr>
  <p:slideViewPr>
    <p:cSldViewPr snapToGrid="0">
      <p:cViewPr varScale="1">
        <p:scale>
          <a:sx n="77" d="100"/>
          <a:sy n="77" d="100"/>
        </p:scale>
        <p:origin x="5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0766A2-E427-2140-B2EB-F94954ADCFA7}" type="datetimeFigureOut">
              <a:rPr lang="en-US" smtClean="0"/>
              <a:t>6/21/2023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C4B0C-5749-AE40-B065-8023492451D3}" type="slidenum">
              <a:rPr lang="en-US" smtClean="0"/>
              <a:t>‹#›</a:t>
            </a:fld>
            <a:endParaRPr lang="en-US"/>
          </a:p>
        </p:txBody>
      </p:sp>
    </p:spTree>
    <p:extLst>
      <p:ext uri="{BB962C8B-B14F-4D97-AF65-F5344CB8AC3E}">
        <p14:creationId xmlns:p14="http://schemas.microsoft.com/office/powerpoint/2010/main" val="1954461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240C-1B9D-FA92-C187-78AB10945775}"/>
              </a:ext>
            </a:extLst>
          </p:cNvPr>
          <p:cNvSpPr>
            <a:spLocks noGrp="1"/>
          </p:cNvSpPr>
          <p:nvPr>
            <p:ph type="ctrTitle"/>
          </p:nvPr>
        </p:nvSpPr>
        <p:spPr>
          <a:xfrm>
            <a:off x="6376737" y="217188"/>
            <a:ext cx="5543516" cy="4156507"/>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99DC59D-175E-9EF0-D900-559E1B401EFE}"/>
              </a:ext>
            </a:extLst>
          </p:cNvPr>
          <p:cNvSpPr>
            <a:spLocks noGrp="1"/>
          </p:cNvSpPr>
          <p:nvPr>
            <p:ph type="subTitle" idx="1"/>
          </p:nvPr>
        </p:nvSpPr>
        <p:spPr>
          <a:xfrm>
            <a:off x="6376736" y="4511842"/>
            <a:ext cx="5543516" cy="2132117"/>
          </a:xfrm>
        </p:spPr>
        <p:txBody>
          <a:bodyPr>
            <a:normAutofit/>
          </a:bodyPr>
          <a:lstStyle>
            <a:lvl1pPr marL="0" indent="0" algn="ctr">
              <a:buNone/>
              <a:defRPr sz="2200">
                <a:solidFill>
                  <a:schemeClr val="bg1">
                    <a:lumMod val="8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7258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0B86C4EC-E9C6-674E-58EC-06E067A3A320}"/>
              </a:ext>
            </a:extLst>
          </p:cNvPr>
          <p:cNvGrpSpPr/>
          <p:nvPr userDrawn="1"/>
        </p:nvGrpSpPr>
        <p:grpSpPr>
          <a:xfrm>
            <a:off x="0" y="-21110"/>
            <a:ext cx="3998529" cy="6900220"/>
            <a:chOff x="-4070" y="-22485"/>
            <a:chExt cx="3998529" cy="6900220"/>
          </a:xfrm>
        </p:grpSpPr>
        <p:pic>
          <p:nvPicPr>
            <p:cNvPr id="10" name="Picture 9">
              <a:extLst>
                <a:ext uri="{FF2B5EF4-FFF2-40B4-BE49-F238E27FC236}">
                  <a16:creationId xmlns:a16="http://schemas.microsoft.com/office/drawing/2014/main" id="{B26F99BE-38A5-8184-883D-DA09091D8D71}"/>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 y="-22485"/>
              <a:ext cx="3994460" cy="6900220"/>
            </a:xfrm>
            <a:prstGeom prst="rect">
              <a:avLst/>
            </a:prstGeom>
            <a:ln>
              <a:noFill/>
            </a:ln>
            <a:effectLst>
              <a:outerShdw blurRad="190500" dist="38100" algn="l" rotWithShape="0">
                <a:prstClr val="black">
                  <a:alpha val="40000"/>
                </a:prstClr>
              </a:outerShdw>
            </a:effectLst>
          </p:spPr>
        </p:pic>
        <p:sp>
          <p:nvSpPr>
            <p:cNvPr id="13" name="Rectangle 12">
              <a:extLst>
                <a:ext uri="{FF2B5EF4-FFF2-40B4-BE49-F238E27FC236}">
                  <a16:creationId xmlns:a16="http://schemas.microsoft.com/office/drawing/2014/main" id="{F369BE5B-E8BD-4427-CC8D-8044A50C62AF}"/>
                </a:ext>
                <a:ext uri="{C183D7F6-B498-43B3-948B-1728B52AA6E4}">
                  <adec:decorative xmlns:adec="http://schemas.microsoft.com/office/drawing/2017/decorative" val="1"/>
                </a:ext>
              </a:extLst>
            </p:cNvPr>
            <p:cNvSpPr/>
            <p:nvPr userDrawn="1"/>
          </p:nvSpPr>
          <p:spPr>
            <a:xfrm>
              <a:off x="-4070" y="1119187"/>
              <a:ext cx="3994461" cy="4664012"/>
            </a:xfrm>
            <a:prstGeom prst="rect">
              <a:avLst/>
            </a:prstGeom>
            <a:solidFill>
              <a:schemeClr val="tx2">
                <a:alpha val="77991"/>
              </a:schemeClr>
            </a:solidFill>
            <a:ln>
              <a:noFill/>
            </a:ln>
            <a:effectLst>
              <a:outerShdw blurRad="393700" dir="11400000" sx="1000" sy="1000" algn="ctr" rotWithShape="0">
                <a:schemeClr val="tx2"/>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p:txBody>
        </p:sp>
      </p:grpSp>
      <p:sp>
        <p:nvSpPr>
          <p:cNvPr id="2" name="Title 1">
            <a:extLst>
              <a:ext uri="{FF2B5EF4-FFF2-40B4-BE49-F238E27FC236}">
                <a16:creationId xmlns:a16="http://schemas.microsoft.com/office/drawing/2014/main" id="{7A14D9E9-646F-8C61-FF2F-B13C79F576E9}"/>
              </a:ext>
            </a:extLst>
          </p:cNvPr>
          <p:cNvSpPr>
            <a:spLocks noGrp="1"/>
          </p:cNvSpPr>
          <p:nvPr>
            <p:ph type="title"/>
          </p:nvPr>
        </p:nvSpPr>
        <p:spPr>
          <a:xfrm>
            <a:off x="210571" y="1335090"/>
            <a:ext cx="3583461" cy="1937650"/>
          </a:xfrm>
        </p:spPr>
        <p:txBody>
          <a:bodyPr anchor="b"/>
          <a:lstStyle>
            <a:lvl1pPr algn="ctr">
              <a:defRPr>
                <a:solidFill>
                  <a:schemeClr val="bg1"/>
                </a:solidFill>
              </a:defRPr>
            </a:lvl1pPr>
          </a:lstStyle>
          <a:p>
            <a:r>
              <a:rPr lang="en-US"/>
              <a:t>Click to edit Master title style</a:t>
            </a:r>
            <a:endParaRPr lang="en-US" dirty="0"/>
          </a:p>
        </p:txBody>
      </p:sp>
      <p:sp>
        <p:nvSpPr>
          <p:cNvPr id="12" name="Text Placeholder 3">
            <a:extLst>
              <a:ext uri="{FF2B5EF4-FFF2-40B4-BE49-F238E27FC236}">
                <a16:creationId xmlns:a16="http://schemas.microsoft.com/office/drawing/2014/main" id="{41F2FE49-C614-5B1F-AF23-4F08128BF55D}"/>
              </a:ext>
            </a:extLst>
          </p:cNvPr>
          <p:cNvSpPr>
            <a:spLocks noGrp="1"/>
          </p:cNvSpPr>
          <p:nvPr>
            <p:ph type="body" sz="half" idx="2"/>
          </p:nvPr>
        </p:nvSpPr>
        <p:spPr>
          <a:xfrm>
            <a:off x="217946" y="3429000"/>
            <a:ext cx="3583461" cy="2093910"/>
          </a:xfrm>
          <a:ln>
            <a:noFill/>
          </a:ln>
        </p:spPr>
        <p:txBody>
          <a:bodyPr>
            <a:normAutofit/>
          </a:bodyPr>
          <a:lstStyle>
            <a:lvl1pPr marL="0" indent="0" algn="ctr">
              <a:buNone/>
              <a:defRPr sz="2200">
                <a:solidFill>
                  <a:schemeClr val="accent3">
                    <a:lumMod val="60000"/>
                    <a:lumOff val="4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4F2ADA7E-455C-DF2E-28FA-2412804DA8A1}"/>
              </a:ext>
            </a:extLst>
          </p:cNvPr>
          <p:cNvSpPr>
            <a:spLocks noGrp="1"/>
          </p:cNvSpPr>
          <p:nvPr>
            <p:ph idx="1"/>
          </p:nvPr>
        </p:nvSpPr>
        <p:spPr>
          <a:xfrm>
            <a:off x="4226727" y="1119188"/>
            <a:ext cx="7127074" cy="509385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221E8ABE-8F6E-DAC4-AA04-EDC6BBB5189F}"/>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2672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a:extLst>
              <a:ext uri="{FF2B5EF4-FFF2-40B4-BE49-F238E27FC236}">
                <a16:creationId xmlns:a16="http://schemas.microsoft.com/office/drawing/2014/main" id="{0979F064-D576-2984-E564-CE0C85B6F547}"/>
              </a:ext>
            </a:extLst>
          </p:cNvPr>
          <p:cNvSpPr>
            <a:spLocks noGrp="1"/>
          </p:cNvSpPr>
          <p:nvPr>
            <p:ph type="sldNum" sz="quarter" idx="4"/>
          </p:nvPr>
        </p:nvSpPr>
        <p:spPr>
          <a:xfrm>
            <a:off x="8610600" y="6392046"/>
            <a:ext cx="2743200" cy="329429"/>
          </a:xfrm>
          <a:prstGeom prst="rect">
            <a:avLst/>
          </a:prstGeom>
        </p:spPr>
        <p:txBody>
          <a:bodyPr vert="horz" lIns="91440" tIns="45720" rIns="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155822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EED6-93C8-B2D4-E840-02857784586E}"/>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FCB6E0-3B24-0AC5-22E8-C300B9D0E359}"/>
              </a:ext>
            </a:extLst>
          </p:cNvPr>
          <p:cNvSpPr>
            <a:spLocks noGrp="1"/>
          </p:cNvSpPr>
          <p:nvPr>
            <p:ph sz="half" idx="1"/>
          </p:nvPr>
        </p:nvSpPr>
        <p:spPr>
          <a:xfrm>
            <a:off x="1175656" y="1825625"/>
            <a:ext cx="495082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A86B6DB0-1851-8608-4626-5562E29983E8}"/>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8" name="Picture 7">
            <a:extLst>
              <a:ext uri="{FF2B5EF4-FFF2-40B4-BE49-F238E27FC236}">
                <a16:creationId xmlns:a16="http://schemas.microsoft.com/office/drawing/2014/main" id="{3B7A9CB8-F06B-7F8D-F937-47D24A653E6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ontent Placeholder 2">
            <a:extLst>
              <a:ext uri="{FF2B5EF4-FFF2-40B4-BE49-F238E27FC236}">
                <a16:creationId xmlns:a16="http://schemas.microsoft.com/office/drawing/2014/main" id="{837527E5-9A84-AC4A-464A-43199859D8CD}"/>
              </a:ext>
            </a:extLst>
          </p:cNvPr>
          <p:cNvSpPr>
            <a:spLocks noGrp="1"/>
          </p:cNvSpPr>
          <p:nvPr>
            <p:ph sz="half" idx="13"/>
          </p:nvPr>
        </p:nvSpPr>
        <p:spPr>
          <a:xfrm>
            <a:off x="6402975" y="1825625"/>
            <a:ext cx="495082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a:extLst>
              <a:ext uri="{FF2B5EF4-FFF2-40B4-BE49-F238E27FC236}">
                <a16:creationId xmlns:a16="http://schemas.microsoft.com/office/drawing/2014/main" id="{5CB6C306-2F86-A06E-FE81-518519D91E4C}"/>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3307" y="3808"/>
            <a:ext cx="814434"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382392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64ECA1-1AB7-F05E-C3DA-87B691945EBB}"/>
              </a:ext>
            </a:extLst>
          </p:cNvPr>
          <p:cNvSpPr>
            <a:spLocks noGrp="1"/>
          </p:cNvSpPr>
          <p:nvPr>
            <p:ph type="body" idx="1"/>
          </p:nvPr>
        </p:nvSpPr>
        <p:spPr>
          <a:xfrm>
            <a:off x="1179488"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1D224C-D910-AAA0-B68E-86EA8C446C89}"/>
              </a:ext>
            </a:extLst>
          </p:cNvPr>
          <p:cNvSpPr>
            <a:spLocks noGrp="1"/>
          </p:cNvSpPr>
          <p:nvPr>
            <p:ph sz="half" idx="2"/>
          </p:nvPr>
        </p:nvSpPr>
        <p:spPr>
          <a:xfrm>
            <a:off x="1179488" y="2544264"/>
            <a:ext cx="4948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505ED8D-C434-741B-DE97-E68650561ED5}"/>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10" name="Picture 9">
            <a:extLst>
              <a:ext uri="{FF2B5EF4-FFF2-40B4-BE49-F238E27FC236}">
                <a16:creationId xmlns:a16="http://schemas.microsoft.com/office/drawing/2014/main" id="{4EAD78B8-AD26-994A-827A-DC849068B86B}"/>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2">
            <a:extLst>
              <a:ext uri="{FF2B5EF4-FFF2-40B4-BE49-F238E27FC236}">
                <a16:creationId xmlns:a16="http://schemas.microsoft.com/office/drawing/2014/main" id="{5769F0CA-575E-4806-C56D-3C2201812697}"/>
              </a:ext>
            </a:extLst>
          </p:cNvPr>
          <p:cNvSpPr>
            <a:spLocks noGrp="1"/>
          </p:cNvSpPr>
          <p:nvPr>
            <p:ph type="body" idx="13"/>
          </p:nvPr>
        </p:nvSpPr>
        <p:spPr>
          <a:xfrm>
            <a:off x="6405083"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a:extLst>
              <a:ext uri="{FF2B5EF4-FFF2-40B4-BE49-F238E27FC236}">
                <a16:creationId xmlns:a16="http://schemas.microsoft.com/office/drawing/2014/main" id="{528A8323-14FA-5F79-A04C-16CBB2EB7096}"/>
              </a:ext>
            </a:extLst>
          </p:cNvPr>
          <p:cNvSpPr>
            <a:spLocks noGrp="1"/>
          </p:cNvSpPr>
          <p:nvPr>
            <p:ph sz="half" idx="14"/>
          </p:nvPr>
        </p:nvSpPr>
        <p:spPr>
          <a:xfrm>
            <a:off x="6405083" y="2544264"/>
            <a:ext cx="4948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
            <a:extLst>
              <a:ext uri="{FF2B5EF4-FFF2-40B4-BE49-F238E27FC236}">
                <a16:creationId xmlns:a16="http://schemas.microsoft.com/office/drawing/2014/main" id="{B0C4DEAC-AB39-F25B-CFC1-D1C9E139799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pic>
        <p:nvPicPr>
          <p:cNvPr id="2" name="Picture 1">
            <a:extLst>
              <a:ext uri="{FF2B5EF4-FFF2-40B4-BE49-F238E27FC236}">
                <a16:creationId xmlns:a16="http://schemas.microsoft.com/office/drawing/2014/main" id="{88A1CF18-35BD-60AC-48AA-2A27C0267DE6}"/>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3307" y="3808"/>
            <a:ext cx="814434"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22935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B96073-9AA2-B5BF-410A-369672AE7642}"/>
              </a:ext>
            </a:extLst>
          </p:cNvPr>
          <p:cNvSpPr>
            <a:spLocks noGrp="1"/>
          </p:cNvSpPr>
          <p:nvPr>
            <p:ph type="sldNum" sz="quarter" idx="12"/>
          </p:nvPr>
        </p:nvSpPr>
        <p:spPr/>
        <p:txBody>
          <a:bodyPr/>
          <a:lstStyle/>
          <a:p>
            <a:fld id="{FC94C22D-D015-6649-B5C3-596F33FC97D2}" type="slidenum">
              <a:rPr lang="en-US" smtClean="0"/>
              <a:t>‹#›</a:t>
            </a:fld>
            <a:endParaRPr lang="en-US"/>
          </a:p>
        </p:txBody>
      </p:sp>
      <p:sp>
        <p:nvSpPr>
          <p:cNvPr id="3" name="Title 1">
            <a:extLst>
              <a:ext uri="{FF2B5EF4-FFF2-40B4-BE49-F238E27FC236}">
                <a16:creationId xmlns:a16="http://schemas.microsoft.com/office/drawing/2014/main" id="{2F598B41-A9B7-DDBB-2D59-5C3C376BB04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pic>
        <p:nvPicPr>
          <p:cNvPr id="4" name="Picture 3">
            <a:extLst>
              <a:ext uri="{FF2B5EF4-FFF2-40B4-BE49-F238E27FC236}">
                <a16:creationId xmlns:a16="http://schemas.microsoft.com/office/drawing/2014/main" id="{334DB9C9-1F9B-2A6E-CCD1-12409FA48EFC}"/>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CD7B6460-C156-71A9-4AD4-BAD7387C1161}"/>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3307" y="3808"/>
            <a:ext cx="814434"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191534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22EAE0C-F9CD-336F-891B-28B1A56BA0E0}"/>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5" name="Picture 4">
            <a:extLst>
              <a:ext uri="{FF2B5EF4-FFF2-40B4-BE49-F238E27FC236}">
                <a16:creationId xmlns:a16="http://schemas.microsoft.com/office/drawing/2014/main" id="{42B53C4B-3F45-77E1-3EC7-08F5A0BCB90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278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74C65-8E5B-B5F4-B95C-2F6491C36E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D3D34A-878B-D4CF-1A3C-F8BF232968CB}"/>
              </a:ext>
            </a:extLst>
          </p:cNvPr>
          <p:cNvSpPr>
            <a:spLocks noGrp="1"/>
          </p:cNvSpPr>
          <p:nvPr>
            <p:ph type="body" idx="1"/>
          </p:nvPr>
        </p:nvSpPr>
        <p:spPr>
          <a:xfrm>
            <a:off x="838200" y="1825625"/>
            <a:ext cx="10515600" cy="44314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3CF2AB57-4FB0-22F6-B9D0-E02FFA0A5995}"/>
              </a:ext>
            </a:extLst>
          </p:cNvPr>
          <p:cNvSpPr>
            <a:spLocks noGrp="1"/>
          </p:cNvSpPr>
          <p:nvPr>
            <p:ph type="sldNum" sz="quarter" idx="4"/>
          </p:nvPr>
        </p:nvSpPr>
        <p:spPr>
          <a:xfrm>
            <a:off x="8610600" y="6392046"/>
            <a:ext cx="2743200" cy="329429"/>
          </a:xfrm>
          <a:prstGeom prst="rect">
            <a:avLst/>
          </a:prstGeom>
        </p:spPr>
        <p:txBody>
          <a:bodyPr vert="horz" lIns="91440" tIns="45720" rIns="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350588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9C4B-1E3D-B65B-8796-E8F23029D600}"/>
              </a:ext>
            </a:extLst>
          </p:cNvPr>
          <p:cNvSpPr>
            <a:spLocks noGrp="1"/>
          </p:cNvSpPr>
          <p:nvPr>
            <p:ph type="ctrTitle"/>
          </p:nvPr>
        </p:nvSpPr>
        <p:spPr/>
        <p:txBody>
          <a:bodyPr/>
          <a:lstStyle/>
          <a:p>
            <a:r>
              <a:rPr lang="en-US" b="1" dirty="0"/>
              <a:t>Hot Topics for</a:t>
            </a:r>
            <a:br>
              <a:rPr lang="en-US" b="1" dirty="0"/>
            </a:br>
            <a:r>
              <a:rPr lang="en-US" b="1" dirty="0"/>
              <a:t>Academic and Student Senates</a:t>
            </a:r>
            <a:br>
              <a:rPr lang="en-US" b="1" dirty="0"/>
            </a:br>
            <a:br>
              <a:rPr lang="en-US" b="1" dirty="0"/>
            </a:br>
            <a:endParaRPr lang="en-US" b="1" dirty="0"/>
          </a:p>
        </p:txBody>
      </p:sp>
      <p:sp>
        <p:nvSpPr>
          <p:cNvPr id="3" name="Subtitle 2">
            <a:extLst>
              <a:ext uri="{FF2B5EF4-FFF2-40B4-BE49-F238E27FC236}">
                <a16:creationId xmlns:a16="http://schemas.microsoft.com/office/drawing/2014/main" id="{03B0C48B-CA4D-B279-E56F-F67BB1669EC7}"/>
              </a:ext>
            </a:extLst>
          </p:cNvPr>
          <p:cNvSpPr>
            <a:spLocks noGrp="1"/>
          </p:cNvSpPr>
          <p:nvPr>
            <p:ph type="subTitle" idx="1"/>
          </p:nvPr>
        </p:nvSpPr>
        <p:spPr/>
        <p:txBody>
          <a:bodyPr/>
          <a:lstStyle/>
          <a:p>
            <a:r>
              <a:rPr lang="en-US" dirty="0">
                <a:solidFill>
                  <a:schemeClr val="bg1"/>
                </a:solidFill>
              </a:rPr>
              <a:t>General Session</a:t>
            </a:r>
          </a:p>
          <a:p>
            <a:r>
              <a:rPr lang="en-US" dirty="0">
                <a:solidFill>
                  <a:schemeClr val="bg1"/>
                </a:solidFill>
              </a:rPr>
              <a:t>Thursday, 15 June 2023</a:t>
            </a:r>
          </a:p>
          <a:p>
            <a:r>
              <a:rPr lang="en-US">
                <a:solidFill>
                  <a:schemeClr val="bg1"/>
                </a:solidFill>
              </a:rPr>
              <a:t>9:00am-10:00am</a:t>
            </a:r>
            <a:endParaRPr lang="en-US" dirty="0">
              <a:solidFill>
                <a:schemeClr val="bg1"/>
              </a:solidFill>
            </a:endParaRPr>
          </a:p>
        </p:txBody>
      </p:sp>
    </p:spTree>
    <p:extLst>
      <p:ext uri="{BB962C8B-B14F-4D97-AF65-F5344CB8AC3E}">
        <p14:creationId xmlns:p14="http://schemas.microsoft.com/office/powerpoint/2010/main" val="325172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09B7-05DE-294D-A995-7A8C8764FCE5}"/>
              </a:ext>
            </a:extLst>
          </p:cNvPr>
          <p:cNvSpPr>
            <a:spLocks noGrp="1"/>
          </p:cNvSpPr>
          <p:nvPr>
            <p:ph type="title"/>
          </p:nvPr>
        </p:nvSpPr>
        <p:spPr/>
        <p:txBody>
          <a:bodyPr/>
          <a:lstStyle/>
          <a:p>
            <a:r>
              <a:rPr lang="en-US" dirty="0"/>
              <a:t>Presenters</a:t>
            </a:r>
          </a:p>
        </p:txBody>
      </p:sp>
      <p:sp>
        <p:nvSpPr>
          <p:cNvPr id="3" name="Text Placeholder 2">
            <a:extLst>
              <a:ext uri="{FF2B5EF4-FFF2-40B4-BE49-F238E27FC236}">
                <a16:creationId xmlns:a16="http://schemas.microsoft.com/office/drawing/2014/main" id="{0E914BB9-E0DB-524D-979D-7D48F80C066D}"/>
              </a:ext>
            </a:extLst>
          </p:cNvPr>
          <p:cNvSpPr>
            <a:spLocks noGrp="1"/>
          </p:cNvSpPr>
          <p:nvPr>
            <p:ph type="body" sz="half" idx="2"/>
          </p:nvPr>
        </p:nvSpPr>
        <p:spPr/>
        <p:txBody>
          <a:bodyPr/>
          <a:lstStyle/>
          <a:p>
            <a:r>
              <a:rPr lang="en-US" dirty="0"/>
              <a:t>ASCCC and SSCCC</a:t>
            </a:r>
          </a:p>
        </p:txBody>
      </p:sp>
      <p:sp>
        <p:nvSpPr>
          <p:cNvPr id="4" name="Content Placeholder 3">
            <a:extLst>
              <a:ext uri="{FF2B5EF4-FFF2-40B4-BE49-F238E27FC236}">
                <a16:creationId xmlns:a16="http://schemas.microsoft.com/office/drawing/2014/main" id="{E7D83716-2289-4D47-A714-0F597E466CB3}"/>
              </a:ext>
            </a:extLst>
          </p:cNvPr>
          <p:cNvSpPr>
            <a:spLocks noGrp="1"/>
          </p:cNvSpPr>
          <p:nvPr>
            <p:ph idx="1"/>
          </p:nvPr>
        </p:nvSpPr>
        <p:spPr/>
        <p:txBody>
          <a:bodyPr/>
          <a:lstStyle/>
          <a:p>
            <a:pPr fontAlgn="base"/>
            <a:r>
              <a:rPr lang="en-US" sz="2400" dirty="0"/>
              <a:t>Ivan Hernandez, SSCCC Incoming Vice President</a:t>
            </a:r>
          </a:p>
          <a:p>
            <a:pPr lvl="1" fontAlgn="base"/>
            <a:r>
              <a:rPr lang="en-US" dirty="0"/>
              <a:t>Student leader at Diablo Valley College pursuing a major in Computer Science.</a:t>
            </a:r>
          </a:p>
          <a:p>
            <a:pPr lvl="1" fontAlgn="base"/>
            <a:r>
              <a:rPr lang="en-US" dirty="0"/>
              <a:t>Incoming Vice President for the Student Senate for California Community Colleges</a:t>
            </a:r>
          </a:p>
          <a:p>
            <a:pPr lvl="1" fontAlgn="base"/>
            <a:endParaRPr lang="en-US" dirty="0"/>
          </a:p>
          <a:p>
            <a:pPr fontAlgn="base"/>
            <a:r>
              <a:rPr lang="en-US" sz="2400" dirty="0"/>
              <a:t>Cheryl </a:t>
            </a:r>
            <a:r>
              <a:rPr lang="en-US" sz="2400" dirty="0" err="1"/>
              <a:t>Aschenbach</a:t>
            </a:r>
            <a:r>
              <a:rPr lang="en-US" sz="2400" dirty="0"/>
              <a:t>, ASCCC President</a:t>
            </a:r>
          </a:p>
          <a:p>
            <a:pPr fontAlgn="base"/>
            <a:endParaRPr lang="en-US" sz="2400" dirty="0"/>
          </a:p>
          <a:p>
            <a:pPr fontAlgn="base"/>
            <a:r>
              <a:rPr lang="en-US" sz="2400" dirty="0"/>
              <a:t>Eric Wada, ASCCC North Representative, Folsom Lake College</a:t>
            </a:r>
          </a:p>
          <a:p>
            <a:endParaRPr lang="en-US" dirty="0"/>
          </a:p>
        </p:txBody>
      </p:sp>
      <p:sp>
        <p:nvSpPr>
          <p:cNvPr id="5" name="Slide Number Placeholder 4">
            <a:extLst>
              <a:ext uri="{FF2B5EF4-FFF2-40B4-BE49-F238E27FC236}">
                <a16:creationId xmlns:a16="http://schemas.microsoft.com/office/drawing/2014/main" id="{0A471534-D9BA-6B44-BC4A-CC6E1596F648}"/>
              </a:ext>
            </a:extLst>
          </p:cNvPr>
          <p:cNvSpPr>
            <a:spLocks noGrp="1"/>
          </p:cNvSpPr>
          <p:nvPr>
            <p:ph type="sldNum" sz="quarter" idx="4"/>
          </p:nvPr>
        </p:nvSpPr>
        <p:spPr/>
        <p:txBody>
          <a:bodyPr/>
          <a:lstStyle/>
          <a:p>
            <a:fld id="{FC94C22D-D015-6649-B5C3-596F33FC97D2}" type="slidenum">
              <a:rPr lang="en-US" smtClean="0"/>
              <a:t>2</a:t>
            </a:fld>
            <a:endParaRPr lang="en-US"/>
          </a:p>
        </p:txBody>
      </p:sp>
    </p:spTree>
    <p:extLst>
      <p:ext uri="{BB962C8B-B14F-4D97-AF65-F5344CB8AC3E}">
        <p14:creationId xmlns:p14="http://schemas.microsoft.com/office/powerpoint/2010/main" val="2373465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E9BD25-66FC-D042-9A6F-729D60FD1187}"/>
              </a:ext>
            </a:extLst>
          </p:cNvPr>
          <p:cNvSpPr>
            <a:spLocks noGrp="1"/>
          </p:cNvSpPr>
          <p:nvPr>
            <p:ph type="title"/>
          </p:nvPr>
        </p:nvSpPr>
        <p:spPr/>
        <p:txBody>
          <a:bodyPr>
            <a:normAutofit/>
          </a:bodyPr>
          <a:lstStyle/>
          <a:p>
            <a:r>
              <a:rPr lang="en-US" dirty="0"/>
              <a:t>Session Description &amp; Plan</a:t>
            </a:r>
          </a:p>
        </p:txBody>
      </p:sp>
      <p:sp>
        <p:nvSpPr>
          <p:cNvPr id="2" name="Text Placeholder 1">
            <a:extLst>
              <a:ext uri="{FF2B5EF4-FFF2-40B4-BE49-F238E27FC236}">
                <a16:creationId xmlns:a16="http://schemas.microsoft.com/office/drawing/2014/main" id="{F83A8765-BC0F-57A6-15AD-B47A80604F61}"/>
              </a:ext>
            </a:extLst>
          </p:cNvPr>
          <p:cNvSpPr>
            <a:spLocks noGrp="1"/>
          </p:cNvSpPr>
          <p:nvPr>
            <p:ph type="body" idx="1"/>
          </p:nvPr>
        </p:nvSpPr>
        <p:spPr/>
        <p:txBody>
          <a:bodyPr/>
          <a:lstStyle/>
          <a:p>
            <a:r>
              <a:rPr lang="en-US" dirty="0"/>
              <a:t>Description:</a:t>
            </a:r>
          </a:p>
        </p:txBody>
      </p:sp>
      <p:sp>
        <p:nvSpPr>
          <p:cNvPr id="8" name="Content Placeholder 7">
            <a:extLst>
              <a:ext uri="{FF2B5EF4-FFF2-40B4-BE49-F238E27FC236}">
                <a16:creationId xmlns:a16="http://schemas.microsoft.com/office/drawing/2014/main" id="{BC8A2346-85C2-6F4B-A94C-CA222BDB8DF8}"/>
              </a:ext>
            </a:extLst>
          </p:cNvPr>
          <p:cNvSpPr>
            <a:spLocks noGrp="1"/>
          </p:cNvSpPr>
          <p:nvPr>
            <p:ph sz="half" idx="2"/>
          </p:nvPr>
        </p:nvSpPr>
        <p:spPr/>
        <p:txBody>
          <a:bodyPr>
            <a:normAutofit/>
          </a:bodyPr>
          <a:lstStyle/>
          <a:p>
            <a:pPr marL="0" indent="0">
              <a:buNone/>
            </a:pPr>
            <a:r>
              <a:rPr lang="en-US" dirty="0"/>
              <a:t>As academic and students senate leaders prepare for the 2023-2024 academic year, they should consider the projects, initiatives, and tasks that may be a part of student and academic senate work. Together with attendees, presenters will highlight  selected current and upcoming hot topics and will share some ideas for how local senates can prepare for the work ahead.</a:t>
            </a:r>
          </a:p>
        </p:txBody>
      </p:sp>
      <p:sp>
        <p:nvSpPr>
          <p:cNvPr id="3" name="Text Placeholder 2">
            <a:extLst>
              <a:ext uri="{FF2B5EF4-FFF2-40B4-BE49-F238E27FC236}">
                <a16:creationId xmlns:a16="http://schemas.microsoft.com/office/drawing/2014/main" id="{D97DA241-D8EA-92A2-ECF3-3D7B16C747E6}"/>
              </a:ext>
            </a:extLst>
          </p:cNvPr>
          <p:cNvSpPr>
            <a:spLocks noGrp="1"/>
          </p:cNvSpPr>
          <p:nvPr>
            <p:ph type="body" idx="13"/>
          </p:nvPr>
        </p:nvSpPr>
        <p:spPr/>
        <p:txBody>
          <a:bodyPr/>
          <a:lstStyle/>
          <a:p>
            <a:r>
              <a:rPr lang="en-US" dirty="0"/>
              <a:t>Plan:</a:t>
            </a:r>
          </a:p>
        </p:txBody>
      </p:sp>
      <p:sp>
        <p:nvSpPr>
          <p:cNvPr id="9" name="Content Placeholder 8">
            <a:extLst>
              <a:ext uri="{FF2B5EF4-FFF2-40B4-BE49-F238E27FC236}">
                <a16:creationId xmlns:a16="http://schemas.microsoft.com/office/drawing/2014/main" id="{E179D4EB-6060-B744-AA58-E74D18833128}"/>
              </a:ext>
            </a:extLst>
          </p:cNvPr>
          <p:cNvSpPr>
            <a:spLocks noGrp="1"/>
          </p:cNvSpPr>
          <p:nvPr>
            <p:ph sz="half" idx="14"/>
          </p:nvPr>
        </p:nvSpPr>
        <p:spPr/>
        <p:txBody>
          <a:bodyPr/>
          <a:lstStyle/>
          <a:p>
            <a:pPr fontAlgn="base"/>
            <a:r>
              <a:rPr lang="en-US" dirty="0"/>
              <a:t>Introductions</a:t>
            </a:r>
          </a:p>
          <a:p>
            <a:pPr fontAlgn="base"/>
            <a:r>
              <a:rPr lang="en-US" i="1" dirty="0"/>
              <a:t>Table Talk: Hot Topics</a:t>
            </a:r>
          </a:p>
          <a:p>
            <a:pPr lvl="1" fontAlgn="base"/>
            <a:r>
              <a:rPr lang="en-US" dirty="0"/>
              <a:t>Share Out / Discussion</a:t>
            </a:r>
          </a:p>
          <a:p>
            <a:pPr fontAlgn="base"/>
            <a:r>
              <a:rPr lang="en-US" i="1" dirty="0"/>
              <a:t>Table Talk: Challenges, Strategies, Resources</a:t>
            </a:r>
          </a:p>
          <a:p>
            <a:pPr lvl="1" fontAlgn="base"/>
            <a:r>
              <a:rPr lang="en-US" dirty="0"/>
              <a:t>Share Out / Discussion</a:t>
            </a:r>
          </a:p>
          <a:p>
            <a:pPr fontAlgn="base"/>
            <a:r>
              <a:rPr lang="en-US" dirty="0"/>
              <a:t>Q &amp; A (if time)</a:t>
            </a:r>
          </a:p>
          <a:p>
            <a:pPr marL="0" indent="0">
              <a:buNone/>
            </a:pPr>
            <a:endParaRPr lang="en-US" dirty="0"/>
          </a:p>
        </p:txBody>
      </p:sp>
      <p:sp>
        <p:nvSpPr>
          <p:cNvPr id="5" name="Slide Number Placeholder 4">
            <a:extLst>
              <a:ext uri="{FF2B5EF4-FFF2-40B4-BE49-F238E27FC236}">
                <a16:creationId xmlns:a16="http://schemas.microsoft.com/office/drawing/2014/main" id="{475472EB-2FF2-4E46-83D5-539DB1DD2F5C}"/>
              </a:ext>
            </a:extLst>
          </p:cNvPr>
          <p:cNvSpPr>
            <a:spLocks noGrp="1"/>
          </p:cNvSpPr>
          <p:nvPr>
            <p:ph type="sldNum" sz="quarter" idx="12"/>
          </p:nvPr>
        </p:nvSpPr>
        <p:spPr/>
        <p:txBody>
          <a:bodyPr/>
          <a:lstStyle/>
          <a:p>
            <a:fld id="{FC94C22D-D015-6649-B5C3-596F33FC97D2}" type="slidenum">
              <a:rPr lang="en-US" smtClean="0"/>
              <a:t>3</a:t>
            </a:fld>
            <a:endParaRPr lang="en-US"/>
          </a:p>
        </p:txBody>
      </p:sp>
    </p:spTree>
    <p:extLst>
      <p:ext uri="{BB962C8B-B14F-4D97-AF65-F5344CB8AC3E}">
        <p14:creationId xmlns:p14="http://schemas.microsoft.com/office/powerpoint/2010/main" val="2944217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D7C96F5-B835-BE4D-BCCA-F3864F6BF020}"/>
              </a:ext>
            </a:extLst>
          </p:cNvPr>
          <p:cNvSpPr>
            <a:spLocks noGrp="1"/>
          </p:cNvSpPr>
          <p:nvPr>
            <p:ph type="title"/>
          </p:nvPr>
        </p:nvSpPr>
        <p:spPr/>
        <p:txBody>
          <a:bodyPr/>
          <a:lstStyle/>
          <a:p>
            <a:r>
              <a:rPr lang="en-US" dirty="0"/>
              <a:t>Table Talk</a:t>
            </a:r>
          </a:p>
        </p:txBody>
      </p:sp>
      <p:sp>
        <p:nvSpPr>
          <p:cNvPr id="8" name="Text Placeholder 7">
            <a:extLst>
              <a:ext uri="{FF2B5EF4-FFF2-40B4-BE49-F238E27FC236}">
                <a16:creationId xmlns:a16="http://schemas.microsoft.com/office/drawing/2014/main" id="{55D4D194-355E-AA47-9B3B-06F9A1ECBFA1}"/>
              </a:ext>
            </a:extLst>
          </p:cNvPr>
          <p:cNvSpPr>
            <a:spLocks noGrp="1"/>
          </p:cNvSpPr>
          <p:nvPr>
            <p:ph type="body" sz="half" idx="2"/>
          </p:nvPr>
        </p:nvSpPr>
        <p:spPr/>
        <p:txBody>
          <a:bodyPr/>
          <a:lstStyle/>
          <a:p>
            <a:r>
              <a:rPr lang="en-US" dirty="0"/>
              <a:t>10 minutes</a:t>
            </a:r>
          </a:p>
        </p:txBody>
      </p:sp>
      <p:sp>
        <p:nvSpPr>
          <p:cNvPr id="7" name="Content Placeholder 6">
            <a:extLst>
              <a:ext uri="{FF2B5EF4-FFF2-40B4-BE49-F238E27FC236}">
                <a16:creationId xmlns:a16="http://schemas.microsoft.com/office/drawing/2014/main" id="{A6E76581-6F07-5A47-A287-94F8AB6485DE}"/>
              </a:ext>
            </a:extLst>
          </p:cNvPr>
          <p:cNvSpPr>
            <a:spLocks noGrp="1"/>
          </p:cNvSpPr>
          <p:nvPr>
            <p:ph idx="1"/>
          </p:nvPr>
        </p:nvSpPr>
        <p:spPr/>
        <p:txBody>
          <a:bodyPr/>
          <a:lstStyle/>
          <a:p>
            <a:pPr marL="0" indent="0" algn="ctr">
              <a:buNone/>
            </a:pPr>
            <a:r>
              <a:rPr lang="en-US" sz="4000" b="1" dirty="0"/>
              <a:t>What are your hot topics?</a:t>
            </a:r>
          </a:p>
          <a:p>
            <a:pPr marL="0" indent="0" algn="ctr">
              <a:buNone/>
            </a:pPr>
            <a:r>
              <a:rPr lang="en-US" sz="2400" dirty="0"/>
              <a:t>Please discuss at your table or zoom room</a:t>
            </a:r>
          </a:p>
          <a:p>
            <a:pPr marL="0" indent="0" algn="ctr">
              <a:buNone/>
            </a:pPr>
            <a:r>
              <a:rPr lang="en-US" sz="2400" dirty="0"/>
              <a:t>and prepare to share your top 3</a:t>
            </a:r>
            <a:br>
              <a:rPr lang="en-US" dirty="0"/>
            </a:br>
            <a:br>
              <a:rPr lang="en-US" dirty="0"/>
            </a:br>
            <a:endParaRPr lang="en-US" dirty="0"/>
          </a:p>
        </p:txBody>
      </p:sp>
      <p:sp>
        <p:nvSpPr>
          <p:cNvPr id="4" name="Slide Number Placeholder 3">
            <a:extLst>
              <a:ext uri="{FF2B5EF4-FFF2-40B4-BE49-F238E27FC236}">
                <a16:creationId xmlns:a16="http://schemas.microsoft.com/office/drawing/2014/main" id="{B2F86577-C0BC-FB42-B7BF-E7F74FAF5EE7}"/>
              </a:ext>
            </a:extLst>
          </p:cNvPr>
          <p:cNvSpPr>
            <a:spLocks noGrp="1"/>
          </p:cNvSpPr>
          <p:nvPr>
            <p:ph type="sldNum" sz="quarter" idx="4"/>
          </p:nvPr>
        </p:nvSpPr>
        <p:spPr/>
        <p:txBody>
          <a:bodyPr/>
          <a:lstStyle/>
          <a:p>
            <a:fld id="{FC94C22D-D015-6649-B5C3-596F33FC97D2}" type="slidenum">
              <a:rPr lang="en-US" smtClean="0"/>
              <a:t>4</a:t>
            </a:fld>
            <a:endParaRPr lang="en-US"/>
          </a:p>
        </p:txBody>
      </p:sp>
    </p:spTree>
    <p:extLst>
      <p:ext uri="{BB962C8B-B14F-4D97-AF65-F5344CB8AC3E}">
        <p14:creationId xmlns:p14="http://schemas.microsoft.com/office/powerpoint/2010/main" val="372299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9748EEB-A966-E04C-BF0B-52E80BD681DA}"/>
              </a:ext>
            </a:extLst>
          </p:cNvPr>
          <p:cNvSpPr>
            <a:spLocks noGrp="1"/>
          </p:cNvSpPr>
          <p:nvPr>
            <p:ph type="title"/>
          </p:nvPr>
        </p:nvSpPr>
        <p:spPr/>
        <p:txBody>
          <a:bodyPr>
            <a:normAutofit/>
          </a:bodyPr>
          <a:lstStyle/>
          <a:p>
            <a:r>
              <a:rPr lang="en-US" dirty="0"/>
              <a:t>Hot Topics from the Student Perspective</a:t>
            </a:r>
          </a:p>
        </p:txBody>
      </p:sp>
      <p:sp>
        <p:nvSpPr>
          <p:cNvPr id="8" name="Content Placeholder 7">
            <a:extLst>
              <a:ext uri="{FF2B5EF4-FFF2-40B4-BE49-F238E27FC236}">
                <a16:creationId xmlns:a16="http://schemas.microsoft.com/office/drawing/2014/main" id="{FCC6366E-89F1-6141-880E-77F3F7E3450A}"/>
              </a:ext>
            </a:extLst>
          </p:cNvPr>
          <p:cNvSpPr>
            <a:spLocks noGrp="1"/>
          </p:cNvSpPr>
          <p:nvPr>
            <p:ph sz="half" idx="1"/>
          </p:nvPr>
        </p:nvSpPr>
        <p:spPr>
          <a:xfrm>
            <a:off x="1175656" y="1825625"/>
            <a:ext cx="9644744" cy="4351338"/>
          </a:xfrm>
        </p:spPr>
        <p:txBody>
          <a:bodyPr>
            <a:normAutofit/>
          </a:bodyPr>
          <a:lstStyle/>
          <a:p>
            <a:r>
              <a:rPr lang="en-US" dirty="0"/>
              <a:t>The SSCCC has endlessly worked on getting student perspective and input from across the state on major issues/topics we should advocate on, some of those topics are:</a:t>
            </a:r>
          </a:p>
          <a:p>
            <a:pPr lvl="1" fontAlgn="base"/>
            <a:r>
              <a:rPr lang="en-US" dirty="0"/>
              <a:t>Mental Health</a:t>
            </a:r>
          </a:p>
          <a:p>
            <a:pPr lvl="1" fontAlgn="base"/>
            <a:r>
              <a:rPr lang="en-US" dirty="0"/>
              <a:t>LGBTQ++ Issues</a:t>
            </a:r>
          </a:p>
          <a:p>
            <a:pPr lvl="1" fontAlgn="base"/>
            <a:r>
              <a:rPr lang="en-US" dirty="0"/>
              <a:t>Basic Needs: Housing and Food Insecurity, Transportation, etc. </a:t>
            </a:r>
          </a:p>
          <a:p>
            <a:pPr lvl="1" fontAlgn="base"/>
            <a:r>
              <a:rPr lang="en-US" dirty="0"/>
              <a:t>Governance Committees - How to get students and faculty involved.</a:t>
            </a:r>
          </a:p>
          <a:p>
            <a:pPr lvl="1" fontAlgn="base"/>
            <a:r>
              <a:rPr lang="en-US" dirty="0"/>
              <a:t>Financial Aid &amp; Affordability </a:t>
            </a:r>
          </a:p>
          <a:p>
            <a:pPr lvl="1" fontAlgn="base"/>
            <a:r>
              <a:rPr lang="en-US" dirty="0"/>
              <a:t>Technology and Internet Access</a:t>
            </a:r>
          </a:p>
          <a:p>
            <a:pPr lvl="1" fontAlgn="base"/>
            <a:r>
              <a:rPr lang="en-US" dirty="0"/>
              <a:t>Disabled Student Awareness</a:t>
            </a:r>
            <a:br>
              <a:rPr lang="en-US" dirty="0"/>
            </a:br>
            <a:br>
              <a:rPr lang="en-US" dirty="0"/>
            </a:br>
            <a:endParaRPr lang="en-US" dirty="0"/>
          </a:p>
        </p:txBody>
      </p:sp>
      <p:sp>
        <p:nvSpPr>
          <p:cNvPr id="5" name="Slide Number Placeholder 4">
            <a:extLst>
              <a:ext uri="{FF2B5EF4-FFF2-40B4-BE49-F238E27FC236}">
                <a16:creationId xmlns:a16="http://schemas.microsoft.com/office/drawing/2014/main" id="{C960C2C6-23BE-9148-9B89-39BA87019357}"/>
              </a:ext>
            </a:extLst>
          </p:cNvPr>
          <p:cNvSpPr>
            <a:spLocks noGrp="1"/>
          </p:cNvSpPr>
          <p:nvPr>
            <p:ph type="sldNum" sz="quarter" idx="12"/>
          </p:nvPr>
        </p:nvSpPr>
        <p:spPr/>
        <p:txBody>
          <a:bodyPr/>
          <a:lstStyle/>
          <a:p>
            <a:fld id="{FC94C22D-D015-6649-B5C3-596F33FC97D2}" type="slidenum">
              <a:rPr lang="en-US" smtClean="0"/>
              <a:t>5</a:t>
            </a:fld>
            <a:endParaRPr lang="en-US"/>
          </a:p>
        </p:txBody>
      </p:sp>
    </p:spTree>
    <p:extLst>
      <p:ext uri="{BB962C8B-B14F-4D97-AF65-F5344CB8AC3E}">
        <p14:creationId xmlns:p14="http://schemas.microsoft.com/office/powerpoint/2010/main" val="340401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9748EEB-A966-E04C-BF0B-52E80BD681DA}"/>
              </a:ext>
            </a:extLst>
          </p:cNvPr>
          <p:cNvSpPr>
            <a:spLocks noGrp="1"/>
          </p:cNvSpPr>
          <p:nvPr>
            <p:ph type="title"/>
          </p:nvPr>
        </p:nvSpPr>
        <p:spPr/>
        <p:txBody>
          <a:bodyPr>
            <a:normAutofit/>
          </a:bodyPr>
          <a:lstStyle/>
          <a:p>
            <a:r>
              <a:rPr lang="en-US" dirty="0"/>
              <a:t>Hot Topics from the Student Perspective (cont.)</a:t>
            </a:r>
          </a:p>
        </p:txBody>
      </p:sp>
      <p:sp>
        <p:nvSpPr>
          <p:cNvPr id="8" name="Content Placeholder 7">
            <a:extLst>
              <a:ext uri="{FF2B5EF4-FFF2-40B4-BE49-F238E27FC236}">
                <a16:creationId xmlns:a16="http://schemas.microsoft.com/office/drawing/2014/main" id="{FCC6366E-89F1-6141-880E-77F3F7E3450A}"/>
              </a:ext>
            </a:extLst>
          </p:cNvPr>
          <p:cNvSpPr>
            <a:spLocks noGrp="1"/>
          </p:cNvSpPr>
          <p:nvPr>
            <p:ph sz="half" idx="1"/>
          </p:nvPr>
        </p:nvSpPr>
        <p:spPr>
          <a:xfrm>
            <a:off x="1175656" y="1825625"/>
            <a:ext cx="9644744" cy="4351338"/>
          </a:xfrm>
        </p:spPr>
        <p:txBody>
          <a:bodyPr>
            <a:normAutofit fontScale="77500" lnSpcReduction="20000"/>
          </a:bodyPr>
          <a:lstStyle/>
          <a:p>
            <a:pPr marL="0" indent="0" fontAlgn="base">
              <a:lnSpc>
                <a:spcPct val="120000"/>
              </a:lnSpc>
              <a:spcBef>
                <a:spcPts val="0"/>
              </a:spcBef>
              <a:buNone/>
            </a:pPr>
            <a:r>
              <a:rPr lang="en-US" sz="2400" dirty="0"/>
              <a:t>The SSCCC has endlessly worked on getting student perspective and input from across the state on major issues/topics we should advocate on, some of those topics are:</a:t>
            </a:r>
          </a:p>
          <a:p>
            <a:pPr marL="457200" lvl="1" fontAlgn="base">
              <a:lnSpc>
                <a:spcPct val="120000"/>
              </a:lnSpc>
              <a:spcBef>
                <a:spcPts val="0"/>
              </a:spcBef>
            </a:pPr>
            <a:r>
              <a:rPr lang="en-US" sz="2400" dirty="0"/>
              <a:t>Undocumented Students</a:t>
            </a:r>
          </a:p>
          <a:p>
            <a:pPr marL="457200" lvl="2" fontAlgn="base">
              <a:lnSpc>
                <a:spcPct val="120000"/>
              </a:lnSpc>
              <a:spcBef>
                <a:spcPts val="0"/>
              </a:spcBef>
            </a:pPr>
            <a:r>
              <a:rPr lang="en-US" sz="2400" dirty="0"/>
              <a:t>DACA - Pathway to citizenship.</a:t>
            </a:r>
          </a:p>
          <a:p>
            <a:pPr marL="457200" lvl="1" fontAlgn="base">
              <a:lnSpc>
                <a:spcPct val="120000"/>
              </a:lnSpc>
              <a:spcBef>
                <a:spcPts val="0"/>
              </a:spcBef>
            </a:pPr>
            <a:r>
              <a:rPr lang="en-US" sz="2400" dirty="0"/>
              <a:t>Student Enfranchisement </a:t>
            </a:r>
          </a:p>
          <a:p>
            <a:pPr marL="457200" lvl="1" fontAlgn="base">
              <a:lnSpc>
                <a:spcPct val="120000"/>
              </a:lnSpc>
              <a:spcBef>
                <a:spcPts val="0"/>
              </a:spcBef>
            </a:pPr>
            <a:r>
              <a:rPr lang="en-US" sz="2400" dirty="0"/>
              <a:t>Menstrual Equity</a:t>
            </a:r>
          </a:p>
          <a:p>
            <a:pPr marL="457200" lvl="1" fontAlgn="base">
              <a:lnSpc>
                <a:spcPct val="120000"/>
              </a:lnSpc>
              <a:spcBef>
                <a:spcPts val="0"/>
              </a:spcBef>
            </a:pPr>
            <a:r>
              <a:rPr lang="en-US" sz="2400" dirty="0"/>
              <a:t>Unemployment</a:t>
            </a:r>
          </a:p>
          <a:p>
            <a:pPr marL="457200" lvl="2" fontAlgn="base">
              <a:lnSpc>
                <a:spcPct val="120000"/>
              </a:lnSpc>
              <a:spcBef>
                <a:spcPts val="0"/>
              </a:spcBef>
            </a:pPr>
            <a:r>
              <a:rPr lang="en-US" sz="2400" dirty="0"/>
              <a:t>Employment opportunities - Internships, part-time/full-time jobs.</a:t>
            </a:r>
          </a:p>
          <a:p>
            <a:pPr marL="457200" lvl="1" fontAlgn="base">
              <a:lnSpc>
                <a:spcPct val="120000"/>
              </a:lnSpc>
              <a:spcBef>
                <a:spcPts val="0"/>
              </a:spcBef>
            </a:pPr>
            <a:r>
              <a:rPr lang="en-US" sz="2400" dirty="0"/>
              <a:t>Campus Safety </a:t>
            </a:r>
          </a:p>
          <a:p>
            <a:pPr marL="457200" lvl="1" fontAlgn="base">
              <a:lnSpc>
                <a:spcPct val="120000"/>
              </a:lnSpc>
              <a:spcBef>
                <a:spcPts val="0"/>
              </a:spcBef>
            </a:pPr>
            <a:r>
              <a:rPr lang="en-US" sz="2400" dirty="0"/>
              <a:t>International Students</a:t>
            </a:r>
          </a:p>
          <a:p>
            <a:pPr marL="457200" lvl="1" fontAlgn="base">
              <a:lnSpc>
                <a:spcPct val="120000"/>
              </a:lnSpc>
              <a:spcBef>
                <a:spcPts val="0"/>
              </a:spcBef>
            </a:pPr>
            <a:r>
              <a:rPr lang="en-US" sz="2400" dirty="0"/>
              <a:t>Non-credit Students</a:t>
            </a:r>
          </a:p>
          <a:p>
            <a:pPr marL="457200" lvl="1" fontAlgn="base">
              <a:lnSpc>
                <a:spcPct val="120000"/>
              </a:lnSpc>
              <a:spcBef>
                <a:spcPts val="0"/>
              </a:spcBef>
            </a:pPr>
            <a:r>
              <a:rPr lang="en-US" sz="2400" dirty="0"/>
              <a:t>Foster Youth Students</a:t>
            </a:r>
          </a:p>
          <a:p>
            <a:pPr marL="457200" lvl="1" fontAlgn="base">
              <a:lnSpc>
                <a:spcPct val="120000"/>
              </a:lnSpc>
              <a:spcBef>
                <a:spcPts val="0"/>
              </a:spcBef>
            </a:pPr>
            <a:r>
              <a:rPr lang="en-US" sz="2400" dirty="0"/>
              <a:t>Veteran and former Incarcerated Students</a:t>
            </a:r>
          </a:p>
          <a:p>
            <a:pPr marL="0">
              <a:lnSpc>
                <a:spcPct val="120000"/>
              </a:lnSpc>
              <a:spcBef>
                <a:spcPts val="0"/>
              </a:spcBef>
            </a:pPr>
            <a:endParaRPr lang="en-US" dirty="0"/>
          </a:p>
        </p:txBody>
      </p:sp>
      <p:sp>
        <p:nvSpPr>
          <p:cNvPr id="5" name="Slide Number Placeholder 4">
            <a:extLst>
              <a:ext uri="{FF2B5EF4-FFF2-40B4-BE49-F238E27FC236}">
                <a16:creationId xmlns:a16="http://schemas.microsoft.com/office/drawing/2014/main" id="{C960C2C6-23BE-9148-9B89-39BA87019357}"/>
              </a:ext>
            </a:extLst>
          </p:cNvPr>
          <p:cNvSpPr>
            <a:spLocks noGrp="1"/>
          </p:cNvSpPr>
          <p:nvPr>
            <p:ph type="sldNum" sz="quarter" idx="12"/>
          </p:nvPr>
        </p:nvSpPr>
        <p:spPr/>
        <p:txBody>
          <a:bodyPr/>
          <a:lstStyle/>
          <a:p>
            <a:fld id="{FC94C22D-D015-6649-B5C3-596F33FC97D2}" type="slidenum">
              <a:rPr lang="en-US" smtClean="0"/>
              <a:t>6</a:t>
            </a:fld>
            <a:endParaRPr lang="en-US"/>
          </a:p>
        </p:txBody>
      </p:sp>
    </p:spTree>
    <p:extLst>
      <p:ext uri="{BB962C8B-B14F-4D97-AF65-F5344CB8AC3E}">
        <p14:creationId xmlns:p14="http://schemas.microsoft.com/office/powerpoint/2010/main" val="2392127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9748EEB-A966-E04C-BF0B-52E80BD681DA}"/>
              </a:ext>
            </a:extLst>
          </p:cNvPr>
          <p:cNvSpPr>
            <a:spLocks noGrp="1"/>
          </p:cNvSpPr>
          <p:nvPr>
            <p:ph type="title"/>
          </p:nvPr>
        </p:nvSpPr>
        <p:spPr>
          <a:xfrm>
            <a:off x="1175656" y="365125"/>
            <a:ext cx="10629482" cy="1325563"/>
          </a:xfrm>
        </p:spPr>
        <p:txBody>
          <a:bodyPr>
            <a:normAutofit/>
          </a:bodyPr>
          <a:lstStyle/>
          <a:p>
            <a:r>
              <a:rPr lang="en-US" dirty="0"/>
              <a:t>Anticipated Hot Topics - Faculty Perspectives</a:t>
            </a:r>
          </a:p>
        </p:txBody>
      </p:sp>
      <p:sp>
        <p:nvSpPr>
          <p:cNvPr id="8" name="Content Placeholder 7">
            <a:extLst>
              <a:ext uri="{FF2B5EF4-FFF2-40B4-BE49-F238E27FC236}">
                <a16:creationId xmlns:a16="http://schemas.microsoft.com/office/drawing/2014/main" id="{FCC6366E-89F1-6141-880E-77F3F7E3450A}"/>
              </a:ext>
            </a:extLst>
          </p:cNvPr>
          <p:cNvSpPr>
            <a:spLocks noGrp="1"/>
          </p:cNvSpPr>
          <p:nvPr>
            <p:ph sz="half" idx="1"/>
          </p:nvPr>
        </p:nvSpPr>
        <p:spPr>
          <a:xfrm>
            <a:off x="1175656" y="1825625"/>
            <a:ext cx="9644744" cy="4351338"/>
          </a:xfrm>
        </p:spPr>
        <p:txBody>
          <a:bodyPr>
            <a:normAutofit lnSpcReduction="10000"/>
          </a:bodyPr>
          <a:lstStyle/>
          <a:p>
            <a:pPr fontAlgn="base"/>
            <a:r>
              <a:rPr lang="en-US" sz="2400" dirty="0"/>
              <a:t>Local faculty participation in governance</a:t>
            </a:r>
          </a:p>
          <a:p>
            <a:pPr fontAlgn="base"/>
            <a:r>
              <a:rPr lang="en-US" sz="2400" dirty="0"/>
              <a:t>Local and state consultative processes</a:t>
            </a:r>
          </a:p>
          <a:p>
            <a:pPr fontAlgn="base"/>
            <a:r>
              <a:rPr lang="en-US" sz="2400" dirty="0"/>
              <a:t>Legislated initiatives:</a:t>
            </a:r>
          </a:p>
          <a:p>
            <a:pPr lvl="1" fontAlgn="base"/>
            <a:r>
              <a:rPr lang="en-US" dirty="0"/>
              <a:t>AB 705 (2017, Irwin) / AB 1705 (2022, Irwin) Equitable Placement Reform</a:t>
            </a:r>
          </a:p>
          <a:p>
            <a:pPr lvl="1" fontAlgn="base"/>
            <a:r>
              <a:rPr lang="en-US" dirty="0"/>
              <a:t>AB 928 (2021, Berman) incl. ADT reform and Cal-GETC</a:t>
            </a:r>
          </a:p>
          <a:p>
            <a:pPr lvl="1" fontAlgn="base"/>
            <a:r>
              <a:rPr lang="en-US" dirty="0"/>
              <a:t>AB 1111 (2021, Berman) Common Course Numbering</a:t>
            </a:r>
          </a:p>
          <a:p>
            <a:pPr lvl="1" fontAlgn="base"/>
            <a:r>
              <a:rPr lang="en-US" dirty="0"/>
              <a:t>AB 927 (2021, Medina) CCC Baccalaureate Degrees</a:t>
            </a:r>
          </a:p>
          <a:p>
            <a:pPr fontAlgn="base"/>
            <a:r>
              <a:rPr lang="en-US" sz="2400" dirty="0"/>
              <a:t>IDEAA in curriculum</a:t>
            </a:r>
          </a:p>
          <a:p>
            <a:pPr fontAlgn="base"/>
            <a:r>
              <a:rPr lang="en-US" sz="2400" dirty="0"/>
              <a:t>DEIA in employee evaluations and tenure review</a:t>
            </a:r>
          </a:p>
          <a:p>
            <a:pPr fontAlgn="base"/>
            <a:r>
              <a:rPr lang="en-US" sz="2400" dirty="0"/>
              <a:t>Faculty appointments and representation on committees</a:t>
            </a:r>
          </a:p>
          <a:p>
            <a:pPr fontAlgn="base"/>
            <a:r>
              <a:rPr lang="en-US" sz="2400" dirty="0"/>
              <a:t>Faculty roles in and concerns about budget processes</a:t>
            </a:r>
          </a:p>
          <a:p>
            <a:pPr marL="0">
              <a:lnSpc>
                <a:spcPct val="120000"/>
              </a:lnSpc>
              <a:spcBef>
                <a:spcPts val="0"/>
              </a:spcBef>
            </a:pPr>
            <a:endParaRPr lang="en-US" dirty="0"/>
          </a:p>
        </p:txBody>
      </p:sp>
      <p:sp>
        <p:nvSpPr>
          <p:cNvPr id="5" name="Slide Number Placeholder 4">
            <a:extLst>
              <a:ext uri="{FF2B5EF4-FFF2-40B4-BE49-F238E27FC236}">
                <a16:creationId xmlns:a16="http://schemas.microsoft.com/office/drawing/2014/main" id="{C960C2C6-23BE-9148-9B89-39BA87019357}"/>
              </a:ext>
            </a:extLst>
          </p:cNvPr>
          <p:cNvSpPr>
            <a:spLocks noGrp="1"/>
          </p:cNvSpPr>
          <p:nvPr>
            <p:ph type="sldNum" sz="quarter" idx="12"/>
          </p:nvPr>
        </p:nvSpPr>
        <p:spPr/>
        <p:txBody>
          <a:bodyPr/>
          <a:lstStyle/>
          <a:p>
            <a:fld id="{FC94C22D-D015-6649-B5C3-596F33FC97D2}" type="slidenum">
              <a:rPr lang="en-US" smtClean="0"/>
              <a:t>7</a:t>
            </a:fld>
            <a:endParaRPr lang="en-US"/>
          </a:p>
        </p:txBody>
      </p:sp>
    </p:spTree>
    <p:extLst>
      <p:ext uri="{BB962C8B-B14F-4D97-AF65-F5344CB8AC3E}">
        <p14:creationId xmlns:p14="http://schemas.microsoft.com/office/powerpoint/2010/main" val="2372088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471B13F-D427-FD42-8D82-3E107D5B0960}"/>
              </a:ext>
            </a:extLst>
          </p:cNvPr>
          <p:cNvSpPr>
            <a:spLocks noGrp="1"/>
          </p:cNvSpPr>
          <p:nvPr>
            <p:ph type="title"/>
          </p:nvPr>
        </p:nvSpPr>
        <p:spPr/>
        <p:txBody>
          <a:bodyPr/>
          <a:lstStyle/>
          <a:p>
            <a:r>
              <a:rPr lang="en-US" dirty="0"/>
              <a:t>Table Talk </a:t>
            </a:r>
            <a:r>
              <a:rPr lang="en-US" dirty="0">
                <a:solidFill>
                  <a:srgbClr val="27898D"/>
                </a:solidFill>
              </a:rPr>
              <a:t>2</a:t>
            </a:r>
          </a:p>
        </p:txBody>
      </p:sp>
      <p:sp>
        <p:nvSpPr>
          <p:cNvPr id="8" name="Text Placeholder 7">
            <a:extLst>
              <a:ext uri="{FF2B5EF4-FFF2-40B4-BE49-F238E27FC236}">
                <a16:creationId xmlns:a16="http://schemas.microsoft.com/office/drawing/2014/main" id="{2879E686-45CC-A942-B365-BFAF529E3301}"/>
              </a:ext>
            </a:extLst>
          </p:cNvPr>
          <p:cNvSpPr>
            <a:spLocks noGrp="1"/>
          </p:cNvSpPr>
          <p:nvPr>
            <p:ph type="body" sz="half" idx="2"/>
          </p:nvPr>
        </p:nvSpPr>
        <p:spPr/>
        <p:txBody>
          <a:bodyPr/>
          <a:lstStyle/>
          <a:p>
            <a:r>
              <a:rPr lang="en-US" dirty="0"/>
              <a:t>About 10 minutes</a:t>
            </a:r>
          </a:p>
        </p:txBody>
      </p:sp>
      <p:sp>
        <p:nvSpPr>
          <p:cNvPr id="7" name="Content Placeholder 6">
            <a:extLst>
              <a:ext uri="{FF2B5EF4-FFF2-40B4-BE49-F238E27FC236}">
                <a16:creationId xmlns:a16="http://schemas.microsoft.com/office/drawing/2014/main" id="{06C6F60A-8184-1242-B780-779CB0168E45}"/>
              </a:ext>
            </a:extLst>
          </p:cNvPr>
          <p:cNvSpPr>
            <a:spLocks noGrp="1"/>
          </p:cNvSpPr>
          <p:nvPr>
            <p:ph idx="1"/>
          </p:nvPr>
        </p:nvSpPr>
        <p:spPr/>
        <p:txBody>
          <a:bodyPr/>
          <a:lstStyle/>
          <a:p>
            <a:pPr marL="0" indent="0">
              <a:buNone/>
            </a:pPr>
            <a:r>
              <a:rPr lang="en-US" sz="3200" b="1" dirty="0"/>
              <a:t>Related to your top 3 hot topics…</a:t>
            </a:r>
          </a:p>
          <a:p>
            <a:pPr lvl="1" fontAlgn="base"/>
            <a:r>
              <a:rPr lang="en-US" sz="2800" dirty="0"/>
              <a:t>What challenges do you anticipate?</a:t>
            </a:r>
          </a:p>
          <a:p>
            <a:pPr lvl="1" fontAlgn="base"/>
            <a:r>
              <a:rPr lang="en-US" sz="2800" dirty="0"/>
              <a:t>What strategies or resources will be helpful?</a:t>
            </a:r>
          </a:p>
          <a:p>
            <a:pPr marL="0" indent="0">
              <a:buNone/>
            </a:pPr>
            <a:br>
              <a:rPr lang="en-US" dirty="0"/>
            </a:br>
            <a:r>
              <a:rPr lang="en-US" sz="3200" dirty="0"/>
              <a:t>Prepare to share!</a:t>
            </a:r>
          </a:p>
          <a:p>
            <a:pPr marL="0" indent="0">
              <a:buNone/>
            </a:pPr>
            <a:br>
              <a:rPr lang="en-US" dirty="0"/>
            </a:br>
            <a:br>
              <a:rPr lang="en-US" dirty="0"/>
            </a:br>
            <a:endParaRPr lang="en-US" dirty="0"/>
          </a:p>
        </p:txBody>
      </p:sp>
      <p:sp>
        <p:nvSpPr>
          <p:cNvPr id="4" name="Slide Number Placeholder 3">
            <a:extLst>
              <a:ext uri="{FF2B5EF4-FFF2-40B4-BE49-F238E27FC236}">
                <a16:creationId xmlns:a16="http://schemas.microsoft.com/office/drawing/2014/main" id="{3348CC2E-8B6C-9E4C-81EA-D8D6BBD8BFC9}"/>
              </a:ext>
            </a:extLst>
          </p:cNvPr>
          <p:cNvSpPr>
            <a:spLocks noGrp="1"/>
          </p:cNvSpPr>
          <p:nvPr>
            <p:ph type="sldNum" sz="quarter" idx="4"/>
          </p:nvPr>
        </p:nvSpPr>
        <p:spPr/>
        <p:txBody>
          <a:bodyPr/>
          <a:lstStyle/>
          <a:p>
            <a:fld id="{FC94C22D-D015-6649-B5C3-596F33FC97D2}" type="slidenum">
              <a:rPr lang="en-US" smtClean="0"/>
              <a:t>8</a:t>
            </a:fld>
            <a:endParaRPr lang="en-US"/>
          </a:p>
        </p:txBody>
      </p:sp>
    </p:spTree>
    <p:extLst>
      <p:ext uri="{BB962C8B-B14F-4D97-AF65-F5344CB8AC3E}">
        <p14:creationId xmlns:p14="http://schemas.microsoft.com/office/powerpoint/2010/main" val="2349120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8A9BC96-1AA8-2F43-9E26-53D00A03FF3C}"/>
              </a:ext>
            </a:extLst>
          </p:cNvPr>
          <p:cNvSpPr>
            <a:spLocks noGrp="1"/>
          </p:cNvSpPr>
          <p:nvPr>
            <p:ph type="title"/>
          </p:nvPr>
        </p:nvSpPr>
        <p:spPr>
          <a:xfrm>
            <a:off x="1175658" y="1091956"/>
            <a:ext cx="10178142" cy="4242044"/>
          </a:xfrm>
        </p:spPr>
        <p:txBody>
          <a:bodyPr>
            <a:normAutofit/>
          </a:bodyPr>
          <a:lstStyle/>
          <a:p>
            <a:pPr algn="ctr"/>
            <a:r>
              <a:rPr lang="en-US" sz="4000" dirty="0"/>
              <a:t>Questions?</a:t>
            </a:r>
            <a:br>
              <a:rPr lang="en-US" sz="4000" dirty="0"/>
            </a:br>
            <a:br>
              <a:rPr lang="en-US" sz="4000" dirty="0"/>
            </a:br>
            <a:br>
              <a:rPr lang="en-US" sz="4000" dirty="0"/>
            </a:br>
            <a:r>
              <a:rPr lang="en-US" sz="4000" dirty="0"/>
              <a:t>Thank You!</a:t>
            </a:r>
            <a:br>
              <a:rPr lang="en-US" sz="4000" dirty="0"/>
            </a:br>
            <a:br>
              <a:rPr lang="en-US" sz="4000" dirty="0"/>
            </a:br>
            <a:br>
              <a:rPr lang="en-US" sz="4000" dirty="0"/>
            </a:br>
            <a:r>
              <a:rPr lang="en-US" sz="4000" dirty="0" err="1"/>
              <a:t>info@asccc.org</a:t>
            </a:r>
            <a:endParaRPr lang="en-US" sz="4000" dirty="0"/>
          </a:p>
        </p:txBody>
      </p:sp>
      <p:sp>
        <p:nvSpPr>
          <p:cNvPr id="5" name="Slide Number Placeholder 4">
            <a:extLst>
              <a:ext uri="{FF2B5EF4-FFF2-40B4-BE49-F238E27FC236}">
                <a16:creationId xmlns:a16="http://schemas.microsoft.com/office/drawing/2014/main" id="{464C2E6C-F265-6A4D-8ED1-A948935FCDDA}"/>
              </a:ext>
            </a:extLst>
          </p:cNvPr>
          <p:cNvSpPr>
            <a:spLocks noGrp="1"/>
          </p:cNvSpPr>
          <p:nvPr>
            <p:ph type="sldNum" sz="quarter" idx="12"/>
          </p:nvPr>
        </p:nvSpPr>
        <p:spPr/>
        <p:txBody>
          <a:bodyPr/>
          <a:lstStyle/>
          <a:p>
            <a:fld id="{FC94C22D-D015-6649-B5C3-596F33FC97D2}" type="slidenum">
              <a:rPr lang="en-US" smtClean="0"/>
              <a:t>9</a:t>
            </a:fld>
            <a:endParaRPr lang="en-US"/>
          </a:p>
        </p:txBody>
      </p:sp>
    </p:spTree>
    <p:extLst>
      <p:ext uri="{BB962C8B-B14F-4D97-AF65-F5344CB8AC3E}">
        <p14:creationId xmlns:p14="http://schemas.microsoft.com/office/powerpoint/2010/main" val="1365098650"/>
      </p:ext>
    </p:extLst>
  </p:cSld>
  <p:clrMapOvr>
    <a:masterClrMapping/>
  </p:clrMapOvr>
</p:sld>
</file>

<file path=ppt/theme/theme1.xml><?xml version="1.0" encoding="utf-8"?>
<a:theme xmlns:a="http://schemas.openxmlformats.org/drawingml/2006/main" name="Office Theme">
  <a:themeElements>
    <a:clrScheme name="ASCCC FLI 2023">
      <a:dk1>
        <a:srgbClr val="222222"/>
      </a:dk1>
      <a:lt1>
        <a:srgbClr val="FFFFFF"/>
      </a:lt1>
      <a:dk2>
        <a:srgbClr val="016E79"/>
      </a:dk2>
      <a:lt2>
        <a:srgbClr val="E3E3E3"/>
      </a:lt2>
      <a:accent1>
        <a:srgbClr val="018FAC"/>
      </a:accent1>
      <a:accent2>
        <a:srgbClr val="2B886F"/>
      </a:accent2>
      <a:accent3>
        <a:srgbClr val="FFEB58"/>
      </a:accent3>
      <a:accent4>
        <a:srgbClr val="3CB369"/>
      </a:accent4>
      <a:accent5>
        <a:srgbClr val="F6671E"/>
      </a:accent5>
      <a:accent6>
        <a:srgbClr val="FCA961"/>
      </a:accent6>
      <a:hlink>
        <a:srgbClr val="018FAC"/>
      </a:hlink>
      <a:folHlink>
        <a:srgbClr val="018FAC"/>
      </a:folHlink>
    </a:clrScheme>
    <a:fontScheme name="Lato">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FLI 2023 ppt template 2.pptx" id="{DA0EB628-DE17-554A-9050-A136D1C14A5A}" vid="{B2B082FF-873B-7543-9B94-2E9FD56486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504</Words>
  <Application>Microsoft Office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Georgia</vt:lpstr>
      <vt:lpstr>Office Theme</vt:lpstr>
      <vt:lpstr>Hot Topics for Academic and Student Senates  </vt:lpstr>
      <vt:lpstr>Presenters</vt:lpstr>
      <vt:lpstr>Session Description &amp; Plan</vt:lpstr>
      <vt:lpstr>Table Talk</vt:lpstr>
      <vt:lpstr>Hot Topics from the Student Perspective</vt:lpstr>
      <vt:lpstr>Hot Topics from the Student Perspective (cont.)</vt:lpstr>
      <vt:lpstr>Anticipated Hot Topics - Faculty Perspectives</vt:lpstr>
      <vt:lpstr>Table Talk 2</vt:lpstr>
      <vt:lpstr>Questions?   Thank You!   info@asccc.org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Eric Wada</dc:creator>
  <cp:keywords/>
  <dc:description/>
  <cp:lastModifiedBy>Kyoko Hatano</cp:lastModifiedBy>
  <cp:revision>5</cp:revision>
  <dcterms:created xsi:type="dcterms:W3CDTF">2023-06-13T03:38:38Z</dcterms:created>
  <dcterms:modified xsi:type="dcterms:W3CDTF">2023-06-21T16:15:29Z</dcterms:modified>
  <cp:category/>
</cp:coreProperties>
</file>