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7" r:id="rId3"/>
    <p:sldId id="268" r:id="rId4"/>
    <p:sldId id="258" r:id="rId5"/>
    <p:sldId id="259" r:id="rId6"/>
    <p:sldId id="260" r:id="rId7"/>
    <p:sldId id="261" r:id="rId8"/>
    <p:sldId id="263" r:id="rId9"/>
    <p:sldId id="262" r:id="rId10"/>
    <p:sldId id="264" r:id="rId11"/>
    <p:sldId id="265"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p:restoredTop sz="94637" autoAdjust="0"/>
  </p:normalViewPr>
  <p:slideViewPr>
    <p:cSldViewPr snapToGrid="0">
      <p:cViewPr varScale="1">
        <p:scale>
          <a:sx n="77" d="100"/>
          <a:sy n="77"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sccc.org/news-events/newsroom/newsroom.html/article/2020/09/06/ssccc-anti-racism-a-student-plan-of-action" TargetMode="External"/><Relationship Id="rId2" Type="http://schemas.openxmlformats.org/officeDocument/2006/relationships/hyperlink" Target="https://www.asccc.org/content/academic-senates-and-student-governments-critical-partnership" TargetMode="External"/><Relationship Id="rId1" Type="http://schemas.openxmlformats.org/officeDocument/2006/relationships/slideLayout" Target="../slideLayouts/slideLayout2.xml"/><Relationship Id="rId4" Type="http://schemas.openxmlformats.org/officeDocument/2006/relationships/hyperlink" Target="https://www.asc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normAutofit fontScale="90000"/>
          </a:bodyPr>
          <a:lstStyle/>
          <a:p>
            <a:r>
              <a:rPr lang="en-US" dirty="0"/>
              <a:t>Understanding the 10+1 and the 9+1: Collegial Consultation and Effective Participation</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normAutofit/>
          </a:bodyPr>
          <a:lstStyle/>
          <a:p>
            <a:r>
              <a:rPr lang="en-US" dirty="0"/>
              <a:t>1:30 p.m. to 2:45 p.m.  General Session 2 (hybrid)</a:t>
            </a:r>
          </a:p>
          <a:p>
            <a:r>
              <a:rPr lang="en-US" dirty="0"/>
              <a:t>(Westin Ballroom)</a:t>
            </a:r>
          </a:p>
          <a:p>
            <a:endParaRPr lang="en-US" dirty="0"/>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+ 1</a:t>
            </a:r>
            <a:br>
              <a:rPr lang="en-US" dirty="0"/>
            </a:br>
            <a:endParaRPr lang="en-US" dirty="0"/>
          </a:p>
        </p:txBody>
      </p:sp>
      <p:sp>
        <p:nvSpPr>
          <p:cNvPr id="3" name="Content Placeholder 2"/>
          <p:cNvSpPr>
            <a:spLocks noGrp="1"/>
          </p:cNvSpPr>
          <p:nvPr>
            <p:ph idx="1"/>
          </p:nvPr>
        </p:nvSpPr>
        <p:spPr/>
        <p:txBody>
          <a:bodyPr>
            <a:normAutofit/>
          </a:bodyPr>
          <a:lstStyle/>
          <a:p>
            <a:r>
              <a:rPr lang="en-US" dirty="0">
                <a:solidFill>
                  <a:schemeClr val="tx1"/>
                </a:solidFill>
              </a:rPr>
              <a:t>Somewhat ambiguous</a:t>
            </a:r>
          </a:p>
          <a:p>
            <a:r>
              <a:rPr lang="en-US" dirty="0">
                <a:solidFill>
                  <a:schemeClr val="tx1"/>
                </a:solidFill>
              </a:rPr>
              <a:t>Articulated in local regulations. Have a conversation locally about identifying these areas</a:t>
            </a:r>
          </a:p>
          <a:p>
            <a:r>
              <a:rPr lang="en-US" dirty="0">
                <a:solidFill>
                  <a:schemeClr val="tx1"/>
                </a:solidFill>
              </a:rPr>
              <a:t>Role of students and faculty are beyond the 10 and 9 areas designated</a:t>
            </a:r>
          </a:p>
          <a:p>
            <a:pPr marL="457200" lvl="1" indent="0">
              <a:buNone/>
            </a:pPr>
            <a:r>
              <a:rPr lang="en-US" dirty="0">
                <a:solidFill>
                  <a:schemeClr val="tx1"/>
                </a:solidFill>
              </a:rPr>
              <a:t>•Hiring</a:t>
            </a:r>
          </a:p>
          <a:p>
            <a:pPr marL="457200" lvl="1" indent="0">
              <a:buNone/>
            </a:pPr>
            <a:r>
              <a:rPr lang="en-US" dirty="0">
                <a:solidFill>
                  <a:schemeClr val="tx1"/>
                </a:solidFill>
              </a:rPr>
              <a:t>• Evaluations</a:t>
            </a:r>
          </a:p>
          <a:p>
            <a:pPr marL="457200" lvl="1" indent="0">
              <a:buNone/>
            </a:pPr>
            <a:r>
              <a:rPr lang="en-US" dirty="0">
                <a:solidFill>
                  <a:schemeClr val="tx1"/>
                </a:solidFill>
              </a:rPr>
              <a:t>• Equivalency</a:t>
            </a:r>
          </a:p>
          <a:p>
            <a:pPr marL="457200" lvl="1" indent="0">
              <a:buNone/>
            </a:pPr>
            <a:r>
              <a:rPr lang="en-US" dirty="0">
                <a:solidFill>
                  <a:schemeClr val="tx1"/>
                </a:solidFill>
              </a:rPr>
              <a:t>• Facilities</a:t>
            </a:r>
          </a:p>
          <a:p>
            <a:r>
              <a:rPr lang="en-US" dirty="0">
                <a:solidFill>
                  <a:schemeClr val="tx1"/>
                </a:solidFill>
              </a:rPr>
              <a:t>Role of student and faculty in areas beyond the 10+ 1 and 9+1 (not have purview) but should be included in discussion</a:t>
            </a:r>
          </a:p>
        </p:txBody>
      </p:sp>
      <p:sp>
        <p:nvSpPr>
          <p:cNvPr id="4" name="Slide Number Placeholder 3"/>
          <p:cNvSpPr>
            <a:spLocks noGrp="1"/>
          </p:cNvSpPr>
          <p:nvPr>
            <p:ph type="sldNum" sz="quarter" idx="12"/>
          </p:nvPr>
        </p:nvSpPr>
        <p:spPr/>
        <p:txBody>
          <a:bodyPr/>
          <a:lstStyle/>
          <a:p>
            <a:fld id="{FC94C22D-D015-6649-B5C3-596F33FC97D2}" type="slidenum">
              <a:rPr lang="en-US" smtClean="0"/>
              <a:t>10</a:t>
            </a:fld>
            <a:endParaRPr lang="en-US" dirty="0"/>
          </a:p>
        </p:txBody>
      </p:sp>
    </p:spTree>
    <p:extLst>
      <p:ext uri="{BB962C8B-B14F-4D97-AF65-F5344CB8AC3E}">
        <p14:creationId xmlns:p14="http://schemas.microsoft.com/office/powerpoint/2010/main" val="297418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Senate for California Community Colleges</a:t>
            </a:r>
            <a:br>
              <a:rPr lang="en-US" dirty="0"/>
            </a:br>
            <a:endParaRPr lang="en-US" dirty="0"/>
          </a:p>
        </p:txBody>
      </p:sp>
      <p:sp>
        <p:nvSpPr>
          <p:cNvPr id="3" name="Content Placeholder 2"/>
          <p:cNvSpPr>
            <a:spLocks noGrp="1"/>
          </p:cNvSpPr>
          <p:nvPr>
            <p:ph idx="1"/>
          </p:nvPr>
        </p:nvSpPr>
        <p:spPr>
          <a:xfrm>
            <a:off x="888272" y="2629660"/>
            <a:ext cx="10515600" cy="3762386"/>
          </a:xfrm>
        </p:spPr>
        <p:txBody>
          <a:bodyPr>
            <a:normAutofit/>
          </a:bodyPr>
          <a:lstStyle/>
          <a:p>
            <a:pPr marL="0" indent="0">
              <a:buNone/>
            </a:pPr>
            <a:r>
              <a:rPr lang="en-US" dirty="0">
                <a:solidFill>
                  <a:schemeClr val="tx1"/>
                </a:solidFill>
              </a:rPr>
              <a:t>● The mission of the Student Senate for California Community</a:t>
            </a:r>
          </a:p>
          <a:p>
            <a:pPr marL="457200" lvl="1" indent="0">
              <a:buNone/>
            </a:pPr>
            <a:r>
              <a:rPr lang="en-US" dirty="0">
                <a:solidFill>
                  <a:schemeClr val="tx1"/>
                </a:solidFill>
              </a:rPr>
              <a:t>Colleges (SSCCC) is to pursue policies that will improve student</a:t>
            </a:r>
          </a:p>
          <a:p>
            <a:pPr marL="457200" lvl="1" indent="0">
              <a:buNone/>
            </a:pPr>
            <a:r>
              <a:rPr lang="en-US" dirty="0">
                <a:solidFill>
                  <a:schemeClr val="tx1"/>
                </a:solidFill>
              </a:rPr>
              <a:t>access, promote student success, engage and empower local</a:t>
            </a:r>
          </a:p>
          <a:p>
            <a:pPr marL="457200" lvl="1" indent="0">
              <a:buNone/>
            </a:pPr>
            <a:r>
              <a:rPr lang="en-US" dirty="0">
                <a:solidFill>
                  <a:schemeClr val="tx1"/>
                </a:solidFill>
              </a:rPr>
              <a:t>student leaders, and enrich the collegiate experience for all</a:t>
            </a:r>
          </a:p>
          <a:p>
            <a:pPr marL="457200" lvl="1" indent="0">
              <a:buNone/>
            </a:pPr>
            <a:r>
              <a:rPr lang="en-US" dirty="0">
                <a:solidFill>
                  <a:schemeClr val="tx1"/>
                </a:solidFill>
              </a:rPr>
              <a:t>California community college students.</a:t>
            </a:r>
          </a:p>
          <a:p>
            <a:pPr marL="0" indent="0">
              <a:buNone/>
            </a:pPr>
            <a:r>
              <a:rPr lang="en-US" dirty="0">
                <a:solidFill>
                  <a:schemeClr val="tx1"/>
                </a:solidFill>
              </a:rPr>
              <a:t>● Institutionally, the Student Senate has been growing rapidly while</a:t>
            </a:r>
          </a:p>
          <a:p>
            <a:pPr marL="0" indent="0">
              <a:buNone/>
            </a:pPr>
            <a:r>
              <a:rPr lang="en-US" dirty="0">
                <a:solidFill>
                  <a:schemeClr val="tx1"/>
                </a:solidFill>
              </a:rPr>
              <a:t>   effectively identifying the needs of Students across the California</a:t>
            </a:r>
          </a:p>
          <a:p>
            <a:pPr marL="0" indent="0">
              <a:buNone/>
            </a:pPr>
            <a:r>
              <a:rPr lang="en-US" dirty="0">
                <a:solidFill>
                  <a:schemeClr val="tx1"/>
                </a:solidFill>
              </a:rPr>
              <a:t>   through its system partners and the State Legislature</a:t>
            </a:r>
          </a:p>
          <a:p>
            <a:endParaRPr lang="en-US" dirty="0"/>
          </a:p>
        </p:txBody>
      </p:sp>
      <p:sp>
        <p:nvSpPr>
          <p:cNvPr id="4" name="Slide Number Placeholder 3"/>
          <p:cNvSpPr>
            <a:spLocks noGrp="1"/>
          </p:cNvSpPr>
          <p:nvPr>
            <p:ph type="sldNum" sz="quarter" idx="12"/>
          </p:nvPr>
        </p:nvSpPr>
        <p:spPr/>
        <p:txBody>
          <a:bodyPr/>
          <a:lstStyle/>
          <a:p>
            <a:fld id="{FC94C22D-D015-6649-B5C3-596F33FC97D2}" type="slidenum">
              <a:rPr lang="en-US" smtClean="0"/>
              <a:t>11</a:t>
            </a:fld>
            <a:endParaRPr lang="en-US" dirty="0"/>
          </a:p>
        </p:txBody>
      </p:sp>
    </p:spTree>
    <p:extLst>
      <p:ext uri="{BB962C8B-B14F-4D97-AF65-F5344CB8AC3E}">
        <p14:creationId xmlns:p14="http://schemas.microsoft.com/office/powerpoint/2010/main" val="167702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of the ASCCC</a:t>
            </a:r>
          </a:p>
        </p:txBody>
      </p:sp>
      <p:sp>
        <p:nvSpPr>
          <p:cNvPr id="3" name="Content Placeholder 2"/>
          <p:cNvSpPr>
            <a:spLocks noGrp="1"/>
          </p:cNvSpPr>
          <p:nvPr>
            <p:ph sz="half" idx="1"/>
          </p:nvPr>
        </p:nvSpPr>
        <p:spPr>
          <a:xfrm>
            <a:off x="1175657" y="2474415"/>
            <a:ext cx="4950824" cy="4436026"/>
          </a:xfrm>
        </p:spPr>
        <p:txBody>
          <a:bodyPr/>
          <a:lstStyle/>
          <a:p>
            <a:r>
              <a:rPr lang="en-US" dirty="0">
                <a:solidFill>
                  <a:schemeClr val="tx1"/>
                </a:solidFill>
              </a:rPr>
              <a:t>As the official voice of California community college faculty in academic and professional matters, the Academic Senate for California Community Colleges (ASCCC) is committed to advancing inclusion, diversity, equity, anti-racism, accessibility, student learning, and student success. </a:t>
            </a:r>
          </a:p>
          <a:p>
            <a:pPr marL="0" indent="0">
              <a:buNone/>
            </a:pPr>
            <a:endParaRPr lang="en-US" dirty="0"/>
          </a:p>
        </p:txBody>
      </p:sp>
      <p:sp>
        <p:nvSpPr>
          <p:cNvPr id="4" name="Slide Number Placeholder 3"/>
          <p:cNvSpPr>
            <a:spLocks noGrp="1"/>
          </p:cNvSpPr>
          <p:nvPr>
            <p:ph type="sldNum" sz="quarter" idx="12"/>
          </p:nvPr>
        </p:nvSpPr>
        <p:spPr/>
        <p:txBody>
          <a:bodyPr/>
          <a:lstStyle/>
          <a:p>
            <a:fld id="{FC94C22D-D015-6649-B5C3-596F33FC97D2}" type="slidenum">
              <a:rPr lang="en-US" smtClean="0"/>
              <a:t>12</a:t>
            </a:fld>
            <a:endParaRPr lang="en-US" dirty="0"/>
          </a:p>
        </p:txBody>
      </p:sp>
      <p:sp>
        <p:nvSpPr>
          <p:cNvPr id="5" name="Content Placeholder 4"/>
          <p:cNvSpPr>
            <a:spLocks noGrp="1"/>
          </p:cNvSpPr>
          <p:nvPr>
            <p:ph sz="half" idx="13"/>
          </p:nvPr>
        </p:nvSpPr>
        <p:spPr>
          <a:xfrm>
            <a:off x="6402975" y="1349830"/>
            <a:ext cx="4950824" cy="4911822"/>
          </a:xfrm>
        </p:spPr>
        <p:txBody>
          <a:bodyPr>
            <a:normAutofit fontScale="85000" lnSpcReduction="20000"/>
          </a:bodyPr>
          <a:lstStyle/>
          <a:p>
            <a:pPr marL="0" indent="0">
              <a:buNone/>
            </a:pPr>
            <a:r>
              <a:rPr lang="en-US" dirty="0">
                <a:solidFill>
                  <a:schemeClr val="tx1"/>
                </a:solidFill>
              </a:rPr>
              <a:t>The ASCCC acts to:</a:t>
            </a:r>
          </a:p>
          <a:p>
            <a:endParaRPr lang="en-US" dirty="0">
              <a:solidFill>
                <a:schemeClr val="tx1"/>
              </a:solidFill>
            </a:endParaRPr>
          </a:p>
          <a:p>
            <a:r>
              <a:rPr lang="en-US" dirty="0">
                <a:solidFill>
                  <a:schemeClr val="tx1"/>
                </a:solidFill>
              </a:rPr>
              <a:t>    Empower faculty to engage in local and statewide dialogue and take action for          continued improvement of teaching, learning, and faculty participation in governance</a:t>
            </a:r>
          </a:p>
          <a:p>
            <a:r>
              <a:rPr lang="en-US" dirty="0">
                <a:solidFill>
                  <a:schemeClr val="tx1"/>
                </a:solidFill>
              </a:rPr>
              <a:t>    Lead and advocate proactively for the development of policies, processes, and practices</a:t>
            </a:r>
          </a:p>
          <a:p>
            <a:r>
              <a:rPr lang="en-US" dirty="0">
                <a:solidFill>
                  <a:schemeClr val="tx1"/>
                </a:solidFill>
              </a:rPr>
              <a:t>    Include diverse faculty, perspectives, and experiences that represent our student populations</a:t>
            </a:r>
          </a:p>
          <a:p>
            <a:r>
              <a:rPr lang="en-US" dirty="0">
                <a:solidFill>
                  <a:schemeClr val="tx1"/>
                </a:solidFill>
              </a:rPr>
              <a:t>    Develop faculty as local and statewide leaders through personal and professional development</a:t>
            </a:r>
          </a:p>
          <a:p>
            <a:r>
              <a:rPr lang="en-US" dirty="0">
                <a:solidFill>
                  <a:schemeClr val="tx1"/>
                </a:solidFill>
              </a:rPr>
              <a:t>    Engage faculty and system partners through collegial consultation</a:t>
            </a:r>
          </a:p>
          <a:p>
            <a:endParaRPr lang="en-US" dirty="0"/>
          </a:p>
        </p:txBody>
      </p:sp>
    </p:spTree>
    <p:extLst>
      <p:ext uri="{BB962C8B-B14F-4D97-AF65-F5344CB8AC3E}">
        <p14:creationId xmlns:p14="http://schemas.microsoft.com/office/powerpoint/2010/main" val="390146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Faculty and Students: A partnership in Equity</a:t>
            </a:r>
            <a:br>
              <a:rPr lang="en-US" dirty="0"/>
            </a:br>
            <a:endParaRPr lang="en-US" dirty="0"/>
          </a:p>
        </p:txBody>
      </p:sp>
      <p:sp>
        <p:nvSpPr>
          <p:cNvPr id="7" name="Content Placeholder 6"/>
          <p:cNvSpPr>
            <a:spLocks noGrp="1"/>
          </p:cNvSpPr>
          <p:nvPr>
            <p:ph idx="1"/>
          </p:nvPr>
        </p:nvSpPr>
        <p:spPr>
          <a:xfrm>
            <a:off x="879564" y="2794374"/>
            <a:ext cx="10515600" cy="3762386"/>
          </a:xfrm>
        </p:spPr>
        <p:txBody>
          <a:bodyPr>
            <a:normAutofit/>
          </a:bodyPr>
          <a:lstStyle/>
          <a:p>
            <a:r>
              <a:rPr lang="en-US" dirty="0">
                <a:solidFill>
                  <a:schemeClr val="tx1"/>
                </a:solidFill>
              </a:rPr>
              <a:t>The ASCCC has adopted the SSCCC’s Anti-Racism Plan of Action and DEI</a:t>
            </a:r>
          </a:p>
          <a:p>
            <a:r>
              <a:rPr lang="en-US" dirty="0">
                <a:solidFill>
                  <a:schemeClr val="tx1"/>
                </a:solidFill>
              </a:rPr>
              <a:t>Compact Resolution to establish a common ground and commitment in</a:t>
            </a:r>
          </a:p>
          <a:p>
            <a:pPr marL="0" indent="0">
              <a:buNone/>
            </a:pPr>
            <a:r>
              <a:rPr lang="en-US" dirty="0">
                <a:solidFill>
                  <a:schemeClr val="tx1"/>
                </a:solidFill>
              </a:rPr>
              <a:t>   these five main areas:</a:t>
            </a:r>
          </a:p>
          <a:p>
            <a:pPr marL="457200" lvl="1" indent="0">
              <a:buNone/>
            </a:pPr>
            <a:r>
              <a:rPr lang="en-US" dirty="0">
                <a:solidFill>
                  <a:schemeClr val="tx1"/>
                </a:solidFill>
              </a:rPr>
              <a:t>• Cultural Awareness and Respect</a:t>
            </a:r>
          </a:p>
          <a:p>
            <a:pPr marL="457200" lvl="1" indent="0">
              <a:buNone/>
            </a:pPr>
            <a:r>
              <a:rPr lang="en-US" dirty="0">
                <a:solidFill>
                  <a:schemeClr val="tx1"/>
                </a:solidFill>
              </a:rPr>
              <a:t>• Equity Training</a:t>
            </a:r>
          </a:p>
          <a:p>
            <a:pPr marL="457200" lvl="1" indent="0">
              <a:buNone/>
            </a:pPr>
            <a:r>
              <a:rPr lang="en-US" dirty="0">
                <a:solidFill>
                  <a:schemeClr val="tx1"/>
                </a:solidFill>
              </a:rPr>
              <a:t>• Changes in Curriculum</a:t>
            </a:r>
          </a:p>
          <a:p>
            <a:pPr marL="457200" lvl="1" indent="0">
              <a:buNone/>
            </a:pPr>
            <a:r>
              <a:rPr lang="en-US" dirty="0">
                <a:solidFill>
                  <a:schemeClr val="tx1"/>
                </a:solidFill>
              </a:rPr>
              <a:t>• Peer Mentorship and Alliances</a:t>
            </a:r>
          </a:p>
          <a:p>
            <a:pPr marL="457200" lvl="1" indent="0">
              <a:buNone/>
            </a:pPr>
            <a:r>
              <a:rPr lang="en-US" dirty="0">
                <a:solidFill>
                  <a:schemeClr val="tx1"/>
                </a:solidFill>
              </a:rPr>
              <a:t>• Enriching the Classroom Experience</a:t>
            </a:r>
          </a:p>
        </p:txBody>
      </p:sp>
      <p:sp>
        <p:nvSpPr>
          <p:cNvPr id="4" name="Slide Number Placeholder 3"/>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142861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SSCCC Anti-Racism Student Plan of Action</a:t>
            </a:r>
            <a:br>
              <a:rPr lang="en-US" dirty="0"/>
            </a:br>
            <a:endParaRPr lang="en-US" dirty="0"/>
          </a:p>
        </p:txBody>
      </p:sp>
      <p:sp>
        <p:nvSpPr>
          <p:cNvPr id="3" name="Content Placeholder 2"/>
          <p:cNvSpPr>
            <a:spLocks noGrp="1"/>
          </p:cNvSpPr>
          <p:nvPr>
            <p:ph idx="1"/>
          </p:nvPr>
        </p:nvSpPr>
        <p:spPr>
          <a:xfrm>
            <a:off x="862147" y="2629660"/>
            <a:ext cx="10515600" cy="3762386"/>
          </a:xfrm>
        </p:spPr>
        <p:txBody>
          <a:bodyPr>
            <a:normAutofit fontScale="70000" lnSpcReduction="20000"/>
          </a:bodyPr>
          <a:lstStyle/>
          <a:p>
            <a:r>
              <a:rPr lang="en-US" dirty="0">
                <a:solidFill>
                  <a:schemeClr val="tx1"/>
                </a:solidFill>
              </a:rPr>
              <a:t>Cultural Awareness and Respect- Create a climate of cultural awareness and respect to allow students of </a:t>
            </a:r>
          </a:p>
          <a:p>
            <a:pPr marL="0" indent="0">
              <a:buNone/>
            </a:pPr>
            <a:r>
              <a:rPr lang="en-US" dirty="0">
                <a:solidFill>
                  <a:schemeClr val="tx1"/>
                </a:solidFill>
              </a:rPr>
              <a:t>    color to feel welcome, free to express their opinions and safe in every collegiate environment.</a:t>
            </a:r>
          </a:p>
          <a:p>
            <a:r>
              <a:rPr lang="en-US" dirty="0">
                <a:solidFill>
                  <a:schemeClr val="tx1"/>
                </a:solidFill>
              </a:rPr>
              <a:t>Equity Training- Provide adequate training for all employees and students to understand cultural</a:t>
            </a:r>
          </a:p>
          <a:p>
            <a:pPr marL="0" indent="0">
              <a:buNone/>
            </a:pPr>
            <a:r>
              <a:rPr lang="en-US" dirty="0">
                <a:solidFill>
                  <a:schemeClr val="tx1"/>
                </a:solidFill>
              </a:rPr>
              <a:t>    diversity and address issues of racism, unconscious bias and </a:t>
            </a:r>
            <a:r>
              <a:rPr lang="en-US" dirty="0" err="1">
                <a:solidFill>
                  <a:schemeClr val="tx1"/>
                </a:solidFill>
              </a:rPr>
              <a:t>microaggressions</a:t>
            </a:r>
            <a:r>
              <a:rPr lang="en-US" dirty="0">
                <a:solidFill>
                  <a:schemeClr val="tx1"/>
                </a:solidFill>
              </a:rPr>
              <a:t> in order to pursue racial </a:t>
            </a:r>
          </a:p>
          <a:p>
            <a:pPr marL="0" indent="0">
              <a:buNone/>
            </a:pPr>
            <a:r>
              <a:rPr lang="en-US" dirty="0">
                <a:solidFill>
                  <a:schemeClr val="tx1"/>
                </a:solidFill>
              </a:rPr>
              <a:t>    equity that is conducive for student success.</a:t>
            </a:r>
          </a:p>
          <a:p>
            <a:r>
              <a:rPr lang="en-US" dirty="0">
                <a:solidFill>
                  <a:schemeClr val="tx1"/>
                </a:solidFill>
              </a:rPr>
              <a:t>Curriculum Changes- Ensure that the community college curriculum is responsive to all cultures</a:t>
            </a:r>
          </a:p>
          <a:p>
            <a:pPr marL="0" indent="0">
              <a:buNone/>
            </a:pPr>
            <a:r>
              <a:rPr lang="en-US" dirty="0">
                <a:solidFill>
                  <a:schemeClr val="tx1"/>
                </a:solidFill>
              </a:rPr>
              <a:t>    in an effort to foster cultural appreciation, awareness, acceptance and value.</a:t>
            </a:r>
          </a:p>
          <a:p>
            <a:r>
              <a:rPr lang="en-US" dirty="0">
                <a:solidFill>
                  <a:schemeClr val="tx1"/>
                </a:solidFill>
              </a:rPr>
              <a:t>Peer Mentors and Alliance- Establish appropriate channels of communication for students to seek help </a:t>
            </a:r>
          </a:p>
          <a:p>
            <a:pPr marL="0" indent="0">
              <a:buNone/>
            </a:pPr>
            <a:r>
              <a:rPr lang="en-US" dirty="0">
                <a:solidFill>
                  <a:schemeClr val="tx1"/>
                </a:solidFill>
              </a:rPr>
              <a:t>    and resources in addressing racism, </a:t>
            </a:r>
            <a:r>
              <a:rPr lang="en-US" dirty="0" err="1">
                <a:solidFill>
                  <a:schemeClr val="tx1"/>
                </a:solidFill>
              </a:rPr>
              <a:t>microaggression</a:t>
            </a:r>
            <a:r>
              <a:rPr lang="en-US" dirty="0">
                <a:solidFill>
                  <a:schemeClr val="tx1"/>
                </a:solidFill>
              </a:rPr>
              <a:t> and other racial barriers to their education.</a:t>
            </a:r>
          </a:p>
          <a:p>
            <a:r>
              <a:rPr lang="en-US" dirty="0">
                <a:solidFill>
                  <a:schemeClr val="tx1"/>
                </a:solidFill>
              </a:rPr>
              <a:t>Classroom Experience- Create a classroom environment that is conductive to learning by ensuring that </a:t>
            </a:r>
          </a:p>
          <a:p>
            <a:pPr marL="0" indent="0">
              <a:buNone/>
            </a:pPr>
            <a:r>
              <a:rPr lang="en-US" dirty="0">
                <a:solidFill>
                  <a:schemeClr val="tx1"/>
                </a:solidFill>
              </a:rPr>
              <a:t>    faculty are representative of the student population, providing students with an opportunity to give </a:t>
            </a:r>
          </a:p>
          <a:p>
            <a:pPr marL="0" indent="0">
              <a:buNone/>
            </a:pPr>
            <a:r>
              <a:rPr lang="en-US" dirty="0">
                <a:solidFill>
                  <a:schemeClr val="tx1"/>
                </a:solidFill>
              </a:rPr>
              <a:t>    feedback to improve their learning experience , and including information on where it go to fund resources on syllabus.</a:t>
            </a:r>
          </a:p>
        </p:txBody>
      </p:sp>
      <p:sp>
        <p:nvSpPr>
          <p:cNvPr id="4" name="Slide Number Placeholder 3"/>
          <p:cNvSpPr>
            <a:spLocks noGrp="1"/>
          </p:cNvSpPr>
          <p:nvPr>
            <p:ph type="sldNum" sz="quarter" idx="12"/>
          </p:nvPr>
        </p:nvSpPr>
        <p:spPr/>
        <p:txBody>
          <a:bodyPr/>
          <a:lstStyle/>
          <a:p>
            <a:fld id="{FC94C22D-D015-6649-B5C3-596F33FC97D2}" type="slidenum">
              <a:rPr lang="en-US" smtClean="0"/>
              <a:t>14</a:t>
            </a:fld>
            <a:endParaRPr lang="en-US" dirty="0"/>
          </a:p>
        </p:txBody>
      </p:sp>
    </p:spTree>
    <p:extLst>
      <p:ext uri="{BB962C8B-B14F-4D97-AF65-F5344CB8AC3E}">
        <p14:creationId xmlns:p14="http://schemas.microsoft.com/office/powerpoint/2010/main" val="244938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ASCCC is aligning with the Student Plan</a:t>
            </a:r>
            <a:br>
              <a:rPr lang="en-US" dirty="0"/>
            </a:br>
            <a:endParaRPr lang="en-US" dirty="0"/>
          </a:p>
        </p:txBody>
      </p:sp>
      <p:sp>
        <p:nvSpPr>
          <p:cNvPr id="3" name="Content Placeholder 2"/>
          <p:cNvSpPr>
            <a:spLocks noGrp="1"/>
          </p:cNvSpPr>
          <p:nvPr>
            <p:ph idx="1"/>
          </p:nvPr>
        </p:nvSpPr>
        <p:spPr>
          <a:xfrm>
            <a:off x="899160" y="2794374"/>
            <a:ext cx="10515600" cy="3762386"/>
          </a:xfrm>
        </p:spPr>
        <p:txBody>
          <a:bodyPr/>
          <a:lstStyle/>
          <a:p>
            <a:r>
              <a:rPr lang="en-US" dirty="0">
                <a:solidFill>
                  <a:schemeClr val="tx1"/>
                </a:solidFill>
              </a:rPr>
              <a:t>Past Areas of Focus </a:t>
            </a:r>
          </a:p>
          <a:p>
            <a:pPr lvl="1"/>
            <a:r>
              <a:rPr lang="en-US" dirty="0">
                <a:solidFill>
                  <a:schemeClr val="tx1"/>
                </a:solidFill>
              </a:rPr>
              <a:t>Culturally Responsive Curriculum, Student Services, and Student Support</a:t>
            </a:r>
          </a:p>
          <a:p>
            <a:pPr lvl="1"/>
            <a:r>
              <a:rPr lang="en-US" dirty="0">
                <a:solidFill>
                  <a:schemeClr val="tx1"/>
                </a:solidFill>
              </a:rPr>
              <a:t>Equity Driven Systems and IDEA (inclusion, diversity, equity, and anti-racism) work, including tenure evaluations and hiring</a:t>
            </a:r>
          </a:p>
          <a:p>
            <a:pPr lvl="1"/>
            <a:r>
              <a:rPr lang="en-US" dirty="0">
                <a:solidFill>
                  <a:schemeClr val="tx1"/>
                </a:solidFill>
              </a:rPr>
              <a:t>Transfer</a:t>
            </a:r>
          </a:p>
          <a:p>
            <a:pPr lvl="1"/>
            <a:r>
              <a:rPr lang="en-US" dirty="0">
                <a:solidFill>
                  <a:schemeClr val="tx1"/>
                </a:solidFill>
              </a:rPr>
              <a:t>Hiring Modules and Tenure Evaluation</a:t>
            </a:r>
          </a:p>
          <a:p>
            <a:r>
              <a:rPr lang="en-US" dirty="0">
                <a:solidFill>
                  <a:schemeClr val="tx1"/>
                </a:solidFill>
              </a:rPr>
              <a:t>Current Strategic Direction: Include diverse faculty, perspectives, and experiences that represent our student populations</a:t>
            </a:r>
          </a:p>
          <a:p>
            <a:endParaRPr lang="en-US" dirty="0"/>
          </a:p>
        </p:txBody>
      </p:sp>
      <p:sp>
        <p:nvSpPr>
          <p:cNvPr id="4" name="Slide Number Placeholder 3"/>
          <p:cNvSpPr>
            <a:spLocks noGrp="1"/>
          </p:cNvSpPr>
          <p:nvPr>
            <p:ph type="sldNum" sz="quarter" idx="12"/>
          </p:nvPr>
        </p:nvSpPr>
        <p:spPr/>
        <p:txBody>
          <a:bodyPr/>
          <a:lstStyle/>
          <a:p>
            <a:fld id="{FC94C22D-D015-6649-B5C3-596F33FC97D2}" type="slidenum">
              <a:rPr lang="en-US" smtClean="0"/>
              <a:t>15</a:t>
            </a:fld>
            <a:endParaRPr lang="en-US" dirty="0"/>
          </a:p>
        </p:txBody>
      </p:sp>
    </p:spTree>
    <p:extLst>
      <p:ext uri="{BB962C8B-B14F-4D97-AF65-F5344CB8AC3E}">
        <p14:creationId xmlns:p14="http://schemas.microsoft.com/office/powerpoint/2010/main" val="120586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working together locally</a:t>
            </a:r>
            <a:br>
              <a:rPr lang="en-US" dirty="0"/>
            </a:br>
            <a:endParaRPr lang="en-US" dirty="0"/>
          </a:p>
        </p:txBody>
      </p:sp>
      <p:sp>
        <p:nvSpPr>
          <p:cNvPr id="3" name="Content Placeholder 2"/>
          <p:cNvSpPr>
            <a:spLocks noGrp="1"/>
          </p:cNvSpPr>
          <p:nvPr>
            <p:ph idx="1"/>
          </p:nvPr>
        </p:nvSpPr>
        <p:spPr>
          <a:xfrm>
            <a:off x="853438" y="2629660"/>
            <a:ext cx="10515600" cy="3762386"/>
          </a:xfrm>
        </p:spPr>
        <p:txBody>
          <a:bodyPr>
            <a:normAutofit fontScale="92500" lnSpcReduction="10000"/>
          </a:bodyPr>
          <a:lstStyle/>
          <a:p>
            <a:r>
              <a:rPr lang="en-US" dirty="0">
                <a:solidFill>
                  <a:schemeClr val="tx1"/>
                </a:solidFill>
              </a:rPr>
              <a:t>Develop communication strategies for ongoing dialog</a:t>
            </a:r>
          </a:p>
          <a:p>
            <a:r>
              <a:rPr lang="en-US" dirty="0">
                <a:solidFill>
                  <a:schemeClr val="tx1"/>
                </a:solidFill>
              </a:rPr>
              <a:t>Regularly attend student government meetings</a:t>
            </a:r>
          </a:p>
          <a:p>
            <a:r>
              <a:rPr lang="en-US" dirty="0">
                <a:solidFill>
                  <a:schemeClr val="tx1"/>
                </a:solidFill>
              </a:rPr>
              <a:t>Regularly invite student government leaders to your Senate meetings or create a formal liaison position (model after statewide)</a:t>
            </a:r>
          </a:p>
          <a:p>
            <a:r>
              <a:rPr lang="en-US" dirty="0">
                <a:solidFill>
                  <a:schemeClr val="tx1"/>
                </a:solidFill>
              </a:rPr>
              <a:t>Set up regular reports on your agenda for student government report outs</a:t>
            </a:r>
          </a:p>
          <a:p>
            <a:r>
              <a:rPr lang="en-US" dirty="0">
                <a:solidFill>
                  <a:schemeClr val="tx1"/>
                </a:solidFill>
              </a:rPr>
              <a:t>Provide support for and collaborate with student leaders in governance trainings on your campus</a:t>
            </a:r>
          </a:p>
          <a:p>
            <a:r>
              <a:rPr lang="en-US" dirty="0">
                <a:solidFill>
                  <a:schemeClr val="tx1"/>
                </a:solidFill>
              </a:rPr>
              <a:t>Creating positions on academic senate workgroups and committees for student representation</a:t>
            </a:r>
          </a:p>
          <a:p>
            <a:r>
              <a:rPr lang="en-US" dirty="0">
                <a:solidFill>
                  <a:schemeClr val="tx1"/>
                </a:solidFill>
              </a:rPr>
              <a:t>Partner with your local student government in events like, town halls, campus life, and club activities outside of the classroom</a:t>
            </a:r>
          </a:p>
        </p:txBody>
      </p:sp>
      <p:sp>
        <p:nvSpPr>
          <p:cNvPr id="4" name="Slide Number Placeholder 3"/>
          <p:cNvSpPr>
            <a:spLocks noGrp="1"/>
          </p:cNvSpPr>
          <p:nvPr>
            <p:ph type="sldNum" sz="quarter" idx="12"/>
          </p:nvPr>
        </p:nvSpPr>
        <p:spPr/>
        <p:txBody>
          <a:bodyPr/>
          <a:lstStyle/>
          <a:p>
            <a:fld id="{FC94C22D-D015-6649-B5C3-596F33FC97D2}" type="slidenum">
              <a:rPr lang="en-US" smtClean="0"/>
              <a:t>16</a:t>
            </a:fld>
            <a:endParaRPr lang="en-US" dirty="0"/>
          </a:p>
        </p:txBody>
      </p:sp>
    </p:spTree>
    <p:extLst>
      <p:ext uri="{BB962C8B-B14F-4D97-AF65-F5344CB8AC3E}">
        <p14:creationId xmlns:p14="http://schemas.microsoft.com/office/powerpoint/2010/main" val="227325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Working Together</a:t>
            </a:r>
            <a:br>
              <a:rPr lang="en-US" dirty="0"/>
            </a:br>
            <a:endParaRPr lang="en-US" dirty="0"/>
          </a:p>
        </p:txBody>
      </p:sp>
      <p:sp>
        <p:nvSpPr>
          <p:cNvPr id="3" name="Content Placeholder 2"/>
          <p:cNvSpPr>
            <a:spLocks noGrp="1"/>
          </p:cNvSpPr>
          <p:nvPr>
            <p:ph idx="1"/>
          </p:nvPr>
        </p:nvSpPr>
        <p:spPr>
          <a:xfrm>
            <a:off x="942703" y="3095613"/>
            <a:ext cx="9995263" cy="2434329"/>
          </a:xfrm>
        </p:spPr>
        <p:txBody>
          <a:bodyPr/>
          <a:lstStyle/>
          <a:p>
            <a:r>
              <a:rPr lang="en-US" dirty="0">
                <a:solidFill>
                  <a:schemeClr val="tx1"/>
                </a:solidFill>
              </a:rPr>
              <a:t>Partnering with student governments on shared areas or purview can</a:t>
            </a:r>
          </a:p>
          <a:p>
            <a:pPr marL="0" indent="0">
              <a:buNone/>
            </a:pPr>
            <a:r>
              <a:rPr lang="en-US" dirty="0">
                <a:solidFill>
                  <a:schemeClr val="tx1"/>
                </a:solidFill>
              </a:rPr>
              <a:t>   strengthen recommendations to the college or district office.</a:t>
            </a:r>
          </a:p>
          <a:p>
            <a:r>
              <a:rPr lang="en-US" dirty="0">
                <a:solidFill>
                  <a:schemeClr val="tx1"/>
                </a:solidFill>
              </a:rPr>
              <a:t>Joint resolutions can provide a powerful statement of unity and collaboration.</a:t>
            </a:r>
          </a:p>
          <a:p>
            <a:r>
              <a:rPr lang="en-US" dirty="0">
                <a:solidFill>
                  <a:schemeClr val="tx1"/>
                </a:solidFill>
              </a:rPr>
              <a:t>Bring in your other partners like unions and classified professionals to provide a united front to administration or your local Board of Trustees.</a:t>
            </a:r>
          </a:p>
        </p:txBody>
      </p:sp>
      <p:sp>
        <p:nvSpPr>
          <p:cNvPr id="4" name="Slide Number Placeholder 3"/>
          <p:cNvSpPr>
            <a:spLocks noGrp="1"/>
          </p:cNvSpPr>
          <p:nvPr>
            <p:ph type="sldNum" sz="quarter" idx="12"/>
          </p:nvPr>
        </p:nvSpPr>
        <p:spPr/>
        <p:txBody>
          <a:bodyPr/>
          <a:lstStyle/>
          <a:p>
            <a:fld id="{FC94C22D-D015-6649-B5C3-596F33FC97D2}" type="slidenum">
              <a:rPr lang="en-US" smtClean="0"/>
              <a:t>17</a:t>
            </a:fld>
            <a:endParaRPr lang="en-US" dirty="0"/>
          </a:p>
        </p:txBody>
      </p:sp>
    </p:spTree>
    <p:extLst>
      <p:ext uri="{BB962C8B-B14F-4D97-AF65-F5344CB8AC3E}">
        <p14:creationId xmlns:p14="http://schemas.microsoft.com/office/powerpoint/2010/main" val="6732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is Integral</a:t>
            </a:r>
            <a:br>
              <a:rPr lang="en-US" dirty="0"/>
            </a:br>
            <a:endParaRPr lang="en-US" dirty="0"/>
          </a:p>
        </p:txBody>
      </p:sp>
      <p:sp>
        <p:nvSpPr>
          <p:cNvPr id="6" name="Rectangle 5"/>
          <p:cNvSpPr/>
          <p:nvPr/>
        </p:nvSpPr>
        <p:spPr>
          <a:xfrm>
            <a:off x="1532708" y="1690688"/>
            <a:ext cx="10178142" cy="3785652"/>
          </a:xfrm>
          <a:prstGeom prst="rect">
            <a:avLst/>
          </a:prstGeom>
        </p:spPr>
        <p:txBody>
          <a:bodyPr wrap="square">
            <a:spAutoFit/>
          </a:bodyPr>
          <a:lstStyle/>
          <a:p>
            <a:r>
              <a:rPr lang="en-US" sz="2000" dirty="0"/>
              <a:t>It’s important to balance the many different student perspectives on your</a:t>
            </a:r>
          </a:p>
          <a:p>
            <a:r>
              <a:rPr lang="en-US" sz="2000" dirty="0"/>
              <a:t>campus and find solutions that are most inclusive through interpersonal</a:t>
            </a:r>
          </a:p>
          <a:p>
            <a:r>
              <a:rPr lang="en-US" sz="2000" dirty="0"/>
              <a:t>communication and collaboration.</a:t>
            </a:r>
          </a:p>
          <a:p>
            <a:endParaRPr lang="en-US" sz="2000" dirty="0"/>
          </a:p>
          <a:p>
            <a:r>
              <a:rPr lang="en-US" sz="2000" dirty="0"/>
              <a:t>The easiest way to know what matters to your students is to talk to them!</a:t>
            </a:r>
          </a:p>
          <a:p>
            <a:r>
              <a:rPr lang="en-US" sz="2000" dirty="0"/>
              <a:t>○ Student government meetings</a:t>
            </a:r>
          </a:p>
          <a:p>
            <a:r>
              <a:rPr lang="en-US" sz="2000" dirty="0"/>
              <a:t>○ Student events and activities</a:t>
            </a:r>
          </a:p>
          <a:p>
            <a:r>
              <a:rPr lang="en-US" sz="2000" dirty="0"/>
              <a:t>○ Clubs and your ICC</a:t>
            </a:r>
          </a:p>
          <a:p>
            <a:r>
              <a:rPr lang="en-US" sz="2000" dirty="0"/>
              <a:t>○ Your classes and friends</a:t>
            </a:r>
          </a:p>
          <a:p>
            <a:r>
              <a:rPr lang="en-US" sz="2000" dirty="0"/>
              <a:t>○ Organize town halls for larger, more important issues</a:t>
            </a:r>
          </a:p>
          <a:p>
            <a:endParaRPr lang="en-US" sz="2000" b="1" dirty="0"/>
          </a:p>
          <a:p>
            <a:r>
              <a:rPr lang="en-US" sz="2000" b="1" dirty="0"/>
              <a:t>Engage students &amp; invite them to participate in governance discussions</a:t>
            </a:r>
          </a:p>
        </p:txBody>
      </p:sp>
      <p:sp>
        <p:nvSpPr>
          <p:cNvPr id="4" name="Slide Number Placeholder 3"/>
          <p:cNvSpPr>
            <a:spLocks noGrp="1"/>
          </p:cNvSpPr>
          <p:nvPr>
            <p:ph type="sldNum" sz="quarter" idx="12"/>
          </p:nvPr>
        </p:nvSpPr>
        <p:spPr/>
        <p:txBody>
          <a:bodyPr/>
          <a:lstStyle/>
          <a:p>
            <a:fld id="{FC94C22D-D015-6649-B5C3-596F33FC97D2}" type="slidenum">
              <a:rPr lang="en-US" smtClean="0"/>
              <a:t>18</a:t>
            </a:fld>
            <a:endParaRPr lang="en-US" dirty="0"/>
          </a:p>
        </p:txBody>
      </p:sp>
    </p:spTree>
    <p:extLst>
      <p:ext uri="{BB962C8B-B14F-4D97-AF65-F5344CB8AC3E}">
        <p14:creationId xmlns:p14="http://schemas.microsoft.com/office/powerpoint/2010/main" val="386334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br>
              <a:rPr lang="en-US" dirty="0"/>
            </a:br>
            <a:endParaRPr lang="en-US" dirty="0"/>
          </a:p>
        </p:txBody>
      </p:sp>
      <p:sp>
        <p:nvSpPr>
          <p:cNvPr id="4" name="Rectangle 3"/>
          <p:cNvSpPr/>
          <p:nvPr/>
        </p:nvSpPr>
        <p:spPr>
          <a:xfrm>
            <a:off x="1071154" y="1925326"/>
            <a:ext cx="10282645" cy="2862322"/>
          </a:xfrm>
          <a:prstGeom prst="rect">
            <a:avLst/>
          </a:prstGeom>
        </p:spPr>
        <p:txBody>
          <a:bodyPr wrap="square">
            <a:spAutoFit/>
          </a:bodyPr>
          <a:lstStyle/>
          <a:p>
            <a:r>
              <a:rPr lang="en-US" sz="2000" dirty="0"/>
              <a:t>1) Set up ongoing communication with your local Student Government</a:t>
            </a:r>
          </a:p>
          <a:p>
            <a:r>
              <a:rPr lang="en-US" sz="2000" dirty="0"/>
              <a:t>2) Ask your student governments leaders to present on the SSCCC Anti-Racism Plan of</a:t>
            </a:r>
          </a:p>
          <a:p>
            <a:r>
              <a:rPr lang="en-US" sz="2000" dirty="0"/>
              <a:t>    Action at your Senate</a:t>
            </a:r>
          </a:p>
          <a:p>
            <a:r>
              <a:rPr lang="en-US" sz="2000" dirty="0"/>
              <a:t>3) Make a plan to address the areas of focus in the SSCCC Anti-Racism Plan</a:t>
            </a:r>
          </a:p>
          <a:p>
            <a:r>
              <a:rPr lang="en-US" sz="2000" dirty="0"/>
              <a:t>    of Action</a:t>
            </a:r>
          </a:p>
          <a:p>
            <a:r>
              <a:rPr lang="en-US" sz="2000" dirty="0"/>
              <a:t>4) Invite in your student leaders to your meetings, committee and events, give them   </a:t>
            </a:r>
          </a:p>
          <a:p>
            <a:r>
              <a:rPr lang="en-US" sz="2000" dirty="0"/>
              <a:t>    opportunities to participate</a:t>
            </a:r>
          </a:p>
          <a:p>
            <a:r>
              <a:rPr lang="en-US" sz="2000" dirty="0"/>
              <a:t>5) Partner with your local student governments on shared goals</a:t>
            </a:r>
          </a:p>
          <a:p>
            <a:r>
              <a:rPr lang="en-US" sz="2000" dirty="0"/>
              <a:t>6) Partner with your local student governments on professional development</a:t>
            </a:r>
          </a:p>
        </p:txBody>
      </p:sp>
      <p:sp>
        <p:nvSpPr>
          <p:cNvPr id="2" name="Slide Number Placeholder 1"/>
          <p:cNvSpPr>
            <a:spLocks noGrp="1"/>
          </p:cNvSpPr>
          <p:nvPr>
            <p:ph type="sldNum" sz="quarter" idx="12"/>
          </p:nvPr>
        </p:nvSpPr>
        <p:spPr/>
        <p:txBody>
          <a:bodyPr/>
          <a:lstStyle/>
          <a:p>
            <a:fld id="{FC94C22D-D015-6649-B5C3-596F33FC97D2}" type="slidenum">
              <a:rPr lang="en-US" smtClean="0"/>
              <a:t>19</a:t>
            </a:fld>
            <a:endParaRPr lang="en-US"/>
          </a:p>
        </p:txBody>
      </p:sp>
    </p:spTree>
    <p:extLst>
      <p:ext uri="{BB962C8B-B14F-4D97-AF65-F5344CB8AC3E}">
        <p14:creationId xmlns:p14="http://schemas.microsoft.com/office/powerpoint/2010/main" val="255179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10+1 and the 9+1: Collegial Consultation and Effective Participation</a:t>
            </a:r>
            <a:br>
              <a:rPr lang="en-US" dirty="0"/>
            </a:br>
            <a:r>
              <a:rPr lang="en-US" dirty="0"/>
              <a:t>Presenters: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Robert Alexander, SSCCC Incoming VP Regional Affairs</a:t>
            </a:r>
          </a:p>
          <a:p>
            <a:r>
              <a:rPr lang="en-US" dirty="0"/>
              <a:t>Juan </a:t>
            </a:r>
            <a:r>
              <a:rPr lang="en-US" dirty="0" err="1"/>
              <a:t>Arzola</a:t>
            </a:r>
            <a:r>
              <a:rPr lang="en-US" dirty="0"/>
              <a:t>, ASCCC At-Large Representative</a:t>
            </a:r>
          </a:p>
          <a:p>
            <a:r>
              <a:rPr lang="en-US" dirty="0"/>
              <a:t>LaTonya Parker Ed. D., ASCCC Secretary</a:t>
            </a:r>
          </a:p>
        </p:txBody>
      </p:sp>
      <p:sp>
        <p:nvSpPr>
          <p:cNvPr id="4" name="Slide Number Placeholder 3"/>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238265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6" name="Content Placeholder 5"/>
          <p:cNvSpPr>
            <a:spLocks noGrp="1"/>
          </p:cNvSpPr>
          <p:nvPr>
            <p:ph idx="1"/>
          </p:nvPr>
        </p:nvSpPr>
        <p:spPr>
          <a:xfrm>
            <a:off x="838199" y="2629660"/>
            <a:ext cx="10515600" cy="3762386"/>
          </a:xfrm>
        </p:spPr>
        <p:txBody>
          <a:bodyPr/>
          <a:lstStyle/>
          <a:p>
            <a:pPr lvl="1"/>
            <a:r>
              <a:rPr lang="en-US" dirty="0"/>
              <a:t>Academic Senates and Student Governments: A Critical Partnership</a:t>
            </a:r>
          </a:p>
          <a:p>
            <a:pPr lvl="2"/>
            <a:r>
              <a:rPr lang="en-US" dirty="0">
                <a:hlinkClick r:id="rId2"/>
              </a:rPr>
              <a:t>https://www.asccc.org/content/academic-senates-and-student-governments-critical-partnership</a:t>
            </a:r>
            <a:endParaRPr lang="en-US" dirty="0"/>
          </a:p>
          <a:p>
            <a:pPr lvl="1"/>
            <a:r>
              <a:rPr lang="en-US" dirty="0"/>
              <a:t>SSCCC Anti-racism: A Student Plan of Action</a:t>
            </a:r>
          </a:p>
          <a:p>
            <a:pPr lvl="2"/>
            <a:r>
              <a:rPr lang="en-US" dirty="0">
                <a:hlinkClick r:id="rId3"/>
              </a:rPr>
              <a:t>https://ssccc.org/news-events/newsroom/newsroom.html/article/2020/09/06/ssccc-anti-racism-a-student-plan-of-action</a:t>
            </a:r>
            <a:endParaRPr lang="en-US" dirty="0"/>
          </a:p>
          <a:p>
            <a:pPr lvl="1"/>
            <a:r>
              <a:rPr lang="en-US" dirty="0"/>
              <a:t>SSCCC Website</a:t>
            </a:r>
          </a:p>
          <a:p>
            <a:pPr lvl="2"/>
            <a:r>
              <a:rPr lang="en-US" dirty="0"/>
              <a:t>https://studentsenateccc.org/</a:t>
            </a:r>
          </a:p>
          <a:p>
            <a:pPr lvl="1"/>
            <a:r>
              <a:rPr lang="en-US" dirty="0"/>
              <a:t>ASCCC Website</a:t>
            </a:r>
          </a:p>
          <a:p>
            <a:pPr lvl="2"/>
            <a:r>
              <a:rPr lang="en-US" dirty="0">
                <a:hlinkClick r:id="rId4"/>
              </a:rPr>
              <a:t>https://www.asccc.org/</a:t>
            </a:r>
            <a:endParaRPr lang="en-US" dirty="0"/>
          </a:p>
          <a:p>
            <a:pPr lvl="2"/>
            <a:endParaRPr lang="en-US" dirty="0"/>
          </a:p>
          <a:p>
            <a:pPr lvl="1"/>
            <a:endParaRPr lang="en-US" dirty="0"/>
          </a:p>
        </p:txBody>
      </p:sp>
      <p:sp>
        <p:nvSpPr>
          <p:cNvPr id="2" name="Slide Number Placeholder 1"/>
          <p:cNvSpPr>
            <a:spLocks noGrp="1"/>
          </p:cNvSpPr>
          <p:nvPr>
            <p:ph type="sldNum" sz="quarter" idx="12"/>
          </p:nvPr>
        </p:nvSpPr>
        <p:spPr/>
        <p:txBody>
          <a:bodyPr/>
          <a:lstStyle/>
          <a:p>
            <a:fld id="{FC94C22D-D015-6649-B5C3-596F33FC97D2}" type="slidenum">
              <a:rPr lang="en-US" smtClean="0"/>
              <a:t>20</a:t>
            </a:fld>
            <a:endParaRPr lang="en-US"/>
          </a:p>
        </p:txBody>
      </p:sp>
    </p:spTree>
    <p:extLst>
      <p:ext uri="{BB962C8B-B14F-4D97-AF65-F5344CB8AC3E}">
        <p14:creationId xmlns:p14="http://schemas.microsoft.com/office/powerpoint/2010/main" val="29793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a:t>
            </a:r>
          </a:p>
        </p:txBody>
      </p:sp>
      <p:sp>
        <p:nvSpPr>
          <p:cNvPr id="3" name="Content Placeholder 2"/>
          <p:cNvSpPr>
            <a:spLocks noGrp="1"/>
          </p:cNvSpPr>
          <p:nvPr>
            <p:ph idx="1"/>
          </p:nvPr>
        </p:nvSpPr>
        <p:spPr>
          <a:xfrm>
            <a:off x="896981" y="2794374"/>
            <a:ext cx="10515600" cy="3762386"/>
          </a:xfrm>
        </p:spPr>
        <p:txBody>
          <a:bodyPr/>
          <a:lstStyle/>
          <a:p>
            <a:r>
              <a:rPr lang="en-US" dirty="0"/>
              <a:t>Students and faculty are both identified in Title 5 as having specific roles and responsibilities in participatory governance, the 9+1 areas of effective participation for students and the 10+1 academic and professional matters for collegial consultation with faculty. While perspectives between faculty and students may differ, many areas of participation and responsibility overlap. This overlap creates an opportunity to learn from each other and to advocate together to meet the needs of students. Join us to explore collaborative methods for working with each other and with other college stakeholders to provide high-quality programs and services in pursuit of shared aspirations.</a:t>
            </a:r>
          </a:p>
        </p:txBody>
      </p:sp>
      <p:sp>
        <p:nvSpPr>
          <p:cNvPr id="4" name="Slide Number Placeholder 3"/>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10324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 to work together</a:t>
            </a:r>
          </a:p>
        </p:txBody>
      </p:sp>
      <p:sp>
        <p:nvSpPr>
          <p:cNvPr id="3" name="Content Placeholder 2"/>
          <p:cNvSpPr>
            <a:spLocks noGrp="1"/>
          </p:cNvSpPr>
          <p:nvPr>
            <p:ph idx="1"/>
          </p:nvPr>
        </p:nvSpPr>
        <p:spPr/>
        <p:txBody>
          <a:bodyPr>
            <a:normAutofit/>
          </a:bodyPr>
          <a:lstStyle/>
          <a:p>
            <a:r>
              <a:rPr lang="en-US" dirty="0">
                <a:solidFill>
                  <a:schemeClr val="tx1"/>
                </a:solidFill>
              </a:rPr>
              <a:t>Guided Pathway asks us to design with the student in mind--why not</a:t>
            </a:r>
          </a:p>
          <a:p>
            <a:pPr marL="0" indent="0">
              <a:buNone/>
            </a:pPr>
            <a:r>
              <a:rPr lang="en-US" dirty="0">
                <a:solidFill>
                  <a:schemeClr val="tx1"/>
                </a:solidFill>
              </a:rPr>
              <a:t>    invite them to design with us.</a:t>
            </a:r>
          </a:p>
          <a:p>
            <a:r>
              <a:rPr lang="en-US" dirty="0">
                <a:solidFill>
                  <a:schemeClr val="tx1"/>
                </a:solidFill>
              </a:rPr>
              <a:t> Let’s not work on behalf of students but in partnership with students</a:t>
            </a:r>
          </a:p>
          <a:p>
            <a:r>
              <a:rPr lang="en-US" dirty="0">
                <a:solidFill>
                  <a:schemeClr val="tx1"/>
                </a:solidFill>
              </a:rPr>
              <a:t> We have a common goal = student success</a:t>
            </a:r>
          </a:p>
          <a:p>
            <a:r>
              <a:rPr lang="en-US" dirty="0">
                <a:solidFill>
                  <a:schemeClr val="tx1"/>
                </a:solidFill>
              </a:rPr>
              <a:t> Administration can say “no” to faculty, it’s harder to say “no” to faculty</a:t>
            </a:r>
          </a:p>
          <a:p>
            <a:pPr marL="0" indent="0">
              <a:buNone/>
            </a:pPr>
            <a:r>
              <a:rPr lang="en-US" dirty="0">
                <a:solidFill>
                  <a:schemeClr val="tx1"/>
                </a:solidFill>
              </a:rPr>
              <a:t>    and students</a:t>
            </a:r>
          </a:p>
          <a:p>
            <a:r>
              <a:rPr lang="en-US" dirty="0">
                <a:solidFill>
                  <a:schemeClr val="tx1"/>
                </a:solidFill>
              </a:rPr>
              <a:t> Shared goal of equity for all students</a:t>
            </a:r>
          </a:p>
          <a:p>
            <a:r>
              <a:rPr lang="en-US" dirty="0">
                <a:solidFill>
                  <a:schemeClr val="tx1"/>
                </a:solidFill>
              </a:rPr>
              <a:t> Shared purview established by Title 5</a:t>
            </a:r>
          </a:p>
        </p:txBody>
      </p:sp>
      <p:sp>
        <p:nvSpPr>
          <p:cNvPr id="4" name="Slide Number Placeholder 3"/>
          <p:cNvSpPr>
            <a:spLocks noGrp="1"/>
          </p:cNvSpPr>
          <p:nvPr>
            <p:ph type="sldNum" sz="quarter" idx="12"/>
          </p:nvPr>
        </p:nvSpPr>
        <p:spPr/>
        <p:txBody>
          <a:bodyPr/>
          <a:lstStyle/>
          <a:p>
            <a:fld id="{FC94C22D-D015-6649-B5C3-596F33FC97D2}" type="slidenum">
              <a:rPr lang="en-US" smtClean="0"/>
              <a:t>4</a:t>
            </a:fld>
            <a:endParaRPr lang="en-US" dirty="0"/>
          </a:p>
        </p:txBody>
      </p:sp>
    </p:spTree>
    <p:extLst>
      <p:ext uri="{BB962C8B-B14F-4D97-AF65-F5344CB8AC3E}">
        <p14:creationId xmlns:p14="http://schemas.microsoft.com/office/powerpoint/2010/main" val="226583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Student Governments</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2400" dirty="0">
                <a:solidFill>
                  <a:schemeClr val="tx1"/>
                </a:solidFill>
              </a:rPr>
              <a:t>● The primary representative of the student body population in decisions  </a:t>
            </a:r>
          </a:p>
          <a:p>
            <a:pPr marL="0" indent="0">
              <a:buNone/>
            </a:pPr>
            <a:r>
              <a:rPr lang="en-US" sz="2400" dirty="0">
                <a:solidFill>
                  <a:schemeClr val="tx1"/>
                </a:solidFill>
              </a:rPr>
              <a:t>   and matters of concern regarding academic standards and policies on </a:t>
            </a:r>
          </a:p>
          <a:p>
            <a:pPr marL="0" indent="0">
              <a:buNone/>
            </a:pPr>
            <a:r>
              <a:rPr lang="en-US" sz="2400" dirty="0">
                <a:solidFill>
                  <a:schemeClr val="tx1"/>
                </a:solidFill>
              </a:rPr>
              <a:t>   campuses</a:t>
            </a:r>
          </a:p>
          <a:p>
            <a:pPr marL="0" indent="0">
              <a:buNone/>
            </a:pPr>
            <a:r>
              <a:rPr lang="en-US" sz="2400" dirty="0">
                <a:solidFill>
                  <a:schemeClr val="tx1"/>
                </a:solidFill>
              </a:rPr>
              <a:t>● Advocacy for positive change through interaction with students, faculty,</a:t>
            </a:r>
          </a:p>
          <a:p>
            <a:pPr marL="0" indent="0">
              <a:buNone/>
            </a:pPr>
            <a:r>
              <a:rPr lang="en-US" sz="2400" dirty="0">
                <a:solidFill>
                  <a:schemeClr val="tx1"/>
                </a:solidFill>
              </a:rPr>
              <a:t>   administrators, and staff</a:t>
            </a:r>
          </a:p>
          <a:p>
            <a:pPr marL="0" indent="0">
              <a:buNone/>
            </a:pPr>
            <a:r>
              <a:rPr lang="en-US" sz="2400" dirty="0">
                <a:solidFill>
                  <a:schemeClr val="tx1"/>
                </a:solidFill>
              </a:rPr>
              <a:t>● Engagement and empowerment of the student voice in the community  </a:t>
            </a:r>
          </a:p>
          <a:p>
            <a:pPr marL="0" indent="0">
              <a:buNone/>
            </a:pPr>
            <a:r>
              <a:rPr lang="en-US" sz="2400" dirty="0">
                <a:solidFill>
                  <a:schemeClr val="tx1"/>
                </a:solidFill>
              </a:rPr>
              <a:t>● Managing Campus Culture, Health and Wellness, Sustainability and the</a:t>
            </a:r>
          </a:p>
          <a:p>
            <a:pPr marL="0" indent="0">
              <a:buNone/>
            </a:pPr>
            <a:r>
              <a:rPr lang="en-US" sz="2400" dirty="0">
                <a:solidFill>
                  <a:schemeClr val="tx1"/>
                </a:solidFill>
              </a:rPr>
              <a:t>   Drafting and Pursuance of Initiatives</a:t>
            </a:r>
          </a:p>
        </p:txBody>
      </p:sp>
      <p:sp>
        <p:nvSpPr>
          <p:cNvPr id="4" name="Slide Number Placeholder 3"/>
          <p:cNvSpPr>
            <a:spLocks noGrp="1"/>
          </p:cNvSpPr>
          <p:nvPr>
            <p:ph type="sldNum" sz="quarter" idx="12"/>
          </p:nvPr>
        </p:nvSpPr>
        <p:spPr/>
        <p:txBody>
          <a:bodyPr/>
          <a:lstStyle/>
          <a:p>
            <a:fld id="{FC94C22D-D015-6649-B5C3-596F33FC97D2}" type="slidenum">
              <a:rPr lang="en-US" smtClean="0"/>
              <a:t>5</a:t>
            </a:fld>
            <a:endParaRPr lang="en-US" dirty="0"/>
          </a:p>
        </p:txBody>
      </p:sp>
    </p:spTree>
    <p:extLst>
      <p:ext uri="{BB962C8B-B14F-4D97-AF65-F5344CB8AC3E}">
        <p14:creationId xmlns:p14="http://schemas.microsoft.com/office/powerpoint/2010/main" val="409261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5- Student Authority to Participate in Governance</a:t>
            </a:r>
            <a:br>
              <a:rPr lang="en-US" dirty="0"/>
            </a:br>
            <a:endParaRPr lang="en-US" dirty="0"/>
          </a:p>
        </p:txBody>
      </p:sp>
      <p:sp>
        <p:nvSpPr>
          <p:cNvPr id="3" name="Content Placeholder 2"/>
          <p:cNvSpPr>
            <a:spLocks noGrp="1"/>
          </p:cNvSpPr>
          <p:nvPr>
            <p:ph idx="1"/>
          </p:nvPr>
        </p:nvSpPr>
        <p:spPr/>
        <p:txBody>
          <a:bodyPr>
            <a:normAutofit/>
          </a:bodyPr>
          <a:lstStyle/>
          <a:p>
            <a:r>
              <a:rPr lang="en-US" sz="3600" dirty="0">
                <a:solidFill>
                  <a:schemeClr val="tx1"/>
                </a:solidFill>
              </a:rPr>
              <a:t>Title 5 section 51023 identifies the associated student governments are the representative body of students and that they shall “be provided the opportunity to participate in the formation of policies and procedures that have a significant effect on students.”</a:t>
            </a:r>
          </a:p>
        </p:txBody>
      </p:sp>
      <p:sp>
        <p:nvSpPr>
          <p:cNvPr id="4" name="Slide Number Placeholder 3"/>
          <p:cNvSpPr>
            <a:spLocks noGrp="1"/>
          </p:cNvSpPr>
          <p:nvPr>
            <p:ph type="sldNum" sz="quarter" idx="12"/>
          </p:nvPr>
        </p:nvSpPr>
        <p:spPr/>
        <p:txBody>
          <a:bodyPr/>
          <a:lstStyle/>
          <a:p>
            <a:fld id="{FC94C22D-D015-6649-B5C3-596F33FC97D2}" type="slidenum">
              <a:rPr lang="en-US" smtClean="0"/>
              <a:t>6</a:t>
            </a:fld>
            <a:endParaRPr lang="en-US" dirty="0"/>
          </a:p>
        </p:txBody>
      </p:sp>
    </p:spTree>
    <p:extLst>
      <p:ext uri="{BB962C8B-B14F-4D97-AF65-F5344CB8AC3E}">
        <p14:creationId xmlns:p14="http://schemas.microsoft.com/office/powerpoint/2010/main" val="400294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Student Senate for California Community Colleges 9+1</a:t>
            </a:r>
          </a:p>
        </p:txBody>
      </p:sp>
      <p:sp>
        <p:nvSpPr>
          <p:cNvPr id="7" name="Content Placeholder 6"/>
          <p:cNvSpPr>
            <a:spLocks noGrp="1"/>
          </p:cNvSpPr>
          <p:nvPr>
            <p:ph sz="half" idx="2"/>
          </p:nvPr>
        </p:nvSpPr>
        <p:spPr>
          <a:xfrm>
            <a:off x="1179488" y="1932972"/>
            <a:ext cx="4948717" cy="4295880"/>
          </a:xfrm>
        </p:spPr>
        <p:txBody>
          <a:bodyPr>
            <a:normAutofit/>
          </a:bodyPr>
          <a:lstStyle/>
          <a:p>
            <a:pPr marL="0" indent="0">
              <a:buNone/>
            </a:pPr>
            <a:r>
              <a:rPr lang="en-US" dirty="0">
                <a:solidFill>
                  <a:schemeClr val="tx1"/>
                </a:solidFill>
              </a:rPr>
              <a:t>The SSCCC 9+1</a:t>
            </a:r>
          </a:p>
          <a:p>
            <a:r>
              <a:rPr lang="en-US" dirty="0">
                <a:solidFill>
                  <a:schemeClr val="tx1"/>
                </a:solidFill>
              </a:rPr>
              <a:t>grading policies;</a:t>
            </a:r>
          </a:p>
          <a:p>
            <a:r>
              <a:rPr lang="en-US" dirty="0">
                <a:solidFill>
                  <a:schemeClr val="tx1"/>
                </a:solidFill>
              </a:rPr>
              <a:t>codes of student conduct;</a:t>
            </a:r>
          </a:p>
          <a:p>
            <a:r>
              <a:rPr lang="en-US" dirty="0">
                <a:solidFill>
                  <a:schemeClr val="tx1"/>
                </a:solidFill>
              </a:rPr>
              <a:t>academic disciplinary policies;</a:t>
            </a:r>
          </a:p>
          <a:p>
            <a:r>
              <a:rPr lang="en-US" dirty="0">
                <a:solidFill>
                  <a:schemeClr val="tx1"/>
                </a:solidFill>
              </a:rPr>
              <a:t>curriculum development;</a:t>
            </a:r>
          </a:p>
          <a:p>
            <a:r>
              <a:rPr lang="en-US" dirty="0">
                <a:solidFill>
                  <a:schemeClr val="tx1"/>
                </a:solidFill>
              </a:rPr>
              <a:t>courses or programs which should be initiated or discontinued;</a:t>
            </a:r>
          </a:p>
          <a:p>
            <a:r>
              <a:rPr lang="en-US" dirty="0">
                <a:solidFill>
                  <a:schemeClr val="tx1"/>
                </a:solidFill>
              </a:rPr>
              <a:t>processes for institutional planning and budget development;</a:t>
            </a:r>
          </a:p>
        </p:txBody>
      </p:sp>
      <p:sp>
        <p:nvSpPr>
          <p:cNvPr id="4" name="Slide Number Placeholder 3"/>
          <p:cNvSpPr>
            <a:spLocks noGrp="1"/>
          </p:cNvSpPr>
          <p:nvPr>
            <p:ph type="sldNum" sz="quarter" idx="12"/>
          </p:nvPr>
        </p:nvSpPr>
        <p:spPr/>
        <p:txBody>
          <a:bodyPr/>
          <a:lstStyle/>
          <a:p>
            <a:fld id="{FC94C22D-D015-6649-B5C3-596F33FC97D2}" type="slidenum">
              <a:rPr lang="en-US" smtClean="0"/>
              <a:t>7</a:t>
            </a:fld>
            <a:endParaRPr lang="en-US" dirty="0"/>
          </a:p>
        </p:txBody>
      </p:sp>
      <p:sp>
        <p:nvSpPr>
          <p:cNvPr id="9" name="Content Placeholder 8"/>
          <p:cNvSpPr>
            <a:spLocks noGrp="1"/>
          </p:cNvSpPr>
          <p:nvPr>
            <p:ph sz="half" idx="14"/>
          </p:nvPr>
        </p:nvSpPr>
        <p:spPr>
          <a:xfrm>
            <a:off x="6405083" y="1932972"/>
            <a:ext cx="4948717" cy="4295880"/>
          </a:xfrm>
        </p:spPr>
        <p:txBody>
          <a:bodyPr>
            <a:normAutofit fontScale="92500"/>
          </a:bodyPr>
          <a:lstStyle/>
          <a:p>
            <a:pPr>
              <a:lnSpc>
                <a:spcPct val="110000"/>
              </a:lnSpc>
            </a:pPr>
            <a:r>
              <a:rPr lang="en-US" dirty="0">
                <a:solidFill>
                  <a:schemeClr val="tx1"/>
                </a:solidFill>
              </a:rPr>
              <a:t>standards and policies regarding student preparation and success;</a:t>
            </a:r>
          </a:p>
          <a:p>
            <a:r>
              <a:rPr lang="en-US" dirty="0">
                <a:solidFill>
                  <a:schemeClr val="tx1"/>
                </a:solidFill>
              </a:rPr>
              <a:t>student services planning and development;</a:t>
            </a:r>
          </a:p>
          <a:p>
            <a:r>
              <a:rPr lang="en-US" dirty="0">
                <a:solidFill>
                  <a:schemeClr val="tx1"/>
                </a:solidFill>
              </a:rPr>
              <a:t>student fees within the authority of the district to adopt; and</a:t>
            </a:r>
          </a:p>
          <a:p>
            <a:r>
              <a:rPr lang="en-US" dirty="0">
                <a:solidFill>
                  <a:schemeClr val="tx1"/>
                </a:solidFill>
              </a:rPr>
              <a:t>+ 1 any other district and college policy,</a:t>
            </a:r>
          </a:p>
          <a:p>
            <a:pPr marL="0" indent="0">
              <a:buNone/>
            </a:pPr>
            <a:r>
              <a:rPr lang="en-US" dirty="0">
                <a:solidFill>
                  <a:schemeClr val="tx1"/>
                </a:solidFill>
              </a:rPr>
              <a:t>    procedure or related matter that the</a:t>
            </a:r>
          </a:p>
          <a:p>
            <a:pPr marL="0" indent="0">
              <a:buNone/>
            </a:pPr>
            <a:r>
              <a:rPr lang="en-US" dirty="0">
                <a:solidFill>
                  <a:schemeClr val="tx1"/>
                </a:solidFill>
              </a:rPr>
              <a:t>    district governing board determines will</a:t>
            </a:r>
          </a:p>
          <a:p>
            <a:pPr marL="0" indent="0">
              <a:buNone/>
            </a:pPr>
            <a:r>
              <a:rPr lang="en-US" dirty="0">
                <a:solidFill>
                  <a:schemeClr val="tx1"/>
                </a:solidFill>
              </a:rPr>
              <a:t>    have a significant effect on students.</a:t>
            </a:r>
          </a:p>
        </p:txBody>
      </p:sp>
    </p:spTree>
    <p:extLst>
      <p:ext uri="{BB962C8B-B14F-4D97-AF65-F5344CB8AC3E}">
        <p14:creationId xmlns:p14="http://schemas.microsoft.com/office/powerpoint/2010/main" val="217554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10+1 and the 9+1</a:t>
            </a:r>
            <a:br>
              <a:rPr lang="en-US" dirty="0"/>
            </a:br>
            <a:endParaRPr lang="en-US" dirty="0"/>
          </a:p>
        </p:txBody>
      </p:sp>
      <p:sp>
        <p:nvSpPr>
          <p:cNvPr id="7" name="Content Placeholder 6"/>
          <p:cNvSpPr>
            <a:spLocks noGrp="1"/>
          </p:cNvSpPr>
          <p:nvPr>
            <p:ph sz="half" idx="2"/>
          </p:nvPr>
        </p:nvSpPr>
        <p:spPr>
          <a:xfrm>
            <a:off x="1179488" y="1306287"/>
            <a:ext cx="4948717" cy="4922566"/>
          </a:xfrm>
          <a:ln>
            <a:solidFill>
              <a:srgbClr val="00B050"/>
            </a:solidFill>
          </a:ln>
        </p:spPr>
        <p:txBody>
          <a:bodyPr>
            <a:normAutofit fontScale="55000" lnSpcReduction="20000"/>
          </a:bodyPr>
          <a:lstStyle/>
          <a:p>
            <a:pPr marL="0" indent="0">
              <a:buNone/>
            </a:pPr>
            <a:r>
              <a:rPr lang="en-US" b="1" dirty="0">
                <a:solidFill>
                  <a:schemeClr val="tx1"/>
                </a:solidFill>
              </a:rPr>
              <a:t>1. Curriculum including establishing prerequisites and placing </a:t>
            </a:r>
          </a:p>
          <a:p>
            <a:pPr marL="0" indent="0">
              <a:buNone/>
            </a:pPr>
            <a:r>
              <a:rPr lang="en-US" b="1" dirty="0">
                <a:solidFill>
                  <a:schemeClr val="tx1"/>
                </a:solidFill>
              </a:rPr>
              <a:t>    courses within disciplines</a:t>
            </a:r>
          </a:p>
          <a:p>
            <a:pPr marL="0" indent="0">
              <a:buNone/>
            </a:pPr>
            <a:r>
              <a:rPr lang="en-US" dirty="0">
                <a:solidFill>
                  <a:schemeClr val="tx1"/>
                </a:solidFill>
              </a:rPr>
              <a:t>2. Degree and certificate requirements</a:t>
            </a:r>
          </a:p>
          <a:p>
            <a:pPr marL="0" indent="0">
              <a:buNone/>
            </a:pPr>
            <a:r>
              <a:rPr lang="en-US" b="1" dirty="0">
                <a:solidFill>
                  <a:schemeClr val="tx1"/>
                </a:solidFill>
              </a:rPr>
              <a:t>3. Grading policies</a:t>
            </a:r>
          </a:p>
          <a:p>
            <a:pPr marL="0" indent="0">
              <a:buNone/>
            </a:pPr>
            <a:r>
              <a:rPr lang="en-US" b="1" dirty="0">
                <a:solidFill>
                  <a:schemeClr val="tx1"/>
                </a:solidFill>
              </a:rPr>
              <a:t>4. Educational program development</a:t>
            </a:r>
          </a:p>
          <a:p>
            <a:pPr marL="0" indent="0">
              <a:buNone/>
            </a:pPr>
            <a:r>
              <a:rPr lang="en-US" dirty="0">
                <a:solidFill>
                  <a:schemeClr val="tx1"/>
                </a:solidFill>
              </a:rPr>
              <a:t>5. Standards or policies regarding student preparation and success</a:t>
            </a:r>
          </a:p>
          <a:p>
            <a:pPr marL="0" indent="0">
              <a:buNone/>
            </a:pPr>
            <a:r>
              <a:rPr lang="en-US" dirty="0">
                <a:solidFill>
                  <a:schemeClr val="tx1"/>
                </a:solidFill>
              </a:rPr>
              <a:t>6. District and college governance structures, as related to faculty </a:t>
            </a:r>
          </a:p>
          <a:p>
            <a:pPr marL="0" indent="0">
              <a:buNone/>
            </a:pPr>
            <a:r>
              <a:rPr lang="en-US" dirty="0">
                <a:solidFill>
                  <a:schemeClr val="tx1"/>
                </a:solidFill>
              </a:rPr>
              <a:t>    roles</a:t>
            </a:r>
          </a:p>
          <a:p>
            <a:pPr marL="0" indent="0">
              <a:buNone/>
            </a:pPr>
            <a:r>
              <a:rPr lang="en-US" dirty="0">
                <a:solidFill>
                  <a:schemeClr val="tx1"/>
                </a:solidFill>
              </a:rPr>
              <a:t>7. Faculty roles and involvement in accreditation processes, including </a:t>
            </a:r>
          </a:p>
          <a:p>
            <a:pPr marL="0" indent="0">
              <a:buNone/>
            </a:pPr>
            <a:r>
              <a:rPr lang="en-US" dirty="0">
                <a:solidFill>
                  <a:schemeClr val="tx1"/>
                </a:solidFill>
              </a:rPr>
              <a:t>    self-study and annual reports</a:t>
            </a:r>
          </a:p>
          <a:p>
            <a:pPr marL="0" indent="0">
              <a:buNone/>
            </a:pPr>
            <a:r>
              <a:rPr lang="en-US" dirty="0">
                <a:solidFill>
                  <a:schemeClr val="tx1"/>
                </a:solidFill>
              </a:rPr>
              <a:t>8. Policies for faculty professional development activities</a:t>
            </a:r>
          </a:p>
          <a:p>
            <a:pPr marL="0" indent="0">
              <a:buNone/>
            </a:pPr>
            <a:r>
              <a:rPr lang="en-US" dirty="0">
                <a:solidFill>
                  <a:schemeClr val="tx1"/>
                </a:solidFill>
              </a:rPr>
              <a:t>9. Processes for program review</a:t>
            </a:r>
          </a:p>
          <a:p>
            <a:pPr marL="0" indent="0">
              <a:buNone/>
            </a:pPr>
            <a:r>
              <a:rPr lang="en-US" b="1" dirty="0">
                <a:solidFill>
                  <a:schemeClr val="tx1"/>
                </a:solidFill>
              </a:rPr>
              <a:t>10. Processes for institutional planning and budget development</a:t>
            </a:r>
          </a:p>
          <a:p>
            <a:pPr marL="0" indent="0">
              <a:buNone/>
            </a:pPr>
            <a:endParaRPr lang="en-US" dirty="0">
              <a:solidFill>
                <a:schemeClr val="tx1"/>
              </a:solidFill>
            </a:endParaRPr>
          </a:p>
          <a:p>
            <a:pPr marL="0" indent="0">
              <a:buNone/>
            </a:pPr>
            <a:r>
              <a:rPr lang="en-US" dirty="0">
                <a:solidFill>
                  <a:schemeClr val="tx1"/>
                </a:solidFill>
              </a:rPr>
              <a:t>+ 1 Other academic and professional matters as are mutually agreed </a:t>
            </a:r>
          </a:p>
          <a:p>
            <a:pPr marL="0" indent="0">
              <a:buNone/>
            </a:pPr>
            <a:r>
              <a:rPr lang="en-US" dirty="0">
                <a:solidFill>
                  <a:schemeClr val="tx1"/>
                </a:solidFill>
              </a:rPr>
              <a:t>      upon between the governing board and the academic senate.</a:t>
            </a:r>
          </a:p>
        </p:txBody>
      </p:sp>
      <p:sp>
        <p:nvSpPr>
          <p:cNvPr id="4" name="Slide Number Placeholder 3"/>
          <p:cNvSpPr>
            <a:spLocks noGrp="1"/>
          </p:cNvSpPr>
          <p:nvPr>
            <p:ph type="sldNum" sz="quarter" idx="12"/>
          </p:nvPr>
        </p:nvSpPr>
        <p:spPr/>
        <p:txBody>
          <a:bodyPr/>
          <a:lstStyle/>
          <a:p>
            <a:fld id="{FC94C22D-D015-6649-B5C3-596F33FC97D2}" type="slidenum">
              <a:rPr lang="en-US" smtClean="0"/>
              <a:t>8</a:t>
            </a:fld>
            <a:endParaRPr lang="en-US" dirty="0"/>
          </a:p>
        </p:txBody>
      </p:sp>
      <p:sp>
        <p:nvSpPr>
          <p:cNvPr id="9" name="Content Placeholder 8"/>
          <p:cNvSpPr>
            <a:spLocks noGrp="1"/>
          </p:cNvSpPr>
          <p:nvPr>
            <p:ph sz="half" idx="14"/>
          </p:nvPr>
        </p:nvSpPr>
        <p:spPr>
          <a:xfrm>
            <a:off x="6405083" y="1306287"/>
            <a:ext cx="4948717" cy="4922565"/>
          </a:xfrm>
          <a:ln>
            <a:solidFill>
              <a:srgbClr val="00B050"/>
            </a:solidFill>
          </a:ln>
        </p:spPr>
        <p:txBody>
          <a:bodyPr>
            <a:normAutofit fontScale="62500" lnSpcReduction="20000"/>
          </a:bodyPr>
          <a:lstStyle/>
          <a:p>
            <a:pPr marL="0" indent="0">
              <a:lnSpc>
                <a:spcPct val="110000"/>
              </a:lnSpc>
              <a:buNone/>
            </a:pPr>
            <a:r>
              <a:rPr lang="en-US" b="1" dirty="0">
                <a:solidFill>
                  <a:schemeClr val="tx1"/>
                </a:solidFill>
              </a:rPr>
              <a:t>1. Grading policies;</a:t>
            </a:r>
          </a:p>
          <a:p>
            <a:pPr marL="0" indent="0">
              <a:lnSpc>
                <a:spcPct val="110000"/>
              </a:lnSpc>
              <a:buNone/>
            </a:pPr>
            <a:r>
              <a:rPr lang="en-US" dirty="0">
                <a:solidFill>
                  <a:schemeClr val="tx1"/>
                </a:solidFill>
              </a:rPr>
              <a:t>2. Codes of student conduct;</a:t>
            </a:r>
          </a:p>
          <a:p>
            <a:pPr marL="0" indent="0">
              <a:lnSpc>
                <a:spcPct val="110000"/>
              </a:lnSpc>
              <a:buNone/>
            </a:pPr>
            <a:r>
              <a:rPr lang="en-US" dirty="0">
                <a:solidFill>
                  <a:schemeClr val="tx1"/>
                </a:solidFill>
              </a:rPr>
              <a:t>3. Academic disciplinary policies;</a:t>
            </a:r>
          </a:p>
          <a:p>
            <a:pPr marL="0" indent="0">
              <a:lnSpc>
                <a:spcPct val="110000"/>
              </a:lnSpc>
              <a:buNone/>
            </a:pPr>
            <a:r>
              <a:rPr lang="en-US" b="1" dirty="0">
                <a:solidFill>
                  <a:schemeClr val="tx1"/>
                </a:solidFill>
              </a:rPr>
              <a:t>4. Curriculum development;</a:t>
            </a:r>
          </a:p>
          <a:p>
            <a:pPr marL="0" indent="0">
              <a:lnSpc>
                <a:spcPct val="110000"/>
              </a:lnSpc>
              <a:buNone/>
            </a:pPr>
            <a:r>
              <a:rPr lang="en-US" b="1" dirty="0">
                <a:solidFill>
                  <a:schemeClr val="tx1"/>
                </a:solidFill>
              </a:rPr>
              <a:t>5. Courses or programs which should be initiated or</a:t>
            </a:r>
          </a:p>
          <a:p>
            <a:pPr marL="0" indent="0">
              <a:lnSpc>
                <a:spcPct val="110000"/>
              </a:lnSpc>
              <a:buNone/>
            </a:pPr>
            <a:r>
              <a:rPr lang="en-US" b="1" dirty="0">
                <a:solidFill>
                  <a:schemeClr val="tx1"/>
                </a:solidFill>
              </a:rPr>
              <a:t>    discontinued;</a:t>
            </a:r>
          </a:p>
          <a:p>
            <a:pPr marL="0" indent="0">
              <a:lnSpc>
                <a:spcPct val="110000"/>
              </a:lnSpc>
              <a:buNone/>
            </a:pPr>
            <a:r>
              <a:rPr lang="en-US" b="1" dirty="0">
                <a:solidFill>
                  <a:schemeClr val="tx1"/>
                </a:solidFill>
              </a:rPr>
              <a:t>6. Processes for institutional planning and budget</a:t>
            </a:r>
          </a:p>
          <a:p>
            <a:pPr marL="0" indent="0">
              <a:lnSpc>
                <a:spcPct val="110000"/>
              </a:lnSpc>
              <a:buNone/>
            </a:pPr>
            <a:r>
              <a:rPr lang="en-US" b="1" dirty="0">
                <a:solidFill>
                  <a:schemeClr val="tx1"/>
                </a:solidFill>
              </a:rPr>
              <a:t>    development;</a:t>
            </a:r>
          </a:p>
          <a:p>
            <a:pPr marL="0" indent="0">
              <a:lnSpc>
                <a:spcPct val="110000"/>
              </a:lnSpc>
              <a:buNone/>
            </a:pPr>
            <a:r>
              <a:rPr lang="en-US" b="1" dirty="0">
                <a:solidFill>
                  <a:schemeClr val="tx1"/>
                </a:solidFill>
              </a:rPr>
              <a:t>7. Standards and policies regarding student</a:t>
            </a:r>
          </a:p>
          <a:p>
            <a:pPr marL="0" indent="0">
              <a:lnSpc>
                <a:spcPct val="110000"/>
              </a:lnSpc>
              <a:buNone/>
            </a:pPr>
            <a:r>
              <a:rPr lang="en-US" b="1" dirty="0">
                <a:solidFill>
                  <a:schemeClr val="tx1"/>
                </a:solidFill>
              </a:rPr>
              <a:t>    preparation and success;</a:t>
            </a:r>
          </a:p>
          <a:p>
            <a:pPr marL="0" indent="0">
              <a:lnSpc>
                <a:spcPct val="110000"/>
              </a:lnSpc>
              <a:buNone/>
            </a:pPr>
            <a:r>
              <a:rPr lang="en-US" dirty="0">
                <a:solidFill>
                  <a:schemeClr val="tx1"/>
                </a:solidFill>
              </a:rPr>
              <a:t>8. </a:t>
            </a:r>
            <a:r>
              <a:rPr lang="en-US" b="1" dirty="0">
                <a:solidFill>
                  <a:schemeClr val="tx1"/>
                </a:solidFill>
              </a:rPr>
              <a:t>Student services planning and development;</a:t>
            </a:r>
          </a:p>
          <a:p>
            <a:pPr marL="0" indent="0">
              <a:lnSpc>
                <a:spcPct val="110000"/>
              </a:lnSpc>
              <a:buNone/>
            </a:pPr>
            <a:r>
              <a:rPr lang="en-US" dirty="0">
                <a:solidFill>
                  <a:schemeClr val="tx1"/>
                </a:solidFill>
              </a:rPr>
              <a:t>9. Student fees within the authority of the district to</a:t>
            </a:r>
          </a:p>
          <a:p>
            <a:pPr marL="0" indent="0">
              <a:lnSpc>
                <a:spcPct val="110000"/>
              </a:lnSpc>
              <a:buNone/>
            </a:pPr>
            <a:r>
              <a:rPr lang="en-US" dirty="0">
                <a:solidFill>
                  <a:schemeClr val="tx1"/>
                </a:solidFill>
              </a:rPr>
              <a:t>    adopt; and</a:t>
            </a:r>
          </a:p>
          <a:p>
            <a:pPr marL="0" indent="0">
              <a:lnSpc>
                <a:spcPct val="110000"/>
              </a:lnSpc>
              <a:buNone/>
            </a:pPr>
            <a:r>
              <a:rPr lang="en-US" dirty="0">
                <a:solidFill>
                  <a:schemeClr val="tx1"/>
                </a:solidFill>
              </a:rPr>
              <a:t>+ 1 any other district and college policy, procedure or related matter that the district governing board determines will have a significant effect on students.</a:t>
            </a:r>
          </a:p>
        </p:txBody>
      </p:sp>
    </p:spTree>
    <p:extLst>
      <p:ext uri="{BB962C8B-B14F-4D97-AF65-F5344CB8AC3E}">
        <p14:creationId xmlns:p14="http://schemas.microsoft.com/office/powerpoint/2010/main" val="12423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Shared Areas of Purview</a:t>
            </a:r>
            <a:br>
              <a:rPr lang="en-US" dirty="0"/>
            </a:br>
            <a:endParaRPr lang="en-US" dirty="0"/>
          </a:p>
        </p:txBody>
      </p:sp>
      <p:sp>
        <p:nvSpPr>
          <p:cNvPr id="9" name="Content Placeholder 8"/>
          <p:cNvSpPr>
            <a:spLocks noGrp="1"/>
          </p:cNvSpPr>
          <p:nvPr>
            <p:ph idx="1"/>
          </p:nvPr>
        </p:nvSpPr>
        <p:spPr/>
        <p:txBody>
          <a:bodyPr>
            <a:normAutofit/>
          </a:bodyPr>
          <a:lstStyle/>
          <a:p>
            <a:pPr marL="0" indent="0">
              <a:buNone/>
            </a:pPr>
            <a:r>
              <a:rPr lang="en-US" dirty="0">
                <a:solidFill>
                  <a:schemeClr val="tx1"/>
                </a:solidFill>
              </a:rPr>
              <a:t>• Grading Policies</a:t>
            </a:r>
          </a:p>
          <a:p>
            <a:pPr marL="0" indent="0">
              <a:buNone/>
            </a:pPr>
            <a:r>
              <a:rPr lang="en-US" dirty="0">
                <a:solidFill>
                  <a:schemeClr val="tx1"/>
                </a:solidFill>
              </a:rPr>
              <a:t>• Curriculum Development</a:t>
            </a:r>
          </a:p>
          <a:p>
            <a:pPr marL="0" indent="0">
              <a:buNone/>
            </a:pPr>
            <a:r>
              <a:rPr lang="en-US" dirty="0">
                <a:solidFill>
                  <a:schemeClr val="tx1"/>
                </a:solidFill>
              </a:rPr>
              <a:t>• Courses or Programs which should be Initiated or Discontinued;</a:t>
            </a:r>
          </a:p>
          <a:p>
            <a:pPr marL="0" indent="0">
              <a:buNone/>
            </a:pPr>
            <a:r>
              <a:rPr lang="en-US" dirty="0">
                <a:solidFill>
                  <a:schemeClr val="tx1"/>
                </a:solidFill>
              </a:rPr>
              <a:t>• Processes for Institutional Planning and Budget Development</a:t>
            </a:r>
          </a:p>
          <a:p>
            <a:pPr marL="0" indent="0">
              <a:buNone/>
            </a:pPr>
            <a:r>
              <a:rPr lang="en-US" dirty="0">
                <a:solidFill>
                  <a:schemeClr val="tx1"/>
                </a:solidFill>
              </a:rPr>
              <a:t>• Standards and Policies Regarding Student Preparation and Success</a:t>
            </a:r>
          </a:p>
          <a:p>
            <a:pPr marL="0" indent="0">
              <a:buNone/>
            </a:pPr>
            <a:endParaRPr lang="en-US" dirty="0">
              <a:solidFill>
                <a:schemeClr val="tx1"/>
              </a:solidFill>
            </a:endParaRPr>
          </a:p>
          <a:p>
            <a:pPr marL="0" indent="0">
              <a:buNone/>
            </a:pPr>
            <a:r>
              <a:rPr lang="en-US" i="1" dirty="0">
                <a:solidFill>
                  <a:schemeClr val="tx1"/>
                </a:solidFill>
              </a:rPr>
              <a:t>These aligned areas provide local senates and student governments with opportunities to work and support each other.</a:t>
            </a:r>
          </a:p>
        </p:txBody>
      </p:sp>
      <p:sp>
        <p:nvSpPr>
          <p:cNvPr id="5" name="Slide Number Placeholder 4"/>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3297552214"/>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1(1)</Template>
  <TotalTime>68</TotalTime>
  <Words>1797</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Office Theme</vt:lpstr>
      <vt:lpstr>Understanding the 10+1 and the 9+1: Collegial Consultation and Effective Participation</vt:lpstr>
      <vt:lpstr>Understanding the 10+1 and the 9+1: Collegial Consultation and Effective Participation Presenters: </vt:lpstr>
      <vt:lpstr>Description:</vt:lpstr>
      <vt:lpstr>Why is it important to work together</vt:lpstr>
      <vt:lpstr>Role of Student Governments </vt:lpstr>
      <vt:lpstr>Title 5- Student Authority to Participate in Governance </vt:lpstr>
      <vt:lpstr>The Student Senate for California Community Colleges 9+1</vt:lpstr>
      <vt:lpstr>The 10+1 and the 9+1 </vt:lpstr>
      <vt:lpstr>Shared Areas of Purview </vt:lpstr>
      <vt:lpstr>The + 1 </vt:lpstr>
      <vt:lpstr>Student Senate for California Community Colleges </vt:lpstr>
      <vt:lpstr>Mission of the ASCCC</vt:lpstr>
      <vt:lpstr>Faculty and Students: A partnership in Equity </vt:lpstr>
      <vt:lpstr>SSCCC Anti-Racism Student Plan of Action </vt:lpstr>
      <vt:lpstr>How ASCCC is aligning with the Student Plan </vt:lpstr>
      <vt:lpstr>Strategies for working together locally </vt:lpstr>
      <vt:lpstr>The Power of Working Together </vt:lpstr>
      <vt:lpstr>Communication is Integral </vt:lpstr>
      <vt:lpstr>Recommendations </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LaTonya Parker</dc:creator>
  <cp:keywords/>
  <dc:description/>
  <cp:lastModifiedBy>Kyoko Hatano</cp:lastModifiedBy>
  <cp:revision>17</cp:revision>
  <dcterms:created xsi:type="dcterms:W3CDTF">2023-06-12T18:10:59Z</dcterms:created>
  <dcterms:modified xsi:type="dcterms:W3CDTF">2023-06-21T16:01:47Z</dcterms:modified>
  <cp:category/>
</cp:coreProperties>
</file>