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56" r:id="rId2"/>
    <p:sldId id="257" r:id="rId3"/>
    <p:sldId id="267" r:id="rId4"/>
    <p:sldId id="268" r:id="rId5"/>
    <p:sldId id="269" r:id="rId6"/>
    <p:sldId id="258" r:id="rId7"/>
    <p:sldId id="259" r:id="rId8"/>
    <p:sldId id="265" r:id="rId9"/>
    <p:sldId id="266" r:id="rId10"/>
    <p:sldId id="270" r:id="rId11"/>
    <p:sldId id="271" r:id="rId12"/>
    <p:sldId id="260" r:id="rId13"/>
    <p:sldId id="261" r:id="rId14"/>
    <p:sldId id="272" r:id="rId15"/>
    <p:sldId id="273" r:id="rId16"/>
    <p:sldId id="274" r:id="rId17"/>
    <p:sldId id="275" r:id="rId18"/>
    <p:sldId id="276" r:id="rId19"/>
    <p:sldId id="277" r:id="rId20"/>
    <p:sldId id="278" r:id="rId21"/>
    <p:sldId id="263" r:id="rId22"/>
    <p:sldId id="279" r:id="rId23"/>
    <p:sldId id="280"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E79"/>
    <a:srgbClr val="0156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2"/>
    <p:restoredTop sz="37370" autoAdjust="0"/>
  </p:normalViewPr>
  <p:slideViewPr>
    <p:cSldViewPr snapToGrid="0">
      <p:cViewPr varScale="1">
        <p:scale>
          <a:sx n="77" d="100"/>
          <a:sy n="77" d="100"/>
        </p:scale>
        <p:origin x="4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3C8C4-4D89-B749-943B-6BA25E90915C}"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E984D-4D2F-1341-A2EB-C09E2574F304}" type="slidenum">
              <a:rPr lang="en-US" smtClean="0"/>
              <a:t>‹#›</a:t>
            </a:fld>
            <a:endParaRPr lang="en-US"/>
          </a:p>
        </p:txBody>
      </p:sp>
    </p:spTree>
    <p:extLst>
      <p:ext uri="{BB962C8B-B14F-4D97-AF65-F5344CB8AC3E}">
        <p14:creationId xmlns:p14="http://schemas.microsoft.com/office/powerpoint/2010/main" val="292502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3</a:t>
            </a:fld>
            <a:endParaRPr lang="en-US"/>
          </a:p>
        </p:txBody>
      </p:sp>
    </p:spTree>
    <p:extLst>
      <p:ext uri="{BB962C8B-B14F-4D97-AF65-F5344CB8AC3E}">
        <p14:creationId xmlns:p14="http://schemas.microsoft.com/office/powerpoint/2010/main" val="3382232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12</a:t>
            </a:fld>
            <a:endParaRPr lang="en-US"/>
          </a:p>
        </p:txBody>
      </p:sp>
    </p:spTree>
    <p:extLst>
      <p:ext uri="{BB962C8B-B14F-4D97-AF65-F5344CB8AC3E}">
        <p14:creationId xmlns:p14="http://schemas.microsoft.com/office/powerpoint/2010/main" val="166536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13</a:t>
            </a:fld>
            <a:endParaRPr lang="en-US"/>
          </a:p>
        </p:txBody>
      </p:sp>
    </p:spTree>
    <p:extLst>
      <p:ext uri="{BB962C8B-B14F-4D97-AF65-F5344CB8AC3E}">
        <p14:creationId xmlns:p14="http://schemas.microsoft.com/office/powerpoint/2010/main" val="2734173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What do you notice about the resolution</a:t>
            </a:r>
          </a:p>
          <a:p>
            <a:pPr marL="0" lvl="0" indent="0" algn="l" rtl="0">
              <a:spcBef>
                <a:spcPts val="0"/>
              </a:spcBef>
              <a:spcAft>
                <a:spcPts val="0"/>
              </a:spcAft>
              <a:buNone/>
            </a:pPr>
            <a:r>
              <a:rPr lang="en-US" dirty="0"/>
              <a:t>Whereas statements are factual</a:t>
            </a:r>
          </a:p>
          <a:p>
            <a:pPr marL="0" lvl="0" indent="0" algn="l" rtl="0">
              <a:spcBef>
                <a:spcPts val="0"/>
              </a:spcBef>
              <a:spcAft>
                <a:spcPts val="0"/>
              </a:spcAft>
              <a:buNone/>
            </a:pPr>
            <a:r>
              <a:rPr lang="en-US" dirty="0"/>
              <a:t>Resolved statements are actionable</a:t>
            </a:r>
          </a:p>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14</a:t>
            </a:fld>
            <a:endParaRPr lang="en-US"/>
          </a:p>
        </p:txBody>
      </p:sp>
    </p:spTree>
    <p:extLst>
      <p:ext uri="{BB962C8B-B14F-4D97-AF65-F5344CB8AC3E}">
        <p14:creationId xmlns:p14="http://schemas.microsoft.com/office/powerpoint/2010/main" val="3092387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15</a:t>
            </a:fld>
            <a:endParaRPr lang="en-US"/>
          </a:p>
        </p:txBody>
      </p:sp>
    </p:spTree>
    <p:extLst>
      <p:ext uri="{BB962C8B-B14F-4D97-AF65-F5344CB8AC3E}">
        <p14:creationId xmlns:p14="http://schemas.microsoft.com/office/powerpoint/2010/main" val="112011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16</a:t>
            </a:fld>
            <a:endParaRPr lang="en-US"/>
          </a:p>
        </p:txBody>
      </p:sp>
    </p:spTree>
    <p:extLst>
      <p:ext uri="{BB962C8B-B14F-4D97-AF65-F5344CB8AC3E}">
        <p14:creationId xmlns:p14="http://schemas.microsoft.com/office/powerpoint/2010/main" val="1259119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17</a:t>
            </a:fld>
            <a:endParaRPr lang="en-US"/>
          </a:p>
        </p:txBody>
      </p:sp>
    </p:spTree>
    <p:extLst>
      <p:ext uri="{BB962C8B-B14F-4D97-AF65-F5344CB8AC3E}">
        <p14:creationId xmlns:p14="http://schemas.microsoft.com/office/powerpoint/2010/main" val="1826096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18</a:t>
            </a:fld>
            <a:endParaRPr lang="en-US"/>
          </a:p>
        </p:txBody>
      </p:sp>
    </p:spTree>
    <p:extLst>
      <p:ext uri="{BB962C8B-B14F-4D97-AF65-F5344CB8AC3E}">
        <p14:creationId xmlns:p14="http://schemas.microsoft.com/office/powerpoint/2010/main" val="756589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19</a:t>
            </a:fld>
            <a:endParaRPr lang="en-US"/>
          </a:p>
        </p:txBody>
      </p:sp>
    </p:spTree>
    <p:extLst>
      <p:ext uri="{BB962C8B-B14F-4D97-AF65-F5344CB8AC3E}">
        <p14:creationId xmlns:p14="http://schemas.microsoft.com/office/powerpoint/2010/main" val="1703544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20</a:t>
            </a:fld>
            <a:endParaRPr lang="en-US"/>
          </a:p>
        </p:txBody>
      </p:sp>
    </p:spTree>
    <p:extLst>
      <p:ext uri="{BB962C8B-B14F-4D97-AF65-F5344CB8AC3E}">
        <p14:creationId xmlns:p14="http://schemas.microsoft.com/office/powerpoint/2010/main" val="3489039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21</a:t>
            </a:fld>
            <a:endParaRPr lang="en-US"/>
          </a:p>
        </p:txBody>
      </p:sp>
    </p:spTree>
    <p:extLst>
      <p:ext uri="{BB962C8B-B14F-4D97-AF65-F5344CB8AC3E}">
        <p14:creationId xmlns:p14="http://schemas.microsoft.com/office/powerpoint/2010/main" val="1765482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packet is a fluid document as it is regularly updated before and during area meetings and plenary sessions.</a:t>
            </a:r>
          </a:p>
          <a:p>
            <a:pPr marL="0" lvl="0" indent="0" algn="l" rtl="0">
              <a:spcBef>
                <a:spcPts val="0"/>
              </a:spcBef>
              <a:spcAft>
                <a:spcPts val="0"/>
              </a:spcAft>
              <a:buNone/>
            </a:pPr>
            <a:r>
              <a:rPr lang="en-US" sz="1200" dirty="0">
                <a:solidFill>
                  <a:srgbClr val="202124"/>
                </a:solidFill>
                <a:highlight>
                  <a:srgbClr val="FFFFFF"/>
                </a:highlight>
                <a:latin typeface="Roboto"/>
                <a:ea typeface="Roboto"/>
                <a:cs typeface="Roboto"/>
                <a:sym typeface="Roboto"/>
              </a:rPr>
              <a:t>In parliamentary procedure, a friendly amendment is an amendment to a motion under debate that is perceived by all parties as an enhancement to the original motion, often only as clarification of intent. The opposite concept is known as a hostile amendment. These amendments are to be treated like other amendments.</a:t>
            </a:r>
            <a:endParaRPr lang="en-US" sz="800" dirty="0"/>
          </a:p>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4</a:t>
            </a:fld>
            <a:endParaRPr lang="en-US"/>
          </a:p>
        </p:txBody>
      </p:sp>
    </p:spTree>
    <p:extLst>
      <p:ext uri="{BB962C8B-B14F-4D97-AF65-F5344CB8AC3E}">
        <p14:creationId xmlns:p14="http://schemas.microsoft.com/office/powerpoint/2010/main" val="2506070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22</a:t>
            </a:fld>
            <a:endParaRPr lang="en-US"/>
          </a:p>
        </p:txBody>
      </p:sp>
    </p:spTree>
    <p:extLst>
      <p:ext uri="{BB962C8B-B14F-4D97-AF65-F5344CB8AC3E}">
        <p14:creationId xmlns:p14="http://schemas.microsoft.com/office/powerpoint/2010/main" val="1840377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23</a:t>
            </a:fld>
            <a:endParaRPr lang="en-US"/>
          </a:p>
        </p:txBody>
      </p:sp>
    </p:spTree>
    <p:extLst>
      <p:ext uri="{BB962C8B-B14F-4D97-AF65-F5344CB8AC3E}">
        <p14:creationId xmlns:p14="http://schemas.microsoft.com/office/powerpoint/2010/main" val="4183775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24</a:t>
            </a:fld>
            <a:endParaRPr lang="en-US"/>
          </a:p>
        </p:txBody>
      </p:sp>
    </p:spTree>
    <p:extLst>
      <p:ext uri="{BB962C8B-B14F-4D97-AF65-F5344CB8AC3E}">
        <p14:creationId xmlns:p14="http://schemas.microsoft.com/office/powerpoint/2010/main" val="251133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5</a:t>
            </a:fld>
            <a:endParaRPr lang="en-US"/>
          </a:p>
        </p:txBody>
      </p:sp>
    </p:spTree>
    <p:extLst>
      <p:ext uri="{BB962C8B-B14F-4D97-AF65-F5344CB8AC3E}">
        <p14:creationId xmlns:p14="http://schemas.microsoft.com/office/powerpoint/2010/main" val="349819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6</a:t>
            </a:fld>
            <a:endParaRPr lang="en-US"/>
          </a:p>
        </p:txBody>
      </p:sp>
    </p:spTree>
    <p:extLst>
      <p:ext uri="{BB962C8B-B14F-4D97-AF65-F5344CB8AC3E}">
        <p14:creationId xmlns:p14="http://schemas.microsoft.com/office/powerpoint/2010/main" val="1055105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are the decision makers? How are the decisions made? Solve problems. Shared understanding of what needs to be done.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7</a:t>
            </a:fld>
            <a:endParaRPr lang="en-US"/>
          </a:p>
        </p:txBody>
      </p:sp>
    </p:spTree>
    <p:extLst>
      <p:ext uri="{BB962C8B-B14F-4D97-AF65-F5344CB8AC3E}">
        <p14:creationId xmlns:p14="http://schemas.microsoft.com/office/powerpoint/2010/main" val="401839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8</a:t>
            </a:fld>
            <a:endParaRPr lang="en-US"/>
          </a:p>
        </p:txBody>
      </p:sp>
    </p:spTree>
    <p:extLst>
      <p:ext uri="{BB962C8B-B14F-4D97-AF65-F5344CB8AC3E}">
        <p14:creationId xmlns:p14="http://schemas.microsoft.com/office/powerpoint/2010/main" val="2090837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9</a:t>
            </a:fld>
            <a:endParaRPr lang="en-US"/>
          </a:p>
        </p:txBody>
      </p:sp>
    </p:spTree>
    <p:extLst>
      <p:ext uri="{BB962C8B-B14F-4D97-AF65-F5344CB8AC3E}">
        <p14:creationId xmlns:p14="http://schemas.microsoft.com/office/powerpoint/2010/main" val="322855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10</a:t>
            </a:fld>
            <a:endParaRPr lang="en-US"/>
          </a:p>
        </p:txBody>
      </p:sp>
    </p:spTree>
    <p:extLst>
      <p:ext uri="{BB962C8B-B14F-4D97-AF65-F5344CB8AC3E}">
        <p14:creationId xmlns:p14="http://schemas.microsoft.com/office/powerpoint/2010/main" val="174359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11</a:t>
            </a:fld>
            <a:endParaRPr lang="en-US"/>
          </a:p>
        </p:txBody>
      </p:sp>
    </p:spTree>
    <p:extLst>
      <p:ext uri="{BB962C8B-B14F-4D97-AF65-F5344CB8AC3E}">
        <p14:creationId xmlns:p14="http://schemas.microsoft.com/office/powerpoint/2010/main" val="1908737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5"/>
          </a:xfrm>
          <a:prstGeom prst="rect">
            <a:avLst/>
          </a:prstGeom>
          <a:solidFill>
            <a:schemeClr val="tx2"/>
          </a:solidFill>
        </p:spPr>
      </p:pic>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94722"/>
            <a:ext cx="10515600" cy="3762386"/>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4360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4"/>
            <a:ext cx="4950824" cy="4436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EB4FBA7E-747D-FA91-C36C-66E458D2CEC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D5BD5F7-1A29-E6BE-7410-8C94E47FC388}"/>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F367EE8C-E09F-1895-7054-464BC6595F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resolutions@asccc.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sccc.org/sites/default/files/ASCCC.ResolutionsHandbook2021updated.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info@asccc.org" TargetMode="External"/><Relationship Id="rId4" Type="http://schemas.openxmlformats.org/officeDocument/2006/relationships/hyperlink" Target="https://asccc.org/resources/resolution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US" dirty="0"/>
              <a:t>Collective Voice for Equity: Resolutions Process Overview</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lstStyle/>
          <a:p>
            <a:r>
              <a:rPr lang="en-US" dirty="0"/>
              <a:t>Kimberley H. Stiemke, EdD., ASCCC South Representative</a:t>
            </a:r>
          </a:p>
          <a:p>
            <a:r>
              <a:rPr lang="en-US" dirty="0"/>
              <a:t>Erik D. Reese, ASCCC Area C Representative</a:t>
            </a: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7F91-F769-AC4C-3905-8463930EC35B}"/>
              </a:ext>
            </a:extLst>
          </p:cNvPr>
          <p:cNvSpPr>
            <a:spLocks noGrp="1"/>
          </p:cNvSpPr>
          <p:nvPr>
            <p:ph type="title"/>
          </p:nvPr>
        </p:nvSpPr>
        <p:spPr/>
        <p:txBody>
          <a:bodyPr/>
          <a:lstStyle/>
          <a:p>
            <a:r>
              <a:rPr lang="en-US" dirty="0"/>
              <a:t>Who Can Propose a Resolution?</a:t>
            </a:r>
          </a:p>
        </p:txBody>
      </p:sp>
      <p:sp>
        <p:nvSpPr>
          <p:cNvPr id="3" name="Content Placeholder 2">
            <a:extLst>
              <a:ext uri="{FF2B5EF4-FFF2-40B4-BE49-F238E27FC236}">
                <a16:creationId xmlns:a16="http://schemas.microsoft.com/office/drawing/2014/main" id="{8C9EFE92-C27E-DAB6-C852-C1DEBF029F5A}"/>
              </a:ext>
            </a:extLst>
          </p:cNvPr>
          <p:cNvSpPr>
            <a:spLocks noGrp="1"/>
          </p:cNvSpPr>
          <p:nvPr>
            <p:ph idx="1"/>
          </p:nvPr>
        </p:nvSpPr>
        <p:spPr/>
        <p:txBody>
          <a:bodyPr/>
          <a:lstStyle/>
          <a:p>
            <a:pPr marL="457200" lvl="0" indent="-342900" algn="l" rtl="0">
              <a:spcBef>
                <a:spcPts val="1000"/>
              </a:spcBef>
              <a:spcAft>
                <a:spcPts val="0"/>
              </a:spcAft>
              <a:buSzPts val="1800"/>
              <a:buChar char="•"/>
            </a:pPr>
            <a:r>
              <a:rPr lang="en-US" dirty="0"/>
              <a:t>ASCCC standing committees</a:t>
            </a:r>
          </a:p>
          <a:p>
            <a:pPr marL="457200" lvl="0" indent="-342900" algn="l" rtl="0">
              <a:spcBef>
                <a:spcPts val="0"/>
              </a:spcBef>
              <a:spcAft>
                <a:spcPts val="0"/>
              </a:spcAft>
              <a:buSzPts val="1800"/>
              <a:buChar char="•"/>
            </a:pPr>
            <a:r>
              <a:rPr lang="en-US" dirty="0"/>
              <a:t>ASCCC ad hoc committees</a:t>
            </a:r>
          </a:p>
          <a:p>
            <a:pPr marL="457200" lvl="0" indent="-342900" algn="l" rtl="0">
              <a:spcBef>
                <a:spcPts val="0"/>
              </a:spcBef>
              <a:spcAft>
                <a:spcPts val="0"/>
              </a:spcAft>
              <a:buSzPts val="1800"/>
              <a:buChar char="•"/>
            </a:pPr>
            <a:r>
              <a:rPr lang="en-US" dirty="0"/>
              <a:t>ASCCC task forces</a:t>
            </a:r>
          </a:p>
          <a:p>
            <a:pPr marL="457200" lvl="0" indent="-342900" algn="l" rtl="0">
              <a:spcBef>
                <a:spcPts val="0"/>
              </a:spcBef>
              <a:spcAft>
                <a:spcPts val="0"/>
              </a:spcAft>
              <a:buSzPts val="1800"/>
              <a:buChar char="•"/>
            </a:pPr>
            <a:r>
              <a:rPr lang="en-US" dirty="0"/>
              <a:t>Local academic senates</a:t>
            </a:r>
          </a:p>
          <a:p>
            <a:pPr marL="457200" lvl="0" indent="-342900" algn="l" rtl="0">
              <a:spcBef>
                <a:spcPts val="0"/>
              </a:spcBef>
              <a:spcAft>
                <a:spcPts val="0"/>
              </a:spcAft>
              <a:buSzPts val="1800"/>
              <a:buChar char="•"/>
            </a:pPr>
            <a:r>
              <a:rPr lang="en-US" dirty="0"/>
              <a:t>Attendees at the Area meetings</a:t>
            </a:r>
          </a:p>
          <a:p>
            <a:pPr marL="457200" lvl="0" indent="-342900" algn="l" rtl="0">
              <a:spcBef>
                <a:spcPts val="0"/>
              </a:spcBef>
              <a:spcAft>
                <a:spcPts val="0"/>
              </a:spcAft>
              <a:buSzPts val="1800"/>
              <a:buChar char="•"/>
            </a:pPr>
            <a:r>
              <a:rPr lang="en-US" dirty="0"/>
              <a:t>Any registered faculty attendee at the plenary session–“signed” by four delegates as seconders</a:t>
            </a:r>
          </a:p>
          <a:p>
            <a:endParaRPr lang="en-US" dirty="0"/>
          </a:p>
        </p:txBody>
      </p:sp>
      <p:sp>
        <p:nvSpPr>
          <p:cNvPr id="4" name="Slide Number Placeholder 3">
            <a:extLst>
              <a:ext uri="{FF2B5EF4-FFF2-40B4-BE49-F238E27FC236}">
                <a16:creationId xmlns:a16="http://schemas.microsoft.com/office/drawing/2014/main" id="{7E5E80A0-FF10-D45E-D5E9-8A8A7AE66C9D}"/>
              </a:ext>
            </a:extLst>
          </p:cNvPr>
          <p:cNvSpPr>
            <a:spLocks noGrp="1"/>
          </p:cNvSpPr>
          <p:nvPr>
            <p:ph type="sldNum" sz="quarter" idx="12"/>
          </p:nvPr>
        </p:nvSpPr>
        <p:spPr/>
        <p:txBody>
          <a:bodyPr/>
          <a:lstStyle/>
          <a:p>
            <a:fld id="{FC94C22D-D015-6649-B5C3-596F33FC97D2}" type="slidenum">
              <a:rPr lang="en-US" smtClean="0"/>
              <a:t>10</a:t>
            </a:fld>
            <a:endParaRPr lang="en-US" dirty="0"/>
          </a:p>
        </p:txBody>
      </p:sp>
    </p:spTree>
    <p:extLst>
      <p:ext uri="{BB962C8B-B14F-4D97-AF65-F5344CB8AC3E}">
        <p14:creationId xmlns:p14="http://schemas.microsoft.com/office/powerpoint/2010/main" val="184633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6C1C-588F-888C-24C9-D60893B4D11B}"/>
              </a:ext>
            </a:extLst>
          </p:cNvPr>
          <p:cNvSpPr>
            <a:spLocks noGrp="1"/>
          </p:cNvSpPr>
          <p:nvPr>
            <p:ph type="title"/>
          </p:nvPr>
        </p:nvSpPr>
        <p:spPr/>
        <p:txBody>
          <a:bodyPr/>
          <a:lstStyle/>
          <a:p>
            <a:r>
              <a:rPr lang="en-US" dirty="0"/>
              <a:t>Post Plenary Session </a:t>
            </a:r>
          </a:p>
        </p:txBody>
      </p:sp>
      <p:sp>
        <p:nvSpPr>
          <p:cNvPr id="3" name="Content Placeholder 2">
            <a:extLst>
              <a:ext uri="{FF2B5EF4-FFF2-40B4-BE49-F238E27FC236}">
                <a16:creationId xmlns:a16="http://schemas.microsoft.com/office/drawing/2014/main" id="{78D7AE68-DA67-2BC1-5BB9-804D681A656D}"/>
              </a:ext>
            </a:extLst>
          </p:cNvPr>
          <p:cNvSpPr>
            <a:spLocks noGrp="1"/>
          </p:cNvSpPr>
          <p:nvPr>
            <p:ph idx="1"/>
          </p:nvPr>
        </p:nvSpPr>
        <p:spPr/>
        <p:txBody>
          <a:bodyPr/>
          <a:lstStyle/>
          <a:p>
            <a:pPr>
              <a:spcBef>
                <a:spcPts val="0"/>
              </a:spcBef>
              <a:buClr>
                <a:srgbClr val="424242"/>
              </a:buClr>
              <a:buSzPts val="2200"/>
            </a:pPr>
            <a:r>
              <a:rPr lang="en-US" dirty="0"/>
              <a:t>Final resolutions packet is distributed to the field</a:t>
            </a:r>
          </a:p>
          <a:p>
            <a:pPr>
              <a:spcBef>
                <a:spcPts val="0"/>
              </a:spcBef>
              <a:buClr>
                <a:srgbClr val="424242"/>
              </a:buClr>
              <a:buSzPts val="2200"/>
            </a:pPr>
            <a:r>
              <a:rPr lang="en-US" dirty="0"/>
              <a:t>Adopted resolutions are addressed through</a:t>
            </a:r>
          </a:p>
          <a:p>
            <a:pPr marL="774700" lvl="1" indent="-342900">
              <a:spcBef>
                <a:spcPts val="0"/>
              </a:spcBef>
              <a:buClr>
                <a:srgbClr val="424242"/>
              </a:buClr>
              <a:buSzPts val="2200"/>
            </a:pPr>
            <a:r>
              <a:rPr lang="en-US" dirty="0"/>
              <a:t>ASCCC Executive Committee</a:t>
            </a:r>
          </a:p>
          <a:p>
            <a:pPr marL="774700" lvl="1" indent="-342900">
              <a:spcBef>
                <a:spcPts val="0"/>
              </a:spcBef>
              <a:buClr>
                <a:srgbClr val="424242"/>
              </a:buClr>
              <a:buSzPts val="2200"/>
            </a:pPr>
            <a:r>
              <a:rPr lang="en-US" dirty="0"/>
              <a:t>ASCCC committees</a:t>
            </a:r>
          </a:p>
          <a:p>
            <a:endParaRPr lang="en-US" dirty="0"/>
          </a:p>
        </p:txBody>
      </p:sp>
      <p:sp>
        <p:nvSpPr>
          <p:cNvPr id="4" name="Slide Number Placeholder 3">
            <a:extLst>
              <a:ext uri="{FF2B5EF4-FFF2-40B4-BE49-F238E27FC236}">
                <a16:creationId xmlns:a16="http://schemas.microsoft.com/office/drawing/2014/main" id="{782BF1E7-E335-B2AE-6E91-BA8459DE8405}"/>
              </a:ext>
            </a:extLst>
          </p:cNvPr>
          <p:cNvSpPr>
            <a:spLocks noGrp="1"/>
          </p:cNvSpPr>
          <p:nvPr>
            <p:ph type="sldNum" sz="quarter" idx="12"/>
          </p:nvPr>
        </p:nvSpPr>
        <p:spPr/>
        <p:txBody>
          <a:bodyPr/>
          <a:lstStyle/>
          <a:p>
            <a:fld id="{FC94C22D-D015-6649-B5C3-596F33FC97D2}" type="slidenum">
              <a:rPr lang="en-US" smtClean="0"/>
              <a:t>11</a:t>
            </a:fld>
            <a:endParaRPr lang="en-US" dirty="0"/>
          </a:p>
        </p:txBody>
      </p:sp>
    </p:spTree>
    <p:extLst>
      <p:ext uri="{BB962C8B-B14F-4D97-AF65-F5344CB8AC3E}">
        <p14:creationId xmlns:p14="http://schemas.microsoft.com/office/powerpoint/2010/main" val="50042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0FF1-E43E-9308-A892-F60883EB8AA1}"/>
              </a:ext>
            </a:extLst>
          </p:cNvPr>
          <p:cNvSpPr>
            <a:spLocks noGrp="1"/>
          </p:cNvSpPr>
          <p:nvPr>
            <p:ph type="title"/>
          </p:nvPr>
        </p:nvSpPr>
        <p:spPr/>
        <p:txBody>
          <a:bodyPr/>
          <a:lstStyle/>
          <a:p>
            <a:r>
              <a:rPr lang="en-US" dirty="0"/>
              <a:t>Debate and Decision—Plenary Session Process</a:t>
            </a:r>
            <a:br>
              <a:rPr lang="en-US" dirty="0"/>
            </a:br>
            <a:endParaRPr lang="en-US" dirty="0"/>
          </a:p>
        </p:txBody>
      </p:sp>
      <p:sp>
        <p:nvSpPr>
          <p:cNvPr id="3" name="Content Placeholder 2">
            <a:extLst>
              <a:ext uri="{FF2B5EF4-FFF2-40B4-BE49-F238E27FC236}">
                <a16:creationId xmlns:a16="http://schemas.microsoft.com/office/drawing/2014/main" id="{F30C9D8A-E7DA-E18F-7F2C-74EE02312384}"/>
              </a:ext>
            </a:extLst>
          </p:cNvPr>
          <p:cNvSpPr>
            <a:spLocks noGrp="1"/>
          </p:cNvSpPr>
          <p:nvPr>
            <p:ph idx="1"/>
          </p:nvPr>
        </p:nvSpPr>
        <p:spPr/>
        <p:txBody>
          <a:bodyPr/>
          <a:lstStyle/>
          <a:p>
            <a:pPr marL="457200" indent="-342900">
              <a:spcBef>
                <a:spcPts val="0"/>
              </a:spcBef>
              <a:buSzPts val="1800"/>
            </a:pPr>
            <a:r>
              <a:rPr lang="en-US" dirty="0"/>
              <a:t>Final day of Plenary Session</a:t>
            </a:r>
          </a:p>
          <a:p>
            <a:pPr marL="457200" indent="-342900">
              <a:spcBef>
                <a:spcPts val="0"/>
              </a:spcBef>
              <a:buSzPts val="1800"/>
            </a:pPr>
            <a:r>
              <a:rPr lang="en-US" dirty="0"/>
              <a:t>Resolutions on consent calendar are adopted first</a:t>
            </a:r>
          </a:p>
          <a:p>
            <a:pPr marL="457200" indent="-342900">
              <a:spcBef>
                <a:spcPts val="0"/>
              </a:spcBef>
              <a:buSzPts val="1800"/>
            </a:pPr>
            <a:r>
              <a:rPr lang="en-US" dirty="0"/>
              <a:t>Other resolutions and amendments are debated</a:t>
            </a:r>
          </a:p>
          <a:p>
            <a:pPr marL="914400" lvl="1" indent="-342900">
              <a:spcBef>
                <a:spcPts val="0"/>
              </a:spcBef>
              <a:buSzPts val="1800"/>
            </a:pPr>
            <a:r>
              <a:rPr lang="en-US" dirty="0"/>
              <a:t>No additional modifications</a:t>
            </a:r>
          </a:p>
          <a:p>
            <a:pPr marL="914400" lvl="1" indent="-342900">
              <a:spcBef>
                <a:spcPts val="0"/>
              </a:spcBef>
              <a:buSzPts val="1800"/>
            </a:pPr>
            <a:r>
              <a:rPr lang="en-US" dirty="0"/>
              <a:t>Pro mic; Con mic; Parliamentary mic</a:t>
            </a:r>
          </a:p>
          <a:p>
            <a:pPr marL="1314450" lvl="2" indent="-285750">
              <a:spcBef>
                <a:spcPts val="0"/>
              </a:spcBef>
              <a:buSzPts val="1800"/>
            </a:pPr>
            <a:r>
              <a:rPr lang="en-US" dirty="0"/>
              <a:t>State name and college</a:t>
            </a:r>
          </a:p>
          <a:p>
            <a:pPr marL="1314450" lvl="2" indent="-285750">
              <a:spcBef>
                <a:spcPts val="0"/>
              </a:spcBef>
              <a:buSzPts val="1800"/>
            </a:pPr>
            <a:r>
              <a:rPr lang="en-US" dirty="0"/>
              <a:t>Three minutes to speak</a:t>
            </a:r>
          </a:p>
          <a:p>
            <a:pPr marL="914400" lvl="1" indent="-342900">
              <a:spcBef>
                <a:spcPts val="0"/>
              </a:spcBef>
              <a:buSzPts val="1800"/>
            </a:pPr>
            <a:r>
              <a:rPr lang="en-US" dirty="0"/>
              <a:t>Limited to 15 minutes per resolution (including amendments)</a:t>
            </a:r>
          </a:p>
          <a:p>
            <a:pPr marL="914400" lvl="1" indent="-342900">
              <a:spcBef>
                <a:spcPts val="0"/>
              </a:spcBef>
              <a:buSzPts val="1800"/>
            </a:pPr>
            <a:r>
              <a:rPr lang="en-US" dirty="0"/>
              <a:t>Any attendee may participate in debate</a:t>
            </a:r>
          </a:p>
          <a:p>
            <a:pPr marL="914400" lvl="1" indent="-342900">
              <a:spcBef>
                <a:spcPts val="0"/>
              </a:spcBef>
              <a:buSzPts val="1800"/>
            </a:pPr>
            <a:r>
              <a:rPr lang="en-US" dirty="0"/>
              <a:t>Only delegates may make motions</a:t>
            </a:r>
          </a:p>
          <a:p>
            <a:pPr marL="457200" indent="-342900">
              <a:spcBef>
                <a:spcPts val="0"/>
              </a:spcBef>
              <a:buSzPts val="1800"/>
            </a:pPr>
            <a:r>
              <a:rPr lang="en-US" dirty="0"/>
              <a:t>Only registered delegates vote (Poll Everywhere)</a:t>
            </a:r>
          </a:p>
          <a:p>
            <a:endParaRPr lang="en-US" dirty="0"/>
          </a:p>
        </p:txBody>
      </p:sp>
      <p:sp>
        <p:nvSpPr>
          <p:cNvPr id="4" name="Slide Number Placeholder 3">
            <a:extLst>
              <a:ext uri="{FF2B5EF4-FFF2-40B4-BE49-F238E27FC236}">
                <a16:creationId xmlns:a16="http://schemas.microsoft.com/office/drawing/2014/main" id="{C30AB353-DF92-57C9-7FD6-7CFB4F3C44CE}"/>
              </a:ext>
            </a:extLst>
          </p:cNvPr>
          <p:cNvSpPr>
            <a:spLocks noGrp="1"/>
          </p:cNvSpPr>
          <p:nvPr>
            <p:ph type="sldNum" sz="quarter" idx="12"/>
          </p:nvPr>
        </p:nvSpPr>
        <p:spPr/>
        <p:txBody>
          <a:bodyPr/>
          <a:lstStyle/>
          <a:p>
            <a:fld id="{FC94C22D-D015-6649-B5C3-596F33FC97D2}" type="slidenum">
              <a:rPr lang="en-US" smtClean="0"/>
              <a:t>12</a:t>
            </a:fld>
            <a:endParaRPr lang="en-US" dirty="0"/>
          </a:p>
        </p:txBody>
      </p:sp>
    </p:spTree>
    <p:extLst>
      <p:ext uri="{BB962C8B-B14F-4D97-AF65-F5344CB8AC3E}">
        <p14:creationId xmlns:p14="http://schemas.microsoft.com/office/powerpoint/2010/main" val="166823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01D6-946E-FD02-52D2-91B36254B580}"/>
              </a:ext>
            </a:extLst>
          </p:cNvPr>
          <p:cNvSpPr>
            <a:spLocks noGrp="1"/>
          </p:cNvSpPr>
          <p:nvPr>
            <p:ph type="title"/>
          </p:nvPr>
        </p:nvSpPr>
        <p:spPr/>
        <p:txBody>
          <a:bodyPr/>
          <a:lstStyle/>
          <a:p>
            <a:r>
              <a:rPr lang="en-US" dirty="0"/>
              <a:t>Timeline of Process</a:t>
            </a:r>
            <a:br>
              <a:rPr lang="en-US" dirty="0"/>
            </a:br>
            <a:endParaRPr lang="en-US" dirty="0"/>
          </a:p>
        </p:txBody>
      </p:sp>
      <p:sp>
        <p:nvSpPr>
          <p:cNvPr id="3" name="Content Placeholder 2">
            <a:extLst>
              <a:ext uri="{FF2B5EF4-FFF2-40B4-BE49-F238E27FC236}">
                <a16:creationId xmlns:a16="http://schemas.microsoft.com/office/drawing/2014/main" id="{8CD4C06A-8EC8-E829-B950-95F972660988}"/>
              </a:ext>
            </a:extLst>
          </p:cNvPr>
          <p:cNvSpPr>
            <a:spLocks noGrp="1"/>
          </p:cNvSpPr>
          <p:nvPr>
            <p:ph idx="1"/>
          </p:nvPr>
        </p:nvSpPr>
        <p:spPr/>
        <p:txBody>
          <a:bodyPr/>
          <a:lstStyle/>
          <a:p>
            <a:pPr marL="457200" indent="-342900">
              <a:spcBef>
                <a:spcPts val="0"/>
              </a:spcBef>
              <a:buSzPts val="1800"/>
            </a:pPr>
            <a:r>
              <a:rPr lang="en-US" dirty="0"/>
              <a:t>Pre-Plenary Resolutions Packet</a:t>
            </a:r>
          </a:p>
          <a:p>
            <a:pPr marL="914400" lvl="1" indent="-342900">
              <a:spcBef>
                <a:spcPts val="0"/>
              </a:spcBef>
              <a:buSzPts val="1800"/>
            </a:pPr>
            <a:r>
              <a:rPr lang="en-US" dirty="0"/>
              <a:t>Developed by Executive Committee through Standing Committees</a:t>
            </a:r>
          </a:p>
          <a:p>
            <a:pPr marL="914400" lvl="1" indent="-342900">
              <a:spcBef>
                <a:spcPts val="0"/>
              </a:spcBef>
              <a:buSzPts val="1800"/>
            </a:pPr>
            <a:r>
              <a:rPr lang="en-US" dirty="0"/>
              <a:t>Distributed to area meetings</a:t>
            </a:r>
          </a:p>
          <a:p>
            <a:pPr marL="457200" indent="-342900">
              <a:spcBef>
                <a:spcPts val="0"/>
              </a:spcBef>
              <a:buSzPts val="1800"/>
            </a:pPr>
            <a:r>
              <a:rPr lang="en-US" dirty="0"/>
              <a:t>Area Meetings</a:t>
            </a:r>
          </a:p>
          <a:p>
            <a:pPr marL="914400" lvl="1" indent="-342900">
              <a:spcBef>
                <a:spcPts val="0"/>
              </a:spcBef>
              <a:buSzPts val="1800"/>
            </a:pPr>
            <a:r>
              <a:rPr lang="en-US" dirty="0"/>
              <a:t>Amendments and new resolutions may be endorsed by areas</a:t>
            </a:r>
          </a:p>
          <a:p>
            <a:pPr marL="457200" indent="-342900">
              <a:spcBef>
                <a:spcPts val="0"/>
              </a:spcBef>
              <a:buSzPts val="1800"/>
            </a:pPr>
            <a:r>
              <a:rPr lang="en-US" dirty="0"/>
              <a:t>Plenary Session</a:t>
            </a:r>
          </a:p>
          <a:p>
            <a:pPr marL="914400" lvl="1" indent="-342900">
              <a:spcBef>
                <a:spcPts val="0"/>
              </a:spcBef>
              <a:buSzPts val="1800"/>
            </a:pPr>
            <a:r>
              <a:rPr lang="en-US" dirty="0"/>
              <a:t>Daily due dates for resolutions and amendments–new packet every day!</a:t>
            </a:r>
          </a:p>
          <a:p>
            <a:pPr marL="914400" lvl="1" indent="-342900">
              <a:spcBef>
                <a:spcPts val="0"/>
              </a:spcBef>
              <a:buSzPts val="1800"/>
            </a:pPr>
            <a:r>
              <a:rPr lang="en-US" dirty="0"/>
              <a:t>Area meetings to discuss resolutions</a:t>
            </a:r>
          </a:p>
          <a:p>
            <a:pPr marL="914400" lvl="1" indent="-342900">
              <a:spcBef>
                <a:spcPts val="0"/>
              </a:spcBef>
              <a:buSzPts val="1800"/>
            </a:pPr>
            <a:r>
              <a:rPr lang="en-US" dirty="0"/>
              <a:t>Debate and decisions on resolutions</a:t>
            </a:r>
          </a:p>
          <a:p>
            <a:pPr marL="457200" indent="-342900">
              <a:spcBef>
                <a:spcPts val="0"/>
              </a:spcBef>
              <a:buSzPts val="1800"/>
            </a:pPr>
            <a:r>
              <a:rPr lang="en-US" dirty="0"/>
              <a:t>Post-Plenary Session</a:t>
            </a:r>
          </a:p>
          <a:p>
            <a:pPr marL="914400" lvl="1" indent="-342900">
              <a:spcBef>
                <a:spcPts val="0"/>
              </a:spcBef>
              <a:buSzPts val="1800"/>
            </a:pPr>
            <a:r>
              <a:rPr lang="en-US" dirty="0"/>
              <a:t>Final packet produced and distributed to the field</a:t>
            </a:r>
          </a:p>
          <a:p>
            <a:pPr marL="914400" lvl="1" indent="-342900">
              <a:spcBef>
                <a:spcPts val="0"/>
              </a:spcBef>
              <a:buSzPts val="1800"/>
            </a:pPr>
            <a:r>
              <a:rPr lang="en-US" dirty="0"/>
              <a:t>Adopted resolutions guide the work of the ASCCC</a:t>
            </a:r>
          </a:p>
          <a:p>
            <a:endParaRPr lang="en-US" dirty="0"/>
          </a:p>
        </p:txBody>
      </p:sp>
      <p:sp>
        <p:nvSpPr>
          <p:cNvPr id="4" name="Slide Number Placeholder 3">
            <a:extLst>
              <a:ext uri="{FF2B5EF4-FFF2-40B4-BE49-F238E27FC236}">
                <a16:creationId xmlns:a16="http://schemas.microsoft.com/office/drawing/2014/main" id="{3E788BCD-DA1B-4903-69B8-B40415065A18}"/>
              </a:ext>
            </a:extLst>
          </p:cNvPr>
          <p:cNvSpPr>
            <a:spLocks noGrp="1"/>
          </p:cNvSpPr>
          <p:nvPr>
            <p:ph type="sldNum" sz="quarter" idx="12"/>
          </p:nvPr>
        </p:nvSpPr>
        <p:spPr/>
        <p:txBody>
          <a:bodyPr/>
          <a:lstStyle/>
          <a:p>
            <a:fld id="{FC94C22D-D015-6649-B5C3-596F33FC97D2}" type="slidenum">
              <a:rPr lang="en-US" smtClean="0"/>
              <a:t>13</a:t>
            </a:fld>
            <a:endParaRPr lang="en-US" dirty="0"/>
          </a:p>
        </p:txBody>
      </p:sp>
    </p:spTree>
    <p:extLst>
      <p:ext uri="{BB962C8B-B14F-4D97-AF65-F5344CB8AC3E}">
        <p14:creationId xmlns:p14="http://schemas.microsoft.com/office/powerpoint/2010/main" val="1559803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F78-E1DC-C395-6F27-E6D4FFED8D4E}"/>
              </a:ext>
            </a:extLst>
          </p:cNvPr>
          <p:cNvSpPr>
            <a:spLocks noGrp="1"/>
          </p:cNvSpPr>
          <p:nvPr>
            <p:ph type="title"/>
          </p:nvPr>
        </p:nvSpPr>
        <p:spPr/>
        <p:txBody>
          <a:bodyPr/>
          <a:lstStyle/>
          <a:p>
            <a:r>
              <a:rPr lang="en-US" dirty="0"/>
              <a:t>Sample Resolution</a:t>
            </a:r>
          </a:p>
        </p:txBody>
      </p:sp>
      <p:sp>
        <p:nvSpPr>
          <p:cNvPr id="3" name="Content Placeholder 2">
            <a:extLst>
              <a:ext uri="{FF2B5EF4-FFF2-40B4-BE49-F238E27FC236}">
                <a16:creationId xmlns:a16="http://schemas.microsoft.com/office/drawing/2014/main" id="{B6F8FF47-8F03-5F5C-ACF7-A82A86FD3361}"/>
              </a:ext>
            </a:extLst>
          </p:cNvPr>
          <p:cNvSpPr>
            <a:spLocks noGrp="1"/>
          </p:cNvSpPr>
          <p:nvPr>
            <p:ph idx="1"/>
          </p:nvPr>
        </p:nvSpPr>
        <p:spPr>
          <a:xfrm>
            <a:off x="259080" y="2494722"/>
            <a:ext cx="11574780" cy="3762386"/>
          </a:xfrm>
        </p:spPr>
        <p:txBody>
          <a:bodyPr>
            <a:normAutofit fontScale="85000" lnSpcReduction="20000"/>
          </a:bodyPr>
          <a:lstStyle/>
          <a:p>
            <a:pPr marL="0" lvl="0" indent="0" algn="l" rtl="0">
              <a:lnSpc>
                <a:spcPct val="115000"/>
              </a:lnSpc>
              <a:spcBef>
                <a:spcPts val="1200"/>
              </a:spcBef>
              <a:spcAft>
                <a:spcPts val="0"/>
              </a:spcAft>
              <a:buNone/>
            </a:pPr>
            <a:r>
              <a:rPr lang="en-US" b="1" dirty="0"/>
              <a:t>13.01 S23 Prioritizing Scheduled Sustenance</a:t>
            </a:r>
          </a:p>
          <a:p>
            <a:pPr marL="0" lvl="0" indent="0" algn="l" rtl="0">
              <a:lnSpc>
                <a:spcPct val="115000"/>
              </a:lnSpc>
              <a:spcBef>
                <a:spcPts val="1200"/>
              </a:spcBef>
              <a:spcAft>
                <a:spcPts val="0"/>
              </a:spcAft>
              <a:buNone/>
            </a:pPr>
            <a:r>
              <a:rPr lang="en-US" dirty="0"/>
              <a:t>Whereas, Proper sustenance is required to maintain energy levels so that faculty may effectively advocate for students and equity; and</a:t>
            </a:r>
          </a:p>
          <a:p>
            <a:pPr marL="0" lvl="0" indent="0" algn="l" rtl="0">
              <a:lnSpc>
                <a:spcPct val="115000"/>
              </a:lnSpc>
              <a:spcBef>
                <a:spcPts val="1200"/>
              </a:spcBef>
              <a:spcAft>
                <a:spcPts val="0"/>
              </a:spcAft>
              <a:buNone/>
            </a:pPr>
            <a:r>
              <a:rPr lang="en-US" dirty="0"/>
              <a:t>Whereas, Not eating on a regular schedule sometimes leads to </a:t>
            </a:r>
            <a:r>
              <a:rPr lang="en-US" dirty="0" err="1"/>
              <a:t>hangriness</a:t>
            </a:r>
            <a:r>
              <a:rPr lang="en-US" dirty="0"/>
              <a:t> that inhibits productive and collaborative discussions;</a:t>
            </a:r>
          </a:p>
          <a:p>
            <a:pPr marL="0" lvl="0" indent="0" algn="l" rtl="0">
              <a:lnSpc>
                <a:spcPct val="115000"/>
              </a:lnSpc>
              <a:spcBef>
                <a:spcPts val="1200"/>
              </a:spcBef>
              <a:spcAft>
                <a:spcPts val="0"/>
              </a:spcAft>
              <a:buNone/>
            </a:pPr>
            <a:r>
              <a:rPr lang="en-US" dirty="0"/>
              <a:t>Resolved, That the Academic Senate for California Community Colleges urge local senates to provide a range of nutritious and satisfying snacks during academic senate and standing committee meetings; and</a:t>
            </a:r>
          </a:p>
          <a:p>
            <a:pPr marL="0" lvl="0" indent="0" algn="l" rtl="0">
              <a:lnSpc>
                <a:spcPct val="115000"/>
              </a:lnSpc>
              <a:spcBef>
                <a:spcPts val="1200"/>
              </a:spcBef>
              <a:spcAft>
                <a:spcPts val="0"/>
              </a:spcAft>
              <a:buNone/>
            </a:pPr>
            <a:r>
              <a:rPr lang="en-US" dirty="0"/>
              <a:t>Resolved, That the Academic Senate for California Community Colleges (ASCCC) explore options to provide sustenance and satisfying snacks at all ASCCC events promptly at 8am, 12pm, and 3pm.</a:t>
            </a:r>
          </a:p>
          <a:p>
            <a:pPr marL="0" lvl="0" indent="0" algn="l" rtl="0">
              <a:lnSpc>
                <a:spcPct val="115000"/>
              </a:lnSpc>
              <a:spcBef>
                <a:spcPts val="1200"/>
              </a:spcBef>
              <a:spcAft>
                <a:spcPts val="0"/>
              </a:spcAft>
              <a:buNone/>
            </a:pPr>
            <a:r>
              <a:rPr lang="en-US" dirty="0"/>
              <a:t>Contact: Gordon Ramsay, Hell’s Kitchen College</a:t>
            </a:r>
          </a:p>
        </p:txBody>
      </p:sp>
      <p:sp>
        <p:nvSpPr>
          <p:cNvPr id="4" name="Slide Number Placeholder 3">
            <a:extLst>
              <a:ext uri="{FF2B5EF4-FFF2-40B4-BE49-F238E27FC236}">
                <a16:creationId xmlns:a16="http://schemas.microsoft.com/office/drawing/2014/main" id="{ACD3E657-7FBA-212C-E17E-B7F5FDA8B335}"/>
              </a:ext>
            </a:extLst>
          </p:cNvPr>
          <p:cNvSpPr>
            <a:spLocks noGrp="1"/>
          </p:cNvSpPr>
          <p:nvPr>
            <p:ph type="sldNum" sz="quarter" idx="12"/>
          </p:nvPr>
        </p:nvSpPr>
        <p:spPr/>
        <p:txBody>
          <a:bodyPr/>
          <a:lstStyle/>
          <a:p>
            <a:fld id="{FC94C22D-D015-6649-B5C3-596F33FC97D2}" type="slidenum">
              <a:rPr lang="en-US" smtClean="0"/>
              <a:t>14</a:t>
            </a:fld>
            <a:endParaRPr lang="en-US" dirty="0"/>
          </a:p>
        </p:txBody>
      </p:sp>
    </p:spTree>
    <p:extLst>
      <p:ext uri="{BB962C8B-B14F-4D97-AF65-F5344CB8AC3E}">
        <p14:creationId xmlns:p14="http://schemas.microsoft.com/office/powerpoint/2010/main" val="3882666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6221-F1A7-2988-48F6-6C88C3097793}"/>
              </a:ext>
            </a:extLst>
          </p:cNvPr>
          <p:cNvSpPr>
            <a:spLocks noGrp="1"/>
          </p:cNvSpPr>
          <p:nvPr>
            <p:ph type="title"/>
          </p:nvPr>
        </p:nvSpPr>
        <p:spPr/>
        <p:txBody>
          <a:bodyPr/>
          <a:lstStyle/>
          <a:p>
            <a:r>
              <a:rPr lang="en-US" dirty="0"/>
              <a:t>Resolution Pre-Writing</a:t>
            </a:r>
          </a:p>
        </p:txBody>
      </p:sp>
      <p:sp>
        <p:nvSpPr>
          <p:cNvPr id="3" name="Content Placeholder 2">
            <a:extLst>
              <a:ext uri="{FF2B5EF4-FFF2-40B4-BE49-F238E27FC236}">
                <a16:creationId xmlns:a16="http://schemas.microsoft.com/office/drawing/2014/main" id="{5D605989-02C6-6307-EB1C-375A1689B463}"/>
              </a:ext>
            </a:extLst>
          </p:cNvPr>
          <p:cNvSpPr>
            <a:spLocks noGrp="1"/>
          </p:cNvSpPr>
          <p:nvPr>
            <p:ph idx="1"/>
          </p:nvPr>
        </p:nvSpPr>
        <p:spPr>
          <a:xfrm>
            <a:off x="838200" y="2494722"/>
            <a:ext cx="5943600" cy="3762386"/>
          </a:xfrm>
        </p:spPr>
        <p:txBody>
          <a:bodyPr/>
          <a:lstStyle/>
          <a:p>
            <a:pPr marL="0" lvl="0" indent="0" algn="l" rtl="0">
              <a:spcBef>
                <a:spcPts val="0"/>
              </a:spcBef>
              <a:spcAft>
                <a:spcPts val="0"/>
              </a:spcAft>
              <a:buNone/>
            </a:pPr>
            <a:r>
              <a:rPr lang="en-US" sz="2000" dirty="0">
                <a:solidFill>
                  <a:srgbClr val="404040"/>
                </a:solidFill>
              </a:rPr>
              <a:t>Must research and check for the following before writing your resolution:</a:t>
            </a:r>
          </a:p>
          <a:p>
            <a:pPr>
              <a:buClr>
                <a:srgbClr val="404040"/>
              </a:buClr>
              <a:buSzPts val="2400"/>
            </a:pPr>
            <a:r>
              <a:rPr lang="en-US" sz="2000" dirty="0">
                <a:solidFill>
                  <a:srgbClr val="404040"/>
                </a:solidFill>
              </a:rPr>
              <a:t>Duplication of ASCCC position</a:t>
            </a:r>
          </a:p>
          <a:p>
            <a:pPr>
              <a:buClr>
                <a:srgbClr val="404040"/>
              </a:buClr>
              <a:buSzPts val="2400"/>
            </a:pPr>
            <a:r>
              <a:rPr lang="en-US" sz="2000" dirty="0">
                <a:solidFill>
                  <a:srgbClr val="404040"/>
                </a:solidFill>
              </a:rPr>
              <a:t>Reversal of ASCCC position—requires 2/3 vote</a:t>
            </a:r>
          </a:p>
          <a:p>
            <a:pPr>
              <a:buClr>
                <a:srgbClr val="404040"/>
              </a:buClr>
              <a:buSzPts val="2400"/>
            </a:pPr>
            <a:r>
              <a:rPr lang="en-US" sz="2000" dirty="0">
                <a:solidFill>
                  <a:srgbClr val="404040"/>
                </a:solidFill>
              </a:rPr>
              <a:t>Issue is within senate purview—academic and professional matters</a:t>
            </a:r>
          </a:p>
          <a:p>
            <a:pPr>
              <a:buClr>
                <a:srgbClr val="404040"/>
              </a:buClr>
              <a:buSzPts val="2400"/>
            </a:pPr>
            <a:r>
              <a:rPr lang="en-US" sz="2000" dirty="0">
                <a:solidFill>
                  <a:srgbClr val="404040"/>
                </a:solidFill>
              </a:rPr>
              <a:t>Consideration that issue is not a strictly local concern </a:t>
            </a:r>
          </a:p>
          <a:p>
            <a:pPr>
              <a:buClr>
                <a:srgbClr val="404040"/>
              </a:buClr>
              <a:buSzPts val="2400"/>
            </a:pPr>
            <a:r>
              <a:rPr lang="en-US" sz="2000" dirty="0">
                <a:solidFill>
                  <a:srgbClr val="404040"/>
                </a:solidFill>
              </a:rPr>
              <a:t>Clarity, readability, and formatting</a:t>
            </a:r>
            <a:endParaRPr lang="en-US" dirty="0"/>
          </a:p>
          <a:p>
            <a:endParaRPr lang="en-US" dirty="0"/>
          </a:p>
        </p:txBody>
      </p:sp>
      <p:sp>
        <p:nvSpPr>
          <p:cNvPr id="4" name="Slide Number Placeholder 3">
            <a:extLst>
              <a:ext uri="{FF2B5EF4-FFF2-40B4-BE49-F238E27FC236}">
                <a16:creationId xmlns:a16="http://schemas.microsoft.com/office/drawing/2014/main" id="{FD8A8F4F-F8F2-2C37-BDD5-6C8AEEF4552B}"/>
              </a:ext>
            </a:extLst>
          </p:cNvPr>
          <p:cNvSpPr>
            <a:spLocks noGrp="1"/>
          </p:cNvSpPr>
          <p:nvPr>
            <p:ph type="sldNum" sz="quarter" idx="12"/>
          </p:nvPr>
        </p:nvSpPr>
        <p:spPr/>
        <p:txBody>
          <a:bodyPr/>
          <a:lstStyle/>
          <a:p>
            <a:fld id="{FC94C22D-D015-6649-B5C3-596F33FC97D2}" type="slidenum">
              <a:rPr lang="en-US" smtClean="0"/>
              <a:t>15</a:t>
            </a:fld>
            <a:endParaRPr lang="en-US" dirty="0"/>
          </a:p>
        </p:txBody>
      </p:sp>
      <p:pic>
        <p:nvPicPr>
          <p:cNvPr id="6" name="Google Shape;158;g250f57e74b1_1_42">
            <a:extLst>
              <a:ext uri="{FF2B5EF4-FFF2-40B4-BE49-F238E27FC236}">
                <a16:creationId xmlns:a16="http://schemas.microsoft.com/office/drawing/2014/main" id="{D8208245-54D1-B38E-040C-0B77BDFBDFC1}"/>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36984" y="2481224"/>
            <a:ext cx="4948881" cy="3789310"/>
          </a:xfrm>
          <a:prstGeom prst="rect">
            <a:avLst/>
          </a:prstGeom>
          <a:noFill/>
          <a:ln>
            <a:noFill/>
          </a:ln>
        </p:spPr>
      </p:pic>
    </p:spTree>
    <p:extLst>
      <p:ext uri="{BB962C8B-B14F-4D97-AF65-F5344CB8AC3E}">
        <p14:creationId xmlns:p14="http://schemas.microsoft.com/office/powerpoint/2010/main" val="808858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845EB-5988-654F-AEF1-36B8C8738A0B}"/>
              </a:ext>
            </a:extLst>
          </p:cNvPr>
          <p:cNvSpPr>
            <a:spLocks noGrp="1"/>
          </p:cNvSpPr>
          <p:nvPr>
            <p:ph type="title"/>
          </p:nvPr>
        </p:nvSpPr>
        <p:spPr/>
        <p:txBody>
          <a:bodyPr/>
          <a:lstStyle/>
          <a:p>
            <a:r>
              <a:rPr lang="en-US" dirty="0"/>
              <a:t>Resolution Writing</a:t>
            </a:r>
          </a:p>
        </p:txBody>
      </p:sp>
      <p:sp>
        <p:nvSpPr>
          <p:cNvPr id="3" name="Content Placeholder 2">
            <a:extLst>
              <a:ext uri="{FF2B5EF4-FFF2-40B4-BE49-F238E27FC236}">
                <a16:creationId xmlns:a16="http://schemas.microsoft.com/office/drawing/2014/main" id="{DF14A580-0ACC-DCFB-5D48-C808928875E9}"/>
              </a:ext>
            </a:extLst>
          </p:cNvPr>
          <p:cNvSpPr>
            <a:spLocks noGrp="1"/>
          </p:cNvSpPr>
          <p:nvPr>
            <p:ph idx="1"/>
          </p:nvPr>
        </p:nvSpPr>
        <p:spPr/>
        <p:txBody>
          <a:bodyPr>
            <a:normAutofit fontScale="92500" lnSpcReduction="10000"/>
          </a:bodyPr>
          <a:lstStyle/>
          <a:p>
            <a:pPr lvl="0" algn="l" rtl="0">
              <a:spcBef>
                <a:spcPts val="1000"/>
              </a:spcBef>
              <a:spcAft>
                <a:spcPts val="0"/>
              </a:spcAft>
            </a:pPr>
            <a:r>
              <a:rPr lang="en-US" sz="2400" dirty="0">
                <a:solidFill>
                  <a:srgbClr val="404040"/>
                </a:solidFill>
              </a:rPr>
              <a:t>“Resolved” statements should be supported by “Whereas” statements</a:t>
            </a:r>
          </a:p>
          <a:p>
            <a:pPr lvl="0" algn="l" rtl="0">
              <a:spcBef>
                <a:spcPts val="1000"/>
              </a:spcBef>
              <a:spcAft>
                <a:spcPts val="0"/>
              </a:spcAft>
            </a:pPr>
            <a:r>
              <a:rPr lang="en-US" sz="2400" dirty="0">
                <a:solidFill>
                  <a:srgbClr val="404040"/>
                </a:solidFill>
              </a:rPr>
              <a:t>“Resolved” statements should “stand alone” in case divided</a:t>
            </a:r>
          </a:p>
          <a:p>
            <a:pPr lvl="0" algn="l" rtl="0">
              <a:spcBef>
                <a:spcPts val="1000"/>
              </a:spcBef>
              <a:spcAft>
                <a:spcPts val="0"/>
              </a:spcAft>
            </a:pPr>
            <a:r>
              <a:rPr lang="en-US" sz="2400" dirty="0">
                <a:solidFill>
                  <a:srgbClr val="404040"/>
                </a:solidFill>
              </a:rPr>
              <a:t>Consider using first “Whereas” as an introduction</a:t>
            </a:r>
          </a:p>
          <a:p>
            <a:pPr lvl="0" algn="l" rtl="0">
              <a:spcBef>
                <a:spcPts val="1000"/>
              </a:spcBef>
              <a:spcAft>
                <a:spcPts val="0"/>
              </a:spcAft>
            </a:pPr>
            <a:r>
              <a:rPr lang="en-US" sz="2400" dirty="0">
                <a:solidFill>
                  <a:srgbClr val="404040"/>
                </a:solidFill>
              </a:rPr>
              <a:t>Use each “Whereas” statement for </a:t>
            </a:r>
            <a:r>
              <a:rPr lang="en-US" sz="2400" u="sng" dirty="0">
                <a:solidFill>
                  <a:srgbClr val="404040"/>
                </a:solidFill>
              </a:rPr>
              <a:t>one</a:t>
            </a:r>
            <a:r>
              <a:rPr lang="en-US" sz="2400" dirty="0">
                <a:solidFill>
                  <a:srgbClr val="404040"/>
                </a:solidFill>
              </a:rPr>
              <a:t> reason in support or defense of the “Resolved” statements</a:t>
            </a:r>
          </a:p>
          <a:p>
            <a:pPr lvl="0" algn="l" rtl="0">
              <a:spcBef>
                <a:spcPts val="1000"/>
              </a:spcBef>
              <a:spcAft>
                <a:spcPts val="0"/>
              </a:spcAft>
            </a:pPr>
            <a:r>
              <a:rPr lang="en-US" sz="2400" dirty="0">
                <a:solidFill>
                  <a:srgbClr val="404040"/>
                </a:solidFill>
              </a:rPr>
              <a:t>Be as direct as possible and cite research and other resolutions as needed</a:t>
            </a:r>
          </a:p>
          <a:p>
            <a:pPr lvl="0" algn="l" rtl="0">
              <a:spcBef>
                <a:spcPts val="1000"/>
              </a:spcBef>
              <a:spcAft>
                <a:spcPts val="0"/>
              </a:spcAft>
            </a:pPr>
            <a:r>
              <a:rPr lang="en-US" sz="2400" dirty="0">
                <a:solidFill>
                  <a:srgbClr val="404040"/>
                </a:solidFill>
              </a:rPr>
              <a:t>Be sure the title of the resolution accurately reflects the content and intent of the resolution</a:t>
            </a:r>
          </a:p>
          <a:p>
            <a:pPr lvl="0" algn="l" rtl="0">
              <a:spcBef>
                <a:spcPts val="1000"/>
              </a:spcBef>
              <a:spcAft>
                <a:spcPts val="0"/>
              </a:spcAft>
            </a:pPr>
            <a:r>
              <a:rPr lang="en-US" sz="2400" dirty="0">
                <a:solidFill>
                  <a:srgbClr val="404040"/>
                </a:solidFill>
              </a:rPr>
              <a:t>Write out names in first reference with acronym in parenthesis; then use acronym for subsequent reference</a:t>
            </a:r>
          </a:p>
          <a:p>
            <a:endParaRPr lang="en-US" dirty="0"/>
          </a:p>
        </p:txBody>
      </p:sp>
      <p:sp>
        <p:nvSpPr>
          <p:cNvPr id="4" name="Slide Number Placeholder 3">
            <a:extLst>
              <a:ext uri="{FF2B5EF4-FFF2-40B4-BE49-F238E27FC236}">
                <a16:creationId xmlns:a16="http://schemas.microsoft.com/office/drawing/2014/main" id="{15883EB3-7BB0-0D6A-6362-7898EE5E5822}"/>
              </a:ext>
            </a:extLst>
          </p:cNvPr>
          <p:cNvSpPr>
            <a:spLocks noGrp="1"/>
          </p:cNvSpPr>
          <p:nvPr>
            <p:ph type="sldNum" sz="quarter" idx="12"/>
          </p:nvPr>
        </p:nvSpPr>
        <p:spPr/>
        <p:txBody>
          <a:bodyPr/>
          <a:lstStyle/>
          <a:p>
            <a:fld id="{FC94C22D-D015-6649-B5C3-596F33FC97D2}" type="slidenum">
              <a:rPr lang="en-US" smtClean="0"/>
              <a:t>16</a:t>
            </a:fld>
            <a:endParaRPr lang="en-US" dirty="0"/>
          </a:p>
        </p:txBody>
      </p:sp>
    </p:spTree>
    <p:extLst>
      <p:ext uri="{BB962C8B-B14F-4D97-AF65-F5344CB8AC3E}">
        <p14:creationId xmlns:p14="http://schemas.microsoft.com/office/powerpoint/2010/main" val="105332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C9FF-00F7-E2F3-CF3A-D7806A7968A9}"/>
              </a:ext>
            </a:extLst>
          </p:cNvPr>
          <p:cNvSpPr>
            <a:spLocks noGrp="1"/>
          </p:cNvSpPr>
          <p:nvPr>
            <p:ph type="title"/>
          </p:nvPr>
        </p:nvSpPr>
        <p:spPr/>
        <p:txBody>
          <a:bodyPr/>
          <a:lstStyle/>
          <a:p>
            <a:r>
              <a:rPr lang="en-US" dirty="0"/>
              <a:t>Amendments</a:t>
            </a:r>
          </a:p>
        </p:txBody>
      </p:sp>
      <p:sp>
        <p:nvSpPr>
          <p:cNvPr id="3" name="Content Placeholder 2">
            <a:extLst>
              <a:ext uri="{FF2B5EF4-FFF2-40B4-BE49-F238E27FC236}">
                <a16:creationId xmlns:a16="http://schemas.microsoft.com/office/drawing/2014/main" id="{61B956CA-C387-F854-196D-19C897643155}"/>
              </a:ext>
            </a:extLst>
          </p:cNvPr>
          <p:cNvSpPr>
            <a:spLocks noGrp="1"/>
          </p:cNvSpPr>
          <p:nvPr>
            <p:ph idx="1"/>
          </p:nvPr>
        </p:nvSpPr>
        <p:spPr/>
        <p:txBody>
          <a:bodyPr>
            <a:normAutofit lnSpcReduction="10000"/>
          </a:bodyPr>
          <a:lstStyle/>
          <a:p>
            <a:r>
              <a:rPr lang="en-US" sz="2400" dirty="0">
                <a:solidFill>
                  <a:srgbClr val="404040"/>
                </a:solidFill>
              </a:rPr>
              <a:t>Write amendments to help clarify intent and/or expand the scope of a resolution</a:t>
            </a:r>
          </a:p>
          <a:p>
            <a:r>
              <a:rPr lang="en-US" sz="2400" dirty="0">
                <a:solidFill>
                  <a:srgbClr val="404040"/>
                </a:solidFill>
              </a:rPr>
              <a:t>Submit amendments using:</a:t>
            </a:r>
          </a:p>
          <a:p>
            <a:pPr lvl="1"/>
            <a:r>
              <a:rPr lang="en-US" sz="2200" u="sng" dirty="0">
                <a:solidFill>
                  <a:srgbClr val="404040"/>
                </a:solidFill>
              </a:rPr>
              <a:t>Underlining new text</a:t>
            </a:r>
          </a:p>
          <a:p>
            <a:pPr lvl="1"/>
            <a:r>
              <a:rPr lang="en-US" sz="2200" strike="sngStrike" dirty="0">
                <a:solidFill>
                  <a:srgbClr val="404040"/>
                </a:solidFill>
              </a:rPr>
              <a:t>Strikethrough for deleted text</a:t>
            </a:r>
          </a:p>
          <a:p>
            <a:pPr lvl="1"/>
            <a:r>
              <a:rPr lang="en-US" sz="2200" dirty="0">
                <a:solidFill>
                  <a:srgbClr val="404040"/>
                </a:solidFill>
              </a:rPr>
              <a:t>Do not use track changes</a:t>
            </a:r>
          </a:p>
          <a:p>
            <a:r>
              <a:rPr lang="en-US" sz="2400" dirty="0">
                <a:solidFill>
                  <a:srgbClr val="404040"/>
                </a:solidFill>
              </a:rPr>
              <a:t>Review the title after adding an amendment—amend the title if necessary</a:t>
            </a:r>
          </a:p>
          <a:p>
            <a:r>
              <a:rPr lang="en-US" sz="2400" dirty="0">
                <a:solidFill>
                  <a:srgbClr val="404040"/>
                </a:solidFill>
              </a:rPr>
              <a:t>Make sure amendments do not result in inconsistencies within a resolution or reverse the intent of the resolution (better to vote the resolution down)</a:t>
            </a:r>
          </a:p>
          <a:p>
            <a:r>
              <a:rPr lang="en-US" sz="2400" dirty="0">
                <a:solidFill>
                  <a:srgbClr val="404040"/>
                </a:solidFill>
              </a:rPr>
              <a:t>Include contact and seconders for each amendment </a:t>
            </a:r>
          </a:p>
          <a:p>
            <a:endParaRPr lang="en-US" dirty="0"/>
          </a:p>
        </p:txBody>
      </p:sp>
      <p:sp>
        <p:nvSpPr>
          <p:cNvPr id="4" name="Slide Number Placeholder 3">
            <a:extLst>
              <a:ext uri="{FF2B5EF4-FFF2-40B4-BE49-F238E27FC236}">
                <a16:creationId xmlns:a16="http://schemas.microsoft.com/office/drawing/2014/main" id="{703C0891-3343-8987-44FC-099802868A40}"/>
              </a:ext>
            </a:extLst>
          </p:cNvPr>
          <p:cNvSpPr>
            <a:spLocks noGrp="1"/>
          </p:cNvSpPr>
          <p:nvPr>
            <p:ph type="sldNum" sz="quarter" idx="12"/>
          </p:nvPr>
        </p:nvSpPr>
        <p:spPr/>
        <p:txBody>
          <a:bodyPr/>
          <a:lstStyle/>
          <a:p>
            <a:fld id="{FC94C22D-D015-6649-B5C3-596F33FC97D2}" type="slidenum">
              <a:rPr lang="en-US" smtClean="0"/>
              <a:t>17</a:t>
            </a:fld>
            <a:endParaRPr lang="en-US" dirty="0"/>
          </a:p>
        </p:txBody>
      </p:sp>
    </p:spTree>
    <p:extLst>
      <p:ext uri="{BB962C8B-B14F-4D97-AF65-F5344CB8AC3E}">
        <p14:creationId xmlns:p14="http://schemas.microsoft.com/office/powerpoint/2010/main" val="12857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B335-4B6C-60BE-B11A-B6FAD130ED5F}"/>
              </a:ext>
            </a:extLst>
          </p:cNvPr>
          <p:cNvSpPr>
            <a:spLocks noGrp="1"/>
          </p:cNvSpPr>
          <p:nvPr>
            <p:ph type="title"/>
          </p:nvPr>
        </p:nvSpPr>
        <p:spPr/>
        <p:txBody>
          <a:bodyPr/>
          <a:lstStyle/>
          <a:p>
            <a:r>
              <a:rPr lang="en-US" dirty="0"/>
              <a:t>Sample Amendment</a:t>
            </a:r>
          </a:p>
        </p:txBody>
      </p:sp>
      <p:sp>
        <p:nvSpPr>
          <p:cNvPr id="4" name="Slide Number Placeholder 3">
            <a:extLst>
              <a:ext uri="{FF2B5EF4-FFF2-40B4-BE49-F238E27FC236}">
                <a16:creationId xmlns:a16="http://schemas.microsoft.com/office/drawing/2014/main" id="{D8813CB2-263C-BFFD-569E-7EC34D9DC0BF}"/>
              </a:ext>
            </a:extLst>
          </p:cNvPr>
          <p:cNvSpPr>
            <a:spLocks noGrp="1"/>
          </p:cNvSpPr>
          <p:nvPr>
            <p:ph type="sldNum" sz="quarter" idx="12"/>
          </p:nvPr>
        </p:nvSpPr>
        <p:spPr/>
        <p:txBody>
          <a:bodyPr/>
          <a:lstStyle/>
          <a:p>
            <a:fld id="{FC94C22D-D015-6649-B5C3-596F33FC97D2}" type="slidenum">
              <a:rPr lang="en-US" smtClean="0"/>
              <a:t>18</a:t>
            </a:fld>
            <a:endParaRPr lang="en-US" dirty="0"/>
          </a:p>
        </p:txBody>
      </p:sp>
      <p:sp>
        <p:nvSpPr>
          <p:cNvPr id="5" name="Content Placeholder 2">
            <a:extLst>
              <a:ext uri="{FF2B5EF4-FFF2-40B4-BE49-F238E27FC236}">
                <a16:creationId xmlns:a16="http://schemas.microsoft.com/office/drawing/2014/main" id="{94C9E708-1F2D-0B9C-4A50-714DDCC41CBB}"/>
              </a:ext>
            </a:extLst>
          </p:cNvPr>
          <p:cNvSpPr>
            <a:spLocks noGrp="1"/>
          </p:cNvSpPr>
          <p:nvPr>
            <p:ph idx="1"/>
          </p:nvPr>
        </p:nvSpPr>
        <p:spPr>
          <a:xfrm>
            <a:off x="838200" y="2493963"/>
            <a:ext cx="10515600" cy="3762375"/>
          </a:xfrm>
        </p:spPr>
        <p:txBody>
          <a:bodyPr/>
          <a:lstStyle/>
          <a:p>
            <a:pPr marL="0" lvl="0" indent="0" algn="l" rtl="0">
              <a:lnSpc>
                <a:spcPct val="115000"/>
              </a:lnSpc>
              <a:spcBef>
                <a:spcPts val="1200"/>
              </a:spcBef>
              <a:spcAft>
                <a:spcPts val="0"/>
              </a:spcAft>
              <a:buNone/>
            </a:pPr>
            <a:r>
              <a:rPr lang="en-US" b="1" dirty="0"/>
              <a:t>13.01.01 S23 Amend 13.01 Prioritizing Scheduled Sustenance</a:t>
            </a:r>
          </a:p>
          <a:p>
            <a:pPr marL="0" lvl="0" indent="0" algn="l" rtl="0">
              <a:lnSpc>
                <a:spcPct val="115000"/>
              </a:lnSpc>
              <a:spcBef>
                <a:spcPts val="1200"/>
              </a:spcBef>
              <a:spcAft>
                <a:spcPts val="0"/>
              </a:spcAft>
              <a:buNone/>
            </a:pPr>
            <a:r>
              <a:rPr lang="en-US" b="1" dirty="0"/>
              <a:t>Amend second resolved:</a:t>
            </a:r>
          </a:p>
          <a:p>
            <a:pPr marL="0" lvl="0" indent="0" algn="l" rtl="0">
              <a:lnSpc>
                <a:spcPct val="115000"/>
              </a:lnSpc>
              <a:spcBef>
                <a:spcPts val="1200"/>
              </a:spcBef>
              <a:spcAft>
                <a:spcPts val="0"/>
              </a:spcAft>
              <a:buNone/>
            </a:pPr>
            <a:r>
              <a:rPr lang="en-US" dirty="0"/>
              <a:t>Resolved, That the Academic Senate for California Community Colleges (ASCCC) explore options to provide sustenance and </a:t>
            </a:r>
            <a:r>
              <a:rPr lang="en-US" strike="sngStrike" dirty="0"/>
              <a:t>satisfying </a:t>
            </a:r>
            <a:r>
              <a:rPr lang="en-US" u="sng" dirty="0"/>
              <a:t>sugary</a:t>
            </a:r>
            <a:r>
              <a:rPr lang="en-US" dirty="0"/>
              <a:t> snacks at all ASCCC events promptly at 8am, 12pm, and </a:t>
            </a:r>
            <a:r>
              <a:rPr lang="en-US" strike="sngStrike" dirty="0"/>
              <a:t>3pm</a:t>
            </a:r>
            <a:r>
              <a:rPr lang="en-US" u="sng" dirty="0"/>
              <a:t>4pm</a:t>
            </a:r>
            <a:r>
              <a:rPr lang="en-US" dirty="0"/>
              <a:t>.</a:t>
            </a:r>
          </a:p>
          <a:p>
            <a:pPr marL="0" lvl="0" indent="0" algn="l" rtl="0">
              <a:lnSpc>
                <a:spcPct val="115000"/>
              </a:lnSpc>
              <a:spcBef>
                <a:spcPts val="1200"/>
              </a:spcBef>
              <a:spcAft>
                <a:spcPts val="0"/>
              </a:spcAft>
              <a:buNone/>
            </a:pPr>
            <a:r>
              <a:rPr lang="en-US" dirty="0"/>
              <a:t>Contact: </a:t>
            </a:r>
            <a:r>
              <a:rPr lang="en-US" dirty="0" err="1"/>
              <a:t>Kardea</a:t>
            </a:r>
            <a:r>
              <a:rPr lang="en-US" dirty="0"/>
              <a:t> Brown, Southern College</a:t>
            </a:r>
          </a:p>
        </p:txBody>
      </p:sp>
    </p:spTree>
    <p:extLst>
      <p:ext uri="{BB962C8B-B14F-4D97-AF65-F5344CB8AC3E}">
        <p14:creationId xmlns:p14="http://schemas.microsoft.com/office/powerpoint/2010/main" val="69421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21E4-628A-4F7E-97CD-1CD028D45701}"/>
              </a:ext>
            </a:extLst>
          </p:cNvPr>
          <p:cNvSpPr>
            <a:spLocks noGrp="1"/>
          </p:cNvSpPr>
          <p:nvPr>
            <p:ph type="title"/>
          </p:nvPr>
        </p:nvSpPr>
        <p:spPr/>
        <p:txBody>
          <a:bodyPr/>
          <a:lstStyle/>
          <a:p>
            <a:r>
              <a:rPr lang="en-US" dirty="0"/>
              <a:t>Words Matter</a:t>
            </a:r>
          </a:p>
        </p:txBody>
      </p:sp>
      <p:sp>
        <p:nvSpPr>
          <p:cNvPr id="3" name="Content Placeholder 2">
            <a:extLst>
              <a:ext uri="{FF2B5EF4-FFF2-40B4-BE49-F238E27FC236}">
                <a16:creationId xmlns:a16="http://schemas.microsoft.com/office/drawing/2014/main" id="{180862B9-0571-DC1D-3B1D-314AE8DABCB3}"/>
              </a:ext>
            </a:extLst>
          </p:cNvPr>
          <p:cNvSpPr>
            <a:spLocks noGrp="1"/>
          </p:cNvSpPr>
          <p:nvPr>
            <p:ph idx="1"/>
          </p:nvPr>
        </p:nvSpPr>
        <p:spPr/>
        <p:txBody>
          <a:bodyPr/>
          <a:lstStyle/>
          <a:p>
            <a:pPr marL="0" lvl="0" indent="0" algn="l" rtl="0">
              <a:spcBef>
                <a:spcPts val="0"/>
              </a:spcBef>
              <a:spcAft>
                <a:spcPts val="0"/>
              </a:spcAft>
              <a:buNone/>
            </a:pPr>
            <a:r>
              <a:rPr lang="en-US" sz="2000" dirty="0">
                <a:solidFill>
                  <a:srgbClr val="404040"/>
                </a:solidFill>
              </a:rPr>
              <a:t>Carefully consider word choice:</a:t>
            </a:r>
          </a:p>
          <a:p>
            <a:pPr>
              <a:spcBef>
                <a:spcPts val="600"/>
              </a:spcBef>
            </a:pPr>
            <a:r>
              <a:rPr lang="en-US" sz="2000" dirty="0">
                <a:solidFill>
                  <a:srgbClr val="404040"/>
                </a:solidFill>
              </a:rPr>
              <a:t>Use qualifiers sparingly, such as any, every, all, never, none, etc.</a:t>
            </a:r>
          </a:p>
          <a:p>
            <a:pPr>
              <a:spcBef>
                <a:spcPts val="600"/>
              </a:spcBef>
            </a:pPr>
            <a:r>
              <a:rPr lang="en-US" sz="2000" dirty="0">
                <a:solidFill>
                  <a:srgbClr val="404040"/>
                </a:solidFill>
              </a:rPr>
              <a:t>Use “recommend” carefully—be clear about what is being recommended</a:t>
            </a:r>
          </a:p>
          <a:p>
            <a:pPr>
              <a:spcBef>
                <a:spcPts val="600"/>
              </a:spcBef>
            </a:pPr>
            <a:r>
              <a:rPr lang="en-US" sz="2000" dirty="0">
                <a:solidFill>
                  <a:srgbClr val="404040"/>
                </a:solidFill>
              </a:rPr>
              <a:t>Contemplate using “ensure” or “require”—ask if it is within ASCCC’s power and purview</a:t>
            </a:r>
          </a:p>
          <a:p>
            <a:pPr>
              <a:spcBef>
                <a:spcPts val="600"/>
              </a:spcBef>
            </a:pPr>
            <a:r>
              <a:rPr lang="en-US" sz="2000" dirty="0">
                <a:solidFill>
                  <a:srgbClr val="404040"/>
                </a:solidFill>
              </a:rPr>
              <a:t>Decide when appropriate to use “assert” or “affirm”—it implies a position</a:t>
            </a:r>
          </a:p>
          <a:p>
            <a:pPr>
              <a:spcBef>
                <a:spcPts val="600"/>
              </a:spcBef>
            </a:pPr>
            <a:r>
              <a:rPr lang="en-US" sz="2000" dirty="0">
                <a:solidFill>
                  <a:srgbClr val="404040"/>
                </a:solidFill>
              </a:rPr>
              <a:t>Consider when to use “support”—ask if this will require funding support</a:t>
            </a:r>
          </a:p>
          <a:p>
            <a:pPr>
              <a:spcBef>
                <a:spcPts val="600"/>
              </a:spcBef>
            </a:pPr>
            <a:r>
              <a:rPr lang="en-US" sz="2000" dirty="0">
                <a:solidFill>
                  <a:srgbClr val="404040"/>
                </a:solidFill>
              </a:rPr>
              <a:t>Use “work with” (collaborate with system partners) rather than “make”—focus on the action and goal  </a:t>
            </a:r>
          </a:p>
          <a:p>
            <a:endParaRPr lang="en-US" dirty="0"/>
          </a:p>
        </p:txBody>
      </p:sp>
      <p:sp>
        <p:nvSpPr>
          <p:cNvPr id="4" name="Slide Number Placeholder 3">
            <a:extLst>
              <a:ext uri="{FF2B5EF4-FFF2-40B4-BE49-F238E27FC236}">
                <a16:creationId xmlns:a16="http://schemas.microsoft.com/office/drawing/2014/main" id="{7183C4DF-640E-AA3E-7843-FBA82177B3EA}"/>
              </a:ext>
            </a:extLst>
          </p:cNvPr>
          <p:cNvSpPr>
            <a:spLocks noGrp="1"/>
          </p:cNvSpPr>
          <p:nvPr>
            <p:ph type="sldNum" sz="quarter" idx="12"/>
          </p:nvPr>
        </p:nvSpPr>
        <p:spPr/>
        <p:txBody>
          <a:bodyPr/>
          <a:lstStyle/>
          <a:p>
            <a:fld id="{FC94C22D-D015-6649-B5C3-596F33FC97D2}" type="slidenum">
              <a:rPr lang="en-US" smtClean="0"/>
              <a:t>19</a:t>
            </a:fld>
            <a:endParaRPr lang="en-US" dirty="0"/>
          </a:p>
        </p:txBody>
      </p:sp>
    </p:spTree>
    <p:extLst>
      <p:ext uri="{BB962C8B-B14F-4D97-AF65-F5344CB8AC3E}">
        <p14:creationId xmlns:p14="http://schemas.microsoft.com/office/powerpoint/2010/main" val="3189319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DAF553-5024-3A62-BFAA-DB589D98CF21}"/>
              </a:ext>
            </a:extLst>
          </p:cNvPr>
          <p:cNvSpPr>
            <a:spLocks noGrp="1"/>
          </p:cNvSpPr>
          <p:nvPr>
            <p:ph type="title"/>
          </p:nvPr>
        </p:nvSpPr>
        <p:spPr/>
        <p:txBody>
          <a:bodyPr/>
          <a:lstStyle/>
          <a:p>
            <a:r>
              <a:rPr lang="en-US" dirty="0"/>
              <a:t>Session Description</a:t>
            </a:r>
          </a:p>
        </p:txBody>
      </p:sp>
      <p:sp>
        <p:nvSpPr>
          <p:cNvPr id="6" name="Content Placeholder 5">
            <a:extLst>
              <a:ext uri="{FF2B5EF4-FFF2-40B4-BE49-F238E27FC236}">
                <a16:creationId xmlns:a16="http://schemas.microsoft.com/office/drawing/2014/main" id="{88B5A2BF-5AB4-2999-8CBA-45D9E0BAC9E7}"/>
              </a:ext>
            </a:extLst>
          </p:cNvPr>
          <p:cNvSpPr>
            <a:spLocks noGrp="1"/>
          </p:cNvSpPr>
          <p:nvPr>
            <p:ph idx="1"/>
          </p:nvPr>
        </p:nvSpPr>
        <p:spPr/>
        <p:txBody>
          <a:bodyPr/>
          <a:lstStyle/>
          <a:p>
            <a:r>
              <a:rPr lang="en-US" dirty="0"/>
              <a:t>Resolutions are the formal process by which the faculty body expresses positions and directs the work of the ASCCC on academic and professional matters. This process allows us to engage in critical conversations that are necessary to challenge the status quo, using our collective voices to remove barriers that hinder student success. We will provide an overview of the ASCCC resolutions process, including how resolutions provide direction for the ASCCC, how to write and submit resolutions, and the process by which delegates consider and debate resolutions at plenary session.  Useful guidelines and resources will also be discussed, such as the Resolutions Handbook.</a:t>
            </a:r>
          </a:p>
        </p:txBody>
      </p:sp>
      <p:sp>
        <p:nvSpPr>
          <p:cNvPr id="4" name="Slide Number Placeholder 3">
            <a:extLst>
              <a:ext uri="{FF2B5EF4-FFF2-40B4-BE49-F238E27FC236}">
                <a16:creationId xmlns:a16="http://schemas.microsoft.com/office/drawing/2014/main" id="{CD7A5CFD-41E9-8F92-A3B2-828154752327}"/>
              </a:ext>
            </a:extLst>
          </p:cNvPr>
          <p:cNvSpPr>
            <a:spLocks noGrp="1"/>
          </p:cNvSpPr>
          <p:nvPr>
            <p:ph type="sldNum" sz="quarter" idx="12"/>
          </p:nvPr>
        </p:nvSpPr>
        <p:spPr/>
        <p:txBody>
          <a:bodyPr/>
          <a:lstStyle/>
          <a:p>
            <a:fld id="{FC94C22D-D015-6649-B5C3-596F33FC97D2}" type="slidenum">
              <a:rPr lang="en-US" smtClean="0"/>
              <a:t>2</a:t>
            </a:fld>
            <a:endParaRPr lang="en-US" dirty="0"/>
          </a:p>
        </p:txBody>
      </p:sp>
    </p:spTree>
    <p:extLst>
      <p:ext uri="{BB962C8B-B14F-4D97-AF65-F5344CB8AC3E}">
        <p14:creationId xmlns:p14="http://schemas.microsoft.com/office/powerpoint/2010/main" val="14249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D4E5-0240-A5B3-3201-34944558446C}"/>
              </a:ext>
            </a:extLst>
          </p:cNvPr>
          <p:cNvSpPr>
            <a:spLocks noGrp="1"/>
          </p:cNvSpPr>
          <p:nvPr>
            <p:ph type="title"/>
          </p:nvPr>
        </p:nvSpPr>
        <p:spPr/>
        <p:txBody>
          <a:bodyPr/>
          <a:lstStyle/>
          <a:p>
            <a:r>
              <a:rPr lang="en-US" dirty="0"/>
              <a:t>Resolution Submission </a:t>
            </a:r>
          </a:p>
        </p:txBody>
      </p:sp>
      <p:sp>
        <p:nvSpPr>
          <p:cNvPr id="3" name="Content Placeholder 2">
            <a:extLst>
              <a:ext uri="{FF2B5EF4-FFF2-40B4-BE49-F238E27FC236}">
                <a16:creationId xmlns:a16="http://schemas.microsoft.com/office/drawing/2014/main" id="{E5794683-2D0B-94DA-58FF-74DA79BEE192}"/>
              </a:ext>
            </a:extLst>
          </p:cNvPr>
          <p:cNvSpPr>
            <a:spLocks noGrp="1"/>
          </p:cNvSpPr>
          <p:nvPr>
            <p:ph idx="1"/>
          </p:nvPr>
        </p:nvSpPr>
        <p:spPr/>
        <p:txBody>
          <a:bodyPr/>
          <a:lstStyle/>
          <a:p>
            <a:pPr marL="457200" indent="-342900">
              <a:buSzPts val="1800"/>
            </a:pPr>
            <a:r>
              <a:rPr lang="en-US" u="sng" dirty="0">
                <a:solidFill>
                  <a:schemeClr val="hlink"/>
                </a:solidFill>
                <a:hlinkClick r:id="rId3"/>
              </a:rPr>
              <a:t>resolutions@asccc.org</a:t>
            </a:r>
            <a:endParaRPr lang="en-US" dirty="0"/>
          </a:p>
          <a:p>
            <a:pPr marL="457200" indent="-342900">
              <a:spcBef>
                <a:spcPts val="0"/>
              </a:spcBef>
              <a:buSzPts val="1800"/>
            </a:pPr>
            <a:r>
              <a:rPr lang="en-US" dirty="0"/>
              <a:t>Amendments ought to use</a:t>
            </a:r>
          </a:p>
          <a:p>
            <a:pPr marL="914400" lvl="1" indent="-342900">
              <a:spcBef>
                <a:spcPts val="0"/>
              </a:spcBef>
              <a:buSzPts val="1800"/>
            </a:pPr>
            <a:r>
              <a:rPr lang="en-US" u="sng" dirty="0"/>
              <a:t>Underline for additions</a:t>
            </a:r>
          </a:p>
          <a:p>
            <a:pPr marL="914400" lvl="1" indent="-342900">
              <a:spcBef>
                <a:spcPts val="0"/>
              </a:spcBef>
              <a:buSzPts val="1800"/>
            </a:pPr>
            <a:r>
              <a:rPr lang="en-US" strike="sngStrike" dirty="0"/>
              <a:t>Strikethrough for deletions</a:t>
            </a:r>
          </a:p>
          <a:p>
            <a:pPr marL="457200" indent="-342900">
              <a:spcBef>
                <a:spcPts val="0"/>
              </a:spcBef>
              <a:buSzPts val="1800"/>
            </a:pPr>
            <a:r>
              <a:rPr lang="en-US" dirty="0"/>
              <a:t>Include four seconders </a:t>
            </a:r>
            <a:r>
              <a:rPr lang="en-US"/>
              <a:t>with names, colleges, </a:t>
            </a:r>
            <a:r>
              <a:rPr lang="en-US" dirty="0"/>
              <a:t>and </a:t>
            </a:r>
            <a:r>
              <a:rPr lang="en-US"/>
              <a:t>email addresses</a:t>
            </a:r>
            <a:endParaRPr lang="en-US" dirty="0"/>
          </a:p>
          <a:p>
            <a:pPr marL="457200" indent="-342900">
              <a:spcBef>
                <a:spcPts val="0"/>
              </a:spcBef>
              <a:buSzPts val="1800"/>
            </a:pPr>
            <a:endParaRPr lang="en-US" dirty="0"/>
          </a:p>
          <a:p>
            <a:pPr marL="457200" indent="-342900">
              <a:spcBef>
                <a:spcPts val="0"/>
              </a:spcBef>
              <a:buSzPts val="1800"/>
            </a:pPr>
            <a:r>
              <a:rPr lang="en-US" dirty="0"/>
              <a:t>Mock resolutions due dates/times:</a:t>
            </a:r>
          </a:p>
          <a:p>
            <a:pPr marL="914400" lvl="1" indent="-342900">
              <a:spcBef>
                <a:spcPts val="0"/>
              </a:spcBef>
              <a:buSzPts val="1800"/>
            </a:pPr>
            <a:r>
              <a:rPr lang="en-US" dirty="0"/>
              <a:t>6pm Thu June 15 mock resolutions due</a:t>
            </a:r>
          </a:p>
          <a:p>
            <a:pPr marL="914400" lvl="1" indent="-342900">
              <a:spcBef>
                <a:spcPts val="0"/>
              </a:spcBef>
              <a:buSzPts val="1800"/>
            </a:pPr>
            <a:r>
              <a:rPr lang="en-US" dirty="0"/>
              <a:t>1pm Fri June 16 mock amendments and urgent resolutions due </a:t>
            </a:r>
          </a:p>
          <a:p>
            <a:endParaRPr lang="en-US" dirty="0"/>
          </a:p>
        </p:txBody>
      </p:sp>
      <p:sp>
        <p:nvSpPr>
          <p:cNvPr id="4" name="Slide Number Placeholder 3">
            <a:extLst>
              <a:ext uri="{FF2B5EF4-FFF2-40B4-BE49-F238E27FC236}">
                <a16:creationId xmlns:a16="http://schemas.microsoft.com/office/drawing/2014/main" id="{39091720-B467-ADE6-362E-AB96E9F7AFCF}"/>
              </a:ext>
            </a:extLst>
          </p:cNvPr>
          <p:cNvSpPr>
            <a:spLocks noGrp="1"/>
          </p:cNvSpPr>
          <p:nvPr>
            <p:ph type="sldNum" sz="quarter" idx="12"/>
          </p:nvPr>
        </p:nvSpPr>
        <p:spPr/>
        <p:txBody>
          <a:bodyPr/>
          <a:lstStyle/>
          <a:p>
            <a:fld id="{FC94C22D-D015-6649-B5C3-596F33FC97D2}" type="slidenum">
              <a:rPr lang="en-US" smtClean="0"/>
              <a:t>20</a:t>
            </a:fld>
            <a:endParaRPr lang="en-US" dirty="0"/>
          </a:p>
        </p:txBody>
      </p:sp>
    </p:spTree>
    <p:extLst>
      <p:ext uri="{BB962C8B-B14F-4D97-AF65-F5344CB8AC3E}">
        <p14:creationId xmlns:p14="http://schemas.microsoft.com/office/powerpoint/2010/main" val="1714592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9E54-41DB-3428-1D74-C5A061FDD634}"/>
              </a:ext>
            </a:extLst>
          </p:cNvPr>
          <p:cNvSpPr>
            <a:spLocks noGrp="1"/>
          </p:cNvSpPr>
          <p:nvPr>
            <p:ph type="title"/>
          </p:nvPr>
        </p:nvSpPr>
        <p:spPr/>
        <p:txBody>
          <a:bodyPr/>
          <a:lstStyle/>
          <a:p>
            <a:r>
              <a:rPr lang="en-US" dirty="0"/>
              <a:t>Mock Plenary</a:t>
            </a:r>
            <a:br>
              <a:rPr lang="en-US" dirty="0"/>
            </a:br>
            <a:endParaRPr lang="en-US" dirty="0"/>
          </a:p>
        </p:txBody>
      </p:sp>
      <p:sp>
        <p:nvSpPr>
          <p:cNvPr id="3" name="Content Placeholder 2">
            <a:extLst>
              <a:ext uri="{FF2B5EF4-FFF2-40B4-BE49-F238E27FC236}">
                <a16:creationId xmlns:a16="http://schemas.microsoft.com/office/drawing/2014/main" id="{7960161C-8DB1-C9C0-C144-BFDA3A12D685}"/>
              </a:ext>
            </a:extLst>
          </p:cNvPr>
          <p:cNvSpPr>
            <a:spLocks noGrp="1"/>
          </p:cNvSpPr>
          <p:nvPr>
            <p:ph idx="1"/>
          </p:nvPr>
        </p:nvSpPr>
        <p:spPr/>
        <p:txBody>
          <a:bodyPr/>
          <a:lstStyle/>
          <a:p>
            <a:pPr marL="457200" indent="-342900">
              <a:spcBef>
                <a:spcPts val="0"/>
              </a:spcBef>
              <a:buSzPts val="1800"/>
            </a:pPr>
            <a:r>
              <a:rPr lang="en-US" dirty="0"/>
              <a:t>Chair will provide process information and then the body adopts the consent calendar</a:t>
            </a:r>
          </a:p>
          <a:p>
            <a:pPr marL="457200" indent="-342900">
              <a:spcBef>
                <a:spcPts val="0"/>
              </a:spcBef>
              <a:buSzPts val="1800"/>
            </a:pPr>
            <a:r>
              <a:rPr lang="en-US" dirty="0"/>
              <a:t>Chair reads resolution titles and resolved statements</a:t>
            </a:r>
          </a:p>
          <a:p>
            <a:pPr marL="457200" indent="-342900">
              <a:spcBef>
                <a:spcPts val="0"/>
              </a:spcBef>
              <a:buSzPts val="1800"/>
            </a:pPr>
            <a:r>
              <a:rPr lang="en-US" dirty="0"/>
              <a:t>Debate at the PRO or CON mic</a:t>
            </a:r>
          </a:p>
          <a:p>
            <a:pPr marL="914400" lvl="1" indent="-342900">
              <a:spcBef>
                <a:spcPts val="0"/>
              </a:spcBef>
              <a:buSzPts val="1800"/>
            </a:pPr>
            <a:r>
              <a:rPr lang="en-US" dirty="0"/>
              <a:t>Three minutes per speaker and 15 minutes total for each resolution</a:t>
            </a:r>
          </a:p>
          <a:p>
            <a:pPr marL="457200" indent="-342900">
              <a:spcBef>
                <a:spcPts val="0"/>
              </a:spcBef>
              <a:buSzPts val="1800"/>
            </a:pPr>
            <a:r>
              <a:rPr lang="en-US" dirty="0"/>
              <a:t>Ask questions or make motions at the </a:t>
            </a:r>
            <a:r>
              <a:rPr lang="en-US" dirty="0" err="1"/>
              <a:t>PARliamentary</a:t>
            </a:r>
            <a:r>
              <a:rPr lang="en-US" dirty="0"/>
              <a:t> mic</a:t>
            </a:r>
          </a:p>
          <a:p>
            <a:pPr marL="457200" indent="-342900">
              <a:spcBef>
                <a:spcPts val="0"/>
              </a:spcBef>
              <a:buSzPts val="1800"/>
            </a:pPr>
            <a:r>
              <a:rPr lang="en-US" dirty="0"/>
              <a:t>Wait to be recognized by the chair</a:t>
            </a:r>
          </a:p>
          <a:p>
            <a:pPr marL="914400" lvl="1" indent="-342900">
              <a:spcBef>
                <a:spcPts val="0"/>
              </a:spcBef>
              <a:buSzPts val="1800"/>
            </a:pPr>
            <a:r>
              <a:rPr lang="en-US" dirty="0"/>
              <a:t>State name and college</a:t>
            </a:r>
          </a:p>
          <a:p>
            <a:pPr marL="457200" indent="-342900">
              <a:spcBef>
                <a:spcPts val="0"/>
              </a:spcBef>
              <a:buSzPts val="1800"/>
            </a:pPr>
            <a:r>
              <a:rPr lang="en-US" dirty="0"/>
              <a:t>Vote via Poll Everywhere</a:t>
            </a:r>
          </a:p>
          <a:p>
            <a:pPr marL="457200" indent="-342900">
              <a:spcBef>
                <a:spcPts val="0"/>
              </a:spcBef>
              <a:buSzPts val="1800"/>
            </a:pPr>
            <a:r>
              <a:rPr lang="en-US" dirty="0"/>
              <a:t>Chair states the outcome (e.g., resolution passes, resolution fails)</a:t>
            </a:r>
          </a:p>
          <a:p>
            <a:endParaRPr lang="en-US" dirty="0"/>
          </a:p>
        </p:txBody>
      </p:sp>
      <p:sp>
        <p:nvSpPr>
          <p:cNvPr id="4" name="Slide Number Placeholder 3">
            <a:extLst>
              <a:ext uri="{FF2B5EF4-FFF2-40B4-BE49-F238E27FC236}">
                <a16:creationId xmlns:a16="http://schemas.microsoft.com/office/drawing/2014/main" id="{1B1A5F3A-EBD8-D670-8FDA-EF2F7009A2D7}"/>
              </a:ext>
            </a:extLst>
          </p:cNvPr>
          <p:cNvSpPr>
            <a:spLocks noGrp="1"/>
          </p:cNvSpPr>
          <p:nvPr>
            <p:ph type="sldNum" sz="quarter" idx="12"/>
          </p:nvPr>
        </p:nvSpPr>
        <p:spPr/>
        <p:txBody>
          <a:bodyPr/>
          <a:lstStyle/>
          <a:p>
            <a:fld id="{FC94C22D-D015-6649-B5C3-596F33FC97D2}" type="slidenum">
              <a:rPr lang="en-US" smtClean="0"/>
              <a:t>21</a:t>
            </a:fld>
            <a:endParaRPr lang="en-US" dirty="0"/>
          </a:p>
        </p:txBody>
      </p:sp>
    </p:spTree>
    <p:extLst>
      <p:ext uri="{BB962C8B-B14F-4D97-AF65-F5344CB8AC3E}">
        <p14:creationId xmlns:p14="http://schemas.microsoft.com/office/powerpoint/2010/main" val="2672869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4C65-3EE2-835F-8AE5-51715EC2B1C7}"/>
              </a:ext>
            </a:extLst>
          </p:cNvPr>
          <p:cNvSpPr>
            <a:spLocks noGrp="1"/>
          </p:cNvSpPr>
          <p:nvPr>
            <p:ph type="title"/>
          </p:nvPr>
        </p:nvSpPr>
        <p:spPr/>
        <p:txBody>
          <a:bodyPr/>
          <a:lstStyle/>
          <a:p>
            <a:r>
              <a:rPr lang="en-US" dirty="0"/>
              <a:t>Order of Consideration </a:t>
            </a:r>
            <a:br>
              <a:rPr lang="en-US" dirty="0"/>
            </a:br>
            <a:endParaRPr lang="en-US" dirty="0"/>
          </a:p>
        </p:txBody>
      </p:sp>
      <p:sp>
        <p:nvSpPr>
          <p:cNvPr id="3" name="Content Placeholder 2">
            <a:extLst>
              <a:ext uri="{FF2B5EF4-FFF2-40B4-BE49-F238E27FC236}">
                <a16:creationId xmlns:a16="http://schemas.microsoft.com/office/drawing/2014/main" id="{AB5884DE-8059-B5B7-8EC9-82F31C069B07}"/>
              </a:ext>
            </a:extLst>
          </p:cNvPr>
          <p:cNvSpPr>
            <a:spLocks noGrp="1"/>
          </p:cNvSpPr>
          <p:nvPr>
            <p:ph idx="1"/>
          </p:nvPr>
        </p:nvSpPr>
        <p:spPr/>
        <p:txBody>
          <a:bodyPr/>
          <a:lstStyle/>
          <a:p>
            <a:pPr marL="457200" indent="-342900">
              <a:spcBef>
                <a:spcPts val="0"/>
              </a:spcBef>
              <a:buSzPts val="1800"/>
            </a:pPr>
            <a:r>
              <a:rPr lang="en-US" dirty="0"/>
              <a:t>Resolutions are considered in the order:</a:t>
            </a:r>
          </a:p>
          <a:p>
            <a:pPr marL="914400" lvl="1" indent="-342900">
              <a:spcBef>
                <a:spcPts val="0"/>
              </a:spcBef>
              <a:buSzPts val="1800"/>
            </a:pPr>
            <a:r>
              <a:rPr lang="en-US" dirty="0"/>
              <a:t>1.01, 2.01, 3.01, etc.</a:t>
            </a:r>
          </a:p>
          <a:p>
            <a:pPr marL="914400" lvl="1" indent="-342900">
              <a:spcBef>
                <a:spcPts val="0"/>
              </a:spcBef>
              <a:buSzPts val="1800"/>
            </a:pPr>
            <a:r>
              <a:rPr lang="en-US" dirty="0"/>
              <a:t>And then 1.02, 2.02, 3.02, etc.</a:t>
            </a:r>
          </a:p>
          <a:p>
            <a:pPr marL="914400" lvl="1" indent="-342900">
              <a:spcBef>
                <a:spcPts val="0"/>
              </a:spcBef>
              <a:buSzPts val="1800"/>
            </a:pPr>
            <a:r>
              <a:rPr lang="en-US" dirty="0"/>
              <a:t>(All the “.01’s” then all the “0.02’s”, etc.)</a:t>
            </a:r>
          </a:p>
          <a:p>
            <a:pPr marL="457200" indent="-342900">
              <a:spcBef>
                <a:spcPts val="0"/>
              </a:spcBef>
              <a:buSzPts val="1800"/>
            </a:pPr>
            <a:r>
              <a:rPr lang="en-US" dirty="0"/>
              <a:t>Accounting for those already adopted via the consent calendar</a:t>
            </a:r>
          </a:p>
          <a:p>
            <a:pPr marL="457200" indent="-342900">
              <a:spcBef>
                <a:spcPts val="0"/>
              </a:spcBef>
              <a:buSzPts val="1800"/>
            </a:pPr>
            <a:r>
              <a:rPr lang="en-US" dirty="0"/>
              <a:t>Associated amendments are considered before the resolution itself</a:t>
            </a:r>
          </a:p>
          <a:p>
            <a:pPr marL="457200" indent="-342900">
              <a:spcBef>
                <a:spcPts val="0"/>
              </a:spcBef>
              <a:buSzPts val="1800"/>
            </a:pPr>
            <a:r>
              <a:rPr lang="en-US" dirty="0"/>
              <a:t>The “perfected” resolution is then considered</a:t>
            </a:r>
          </a:p>
          <a:p>
            <a:endParaRPr lang="en-US" dirty="0"/>
          </a:p>
        </p:txBody>
      </p:sp>
      <p:sp>
        <p:nvSpPr>
          <p:cNvPr id="4" name="Slide Number Placeholder 3">
            <a:extLst>
              <a:ext uri="{FF2B5EF4-FFF2-40B4-BE49-F238E27FC236}">
                <a16:creationId xmlns:a16="http://schemas.microsoft.com/office/drawing/2014/main" id="{A3E9DD58-9F1C-68CE-0EAD-9FE0A24C53D1}"/>
              </a:ext>
            </a:extLst>
          </p:cNvPr>
          <p:cNvSpPr>
            <a:spLocks noGrp="1"/>
          </p:cNvSpPr>
          <p:nvPr>
            <p:ph type="sldNum" sz="quarter" idx="12"/>
          </p:nvPr>
        </p:nvSpPr>
        <p:spPr/>
        <p:txBody>
          <a:bodyPr/>
          <a:lstStyle/>
          <a:p>
            <a:fld id="{FC94C22D-D015-6649-B5C3-596F33FC97D2}" type="slidenum">
              <a:rPr lang="en-US" smtClean="0"/>
              <a:t>22</a:t>
            </a:fld>
            <a:endParaRPr lang="en-US" dirty="0"/>
          </a:p>
        </p:txBody>
      </p:sp>
    </p:spTree>
    <p:extLst>
      <p:ext uri="{BB962C8B-B14F-4D97-AF65-F5344CB8AC3E}">
        <p14:creationId xmlns:p14="http://schemas.microsoft.com/office/powerpoint/2010/main" val="810434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188D-C386-AB03-1F6E-8A3BAB264826}"/>
              </a:ext>
            </a:extLst>
          </p:cNvPr>
          <p:cNvSpPr>
            <a:spLocks noGrp="1"/>
          </p:cNvSpPr>
          <p:nvPr>
            <p:ph type="title"/>
          </p:nvPr>
        </p:nvSpPr>
        <p:spPr/>
        <p:txBody>
          <a:bodyPr/>
          <a:lstStyle/>
          <a:p>
            <a:r>
              <a:rPr lang="en-US" dirty="0"/>
              <a:t>Writing Practice: Your Turn!</a:t>
            </a:r>
          </a:p>
        </p:txBody>
      </p:sp>
      <p:sp>
        <p:nvSpPr>
          <p:cNvPr id="3" name="Content Placeholder 2">
            <a:extLst>
              <a:ext uri="{FF2B5EF4-FFF2-40B4-BE49-F238E27FC236}">
                <a16:creationId xmlns:a16="http://schemas.microsoft.com/office/drawing/2014/main" id="{DD447B0F-793F-10E3-D33B-0B57EDEB90BB}"/>
              </a:ext>
            </a:extLst>
          </p:cNvPr>
          <p:cNvSpPr>
            <a:spLocks noGrp="1"/>
          </p:cNvSpPr>
          <p:nvPr>
            <p:ph idx="1"/>
          </p:nvPr>
        </p:nvSpPr>
        <p:spPr/>
        <p:txBody>
          <a:bodyPr/>
          <a:lstStyle/>
          <a:p>
            <a:pPr marL="457200" indent="-342900">
              <a:buSzPts val="1800"/>
            </a:pPr>
            <a:r>
              <a:rPr lang="en-US" dirty="0"/>
              <a:t>Ideas for resolutions?</a:t>
            </a:r>
          </a:p>
          <a:p>
            <a:pPr marL="914400" lvl="1" indent="-342900">
              <a:spcBef>
                <a:spcPts val="0"/>
              </a:spcBef>
              <a:buSzPts val="1800"/>
            </a:pPr>
            <a:r>
              <a:rPr lang="en-US" dirty="0"/>
              <a:t>Serious: practice for Plenary Session</a:t>
            </a:r>
          </a:p>
          <a:p>
            <a:pPr marL="914400" lvl="1" indent="-342900">
              <a:spcBef>
                <a:spcPts val="0"/>
              </a:spcBef>
              <a:buSzPts val="1800"/>
            </a:pPr>
            <a:r>
              <a:rPr lang="en-US" dirty="0"/>
              <a:t>Silly: just for fun/practice</a:t>
            </a:r>
          </a:p>
          <a:p>
            <a:endParaRPr lang="en-US" dirty="0"/>
          </a:p>
        </p:txBody>
      </p:sp>
      <p:sp>
        <p:nvSpPr>
          <p:cNvPr id="4" name="Slide Number Placeholder 3">
            <a:extLst>
              <a:ext uri="{FF2B5EF4-FFF2-40B4-BE49-F238E27FC236}">
                <a16:creationId xmlns:a16="http://schemas.microsoft.com/office/drawing/2014/main" id="{91D4DED9-DEF5-ACC8-1990-F6A751B5A5E7}"/>
              </a:ext>
            </a:extLst>
          </p:cNvPr>
          <p:cNvSpPr>
            <a:spLocks noGrp="1"/>
          </p:cNvSpPr>
          <p:nvPr>
            <p:ph type="sldNum" sz="quarter" idx="12"/>
          </p:nvPr>
        </p:nvSpPr>
        <p:spPr/>
        <p:txBody>
          <a:bodyPr/>
          <a:lstStyle/>
          <a:p>
            <a:fld id="{FC94C22D-D015-6649-B5C3-596F33FC97D2}" type="slidenum">
              <a:rPr lang="en-US" smtClean="0"/>
              <a:t>23</a:t>
            </a:fld>
            <a:endParaRPr lang="en-US" dirty="0"/>
          </a:p>
        </p:txBody>
      </p:sp>
    </p:spTree>
    <p:extLst>
      <p:ext uri="{BB962C8B-B14F-4D97-AF65-F5344CB8AC3E}">
        <p14:creationId xmlns:p14="http://schemas.microsoft.com/office/powerpoint/2010/main" val="3829877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66EC-7244-923E-6A9A-A3A9523886A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EB00B38-3F6C-ABCD-AD97-21DAEB226CB6}"/>
              </a:ext>
            </a:extLst>
          </p:cNvPr>
          <p:cNvSpPr>
            <a:spLocks noGrp="1"/>
          </p:cNvSpPr>
          <p:nvPr>
            <p:ph idx="1"/>
          </p:nvPr>
        </p:nvSpPr>
        <p:spPr/>
        <p:txBody>
          <a:bodyPr/>
          <a:lstStyle/>
          <a:p>
            <a:r>
              <a:rPr lang="en-US" dirty="0">
                <a:hlinkClick r:id="rId3"/>
              </a:rPr>
              <a:t>Resolutions Handbook 2021</a:t>
            </a:r>
            <a:endParaRPr lang="en-US" dirty="0"/>
          </a:p>
          <a:p>
            <a:r>
              <a:rPr lang="en-US" dirty="0"/>
              <a:t>Searchable </a:t>
            </a:r>
            <a:r>
              <a:rPr lang="en-US" dirty="0">
                <a:hlinkClick r:id="rId4"/>
              </a:rPr>
              <a:t>adopted resolutions</a:t>
            </a:r>
            <a:endParaRPr lang="en-US" dirty="0"/>
          </a:p>
          <a:p>
            <a:r>
              <a:rPr lang="en-US" dirty="0"/>
              <a:t>Questions: </a:t>
            </a:r>
            <a:r>
              <a:rPr lang="en-US" dirty="0">
                <a:hlinkClick r:id="rId5"/>
              </a:rPr>
              <a:t>info@asccc.org</a:t>
            </a:r>
            <a:endParaRPr lang="en-US" dirty="0"/>
          </a:p>
          <a:p>
            <a:endParaRPr lang="en-US" dirty="0"/>
          </a:p>
        </p:txBody>
      </p:sp>
      <p:sp>
        <p:nvSpPr>
          <p:cNvPr id="4" name="Slide Number Placeholder 3">
            <a:extLst>
              <a:ext uri="{FF2B5EF4-FFF2-40B4-BE49-F238E27FC236}">
                <a16:creationId xmlns:a16="http://schemas.microsoft.com/office/drawing/2014/main" id="{4AF27656-BABB-A31C-81C5-0EA1EBCC7DF9}"/>
              </a:ext>
            </a:extLst>
          </p:cNvPr>
          <p:cNvSpPr>
            <a:spLocks noGrp="1"/>
          </p:cNvSpPr>
          <p:nvPr>
            <p:ph type="sldNum" sz="quarter" idx="12"/>
          </p:nvPr>
        </p:nvSpPr>
        <p:spPr/>
        <p:txBody>
          <a:bodyPr/>
          <a:lstStyle/>
          <a:p>
            <a:fld id="{FC94C22D-D015-6649-B5C3-596F33FC97D2}" type="slidenum">
              <a:rPr lang="en-US" smtClean="0"/>
              <a:t>24</a:t>
            </a:fld>
            <a:endParaRPr lang="en-US" dirty="0"/>
          </a:p>
        </p:txBody>
      </p:sp>
    </p:spTree>
    <p:extLst>
      <p:ext uri="{BB962C8B-B14F-4D97-AF65-F5344CB8AC3E}">
        <p14:creationId xmlns:p14="http://schemas.microsoft.com/office/powerpoint/2010/main" val="403545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0648-DC04-D156-3832-3D39C635EFFC}"/>
              </a:ext>
            </a:extLst>
          </p:cNvPr>
          <p:cNvSpPr>
            <a:spLocks noGrp="1"/>
          </p:cNvSpPr>
          <p:nvPr>
            <p:ph type="title"/>
          </p:nvPr>
        </p:nvSpPr>
        <p:spPr/>
        <p:txBody>
          <a:bodyPr/>
          <a:lstStyle/>
          <a:p>
            <a:r>
              <a:rPr lang="en-US" dirty="0"/>
              <a:t>Think About It</a:t>
            </a:r>
          </a:p>
        </p:txBody>
      </p:sp>
      <p:sp>
        <p:nvSpPr>
          <p:cNvPr id="3" name="Content Placeholder 2">
            <a:extLst>
              <a:ext uri="{FF2B5EF4-FFF2-40B4-BE49-F238E27FC236}">
                <a16:creationId xmlns:a16="http://schemas.microsoft.com/office/drawing/2014/main" id="{0833F825-9FAF-350F-1DC0-58CB4A6DCB86}"/>
              </a:ext>
            </a:extLst>
          </p:cNvPr>
          <p:cNvSpPr>
            <a:spLocks noGrp="1"/>
          </p:cNvSpPr>
          <p:nvPr>
            <p:ph idx="1"/>
          </p:nvPr>
        </p:nvSpPr>
        <p:spPr/>
        <p:txBody>
          <a:bodyPr/>
          <a:lstStyle/>
          <a:p>
            <a:pPr marL="228600" lvl="0" indent="-228600" algn="l" rtl="0">
              <a:lnSpc>
                <a:spcPct val="90000"/>
              </a:lnSpc>
              <a:spcBef>
                <a:spcPts val="0"/>
              </a:spcBef>
              <a:spcAft>
                <a:spcPts val="0"/>
              </a:spcAft>
              <a:buClr>
                <a:srgbClr val="424242"/>
              </a:buClr>
              <a:buSzPts val="2200"/>
              <a:buChar char="•"/>
            </a:pPr>
            <a:r>
              <a:rPr lang="en-US" dirty="0"/>
              <a:t>When you think about resolutions, what is the first word that comes to mind?</a:t>
            </a:r>
          </a:p>
        </p:txBody>
      </p:sp>
      <p:sp>
        <p:nvSpPr>
          <p:cNvPr id="4" name="Slide Number Placeholder 3">
            <a:extLst>
              <a:ext uri="{FF2B5EF4-FFF2-40B4-BE49-F238E27FC236}">
                <a16:creationId xmlns:a16="http://schemas.microsoft.com/office/drawing/2014/main" id="{62655EA2-AF5F-B218-E8CD-B65679F7D764}"/>
              </a:ext>
            </a:extLst>
          </p:cNvPr>
          <p:cNvSpPr>
            <a:spLocks noGrp="1"/>
          </p:cNvSpPr>
          <p:nvPr>
            <p:ph type="sldNum" sz="quarter" idx="12"/>
          </p:nvPr>
        </p:nvSpPr>
        <p:spPr/>
        <p:txBody>
          <a:bodyPr/>
          <a:lstStyle/>
          <a:p>
            <a:fld id="{FC94C22D-D015-6649-B5C3-596F33FC97D2}" type="slidenum">
              <a:rPr lang="en-US" smtClean="0"/>
              <a:t>3</a:t>
            </a:fld>
            <a:endParaRPr lang="en-US" dirty="0"/>
          </a:p>
        </p:txBody>
      </p:sp>
    </p:spTree>
    <p:extLst>
      <p:ext uri="{BB962C8B-B14F-4D97-AF65-F5344CB8AC3E}">
        <p14:creationId xmlns:p14="http://schemas.microsoft.com/office/powerpoint/2010/main" val="4274789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8757-84FB-3FD0-FF88-0F960D6D6182}"/>
              </a:ext>
            </a:extLst>
          </p:cNvPr>
          <p:cNvSpPr>
            <a:spLocks noGrp="1"/>
          </p:cNvSpPr>
          <p:nvPr>
            <p:ph type="title"/>
          </p:nvPr>
        </p:nvSpPr>
        <p:spPr/>
        <p:txBody>
          <a:bodyPr/>
          <a:lstStyle/>
          <a:p>
            <a:r>
              <a:rPr lang="en-US" dirty="0"/>
              <a:t>The Language of Resolutions</a:t>
            </a:r>
          </a:p>
        </p:txBody>
      </p:sp>
      <p:sp>
        <p:nvSpPr>
          <p:cNvPr id="3" name="Content Placeholder 2">
            <a:extLst>
              <a:ext uri="{FF2B5EF4-FFF2-40B4-BE49-F238E27FC236}">
                <a16:creationId xmlns:a16="http://schemas.microsoft.com/office/drawing/2014/main" id="{D1D03A6C-9E0C-1FCD-F987-6F9E3BADCA57}"/>
              </a:ext>
            </a:extLst>
          </p:cNvPr>
          <p:cNvSpPr>
            <a:spLocks noGrp="1"/>
          </p:cNvSpPr>
          <p:nvPr>
            <p:ph idx="1"/>
          </p:nvPr>
        </p:nvSpPr>
        <p:spPr>
          <a:xfrm>
            <a:off x="381000" y="2380421"/>
            <a:ext cx="11689080" cy="4226754"/>
          </a:xfrm>
        </p:spPr>
        <p:txBody>
          <a:bodyPr>
            <a:normAutofit lnSpcReduction="10000"/>
          </a:bodyPr>
          <a:lstStyle/>
          <a:p>
            <a:pPr marL="0" lvl="0" indent="0" algn="l" rtl="0">
              <a:spcBef>
                <a:spcPts val="1000"/>
              </a:spcBef>
              <a:spcAft>
                <a:spcPts val="0"/>
              </a:spcAft>
              <a:buNone/>
            </a:pPr>
            <a:r>
              <a:rPr lang="en-US" dirty="0"/>
              <a:t>Amendment - can add, alter, or delete substantive clauses in a draft resolution</a:t>
            </a:r>
          </a:p>
          <a:p>
            <a:pPr marL="0" lvl="0" indent="0" algn="l" rtl="0">
              <a:spcBef>
                <a:spcPts val="1000"/>
              </a:spcBef>
              <a:spcAft>
                <a:spcPts val="0"/>
              </a:spcAft>
              <a:buNone/>
            </a:pPr>
            <a:r>
              <a:rPr lang="en-US" dirty="0"/>
              <a:t>Packet - the collection of resolutions that are currently in circulation ahead of and during a plenary session</a:t>
            </a:r>
          </a:p>
          <a:p>
            <a:pPr marL="0" lvl="0" indent="0" algn="l" rtl="0">
              <a:spcBef>
                <a:spcPts val="1000"/>
              </a:spcBef>
              <a:spcAft>
                <a:spcPts val="0"/>
              </a:spcAft>
              <a:buNone/>
            </a:pPr>
            <a:r>
              <a:rPr lang="en-US" dirty="0"/>
              <a:t>Resolutions - the formal process by which the faculty body expresses positions and directs the work of the ASCCC on academic and professional matters</a:t>
            </a:r>
          </a:p>
          <a:p>
            <a:pPr marL="0" lvl="0" indent="0" algn="l" rtl="0">
              <a:spcBef>
                <a:spcPts val="1000"/>
              </a:spcBef>
              <a:spcAft>
                <a:spcPts val="0"/>
              </a:spcAft>
              <a:buNone/>
            </a:pPr>
            <a:r>
              <a:rPr lang="en-US" dirty="0"/>
              <a:t>Resolved - statement which identifies the specific proposal for the requestor’s course of action</a:t>
            </a:r>
          </a:p>
          <a:p>
            <a:pPr marL="0" lvl="0" indent="0" algn="l" rtl="0">
              <a:spcBef>
                <a:spcPts val="1000"/>
              </a:spcBef>
              <a:spcAft>
                <a:spcPts val="0"/>
              </a:spcAft>
              <a:buNone/>
            </a:pPr>
            <a:r>
              <a:rPr lang="en-US" dirty="0"/>
              <a:t>Whereas - statement which provides the basic facts and reasons for the resolution</a:t>
            </a:r>
          </a:p>
          <a:p>
            <a:pPr marL="0" lvl="0" indent="0" algn="l" rtl="0">
              <a:spcBef>
                <a:spcPts val="1000"/>
              </a:spcBef>
              <a:spcAft>
                <a:spcPts val="0"/>
              </a:spcAft>
              <a:buNone/>
            </a:pPr>
            <a:endParaRPr lang="en-US" dirty="0"/>
          </a:p>
          <a:p>
            <a:pPr marL="131445" lvl="0" indent="0" algn="l" rtl="0">
              <a:spcBef>
                <a:spcPts val="1000"/>
              </a:spcBef>
              <a:spcAft>
                <a:spcPts val="0"/>
              </a:spcAft>
              <a:buSzPct val="81818"/>
              <a:buNone/>
            </a:pPr>
            <a:r>
              <a:rPr lang="en-US" dirty="0"/>
              <a:t>*  Indicates the Resolution/Amendment is on the Consent Agenda</a:t>
            </a:r>
          </a:p>
          <a:p>
            <a:pPr marL="131445" lvl="0" indent="0" algn="l" rtl="0">
              <a:spcBef>
                <a:spcPts val="0"/>
              </a:spcBef>
              <a:spcAft>
                <a:spcPts val="0"/>
              </a:spcAft>
              <a:buSzPct val="81818"/>
              <a:buNone/>
            </a:pPr>
            <a:r>
              <a:rPr lang="en-US" dirty="0"/>
              <a:t>+  Indicates the Resolution/Amendment is from the Area Meetings</a:t>
            </a:r>
          </a:p>
          <a:p>
            <a:pPr marL="131445" lvl="0" indent="0" algn="l" rtl="0">
              <a:spcBef>
                <a:spcPts val="0"/>
              </a:spcBef>
              <a:spcAft>
                <a:spcPts val="0"/>
              </a:spcAft>
              <a:buSzPct val="81818"/>
              <a:buNone/>
            </a:pPr>
            <a:r>
              <a:rPr lang="en-US" dirty="0"/>
              <a:t>#  Indicates the Resolution/Amendment is through Thursday of Plenary</a:t>
            </a:r>
          </a:p>
          <a:p>
            <a:endParaRPr lang="en-US" dirty="0"/>
          </a:p>
        </p:txBody>
      </p:sp>
      <p:sp>
        <p:nvSpPr>
          <p:cNvPr id="4" name="Slide Number Placeholder 3">
            <a:extLst>
              <a:ext uri="{FF2B5EF4-FFF2-40B4-BE49-F238E27FC236}">
                <a16:creationId xmlns:a16="http://schemas.microsoft.com/office/drawing/2014/main" id="{078EBBA3-AB49-ABBD-AB2F-EB8931D8076A}"/>
              </a:ext>
            </a:extLst>
          </p:cNvPr>
          <p:cNvSpPr>
            <a:spLocks noGrp="1"/>
          </p:cNvSpPr>
          <p:nvPr>
            <p:ph type="sldNum" sz="quarter" idx="12"/>
          </p:nvPr>
        </p:nvSpPr>
        <p:spPr/>
        <p:txBody>
          <a:bodyPr/>
          <a:lstStyle/>
          <a:p>
            <a:fld id="{FC94C22D-D015-6649-B5C3-596F33FC97D2}" type="slidenum">
              <a:rPr lang="en-US" smtClean="0"/>
              <a:t>4</a:t>
            </a:fld>
            <a:endParaRPr lang="en-US" dirty="0"/>
          </a:p>
        </p:txBody>
      </p:sp>
    </p:spTree>
    <p:extLst>
      <p:ext uri="{BB962C8B-B14F-4D97-AF65-F5344CB8AC3E}">
        <p14:creationId xmlns:p14="http://schemas.microsoft.com/office/powerpoint/2010/main" val="1772108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153D-5DB0-6075-2298-D4A98AA96ADC}"/>
              </a:ext>
            </a:extLst>
          </p:cNvPr>
          <p:cNvSpPr>
            <a:spLocks noGrp="1"/>
          </p:cNvSpPr>
          <p:nvPr>
            <p:ph type="title"/>
          </p:nvPr>
        </p:nvSpPr>
        <p:spPr/>
        <p:txBody>
          <a:bodyPr/>
          <a:lstStyle/>
          <a:p>
            <a:r>
              <a:rPr lang="en-US" dirty="0"/>
              <a:t>Session Goals</a:t>
            </a:r>
          </a:p>
        </p:txBody>
      </p:sp>
      <p:sp>
        <p:nvSpPr>
          <p:cNvPr id="3" name="Content Placeholder 2">
            <a:extLst>
              <a:ext uri="{FF2B5EF4-FFF2-40B4-BE49-F238E27FC236}">
                <a16:creationId xmlns:a16="http://schemas.microsoft.com/office/drawing/2014/main" id="{C38A7D31-6BF8-E990-C470-4163BB4722D8}"/>
              </a:ext>
            </a:extLst>
          </p:cNvPr>
          <p:cNvSpPr>
            <a:spLocks noGrp="1"/>
          </p:cNvSpPr>
          <p:nvPr>
            <p:ph idx="1"/>
          </p:nvPr>
        </p:nvSpPr>
        <p:spPr/>
        <p:txBody>
          <a:bodyPr/>
          <a:lstStyle/>
          <a:p>
            <a:pPr marL="457200" indent="-342900">
              <a:buSzPts val="1800"/>
            </a:pPr>
            <a:r>
              <a:rPr lang="en-US" dirty="0"/>
              <a:t>Understand the purpose and process of resolutions</a:t>
            </a:r>
          </a:p>
          <a:p>
            <a:pPr marL="457200" indent="-342900">
              <a:spcBef>
                <a:spcPts val="0"/>
              </a:spcBef>
              <a:buSzPts val="1800"/>
            </a:pPr>
            <a:r>
              <a:rPr lang="en-US" dirty="0"/>
              <a:t>Start writing resolutions</a:t>
            </a:r>
          </a:p>
          <a:p>
            <a:pPr marL="457200" indent="-342900">
              <a:spcBef>
                <a:spcPts val="0"/>
              </a:spcBef>
              <a:buSzPts val="1800"/>
            </a:pPr>
            <a:r>
              <a:rPr lang="en-US" dirty="0"/>
              <a:t>Ready to debate at Plenary (and Mock Plenary) Session </a:t>
            </a:r>
          </a:p>
          <a:p>
            <a:endParaRPr lang="en-US" dirty="0"/>
          </a:p>
        </p:txBody>
      </p:sp>
      <p:sp>
        <p:nvSpPr>
          <p:cNvPr id="4" name="Slide Number Placeholder 3">
            <a:extLst>
              <a:ext uri="{FF2B5EF4-FFF2-40B4-BE49-F238E27FC236}">
                <a16:creationId xmlns:a16="http://schemas.microsoft.com/office/drawing/2014/main" id="{F340EF44-146C-603E-0051-6A139BD7A30D}"/>
              </a:ext>
            </a:extLst>
          </p:cNvPr>
          <p:cNvSpPr>
            <a:spLocks noGrp="1"/>
          </p:cNvSpPr>
          <p:nvPr>
            <p:ph type="sldNum" sz="quarter" idx="12"/>
          </p:nvPr>
        </p:nvSpPr>
        <p:spPr/>
        <p:txBody>
          <a:bodyPr/>
          <a:lstStyle/>
          <a:p>
            <a:fld id="{FC94C22D-D015-6649-B5C3-596F33FC97D2}" type="slidenum">
              <a:rPr lang="en-US" smtClean="0"/>
              <a:t>5</a:t>
            </a:fld>
            <a:endParaRPr lang="en-US" dirty="0"/>
          </a:p>
        </p:txBody>
      </p:sp>
    </p:spTree>
    <p:extLst>
      <p:ext uri="{BB962C8B-B14F-4D97-AF65-F5344CB8AC3E}">
        <p14:creationId xmlns:p14="http://schemas.microsoft.com/office/powerpoint/2010/main" val="1701975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F5FD-FB9D-357C-900C-47236715105C}"/>
              </a:ext>
            </a:extLst>
          </p:cNvPr>
          <p:cNvSpPr>
            <a:spLocks noGrp="1"/>
          </p:cNvSpPr>
          <p:nvPr>
            <p:ph type="title"/>
          </p:nvPr>
        </p:nvSpPr>
        <p:spPr/>
        <p:txBody>
          <a:bodyPr/>
          <a:lstStyle/>
          <a:p>
            <a:r>
              <a:rPr lang="en-US" dirty="0"/>
              <a:t>Packet Contents</a:t>
            </a:r>
          </a:p>
        </p:txBody>
      </p:sp>
      <p:sp>
        <p:nvSpPr>
          <p:cNvPr id="3" name="Content Placeholder 2">
            <a:extLst>
              <a:ext uri="{FF2B5EF4-FFF2-40B4-BE49-F238E27FC236}">
                <a16:creationId xmlns:a16="http://schemas.microsoft.com/office/drawing/2014/main" id="{324034D0-C01A-A292-D71B-2D3EB6883192}"/>
              </a:ext>
            </a:extLst>
          </p:cNvPr>
          <p:cNvSpPr>
            <a:spLocks noGrp="1"/>
          </p:cNvSpPr>
          <p:nvPr>
            <p:ph idx="1"/>
          </p:nvPr>
        </p:nvSpPr>
        <p:spPr/>
        <p:txBody>
          <a:bodyPr/>
          <a:lstStyle/>
          <a:p>
            <a:pPr>
              <a:spcBef>
                <a:spcPts val="0"/>
              </a:spcBef>
              <a:buClr>
                <a:srgbClr val="424242"/>
              </a:buClr>
              <a:buSzPts val="2200"/>
            </a:pPr>
            <a:r>
              <a:rPr lang="en-US" dirty="0"/>
              <a:t>1.01 Purpose of Resolutions—Collective Voice for Equity</a:t>
            </a:r>
          </a:p>
          <a:p>
            <a:pPr>
              <a:buClr>
                <a:srgbClr val="424242"/>
              </a:buClr>
              <a:buSzPts val="2200"/>
            </a:pPr>
            <a:r>
              <a:rPr lang="en-US" dirty="0"/>
              <a:t>2.01 Debate and Decision—Plenary Session Process</a:t>
            </a:r>
          </a:p>
          <a:p>
            <a:pPr>
              <a:buClr>
                <a:srgbClr val="424242"/>
              </a:buClr>
              <a:buSzPts val="2200"/>
            </a:pPr>
            <a:r>
              <a:rPr lang="en-US" dirty="0"/>
              <a:t>3.01 Timeline of Process</a:t>
            </a:r>
          </a:p>
          <a:p>
            <a:pPr>
              <a:buClr>
                <a:srgbClr val="424242"/>
              </a:buClr>
              <a:buSzPts val="2200"/>
            </a:pPr>
            <a:r>
              <a:rPr lang="en-US" dirty="0"/>
              <a:t>4.01 Resolution Submission</a:t>
            </a:r>
          </a:p>
          <a:p>
            <a:pPr>
              <a:buClr>
                <a:srgbClr val="424242"/>
              </a:buClr>
              <a:buSzPts val="2200"/>
            </a:pPr>
            <a:r>
              <a:rPr lang="en-US" dirty="0"/>
              <a:t>5.01 Components of a Resolution—Resolution Writing</a:t>
            </a:r>
          </a:p>
          <a:p>
            <a:pPr>
              <a:buClr>
                <a:srgbClr val="424242"/>
              </a:buClr>
              <a:buSzPts val="2200"/>
            </a:pPr>
            <a:r>
              <a:rPr lang="en-US" dirty="0"/>
              <a:t>6.01 Mock Plenary</a:t>
            </a:r>
          </a:p>
        </p:txBody>
      </p:sp>
      <p:sp>
        <p:nvSpPr>
          <p:cNvPr id="4" name="Slide Number Placeholder 3">
            <a:extLst>
              <a:ext uri="{FF2B5EF4-FFF2-40B4-BE49-F238E27FC236}">
                <a16:creationId xmlns:a16="http://schemas.microsoft.com/office/drawing/2014/main" id="{A05FDD00-7F47-58C0-772F-FC37864B02BB}"/>
              </a:ext>
            </a:extLst>
          </p:cNvPr>
          <p:cNvSpPr>
            <a:spLocks noGrp="1"/>
          </p:cNvSpPr>
          <p:nvPr>
            <p:ph type="sldNum" sz="quarter" idx="12"/>
          </p:nvPr>
        </p:nvSpPr>
        <p:spPr/>
        <p:txBody>
          <a:bodyPr/>
          <a:lstStyle/>
          <a:p>
            <a:fld id="{FC94C22D-D015-6649-B5C3-596F33FC97D2}" type="slidenum">
              <a:rPr lang="en-US" smtClean="0"/>
              <a:t>6</a:t>
            </a:fld>
            <a:endParaRPr lang="en-US" dirty="0"/>
          </a:p>
        </p:txBody>
      </p:sp>
    </p:spTree>
    <p:extLst>
      <p:ext uri="{BB962C8B-B14F-4D97-AF65-F5344CB8AC3E}">
        <p14:creationId xmlns:p14="http://schemas.microsoft.com/office/powerpoint/2010/main" val="339040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0FF1-E43E-9308-A892-F60883EB8AA1}"/>
              </a:ext>
            </a:extLst>
          </p:cNvPr>
          <p:cNvSpPr>
            <a:spLocks noGrp="1"/>
          </p:cNvSpPr>
          <p:nvPr>
            <p:ph type="title"/>
          </p:nvPr>
        </p:nvSpPr>
        <p:spPr/>
        <p:txBody>
          <a:bodyPr/>
          <a:lstStyle/>
          <a:p>
            <a:r>
              <a:rPr lang="en-US" dirty="0"/>
              <a:t>Purpose of Resolutions—Collective Voice for Equity</a:t>
            </a:r>
            <a:br>
              <a:rPr lang="en-US" dirty="0"/>
            </a:br>
            <a:endParaRPr lang="en-US" dirty="0"/>
          </a:p>
        </p:txBody>
      </p:sp>
      <p:sp>
        <p:nvSpPr>
          <p:cNvPr id="3" name="Content Placeholder 2">
            <a:extLst>
              <a:ext uri="{FF2B5EF4-FFF2-40B4-BE49-F238E27FC236}">
                <a16:creationId xmlns:a16="http://schemas.microsoft.com/office/drawing/2014/main" id="{F30C9D8A-E7DA-E18F-7F2C-74EE02312384}"/>
              </a:ext>
            </a:extLst>
          </p:cNvPr>
          <p:cNvSpPr>
            <a:spLocks noGrp="1"/>
          </p:cNvSpPr>
          <p:nvPr>
            <p:ph idx="1"/>
          </p:nvPr>
        </p:nvSpPr>
        <p:spPr/>
        <p:txBody>
          <a:bodyPr/>
          <a:lstStyle/>
          <a:p>
            <a:pPr marL="0" lvl="0" indent="0" algn="l" rtl="0">
              <a:lnSpc>
                <a:spcPct val="90000"/>
              </a:lnSpc>
              <a:spcBef>
                <a:spcPts val="0"/>
              </a:spcBef>
              <a:spcAft>
                <a:spcPts val="0"/>
              </a:spcAft>
              <a:buNone/>
            </a:pPr>
            <a:r>
              <a:rPr lang="en-US" dirty="0"/>
              <a:t>The ASCCC employs the formal use of resolutions to identify and record the will of the academic senates of the California community colleges.</a:t>
            </a:r>
          </a:p>
          <a:p>
            <a:pPr marL="0" lvl="0" indent="0" algn="l" rtl="0">
              <a:lnSpc>
                <a:spcPct val="90000"/>
              </a:lnSpc>
              <a:spcBef>
                <a:spcPts val="0"/>
              </a:spcBef>
              <a:spcAft>
                <a:spcPts val="0"/>
              </a:spcAft>
              <a:buNone/>
            </a:pPr>
            <a:endParaRPr lang="en-US" dirty="0"/>
          </a:p>
          <a:p>
            <a:pPr marL="0" lvl="0" indent="0" algn="l" rtl="0">
              <a:lnSpc>
                <a:spcPct val="90000"/>
              </a:lnSpc>
              <a:spcBef>
                <a:spcPts val="0"/>
              </a:spcBef>
              <a:spcAft>
                <a:spcPts val="0"/>
              </a:spcAft>
              <a:buNone/>
            </a:pPr>
            <a:r>
              <a:rPr lang="en-US" dirty="0"/>
              <a:t>Adopted resolutions are implemented to:</a:t>
            </a:r>
          </a:p>
          <a:p>
            <a:pPr marL="0" lvl="0" indent="0" algn="l" rtl="0">
              <a:lnSpc>
                <a:spcPct val="90000"/>
              </a:lnSpc>
              <a:spcBef>
                <a:spcPts val="0"/>
              </a:spcBef>
              <a:spcAft>
                <a:spcPts val="0"/>
              </a:spcAft>
              <a:buNone/>
            </a:pPr>
            <a:endParaRPr lang="en-US" dirty="0"/>
          </a:p>
          <a:p>
            <a:pPr marL="457200" lvl="0" indent="-342900" algn="l" rtl="0">
              <a:lnSpc>
                <a:spcPct val="90000"/>
              </a:lnSpc>
              <a:spcBef>
                <a:spcPts val="0"/>
              </a:spcBef>
              <a:spcAft>
                <a:spcPts val="0"/>
              </a:spcAft>
              <a:buSzPts val="1800"/>
              <a:buChar char="•"/>
            </a:pPr>
            <a:r>
              <a:rPr lang="en-US" dirty="0"/>
              <a:t>respond to issues</a:t>
            </a:r>
          </a:p>
          <a:p>
            <a:pPr marL="457200" lvl="0" indent="-342900" algn="l" rtl="0">
              <a:lnSpc>
                <a:spcPct val="90000"/>
              </a:lnSpc>
              <a:spcBef>
                <a:spcPts val="0"/>
              </a:spcBef>
              <a:spcAft>
                <a:spcPts val="0"/>
              </a:spcAft>
              <a:buSzPts val="1800"/>
              <a:buChar char="•"/>
            </a:pPr>
            <a:r>
              <a:rPr lang="en-US" dirty="0"/>
              <a:t>conduct the work of the ASCCC</a:t>
            </a:r>
          </a:p>
          <a:p>
            <a:pPr marL="457200" lvl="0" indent="-342900" algn="l" rtl="0">
              <a:lnSpc>
                <a:spcPct val="90000"/>
              </a:lnSpc>
              <a:spcBef>
                <a:spcPts val="0"/>
              </a:spcBef>
              <a:spcAft>
                <a:spcPts val="0"/>
              </a:spcAft>
              <a:buSzPts val="1800"/>
              <a:buChar char="•"/>
            </a:pPr>
            <a:r>
              <a:rPr lang="en-US" dirty="0"/>
              <a:t>take action</a:t>
            </a:r>
          </a:p>
          <a:p>
            <a:endParaRPr lang="en-US" dirty="0"/>
          </a:p>
        </p:txBody>
      </p:sp>
      <p:sp>
        <p:nvSpPr>
          <p:cNvPr id="4" name="Slide Number Placeholder 3">
            <a:extLst>
              <a:ext uri="{FF2B5EF4-FFF2-40B4-BE49-F238E27FC236}">
                <a16:creationId xmlns:a16="http://schemas.microsoft.com/office/drawing/2014/main" id="{C30AB353-DF92-57C9-7FD6-7CFB4F3C44CE}"/>
              </a:ext>
            </a:extLst>
          </p:cNvPr>
          <p:cNvSpPr>
            <a:spLocks noGrp="1"/>
          </p:cNvSpPr>
          <p:nvPr>
            <p:ph type="sldNum" sz="quarter" idx="12"/>
          </p:nvPr>
        </p:nvSpPr>
        <p:spPr/>
        <p:txBody>
          <a:bodyPr/>
          <a:lstStyle/>
          <a:p>
            <a:fld id="{FC94C22D-D015-6649-B5C3-596F33FC97D2}" type="slidenum">
              <a:rPr lang="en-US" smtClean="0"/>
              <a:t>7</a:t>
            </a:fld>
            <a:endParaRPr lang="en-US" dirty="0"/>
          </a:p>
        </p:txBody>
      </p:sp>
    </p:spTree>
    <p:extLst>
      <p:ext uri="{BB962C8B-B14F-4D97-AF65-F5344CB8AC3E}">
        <p14:creationId xmlns:p14="http://schemas.microsoft.com/office/powerpoint/2010/main" val="121111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5243-A462-8BEE-A780-E6D0C0BFC084}"/>
              </a:ext>
            </a:extLst>
          </p:cNvPr>
          <p:cNvSpPr>
            <a:spLocks noGrp="1"/>
          </p:cNvSpPr>
          <p:nvPr>
            <p:ph type="title"/>
          </p:nvPr>
        </p:nvSpPr>
        <p:spPr/>
        <p:txBody>
          <a:bodyPr/>
          <a:lstStyle/>
          <a:p>
            <a:r>
              <a:rPr lang="en-US" dirty="0"/>
              <a:t>Democracy In Action</a:t>
            </a:r>
          </a:p>
        </p:txBody>
      </p:sp>
      <p:sp>
        <p:nvSpPr>
          <p:cNvPr id="3" name="Content Placeholder 2">
            <a:extLst>
              <a:ext uri="{FF2B5EF4-FFF2-40B4-BE49-F238E27FC236}">
                <a16:creationId xmlns:a16="http://schemas.microsoft.com/office/drawing/2014/main" id="{01F6C0BE-3A4B-A51B-99E8-F94435DFD177}"/>
              </a:ext>
            </a:extLst>
          </p:cNvPr>
          <p:cNvSpPr>
            <a:spLocks noGrp="1"/>
          </p:cNvSpPr>
          <p:nvPr>
            <p:ph idx="1"/>
          </p:nvPr>
        </p:nvSpPr>
        <p:spPr/>
        <p:txBody>
          <a:bodyPr/>
          <a:lstStyle/>
          <a:p>
            <a:pPr marL="457200" indent="-342900">
              <a:buSzPts val="1800"/>
            </a:pPr>
            <a:r>
              <a:rPr lang="en-US" dirty="0"/>
              <a:t>Democracy is a messy process</a:t>
            </a:r>
          </a:p>
          <a:p>
            <a:pPr marL="457200" indent="-342900">
              <a:spcBef>
                <a:spcPts val="0"/>
              </a:spcBef>
              <a:buSzPts val="1800"/>
            </a:pPr>
            <a:r>
              <a:rPr lang="en-US" dirty="0"/>
              <a:t>Resolutions are a bottom-up democratic process</a:t>
            </a:r>
          </a:p>
          <a:p>
            <a:pPr marL="457200" indent="-342900">
              <a:spcBef>
                <a:spcPts val="0"/>
              </a:spcBef>
              <a:buSzPts val="1800"/>
            </a:pPr>
            <a:r>
              <a:rPr lang="en-US" dirty="0"/>
              <a:t>Embrace the chaos!</a:t>
            </a:r>
          </a:p>
          <a:p>
            <a:endParaRPr lang="en-US" dirty="0"/>
          </a:p>
        </p:txBody>
      </p:sp>
      <p:sp>
        <p:nvSpPr>
          <p:cNvPr id="4" name="Slide Number Placeholder 3">
            <a:extLst>
              <a:ext uri="{FF2B5EF4-FFF2-40B4-BE49-F238E27FC236}">
                <a16:creationId xmlns:a16="http://schemas.microsoft.com/office/drawing/2014/main" id="{09F067DE-2619-57BA-37CE-DB9C07FD5105}"/>
              </a:ext>
            </a:extLst>
          </p:cNvPr>
          <p:cNvSpPr>
            <a:spLocks noGrp="1"/>
          </p:cNvSpPr>
          <p:nvPr>
            <p:ph type="sldNum" sz="quarter" idx="12"/>
          </p:nvPr>
        </p:nvSpPr>
        <p:spPr/>
        <p:txBody>
          <a:bodyPr/>
          <a:lstStyle/>
          <a:p>
            <a:fld id="{FC94C22D-D015-6649-B5C3-596F33FC97D2}" type="slidenum">
              <a:rPr lang="en-US" smtClean="0"/>
              <a:t>8</a:t>
            </a:fld>
            <a:endParaRPr lang="en-US" dirty="0"/>
          </a:p>
        </p:txBody>
      </p:sp>
    </p:spTree>
    <p:extLst>
      <p:ext uri="{BB962C8B-B14F-4D97-AF65-F5344CB8AC3E}">
        <p14:creationId xmlns:p14="http://schemas.microsoft.com/office/powerpoint/2010/main" val="379925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1A72-DFA1-3204-C859-A122E997E905}"/>
              </a:ext>
            </a:extLst>
          </p:cNvPr>
          <p:cNvSpPr>
            <a:spLocks noGrp="1"/>
          </p:cNvSpPr>
          <p:nvPr>
            <p:ph type="title"/>
          </p:nvPr>
        </p:nvSpPr>
        <p:spPr/>
        <p:txBody>
          <a:bodyPr/>
          <a:lstStyle/>
          <a:p>
            <a:r>
              <a:rPr lang="en-US" dirty="0"/>
              <a:t>Characteristics of Resolutions</a:t>
            </a:r>
          </a:p>
        </p:txBody>
      </p:sp>
      <p:sp>
        <p:nvSpPr>
          <p:cNvPr id="3" name="Content Placeholder 2">
            <a:extLst>
              <a:ext uri="{FF2B5EF4-FFF2-40B4-BE49-F238E27FC236}">
                <a16:creationId xmlns:a16="http://schemas.microsoft.com/office/drawing/2014/main" id="{49AEAFAC-3C0C-A3C2-FE93-96F6F8D1BA0C}"/>
              </a:ext>
            </a:extLst>
          </p:cNvPr>
          <p:cNvSpPr>
            <a:spLocks noGrp="1"/>
          </p:cNvSpPr>
          <p:nvPr>
            <p:ph idx="1"/>
          </p:nvPr>
        </p:nvSpPr>
        <p:spPr/>
        <p:txBody>
          <a:bodyPr/>
          <a:lstStyle/>
          <a:p>
            <a:pPr marL="457200" indent="-342900">
              <a:buSzPts val="1800"/>
            </a:pPr>
            <a:r>
              <a:rPr lang="en-US" dirty="0"/>
              <a:t>Determine the will of the organization</a:t>
            </a:r>
          </a:p>
          <a:p>
            <a:pPr marL="457200" indent="-342900">
              <a:spcBef>
                <a:spcPts val="0"/>
              </a:spcBef>
              <a:buSzPts val="1800"/>
            </a:pPr>
            <a:r>
              <a:rPr lang="en-US" dirty="0"/>
              <a:t>Must have statewide impact</a:t>
            </a:r>
          </a:p>
          <a:p>
            <a:pPr marL="457200" indent="-342900">
              <a:spcBef>
                <a:spcPts val="0"/>
              </a:spcBef>
              <a:buSzPts val="1800"/>
            </a:pPr>
            <a:r>
              <a:rPr lang="en-US" dirty="0"/>
              <a:t>Limited to four “whereas” and four “resolved” sections</a:t>
            </a:r>
          </a:p>
          <a:p>
            <a:pPr marL="457200" indent="-342900">
              <a:spcBef>
                <a:spcPts val="0"/>
              </a:spcBef>
              <a:buSzPts val="1800"/>
            </a:pPr>
            <a:r>
              <a:rPr lang="en-US" dirty="0"/>
              <a:t>Actions are limited to those within the scope and purview of the ASCCC</a:t>
            </a:r>
          </a:p>
          <a:p>
            <a:pPr marL="457200" indent="-342900">
              <a:spcBef>
                <a:spcPts val="0"/>
              </a:spcBef>
              <a:buSzPts val="1800"/>
            </a:pPr>
            <a:r>
              <a:rPr lang="en-US" dirty="0"/>
              <a:t>Cannot dictate that policies or actions be taken by any entity</a:t>
            </a:r>
          </a:p>
          <a:p>
            <a:pPr marL="457200" indent="-342900">
              <a:spcBef>
                <a:spcPts val="0"/>
              </a:spcBef>
              <a:buSzPts val="1800"/>
            </a:pPr>
            <a:r>
              <a:rPr lang="en-US" dirty="0"/>
              <a:t>May only urge or recommend policies and actions</a:t>
            </a:r>
          </a:p>
          <a:p>
            <a:pPr marL="457200" indent="-342900">
              <a:spcBef>
                <a:spcPts val="0"/>
              </a:spcBef>
              <a:buSzPts val="1800"/>
            </a:pPr>
            <a:r>
              <a:rPr lang="en-US" dirty="0"/>
              <a:t>Supported by evidence</a:t>
            </a:r>
          </a:p>
          <a:p>
            <a:pPr marL="457200" indent="-342900">
              <a:spcBef>
                <a:spcPts val="0"/>
              </a:spcBef>
              <a:buSzPts val="1800"/>
            </a:pPr>
            <a:r>
              <a:rPr lang="en-US" dirty="0"/>
              <a:t>Comprised of words and symbols such as (*, +, #)</a:t>
            </a:r>
          </a:p>
        </p:txBody>
      </p:sp>
      <p:sp>
        <p:nvSpPr>
          <p:cNvPr id="4" name="Slide Number Placeholder 3">
            <a:extLst>
              <a:ext uri="{FF2B5EF4-FFF2-40B4-BE49-F238E27FC236}">
                <a16:creationId xmlns:a16="http://schemas.microsoft.com/office/drawing/2014/main" id="{617D3737-4277-8925-8ED1-120B872DD5E8}"/>
              </a:ext>
            </a:extLst>
          </p:cNvPr>
          <p:cNvSpPr>
            <a:spLocks noGrp="1"/>
          </p:cNvSpPr>
          <p:nvPr>
            <p:ph type="sldNum" sz="quarter" idx="12"/>
          </p:nvPr>
        </p:nvSpPr>
        <p:spPr/>
        <p:txBody>
          <a:bodyPr/>
          <a:lstStyle/>
          <a:p>
            <a:fld id="{FC94C22D-D015-6649-B5C3-596F33FC97D2}" type="slidenum">
              <a:rPr lang="en-US" smtClean="0"/>
              <a:t>9</a:t>
            </a:fld>
            <a:endParaRPr lang="en-US" dirty="0"/>
          </a:p>
        </p:txBody>
      </p:sp>
    </p:spTree>
    <p:extLst>
      <p:ext uri="{BB962C8B-B14F-4D97-AF65-F5344CB8AC3E}">
        <p14:creationId xmlns:p14="http://schemas.microsoft.com/office/powerpoint/2010/main" val="851459400"/>
      </p:ext>
    </p:extLst>
  </p:cSld>
  <p:clrMapOvr>
    <a:masterClrMapping/>
  </p:clrMapOvr>
</p:sld>
</file>

<file path=ppt/theme/theme1.xml><?xml version="1.0" encoding="utf-8"?>
<a:theme xmlns:a="http://schemas.openxmlformats.org/drawingml/2006/main" name="Office Theme">
  <a:themeElements>
    <a:clrScheme name="ASCCC FLI 2023">
      <a:dk1>
        <a:srgbClr val="222222"/>
      </a:dk1>
      <a:lt1>
        <a:srgbClr val="FFFFFF"/>
      </a:lt1>
      <a:dk2>
        <a:srgbClr val="016E79"/>
      </a:dk2>
      <a:lt2>
        <a:srgbClr val="E3E3E3"/>
      </a:lt2>
      <a:accent1>
        <a:srgbClr val="018FAC"/>
      </a:accent1>
      <a:accent2>
        <a:srgbClr val="2B886F"/>
      </a:accent2>
      <a:accent3>
        <a:srgbClr val="FFEB58"/>
      </a:accent3>
      <a:accent4>
        <a:srgbClr val="3CB369"/>
      </a:accent4>
      <a:accent5>
        <a:srgbClr val="F6671E"/>
      </a:accent5>
      <a:accent6>
        <a:srgbClr val="FCA961"/>
      </a:accent6>
      <a:hlink>
        <a:srgbClr val="018FAC"/>
      </a:hlink>
      <a:folHlink>
        <a:srgbClr val="018FAC"/>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3 ppt template 1.pptx" id="{1C7B9CDC-FB79-A74E-A8E9-7F1B18987B49}" vid="{A0377D8F-BF43-C748-8573-09C9E7E518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2023 ppt template 1</Template>
  <TotalTime>193</TotalTime>
  <Words>1595</Words>
  <Application>Microsoft Office PowerPoint</Application>
  <PresentationFormat>Widescreen</PresentationFormat>
  <Paragraphs>217</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Georgia</vt:lpstr>
      <vt:lpstr>Roboto</vt:lpstr>
      <vt:lpstr>Office Theme</vt:lpstr>
      <vt:lpstr>Collective Voice for Equity: Resolutions Process Overview</vt:lpstr>
      <vt:lpstr>Session Description</vt:lpstr>
      <vt:lpstr>Think About It</vt:lpstr>
      <vt:lpstr>The Language of Resolutions</vt:lpstr>
      <vt:lpstr>Session Goals</vt:lpstr>
      <vt:lpstr>Packet Contents</vt:lpstr>
      <vt:lpstr>Purpose of Resolutions—Collective Voice for Equity </vt:lpstr>
      <vt:lpstr>Democracy In Action</vt:lpstr>
      <vt:lpstr>Characteristics of Resolutions</vt:lpstr>
      <vt:lpstr>Who Can Propose a Resolution?</vt:lpstr>
      <vt:lpstr>Post Plenary Session </vt:lpstr>
      <vt:lpstr>Debate and Decision—Plenary Session Process </vt:lpstr>
      <vt:lpstr>Timeline of Process </vt:lpstr>
      <vt:lpstr>Sample Resolution</vt:lpstr>
      <vt:lpstr>Resolution Pre-Writing</vt:lpstr>
      <vt:lpstr>Resolution Writing</vt:lpstr>
      <vt:lpstr>Amendments</vt:lpstr>
      <vt:lpstr>Sample Amendment</vt:lpstr>
      <vt:lpstr>Words Matter</vt:lpstr>
      <vt:lpstr>Resolution Submission </vt:lpstr>
      <vt:lpstr>Mock Plenary </vt:lpstr>
      <vt:lpstr>Order of Consideration  </vt:lpstr>
      <vt:lpstr>Writing Practice: Your Turn!</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Erik Reese</dc:creator>
  <cp:keywords/>
  <dc:description/>
  <cp:lastModifiedBy>Kyoko Hatano</cp:lastModifiedBy>
  <cp:revision>53</cp:revision>
  <dcterms:created xsi:type="dcterms:W3CDTF">2023-06-03T22:20:56Z</dcterms:created>
  <dcterms:modified xsi:type="dcterms:W3CDTF">2023-06-21T17:29:48Z</dcterms:modified>
  <cp:category/>
</cp:coreProperties>
</file>