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30"/>
    <p:restoredTop sz="95915"/>
  </p:normalViewPr>
  <p:slideViewPr>
    <p:cSldViewPr snapToGrid="0">
      <p:cViewPr varScale="1">
        <p:scale>
          <a:sx n="109" d="100"/>
          <a:sy n="109" d="100"/>
        </p:scale>
        <p:origin x="744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0BABE11-1D9C-F646-AF10-E3306022CC7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CD63EA-783B-0E4F-9107-573A0432B14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E534F-B938-E345-B36D-48C7885CF0A2}" type="datetimeFigureOut">
              <a:rPr lang="en-US" smtClean="0"/>
              <a:t>6/13/23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837B96-3CD6-7F4C-9D64-CF52568E000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13E1D0-1F51-C845-854A-EBD2BA9AE29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A7994-2EAA-5B4B-8BF9-429494F42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33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766A2-E427-2140-B2EB-F94954ADCFA7}" type="datetimeFigureOut">
              <a:rPr lang="en-US" smtClean="0"/>
              <a:t>6/12/23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C4B0C-5749-AE40-B065-802349245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461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3240C-1B9D-FA92-C187-78AB109457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76737" y="217188"/>
            <a:ext cx="5543516" cy="4156507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9DC59D-175E-9EF0-D900-559E1B401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76736" y="4511842"/>
            <a:ext cx="5543516" cy="2132117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587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0B86C4EC-E9C6-674E-58EC-06E067A3A320}"/>
              </a:ext>
            </a:extLst>
          </p:cNvPr>
          <p:cNvGrpSpPr/>
          <p:nvPr userDrawn="1"/>
        </p:nvGrpSpPr>
        <p:grpSpPr>
          <a:xfrm>
            <a:off x="0" y="-21110"/>
            <a:ext cx="3998529" cy="6900220"/>
            <a:chOff x="-4070" y="-22485"/>
            <a:chExt cx="3998529" cy="690022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B26F99BE-38A5-8184-883D-DA09091D8D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rcRect/>
            <a:stretch/>
          </p:blipFill>
          <p:spPr>
            <a:xfrm>
              <a:off x="-1" y="-22485"/>
              <a:ext cx="3994460" cy="6900220"/>
            </a:xfrm>
            <a:prstGeom prst="rect">
              <a:avLst/>
            </a:prstGeom>
            <a:ln>
              <a:noFill/>
            </a:ln>
            <a:effectLst>
              <a:outerShdw blurRad="190500" dist="38100" algn="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69BE5B-E8BD-4427-CC8D-8044A50C62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-4070" y="1119187"/>
              <a:ext cx="3994461" cy="4664012"/>
            </a:xfrm>
            <a:prstGeom prst="rect">
              <a:avLst/>
            </a:prstGeom>
            <a:solidFill>
              <a:schemeClr val="tx2">
                <a:alpha val="77991"/>
              </a:schemeClr>
            </a:solidFill>
            <a:ln>
              <a:noFill/>
            </a:ln>
            <a:effectLst>
              <a:outerShdw blurRad="393700" dir="11400000" sx="1000" sy="1000" algn="ctr" rotWithShape="0">
                <a:schemeClr val="tx2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A14D9E9-646F-8C61-FF2F-B13C79F57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571" y="1335090"/>
            <a:ext cx="3583461" cy="1937650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41F2FE49-C614-5B1F-AF23-4F08128BF5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17946" y="3429000"/>
            <a:ext cx="3583461" cy="2093910"/>
          </a:xfrm>
          <a:ln>
            <a:noFill/>
          </a:ln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ADA7E-455C-DF2E-28FA-2412804DA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6727" y="1119188"/>
            <a:ext cx="7127074" cy="50938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21E8ABE-8F6E-DAC4-AA04-EDC6BBB51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6726" y="6343650"/>
            <a:ext cx="37782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979F064-D576-2984-E564-CE0C85B6F5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92046"/>
            <a:ext cx="2743200" cy="329429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4C22D-D015-6649-B5C3-596F33FC9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22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2EED6-93C8-B2D4-E840-028577845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657" y="365125"/>
            <a:ext cx="1017814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CB6E0-3B24-0AC5-22E8-C300B9D0E3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5656" y="1825625"/>
            <a:ext cx="4950824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6B6DB0-1851-8608-4626-5562E2998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4C22D-D015-6649-B5C3-596F33FC97D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B7A9CB8-F06B-7F8D-F937-47D24A653E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656" y="6343650"/>
            <a:ext cx="37782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37527E5-9A84-AC4A-464A-43199859D8C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402975" y="1825625"/>
            <a:ext cx="4950824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B6C306-2F86-A06E-FE81-518519D91E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-3307" y="3808"/>
            <a:ext cx="814434" cy="6850383"/>
          </a:xfrm>
          <a:prstGeom prst="rect">
            <a:avLst/>
          </a:prstGeom>
          <a:effectLst>
            <a:outerShdw blurRad="190500" dist="50800" algn="ctr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23925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4ECA1-1AB7-F05E-C3DA-87B691945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9488" y="1720352"/>
            <a:ext cx="494871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1D224C-D910-AAA0-B68E-86EA8C446C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79488" y="2544264"/>
            <a:ext cx="4948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05ED8D-C434-741B-DE97-E68650561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4C22D-D015-6649-B5C3-596F33FC97D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EAD78B8-AD26-994A-827A-DC849068B8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657" y="6343650"/>
            <a:ext cx="37782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5769F0CA-575E-4806-C56D-3C2201812697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405083" y="1720352"/>
            <a:ext cx="494871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528A8323-14FA-5F79-A04C-16CBB2EB709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405083" y="2544264"/>
            <a:ext cx="4948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B0C4DEAC-AB39-F25B-CFC1-D1C9E1397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657" y="365125"/>
            <a:ext cx="1017814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8A1CF18-35BD-60AC-48AA-2A27C0267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-3307" y="3808"/>
            <a:ext cx="814434" cy="6850383"/>
          </a:xfrm>
          <a:prstGeom prst="rect">
            <a:avLst/>
          </a:prstGeom>
          <a:effectLst>
            <a:outerShdw blurRad="190500" dist="50800" algn="ctr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93502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B96073-9AA2-B5BF-410A-369672AE7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4C22D-D015-6649-B5C3-596F33FC97D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F598B41-A9B7-DDBB-2D59-5C3C376BB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657" y="365125"/>
            <a:ext cx="1017814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4DB9C9-1F9B-2A6E-CCD1-12409FA48E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657" y="6343650"/>
            <a:ext cx="37782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D7B6460-C156-71A9-4AD4-BAD7387C11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-3307" y="3808"/>
            <a:ext cx="814434" cy="6850383"/>
          </a:xfrm>
          <a:prstGeom prst="rect">
            <a:avLst/>
          </a:prstGeom>
          <a:effectLst>
            <a:outerShdw blurRad="190500" dist="50800" algn="ctr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15344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2EAE0C-F9CD-336F-891B-28B1A56BA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4C22D-D015-6649-B5C3-596F33FC97D2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B53C4B-3F45-77E1-3EC7-08F5A0BCB9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012" y="6343650"/>
            <a:ext cx="37782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327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E74C65-8E5B-B5F4-B95C-2F6491C36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D3D34A-878B-D4CF-1A3C-F8BF23296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431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F2AB57-4FB0-22F6-B9D0-E02FFA0A59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92046"/>
            <a:ext cx="2743200" cy="329429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4C22D-D015-6649-B5C3-596F33FC9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80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asccc.org/content/new-faculty-application-statewide-service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39C4B-1E3D-B65B-8796-E8F23029D6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Area A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B0C48B-CA4D-B279-E56F-F67BB1669E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Friday, June 16</a:t>
            </a:r>
            <a:r>
              <a:rPr lang="en-US" baseline="30000" dirty="0"/>
              <a:t>th</a:t>
            </a:r>
            <a:r>
              <a:rPr lang="en-US" dirty="0"/>
              <a:t> 2023</a:t>
            </a:r>
          </a:p>
          <a:p>
            <a:r>
              <a:rPr lang="en-US" dirty="0"/>
              <a:t>9:00am-11:00am</a:t>
            </a:r>
          </a:p>
        </p:txBody>
      </p:sp>
    </p:spTree>
    <p:extLst>
      <p:ext uri="{BB962C8B-B14F-4D97-AF65-F5344CB8AC3E}">
        <p14:creationId xmlns:p14="http://schemas.microsoft.com/office/powerpoint/2010/main" val="3251728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FA3BE-3A98-1C46-B598-060A9DDD4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Resolutions Relative Timeline (dates vary)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E9A26-E4AC-E642-8A5A-DD5AF321EF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5655" y="1825625"/>
            <a:ext cx="10178143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Pre-(plenary) session resolutions:</a:t>
            </a:r>
          </a:p>
          <a:p>
            <a:pPr lvl="1"/>
            <a:r>
              <a:rPr lang="en-US" dirty="0"/>
              <a:t>Authored by anyone.</a:t>
            </a:r>
          </a:p>
          <a:p>
            <a:pPr lvl="2"/>
            <a:r>
              <a:rPr lang="en-US" dirty="0"/>
              <a:t>ASCCC Executive Committee,</a:t>
            </a:r>
          </a:p>
          <a:p>
            <a:pPr lvl="2"/>
            <a:r>
              <a:rPr lang="en-US" dirty="0"/>
              <a:t>ASCCC standing committees,</a:t>
            </a:r>
          </a:p>
          <a:p>
            <a:pPr lvl="2"/>
            <a:r>
              <a:rPr lang="en-US" dirty="0"/>
              <a:t>Faculty from our system</a:t>
            </a:r>
          </a:p>
          <a:p>
            <a:pPr lvl="1"/>
            <a:r>
              <a:rPr lang="en-US" dirty="0"/>
              <a:t>Review resolutions pre-area meetings.</a:t>
            </a:r>
          </a:p>
          <a:p>
            <a:pPr lvl="1"/>
            <a:r>
              <a:rPr lang="en-US" dirty="0"/>
              <a:t>Resolutions may be brought to an area meeting</a:t>
            </a:r>
          </a:p>
          <a:p>
            <a:r>
              <a:rPr lang="en-US" dirty="0"/>
              <a:t>Resolutions at Plenary session</a:t>
            </a:r>
          </a:p>
          <a:p>
            <a:pPr lvl="1"/>
            <a:r>
              <a:rPr lang="en-US" dirty="0"/>
              <a:t>Must be brought by an attendee, and require 4 delegate signatures.</a:t>
            </a:r>
          </a:p>
          <a:p>
            <a:pPr lvl="1"/>
            <a:r>
              <a:rPr lang="en-US" dirty="0"/>
              <a:t>Author must attend resolutions meetings.</a:t>
            </a:r>
          </a:p>
          <a:p>
            <a:r>
              <a:rPr lang="en-US" dirty="0"/>
              <a:t>Amendments</a:t>
            </a:r>
          </a:p>
          <a:p>
            <a:pPr lvl="1"/>
            <a:r>
              <a:rPr lang="en-US" dirty="0"/>
              <a:t>Come at Area meetings (pre-session)</a:t>
            </a:r>
          </a:p>
          <a:p>
            <a:pPr lvl="1"/>
            <a:r>
              <a:rPr lang="en-US" dirty="0"/>
              <a:t>At plenary session, amendments must be brought by an attendee, and require 4 delegate signatures.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225050-91EA-7B4A-A6A6-AD2D78DE1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4C22D-D015-6649-B5C3-596F33FC97D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63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AE3-1A03-1541-8051-D6A146AD3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Resources, Questions, and How to Get Involved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B9F8B-9A99-8249-A9DB-A35F1CC3CA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5656" y="1825625"/>
            <a:ext cx="9926098" cy="4351338"/>
          </a:xfrm>
        </p:spPr>
        <p:txBody>
          <a:bodyPr>
            <a:normAutofit/>
          </a:bodyPr>
          <a:lstStyle/>
          <a:p>
            <a:pPr lvl="0"/>
            <a:r>
              <a:rPr lang="en-US" sz="2000" dirty="0"/>
              <a:t>Bookmark </a:t>
            </a:r>
            <a:r>
              <a:rPr lang="en-US" sz="2000" dirty="0" err="1"/>
              <a:t>ASCCC.org</a:t>
            </a:r>
            <a:endParaRPr lang="en-US" sz="2000" dirty="0"/>
          </a:p>
          <a:p>
            <a:pPr lvl="1"/>
            <a:r>
              <a:rPr lang="en-US" dirty="0"/>
              <a:t>Volunteer for Committees</a:t>
            </a:r>
          </a:p>
          <a:p>
            <a:pPr lvl="1"/>
            <a:r>
              <a:rPr lang="en-US" dirty="0"/>
              <a:t>Download the Handbook</a:t>
            </a:r>
          </a:p>
          <a:p>
            <a:pPr lvl="1"/>
            <a:r>
              <a:rPr lang="en-US" dirty="0"/>
              <a:t>Consider a Technical Visit</a:t>
            </a:r>
          </a:p>
          <a:p>
            <a:pPr lvl="1"/>
            <a:r>
              <a:rPr lang="en-US" dirty="0"/>
              <a:t>Sign-up for Listservs</a:t>
            </a:r>
          </a:p>
          <a:p>
            <a:r>
              <a:rPr lang="en-US" dirty="0" err="1"/>
              <a:t>info@asccc.org</a:t>
            </a:r>
            <a:r>
              <a:rPr lang="en-US" dirty="0"/>
              <a:t> email</a:t>
            </a:r>
          </a:p>
          <a:p>
            <a:pPr lvl="1"/>
            <a:r>
              <a:rPr lang="en-US" dirty="0"/>
              <a:t>Formal response to inquiries.</a:t>
            </a:r>
          </a:p>
          <a:p>
            <a:r>
              <a:rPr lang="en-US" sz="2400" dirty="0"/>
              <a:t>Each year the ASCCC appoints hundreds of faculty members to committees, workgroups and task forces.</a:t>
            </a:r>
          </a:p>
          <a:p>
            <a:pPr lvl="1"/>
            <a:r>
              <a:rPr lang="en-US" sz="2200" dirty="0"/>
              <a:t>Each one of you has expertise that is needed across our system</a:t>
            </a:r>
          </a:p>
          <a:p>
            <a:pPr lvl="1"/>
            <a:r>
              <a:rPr lang="en-US" sz="2200" dirty="0"/>
              <a:t>Sign up for statewide service with the </a:t>
            </a:r>
            <a:r>
              <a:rPr lang="en-US" sz="2200" dirty="0">
                <a:hlinkClick r:id="rId2"/>
              </a:rPr>
              <a:t>Faculty Application for Statewide Service</a:t>
            </a:r>
            <a:endParaRPr lang="en-US" sz="22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07F107-05D6-554A-88D6-CE599BFB2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4C22D-D015-6649-B5C3-596F33FC97D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87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5DCD3-EC55-494D-986F-068CF84DC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Introductions, College Highlights, and Questions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29E59-134D-4047-85F5-AE8C38562B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5655" y="1825625"/>
            <a:ext cx="9984713" cy="4351338"/>
          </a:xfrm>
        </p:spPr>
        <p:txBody>
          <a:bodyPr/>
          <a:lstStyle/>
          <a:p>
            <a:pPr marL="342900" indent="-342900"/>
            <a:r>
              <a:rPr lang="en-US" sz="2400" dirty="0"/>
              <a:t>Tell us what college you are from and what is your title and role in senate </a:t>
            </a:r>
          </a:p>
          <a:p>
            <a:pPr marL="342900" indent="-342900"/>
            <a:r>
              <a:rPr lang="en-US" sz="2400" dirty="0"/>
              <a:t>Tell us something fun about your college </a:t>
            </a:r>
          </a:p>
          <a:p>
            <a:pPr marL="342900" indent="-342900"/>
            <a:r>
              <a:rPr lang="en-US" sz="2400" dirty="0"/>
              <a:t>Any questions you might have about Academic Senates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BE2A6-B442-1F4A-9006-E689D07B4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4C22D-D015-6649-B5C3-596F33FC97D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830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C4883-02B0-3C44-9D98-346B1AFD8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657" y="365125"/>
            <a:ext cx="10178142" cy="5215060"/>
          </a:xfrm>
        </p:spPr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DDA9AB-31EA-BF4E-92BB-F2815165F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4C22D-D015-6649-B5C3-596F33FC97D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1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0179E-F73B-3C45-AE23-FF456A4EA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571" y="1335090"/>
            <a:ext cx="3583461" cy="2861772"/>
          </a:xfrm>
        </p:spPr>
        <p:txBody>
          <a:bodyPr>
            <a:normAutofit/>
          </a:bodyPr>
          <a:lstStyle/>
          <a:p>
            <a:r>
              <a:rPr lang="en-US" dirty="0"/>
              <a:t>ASCCC 2023-2024 Executive Committee Members from Area 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F8D70B-4F4A-7846-A688-93418CDF2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Stephanie Curry – Area A Representative</a:t>
            </a:r>
          </a:p>
          <a:p>
            <a:r>
              <a:rPr lang="en-US" dirty="0"/>
              <a:t>Cheryl </a:t>
            </a:r>
            <a:r>
              <a:rPr lang="en-US" dirty="0" err="1"/>
              <a:t>Aschenbach</a:t>
            </a:r>
            <a:r>
              <a:rPr lang="en-US" dirty="0"/>
              <a:t> - President</a:t>
            </a:r>
          </a:p>
          <a:p>
            <a:r>
              <a:rPr lang="en-US" dirty="0"/>
              <a:t>Juan </a:t>
            </a:r>
            <a:r>
              <a:rPr lang="en-US" dirty="0" err="1"/>
              <a:t>Arzola</a:t>
            </a:r>
            <a:r>
              <a:rPr lang="en-US" dirty="0"/>
              <a:t> – At-Large Representative</a:t>
            </a:r>
          </a:p>
          <a:p>
            <a:r>
              <a:rPr lang="en-US" dirty="0"/>
              <a:t>Christopher Howerton – At-Large Representative</a:t>
            </a:r>
          </a:p>
          <a:p>
            <a:r>
              <a:rPr lang="en-US" dirty="0"/>
              <a:t>Eric Wada – North Representative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54EB50-D18F-FF4C-8896-34B66D6C1F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94C22D-D015-6649-B5C3-596F33FC97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92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2643B-E43B-1A4D-8820-62F6965AA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D2D56A-F4C4-8C47-8269-7C88DA01AD7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EF048D-3ECC-C444-8BF8-F816DE310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Please introduce yourself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Name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College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Discipline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Senate role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Years served on Senate and (if applicable) prior Senate committee experience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8D1AC6-2AD4-ED4D-AB33-272C2D89D0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94C22D-D015-6649-B5C3-596F33FC97D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25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DEC088D-A723-4D47-9251-010F43741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at an Area Meeting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A36A294-97B3-8E4A-998A-D356945FA0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5655" y="1825625"/>
            <a:ext cx="10178143" cy="4351338"/>
          </a:xfrm>
        </p:spPr>
        <p:txBody>
          <a:bodyPr>
            <a:normAutofit/>
          </a:bodyPr>
          <a:lstStyle/>
          <a:p>
            <a:r>
              <a:rPr lang="en-US" dirty="0"/>
              <a:t>A chance to talk and collaborate with local senate members </a:t>
            </a:r>
          </a:p>
          <a:p>
            <a:r>
              <a:rPr lang="en-US" dirty="0"/>
              <a:t>Hear President/Vice President Report</a:t>
            </a:r>
          </a:p>
          <a:p>
            <a:r>
              <a:rPr lang="en-US" dirty="0"/>
              <a:t>Review Pre-Session Resolutions</a:t>
            </a:r>
          </a:p>
          <a:p>
            <a:r>
              <a:rPr lang="en-US" dirty="0"/>
              <a:t>Discuss / Forward Newly Proposed Resolutions from Area A</a:t>
            </a:r>
          </a:p>
          <a:p>
            <a:r>
              <a:rPr lang="en-US" dirty="0"/>
              <a:t>Address Area Concerns</a:t>
            </a:r>
          </a:p>
          <a:p>
            <a:r>
              <a:rPr lang="en-US" dirty="0"/>
              <a:t>Highlight Special Program/Host College </a:t>
            </a:r>
          </a:p>
          <a:p>
            <a:r>
              <a:rPr lang="en-US" dirty="0"/>
              <a:t>Community Building </a:t>
            </a:r>
          </a:p>
          <a:p>
            <a:pPr marL="175256" indent="0">
              <a:buNone/>
            </a:pPr>
            <a:r>
              <a:rPr lang="en-US" dirty="0"/>
              <a:t>	– Get to know Senate Leaders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301F86-4CDC-C946-AA68-35D318E6A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4C22D-D015-6649-B5C3-596F33FC97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67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FA4AD-C978-8445-A4C2-011623CB2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 Area Meetings Occur?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4AFC9-0EB4-414A-B745-70E56D8119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5656" y="1825625"/>
            <a:ext cx="9949544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Up to five times per year</a:t>
            </a:r>
          </a:p>
          <a:p>
            <a:pPr lvl="1"/>
            <a:r>
              <a:rPr lang="en-US" dirty="0"/>
              <a:t>Faculty Leadership Institute</a:t>
            </a:r>
          </a:p>
          <a:p>
            <a:pPr lvl="2"/>
            <a:r>
              <a:rPr lang="en-US" dirty="0"/>
              <a:t>Must register to attend</a:t>
            </a:r>
          </a:p>
          <a:p>
            <a:pPr lvl="1"/>
            <a:r>
              <a:rPr lang="en-US" dirty="0"/>
              <a:t>Fall and Spring Plenary Sessions</a:t>
            </a:r>
          </a:p>
          <a:p>
            <a:pPr lvl="2"/>
            <a:r>
              <a:rPr lang="en-US" dirty="0"/>
              <a:t>Must register to attend</a:t>
            </a:r>
          </a:p>
          <a:p>
            <a:pPr lvl="1"/>
            <a:r>
              <a:rPr lang="en-US" dirty="0"/>
              <a:t>October and March pre-Plenary session (10am-3pm)</a:t>
            </a:r>
          </a:p>
          <a:p>
            <a:pPr lvl="2"/>
            <a:r>
              <a:rPr lang="en-US" dirty="0"/>
              <a:t>Typically open to all</a:t>
            </a:r>
          </a:p>
          <a:p>
            <a:pPr lvl="2"/>
            <a:r>
              <a:rPr lang="en-US" dirty="0"/>
              <a:t>Modality has evolved</a:t>
            </a:r>
          </a:p>
          <a:p>
            <a:pPr lvl="2"/>
            <a:r>
              <a:rPr lang="en-US" dirty="0"/>
              <a:t>Area A is geographically the most expansive:</a:t>
            </a:r>
          </a:p>
          <a:p>
            <a:pPr lvl="3"/>
            <a:r>
              <a:rPr lang="en-US" sz="1800" dirty="0"/>
              <a:t>North Coast (College of the Redwoods),</a:t>
            </a:r>
          </a:p>
          <a:p>
            <a:pPr lvl="3"/>
            <a:r>
              <a:rPr lang="en-US" sz="1800" dirty="0"/>
              <a:t>Far northern CA,</a:t>
            </a:r>
          </a:p>
          <a:p>
            <a:pPr lvl="3"/>
            <a:r>
              <a:rPr lang="en-US" sz="1800" dirty="0"/>
              <a:t>Eastern CA south to Kern CCD and Taft College.</a:t>
            </a:r>
          </a:p>
          <a:p>
            <a:pPr lvl="3"/>
            <a:r>
              <a:rPr lang="en-US" sz="1800" dirty="0"/>
              <a:t>San Joaquin and Sacramento Valleys.</a:t>
            </a:r>
          </a:p>
          <a:p>
            <a:pPr lvl="3"/>
            <a:r>
              <a:rPr lang="en-US" sz="1800" dirty="0" err="1"/>
              <a:t>Calbright</a:t>
            </a:r>
            <a:endParaRPr lang="en-US" sz="1800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0626CF-14F3-8646-91F0-5EB73BADA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4C22D-D015-6649-B5C3-596F33FC97D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389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1D548-9F58-0645-8F94-0531853E2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Reviewing Resolutions at Area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7788E-BCDD-0B47-9F57-EA722E6E48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5656" y="1825625"/>
            <a:ext cx="8343482" cy="4351338"/>
          </a:xfrm>
        </p:spPr>
        <p:txBody>
          <a:bodyPr>
            <a:normAutofit/>
          </a:bodyPr>
          <a:lstStyle/>
          <a:p>
            <a:r>
              <a:rPr lang="en-US" dirty="0"/>
              <a:t>In Area Meetings we review resolutions before voting sessions. </a:t>
            </a:r>
          </a:p>
          <a:p>
            <a:r>
              <a:rPr lang="en-US" dirty="0"/>
              <a:t>Read the Resolved substituting “ We” for Academic Senate for California Community Colleges </a:t>
            </a:r>
          </a:p>
          <a:p>
            <a:r>
              <a:rPr lang="en-US" dirty="0"/>
              <a:t>At Area Meetings (before and during plenary) attendees can ask clarifying questions about the resolution/amendment but not debate.</a:t>
            </a:r>
          </a:p>
          <a:p>
            <a:pPr lvl="1"/>
            <a:r>
              <a:rPr lang="en-US" dirty="0"/>
              <a:t>We try have the contact person answer questions, so ideally the resolution contact is registered to attend plenary.</a:t>
            </a:r>
          </a:p>
          <a:p>
            <a:pPr lvl="1"/>
            <a:r>
              <a:rPr lang="en-US" dirty="0"/>
              <a:t>Resolutions and amendments may be submitted by anyone but they need seconders (delegates).</a:t>
            </a:r>
          </a:p>
          <a:p>
            <a:pPr lvl="1"/>
            <a:r>
              <a:rPr lang="en-US" dirty="0"/>
              <a:t>Debate occurs at plenary sessions.  We will do a mock plenary session on Saturday.</a:t>
            </a:r>
          </a:p>
          <a:p>
            <a:pPr lvl="1"/>
            <a:r>
              <a:rPr lang="en-US" dirty="0"/>
              <a:t>Any registered attendee may debate at plenary….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6C4519-EF68-3E43-82B6-A94A3D587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4C22D-D015-6649-B5C3-596F33FC97D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3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846AB-015B-3E48-AB26-F646FD84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E54D1-6705-8846-B86D-D72054134B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5655" y="1825625"/>
            <a:ext cx="9609575" cy="4351338"/>
          </a:xfrm>
        </p:spPr>
        <p:txBody>
          <a:bodyPr/>
          <a:lstStyle/>
          <a:p>
            <a:r>
              <a:rPr lang="en-US" dirty="0"/>
              <a:t>Delegates are empowered to vote on resolutions and run for the ASCCC executive committee.</a:t>
            </a:r>
          </a:p>
          <a:p>
            <a:pPr lvl="1"/>
            <a:r>
              <a:rPr lang="en-US" dirty="0"/>
              <a:t>Typically delegates are Senate Presidents.  The Senate President may designate a delegate following local processes (where applicable).</a:t>
            </a:r>
          </a:p>
          <a:p>
            <a:pPr lvl="1"/>
            <a:r>
              <a:rPr lang="en-US" dirty="0"/>
              <a:t>Remember to submit your delegate form (even if you’re Senate President) before each plenary.</a:t>
            </a:r>
          </a:p>
          <a:p>
            <a:pPr lvl="1"/>
            <a:r>
              <a:rPr lang="en-US" dirty="0"/>
              <a:t>Voting occurs by Poll Everywhere</a:t>
            </a:r>
          </a:p>
          <a:p>
            <a:pPr lvl="2"/>
            <a:r>
              <a:rPr lang="en-US" dirty="0"/>
              <a:t>Tech Support is available during Plenary.</a:t>
            </a:r>
          </a:p>
          <a:p>
            <a:pPr lvl="1"/>
            <a:r>
              <a:rPr lang="en-US" dirty="0"/>
              <a:t>Consent items (may be pulled and debated before voting), voting by acclamation (requires a parliamentary motion), tie votes.</a:t>
            </a:r>
          </a:p>
          <a:p>
            <a:r>
              <a:rPr lang="en-US" dirty="0"/>
              <a:t>How do you determine your Senate’s position on a resolution?</a:t>
            </a:r>
          </a:p>
          <a:p>
            <a:r>
              <a:rPr lang="en-US" dirty="0"/>
              <a:t>How do you report results of resolutions?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BD3733-F7F7-1346-A6C9-11DEFF394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4C22D-D015-6649-B5C3-596F33FC97D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46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A18FD-C976-C34A-BCB1-AE08EE50D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Reviewing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A9301-A6F9-344D-955F-F1E8E7A5FE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5656" y="1825625"/>
            <a:ext cx="9879206" cy="4351338"/>
          </a:xfrm>
        </p:spPr>
        <p:txBody>
          <a:bodyPr/>
          <a:lstStyle/>
          <a:p>
            <a:r>
              <a:rPr lang="en-US" dirty="0"/>
              <a:t>Read the ”Resolved” Statements</a:t>
            </a:r>
          </a:p>
          <a:p>
            <a:r>
              <a:rPr lang="en-US" dirty="0"/>
              <a:t>Substitute “we” for “Academic Senate for California Community Colleges” or “ASCCC”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AEF90B-7DAE-DE49-BE8A-85B762A05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4C22D-D015-6649-B5C3-596F33FC97D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83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EAFE7-AD33-044F-A4B2-5AD94E476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Resolutions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581F9-05C6-D547-9202-D0D07B233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5656" y="1825625"/>
            <a:ext cx="9644744" cy="4351338"/>
          </a:xfrm>
        </p:spPr>
        <p:txBody>
          <a:bodyPr/>
          <a:lstStyle/>
          <a:p>
            <a:r>
              <a:rPr lang="en-US" dirty="0"/>
              <a:t>They define the stance of faculty in our system on academic and professional matters.</a:t>
            </a:r>
          </a:p>
          <a:p>
            <a:r>
              <a:rPr lang="en-US" dirty="0"/>
              <a:t>They direct ASCCC and the Executive Committee to advocate for the body.</a:t>
            </a:r>
          </a:p>
          <a:p>
            <a:pPr lvl="1"/>
            <a:r>
              <a:rPr lang="en-US" dirty="0"/>
              <a:t>CCCCO</a:t>
            </a:r>
          </a:p>
          <a:p>
            <a:pPr lvl="1"/>
            <a:r>
              <a:rPr lang="en-US" dirty="0"/>
              <a:t>Legislature</a:t>
            </a:r>
          </a:p>
          <a:p>
            <a:pPr lvl="1"/>
            <a:r>
              <a:rPr lang="en-US" dirty="0"/>
              <a:t>Intersegmental partners</a:t>
            </a:r>
          </a:p>
          <a:p>
            <a:r>
              <a:rPr lang="en-US" dirty="0"/>
              <a:t>These direct the work of the ASCCC:  the Executive Committee and standing committee.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DF1DA0-0D40-BD4C-BE2B-FCB8B621A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4C22D-D015-6649-B5C3-596F33FC97D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83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CCC FLI 2023">
      <a:dk1>
        <a:srgbClr val="222222"/>
      </a:dk1>
      <a:lt1>
        <a:srgbClr val="FFFFFF"/>
      </a:lt1>
      <a:dk2>
        <a:srgbClr val="016E79"/>
      </a:dk2>
      <a:lt2>
        <a:srgbClr val="E3E3E3"/>
      </a:lt2>
      <a:accent1>
        <a:srgbClr val="018FAC"/>
      </a:accent1>
      <a:accent2>
        <a:srgbClr val="2B886F"/>
      </a:accent2>
      <a:accent3>
        <a:srgbClr val="FFEB58"/>
      </a:accent3>
      <a:accent4>
        <a:srgbClr val="3CB369"/>
      </a:accent4>
      <a:accent5>
        <a:srgbClr val="F6671E"/>
      </a:accent5>
      <a:accent6>
        <a:srgbClr val="FCA961"/>
      </a:accent6>
      <a:hlink>
        <a:srgbClr val="018FAC"/>
      </a:hlink>
      <a:folHlink>
        <a:srgbClr val="018FAC"/>
      </a:folHlink>
    </a:clrScheme>
    <a:fontScheme name="Lato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CCC FLI 2023 ppt template 2.pptx" id="{DA0EB628-DE17-554A-9050-A136D1C14A5A}" vid="{B2B082FF-873B-7543-9B94-2E9FD56486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2967</TotalTime>
  <Words>714</Words>
  <Application>Microsoft Macintosh PowerPoint</Application>
  <PresentationFormat>Widescreen</PresentationFormat>
  <Paragraphs>110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Georgia</vt:lpstr>
      <vt:lpstr>Office Theme</vt:lpstr>
      <vt:lpstr>Area A Meeting</vt:lpstr>
      <vt:lpstr>ASCCC 2023-2024 Executive Committee Members from Area A</vt:lpstr>
      <vt:lpstr>Introductions</vt:lpstr>
      <vt:lpstr>What Happens at an Area Meeting</vt:lpstr>
      <vt:lpstr>When Do Area Meetings Occur?</vt:lpstr>
      <vt:lpstr>Reviewing Resolutions at Area Meetings</vt:lpstr>
      <vt:lpstr>Voting</vt:lpstr>
      <vt:lpstr>Practice Reviewing Resolutions</vt:lpstr>
      <vt:lpstr>Why Are Resolutions Important?</vt:lpstr>
      <vt:lpstr>Resolutions Relative Timeline (dates vary)</vt:lpstr>
      <vt:lpstr>Resources, Questions, and How to Get Involved</vt:lpstr>
      <vt:lpstr>Introductions, College Highlights, and Questions </vt:lpstr>
      <vt:lpstr>Thank You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 A Meeting</dc:title>
  <dc:subject/>
  <dc:creator>Eric Wada</dc:creator>
  <cp:keywords/>
  <dc:description/>
  <cp:lastModifiedBy>Eric Wada</cp:lastModifiedBy>
  <cp:revision>11</cp:revision>
  <cp:lastPrinted>2023-06-14T06:19:43Z</cp:lastPrinted>
  <dcterms:created xsi:type="dcterms:W3CDTF">2023-06-13T04:08:48Z</dcterms:created>
  <dcterms:modified xsi:type="dcterms:W3CDTF">2023-06-15T05:36:42Z</dcterms:modified>
  <cp:category/>
</cp:coreProperties>
</file>