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0" autoAdjust="0"/>
    <p:restoredTop sz="94637" autoAdjust="0"/>
  </p:normalViewPr>
  <p:slideViewPr>
    <p:cSldViewPr snapToGrid="0">
      <p:cViewPr varScale="1">
        <p:scale>
          <a:sx n="73" d="100"/>
          <a:sy n="73" d="100"/>
        </p:scale>
        <p:origin x="636" y="66"/>
      </p:cViewPr>
      <p:guideLst/>
    </p:cSldViewPr>
  </p:slideViewPr>
  <p:outlineViewPr>
    <p:cViewPr>
      <p:scale>
        <a:sx n="33" d="100"/>
        <a:sy n="33" d="100"/>
      </p:scale>
      <p:origin x="0" y="-77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766A2-E427-2140-B2EB-F94954ADCFA7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C4B0C-5749-AE40-B065-80234924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6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Fall Meeting: hosted by Santa Rosa JC</a:t>
            </a:r>
          </a:p>
          <a:p>
            <a:r>
              <a:rPr lang="en-US" dirty="0"/>
              <a:t>Spring </a:t>
            </a:r>
            <a:r>
              <a:rPr lang="en-US"/>
              <a:t>Meeting hosted by CCSF?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C4B0C-5749-AE40-B065-8023492451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9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Communities under the RESOURCES tab</a:t>
            </a:r>
          </a:p>
          <a:p>
            <a:pPr marL="158750" indent="0">
              <a:buNone/>
            </a:pPr>
            <a:r>
              <a:rPr lang="en-US" dirty="0"/>
              <a:t>Handbook under the COMMUNITIES tab</a:t>
            </a:r>
          </a:p>
          <a:p>
            <a:pPr marL="158750" indent="0">
              <a:buNone/>
            </a:pPr>
            <a:r>
              <a:rPr lang="en-US" dirty="0"/>
              <a:t>Technical Visits under SERVICES tab</a:t>
            </a:r>
          </a:p>
          <a:p>
            <a:pPr marL="158750" indent="0">
              <a:buNone/>
            </a:pPr>
            <a:r>
              <a:rPr lang="en-US" dirty="0"/>
              <a:t>Listservs under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C4B0C-5749-AE40-B065-8023492451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36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 Resolutions packet—explain this comes from Exec and committees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 actual Plenary—will include resolutions from Area meetings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Resolutions—from delegates at Plenary: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/>
              <a:t>If authors are in room—ask for background and rationale of new resolutions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/>
              <a:t>Review New Resolutions—any amendments?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EC4B0C-5749-AE40-B065-8023492451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1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240C-1B9D-FA92-C187-78AB10945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6737" y="217188"/>
            <a:ext cx="5543516" cy="415650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DC59D-175E-9EF0-D900-559E1B401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6736" y="4511842"/>
            <a:ext cx="5543516" cy="2132117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258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B86C4EC-E9C6-674E-58EC-06E067A3A320}"/>
              </a:ext>
            </a:extLst>
          </p:cNvPr>
          <p:cNvGrpSpPr/>
          <p:nvPr userDrawn="1"/>
        </p:nvGrpSpPr>
        <p:grpSpPr>
          <a:xfrm>
            <a:off x="0" y="-21110"/>
            <a:ext cx="3998529" cy="6900220"/>
            <a:chOff x="-4070" y="-22485"/>
            <a:chExt cx="3998529" cy="690022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26F99BE-38A5-8184-883D-DA09091D8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/>
          </p:blipFill>
          <p:spPr>
            <a:xfrm>
              <a:off x="-1" y="-22485"/>
              <a:ext cx="3994460" cy="6900220"/>
            </a:xfrm>
            <a:prstGeom prst="rect">
              <a:avLst/>
            </a:prstGeom>
            <a:ln>
              <a:noFill/>
            </a:ln>
            <a:effectLst>
              <a:outerShdw blurRad="1905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69BE5B-E8BD-4427-CC8D-8044A50C6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-4070" y="1119187"/>
              <a:ext cx="3994461" cy="4664012"/>
            </a:xfrm>
            <a:prstGeom prst="rect">
              <a:avLst/>
            </a:prstGeom>
            <a:solidFill>
              <a:schemeClr val="tx2">
                <a:alpha val="77991"/>
              </a:schemeClr>
            </a:solidFill>
            <a:ln>
              <a:noFill/>
            </a:ln>
            <a:effectLst>
              <a:outerShdw blurRad="393700" dir="11400000" sx="1000" sy="1000" algn="ctr" rotWithShape="0">
                <a:schemeClr val="tx2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14D9E9-646F-8C61-FF2F-B13C79F57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71" y="1335090"/>
            <a:ext cx="3583461" cy="1937650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1F2FE49-C614-5B1F-AF23-4F08128BF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7946" y="3429000"/>
            <a:ext cx="3583461" cy="209391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ADA7E-455C-DF2E-28FA-2412804DA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27" y="1119188"/>
            <a:ext cx="7127074" cy="50938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1E8ABE-8F6E-DAC4-AA04-EDC6BBB51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26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79F064-D576-2984-E564-CE0C85B6F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92046"/>
            <a:ext cx="2743200" cy="32942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2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EED6-93C8-B2D4-E840-02857784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365125"/>
            <a:ext cx="101781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CB6E0-3B24-0AC5-22E8-C300B9D0E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5656" y="1825625"/>
            <a:ext cx="495082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B6DB0-1851-8608-4626-5562E299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7A9CB8-F06B-7F8D-F937-47D24A653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6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37527E5-9A84-AC4A-464A-43199859D8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02975" y="1825625"/>
            <a:ext cx="495082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6C306-2F86-A06E-FE81-518519D91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3307" y="3808"/>
            <a:ext cx="814434" cy="6850383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392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4ECA1-1AB7-F05E-C3DA-87B691945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9488" y="1720352"/>
            <a:ext cx="4948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D224C-D910-AAA0-B68E-86EA8C446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9488" y="2544264"/>
            <a:ext cx="494871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5ED8D-C434-741B-DE97-E6865056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AD78B8-AD26-994A-827A-DC849068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769F0CA-575E-4806-C56D-3C22018126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405083" y="1720352"/>
            <a:ext cx="4948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28A8323-14FA-5F79-A04C-16CBB2EB709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05083" y="2544264"/>
            <a:ext cx="494871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0C4DEAC-AB39-F25B-CFC1-D1C9E139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365125"/>
            <a:ext cx="101781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A1CF18-35BD-60AC-48AA-2A27C0267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3307" y="3808"/>
            <a:ext cx="814434" cy="6850383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350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96073-9AA2-B5BF-410A-369672AE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F598B41-A9B7-DDBB-2D59-5C3C376BB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365125"/>
            <a:ext cx="101781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DB9C9-1F9B-2A6E-CCD1-12409FA48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7B6460-C156-71A9-4AD4-BAD7387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3307" y="3808"/>
            <a:ext cx="814434" cy="6850383"/>
          </a:xfrm>
          <a:prstGeom prst="rect">
            <a:avLst/>
          </a:prstGeom>
          <a:effectLst>
            <a:outerShdw blurRad="190500" dist="508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5344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EAE0C-F9CD-336F-891B-28B1A56B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53C4B-3F45-77E1-3EC7-08F5A0BCB9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12" y="6343650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27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26B9746-6138-2443-B6CA-34AA7003C1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5960DA76-0526-BB4B-B780-790B2C74C2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B236C-7DA3-584D-A9FD-2566ED60D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94E40FD-BE30-8C41-90F0-516DE4B938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825975" cy="6858000"/>
          </a:xfrm>
          <a:prstGeom prst="rect">
            <a:avLst/>
          </a:prstGeom>
          <a:noFill/>
          <a:ln>
            <a:noFill/>
          </a:ln>
          <a:effectLst>
            <a:outerShdw blurRad="190500" dist="508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08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CCD161-2FF2-E841-B3A7-507D943F9C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A628FE67-F854-2546-AA25-031A62D36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E4FEA-D0DA-BE4D-92DF-D9D6FD4A65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B0AF2776-8C2E-E644-8028-29E464509C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825975" cy="6858000"/>
          </a:xfrm>
          <a:prstGeom prst="rect">
            <a:avLst/>
          </a:prstGeom>
          <a:noFill/>
          <a:ln>
            <a:noFill/>
          </a:ln>
          <a:effectLst>
            <a:outerShdw blurRad="190500" dist="508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86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E74C65-8E5B-B5F4-B95C-2F6491C3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3D34A-878B-D4CF-1A3C-F8BF23296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431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2AB57-4FB0-22F6-B9D0-E02FFA0A5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92046"/>
            <a:ext cx="2743200" cy="329429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4C22D-D015-6649-B5C3-596F33FC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8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.org/papers/handbook2015" TargetMode="External"/><Relationship Id="rId2" Type="http://schemas.openxmlformats.org/officeDocument/2006/relationships/hyperlink" Target="https://asccc.org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mailto:info@asccc.or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asccc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sccc.org/sites/default/files/Area%20Map%20and%20List.pdf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sccc.org/sign-our-newsletter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9C4B-1E3D-B65B-8796-E8F23029D6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Area B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0C48B-CA4D-B279-E56F-F67BB1669E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Dr. Karen Chow</a:t>
            </a:r>
          </a:p>
          <a:p>
            <a:r>
              <a:rPr lang="en-US" sz="3600" dirty="0"/>
              <a:t>Area B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3251728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9772D1-F63E-3027-FEBD-3C15171B1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Resolution?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8DFD9-D992-1CDA-98B3-93FEF66E4AAF}"/>
              </a:ext>
            </a:extLst>
          </p:cNvPr>
          <p:cNvSpPr txBox="1"/>
          <p:nvPr/>
        </p:nvSpPr>
        <p:spPr>
          <a:xfrm>
            <a:off x="1426029" y="1690688"/>
            <a:ext cx="992777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Formal process for ASCCC policy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Record the will of the body (California academic senates)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Directs the work of the ASCCC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Implemented by members of the ASCCC Executive Committee and its committees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3D29A5-D1C0-2C32-F1DA-064BB509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2D4296-E60C-B950-02E4-BB3E1E432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Resolutions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2AA70E-BFF5-AE20-9B48-DF8A6A40AE17}"/>
              </a:ext>
            </a:extLst>
          </p:cNvPr>
          <p:cNvSpPr txBox="1"/>
          <p:nvPr/>
        </p:nvSpPr>
        <p:spPr>
          <a:xfrm>
            <a:off x="1447800" y="1690688"/>
            <a:ext cx="990599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Pre-Plenary Resolutions</a:t>
            </a:r>
          </a:p>
          <a:p>
            <a:pPr lvl="1"/>
            <a:r>
              <a:rPr lang="en-US" sz="2800" dirty="0"/>
              <a:t>	ASCCC executive and committees</a:t>
            </a:r>
          </a:p>
          <a:p>
            <a:pPr lvl="1"/>
            <a:r>
              <a:rPr lang="en-US" sz="2800" dirty="0"/>
              <a:t>	Area meetings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New Resolutions</a:t>
            </a:r>
          </a:p>
          <a:p>
            <a:pPr lvl="1"/>
            <a:r>
              <a:rPr lang="en-US" sz="2800" dirty="0"/>
              <a:t>	Registered faculty attendee at Plenary (with 4 delegate 	signatures)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Amendments</a:t>
            </a:r>
          </a:p>
          <a:p>
            <a:pPr lvl="1"/>
            <a:r>
              <a:rPr lang="en-US" sz="2800" dirty="0"/>
              <a:t>	Review and discuss at area meetings and Plenary</a:t>
            </a:r>
          </a:p>
          <a:p>
            <a:pPr lvl="1"/>
            <a:r>
              <a:rPr lang="en-US" sz="2800" dirty="0"/>
              <a:t>	At Plenary amendments require 4 delegate signatures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Mindful of deadlines and mandatory meetings for authors of resolutions and/or amendments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DD3910-A327-1E7C-793B-2C56F8F9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0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BA3CE3-2A84-C756-3E58-091E97B56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65987F9-5EAE-0C91-F27E-29ACE97B29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ASCCC website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Local Senates Handbook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other!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info@asccc.org</a:t>
            </a:r>
            <a:r>
              <a:rPr lang="en-US" dirty="0"/>
              <a:t> </a:t>
            </a:r>
          </a:p>
        </p:txBody>
      </p:sp>
      <p:pic>
        <p:nvPicPr>
          <p:cNvPr id="10" name="Content Placeholder 9" descr="Cover of the Local Senates Handbook (2020).">
            <a:extLst>
              <a:ext uri="{FF2B5EF4-FFF2-40B4-BE49-F238E27FC236}">
                <a16:creationId xmlns:a16="http://schemas.microsoft.com/office/drawing/2014/main" id="{120091BF-37FF-B526-8FBE-349A13A0060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7198726" y="636579"/>
            <a:ext cx="4605347" cy="55848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6FF1A-4EC0-EA38-AB4A-86278B60D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B236C-7DA3-584D-A9FD-2566ED60D28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036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4A6624-6E91-28CD-CAFD-0855F158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Fun: What does “B” stand for in Area B?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1ECFD-F319-3DEF-D871-710DA0C81079}"/>
              </a:ext>
            </a:extLst>
          </p:cNvPr>
          <p:cNvSpPr txBox="1"/>
          <p:nvPr/>
        </p:nvSpPr>
        <p:spPr>
          <a:xfrm>
            <a:off x="1480457" y="1690688"/>
            <a:ext cx="9535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Word Cloud live generator: Go to </a:t>
            </a:r>
            <a:r>
              <a:rPr lang="en-US" sz="3200" dirty="0" err="1"/>
              <a:t>www.menti.com</a:t>
            </a:r>
            <a:r>
              <a:rPr lang="en-US" sz="3200" dirty="0"/>
              <a:t> and enter in Code number that Karen gives 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DC5E54-CD46-835C-DC88-0A1C1035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1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ABF48-F12A-76F9-BA28-6B6914F1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A0E8C-ED1D-C0DE-0858-CA631FC81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Thank you for participating today!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5EAD1-3E91-E094-BD41-F38BAA713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727" y="1119188"/>
            <a:ext cx="7127074" cy="527285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Breathe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do it!  You got this!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need not have all the answers</a:t>
            </a:r>
          </a:p>
          <a:p>
            <a:pPr lvl="1" indent="0">
              <a:buNone/>
            </a:pPr>
            <a:r>
              <a:rPr lang="en-US" dirty="0"/>
              <a:t>	Let me get back to you</a:t>
            </a:r>
          </a:p>
          <a:p>
            <a:pPr marL="0" indent="0">
              <a:buNone/>
            </a:pPr>
            <a:r>
              <a:rPr lang="en-US" sz="2000" dirty="0"/>
              <a:t>	Let me confer with the officers and get back to you</a:t>
            </a:r>
          </a:p>
          <a:p>
            <a:pPr marL="0" indent="0">
              <a:buNone/>
            </a:pPr>
            <a:r>
              <a:rPr lang="en-US" sz="2000" dirty="0"/>
              <a:t>	Let me research this and get back to you</a:t>
            </a:r>
          </a:p>
          <a:p>
            <a:pPr marL="0" indent="0">
              <a:buNone/>
            </a:pPr>
            <a:r>
              <a:rPr lang="en-US" sz="2000" dirty="0"/>
              <a:t>	Deflect!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 not have to know the solution to start the conversation  (”We have this issue…can we start a conversation about this?”)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Styles differ wildly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Start building your AS leadership huddle HERE! Exchange contact information!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hlinkClick r:id="rId2"/>
              </a:rPr>
              <a:t>info@asccc.org</a:t>
            </a:r>
            <a:r>
              <a:rPr lang="en-US" sz="3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066DC-2778-4877-A0C8-34F92ADDF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6D43-5B9A-EE56-1554-5298B93D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Learning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D9B07-9D74-2C64-67A6-AD9243E5F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8350D-1747-89AF-0BF9-01BB788DC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Build “local” 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Summarize Area B 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Outline resolutions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Locate resources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60B9B-4640-552A-A30B-FE60824BA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7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681846-142C-D8B5-D5BF-1BAB55CF6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Introductions– In person: Turn to your neighbor and share; if online/virtual, post in Chat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194563-0FA4-460B-8B3D-8F249C72D469}"/>
              </a:ext>
            </a:extLst>
          </p:cNvPr>
          <p:cNvSpPr txBox="1"/>
          <p:nvPr/>
        </p:nvSpPr>
        <p:spPr>
          <a:xfrm>
            <a:off x="1719943" y="2133600"/>
            <a:ext cx="9633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College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Discipline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Role/Title/Position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Emerging/Post-Pandemic lessons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C3AA6F-2F16-3BEE-5D52-BF772DFE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8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4C905-BE8D-B7CC-6653-0805C894C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 Share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8570E-44CA-7A89-9D7E-8E0E8836E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person: Turn to your neighbor and share; if online/virtual, post in Chat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06DDD-4489-3FA6-CFEB-D7E333BF4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favorite childhood memory</a:t>
            </a:r>
          </a:p>
          <a:p>
            <a:r>
              <a:rPr lang="en-US" sz="2400" dirty="0"/>
              <a:t>Somebody who inspires you</a:t>
            </a:r>
          </a:p>
          <a:p>
            <a:r>
              <a:rPr lang="en-US" sz="2400" dirty="0"/>
              <a:t>Triumphs</a:t>
            </a:r>
          </a:p>
          <a:p>
            <a:r>
              <a:rPr lang="en-US" sz="2400" dirty="0"/>
              <a:t>Challenges</a:t>
            </a:r>
          </a:p>
          <a:p>
            <a:r>
              <a:rPr lang="en-US" sz="2400" dirty="0"/>
              <a:t>Leadership goal for the upcoming year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C091D7-D0C4-CA64-3995-15AD8FBC2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7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07F58F-36A0-EF6A-475A-DE3E303EF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ASCCC Areas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ED0014-C554-6374-C5CD-865553BA781E}"/>
              </a:ext>
            </a:extLst>
          </p:cNvPr>
          <p:cNvSpPr txBox="1"/>
          <p:nvPr/>
        </p:nvSpPr>
        <p:spPr>
          <a:xfrm>
            <a:off x="1447800" y="1690688"/>
            <a:ext cx="99059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Four geographic areas called A, B, C, and D (</a:t>
            </a:r>
            <a:r>
              <a:rPr lang="en-US" sz="2800" dirty="0">
                <a:hlinkClick r:id="rId2"/>
              </a:rPr>
              <a:t>map reference</a:t>
            </a:r>
            <a:r>
              <a:rPr lang="en-US" sz="28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Area A</a:t>
            </a:r>
          </a:p>
          <a:p>
            <a:pPr marL="1028700" lvl="1" indent="-342900"/>
            <a:r>
              <a:rPr lang="en-US" sz="2800" dirty="0"/>
              <a:t>29 colleges; 1 district senate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Area B</a:t>
            </a:r>
          </a:p>
          <a:p>
            <a:pPr marL="1028700" lvl="1" indent="-342900"/>
            <a:r>
              <a:rPr lang="en-US" sz="2800" dirty="0"/>
              <a:t>29 colleges; 5 district senates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Area C</a:t>
            </a:r>
          </a:p>
          <a:p>
            <a:pPr marL="1028700" lvl="1" indent="-342900"/>
            <a:r>
              <a:rPr lang="en-US" sz="2800" dirty="0"/>
              <a:t>26 colleges; 1 district senate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Area D</a:t>
            </a:r>
          </a:p>
          <a:p>
            <a:pPr marL="1028700" lvl="1" indent="-342900"/>
            <a:r>
              <a:rPr lang="en-US" sz="2800" dirty="0"/>
              <a:t>33 colleges; 2 district senates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688640-46E6-06BB-F569-00B9DEDA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5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185901-A726-D21B-1E2D-5BBBBC054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Representative Areas</a:t>
            </a:r>
          </a:p>
        </p:txBody>
      </p:sp>
      <p:pic>
        <p:nvPicPr>
          <p:cNvPr id="7" name="Content Placeholder 6" descr="Map of California with the four ASCCC regions denoted by different colors.">
            <a:extLst>
              <a:ext uri="{FF2B5EF4-FFF2-40B4-BE49-F238E27FC236}">
                <a16:creationId xmlns:a16="http://schemas.microsoft.com/office/drawing/2014/main" id="{1C00CC04-E8DB-4A15-9F0D-F7853225A9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762" t="15576" r="16857" b="7777"/>
          <a:stretch/>
        </p:blipFill>
        <p:spPr>
          <a:xfrm>
            <a:off x="2400310" y="918869"/>
            <a:ext cx="9128609" cy="5437481"/>
          </a:xfrm>
          <a:prstGeom prst="rect">
            <a:avLst/>
          </a:prstGeom>
        </p:spPr>
      </p:pic>
      <p:sp>
        <p:nvSpPr>
          <p:cNvPr id="8" name="Rectangle 7" descr="Map of California with the four ASCCC regions denoted by different colors.">
            <a:extLst>
              <a:ext uri="{FF2B5EF4-FFF2-40B4-BE49-F238E27FC236}">
                <a16:creationId xmlns:a16="http://schemas.microsoft.com/office/drawing/2014/main" id="{03345370-E33D-91C4-D46E-D8EFE81FE560}"/>
              </a:ext>
            </a:extLst>
          </p:cNvPr>
          <p:cNvSpPr/>
          <p:nvPr/>
        </p:nvSpPr>
        <p:spPr>
          <a:xfrm>
            <a:off x="3221502" y="1357532"/>
            <a:ext cx="3889716" cy="11676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36CE7-0436-3404-68E0-771753DA3D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A1B6C-D038-1F4B-9D4A-0999CA9BC2F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3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476D-36C7-0A35-B90C-8C8D6867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B Colleges &amp; Districts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9935C-A521-FE00-AA18-21150FE1D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5657" y="1477281"/>
            <a:ext cx="4950824" cy="4814661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College of Alameda</a:t>
            </a:r>
          </a:p>
          <a:p>
            <a:r>
              <a:rPr lang="en-US" sz="1800" dirty="0"/>
              <a:t>Berkeley City College </a:t>
            </a:r>
          </a:p>
          <a:p>
            <a:r>
              <a:rPr lang="en-US" sz="1800" dirty="0"/>
              <a:t>Cabrillo College </a:t>
            </a:r>
          </a:p>
          <a:p>
            <a:r>
              <a:rPr lang="en-US" sz="1800" dirty="0"/>
              <a:t>Cañada College </a:t>
            </a:r>
          </a:p>
          <a:p>
            <a:r>
              <a:rPr lang="en-US" sz="1800" dirty="0"/>
              <a:t>Chabot College </a:t>
            </a:r>
          </a:p>
          <a:p>
            <a:r>
              <a:rPr lang="en-US" sz="1800" dirty="0"/>
              <a:t>Contra Costa College </a:t>
            </a:r>
          </a:p>
          <a:p>
            <a:r>
              <a:rPr lang="en-US" sz="1800" dirty="0"/>
              <a:t>Contra Costa CC District </a:t>
            </a:r>
          </a:p>
          <a:p>
            <a:r>
              <a:rPr lang="en-US" sz="1800" dirty="0"/>
              <a:t>De Anza College </a:t>
            </a:r>
          </a:p>
          <a:p>
            <a:r>
              <a:rPr lang="en-US" sz="1800" dirty="0"/>
              <a:t>Diablo Valley College </a:t>
            </a:r>
          </a:p>
          <a:p>
            <a:r>
              <a:rPr lang="en-US" sz="1800" dirty="0"/>
              <a:t>Evergreen Valley College </a:t>
            </a:r>
          </a:p>
          <a:p>
            <a:r>
              <a:rPr lang="en-US" sz="1800" dirty="0"/>
              <a:t>Foothill College </a:t>
            </a:r>
          </a:p>
          <a:p>
            <a:r>
              <a:rPr lang="en-US" sz="1800" dirty="0"/>
              <a:t>Foothill - De Anza CC District </a:t>
            </a:r>
          </a:p>
          <a:p>
            <a:r>
              <a:rPr lang="en-US" sz="1800" dirty="0"/>
              <a:t>Gavilan College </a:t>
            </a:r>
          </a:p>
          <a:p>
            <a:r>
              <a:rPr lang="en-US" sz="1800" dirty="0"/>
              <a:t>Hartnell College </a:t>
            </a:r>
          </a:p>
          <a:p>
            <a:r>
              <a:rPr lang="en-US" sz="1800" dirty="0"/>
              <a:t>Laney College</a:t>
            </a:r>
          </a:p>
          <a:p>
            <a:r>
              <a:rPr lang="en-US" sz="1800" dirty="0"/>
              <a:t>Las Positas College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430FB-EA9D-D707-FC5E-C48506F4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88E2C9-98ED-2994-40AC-8F4B4103848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02975" y="1346652"/>
            <a:ext cx="4950824" cy="5146223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/>
              <a:t>Los </a:t>
            </a:r>
            <a:r>
              <a:rPr lang="en-US" sz="1800" dirty="0" err="1"/>
              <a:t>Medanos</a:t>
            </a:r>
            <a:r>
              <a:rPr lang="en-US" sz="1800" dirty="0"/>
              <a:t> College</a:t>
            </a:r>
          </a:p>
          <a:p>
            <a:r>
              <a:rPr lang="en-US" sz="1800" dirty="0"/>
              <a:t>College of Marin</a:t>
            </a:r>
          </a:p>
          <a:p>
            <a:r>
              <a:rPr lang="en-US" sz="1800" dirty="0"/>
              <a:t>Mendocino College </a:t>
            </a:r>
          </a:p>
          <a:p>
            <a:r>
              <a:rPr lang="en-US" sz="1800" dirty="0"/>
              <a:t>Merritt College </a:t>
            </a:r>
          </a:p>
          <a:p>
            <a:r>
              <a:rPr lang="en-US" sz="1800" dirty="0"/>
              <a:t>Mission College </a:t>
            </a:r>
          </a:p>
          <a:p>
            <a:r>
              <a:rPr lang="en-US" sz="1800" dirty="0"/>
              <a:t>Monterey Peninsula College </a:t>
            </a:r>
          </a:p>
          <a:p>
            <a:r>
              <a:rPr lang="en-US" sz="1800" dirty="0"/>
              <a:t>Napa Valley College </a:t>
            </a:r>
          </a:p>
          <a:p>
            <a:r>
              <a:rPr lang="en-US" sz="1800" dirty="0"/>
              <a:t>Ohlone College </a:t>
            </a:r>
          </a:p>
          <a:p>
            <a:r>
              <a:rPr lang="en-US" sz="1800" dirty="0"/>
              <a:t>Peralta CC District </a:t>
            </a:r>
          </a:p>
          <a:p>
            <a:r>
              <a:rPr lang="en-US" sz="1800" dirty="0"/>
              <a:t>City College of San Francisco</a:t>
            </a:r>
          </a:p>
          <a:p>
            <a:r>
              <a:rPr lang="en-US" sz="1800" dirty="0"/>
              <a:t>San Jose City College </a:t>
            </a:r>
          </a:p>
          <a:p>
            <a:r>
              <a:rPr lang="en-US" sz="1800" dirty="0"/>
              <a:t>College of San Mateo </a:t>
            </a:r>
          </a:p>
          <a:p>
            <a:r>
              <a:rPr lang="en-US" sz="1800" dirty="0"/>
              <a:t>San Mateo CC District </a:t>
            </a:r>
          </a:p>
          <a:p>
            <a:r>
              <a:rPr lang="en-US" sz="1800" dirty="0"/>
              <a:t>Santa Rosa Junior College </a:t>
            </a:r>
          </a:p>
          <a:p>
            <a:r>
              <a:rPr lang="en-US" sz="1800" dirty="0"/>
              <a:t>Skyline College </a:t>
            </a:r>
          </a:p>
          <a:p>
            <a:r>
              <a:rPr lang="en-US" sz="1800" dirty="0"/>
              <a:t>Solano College </a:t>
            </a:r>
          </a:p>
          <a:p>
            <a:r>
              <a:rPr lang="en-US" sz="1800" dirty="0"/>
              <a:t>West Valley College </a:t>
            </a:r>
          </a:p>
          <a:p>
            <a:r>
              <a:rPr lang="en-US" sz="1800" dirty="0"/>
              <a:t>West Valley – Mission CC District</a:t>
            </a:r>
          </a:p>
        </p:txBody>
      </p:sp>
    </p:spTree>
    <p:extLst>
      <p:ext uri="{BB962C8B-B14F-4D97-AF65-F5344CB8AC3E}">
        <p14:creationId xmlns:p14="http://schemas.microsoft.com/office/powerpoint/2010/main" val="290407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72026-18CF-3110-00D7-06FAD6C97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Rep Duties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7D684-51F7-5080-8842-05B8A9B52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What do Area Reps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4BA639-843F-AD81-1292-E12F8DB20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information about ASCCC activities and resources</a:t>
            </a:r>
          </a:p>
          <a:p>
            <a:r>
              <a:rPr lang="en-US" dirty="0"/>
              <a:t>Provide communication to the field</a:t>
            </a:r>
          </a:p>
          <a:p>
            <a:pPr lvl="1"/>
            <a:r>
              <a:rPr lang="en-US" dirty="0"/>
              <a:t>Listservs—sign up at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asccc.org</a:t>
            </a:r>
            <a:r>
              <a:rPr lang="en-US" dirty="0">
                <a:hlinkClick r:id="rId2"/>
              </a:rPr>
              <a:t>/sign-our-newsletters</a:t>
            </a:r>
            <a:endParaRPr lang="en-US" dirty="0"/>
          </a:p>
          <a:p>
            <a:r>
              <a:rPr lang="en-US" dirty="0"/>
              <a:t>Aid and support senate presidents &amp; delegates prepare for Plenary</a:t>
            </a:r>
          </a:p>
          <a:p>
            <a:r>
              <a:rPr lang="en-US" dirty="0"/>
              <a:t>Facilitate Area Meetings</a:t>
            </a:r>
          </a:p>
          <a:p>
            <a:pPr lvl="1"/>
            <a:r>
              <a:rPr lang="en-US" dirty="0"/>
              <a:t>Before and at Plenary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42D49-860D-8D64-680B-8595E04D2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64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8FC216-9F9C-3E69-7453-2C50E13F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usually in an Area Meeting?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B15E89-1C02-AEDB-D418-9B2419029F84}"/>
              </a:ext>
            </a:extLst>
          </p:cNvPr>
          <p:cNvSpPr txBox="1"/>
          <p:nvPr/>
        </p:nvSpPr>
        <p:spPr>
          <a:xfrm>
            <a:off x="1589314" y="2079171"/>
            <a:ext cx="97644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President/Vice President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Sometimes other reports/guests (FACCC, CCCCO)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Pre-session resolutions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Newly proposed resolutions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Update on Disciplines List Proposals &amp; Hearings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Area triumphs and concerns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Special program/host highlights (yay for in-person!)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Community building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F0CB4-CE28-F593-3660-C6BDA596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4C22D-D015-6649-B5C3-596F33FC97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76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CC FLI 2023">
      <a:dk1>
        <a:srgbClr val="222222"/>
      </a:dk1>
      <a:lt1>
        <a:srgbClr val="FFFFFF"/>
      </a:lt1>
      <a:dk2>
        <a:srgbClr val="016E79"/>
      </a:dk2>
      <a:lt2>
        <a:srgbClr val="E3E3E3"/>
      </a:lt2>
      <a:accent1>
        <a:srgbClr val="018FAC"/>
      </a:accent1>
      <a:accent2>
        <a:srgbClr val="2B886F"/>
      </a:accent2>
      <a:accent3>
        <a:srgbClr val="FFEB58"/>
      </a:accent3>
      <a:accent4>
        <a:srgbClr val="3CB369"/>
      </a:accent4>
      <a:accent5>
        <a:srgbClr val="F6671E"/>
      </a:accent5>
      <a:accent6>
        <a:srgbClr val="FCA961"/>
      </a:accent6>
      <a:hlink>
        <a:srgbClr val="018FAC"/>
      </a:hlink>
      <a:folHlink>
        <a:srgbClr val="018FAC"/>
      </a:folHlink>
    </a:clrScheme>
    <a:fontScheme name="Lato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FLI 2023 ppt template 2.pptx" id="{DA0EB628-DE17-554A-9050-A136D1C14A5A}" vid="{B2B082FF-873B-7543-9B94-2E9FD56486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703</Words>
  <Application>Microsoft Office PowerPoint</Application>
  <PresentationFormat>Widescreen</PresentationFormat>
  <Paragraphs>148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Georgia</vt:lpstr>
      <vt:lpstr>Office Theme</vt:lpstr>
      <vt:lpstr>Area B Meeting</vt:lpstr>
      <vt:lpstr>Session Learning Outcomes</vt:lpstr>
      <vt:lpstr>Introductions– In person: Turn to your neighbor and share; if online/virtual, post in Chat</vt:lpstr>
      <vt:lpstr>Pair Share </vt:lpstr>
      <vt:lpstr>ASCCC Areas</vt:lpstr>
      <vt:lpstr>Representative Areas</vt:lpstr>
      <vt:lpstr>Area B Colleges &amp; Districts</vt:lpstr>
      <vt:lpstr>Area Rep Duties</vt:lpstr>
      <vt:lpstr>What is usually in an Area Meeting?</vt:lpstr>
      <vt:lpstr>What is a Resolution?</vt:lpstr>
      <vt:lpstr>Resolutions Process</vt:lpstr>
      <vt:lpstr>Resources</vt:lpstr>
      <vt:lpstr>For Fun: What does “B” stand for in Area B?</vt:lpstr>
      <vt:lpstr>Reminders!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ASCCC FLI 2023 ppt template</dc:title>
  <dc:subject/>
  <dc:creator>ASCCC</dc:creator>
  <cp:keywords/>
  <dc:description/>
  <cp:lastModifiedBy>Kyoko Hatano</cp:lastModifiedBy>
  <cp:revision>24</cp:revision>
  <dcterms:created xsi:type="dcterms:W3CDTF">2023-04-25T15:10:19Z</dcterms:created>
  <dcterms:modified xsi:type="dcterms:W3CDTF">2023-06-23T16:26:33Z</dcterms:modified>
  <cp:category/>
</cp:coreProperties>
</file>