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6E79"/>
    <a:srgbClr val="0156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72"/>
    <p:restoredTop sz="82229" autoAdjust="0"/>
  </p:normalViewPr>
  <p:slideViewPr>
    <p:cSldViewPr snapToGrid="0">
      <p:cViewPr varScale="1">
        <p:scale>
          <a:sx n="55" d="100"/>
          <a:sy n="55" d="100"/>
        </p:scale>
        <p:origin x="110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03C8C4-4D89-B749-943B-6BA25E90915C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4E984D-4D2F-1341-A2EB-C09E2574F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024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Area A runs from the Oregon border through the Central Valley to Bakersfield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Area B encompasses the Greater Bay Area, from Mendocino to Monterey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Area C: Los Angeles and the Central Coast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Area D is Orange County, San Diego, the Inland Empire, and across the Arizona border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4E984D-4D2F-1341-A2EB-C09E2574F30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297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Deflect!</a:t>
            </a:r>
          </a:p>
          <a:p>
            <a:r>
              <a:rPr lang="en-US" dirty="0"/>
              <a:t>Let me confer with the officers and get back to you</a:t>
            </a:r>
          </a:p>
          <a:p>
            <a:r>
              <a:rPr lang="en-US" dirty="0"/>
              <a:t>Let me research this and get back to you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4E984D-4D2F-1341-A2EB-C09E2574F30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517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Word cloud!</a:t>
            </a:r>
          </a:p>
          <a:p>
            <a:r>
              <a:rPr lang="en-US" dirty="0"/>
              <a:t>Google doc?...</a:t>
            </a:r>
            <a:r>
              <a:rPr lang="en-US"/>
              <a:t>just collect?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4E984D-4D2F-1341-A2EB-C09E2574F30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935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3240C-1B9D-FA92-C187-78AB109457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4012" y="4180113"/>
            <a:ext cx="10519788" cy="1593670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9DC59D-175E-9EF0-D900-559E1B401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4012" y="5865223"/>
            <a:ext cx="10519788" cy="89480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587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D66B30A-974B-C6F1-93F6-3BC22DB20D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22729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DCCCB5A-1530-5FF0-7EDB-C66302518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1"/>
            <a:ext cx="2575994" cy="2272935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14D9E9-646F-8C61-FF2F-B13C79F57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5450" y="365125"/>
            <a:ext cx="8558349" cy="16857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ADA7E-455C-DF2E-28FA-2412804DA8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94722"/>
            <a:ext cx="10515600" cy="3762386"/>
          </a:xfrm>
        </p:spPr>
        <p:txBody>
          <a:bodyPr/>
          <a:lstStyle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FC273A-33C1-ABDF-8F0D-9D7546132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C22D-D015-6649-B5C3-596F33FC97D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1E8ABE-8F6E-DAC4-AA04-EDC6BBB51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12" y="6343650"/>
            <a:ext cx="3778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8227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2EED6-93C8-B2D4-E840-028577845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657" y="365125"/>
            <a:ext cx="1017814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FCB6E0-3B24-0AC5-22E8-C300B9D0E3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75656" y="1825625"/>
            <a:ext cx="4950824" cy="44360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6B6DB0-1851-8608-4626-5562E2998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C22D-D015-6649-B5C3-596F33FC97D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7A9CB8-F06B-7F8D-F937-47D24A653E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656" y="6343650"/>
            <a:ext cx="3778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37527E5-9A84-AC4A-464A-43199859D8C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402975" y="1825624"/>
            <a:ext cx="4950824" cy="44360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4FBA7E-747D-FA91-C36C-66E458D2CE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5712"/>
            <a:ext cx="762358" cy="685228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23925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B0C4DEAC-AB39-F25B-CFC1-D1C9E1397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657" y="365125"/>
            <a:ext cx="1017814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64ECA1-1AB7-F05E-C3DA-87B691945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79488" y="1720352"/>
            <a:ext cx="494871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1D224C-D910-AAA0-B68E-86EA8C446C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79488" y="2544264"/>
            <a:ext cx="4948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05ED8D-C434-741B-DE97-E68650561E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C22D-D015-6649-B5C3-596F33FC97D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769F0CA-575E-4806-C56D-3C2201812697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405083" y="1720352"/>
            <a:ext cx="494871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528A8323-14FA-5F79-A04C-16CBB2EB7096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405083" y="2544264"/>
            <a:ext cx="4948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EAD78B8-AD26-994A-827A-DC849068B8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657" y="6343650"/>
            <a:ext cx="3778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5BD5F7-1A29-E6BE-7410-8C94E47FC3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5712"/>
            <a:ext cx="762358" cy="685228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293502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B96073-9AA2-B5BF-410A-369672AE76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C22D-D015-6649-B5C3-596F33FC97D2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945705-2325-61E5-8265-74A0A006B2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657" y="6343650"/>
            <a:ext cx="3778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2F598B41-A9B7-DDBB-2D59-5C3C376BB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657" y="365125"/>
            <a:ext cx="1017814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67EE8C-E09F-1895-7054-464BC6595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5712"/>
            <a:ext cx="762358" cy="685228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915344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2EAE0C-F9CD-336F-891B-28B1A56BA0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C22D-D015-6649-B5C3-596F33FC97D2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B53C4B-3F45-77E1-3EC7-08F5A0BCB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12" y="6343650"/>
            <a:ext cx="3778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3278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E74C65-8E5B-B5F4-B95C-2F6491C36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D3D34A-878B-D4CF-1A3C-F8BF23296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4314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F2AB57-4FB0-22F6-B9D0-E02FFA0A5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92046"/>
            <a:ext cx="2743200" cy="3294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4C22D-D015-6649-B5C3-596F33FC9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80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sccc.org/papers/handbook2015" TargetMode="External"/><Relationship Id="rId2" Type="http://schemas.openxmlformats.org/officeDocument/2006/relationships/hyperlink" Target="https://asccc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mailto:info@asccc.or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asccc.or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asccc.org/sites/default/files/Area%20Map%20and%20List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asccc.org/sign-our-newsletter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39C4B-1E3D-B65B-8796-E8F23029D6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Area C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B0C48B-CA4D-B279-E56F-F67BB1669E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Erik Reese—ASCCC Area C Representative</a:t>
            </a:r>
          </a:p>
        </p:txBody>
      </p:sp>
    </p:spTree>
    <p:extLst>
      <p:ext uri="{BB962C8B-B14F-4D97-AF65-F5344CB8AC3E}">
        <p14:creationId xmlns:p14="http://schemas.microsoft.com/office/powerpoint/2010/main" val="3251728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5920E-FD8F-7075-0B7D-03B989A50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Meetings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58191E-C2FF-218D-602C-AE21B41CE1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President/Vice President report</a:t>
            </a:r>
          </a:p>
          <a:p>
            <a:r>
              <a:rPr lang="en-US" dirty="0"/>
              <a:t>Pre-Plenary resolutions review</a:t>
            </a:r>
          </a:p>
          <a:p>
            <a:r>
              <a:rPr lang="en-US" dirty="0"/>
              <a:t>Newly proposed resolutions</a:t>
            </a:r>
          </a:p>
          <a:p>
            <a:r>
              <a:rPr lang="en-US" dirty="0"/>
              <a:t>Area triumphs and concerns</a:t>
            </a:r>
          </a:p>
          <a:p>
            <a:r>
              <a:rPr lang="en-US" dirty="0"/>
              <a:t>Special program/host highlights</a:t>
            </a:r>
          </a:p>
          <a:p>
            <a:r>
              <a:rPr lang="en-US" dirty="0"/>
              <a:t>Community building</a:t>
            </a:r>
          </a:p>
          <a:p>
            <a:endParaRPr lang="en-US" dirty="0"/>
          </a:p>
          <a:p>
            <a:r>
              <a:rPr lang="en-US" dirty="0"/>
              <a:t>Also, at Plenary Session and Faculty Leadership Institute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D1DD28-9731-DCA9-1D16-BD2B51854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C22D-D015-6649-B5C3-596F33FC97D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052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C8957-6DB1-3064-6D6B-FA7B20626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BE797-8B31-ABE1-320D-D8106F9501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Formal process for ASCCC policy development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Record the will of the body (California academic senates)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Directs the work of the ASCCC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Implemented by members of the ASCCC Executive Committee and its committees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E33D46-F43A-198D-B9A0-5E479CE64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C22D-D015-6649-B5C3-596F33FC97D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97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4E63A-D5B1-92CA-2359-1364EA24C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Resolutions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6D5FA0-136A-F9CE-A8F2-9C470F95A8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Pre-Plenary Resolutions</a:t>
            </a:r>
          </a:p>
          <a:p>
            <a:pPr lvl="1"/>
            <a:r>
              <a:rPr lang="en-US" dirty="0"/>
              <a:t>ASCCC executive and committees</a:t>
            </a:r>
          </a:p>
          <a:p>
            <a:pPr lvl="1"/>
            <a:r>
              <a:rPr lang="en-US" dirty="0"/>
              <a:t>Area meetings</a:t>
            </a:r>
          </a:p>
          <a:p>
            <a:r>
              <a:rPr lang="en-US" dirty="0"/>
              <a:t>New Resolutions</a:t>
            </a:r>
          </a:p>
          <a:p>
            <a:pPr lvl="1"/>
            <a:r>
              <a:rPr lang="en-US" dirty="0"/>
              <a:t>Registered faculty attendee at Plenary (with 4 delegate seconders)</a:t>
            </a:r>
          </a:p>
          <a:p>
            <a:r>
              <a:rPr lang="en-US" dirty="0"/>
              <a:t>Amendments</a:t>
            </a:r>
          </a:p>
          <a:p>
            <a:pPr lvl="1"/>
            <a:r>
              <a:rPr lang="en-US" dirty="0"/>
              <a:t>Review and discuss at area meetings and Plenary</a:t>
            </a:r>
          </a:p>
          <a:p>
            <a:pPr lvl="1"/>
            <a:r>
              <a:rPr lang="en-US" dirty="0"/>
              <a:t>At Plenary amendments require 4 delegate seconders</a:t>
            </a:r>
          </a:p>
          <a:p>
            <a:r>
              <a:rPr lang="en-US" dirty="0"/>
              <a:t>Mindful of due dates/times and mandatory meetings for authors of resolutions and/or amendments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E0480A-6D15-FD16-950C-F69DCDB0D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C22D-D015-6649-B5C3-596F33FC97D2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Heart 4" descr="Heart shape encompassing the resolutions process material on this slide.">
            <a:extLst>
              <a:ext uri="{FF2B5EF4-FFF2-40B4-BE49-F238E27FC236}">
                <a16:creationId xmlns:a16="http://schemas.microsoft.com/office/drawing/2014/main" id="{A5B8ACBB-1A0E-AF84-8401-DDEF041960A0}"/>
              </a:ext>
            </a:extLst>
          </p:cNvPr>
          <p:cNvSpPr>
            <a:spLocks noChangeAspect="1"/>
          </p:cNvSpPr>
          <p:nvPr/>
        </p:nvSpPr>
        <p:spPr>
          <a:xfrm>
            <a:off x="2729460" y="0"/>
            <a:ext cx="6733080" cy="6858000"/>
          </a:xfrm>
          <a:prstGeom prst="heart">
            <a:avLst/>
          </a:prstGeom>
          <a:solidFill>
            <a:schemeClr val="bg2">
              <a:lumMod val="20000"/>
              <a:lumOff val="80000"/>
              <a:alpha val="47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399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8B80A-FE9A-5F92-EE90-DC5E079A5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FC99F-3C91-780A-D38F-E06337D907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94722"/>
            <a:ext cx="4785360" cy="376238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ASCCC website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Local Senates Handbook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Each other!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info@asccc.org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F7501F-6AF0-6A7E-62EF-67C94AD2A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C22D-D015-6649-B5C3-596F33FC97D2}" type="slidenum">
              <a:rPr lang="en-US" smtClean="0"/>
              <a:t>13</a:t>
            </a:fld>
            <a:endParaRPr lang="en-US" dirty="0"/>
          </a:p>
        </p:txBody>
      </p:sp>
      <p:pic>
        <p:nvPicPr>
          <p:cNvPr id="5" name="Content Placeholder 9" descr="Cover of the Local Senates Handbook (2020).">
            <a:extLst>
              <a:ext uri="{FF2B5EF4-FFF2-40B4-BE49-F238E27FC236}">
                <a16:creationId xmlns:a16="http://schemas.microsoft.com/office/drawing/2014/main" id="{8C5AEBEA-0A6D-4159-6D2D-7E71D3E652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6424" y="807204"/>
            <a:ext cx="4605347" cy="5584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0078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94759-A780-5E33-B341-A8A799F98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100E61-2C98-83DC-7811-EC54BBBE2A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Breathe</a:t>
            </a:r>
          </a:p>
          <a:p>
            <a:r>
              <a:rPr lang="en-US" dirty="0"/>
              <a:t>You can do it!  You got this!</a:t>
            </a:r>
          </a:p>
          <a:p>
            <a:r>
              <a:rPr lang="en-US" dirty="0"/>
              <a:t>One need not have all the answers</a:t>
            </a:r>
          </a:p>
          <a:p>
            <a:pPr marL="1028700" lvl="1" indent="-342900"/>
            <a:r>
              <a:rPr lang="en-US" dirty="0"/>
              <a:t>Let me get back to you</a:t>
            </a:r>
          </a:p>
          <a:p>
            <a:r>
              <a:rPr lang="en-US" dirty="0"/>
              <a:t>Do not have to know the solution to start the conversation</a:t>
            </a:r>
          </a:p>
          <a:p>
            <a:r>
              <a:rPr lang="en-US" dirty="0"/>
              <a:t>Styles differ wildly</a:t>
            </a:r>
          </a:p>
          <a:p>
            <a:endParaRPr lang="en-US" dirty="0"/>
          </a:p>
          <a:p>
            <a:r>
              <a:rPr lang="en-US" sz="3600" dirty="0">
                <a:hlinkClick r:id="rId3"/>
              </a:rPr>
              <a:t>info@asccc.org</a:t>
            </a:r>
            <a:r>
              <a:rPr lang="en-US" sz="3600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729946-62C7-13E9-3142-F4AE7F7B0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C22D-D015-6649-B5C3-596F33FC97D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1447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918D4-58D9-980B-D693-EC90D0F01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Mock Resolutions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CFED9-84E4-8FAB-6B4F-B6920A7491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Have your packets ready</a:t>
            </a:r>
          </a:p>
          <a:p>
            <a:r>
              <a:rPr lang="en-US" dirty="0"/>
              <a:t>Will read the title and resolved statements</a:t>
            </a:r>
          </a:p>
          <a:p>
            <a:r>
              <a:rPr lang="en-US" dirty="0"/>
              <a:t>Discussion around clarifying questions and possible amendments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0A83B0-2970-71DA-01B8-9106810A4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C22D-D015-6649-B5C3-596F33FC97D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9159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F149B-6BA5-6F2D-D1F1-A39E4ED1B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what does “C” in Area C stand?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83760-D9A5-D028-B5FE-B0963E7053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 words starting with “C”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5A0C99-6A7D-6A62-08D2-6F011EE9B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C22D-D015-6649-B5C3-596F33FC97D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715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58F0E-4E67-185F-90DC-19924437B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Learning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C465FD-2FD5-F0FF-0DDA-905519BF6D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Build “local” relationships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Summarize Area C Meetings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Outline resolutions process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Locate resources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Review mock resolutions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84254D-10C9-BB38-444D-65683A019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C22D-D015-6649-B5C3-596F33FC97D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677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65D89-CC3F-564C-2782-C8E86F8E0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8BAD9-5BB1-4B32-F9E0-F7CE34D614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Name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College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Discipline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Role/Title/Position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Favorite summer food or tradition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AC8255-C121-54A0-510A-02E11CB78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C22D-D015-6649-B5C3-596F33FC97D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085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96898-08F8-6160-A5CA-DC9C2B822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Pair Share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F2F4AE-138C-C378-8008-0BA3FE2657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Favorite childhood memory</a:t>
            </a:r>
          </a:p>
          <a:p>
            <a:r>
              <a:rPr lang="en-US" dirty="0"/>
              <a:t>Somebody who inspires you</a:t>
            </a:r>
          </a:p>
          <a:p>
            <a:r>
              <a:rPr lang="en-US" dirty="0"/>
              <a:t>Triumphs</a:t>
            </a:r>
          </a:p>
          <a:p>
            <a:r>
              <a:rPr lang="en-US" dirty="0"/>
              <a:t>Challenges</a:t>
            </a:r>
          </a:p>
          <a:p>
            <a:r>
              <a:rPr lang="en-US" dirty="0"/>
              <a:t>Leadership goal for the upcoming year</a:t>
            </a:r>
          </a:p>
          <a:p>
            <a:r>
              <a:rPr lang="en-US" dirty="0"/>
              <a:t>Favorite part of working from home</a:t>
            </a:r>
          </a:p>
          <a:p>
            <a:r>
              <a:rPr lang="en-US" dirty="0"/>
              <a:t>Best advice you received at work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D59721-68F0-94D0-0CF1-CBB54CDAB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C22D-D015-6649-B5C3-596F33FC97D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178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7621B-A0D5-916F-6694-2D76B8525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ASCCC Areas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0D892F-3E8A-C9C7-011C-E5AFB946D2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Four geographic areas called A, B, C, and D (</a:t>
            </a:r>
            <a:r>
              <a:rPr lang="en-US" dirty="0">
                <a:hlinkClick r:id="rId2"/>
              </a:rPr>
              <a:t>map reference</a:t>
            </a:r>
            <a:r>
              <a:rPr lang="en-US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Area A</a:t>
            </a:r>
          </a:p>
          <a:p>
            <a:pPr marL="1028700" lvl="1" indent="-342900"/>
            <a:r>
              <a:rPr lang="en-US" dirty="0"/>
              <a:t>29 colleges; 1 district senate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Area B</a:t>
            </a:r>
          </a:p>
          <a:p>
            <a:pPr marL="1028700" lvl="1" indent="-342900"/>
            <a:r>
              <a:rPr lang="en-US" dirty="0"/>
              <a:t>29 colleges; 5 district senates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Area C</a:t>
            </a:r>
          </a:p>
          <a:p>
            <a:pPr marL="1028700" lvl="1" indent="-342900"/>
            <a:r>
              <a:rPr lang="en-US" dirty="0"/>
              <a:t>26 colleges; 1 district senate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Area D</a:t>
            </a:r>
          </a:p>
          <a:p>
            <a:pPr marL="1028700" lvl="1" indent="-342900"/>
            <a:r>
              <a:rPr lang="en-US" dirty="0"/>
              <a:t>33 colleges; 2 district senates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64774D-547E-6B8F-0510-30754FED6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C22D-D015-6649-B5C3-596F33FC97D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166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6D671-C007-8693-2243-18DF6BEB6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Representative Areas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DCD317-57A9-9389-4959-D7737267B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C22D-D015-6649-B5C3-596F33FC97D2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Content Placeholder 6" descr="Map of California with the four ASCCC regions denoted by different colors.">
            <a:extLst>
              <a:ext uri="{FF2B5EF4-FFF2-40B4-BE49-F238E27FC236}">
                <a16:creationId xmlns:a16="http://schemas.microsoft.com/office/drawing/2014/main" id="{7056D522-31DB-6DAC-1BDD-857F08EE99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0762" t="15576" r="16857" b="7777"/>
          <a:stretch/>
        </p:blipFill>
        <p:spPr>
          <a:xfrm>
            <a:off x="1688652" y="1470977"/>
            <a:ext cx="8814696" cy="525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220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1DF34-4904-C28C-7DA5-2C5EFA6E3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C—Member Senates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7DDCDF8-7A96-F57E-A8B4-A5C649D3304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Allan Hancock College</a:t>
            </a:r>
          </a:p>
          <a:p>
            <a:r>
              <a:rPr lang="en-US" dirty="0"/>
              <a:t>Antelope Valley College</a:t>
            </a:r>
          </a:p>
          <a:p>
            <a:r>
              <a:rPr lang="en-US" dirty="0"/>
              <a:t>College of the Canyons</a:t>
            </a:r>
          </a:p>
          <a:p>
            <a:r>
              <a:rPr lang="en-US" dirty="0"/>
              <a:t>Cerritos College</a:t>
            </a:r>
          </a:p>
          <a:p>
            <a:r>
              <a:rPr lang="en-US" dirty="0"/>
              <a:t>Citrus College</a:t>
            </a:r>
          </a:p>
          <a:p>
            <a:r>
              <a:rPr lang="en-US" dirty="0"/>
              <a:t>Compton College</a:t>
            </a:r>
          </a:p>
          <a:p>
            <a:r>
              <a:rPr lang="en-US" dirty="0"/>
              <a:t>Cuesta College</a:t>
            </a:r>
          </a:p>
          <a:p>
            <a:r>
              <a:rPr lang="en-US" dirty="0"/>
              <a:t>East Los Angeles College</a:t>
            </a:r>
          </a:p>
          <a:p>
            <a:r>
              <a:rPr lang="en-US" dirty="0"/>
              <a:t>El Camino College</a:t>
            </a:r>
          </a:p>
          <a:p>
            <a:r>
              <a:rPr lang="en-US" dirty="0"/>
              <a:t>Glendale College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195E32-70BC-9BD0-62F9-ABD8D97A4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C22D-D015-6649-B5C3-596F33FC97D2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4A45FD-2EC1-FE85-84F2-17745D2C9BEC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en-US" dirty="0"/>
              <a:t>Los Angeles City College</a:t>
            </a:r>
          </a:p>
          <a:p>
            <a:r>
              <a:rPr lang="en-US" dirty="0"/>
              <a:t>Los Angeles CC District</a:t>
            </a:r>
          </a:p>
          <a:p>
            <a:r>
              <a:rPr lang="en-US" dirty="0"/>
              <a:t>Los Angeles Harbor College</a:t>
            </a:r>
          </a:p>
          <a:p>
            <a:r>
              <a:rPr lang="en-US" dirty="0"/>
              <a:t>Los Angeles Mission College</a:t>
            </a:r>
          </a:p>
          <a:p>
            <a:r>
              <a:rPr lang="en-US" dirty="0"/>
              <a:t>Los Angeles Pierce College</a:t>
            </a:r>
          </a:p>
          <a:p>
            <a:r>
              <a:rPr lang="en-US" dirty="0"/>
              <a:t>Los Angles Southwest College</a:t>
            </a:r>
          </a:p>
          <a:p>
            <a:r>
              <a:rPr lang="en-US" dirty="0"/>
              <a:t>Los Angeles Trade-Technical College</a:t>
            </a:r>
          </a:p>
          <a:p>
            <a:r>
              <a:rPr lang="en-US" dirty="0"/>
              <a:t>Los Angeles Valley College</a:t>
            </a:r>
          </a:p>
          <a:p>
            <a:r>
              <a:rPr lang="en-US" dirty="0"/>
              <a:t>Moorpark College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583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0CA41-022E-F2DE-6C78-DEBDCD1E5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C—Member Senates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5CAA1-7D39-E2F5-DCAD-A393A5AC672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Mt. San Antonio College</a:t>
            </a:r>
          </a:p>
          <a:p>
            <a:r>
              <a:rPr lang="en-US" dirty="0"/>
              <a:t>Oxnard College</a:t>
            </a:r>
          </a:p>
          <a:p>
            <a:r>
              <a:rPr lang="en-US" dirty="0"/>
              <a:t>Pasadena City College</a:t>
            </a:r>
          </a:p>
          <a:p>
            <a:r>
              <a:rPr lang="en-US" dirty="0"/>
              <a:t>Rio Hondo College</a:t>
            </a:r>
          </a:p>
          <a:p>
            <a:r>
              <a:rPr lang="en-US" dirty="0"/>
              <a:t>Santa Barbara City College</a:t>
            </a:r>
          </a:p>
          <a:p>
            <a:r>
              <a:rPr lang="en-US" dirty="0"/>
              <a:t>Santa Monica College</a:t>
            </a:r>
          </a:p>
          <a:p>
            <a:r>
              <a:rPr lang="en-US" dirty="0"/>
              <a:t>Ventura College</a:t>
            </a:r>
          </a:p>
          <a:p>
            <a:r>
              <a:rPr lang="en-US" dirty="0"/>
              <a:t>West Los Angeles College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82EC99-C1A6-7326-0FF1-CC8684997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C22D-D015-6649-B5C3-596F33FC97D2}" type="slidenum">
              <a:rPr lang="en-US" smtClean="0"/>
              <a:t>8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BDC9C9F-9969-8E09-9A78-A2E532C550BB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936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09EAFCE-8373-0DF7-7FB9-339519DAD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Rep Duties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3C64ABF-F5EF-2F4F-2C23-8C2A318054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 information about ASCCC activities and resources</a:t>
            </a:r>
          </a:p>
          <a:p>
            <a:r>
              <a:rPr lang="en-US" dirty="0"/>
              <a:t>Provide communication to the field</a:t>
            </a:r>
          </a:p>
          <a:p>
            <a:pPr lvl="1"/>
            <a:r>
              <a:rPr lang="en-US" dirty="0">
                <a:hlinkClick r:id="rId2"/>
              </a:rPr>
              <a:t>Listservs</a:t>
            </a:r>
            <a:endParaRPr lang="en-US" dirty="0"/>
          </a:p>
          <a:p>
            <a:r>
              <a:rPr lang="en-US" dirty="0"/>
              <a:t>Aid and support senate presidents &amp; delegates prepare for Plenary</a:t>
            </a:r>
          </a:p>
          <a:p>
            <a:r>
              <a:rPr lang="en-US" dirty="0"/>
              <a:t>Facilitate Area Meetings</a:t>
            </a:r>
          </a:p>
          <a:p>
            <a:pPr lvl="1"/>
            <a:r>
              <a:rPr lang="en-US" dirty="0"/>
              <a:t>Before and during Plenary Sessions and Faculty Leadership Institute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C0503F-A186-7127-4E1D-D94FBD54B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C22D-D015-6649-B5C3-596F33FC97D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1398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SCCC FLI 2023">
      <a:dk1>
        <a:srgbClr val="222222"/>
      </a:dk1>
      <a:lt1>
        <a:srgbClr val="FFFFFF"/>
      </a:lt1>
      <a:dk2>
        <a:srgbClr val="016E79"/>
      </a:dk2>
      <a:lt2>
        <a:srgbClr val="E3E3E3"/>
      </a:lt2>
      <a:accent1>
        <a:srgbClr val="018FAC"/>
      </a:accent1>
      <a:accent2>
        <a:srgbClr val="2B886F"/>
      </a:accent2>
      <a:accent3>
        <a:srgbClr val="FFEB58"/>
      </a:accent3>
      <a:accent4>
        <a:srgbClr val="3CB369"/>
      </a:accent4>
      <a:accent5>
        <a:srgbClr val="F6671E"/>
      </a:accent5>
      <a:accent6>
        <a:srgbClr val="FCA961"/>
      </a:accent6>
      <a:hlink>
        <a:srgbClr val="018FAC"/>
      </a:hlink>
      <a:folHlink>
        <a:srgbClr val="018FAC"/>
      </a:folHlink>
    </a:clrScheme>
    <a:fontScheme name="Lato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SCCC FLI 2023 ppt template 1.pptx" id="{1C7B9CDC-FB79-A74E-A8E9-7F1B18987B49}" vid="{A0377D8F-BF43-C748-8573-09C9E7E5189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ASCCC FLI 2023 ppt template 1</Template>
  <TotalTime>32</TotalTime>
  <Words>584</Words>
  <Application>Microsoft Office PowerPoint</Application>
  <PresentationFormat>Widescreen</PresentationFormat>
  <Paragraphs>141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Georgia</vt:lpstr>
      <vt:lpstr>Office Theme</vt:lpstr>
      <vt:lpstr>Area C Meeting</vt:lpstr>
      <vt:lpstr>Session Learning Outcomes</vt:lpstr>
      <vt:lpstr>Introductions</vt:lpstr>
      <vt:lpstr>Pair Share</vt:lpstr>
      <vt:lpstr>ASCCC Areas</vt:lpstr>
      <vt:lpstr>Representative Areas</vt:lpstr>
      <vt:lpstr>Area C—Member Senates</vt:lpstr>
      <vt:lpstr>Area C—Member Senates (Cont.)</vt:lpstr>
      <vt:lpstr>Area Rep Duties</vt:lpstr>
      <vt:lpstr>Area Meetings</vt:lpstr>
      <vt:lpstr>Resolutions</vt:lpstr>
      <vt:lpstr>Resolutions Process</vt:lpstr>
      <vt:lpstr>Resources</vt:lpstr>
      <vt:lpstr>Reminders</vt:lpstr>
      <vt:lpstr>Mock Resolutions Review</vt:lpstr>
      <vt:lpstr>For what does “C” in Area C stand?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Erik Reese</dc:creator>
  <cp:keywords/>
  <dc:description/>
  <cp:lastModifiedBy>Erik Reese</cp:lastModifiedBy>
  <cp:revision>20</cp:revision>
  <dcterms:created xsi:type="dcterms:W3CDTF">2023-06-03T22:20:56Z</dcterms:created>
  <dcterms:modified xsi:type="dcterms:W3CDTF">2023-06-12T23:26:28Z</dcterms:modified>
  <cp:category/>
</cp:coreProperties>
</file>