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E79"/>
    <a:srgbClr val="015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5"/>
    <p:restoredTop sz="94637" autoAdjust="0"/>
  </p:normalViewPr>
  <p:slideViewPr>
    <p:cSldViewPr snapToGrid="0">
      <p:cViewPr varScale="1">
        <p:scale>
          <a:sx n="77" d="100"/>
          <a:sy n="77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C8C4-4D89-B749-943B-6BA25E90915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984D-4D2F-1341-A2EB-C09E257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3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1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5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240C-1B9D-FA92-C187-78AB109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2" y="4180113"/>
            <a:ext cx="10519788" cy="15936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C59D-175E-9EF0-D900-559E1B40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2" y="5865223"/>
            <a:ext cx="10519788" cy="8948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66B30A-974B-C6F1-93F6-3BC22DB20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72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CCB5A-1530-5FF0-7EDB-C66302518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2575994" cy="227293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4D9E9-646F-8C61-FF2F-B13C79F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1685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DA7E-455C-DF2E-28FA-2412804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722"/>
            <a:ext cx="10515600" cy="3762386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273A-33C1-ABDF-8F0D-9D7546132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8ABE-8F6E-DAC4-AA04-EDC6BBB51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ED6-93C8-B2D4-E840-02857784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6E0-3B24-0AC5-22E8-C300B9D0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6" y="1825625"/>
            <a:ext cx="4950824" cy="4436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6DB0-1851-8608-4626-5562E299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A9CB8-F06B-7F8D-F937-47D24A65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527E5-9A84-AC4A-464A-43199859D8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825624"/>
            <a:ext cx="4950824" cy="443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FBA7E-747D-FA91-C36C-66E458D2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0C4DEAC-AB39-F25B-CFC1-D1C9E139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ECA1-1AB7-F05E-C3DA-87B69194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88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D224C-D910-AAA0-B68E-86EA8C44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488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ED8D-C434-741B-DE97-E6865056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69F0CA-575E-4806-C56D-3C22018126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5083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8A8323-14FA-5F79-A04C-16CBB2EB7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083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D78B8-AD26-994A-827A-DC849068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BD5F7-1A29-E6BE-7410-8C94E47FC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35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6073-9AA2-B5BF-410A-369672AE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5705-2325-61E5-8265-74A0A006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598B41-A9B7-DDBB-2D59-5C3C37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7EE8C-E09F-1895-7054-464BC6595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AE0C-F9CD-336F-891B-28B1A56B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3C4B-3F45-77E1-3EC7-08F5A0BC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74C65-8E5B-B5F4-B95C-2F6491C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34A-878B-D4CF-1A3C-F8BF2329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AB57-4FB0-22F6-B9D0-E02FFA0A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rostrum-reader/2023/Apri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9C4B-1E3D-B65B-8796-E8F23029D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Succession Planning: Setting up a Diverse Academic Senate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48B-CA4D-B279-E56F-F67BB1669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Karen Chow, Area B Representative</a:t>
            </a:r>
          </a:p>
          <a:p>
            <a:r>
              <a:rPr lang="en-US" dirty="0"/>
              <a:t>Dr. LaTonya Parker, ASCCC Secretary</a:t>
            </a:r>
          </a:p>
        </p:txBody>
      </p:sp>
    </p:spTree>
    <p:extLst>
      <p:ext uri="{BB962C8B-B14F-4D97-AF65-F5344CB8AC3E}">
        <p14:creationId xmlns:p14="http://schemas.microsoft.com/office/powerpoint/2010/main" val="32517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012463-554C-BD2A-9715-00617A56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Succession Plan: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09D99-8A4E-5313-88CF-BDF34C87B8DC}"/>
              </a:ext>
            </a:extLst>
          </p:cNvPr>
          <p:cNvSpPr txBox="1"/>
          <p:nvPr/>
        </p:nvSpPr>
        <p:spPr>
          <a:xfrm>
            <a:off x="1175657" y="1513115"/>
            <a:ext cx="959031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key abilities or talents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open-minded! Clones aren’t necessarily the answer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abilities or talents are you looking for with your senate or committees?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diverse representation on committees – race, philosophies, departments, divisions, experiences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what motivates leaders to step up and serve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EFC26-60AA-9DE6-30CD-D964A5B1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6E414-D0EB-97F5-16A3-07E3BDC2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Succession Plan: Short Term (1-2 years) Train Replacements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E3D9C-C4B5-C8A5-285B-CE84BF1F4D6B}"/>
              </a:ext>
            </a:extLst>
          </p:cNvPr>
          <p:cNvSpPr txBox="1"/>
          <p:nvPr/>
        </p:nvSpPr>
        <p:spPr>
          <a:xfrm>
            <a:off x="1567543" y="1959429"/>
            <a:ext cx="97862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established succession structures to help future leaders gain experience</a:t>
            </a:r>
          </a:p>
          <a:p>
            <a:r>
              <a:rPr lang="en-US" sz="2000" dirty="0"/>
              <a:t>	CREATE opportunities that may not yet exist—look at where there may be 	needs or unaddressed issues--CONSULT with other faculty to find those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Get those with desirable abilities involved with senate and committees early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Mentor future replacements as they have “trial”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Utilize professional development opportunities – ASCCC events and more!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1-1 outreach to encourage faculty to serve on ASCCC committees and announced opportunities sent to Presidents’ listserv (SIGN UP for the listserv if you aren’t already!)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Create opportunities for future leaders to shadow or partner with current leaders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AF28E-B578-5169-54EC-3BA730FA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209B2-2C0F-E9D3-0F23-61F0B6C6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Succession Plan: Reflect/Discuss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2D1A4-C2CE-E3E4-039C-11D3687513F0}"/>
              </a:ext>
            </a:extLst>
          </p:cNvPr>
          <p:cNvSpPr txBox="1"/>
          <p:nvPr/>
        </p:nvSpPr>
        <p:spPr>
          <a:xfrm>
            <a:off x="968828" y="2209800"/>
            <a:ext cx="10918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What worked to develop or prepare you as a leader?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additional short-term strategies for developing successors do you utilize?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09B6CC-79B1-78D0-BFAE-FB490F6B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9CBC-DA49-815D-E017-20EFFBF1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Succession Plan: Long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2E1C-DF09-1643-C627-391E494C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Inform and Educate Others</a:t>
            </a:r>
          </a:p>
          <a:p>
            <a:r>
              <a:rPr lang="en-US" dirty="0"/>
              <a:t>Provide an overview of committees and committee work, particularly to newer faculty</a:t>
            </a:r>
          </a:p>
          <a:p>
            <a:r>
              <a:rPr lang="en-US" dirty="0"/>
              <a:t>Invite newer faculty and potential leaders to senate and committee meetings</a:t>
            </a:r>
          </a:p>
          <a:p>
            <a:r>
              <a:rPr lang="en-US" dirty="0"/>
              <a:t>Offer workshops on governance and participation for faculty (as well as other campus groups)</a:t>
            </a:r>
          </a:p>
          <a:p>
            <a:r>
              <a:rPr lang="en-US" dirty="0"/>
              <a:t>Invite ASCCC and/or CCLC to do a governance visit to your campus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Share Successes</a:t>
            </a:r>
          </a:p>
          <a:p>
            <a:r>
              <a:rPr lang="en-US" dirty="0"/>
              <a:t>Explore ways to share the work of the senate and committees with the rest of campus</a:t>
            </a:r>
          </a:p>
          <a:p>
            <a:r>
              <a:rPr lang="en-US" dirty="0"/>
              <a:t>Share and celebrate the contributions of faculty on committees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BF85F-D144-D326-938F-2616396E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E4E38A-B104-AC81-19B1-4CD543B4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Reflect/Discuss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8006C-E455-6BEE-6F6B-A08EC2D76861}"/>
              </a:ext>
            </a:extLst>
          </p:cNvPr>
          <p:cNvSpPr txBox="1"/>
          <p:nvPr/>
        </p:nvSpPr>
        <p:spPr>
          <a:xfrm>
            <a:off x="1426029" y="1690688"/>
            <a:ext cx="99277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How did you learn about faculty service or leadership opportunities?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additional long-term strategies for developing successors do you utilize?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1584D-1CFA-C734-1C08-EA0EF0E2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2A7B-5C8B-1A29-8EF4-D7AF8D6F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530-95C4-84AA-D704-D7100E11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initial considerations when looking at your To Do List or addressing requests:</a:t>
            </a:r>
          </a:p>
          <a:p>
            <a:r>
              <a:rPr lang="en-US" dirty="0"/>
              <a:t>Is it in the 10+1?</a:t>
            </a:r>
          </a:p>
          <a:p>
            <a:r>
              <a:rPr lang="en-US" dirty="0"/>
              <a:t>Do you want it to be a +1?</a:t>
            </a:r>
          </a:p>
          <a:p>
            <a:r>
              <a:rPr lang="en-US" dirty="0"/>
              <a:t>Is it worth the your time and/or the senate’s time to be involved or to appoint faculty?</a:t>
            </a:r>
          </a:p>
          <a:p>
            <a:r>
              <a:rPr lang="en-US" dirty="0"/>
              <a:t>Will the work or committee actually serve a purpose or accomplish something?</a:t>
            </a:r>
          </a:p>
          <a:p>
            <a:r>
              <a:rPr lang="en-US" dirty="0"/>
              <a:t>Timeline? Urgent or long term?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C949-7FCE-01AB-E0A1-AD00747A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81AE9-2D8C-16FB-B490-223EE2D4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Workload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23879-438B-7297-942D-5EA45BD4448B}"/>
              </a:ext>
            </a:extLst>
          </p:cNvPr>
          <p:cNvSpPr txBox="1"/>
          <p:nvPr/>
        </p:nvSpPr>
        <p:spPr>
          <a:xfrm>
            <a:off x="1306286" y="1690688"/>
            <a:ext cx="100475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Befriend administrative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Involve others </a:t>
            </a:r>
          </a:p>
          <a:p>
            <a:pPr lvl="1"/>
            <a:r>
              <a:rPr lang="en-US" sz="2000" dirty="0"/>
              <a:t>Don’t do it alone</a:t>
            </a:r>
          </a:p>
          <a:p>
            <a:pPr lvl="1"/>
            <a:r>
              <a:rPr lang="en-US" sz="2000" dirty="0"/>
              <a:t>Create opportunities for growth of future leaders and increased ownership by others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Delegate tasks and projects when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 a trusted confidant/confidants– Develop your HUDDLE of folks you can discuss concerns and ideas with!  This includes statewide ASCCC colleagues you meet here and at other ASCCC events!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Avoid strong attachment to the results that you desire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and communicate boundaries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6A574-CA2C-413E-4143-24B756D4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C38BF0-DBB9-F9FE-82E5-B692C925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Reflect/Discuss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A711F-4083-8086-64BD-19DC39EA5DD4}"/>
              </a:ext>
            </a:extLst>
          </p:cNvPr>
          <p:cNvSpPr txBox="1"/>
          <p:nvPr/>
        </p:nvSpPr>
        <p:spPr>
          <a:xfrm>
            <a:off x="1415143" y="1690688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have others nurtured your growth while managing their own workload?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other ideas do you have for managing workload?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24D048-BECC-BEFA-4E0D-544398CD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2FE4-58A5-B6E5-367A-7266BD4A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and Maintain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0E7A-A94E-5615-8517-10B17594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 regularly with administrative and union counterparts</a:t>
            </a:r>
          </a:p>
          <a:p>
            <a:r>
              <a:rPr lang="en-US" dirty="0"/>
              <a:t>Keep your word; keep confidences</a:t>
            </a:r>
          </a:p>
          <a:p>
            <a:r>
              <a:rPr lang="en-US" dirty="0"/>
              <a:t>Use effective communication strategies</a:t>
            </a:r>
          </a:p>
          <a:p>
            <a:pPr lvl="1"/>
            <a:r>
              <a:rPr lang="en-US" dirty="0"/>
              <a:t>Pause &amp; think before you respond</a:t>
            </a:r>
          </a:p>
          <a:p>
            <a:pPr lvl="1"/>
            <a:r>
              <a:rPr lang="en-US" dirty="0"/>
              <a:t>Be an active listener</a:t>
            </a:r>
          </a:p>
          <a:p>
            <a:pPr lvl="1"/>
            <a:r>
              <a:rPr lang="en-US" dirty="0"/>
              <a:t>Take notes</a:t>
            </a:r>
          </a:p>
          <a:p>
            <a:r>
              <a:rPr lang="en-US" dirty="0"/>
              <a:t>Be proactive and positive</a:t>
            </a:r>
          </a:p>
          <a:p>
            <a:r>
              <a:rPr lang="en-US" dirty="0"/>
              <a:t>Treat others with respect</a:t>
            </a:r>
          </a:p>
          <a:p>
            <a:r>
              <a:rPr lang="en-US" dirty="0"/>
              <a:t>Operate with integrity and transparency</a:t>
            </a:r>
          </a:p>
          <a:p>
            <a:r>
              <a:rPr lang="en-US" dirty="0"/>
              <a:t>Use humor to defuse tension in meetings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3F1A0-EAF4-4152-AE23-C876207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6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02FB-6DAA-FB13-153E-5510F6F2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Care of 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0B52-A196-E99F-C086-79B5CC04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your successes! </a:t>
            </a:r>
          </a:p>
          <a:p>
            <a:r>
              <a:rPr lang="en-US" dirty="0"/>
              <a:t>Realize its OK to Say No </a:t>
            </a:r>
          </a:p>
          <a:p>
            <a:r>
              <a:rPr lang="en-US" dirty="0"/>
              <a:t>Its OK to say you don’t know </a:t>
            </a:r>
          </a:p>
          <a:p>
            <a:r>
              <a:rPr lang="en-US" dirty="0"/>
              <a:t>Don’t get pressured into making a decision that you are not ready to make</a:t>
            </a:r>
          </a:p>
          <a:p>
            <a:r>
              <a:rPr lang="en-US" dirty="0"/>
              <a:t>Have a sounding board</a:t>
            </a:r>
          </a:p>
          <a:p>
            <a:r>
              <a:rPr lang="en-US" dirty="0"/>
              <a:t>Schedule down time; “the world will not stop if you take a break” </a:t>
            </a:r>
          </a:p>
          <a:p>
            <a:r>
              <a:rPr lang="en-US" dirty="0"/>
              <a:t>Statewide resources for Faculty Mental Health Support: April 2023 Rostrum article “Self-Care in the Age of Collective Trauma”: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asccc.org</a:t>
            </a:r>
            <a:r>
              <a:rPr lang="en-US" dirty="0">
                <a:hlinkClick r:id="rId3"/>
              </a:rPr>
              <a:t>/rostrum-reader/2023/April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83B35-F2E6-136B-F2D2-39B96DAF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5370-21F8-FD23-8F84-A9A8640B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A8E8-4DC5-E686-DE68-F89047C42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Succession planning is an important component of ensuring stable Academic Senate leadership and workflow, as well as a smooth transition of faculty leaders and officers in your Senate.  Join us to discuss strategies for inclusive, diverse, and smooth succession planning for your Academic Senate leadership. 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DEC4-C984-DFC0-FF23-FE5CB7C9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38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6226-C256-7D0A-46A7-D40E80E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9193-2ABB-8369-9F43-6A052F163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participating in this breakout!!</a:t>
            </a:r>
          </a:p>
          <a:p>
            <a:endParaRPr lang="en-US" dirty="0"/>
          </a:p>
          <a:p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info@asccc.org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67654-2D21-A621-4A32-BD9600CC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9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C3733-4D92-02D7-B5F6-13D22F4E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5119-AFE0-CF49-5E47-A2EC50B21A25}"/>
              </a:ext>
            </a:extLst>
          </p:cNvPr>
          <p:cNvSpPr txBox="1"/>
          <p:nvPr/>
        </p:nvSpPr>
        <p:spPr>
          <a:xfrm>
            <a:off x="1534886" y="2547257"/>
            <a:ext cx="691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Who are you?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Why are you here?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What would you like to get out of this breakout?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7BD03-13A6-D1EF-FE46-4E9BE8C4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B9CE-6C94-B0C0-2E50-CFA3B05F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 Lasts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AB8F-7859-E4E8-A9FD-560635C5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What can you do to relieve some of your anxiety, manage your workload, and leave your responsibilities in good hands?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en-US" sz="4800" dirty="0"/>
              <a:t>Plan Your Succession!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1B1C6-08EA-B497-FA56-6E0CD8DA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6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735B-183D-B5BA-2CEA-3125F03C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259F-2E68-056B-788D-A253D150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Who reached out, encouraged, or mentored you?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captured your attention about senate participation or leadership?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did you get involved?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 to get faculty involved?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you use your experience to motivate others to follow you?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44D8B-10B6-6750-6562-7634E562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0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9D79-7C14-8AF4-BDD3-1C9F6CE8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Succession (never too early to start!)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D1B45-DDB1-956F-E845-63E054489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a succession plan?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33CE7-EFBA-604E-3D2C-922A825919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A proactive, strategic plan to ensure necessary talent and skills will be available when needed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251A5-E07E-0AAC-4E1F-2CB6466474E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WHY is a succession plan important?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25E71C-864F-A505-DA24-03DA913C39A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ensure essential knowledge and abilities will be maintained as you and other faculty leaders leave</a:t>
            </a:r>
          </a:p>
          <a:p>
            <a:pPr marL="0" indent="0">
              <a:buNone/>
            </a:pPr>
            <a:r>
              <a:rPr lang="en-US" dirty="0"/>
              <a:t>To maintain consistency in faculty-led committees, policies, procedures, and philosophies</a:t>
            </a:r>
          </a:p>
          <a:p>
            <a:pPr marL="0" indent="0">
              <a:buNone/>
            </a:pPr>
            <a:r>
              <a:rPr lang="en-US" dirty="0"/>
              <a:t>To uphold faculty purview</a:t>
            </a:r>
          </a:p>
          <a:p>
            <a:pPr marL="0" indent="0">
              <a:buNone/>
            </a:pPr>
            <a:r>
              <a:rPr lang="en-US" dirty="0"/>
              <a:t>To help you move on to new positions or opportunities</a:t>
            </a:r>
          </a:p>
          <a:p>
            <a:pPr marL="0" indent="0">
              <a:buNone/>
            </a:pPr>
            <a:r>
              <a:rPr lang="en-US" dirty="0"/>
              <a:t>To ensure a healthy diversity of faculty voices and leaders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3002E-4562-5AA3-379D-7015A26D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92B8-0AD5-1637-F5F4-A5E5AA3F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succession plan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3415-AFA8-2901-3ADD-5FFCBB4F2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Helps Avoid:</a:t>
            </a:r>
          </a:p>
          <a:p>
            <a:r>
              <a:rPr lang="en-US" dirty="0"/>
              <a:t>Ineffective consultation</a:t>
            </a:r>
          </a:p>
          <a:p>
            <a:r>
              <a:rPr lang="en-US" dirty="0"/>
              <a:t>Confusion over process</a:t>
            </a:r>
          </a:p>
          <a:p>
            <a:r>
              <a:rPr lang="en-US" dirty="0"/>
              <a:t>Work not getting done</a:t>
            </a:r>
          </a:p>
          <a:p>
            <a:r>
              <a:rPr lang="en-US" dirty="0"/>
              <a:t>Administration filling voids</a:t>
            </a:r>
          </a:p>
          <a:p>
            <a:r>
              <a:rPr lang="en-US" dirty="0"/>
              <a:t>Lack of faculty growth</a:t>
            </a:r>
          </a:p>
          <a:p>
            <a:r>
              <a:rPr lang="en-US" dirty="0"/>
              <a:t>Faculty burnout</a:t>
            </a:r>
          </a:p>
          <a:p>
            <a:r>
              <a:rPr lang="en-US" dirty="0"/>
              <a:t>Low morale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B944F-6CC0-4E10-D29A-F9E35C6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3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7970-03BC-28A7-8AF7-BC3B1854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it a good time to make a succession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E25EF-F113-7CF1-C8CF-5837727E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should you develop a succession plan?</a:t>
            </a:r>
          </a:p>
          <a:p>
            <a:pPr marL="0" indent="0">
              <a:buNone/>
            </a:pPr>
            <a:r>
              <a:rPr lang="en-US" dirty="0"/>
              <a:t>Ideally, before you even assume a new leadership position</a:t>
            </a:r>
          </a:p>
          <a:p>
            <a:pPr marL="0" indent="0">
              <a:buNone/>
            </a:pPr>
            <a:r>
              <a:rPr lang="en-US" dirty="0"/>
              <a:t>If not, as you get started</a:t>
            </a:r>
          </a:p>
          <a:p>
            <a:pPr marL="0" indent="0">
              <a:buNone/>
            </a:pPr>
            <a:r>
              <a:rPr lang="en-US" dirty="0"/>
              <a:t>DO NOT WAIT until you are ready to move 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do you develop succession plan?</a:t>
            </a:r>
          </a:p>
          <a:p>
            <a:pPr marL="0" indent="0">
              <a:buNone/>
            </a:pPr>
            <a:r>
              <a:rPr lang="en-US" dirty="0"/>
              <a:t>Let’s look at a few 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E6D7F-C2AA-718F-1B72-864B2469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9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1EE7E-4DB1-97E8-449A-720AA2E6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Succession Plan: Think Ahead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1D6EE-A16B-AC1F-B819-22CBD1AF766A}"/>
              </a:ext>
            </a:extLst>
          </p:cNvPr>
          <p:cNvSpPr txBox="1"/>
          <p:nvPr/>
        </p:nvSpPr>
        <p:spPr>
          <a:xfrm>
            <a:off x="1175657" y="1229091"/>
            <a:ext cx="10178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senate and committee bylaws or charters – if no succession structure included, consider developing one</a:t>
            </a:r>
          </a:p>
          <a:p>
            <a:endParaRPr lang="en-US" dirty="0"/>
          </a:p>
          <a:p>
            <a:r>
              <a:rPr lang="en-US" dirty="0"/>
              <a:t>Identify those with the potential to lead—look at ALL your faculty communities. </a:t>
            </a:r>
          </a:p>
          <a:p>
            <a:r>
              <a:rPr lang="en-US" dirty="0"/>
              <a:t>	WHO is underrepresented?? </a:t>
            </a:r>
          </a:p>
          <a:p>
            <a:r>
              <a:rPr lang="en-US" dirty="0"/>
              <a:t>		Part Time, Non-Teaching, Career Technical Education, </a:t>
            </a:r>
          </a:p>
          <a:p>
            <a:r>
              <a:rPr lang="en-US" dirty="0"/>
              <a:t>		Other Underrepresented Disciplines, Younger Faculty</a:t>
            </a:r>
          </a:p>
          <a:p>
            <a:r>
              <a:rPr lang="en-US" dirty="0"/>
              <a:t>		Members of underrepresented racial/ethnic affinity groups </a:t>
            </a:r>
          </a:p>
          <a:p>
            <a:r>
              <a:rPr lang="en-US" dirty="0"/>
              <a:t>			Remember some subgroups such as Southeast Asian, Pacific Islander, 		Afro Latino may be underrepresented even if the larger category such as “Asian” 		or “Latinx” may have representation</a:t>
            </a:r>
          </a:p>
          <a:p>
            <a:endParaRPr lang="en-US" dirty="0"/>
          </a:p>
          <a:p>
            <a:r>
              <a:rPr lang="en-US" dirty="0"/>
              <a:t>Recognize that some excel in support roles – this is okay! </a:t>
            </a:r>
          </a:p>
          <a:p>
            <a:endParaRPr lang="en-US" dirty="0"/>
          </a:p>
          <a:p>
            <a:r>
              <a:rPr lang="en-US" dirty="0"/>
              <a:t>Give potential candidates opportunities to experience leadership even in small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“President or designee”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Liaisons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Senate or other campuswide committee service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63B14-EB9E-F57A-B83F-3F8DD2E8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FLI 2023">
      <a:dk1>
        <a:srgbClr val="222222"/>
      </a:dk1>
      <a:lt1>
        <a:srgbClr val="FFFFFF"/>
      </a:lt1>
      <a:dk2>
        <a:srgbClr val="016E79"/>
      </a:dk2>
      <a:lt2>
        <a:srgbClr val="E3E3E3"/>
      </a:lt2>
      <a:accent1>
        <a:srgbClr val="018FAC"/>
      </a:accent1>
      <a:accent2>
        <a:srgbClr val="2B886F"/>
      </a:accent2>
      <a:accent3>
        <a:srgbClr val="FFEB58"/>
      </a:accent3>
      <a:accent4>
        <a:srgbClr val="3CB369"/>
      </a:accent4>
      <a:accent5>
        <a:srgbClr val="F6671E"/>
      </a:accent5>
      <a:accent6>
        <a:srgbClr val="FCA961"/>
      </a:accent6>
      <a:hlink>
        <a:srgbClr val="018FAC"/>
      </a:hlink>
      <a:folHlink>
        <a:srgbClr val="018FAC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3 ppt template 1.pptx" id="{1C7B9CDC-FB79-A74E-A8E9-7F1B18987B49}" vid="{A0377D8F-BF43-C748-8573-09C9E7E51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1217</Words>
  <Application>Microsoft Office PowerPoint</Application>
  <PresentationFormat>Widescreen</PresentationFormat>
  <Paragraphs>197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Office Theme</vt:lpstr>
      <vt:lpstr>Succession Planning: Setting up a Diverse Academic Senate</vt:lpstr>
      <vt:lpstr>Breakout Description</vt:lpstr>
      <vt:lpstr>Check-In</vt:lpstr>
      <vt:lpstr>Nothing Lasts Forever</vt:lpstr>
      <vt:lpstr>How did you get here?</vt:lpstr>
      <vt:lpstr>Plan Your Succession (never too early to start!)</vt:lpstr>
      <vt:lpstr>Why is a succession plan important?</vt:lpstr>
      <vt:lpstr>When is it a good time to make a succession plan?</vt:lpstr>
      <vt:lpstr>Developing a Succession Plan: Think Ahead</vt:lpstr>
      <vt:lpstr>Developing a Succession Plan: Considerations</vt:lpstr>
      <vt:lpstr>Developing a Succession Plan: Short Term (1-2 years) Train Replacements</vt:lpstr>
      <vt:lpstr>Developing a Succession Plan: Reflect/Discuss</vt:lpstr>
      <vt:lpstr>Developing a Succession Plan: Long Term</vt:lpstr>
      <vt:lpstr>Reflect/Discuss</vt:lpstr>
      <vt:lpstr>Manage Your Workload</vt:lpstr>
      <vt:lpstr>Manage Your Workload </vt:lpstr>
      <vt:lpstr>Reflect/Discuss 2</vt:lpstr>
      <vt:lpstr>Develop and Maintain Relationships</vt:lpstr>
      <vt:lpstr>Take Care of  Yourself!</vt:lpstr>
      <vt:lpstr>Questions? Comments?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Planning: Setting up a Diverse Academic Senate</dc:title>
  <dc:subject/>
  <dc:creator>Microsoft Office User</dc:creator>
  <cp:keywords/>
  <dc:description/>
  <cp:lastModifiedBy>Kyoko Hatano</cp:lastModifiedBy>
  <cp:revision>3</cp:revision>
  <dcterms:created xsi:type="dcterms:W3CDTF">2023-06-11T15:27:55Z</dcterms:created>
  <dcterms:modified xsi:type="dcterms:W3CDTF">2023-06-21T20:42:24Z</dcterms:modified>
  <cp:category/>
</cp:coreProperties>
</file>