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256" r:id="rId2"/>
    <p:sldId id="257" r:id="rId3"/>
    <p:sldId id="259" r:id="rId4"/>
    <p:sldId id="260" r:id="rId5"/>
    <p:sldId id="261" r:id="rId6"/>
    <p:sldId id="262" r:id="rId7"/>
    <p:sldId id="264" r:id="rId8"/>
    <p:sldId id="263" r:id="rId9"/>
    <p:sldId id="265" r:id="rId10"/>
    <p:sldId id="266" r:id="rId11"/>
    <p:sldId id="275" r:id="rId12"/>
    <p:sldId id="267" r:id="rId13"/>
    <p:sldId id="268" r:id="rId14"/>
    <p:sldId id="269" r:id="rId15"/>
    <p:sldId id="270" r:id="rId16"/>
    <p:sldId id="271" r:id="rId17"/>
    <p:sldId id="272" r:id="rId18"/>
    <p:sldId id="276" r:id="rId19"/>
    <p:sldId id="277" r:id="rId20"/>
    <p:sldId id="278" r:id="rId21"/>
    <p:sldId id="273" r:id="rId22"/>
    <p:sldId id="274" r:id="rId2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1E4F47-7491-473E-AAA3-F4386F4D4FE1}" v="6" dt="2021-06-15T05:30:20.687"/>
    <p1510:client id="{E62E5F02-D2F4-4198-A717-80F293C7B36E}" v="163" dt="2021-06-15T01:54:52.6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0" autoAdjust="0"/>
    <p:restoredTop sz="71828" autoAdjust="0"/>
  </p:normalViewPr>
  <p:slideViewPr>
    <p:cSldViewPr snapToGrid="0" snapToObjects="1">
      <p:cViewPr varScale="1">
        <p:scale>
          <a:sx n="68" d="100"/>
          <a:sy n="68" d="100"/>
        </p:scale>
        <p:origin x="1024" y="96"/>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Bean" userId="0d8acacb-9479-4755-afc3-7abd1af15332" providerId="ADAL" clId="{6A1E4F47-7491-473E-AAA3-F4386F4D4FE1}"/>
    <pc:docChg chg="modSld">
      <pc:chgData name="Michelle  Bean" userId="0d8acacb-9479-4755-afc3-7abd1af15332" providerId="ADAL" clId="{6A1E4F47-7491-473E-AAA3-F4386F4D4FE1}" dt="2021-06-15T05:32:33.378" v="19" actId="1440"/>
      <pc:docMkLst>
        <pc:docMk/>
      </pc:docMkLst>
      <pc:sldChg chg="delSp modSp mod">
        <pc:chgData name="Michelle  Bean" userId="0d8acacb-9479-4755-afc3-7abd1af15332" providerId="ADAL" clId="{6A1E4F47-7491-473E-AAA3-F4386F4D4FE1}" dt="2021-06-15T05:29:47.120" v="4" actId="1440"/>
        <pc:sldMkLst>
          <pc:docMk/>
          <pc:sldMk cId="1105192275" sldId="276"/>
        </pc:sldMkLst>
        <pc:spChg chg="del">
          <ac:chgData name="Michelle  Bean" userId="0d8acacb-9479-4755-afc3-7abd1af15332" providerId="ADAL" clId="{6A1E4F47-7491-473E-AAA3-F4386F4D4FE1}" dt="2021-06-15T05:29:21.252" v="0" actId="478"/>
          <ac:spMkLst>
            <pc:docMk/>
            <pc:sldMk cId="1105192275" sldId="276"/>
            <ac:spMk id="2" creationId="{0695561B-A71C-AE40-8358-AAB5C4F3095F}"/>
          </ac:spMkLst>
        </pc:spChg>
        <pc:spChg chg="del">
          <ac:chgData name="Michelle  Bean" userId="0d8acacb-9479-4755-afc3-7abd1af15332" providerId="ADAL" clId="{6A1E4F47-7491-473E-AAA3-F4386F4D4FE1}" dt="2021-06-15T05:29:28.129" v="1" actId="478"/>
          <ac:spMkLst>
            <pc:docMk/>
            <pc:sldMk cId="1105192275" sldId="276"/>
            <ac:spMk id="3" creationId="{78656930-B145-A54C-8291-160DA0025384}"/>
          </ac:spMkLst>
        </pc:spChg>
        <pc:picChg chg="mod">
          <ac:chgData name="Michelle  Bean" userId="0d8acacb-9479-4755-afc3-7abd1af15332" providerId="ADAL" clId="{6A1E4F47-7491-473E-AAA3-F4386F4D4FE1}" dt="2021-06-15T05:29:47.120" v="4" actId="1440"/>
          <ac:picMkLst>
            <pc:docMk/>
            <pc:sldMk cId="1105192275" sldId="276"/>
            <ac:picMk id="6" creationId="{4987A37C-8548-A240-B29D-CBEC62EAA65C}"/>
          </ac:picMkLst>
        </pc:picChg>
      </pc:sldChg>
      <pc:sldChg chg="delSp modSp mod">
        <pc:chgData name="Michelle  Bean" userId="0d8acacb-9479-4755-afc3-7abd1af15332" providerId="ADAL" clId="{6A1E4F47-7491-473E-AAA3-F4386F4D4FE1}" dt="2021-06-15T05:32:33.378" v="19" actId="1440"/>
        <pc:sldMkLst>
          <pc:docMk/>
          <pc:sldMk cId="2370933652" sldId="277"/>
        </pc:sldMkLst>
        <pc:spChg chg="del">
          <ac:chgData name="Michelle  Bean" userId="0d8acacb-9479-4755-afc3-7abd1af15332" providerId="ADAL" clId="{6A1E4F47-7491-473E-AAA3-F4386F4D4FE1}" dt="2021-06-15T05:29:52.449" v="5" actId="478"/>
          <ac:spMkLst>
            <pc:docMk/>
            <pc:sldMk cId="2370933652" sldId="277"/>
            <ac:spMk id="2" creationId="{B8806DD9-CFB4-514E-8AAC-D78ABD6C2971}"/>
          </ac:spMkLst>
        </pc:spChg>
        <pc:spChg chg="del">
          <ac:chgData name="Michelle  Bean" userId="0d8acacb-9479-4755-afc3-7abd1af15332" providerId="ADAL" clId="{6A1E4F47-7491-473E-AAA3-F4386F4D4FE1}" dt="2021-06-15T05:29:54.619" v="6" actId="478"/>
          <ac:spMkLst>
            <pc:docMk/>
            <pc:sldMk cId="2370933652" sldId="277"/>
            <ac:spMk id="3" creationId="{5A5CBDEC-D69E-FF4E-A749-706EFE2459BB}"/>
          </ac:spMkLst>
        </pc:spChg>
        <pc:picChg chg="mod">
          <ac:chgData name="Michelle  Bean" userId="0d8acacb-9479-4755-afc3-7abd1af15332" providerId="ADAL" clId="{6A1E4F47-7491-473E-AAA3-F4386F4D4FE1}" dt="2021-06-15T05:32:33.378" v="19" actId="1440"/>
          <ac:picMkLst>
            <pc:docMk/>
            <pc:sldMk cId="2370933652" sldId="277"/>
            <ac:picMk id="6" creationId="{DF684A7B-ED30-AC43-B324-896D89B5D773}"/>
          </ac:picMkLst>
        </pc:picChg>
      </pc:sldChg>
      <pc:sldChg chg="delSp modSp mod">
        <pc:chgData name="Michelle  Bean" userId="0d8acacb-9479-4755-afc3-7abd1af15332" providerId="ADAL" clId="{6A1E4F47-7491-473E-AAA3-F4386F4D4FE1}" dt="2021-06-15T05:31:57.571" v="17" actId="1076"/>
        <pc:sldMkLst>
          <pc:docMk/>
          <pc:sldMk cId="1433950247" sldId="278"/>
        </pc:sldMkLst>
        <pc:spChg chg="del">
          <ac:chgData name="Michelle  Bean" userId="0d8acacb-9479-4755-afc3-7abd1af15332" providerId="ADAL" clId="{6A1E4F47-7491-473E-AAA3-F4386F4D4FE1}" dt="2021-06-15T05:30:18.686" v="9" actId="478"/>
          <ac:spMkLst>
            <pc:docMk/>
            <pc:sldMk cId="1433950247" sldId="278"/>
            <ac:spMk id="2" creationId="{63612014-0DED-0D4D-805E-23C0920D7387}"/>
          </ac:spMkLst>
        </pc:spChg>
        <pc:spChg chg="del">
          <ac:chgData name="Michelle  Bean" userId="0d8acacb-9479-4755-afc3-7abd1af15332" providerId="ADAL" clId="{6A1E4F47-7491-473E-AAA3-F4386F4D4FE1}" dt="2021-06-15T05:30:20.687" v="10" actId="478"/>
          <ac:spMkLst>
            <pc:docMk/>
            <pc:sldMk cId="1433950247" sldId="278"/>
            <ac:spMk id="3" creationId="{8067D861-FC03-F241-97C5-10851CAD9078}"/>
          </ac:spMkLst>
        </pc:spChg>
        <pc:picChg chg="mod">
          <ac:chgData name="Michelle  Bean" userId="0d8acacb-9479-4755-afc3-7abd1af15332" providerId="ADAL" clId="{6A1E4F47-7491-473E-AAA3-F4386F4D4FE1}" dt="2021-06-15T05:31:57.571" v="17" actId="1076"/>
          <ac:picMkLst>
            <pc:docMk/>
            <pc:sldMk cId="1433950247" sldId="278"/>
            <ac:picMk id="6" creationId="{3B0945C4-A57C-CB49-96D7-83D474D662BD}"/>
          </ac:picMkLst>
        </pc:pic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077925-BD1C-4FB4-B30D-198BB33A3EF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B0986BD-1E2C-49A5-AC5A-B3A09D20C153}">
      <dgm:prSet/>
      <dgm:spPr/>
      <dgm:t>
        <a:bodyPr/>
        <a:lstStyle/>
        <a:p>
          <a:r>
            <a:rPr lang="en-US"/>
            <a:t>Print and take this little inventory:</a:t>
          </a:r>
        </a:p>
      </dgm:t>
    </dgm:pt>
    <dgm:pt modelId="{AF017515-ACDD-4312-9050-CB8A3FE4F7DD}" type="parTrans" cxnId="{6C844518-F8D7-49A4-8FB9-661666B5B6B6}">
      <dgm:prSet/>
      <dgm:spPr/>
      <dgm:t>
        <a:bodyPr/>
        <a:lstStyle/>
        <a:p>
          <a:endParaRPr lang="en-US"/>
        </a:p>
      </dgm:t>
    </dgm:pt>
    <dgm:pt modelId="{6D3538AA-6647-43B1-B4DF-204235BAC6F1}" type="sibTrans" cxnId="{6C844518-F8D7-49A4-8FB9-661666B5B6B6}">
      <dgm:prSet/>
      <dgm:spPr/>
      <dgm:t>
        <a:bodyPr/>
        <a:lstStyle/>
        <a:p>
          <a:endParaRPr lang="en-US"/>
        </a:p>
      </dgm:t>
    </dgm:pt>
    <dgm:pt modelId="{AECB82B8-44A8-4F8D-9A0E-138FBDACBC82}">
      <dgm:prSet/>
      <dgm:spPr/>
      <dgm:t>
        <a:bodyPr/>
        <a:lstStyle/>
        <a:p>
          <a:r>
            <a:rPr lang="en-US" dirty="0"/>
            <a:t>https://positivepsychology.com/wp-content/uploads/Self-Care-Checkup.pdf</a:t>
          </a:r>
        </a:p>
      </dgm:t>
    </dgm:pt>
    <dgm:pt modelId="{68A49B05-A863-4020-8852-BDEC395D9774}" type="parTrans" cxnId="{09327FDB-236C-41C4-87E9-53A379CA64DF}">
      <dgm:prSet/>
      <dgm:spPr/>
      <dgm:t>
        <a:bodyPr/>
        <a:lstStyle/>
        <a:p>
          <a:endParaRPr lang="en-US"/>
        </a:p>
      </dgm:t>
    </dgm:pt>
    <dgm:pt modelId="{16EF0637-B2D9-4325-BE48-F4BB259E11F2}" type="sibTrans" cxnId="{09327FDB-236C-41C4-87E9-53A379CA64DF}">
      <dgm:prSet/>
      <dgm:spPr/>
      <dgm:t>
        <a:bodyPr/>
        <a:lstStyle/>
        <a:p>
          <a:endParaRPr lang="en-US"/>
        </a:p>
      </dgm:t>
    </dgm:pt>
    <dgm:pt modelId="{F88B72F2-258D-4D48-BE6B-E7B3C55164E9}" type="pres">
      <dgm:prSet presAssocID="{01077925-BD1C-4FB4-B30D-198BB33A3EFD}" presName="root" presStyleCnt="0">
        <dgm:presLayoutVars>
          <dgm:dir/>
          <dgm:resizeHandles val="exact"/>
        </dgm:presLayoutVars>
      </dgm:prSet>
      <dgm:spPr/>
    </dgm:pt>
    <dgm:pt modelId="{75758FD6-5B9B-4717-B52E-5DC2F81E4392}" type="pres">
      <dgm:prSet presAssocID="{DB0986BD-1E2C-49A5-AC5A-B3A09D20C153}" presName="compNode" presStyleCnt="0"/>
      <dgm:spPr/>
    </dgm:pt>
    <dgm:pt modelId="{CE8494BE-2ED2-4CBD-80C2-883E06EFE8A5}" type="pres">
      <dgm:prSet presAssocID="{DB0986BD-1E2C-49A5-AC5A-B3A09D20C153}" presName="bgRect" presStyleLbl="bgShp" presStyleIdx="0" presStyleCnt="1"/>
      <dgm:spPr/>
    </dgm:pt>
    <dgm:pt modelId="{5E416B63-1C85-4B3D-974B-96D50AC94904}" type="pres">
      <dgm:prSet presAssocID="{DB0986BD-1E2C-49A5-AC5A-B3A09D20C153}"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inter"/>
        </a:ext>
      </dgm:extLst>
    </dgm:pt>
    <dgm:pt modelId="{05FB0684-13C4-4336-A310-A49A0C4ECDA5}" type="pres">
      <dgm:prSet presAssocID="{DB0986BD-1E2C-49A5-AC5A-B3A09D20C153}" presName="spaceRect" presStyleCnt="0"/>
      <dgm:spPr/>
    </dgm:pt>
    <dgm:pt modelId="{5F8133DF-5CF6-448E-9B2A-D418E8D2D10C}" type="pres">
      <dgm:prSet presAssocID="{DB0986BD-1E2C-49A5-AC5A-B3A09D20C153}" presName="parTx" presStyleLbl="revTx" presStyleIdx="0" presStyleCnt="2">
        <dgm:presLayoutVars>
          <dgm:chMax val="0"/>
          <dgm:chPref val="0"/>
        </dgm:presLayoutVars>
      </dgm:prSet>
      <dgm:spPr/>
    </dgm:pt>
    <dgm:pt modelId="{C2FF3DD1-F1EF-423D-BEE7-4B81D0FDD13B}" type="pres">
      <dgm:prSet presAssocID="{DB0986BD-1E2C-49A5-AC5A-B3A09D20C153}" presName="desTx" presStyleLbl="revTx" presStyleIdx="1" presStyleCnt="2">
        <dgm:presLayoutVars/>
      </dgm:prSet>
      <dgm:spPr/>
    </dgm:pt>
  </dgm:ptLst>
  <dgm:cxnLst>
    <dgm:cxn modelId="{6C844518-F8D7-49A4-8FB9-661666B5B6B6}" srcId="{01077925-BD1C-4FB4-B30D-198BB33A3EFD}" destId="{DB0986BD-1E2C-49A5-AC5A-B3A09D20C153}" srcOrd="0" destOrd="0" parTransId="{AF017515-ACDD-4312-9050-CB8A3FE4F7DD}" sibTransId="{6D3538AA-6647-43B1-B4DF-204235BAC6F1}"/>
    <dgm:cxn modelId="{D01587CE-2201-40B8-8ED5-9E5C3469E3D6}" type="presOf" srcId="{01077925-BD1C-4FB4-B30D-198BB33A3EFD}" destId="{F88B72F2-258D-4D48-BE6B-E7B3C55164E9}" srcOrd="0" destOrd="0" presId="urn:microsoft.com/office/officeart/2018/2/layout/IconVerticalSolidList"/>
    <dgm:cxn modelId="{8E61C5D1-611C-4506-973C-8D637CE534E2}" type="presOf" srcId="{AECB82B8-44A8-4F8D-9A0E-138FBDACBC82}" destId="{C2FF3DD1-F1EF-423D-BEE7-4B81D0FDD13B}" srcOrd="0" destOrd="0" presId="urn:microsoft.com/office/officeart/2018/2/layout/IconVerticalSolidList"/>
    <dgm:cxn modelId="{09327FDB-236C-41C4-87E9-53A379CA64DF}" srcId="{DB0986BD-1E2C-49A5-AC5A-B3A09D20C153}" destId="{AECB82B8-44A8-4F8D-9A0E-138FBDACBC82}" srcOrd="0" destOrd="0" parTransId="{68A49B05-A863-4020-8852-BDEC395D9774}" sibTransId="{16EF0637-B2D9-4325-BE48-F4BB259E11F2}"/>
    <dgm:cxn modelId="{775255E4-DB78-4F69-9CAD-FF39CC630824}" type="presOf" srcId="{DB0986BD-1E2C-49A5-AC5A-B3A09D20C153}" destId="{5F8133DF-5CF6-448E-9B2A-D418E8D2D10C}" srcOrd="0" destOrd="0" presId="urn:microsoft.com/office/officeart/2018/2/layout/IconVerticalSolidList"/>
    <dgm:cxn modelId="{73BCAEE9-3041-4D33-87C4-14E0BA8935D3}" type="presParOf" srcId="{F88B72F2-258D-4D48-BE6B-E7B3C55164E9}" destId="{75758FD6-5B9B-4717-B52E-5DC2F81E4392}" srcOrd="0" destOrd="0" presId="urn:microsoft.com/office/officeart/2018/2/layout/IconVerticalSolidList"/>
    <dgm:cxn modelId="{5A99C163-834E-41F0-A276-F9C1D3695AE4}" type="presParOf" srcId="{75758FD6-5B9B-4717-B52E-5DC2F81E4392}" destId="{CE8494BE-2ED2-4CBD-80C2-883E06EFE8A5}" srcOrd="0" destOrd="0" presId="urn:microsoft.com/office/officeart/2018/2/layout/IconVerticalSolidList"/>
    <dgm:cxn modelId="{9ED8D9ED-FDB0-4C9B-973B-1C0805BE7011}" type="presParOf" srcId="{75758FD6-5B9B-4717-B52E-5DC2F81E4392}" destId="{5E416B63-1C85-4B3D-974B-96D50AC94904}" srcOrd="1" destOrd="0" presId="urn:microsoft.com/office/officeart/2018/2/layout/IconVerticalSolidList"/>
    <dgm:cxn modelId="{9C17C9BF-DE2B-42E2-A490-8E24EA50A5A3}" type="presParOf" srcId="{75758FD6-5B9B-4717-B52E-5DC2F81E4392}" destId="{05FB0684-13C4-4336-A310-A49A0C4ECDA5}" srcOrd="2" destOrd="0" presId="urn:microsoft.com/office/officeart/2018/2/layout/IconVerticalSolidList"/>
    <dgm:cxn modelId="{17DFD7A2-F992-486A-897C-AD1FB6E757D7}" type="presParOf" srcId="{75758FD6-5B9B-4717-B52E-5DC2F81E4392}" destId="{5F8133DF-5CF6-448E-9B2A-D418E8D2D10C}" srcOrd="3" destOrd="0" presId="urn:microsoft.com/office/officeart/2018/2/layout/IconVerticalSolidList"/>
    <dgm:cxn modelId="{27F2ED9E-1D8E-4030-B089-B9C9DC695957}" type="presParOf" srcId="{75758FD6-5B9B-4717-B52E-5DC2F81E4392}" destId="{C2FF3DD1-F1EF-423D-BEE7-4B81D0FDD13B}"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F0D716-C382-40C7-924C-90CCBECAB42F}"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F03D437A-43D2-44F0-8543-F966A1363331}">
      <dgm:prSet/>
      <dgm:spPr/>
      <dgm:t>
        <a:bodyPr/>
        <a:lstStyle/>
        <a:p>
          <a:r>
            <a:rPr lang="en-US"/>
            <a:t>What does self care mean to you?</a:t>
          </a:r>
        </a:p>
      </dgm:t>
    </dgm:pt>
    <dgm:pt modelId="{FDC5E39E-FBB5-4781-B046-695C23BF426C}" type="parTrans" cxnId="{2A38DF64-665B-4051-BD29-8C39934B1AB6}">
      <dgm:prSet/>
      <dgm:spPr/>
      <dgm:t>
        <a:bodyPr/>
        <a:lstStyle/>
        <a:p>
          <a:endParaRPr lang="en-US"/>
        </a:p>
      </dgm:t>
    </dgm:pt>
    <dgm:pt modelId="{FEB2F85A-31B3-4536-85A1-7E767D53D60A}" type="sibTrans" cxnId="{2A38DF64-665B-4051-BD29-8C39934B1AB6}">
      <dgm:prSet/>
      <dgm:spPr/>
      <dgm:t>
        <a:bodyPr/>
        <a:lstStyle/>
        <a:p>
          <a:endParaRPr lang="en-US"/>
        </a:p>
      </dgm:t>
    </dgm:pt>
    <dgm:pt modelId="{04577E2F-1114-4102-8F44-E43CB22A69EA}">
      <dgm:prSet/>
      <dgm:spPr/>
      <dgm:t>
        <a:bodyPr/>
        <a:lstStyle/>
        <a:p>
          <a:r>
            <a:rPr lang="en-US" dirty="0"/>
            <a:t>Fill in--use </a:t>
          </a:r>
          <a:r>
            <a:rPr lang="en-US" dirty="0" err="1"/>
            <a:t>Pathable</a:t>
          </a:r>
          <a:r>
            <a:rPr lang="en-US" dirty="0"/>
            <a:t> CHAT</a:t>
          </a:r>
        </a:p>
      </dgm:t>
    </dgm:pt>
    <dgm:pt modelId="{89F867E7-E94D-4DE4-B70B-BE6E044F1CF9}" type="parTrans" cxnId="{88AE5F9C-5BB5-4CBC-B31B-45024BD909C8}">
      <dgm:prSet/>
      <dgm:spPr/>
      <dgm:t>
        <a:bodyPr/>
        <a:lstStyle/>
        <a:p>
          <a:endParaRPr lang="en-US"/>
        </a:p>
      </dgm:t>
    </dgm:pt>
    <dgm:pt modelId="{138C3CF2-814D-4DA6-A671-02E6FC001ECD}" type="sibTrans" cxnId="{88AE5F9C-5BB5-4CBC-B31B-45024BD909C8}">
      <dgm:prSet/>
      <dgm:spPr/>
      <dgm:t>
        <a:bodyPr/>
        <a:lstStyle/>
        <a:p>
          <a:endParaRPr lang="en-US"/>
        </a:p>
      </dgm:t>
    </dgm:pt>
    <dgm:pt modelId="{FAE96AAB-9DB5-4EE9-8887-035A3AB240BB}">
      <dgm:prSet/>
      <dgm:spPr/>
      <dgm:t>
        <a:bodyPr/>
        <a:lstStyle/>
        <a:p>
          <a:r>
            <a:rPr lang="en-US" b="1" dirty="0"/>
            <a:t>I do my best to care for myself and to me that means by</a:t>
          </a:r>
          <a:r>
            <a:rPr lang="en-US" dirty="0"/>
            <a:t> . . . (activities that bring you joy)</a:t>
          </a:r>
        </a:p>
      </dgm:t>
    </dgm:pt>
    <dgm:pt modelId="{384CF882-CF67-41E8-8E2E-BAA9E170891F}" type="parTrans" cxnId="{8EAE0BC9-299C-45D7-A9BE-B3FFD14AC6E5}">
      <dgm:prSet/>
      <dgm:spPr/>
      <dgm:t>
        <a:bodyPr/>
        <a:lstStyle/>
        <a:p>
          <a:endParaRPr lang="en-US"/>
        </a:p>
      </dgm:t>
    </dgm:pt>
    <dgm:pt modelId="{86F9DAAA-2264-4882-A295-30B16E83EB61}" type="sibTrans" cxnId="{8EAE0BC9-299C-45D7-A9BE-B3FFD14AC6E5}">
      <dgm:prSet/>
      <dgm:spPr/>
      <dgm:t>
        <a:bodyPr/>
        <a:lstStyle/>
        <a:p>
          <a:endParaRPr lang="en-US"/>
        </a:p>
      </dgm:t>
    </dgm:pt>
    <dgm:pt modelId="{108C8079-EACF-4A05-AF36-8AE40881C3E1}" type="pres">
      <dgm:prSet presAssocID="{79F0D716-C382-40C7-924C-90CCBECAB42F}" presName="linear" presStyleCnt="0">
        <dgm:presLayoutVars>
          <dgm:dir/>
          <dgm:animLvl val="lvl"/>
          <dgm:resizeHandles val="exact"/>
        </dgm:presLayoutVars>
      </dgm:prSet>
      <dgm:spPr/>
    </dgm:pt>
    <dgm:pt modelId="{38A2EEEF-64FD-4ECA-8B65-C183EE1A671D}" type="pres">
      <dgm:prSet presAssocID="{F03D437A-43D2-44F0-8543-F966A1363331}" presName="parentLin" presStyleCnt="0"/>
      <dgm:spPr/>
    </dgm:pt>
    <dgm:pt modelId="{127000FD-EFE7-4082-80B3-54E6BF117203}" type="pres">
      <dgm:prSet presAssocID="{F03D437A-43D2-44F0-8543-F966A1363331}" presName="parentLeftMargin" presStyleLbl="node1" presStyleIdx="0" presStyleCnt="2"/>
      <dgm:spPr/>
    </dgm:pt>
    <dgm:pt modelId="{952457C1-D147-4C2A-A765-059A34C44F6B}" type="pres">
      <dgm:prSet presAssocID="{F03D437A-43D2-44F0-8543-F966A1363331}" presName="parentText" presStyleLbl="node1" presStyleIdx="0" presStyleCnt="2" custScaleX="104820">
        <dgm:presLayoutVars>
          <dgm:chMax val="0"/>
          <dgm:bulletEnabled val="1"/>
        </dgm:presLayoutVars>
      </dgm:prSet>
      <dgm:spPr/>
    </dgm:pt>
    <dgm:pt modelId="{FB5180D1-5C4B-4137-AC2E-6D6B49442E46}" type="pres">
      <dgm:prSet presAssocID="{F03D437A-43D2-44F0-8543-F966A1363331}" presName="negativeSpace" presStyleCnt="0"/>
      <dgm:spPr/>
    </dgm:pt>
    <dgm:pt modelId="{F124E3AD-5888-4C2C-973B-FA31C6EBF4C0}" type="pres">
      <dgm:prSet presAssocID="{F03D437A-43D2-44F0-8543-F966A1363331}" presName="childText" presStyleLbl="conFgAcc1" presStyleIdx="0" presStyleCnt="2">
        <dgm:presLayoutVars>
          <dgm:bulletEnabled val="1"/>
        </dgm:presLayoutVars>
      </dgm:prSet>
      <dgm:spPr/>
    </dgm:pt>
    <dgm:pt modelId="{DB30444A-3B7F-46E5-A9EC-D0FA9A7B16AC}" type="pres">
      <dgm:prSet presAssocID="{FEB2F85A-31B3-4536-85A1-7E767D53D60A}" presName="spaceBetweenRectangles" presStyleCnt="0"/>
      <dgm:spPr/>
    </dgm:pt>
    <dgm:pt modelId="{BC2C5033-FCAA-4A7F-A274-BCF1058EC81A}" type="pres">
      <dgm:prSet presAssocID="{04577E2F-1114-4102-8F44-E43CB22A69EA}" presName="parentLin" presStyleCnt="0"/>
      <dgm:spPr/>
    </dgm:pt>
    <dgm:pt modelId="{4B3A4192-13B1-47BD-A92F-217B0061C1A8}" type="pres">
      <dgm:prSet presAssocID="{04577E2F-1114-4102-8F44-E43CB22A69EA}" presName="parentLeftMargin" presStyleLbl="node1" presStyleIdx="0" presStyleCnt="2"/>
      <dgm:spPr/>
    </dgm:pt>
    <dgm:pt modelId="{0ED4D080-62A1-467F-B69B-ACCF1272BB92}" type="pres">
      <dgm:prSet presAssocID="{04577E2F-1114-4102-8F44-E43CB22A69EA}" presName="parentText" presStyleLbl="node1" presStyleIdx="1" presStyleCnt="2" custScaleX="87236">
        <dgm:presLayoutVars>
          <dgm:chMax val="0"/>
          <dgm:bulletEnabled val="1"/>
        </dgm:presLayoutVars>
      </dgm:prSet>
      <dgm:spPr/>
    </dgm:pt>
    <dgm:pt modelId="{D0507676-3D5A-4AEA-8842-313AEC646852}" type="pres">
      <dgm:prSet presAssocID="{04577E2F-1114-4102-8F44-E43CB22A69EA}" presName="negativeSpace" presStyleCnt="0"/>
      <dgm:spPr/>
    </dgm:pt>
    <dgm:pt modelId="{07388F37-25C7-453E-B003-A85135C6180A}" type="pres">
      <dgm:prSet presAssocID="{04577E2F-1114-4102-8F44-E43CB22A69EA}" presName="childText" presStyleLbl="conFgAcc1" presStyleIdx="1" presStyleCnt="2">
        <dgm:presLayoutVars>
          <dgm:bulletEnabled val="1"/>
        </dgm:presLayoutVars>
      </dgm:prSet>
      <dgm:spPr/>
    </dgm:pt>
  </dgm:ptLst>
  <dgm:cxnLst>
    <dgm:cxn modelId="{D2F39807-6AB9-4E74-B5D5-B8548DE2CDF0}" type="presOf" srcId="{04577E2F-1114-4102-8F44-E43CB22A69EA}" destId="{0ED4D080-62A1-467F-B69B-ACCF1272BB92}" srcOrd="1" destOrd="0" presId="urn:microsoft.com/office/officeart/2005/8/layout/list1"/>
    <dgm:cxn modelId="{2A38DF64-665B-4051-BD29-8C39934B1AB6}" srcId="{79F0D716-C382-40C7-924C-90CCBECAB42F}" destId="{F03D437A-43D2-44F0-8543-F966A1363331}" srcOrd="0" destOrd="0" parTransId="{FDC5E39E-FBB5-4781-B046-695C23BF426C}" sibTransId="{FEB2F85A-31B3-4536-85A1-7E767D53D60A}"/>
    <dgm:cxn modelId="{88AE5F9C-5BB5-4CBC-B31B-45024BD909C8}" srcId="{79F0D716-C382-40C7-924C-90CCBECAB42F}" destId="{04577E2F-1114-4102-8F44-E43CB22A69EA}" srcOrd="1" destOrd="0" parTransId="{89F867E7-E94D-4DE4-B70B-BE6E044F1CF9}" sibTransId="{138C3CF2-814D-4DA6-A671-02E6FC001ECD}"/>
    <dgm:cxn modelId="{A27F2BBC-E3B9-49EB-84E2-397AC3FCCA33}" type="presOf" srcId="{F03D437A-43D2-44F0-8543-F966A1363331}" destId="{127000FD-EFE7-4082-80B3-54E6BF117203}" srcOrd="0" destOrd="0" presId="urn:microsoft.com/office/officeart/2005/8/layout/list1"/>
    <dgm:cxn modelId="{8EAE0BC9-299C-45D7-A9BE-B3FFD14AC6E5}" srcId="{04577E2F-1114-4102-8F44-E43CB22A69EA}" destId="{FAE96AAB-9DB5-4EE9-8887-035A3AB240BB}" srcOrd="0" destOrd="0" parTransId="{384CF882-CF67-41E8-8E2E-BAA9E170891F}" sibTransId="{86F9DAAA-2264-4882-A295-30B16E83EB61}"/>
    <dgm:cxn modelId="{4C0FCAD1-AD96-40E7-8490-24B2FE27338E}" type="presOf" srcId="{04577E2F-1114-4102-8F44-E43CB22A69EA}" destId="{4B3A4192-13B1-47BD-A92F-217B0061C1A8}" srcOrd="0" destOrd="0" presId="urn:microsoft.com/office/officeart/2005/8/layout/list1"/>
    <dgm:cxn modelId="{09B2D3D4-DA44-402B-9540-69B11B7CB9CF}" type="presOf" srcId="{FAE96AAB-9DB5-4EE9-8887-035A3AB240BB}" destId="{07388F37-25C7-453E-B003-A85135C6180A}" srcOrd="0" destOrd="0" presId="urn:microsoft.com/office/officeart/2005/8/layout/list1"/>
    <dgm:cxn modelId="{D1F686EB-668C-45AD-8F63-A0963395C361}" type="presOf" srcId="{F03D437A-43D2-44F0-8543-F966A1363331}" destId="{952457C1-D147-4C2A-A765-059A34C44F6B}" srcOrd="1" destOrd="0" presId="urn:microsoft.com/office/officeart/2005/8/layout/list1"/>
    <dgm:cxn modelId="{B6FF94EB-0EEE-40AB-A6E7-3B9850947C52}" type="presOf" srcId="{79F0D716-C382-40C7-924C-90CCBECAB42F}" destId="{108C8079-EACF-4A05-AF36-8AE40881C3E1}" srcOrd="0" destOrd="0" presId="urn:microsoft.com/office/officeart/2005/8/layout/list1"/>
    <dgm:cxn modelId="{C4A6841C-7B10-42E9-B318-D616A4A5144F}" type="presParOf" srcId="{108C8079-EACF-4A05-AF36-8AE40881C3E1}" destId="{38A2EEEF-64FD-4ECA-8B65-C183EE1A671D}" srcOrd="0" destOrd="0" presId="urn:microsoft.com/office/officeart/2005/8/layout/list1"/>
    <dgm:cxn modelId="{B36C9EBD-699B-46B5-9654-E6019B8B1ACF}" type="presParOf" srcId="{38A2EEEF-64FD-4ECA-8B65-C183EE1A671D}" destId="{127000FD-EFE7-4082-80B3-54E6BF117203}" srcOrd="0" destOrd="0" presId="urn:microsoft.com/office/officeart/2005/8/layout/list1"/>
    <dgm:cxn modelId="{DA689B61-83EB-4135-A8C3-F71E0E50B1AA}" type="presParOf" srcId="{38A2EEEF-64FD-4ECA-8B65-C183EE1A671D}" destId="{952457C1-D147-4C2A-A765-059A34C44F6B}" srcOrd="1" destOrd="0" presId="urn:microsoft.com/office/officeart/2005/8/layout/list1"/>
    <dgm:cxn modelId="{BBF14DA4-1112-4A45-B085-072E1EC955AF}" type="presParOf" srcId="{108C8079-EACF-4A05-AF36-8AE40881C3E1}" destId="{FB5180D1-5C4B-4137-AC2E-6D6B49442E46}" srcOrd="1" destOrd="0" presId="urn:microsoft.com/office/officeart/2005/8/layout/list1"/>
    <dgm:cxn modelId="{2955B3FC-AB02-401D-960F-41414C08B9C3}" type="presParOf" srcId="{108C8079-EACF-4A05-AF36-8AE40881C3E1}" destId="{F124E3AD-5888-4C2C-973B-FA31C6EBF4C0}" srcOrd="2" destOrd="0" presId="urn:microsoft.com/office/officeart/2005/8/layout/list1"/>
    <dgm:cxn modelId="{300E077A-B1F6-401A-AE05-84DEC31EBAC7}" type="presParOf" srcId="{108C8079-EACF-4A05-AF36-8AE40881C3E1}" destId="{DB30444A-3B7F-46E5-A9EC-D0FA9A7B16AC}" srcOrd="3" destOrd="0" presId="urn:microsoft.com/office/officeart/2005/8/layout/list1"/>
    <dgm:cxn modelId="{FF2A8B9C-7E7F-4343-AAD6-F9BA8A9FDE17}" type="presParOf" srcId="{108C8079-EACF-4A05-AF36-8AE40881C3E1}" destId="{BC2C5033-FCAA-4A7F-A274-BCF1058EC81A}" srcOrd="4" destOrd="0" presId="urn:microsoft.com/office/officeart/2005/8/layout/list1"/>
    <dgm:cxn modelId="{91180E10-66D3-43D8-928A-9DAD85B6C801}" type="presParOf" srcId="{BC2C5033-FCAA-4A7F-A274-BCF1058EC81A}" destId="{4B3A4192-13B1-47BD-A92F-217B0061C1A8}" srcOrd="0" destOrd="0" presId="urn:microsoft.com/office/officeart/2005/8/layout/list1"/>
    <dgm:cxn modelId="{5DD9D8FD-CAFF-4D9D-8C3B-6C5E43957846}" type="presParOf" srcId="{BC2C5033-FCAA-4A7F-A274-BCF1058EC81A}" destId="{0ED4D080-62A1-467F-B69B-ACCF1272BB92}" srcOrd="1" destOrd="0" presId="urn:microsoft.com/office/officeart/2005/8/layout/list1"/>
    <dgm:cxn modelId="{839383ED-DCE3-46C4-B0BB-1F7D02B26056}" type="presParOf" srcId="{108C8079-EACF-4A05-AF36-8AE40881C3E1}" destId="{D0507676-3D5A-4AEA-8842-313AEC646852}" srcOrd="5" destOrd="0" presId="urn:microsoft.com/office/officeart/2005/8/layout/list1"/>
    <dgm:cxn modelId="{426DCF59-FE82-4DC5-BF69-6D42B91FACDE}" type="presParOf" srcId="{108C8079-EACF-4A05-AF36-8AE40881C3E1}" destId="{07388F37-25C7-453E-B003-A85135C6180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6B777D-0F89-4409-B5F6-800F3B4DBA0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5AFE130-C7D0-41CC-BB5E-A88E765A758F}">
      <dgm:prSet/>
      <dgm:spPr/>
      <dgm:t>
        <a:bodyPr/>
        <a:lstStyle/>
        <a:p>
          <a:r>
            <a:rPr lang="en-US"/>
            <a:t>Greater insight into your own personal behavior.</a:t>
          </a:r>
        </a:p>
      </dgm:t>
    </dgm:pt>
    <dgm:pt modelId="{43E5A0B7-87AC-4A46-9DB5-4DF5E07CAEF3}" type="parTrans" cxnId="{0C5582E1-958D-439B-81F6-A5B214E38AAF}">
      <dgm:prSet/>
      <dgm:spPr/>
      <dgm:t>
        <a:bodyPr/>
        <a:lstStyle/>
        <a:p>
          <a:endParaRPr lang="en-US"/>
        </a:p>
      </dgm:t>
    </dgm:pt>
    <dgm:pt modelId="{0C7490EC-4B7E-404D-B180-EFC046C3766E}" type="sibTrans" cxnId="{0C5582E1-958D-439B-81F6-A5B214E38AAF}">
      <dgm:prSet/>
      <dgm:spPr/>
      <dgm:t>
        <a:bodyPr/>
        <a:lstStyle/>
        <a:p>
          <a:endParaRPr lang="en-US"/>
        </a:p>
      </dgm:t>
    </dgm:pt>
    <dgm:pt modelId="{47F8CF3B-9F71-4989-B12E-05999AC3B050}">
      <dgm:prSet/>
      <dgm:spPr/>
      <dgm:t>
        <a:bodyPr/>
        <a:lstStyle/>
        <a:p>
          <a:r>
            <a:rPr lang="en-US"/>
            <a:t>Personal commitment to stay healthy and thrive to keep </a:t>
          </a:r>
          <a:br>
            <a:rPr lang="en-US"/>
          </a:br>
          <a:r>
            <a:rPr lang="en-US"/>
            <a:t>going (even during challenges)</a:t>
          </a:r>
        </a:p>
      </dgm:t>
    </dgm:pt>
    <dgm:pt modelId="{88C7A84B-CF36-4512-97A1-FD5F90E89916}" type="parTrans" cxnId="{38FD7FDC-DB23-4D1E-977D-B10C2073B827}">
      <dgm:prSet/>
      <dgm:spPr/>
      <dgm:t>
        <a:bodyPr/>
        <a:lstStyle/>
        <a:p>
          <a:endParaRPr lang="en-US"/>
        </a:p>
      </dgm:t>
    </dgm:pt>
    <dgm:pt modelId="{8937FF7F-8462-4C9E-94F6-A67478AD3ADF}" type="sibTrans" cxnId="{38FD7FDC-DB23-4D1E-977D-B10C2073B827}">
      <dgm:prSet/>
      <dgm:spPr/>
      <dgm:t>
        <a:bodyPr/>
        <a:lstStyle/>
        <a:p>
          <a:endParaRPr lang="en-US"/>
        </a:p>
      </dgm:t>
    </dgm:pt>
    <dgm:pt modelId="{2462DB3E-555C-4FAF-9BE4-460C077FE9EC}">
      <dgm:prSet/>
      <dgm:spPr/>
      <dgm:t>
        <a:bodyPr/>
        <a:lstStyle/>
        <a:p>
          <a:r>
            <a:rPr lang="en-US"/>
            <a:t>Deadlines are critical. However, walking away and resting,</a:t>
          </a:r>
          <a:br>
            <a:rPr lang="en-US"/>
          </a:br>
          <a:r>
            <a:rPr lang="en-US"/>
            <a:t>may offer you refreshed ideas and strategies.</a:t>
          </a:r>
        </a:p>
      </dgm:t>
    </dgm:pt>
    <dgm:pt modelId="{67C2D3AB-C294-4564-AA30-9CD9020CAC2F}" type="parTrans" cxnId="{3AC511FE-638A-49E2-B106-7ABB9A79A051}">
      <dgm:prSet/>
      <dgm:spPr/>
      <dgm:t>
        <a:bodyPr/>
        <a:lstStyle/>
        <a:p>
          <a:endParaRPr lang="en-US"/>
        </a:p>
      </dgm:t>
    </dgm:pt>
    <dgm:pt modelId="{B25EAF7B-1AB8-4205-9480-0C6AE3552875}" type="sibTrans" cxnId="{3AC511FE-638A-49E2-B106-7ABB9A79A051}">
      <dgm:prSet/>
      <dgm:spPr/>
      <dgm:t>
        <a:bodyPr/>
        <a:lstStyle/>
        <a:p>
          <a:endParaRPr lang="en-US"/>
        </a:p>
      </dgm:t>
    </dgm:pt>
    <dgm:pt modelId="{D8B05927-45AE-43A7-9450-98AADE57EC9F}">
      <dgm:prSet/>
      <dgm:spPr/>
      <dgm:t>
        <a:bodyPr/>
        <a:lstStyle/>
        <a:p>
          <a:r>
            <a:rPr lang="en-US" dirty="0"/>
            <a:t>Learning to say </a:t>
          </a:r>
          <a:r>
            <a:rPr lang="en-US" i="1" dirty="0"/>
            <a:t>No</a:t>
          </a:r>
          <a:r>
            <a:rPr lang="en-US" dirty="0"/>
            <a:t>!     </a:t>
          </a:r>
        </a:p>
      </dgm:t>
    </dgm:pt>
    <dgm:pt modelId="{494D58A6-14FA-4874-85EA-52BE7997FDD7}" type="parTrans" cxnId="{D378218D-2951-4830-8F5B-365490E26B8B}">
      <dgm:prSet/>
      <dgm:spPr/>
      <dgm:t>
        <a:bodyPr/>
        <a:lstStyle/>
        <a:p>
          <a:endParaRPr lang="en-US"/>
        </a:p>
      </dgm:t>
    </dgm:pt>
    <dgm:pt modelId="{33D1973F-7EBD-479F-ABCD-52D72DDE7AD5}" type="sibTrans" cxnId="{D378218D-2951-4830-8F5B-365490E26B8B}">
      <dgm:prSet/>
      <dgm:spPr/>
      <dgm:t>
        <a:bodyPr/>
        <a:lstStyle/>
        <a:p>
          <a:endParaRPr lang="en-US"/>
        </a:p>
      </dgm:t>
    </dgm:pt>
    <dgm:pt modelId="{09635AE6-03E5-4BBC-A142-5522DA333EC7}" type="pres">
      <dgm:prSet presAssocID="{436B777D-0F89-4409-B5F6-800F3B4DBA08}" presName="root" presStyleCnt="0">
        <dgm:presLayoutVars>
          <dgm:dir/>
          <dgm:resizeHandles val="exact"/>
        </dgm:presLayoutVars>
      </dgm:prSet>
      <dgm:spPr/>
    </dgm:pt>
    <dgm:pt modelId="{F9A61805-8098-4A15-9BEF-3F5CB7AF7366}" type="pres">
      <dgm:prSet presAssocID="{B5AFE130-C7D0-41CC-BB5E-A88E765A758F}" presName="compNode" presStyleCnt="0"/>
      <dgm:spPr/>
    </dgm:pt>
    <dgm:pt modelId="{66731F24-F8E5-46A8-9689-B7D7FEBAA77D}" type="pres">
      <dgm:prSet presAssocID="{B5AFE130-C7D0-41CC-BB5E-A88E765A758F}" presName="bgRect" presStyleLbl="bgShp" presStyleIdx="0" presStyleCnt="4"/>
      <dgm:spPr/>
    </dgm:pt>
    <dgm:pt modelId="{51BBCAE3-0CAA-4C5C-8136-78D78C67D790}" type="pres">
      <dgm:prSet presAssocID="{B5AFE130-C7D0-41CC-BB5E-A88E765A758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yes"/>
        </a:ext>
      </dgm:extLst>
    </dgm:pt>
    <dgm:pt modelId="{C2862B43-204E-4525-A96A-3A7C00D62231}" type="pres">
      <dgm:prSet presAssocID="{B5AFE130-C7D0-41CC-BB5E-A88E765A758F}" presName="spaceRect" presStyleCnt="0"/>
      <dgm:spPr/>
    </dgm:pt>
    <dgm:pt modelId="{0B19D157-243A-4EDA-9E5B-9D1F48B9DFF0}" type="pres">
      <dgm:prSet presAssocID="{B5AFE130-C7D0-41CC-BB5E-A88E765A758F}" presName="parTx" presStyleLbl="revTx" presStyleIdx="0" presStyleCnt="4">
        <dgm:presLayoutVars>
          <dgm:chMax val="0"/>
          <dgm:chPref val="0"/>
        </dgm:presLayoutVars>
      </dgm:prSet>
      <dgm:spPr/>
    </dgm:pt>
    <dgm:pt modelId="{A4860C8A-AB5E-43CF-86EE-8DF935FF4D80}" type="pres">
      <dgm:prSet presAssocID="{0C7490EC-4B7E-404D-B180-EFC046C3766E}" presName="sibTrans" presStyleCnt="0"/>
      <dgm:spPr/>
    </dgm:pt>
    <dgm:pt modelId="{943041FD-5504-46B4-B590-43B5882A4A7F}" type="pres">
      <dgm:prSet presAssocID="{47F8CF3B-9F71-4989-B12E-05999AC3B050}" presName="compNode" presStyleCnt="0"/>
      <dgm:spPr/>
    </dgm:pt>
    <dgm:pt modelId="{E9E6E9D0-B9E4-4DD9-8067-46A5F70B7B20}" type="pres">
      <dgm:prSet presAssocID="{47F8CF3B-9F71-4989-B12E-05999AC3B050}" presName="bgRect" presStyleLbl="bgShp" presStyleIdx="1" presStyleCnt="4"/>
      <dgm:spPr/>
    </dgm:pt>
    <dgm:pt modelId="{5259FCD6-023D-4F79-87C7-BBC439B34C94}" type="pres">
      <dgm:prSet presAssocID="{47F8CF3B-9F71-4989-B12E-05999AC3B05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lant"/>
        </a:ext>
      </dgm:extLst>
    </dgm:pt>
    <dgm:pt modelId="{D2A9E703-0077-415F-AF71-DE8A05E53FBD}" type="pres">
      <dgm:prSet presAssocID="{47F8CF3B-9F71-4989-B12E-05999AC3B050}" presName="spaceRect" presStyleCnt="0"/>
      <dgm:spPr/>
    </dgm:pt>
    <dgm:pt modelId="{41A92CE9-8A5E-47FA-9615-D9F5003584EB}" type="pres">
      <dgm:prSet presAssocID="{47F8CF3B-9F71-4989-B12E-05999AC3B050}" presName="parTx" presStyleLbl="revTx" presStyleIdx="1" presStyleCnt="4">
        <dgm:presLayoutVars>
          <dgm:chMax val="0"/>
          <dgm:chPref val="0"/>
        </dgm:presLayoutVars>
      </dgm:prSet>
      <dgm:spPr/>
    </dgm:pt>
    <dgm:pt modelId="{1CF529D4-6A5B-40CB-918F-19B9D3000BFF}" type="pres">
      <dgm:prSet presAssocID="{8937FF7F-8462-4C9E-94F6-A67478AD3ADF}" presName="sibTrans" presStyleCnt="0"/>
      <dgm:spPr/>
    </dgm:pt>
    <dgm:pt modelId="{BB536288-95F4-4F7C-B2D6-E3F5EECABCAE}" type="pres">
      <dgm:prSet presAssocID="{2462DB3E-555C-4FAF-9BE4-460C077FE9EC}" presName="compNode" presStyleCnt="0"/>
      <dgm:spPr/>
    </dgm:pt>
    <dgm:pt modelId="{91960949-C526-48B8-B7C3-F885E905CAD9}" type="pres">
      <dgm:prSet presAssocID="{2462DB3E-555C-4FAF-9BE4-460C077FE9EC}" presName="bgRect" presStyleLbl="bgShp" presStyleIdx="2" presStyleCnt="4"/>
      <dgm:spPr/>
    </dgm:pt>
    <dgm:pt modelId="{7992EB6A-8FC5-432D-A6F0-D16CFB961BD8}" type="pres">
      <dgm:prSet presAssocID="{2462DB3E-555C-4FAF-9BE4-460C077FE9E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EB101C30-71A1-441C-A6CC-1F00083D3875}" type="pres">
      <dgm:prSet presAssocID="{2462DB3E-555C-4FAF-9BE4-460C077FE9EC}" presName="spaceRect" presStyleCnt="0"/>
      <dgm:spPr/>
    </dgm:pt>
    <dgm:pt modelId="{E4C5E0F9-920F-4206-8C2A-BD580E97C6B2}" type="pres">
      <dgm:prSet presAssocID="{2462DB3E-555C-4FAF-9BE4-460C077FE9EC}" presName="parTx" presStyleLbl="revTx" presStyleIdx="2" presStyleCnt="4">
        <dgm:presLayoutVars>
          <dgm:chMax val="0"/>
          <dgm:chPref val="0"/>
        </dgm:presLayoutVars>
      </dgm:prSet>
      <dgm:spPr/>
    </dgm:pt>
    <dgm:pt modelId="{67B1BACE-BA38-4B1C-B579-CD7E93477D25}" type="pres">
      <dgm:prSet presAssocID="{B25EAF7B-1AB8-4205-9480-0C6AE3552875}" presName="sibTrans" presStyleCnt="0"/>
      <dgm:spPr/>
    </dgm:pt>
    <dgm:pt modelId="{23EC3A81-F187-4685-A852-CA11B3FBF910}" type="pres">
      <dgm:prSet presAssocID="{D8B05927-45AE-43A7-9450-98AADE57EC9F}" presName="compNode" presStyleCnt="0"/>
      <dgm:spPr/>
    </dgm:pt>
    <dgm:pt modelId="{792620ED-BA1B-4BAA-9D95-86026522DC92}" type="pres">
      <dgm:prSet presAssocID="{D8B05927-45AE-43A7-9450-98AADE57EC9F}" presName="bgRect" presStyleLbl="bgShp" presStyleIdx="3" presStyleCnt="4"/>
      <dgm:spPr/>
    </dgm:pt>
    <dgm:pt modelId="{EF394357-0E73-491B-B2B8-CDE827E6F860}" type="pres">
      <dgm:prSet presAssocID="{D8B05927-45AE-43A7-9450-98AADE57EC9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Bubble"/>
        </a:ext>
      </dgm:extLst>
    </dgm:pt>
    <dgm:pt modelId="{E3CF2999-8D93-4B32-A8FD-E098AB554AE9}" type="pres">
      <dgm:prSet presAssocID="{D8B05927-45AE-43A7-9450-98AADE57EC9F}" presName="spaceRect" presStyleCnt="0"/>
      <dgm:spPr/>
    </dgm:pt>
    <dgm:pt modelId="{0A8B36BF-6BB8-4AA9-8C95-8CAFD35A7E96}" type="pres">
      <dgm:prSet presAssocID="{D8B05927-45AE-43A7-9450-98AADE57EC9F}" presName="parTx" presStyleLbl="revTx" presStyleIdx="3" presStyleCnt="4">
        <dgm:presLayoutVars>
          <dgm:chMax val="0"/>
          <dgm:chPref val="0"/>
        </dgm:presLayoutVars>
      </dgm:prSet>
      <dgm:spPr/>
    </dgm:pt>
  </dgm:ptLst>
  <dgm:cxnLst>
    <dgm:cxn modelId="{7867590C-68CA-4BFF-9203-55BAE632C2B0}" type="presOf" srcId="{2462DB3E-555C-4FAF-9BE4-460C077FE9EC}" destId="{E4C5E0F9-920F-4206-8C2A-BD580E97C6B2}" srcOrd="0" destOrd="0" presId="urn:microsoft.com/office/officeart/2018/2/layout/IconVerticalSolidList"/>
    <dgm:cxn modelId="{DB10D518-EE18-4B8E-850B-B14E8A0F32C5}" type="presOf" srcId="{B5AFE130-C7D0-41CC-BB5E-A88E765A758F}" destId="{0B19D157-243A-4EDA-9E5B-9D1F48B9DFF0}" srcOrd="0" destOrd="0" presId="urn:microsoft.com/office/officeart/2018/2/layout/IconVerticalSolidList"/>
    <dgm:cxn modelId="{D378218D-2951-4830-8F5B-365490E26B8B}" srcId="{436B777D-0F89-4409-B5F6-800F3B4DBA08}" destId="{D8B05927-45AE-43A7-9450-98AADE57EC9F}" srcOrd="3" destOrd="0" parTransId="{494D58A6-14FA-4874-85EA-52BE7997FDD7}" sibTransId="{33D1973F-7EBD-479F-ABCD-52D72DDE7AD5}"/>
    <dgm:cxn modelId="{F1996FD9-A568-4F32-8E6F-A36859FD530D}" type="presOf" srcId="{D8B05927-45AE-43A7-9450-98AADE57EC9F}" destId="{0A8B36BF-6BB8-4AA9-8C95-8CAFD35A7E96}" srcOrd="0" destOrd="0" presId="urn:microsoft.com/office/officeart/2018/2/layout/IconVerticalSolidList"/>
    <dgm:cxn modelId="{38FD7FDC-DB23-4D1E-977D-B10C2073B827}" srcId="{436B777D-0F89-4409-B5F6-800F3B4DBA08}" destId="{47F8CF3B-9F71-4989-B12E-05999AC3B050}" srcOrd="1" destOrd="0" parTransId="{88C7A84B-CF36-4512-97A1-FD5F90E89916}" sibTransId="{8937FF7F-8462-4C9E-94F6-A67478AD3ADF}"/>
    <dgm:cxn modelId="{0C5582E1-958D-439B-81F6-A5B214E38AAF}" srcId="{436B777D-0F89-4409-B5F6-800F3B4DBA08}" destId="{B5AFE130-C7D0-41CC-BB5E-A88E765A758F}" srcOrd="0" destOrd="0" parTransId="{43E5A0B7-87AC-4A46-9DB5-4DF5E07CAEF3}" sibTransId="{0C7490EC-4B7E-404D-B180-EFC046C3766E}"/>
    <dgm:cxn modelId="{D8DFA8ED-262B-4FD6-BBF8-BC98632EDC66}" type="presOf" srcId="{47F8CF3B-9F71-4989-B12E-05999AC3B050}" destId="{41A92CE9-8A5E-47FA-9615-D9F5003584EB}" srcOrd="0" destOrd="0" presId="urn:microsoft.com/office/officeart/2018/2/layout/IconVerticalSolidList"/>
    <dgm:cxn modelId="{217CB3F8-787C-431E-87B3-2F766EF06526}" type="presOf" srcId="{436B777D-0F89-4409-B5F6-800F3B4DBA08}" destId="{09635AE6-03E5-4BBC-A142-5522DA333EC7}" srcOrd="0" destOrd="0" presId="urn:microsoft.com/office/officeart/2018/2/layout/IconVerticalSolidList"/>
    <dgm:cxn modelId="{3AC511FE-638A-49E2-B106-7ABB9A79A051}" srcId="{436B777D-0F89-4409-B5F6-800F3B4DBA08}" destId="{2462DB3E-555C-4FAF-9BE4-460C077FE9EC}" srcOrd="2" destOrd="0" parTransId="{67C2D3AB-C294-4564-AA30-9CD9020CAC2F}" sibTransId="{B25EAF7B-1AB8-4205-9480-0C6AE3552875}"/>
    <dgm:cxn modelId="{CBEFEB7E-594C-4CA4-98E7-8367F2C99426}" type="presParOf" srcId="{09635AE6-03E5-4BBC-A142-5522DA333EC7}" destId="{F9A61805-8098-4A15-9BEF-3F5CB7AF7366}" srcOrd="0" destOrd="0" presId="urn:microsoft.com/office/officeart/2018/2/layout/IconVerticalSolidList"/>
    <dgm:cxn modelId="{DA0B424A-BCBF-49D7-A791-83CECA8277BF}" type="presParOf" srcId="{F9A61805-8098-4A15-9BEF-3F5CB7AF7366}" destId="{66731F24-F8E5-46A8-9689-B7D7FEBAA77D}" srcOrd="0" destOrd="0" presId="urn:microsoft.com/office/officeart/2018/2/layout/IconVerticalSolidList"/>
    <dgm:cxn modelId="{20E21292-4169-4C8C-95B0-8A9F8FC14DB6}" type="presParOf" srcId="{F9A61805-8098-4A15-9BEF-3F5CB7AF7366}" destId="{51BBCAE3-0CAA-4C5C-8136-78D78C67D790}" srcOrd="1" destOrd="0" presId="urn:microsoft.com/office/officeart/2018/2/layout/IconVerticalSolidList"/>
    <dgm:cxn modelId="{67DFB00B-5FC5-46E4-AE45-D1A6535D3C5A}" type="presParOf" srcId="{F9A61805-8098-4A15-9BEF-3F5CB7AF7366}" destId="{C2862B43-204E-4525-A96A-3A7C00D62231}" srcOrd="2" destOrd="0" presId="urn:microsoft.com/office/officeart/2018/2/layout/IconVerticalSolidList"/>
    <dgm:cxn modelId="{1378F588-8A66-441B-896A-3219E3829BD8}" type="presParOf" srcId="{F9A61805-8098-4A15-9BEF-3F5CB7AF7366}" destId="{0B19D157-243A-4EDA-9E5B-9D1F48B9DFF0}" srcOrd="3" destOrd="0" presId="urn:microsoft.com/office/officeart/2018/2/layout/IconVerticalSolidList"/>
    <dgm:cxn modelId="{FC07D22F-8CE8-4129-BB16-D30D23A688EE}" type="presParOf" srcId="{09635AE6-03E5-4BBC-A142-5522DA333EC7}" destId="{A4860C8A-AB5E-43CF-86EE-8DF935FF4D80}" srcOrd="1" destOrd="0" presId="urn:microsoft.com/office/officeart/2018/2/layout/IconVerticalSolidList"/>
    <dgm:cxn modelId="{16D13261-B3BD-4DEC-A866-D370393BD987}" type="presParOf" srcId="{09635AE6-03E5-4BBC-A142-5522DA333EC7}" destId="{943041FD-5504-46B4-B590-43B5882A4A7F}" srcOrd="2" destOrd="0" presId="urn:microsoft.com/office/officeart/2018/2/layout/IconVerticalSolidList"/>
    <dgm:cxn modelId="{DAF32F80-53F6-4CC1-AAE0-C21D6EE118B2}" type="presParOf" srcId="{943041FD-5504-46B4-B590-43B5882A4A7F}" destId="{E9E6E9D0-B9E4-4DD9-8067-46A5F70B7B20}" srcOrd="0" destOrd="0" presId="urn:microsoft.com/office/officeart/2018/2/layout/IconVerticalSolidList"/>
    <dgm:cxn modelId="{2EAA2EC0-7370-4568-8BB0-820FD2C41D62}" type="presParOf" srcId="{943041FD-5504-46B4-B590-43B5882A4A7F}" destId="{5259FCD6-023D-4F79-87C7-BBC439B34C94}" srcOrd="1" destOrd="0" presId="urn:microsoft.com/office/officeart/2018/2/layout/IconVerticalSolidList"/>
    <dgm:cxn modelId="{4B17855B-FC67-4D9B-873C-5512AAED07EA}" type="presParOf" srcId="{943041FD-5504-46B4-B590-43B5882A4A7F}" destId="{D2A9E703-0077-415F-AF71-DE8A05E53FBD}" srcOrd="2" destOrd="0" presId="urn:microsoft.com/office/officeart/2018/2/layout/IconVerticalSolidList"/>
    <dgm:cxn modelId="{9AFE1B7B-9A2C-4BC4-83FF-493BBAC54F49}" type="presParOf" srcId="{943041FD-5504-46B4-B590-43B5882A4A7F}" destId="{41A92CE9-8A5E-47FA-9615-D9F5003584EB}" srcOrd="3" destOrd="0" presId="urn:microsoft.com/office/officeart/2018/2/layout/IconVerticalSolidList"/>
    <dgm:cxn modelId="{9EF0CA8A-9C7E-41EF-A9EA-A8FE49A10D06}" type="presParOf" srcId="{09635AE6-03E5-4BBC-A142-5522DA333EC7}" destId="{1CF529D4-6A5B-40CB-918F-19B9D3000BFF}" srcOrd="3" destOrd="0" presId="urn:microsoft.com/office/officeart/2018/2/layout/IconVerticalSolidList"/>
    <dgm:cxn modelId="{F3446A11-2D15-4732-92D7-919A7528B51E}" type="presParOf" srcId="{09635AE6-03E5-4BBC-A142-5522DA333EC7}" destId="{BB536288-95F4-4F7C-B2D6-E3F5EECABCAE}" srcOrd="4" destOrd="0" presId="urn:microsoft.com/office/officeart/2018/2/layout/IconVerticalSolidList"/>
    <dgm:cxn modelId="{E375BF6F-C945-4062-AD1C-0C36E0062D36}" type="presParOf" srcId="{BB536288-95F4-4F7C-B2D6-E3F5EECABCAE}" destId="{91960949-C526-48B8-B7C3-F885E905CAD9}" srcOrd="0" destOrd="0" presId="urn:microsoft.com/office/officeart/2018/2/layout/IconVerticalSolidList"/>
    <dgm:cxn modelId="{C6DB4EEE-6E15-4764-8CFE-4353962490DB}" type="presParOf" srcId="{BB536288-95F4-4F7C-B2D6-E3F5EECABCAE}" destId="{7992EB6A-8FC5-432D-A6F0-D16CFB961BD8}" srcOrd="1" destOrd="0" presId="urn:microsoft.com/office/officeart/2018/2/layout/IconVerticalSolidList"/>
    <dgm:cxn modelId="{09E898AB-5FD6-4303-8268-1A6F90407BF6}" type="presParOf" srcId="{BB536288-95F4-4F7C-B2D6-E3F5EECABCAE}" destId="{EB101C30-71A1-441C-A6CC-1F00083D3875}" srcOrd="2" destOrd="0" presId="urn:microsoft.com/office/officeart/2018/2/layout/IconVerticalSolidList"/>
    <dgm:cxn modelId="{6C7BB2C8-CC2F-4214-AD9A-2E69E346B1A9}" type="presParOf" srcId="{BB536288-95F4-4F7C-B2D6-E3F5EECABCAE}" destId="{E4C5E0F9-920F-4206-8C2A-BD580E97C6B2}" srcOrd="3" destOrd="0" presId="urn:microsoft.com/office/officeart/2018/2/layout/IconVerticalSolidList"/>
    <dgm:cxn modelId="{A25E3CA2-83A0-4F5F-92AB-B2B2F0F4AECC}" type="presParOf" srcId="{09635AE6-03E5-4BBC-A142-5522DA333EC7}" destId="{67B1BACE-BA38-4B1C-B579-CD7E93477D25}" srcOrd="5" destOrd="0" presId="urn:microsoft.com/office/officeart/2018/2/layout/IconVerticalSolidList"/>
    <dgm:cxn modelId="{4EE467EA-0E20-47AC-8355-68F897083CD6}" type="presParOf" srcId="{09635AE6-03E5-4BBC-A142-5522DA333EC7}" destId="{23EC3A81-F187-4685-A852-CA11B3FBF910}" srcOrd="6" destOrd="0" presId="urn:microsoft.com/office/officeart/2018/2/layout/IconVerticalSolidList"/>
    <dgm:cxn modelId="{C5AA1531-E6E9-4C2B-B8A6-4CA736BCA257}" type="presParOf" srcId="{23EC3A81-F187-4685-A852-CA11B3FBF910}" destId="{792620ED-BA1B-4BAA-9D95-86026522DC92}" srcOrd="0" destOrd="0" presId="urn:microsoft.com/office/officeart/2018/2/layout/IconVerticalSolidList"/>
    <dgm:cxn modelId="{CAE21B9B-BE5F-4E3A-87D1-CA200CCF6D3A}" type="presParOf" srcId="{23EC3A81-F187-4685-A852-CA11B3FBF910}" destId="{EF394357-0E73-491B-B2B8-CDE827E6F860}" srcOrd="1" destOrd="0" presId="urn:microsoft.com/office/officeart/2018/2/layout/IconVerticalSolidList"/>
    <dgm:cxn modelId="{B9FA5374-2AF0-4D5B-AF2F-BCE7509906E5}" type="presParOf" srcId="{23EC3A81-F187-4685-A852-CA11B3FBF910}" destId="{E3CF2999-8D93-4B32-A8FD-E098AB554AE9}" srcOrd="2" destOrd="0" presId="urn:microsoft.com/office/officeart/2018/2/layout/IconVerticalSolidList"/>
    <dgm:cxn modelId="{CBE88072-18E0-4081-9A58-85802B6902CB}" type="presParOf" srcId="{23EC3A81-F187-4685-A852-CA11B3FBF910}" destId="{0A8B36BF-6BB8-4AA9-8C95-8CAFD35A7E9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494BE-2ED2-4CBD-80C2-883E06EFE8A5}">
      <dsp:nvSpPr>
        <dsp:cNvPr id="0" name=""/>
        <dsp:cNvSpPr/>
      </dsp:nvSpPr>
      <dsp:spPr>
        <a:xfrm>
          <a:off x="0" y="1249296"/>
          <a:ext cx="10523806" cy="10708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416B63-1C85-4B3D-974B-96D50AC94904}">
      <dsp:nvSpPr>
        <dsp:cNvPr id="0" name=""/>
        <dsp:cNvSpPr/>
      </dsp:nvSpPr>
      <dsp:spPr>
        <a:xfrm>
          <a:off x="323924" y="1490232"/>
          <a:ext cx="588954" cy="5889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8133DF-5CF6-448E-9B2A-D418E8D2D10C}">
      <dsp:nvSpPr>
        <dsp:cNvPr id="0" name=""/>
        <dsp:cNvSpPr/>
      </dsp:nvSpPr>
      <dsp:spPr>
        <a:xfrm>
          <a:off x="1236803" y="1249296"/>
          <a:ext cx="4735712" cy="1070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329" tIns="113329" rIns="113329" bIns="113329" numCol="1" spcCol="1270" anchor="ctr" anchorCtr="0">
          <a:noAutofit/>
        </a:bodyPr>
        <a:lstStyle/>
        <a:p>
          <a:pPr marL="0" lvl="0" indent="0" algn="l" defTabSz="1111250">
            <a:lnSpc>
              <a:spcPct val="90000"/>
            </a:lnSpc>
            <a:spcBef>
              <a:spcPct val="0"/>
            </a:spcBef>
            <a:spcAft>
              <a:spcPct val="35000"/>
            </a:spcAft>
            <a:buNone/>
          </a:pPr>
          <a:r>
            <a:rPr lang="en-US" sz="2500" kern="1200"/>
            <a:t>Print and take this little inventory:</a:t>
          </a:r>
        </a:p>
      </dsp:txBody>
      <dsp:txXfrm>
        <a:off x="1236803" y="1249296"/>
        <a:ext cx="4735712" cy="1070825"/>
      </dsp:txXfrm>
    </dsp:sp>
    <dsp:sp modelId="{C2FF3DD1-F1EF-423D-BEE7-4B81D0FDD13B}">
      <dsp:nvSpPr>
        <dsp:cNvPr id="0" name=""/>
        <dsp:cNvSpPr/>
      </dsp:nvSpPr>
      <dsp:spPr>
        <a:xfrm>
          <a:off x="5972516" y="1249296"/>
          <a:ext cx="4551289" cy="1070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329" tIns="113329" rIns="113329" bIns="113329" numCol="1" spcCol="1270" anchor="ctr" anchorCtr="0">
          <a:noAutofit/>
        </a:bodyPr>
        <a:lstStyle/>
        <a:p>
          <a:pPr marL="0" lvl="0" indent="0" algn="l" defTabSz="800100">
            <a:lnSpc>
              <a:spcPct val="90000"/>
            </a:lnSpc>
            <a:spcBef>
              <a:spcPct val="0"/>
            </a:spcBef>
            <a:spcAft>
              <a:spcPct val="35000"/>
            </a:spcAft>
            <a:buNone/>
          </a:pPr>
          <a:r>
            <a:rPr lang="en-US" sz="1800" kern="1200" dirty="0"/>
            <a:t>https://positivepsychology.com/wp-content/uploads/Self-Care-Checkup.pdf</a:t>
          </a:r>
        </a:p>
      </dsp:txBody>
      <dsp:txXfrm>
        <a:off x="5972516" y="1249296"/>
        <a:ext cx="4551289" cy="10708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4E3AD-5888-4C2C-973B-FA31C6EBF4C0}">
      <dsp:nvSpPr>
        <dsp:cNvPr id="0" name=""/>
        <dsp:cNvSpPr/>
      </dsp:nvSpPr>
      <dsp:spPr>
        <a:xfrm>
          <a:off x="0" y="538274"/>
          <a:ext cx="10058399" cy="856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52457C1-D147-4C2A-A765-059A34C44F6B}">
      <dsp:nvSpPr>
        <dsp:cNvPr id="0" name=""/>
        <dsp:cNvSpPr/>
      </dsp:nvSpPr>
      <dsp:spPr>
        <a:xfrm>
          <a:off x="502920" y="36434"/>
          <a:ext cx="7380250" cy="10036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511300">
            <a:lnSpc>
              <a:spcPct val="90000"/>
            </a:lnSpc>
            <a:spcBef>
              <a:spcPct val="0"/>
            </a:spcBef>
            <a:spcAft>
              <a:spcPct val="35000"/>
            </a:spcAft>
            <a:buNone/>
          </a:pPr>
          <a:r>
            <a:rPr lang="en-US" sz="3400" kern="1200"/>
            <a:t>What does self care mean to you?</a:t>
          </a:r>
        </a:p>
      </dsp:txBody>
      <dsp:txXfrm>
        <a:off x="551916" y="85430"/>
        <a:ext cx="7282258" cy="905688"/>
      </dsp:txXfrm>
    </dsp:sp>
    <dsp:sp modelId="{07388F37-25C7-453E-B003-A85135C6180A}">
      <dsp:nvSpPr>
        <dsp:cNvPr id="0" name=""/>
        <dsp:cNvSpPr/>
      </dsp:nvSpPr>
      <dsp:spPr>
        <a:xfrm>
          <a:off x="0" y="2080515"/>
          <a:ext cx="10058399" cy="23026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0644" tIns="708152" rIns="780644" bIns="241808" numCol="1" spcCol="1270" anchor="t" anchorCtr="0">
          <a:noAutofit/>
        </a:bodyPr>
        <a:lstStyle/>
        <a:p>
          <a:pPr marL="285750" lvl="1" indent="-285750" algn="l" defTabSz="1511300">
            <a:lnSpc>
              <a:spcPct val="90000"/>
            </a:lnSpc>
            <a:spcBef>
              <a:spcPct val="0"/>
            </a:spcBef>
            <a:spcAft>
              <a:spcPct val="15000"/>
            </a:spcAft>
            <a:buChar char="•"/>
          </a:pPr>
          <a:r>
            <a:rPr lang="en-US" sz="3400" b="1" kern="1200" dirty="0"/>
            <a:t>I do my best to care for myself and to me that means by</a:t>
          </a:r>
          <a:r>
            <a:rPr lang="en-US" sz="3400" kern="1200" dirty="0"/>
            <a:t> . . . (activities that bring you joy)</a:t>
          </a:r>
        </a:p>
      </dsp:txBody>
      <dsp:txXfrm>
        <a:off x="0" y="2080515"/>
        <a:ext cx="10058399" cy="2302650"/>
      </dsp:txXfrm>
    </dsp:sp>
    <dsp:sp modelId="{0ED4D080-62A1-467F-B69B-ACCF1272BB92}">
      <dsp:nvSpPr>
        <dsp:cNvPr id="0" name=""/>
        <dsp:cNvSpPr/>
      </dsp:nvSpPr>
      <dsp:spPr>
        <a:xfrm>
          <a:off x="502920" y="1578675"/>
          <a:ext cx="6142182" cy="10036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511300">
            <a:lnSpc>
              <a:spcPct val="90000"/>
            </a:lnSpc>
            <a:spcBef>
              <a:spcPct val="0"/>
            </a:spcBef>
            <a:spcAft>
              <a:spcPct val="35000"/>
            </a:spcAft>
            <a:buNone/>
          </a:pPr>
          <a:r>
            <a:rPr lang="en-US" sz="3400" kern="1200" dirty="0"/>
            <a:t>Fill in--use </a:t>
          </a:r>
          <a:r>
            <a:rPr lang="en-US" sz="3400" kern="1200" dirty="0" err="1"/>
            <a:t>Pathable</a:t>
          </a:r>
          <a:r>
            <a:rPr lang="en-US" sz="3400" kern="1200" dirty="0"/>
            <a:t> CHAT</a:t>
          </a:r>
        </a:p>
      </dsp:txBody>
      <dsp:txXfrm>
        <a:off x="551916" y="1627671"/>
        <a:ext cx="6044190" cy="9056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31F24-F8E5-46A8-9689-B7D7FEBAA77D}">
      <dsp:nvSpPr>
        <dsp:cNvPr id="0" name=""/>
        <dsp:cNvSpPr/>
      </dsp:nvSpPr>
      <dsp:spPr>
        <a:xfrm>
          <a:off x="0" y="1834"/>
          <a:ext cx="10058399" cy="9296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BBCAE3-0CAA-4C5C-8136-78D78C67D790}">
      <dsp:nvSpPr>
        <dsp:cNvPr id="0" name=""/>
        <dsp:cNvSpPr/>
      </dsp:nvSpPr>
      <dsp:spPr>
        <a:xfrm>
          <a:off x="281225" y="211010"/>
          <a:ext cx="511318" cy="5113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19D157-243A-4EDA-9E5B-9D1F48B9DFF0}">
      <dsp:nvSpPr>
        <dsp:cNvPr id="0" name=""/>
        <dsp:cNvSpPr/>
      </dsp:nvSpPr>
      <dsp:spPr>
        <a:xfrm>
          <a:off x="1073768" y="1834"/>
          <a:ext cx="8984631" cy="92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90" tIns="98390" rIns="98390" bIns="98390" numCol="1" spcCol="1270" anchor="ctr" anchorCtr="0">
          <a:noAutofit/>
        </a:bodyPr>
        <a:lstStyle/>
        <a:p>
          <a:pPr marL="0" lvl="0" indent="0" algn="l" defTabSz="977900">
            <a:lnSpc>
              <a:spcPct val="90000"/>
            </a:lnSpc>
            <a:spcBef>
              <a:spcPct val="0"/>
            </a:spcBef>
            <a:spcAft>
              <a:spcPct val="35000"/>
            </a:spcAft>
            <a:buNone/>
          </a:pPr>
          <a:r>
            <a:rPr lang="en-US" sz="2200" kern="1200"/>
            <a:t>Greater insight into your own personal behavior.</a:t>
          </a:r>
        </a:p>
      </dsp:txBody>
      <dsp:txXfrm>
        <a:off x="1073768" y="1834"/>
        <a:ext cx="8984631" cy="929669"/>
      </dsp:txXfrm>
    </dsp:sp>
    <dsp:sp modelId="{E9E6E9D0-B9E4-4DD9-8067-46A5F70B7B20}">
      <dsp:nvSpPr>
        <dsp:cNvPr id="0" name=""/>
        <dsp:cNvSpPr/>
      </dsp:nvSpPr>
      <dsp:spPr>
        <a:xfrm>
          <a:off x="0" y="1163921"/>
          <a:ext cx="10058399" cy="9296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59FCD6-023D-4F79-87C7-BBC439B34C94}">
      <dsp:nvSpPr>
        <dsp:cNvPr id="0" name=""/>
        <dsp:cNvSpPr/>
      </dsp:nvSpPr>
      <dsp:spPr>
        <a:xfrm>
          <a:off x="281225" y="1373097"/>
          <a:ext cx="511318" cy="5113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A92CE9-8A5E-47FA-9615-D9F5003584EB}">
      <dsp:nvSpPr>
        <dsp:cNvPr id="0" name=""/>
        <dsp:cNvSpPr/>
      </dsp:nvSpPr>
      <dsp:spPr>
        <a:xfrm>
          <a:off x="1073768" y="1163921"/>
          <a:ext cx="8984631" cy="92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90" tIns="98390" rIns="98390" bIns="98390" numCol="1" spcCol="1270" anchor="ctr" anchorCtr="0">
          <a:noAutofit/>
        </a:bodyPr>
        <a:lstStyle/>
        <a:p>
          <a:pPr marL="0" lvl="0" indent="0" algn="l" defTabSz="977900">
            <a:lnSpc>
              <a:spcPct val="90000"/>
            </a:lnSpc>
            <a:spcBef>
              <a:spcPct val="0"/>
            </a:spcBef>
            <a:spcAft>
              <a:spcPct val="35000"/>
            </a:spcAft>
            <a:buNone/>
          </a:pPr>
          <a:r>
            <a:rPr lang="en-US" sz="2200" kern="1200"/>
            <a:t>Personal commitment to stay healthy and thrive to keep </a:t>
          </a:r>
          <a:br>
            <a:rPr lang="en-US" sz="2200" kern="1200"/>
          </a:br>
          <a:r>
            <a:rPr lang="en-US" sz="2200" kern="1200"/>
            <a:t>going (even during challenges)</a:t>
          </a:r>
        </a:p>
      </dsp:txBody>
      <dsp:txXfrm>
        <a:off x="1073768" y="1163921"/>
        <a:ext cx="8984631" cy="929669"/>
      </dsp:txXfrm>
    </dsp:sp>
    <dsp:sp modelId="{91960949-C526-48B8-B7C3-F885E905CAD9}">
      <dsp:nvSpPr>
        <dsp:cNvPr id="0" name=""/>
        <dsp:cNvSpPr/>
      </dsp:nvSpPr>
      <dsp:spPr>
        <a:xfrm>
          <a:off x="0" y="2326008"/>
          <a:ext cx="10058399" cy="9296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92EB6A-8FC5-432D-A6F0-D16CFB961BD8}">
      <dsp:nvSpPr>
        <dsp:cNvPr id="0" name=""/>
        <dsp:cNvSpPr/>
      </dsp:nvSpPr>
      <dsp:spPr>
        <a:xfrm>
          <a:off x="281225" y="2535184"/>
          <a:ext cx="511318" cy="5113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C5E0F9-920F-4206-8C2A-BD580E97C6B2}">
      <dsp:nvSpPr>
        <dsp:cNvPr id="0" name=""/>
        <dsp:cNvSpPr/>
      </dsp:nvSpPr>
      <dsp:spPr>
        <a:xfrm>
          <a:off x="1073768" y="2326008"/>
          <a:ext cx="8984631" cy="92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90" tIns="98390" rIns="98390" bIns="98390" numCol="1" spcCol="1270" anchor="ctr" anchorCtr="0">
          <a:noAutofit/>
        </a:bodyPr>
        <a:lstStyle/>
        <a:p>
          <a:pPr marL="0" lvl="0" indent="0" algn="l" defTabSz="977900">
            <a:lnSpc>
              <a:spcPct val="90000"/>
            </a:lnSpc>
            <a:spcBef>
              <a:spcPct val="0"/>
            </a:spcBef>
            <a:spcAft>
              <a:spcPct val="35000"/>
            </a:spcAft>
            <a:buNone/>
          </a:pPr>
          <a:r>
            <a:rPr lang="en-US" sz="2200" kern="1200"/>
            <a:t>Deadlines are critical. However, walking away and resting,</a:t>
          </a:r>
          <a:br>
            <a:rPr lang="en-US" sz="2200" kern="1200"/>
          </a:br>
          <a:r>
            <a:rPr lang="en-US" sz="2200" kern="1200"/>
            <a:t>may offer you refreshed ideas and strategies.</a:t>
          </a:r>
        </a:p>
      </dsp:txBody>
      <dsp:txXfrm>
        <a:off x="1073768" y="2326008"/>
        <a:ext cx="8984631" cy="929669"/>
      </dsp:txXfrm>
    </dsp:sp>
    <dsp:sp modelId="{792620ED-BA1B-4BAA-9D95-86026522DC92}">
      <dsp:nvSpPr>
        <dsp:cNvPr id="0" name=""/>
        <dsp:cNvSpPr/>
      </dsp:nvSpPr>
      <dsp:spPr>
        <a:xfrm>
          <a:off x="0" y="3488095"/>
          <a:ext cx="10058399" cy="9296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394357-0E73-491B-B2B8-CDE827E6F860}">
      <dsp:nvSpPr>
        <dsp:cNvPr id="0" name=""/>
        <dsp:cNvSpPr/>
      </dsp:nvSpPr>
      <dsp:spPr>
        <a:xfrm>
          <a:off x="281225" y="3697271"/>
          <a:ext cx="511318" cy="5113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8B36BF-6BB8-4AA9-8C95-8CAFD35A7E96}">
      <dsp:nvSpPr>
        <dsp:cNvPr id="0" name=""/>
        <dsp:cNvSpPr/>
      </dsp:nvSpPr>
      <dsp:spPr>
        <a:xfrm>
          <a:off x="1073768" y="3488095"/>
          <a:ext cx="8984631" cy="92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90" tIns="98390" rIns="98390" bIns="98390" numCol="1" spcCol="1270" anchor="ctr" anchorCtr="0">
          <a:noAutofit/>
        </a:bodyPr>
        <a:lstStyle/>
        <a:p>
          <a:pPr marL="0" lvl="0" indent="0" algn="l" defTabSz="977900">
            <a:lnSpc>
              <a:spcPct val="90000"/>
            </a:lnSpc>
            <a:spcBef>
              <a:spcPct val="0"/>
            </a:spcBef>
            <a:spcAft>
              <a:spcPct val="35000"/>
            </a:spcAft>
            <a:buNone/>
          </a:pPr>
          <a:r>
            <a:rPr lang="en-US" sz="2200" kern="1200" dirty="0"/>
            <a:t>Learning to say </a:t>
          </a:r>
          <a:r>
            <a:rPr lang="en-US" sz="2200" i="1" kern="1200" dirty="0"/>
            <a:t>No</a:t>
          </a:r>
          <a:r>
            <a:rPr lang="en-US" sz="2200" kern="1200" dirty="0"/>
            <a:t>!     </a:t>
          </a:r>
        </a:p>
      </dsp:txBody>
      <dsp:txXfrm>
        <a:off x="1073768" y="3488095"/>
        <a:ext cx="8984631" cy="92966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0FCCD1-1911-A546-84C2-BC5FCBB51E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79913FB-7893-BE4E-A89A-8FA7CB8263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6640F6E-FB3B-C643-8371-EC79A26267BB}" type="datetimeFigureOut">
              <a:rPr lang="en-US"/>
              <a:pPr>
                <a:defRPr/>
              </a:pPr>
              <a:t>6/14/2021</a:t>
            </a:fld>
            <a:endParaRPr lang="en-US"/>
          </a:p>
        </p:txBody>
      </p:sp>
      <p:sp>
        <p:nvSpPr>
          <p:cNvPr id="4" name="Footer Placeholder 3">
            <a:extLst>
              <a:ext uri="{FF2B5EF4-FFF2-40B4-BE49-F238E27FC236}">
                <a16:creationId xmlns:a16="http://schemas.microsoft.com/office/drawing/2014/main" id="{EBF30DDE-9A68-3E4D-A87E-14DCA109ED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782BAAF4-6F15-F746-B45D-0443E339DFDA}"/>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C73744A-90E3-9644-8C3F-2014586A625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08727C-47B6-9644-9498-635FE25C67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106E24C-9683-1C42-902F-E5436AFAE9F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1D4B3B6-0FED-D04D-98E5-83B6415910EA}" type="datetimeFigureOut">
              <a:rPr lang="en-US"/>
              <a:pPr>
                <a:defRPr/>
              </a:pPr>
              <a:t>6/14/2021</a:t>
            </a:fld>
            <a:endParaRPr lang="en-US"/>
          </a:p>
        </p:txBody>
      </p:sp>
      <p:sp>
        <p:nvSpPr>
          <p:cNvPr id="4" name="Slide Image Placeholder 3">
            <a:extLst>
              <a:ext uri="{FF2B5EF4-FFF2-40B4-BE49-F238E27FC236}">
                <a16:creationId xmlns:a16="http://schemas.microsoft.com/office/drawing/2014/main" id="{76CC8565-74CD-F146-B4E3-4273F8C616A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2906178-6DF2-0640-A5DA-CC068B435AF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E090E28-5A4B-9741-A98D-2AB5E57BB2A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7BAFD77C-4F8D-3A43-8152-CB9D552C5C36}"/>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9DA6944-B3EF-6B4F-89E7-EA41C81253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db0c561f6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db0c561f6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Present in moment!</a:t>
            </a:r>
            <a:endParaRPr>
              <a:solidFill>
                <a:schemeClr val="dk1"/>
              </a:solidFill>
            </a:endParaRPr>
          </a:p>
          <a:p>
            <a:pPr marL="0" lvl="0" indent="0" algn="l" rtl="0">
              <a:spcBef>
                <a:spcPts val="0"/>
              </a:spcBef>
              <a:spcAft>
                <a:spcPts val="0"/>
              </a:spcAft>
              <a:buNone/>
            </a:pPr>
            <a:r>
              <a:rPr lang="en">
                <a:solidFill>
                  <a:schemeClr val="dk1"/>
                </a:solidFill>
              </a:rPr>
              <a:t>Native American Sleep🌙Music: canyon flute &amp; nocturnal canyon sounds, meditation https://www.youtube.com/watch?v=CwNzOddvbY0</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Start with music!</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 min</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7cc556fb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d7cc556fb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Positive affirmations--</a:t>
            </a:r>
            <a:r>
              <a:rPr lang="en">
                <a:solidFill>
                  <a:srgbClr val="3F3F3F"/>
                </a:solidFill>
              </a:rPr>
              <a:t>Positive phrases or statements used to challenge negative or unhelpful thoughts.  These are positive phrases which you repeat to yourself which describe how you want to be. </a:t>
            </a:r>
            <a:endParaRPr>
              <a:solidFill>
                <a:srgbClr val="3F3F3F"/>
              </a:solidFill>
            </a:endParaRPr>
          </a:p>
          <a:p>
            <a:pPr marL="0" lvl="0" indent="0" algn="l" rtl="0">
              <a:spcBef>
                <a:spcPts val="0"/>
              </a:spcBef>
              <a:spcAft>
                <a:spcPts val="0"/>
              </a:spcAft>
              <a:buNone/>
            </a:pPr>
            <a:endParaRPr>
              <a:solidFill>
                <a:srgbClr val="3F3F3F"/>
              </a:solidFill>
            </a:endParaRPr>
          </a:p>
          <a:p>
            <a:pPr marL="0" lvl="0" indent="0" algn="l" rtl="0">
              <a:spcBef>
                <a:spcPts val="0"/>
              </a:spcBef>
              <a:spcAft>
                <a:spcPts val="0"/>
              </a:spcAft>
              <a:buNone/>
            </a:pPr>
            <a:r>
              <a:rPr lang="en">
                <a:solidFill>
                  <a:srgbClr val="3F3F3F"/>
                </a:solidFill>
              </a:rPr>
              <a:t>7 min (michelle and karen)</a:t>
            </a:r>
            <a:endParaRPr>
              <a:solidFill>
                <a:srgbClr val="3F3F3F"/>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7cc556fb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d7cc556fb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Positive affirmations--</a:t>
            </a:r>
            <a:r>
              <a:rPr lang="en">
                <a:solidFill>
                  <a:srgbClr val="3F3F3F"/>
                </a:solidFill>
              </a:rPr>
              <a:t>Positive phrases or statements used to challenge negative or unhelpful thoughts.  These are positive phrases which you repeat to yourself which describe how you want to be. </a:t>
            </a:r>
            <a:endParaRPr>
              <a:solidFill>
                <a:srgbClr val="3F3F3F"/>
              </a:solidFill>
            </a:endParaRPr>
          </a:p>
          <a:p>
            <a:pPr marL="0" lvl="0" indent="0" algn="l" rtl="0">
              <a:spcBef>
                <a:spcPts val="0"/>
              </a:spcBef>
              <a:spcAft>
                <a:spcPts val="0"/>
              </a:spcAft>
              <a:buNone/>
            </a:pPr>
            <a:endParaRPr>
              <a:solidFill>
                <a:srgbClr val="3F3F3F"/>
              </a:solidFill>
            </a:endParaRPr>
          </a:p>
          <a:p>
            <a:pPr marL="0" lvl="0" indent="0" algn="l" rtl="0">
              <a:spcBef>
                <a:spcPts val="0"/>
              </a:spcBef>
              <a:spcAft>
                <a:spcPts val="0"/>
              </a:spcAft>
              <a:buNone/>
            </a:pPr>
            <a:r>
              <a:rPr lang="en">
                <a:solidFill>
                  <a:srgbClr val="3F3F3F"/>
                </a:solidFill>
              </a:rPr>
              <a:t>7 min (michelle and karen)</a:t>
            </a:r>
            <a:endParaRPr>
              <a:solidFill>
                <a:srgbClr val="3F3F3F"/>
              </a:solidFill>
            </a:endParaRPr>
          </a:p>
        </p:txBody>
      </p:sp>
    </p:spTree>
    <p:extLst>
      <p:ext uri="{BB962C8B-B14F-4D97-AF65-F5344CB8AC3E}">
        <p14:creationId xmlns:p14="http://schemas.microsoft.com/office/powerpoint/2010/main" val="2440814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db5ab252a7_1_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db5ab252a7_1_1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Effective relationships--doesn’t giving all of you all of the time!</a:t>
            </a:r>
            <a:endParaRPr/>
          </a:p>
          <a:p>
            <a:pPr marL="0" lvl="0" indent="0" algn="l" rtl="0">
              <a:spcBef>
                <a:spcPts val="0"/>
              </a:spcBef>
              <a:spcAft>
                <a:spcPts val="0"/>
              </a:spcAft>
              <a:buNone/>
            </a:pPr>
            <a:endParaRPr/>
          </a:p>
          <a:p>
            <a:pPr marL="0" lvl="0" indent="0" algn="l" rtl="0">
              <a:spcBef>
                <a:spcPts val="0"/>
              </a:spcBef>
              <a:spcAft>
                <a:spcPts val="0"/>
              </a:spcAft>
              <a:buNone/>
            </a:pPr>
            <a:r>
              <a:rPr lang="en"/>
              <a:t>3 min (Karen)</a:t>
            </a:r>
            <a:endParaRPr/>
          </a:p>
        </p:txBody>
      </p:sp>
      <p:sp>
        <p:nvSpPr>
          <p:cNvPr id="170" name="Google Shape;170;gdb5ab252a7_1_1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db5ab252a7_1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db5ab252a7_1_1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Phrases to help you navigate and respond to stressful and tense moments--you will need these to stay balanced.</a:t>
            </a:r>
            <a:endParaRPr/>
          </a:p>
          <a:p>
            <a:pPr marL="0" lvl="0" indent="0" algn="l" rtl="0">
              <a:spcBef>
                <a:spcPts val="0"/>
              </a:spcBef>
              <a:spcAft>
                <a:spcPts val="0"/>
              </a:spcAft>
              <a:buNone/>
            </a:pPr>
            <a:endParaRPr/>
          </a:p>
          <a:p>
            <a:pPr marL="0" lvl="0" indent="0" algn="l" rtl="0">
              <a:spcBef>
                <a:spcPts val="0"/>
              </a:spcBef>
              <a:spcAft>
                <a:spcPts val="0"/>
              </a:spcAft>
              <a:buNone/>
            </a:pPr>
            <a:r>
              <a:rPr lang="en"/>
              <a:t>3 min (Karen and Michelle)</a:t>
            </a:r>
            <a:endParaRPr/>
          </a:p>
        </p:txBody>
      </p:sp>
      <p:sp>
        <p:nvSpPr>
          <p:cNvPr id="178" name="Google Shape;178;gdb5ab252a7_1_1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db5ab252a7_1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db5ab252a7_1_1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3 min (Karen)</a:t>
            </a:r>
            <a:endParaRPr/>
          </a:p>
        </p:txBody>
      </p:sp>
      <p:sp>
        <p:nvSpPr>
          <p:cNvPr id="186" name="Google Shape;186;gdb5ab252a7_1_1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db5ab252a7_1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db5ab252a7_1_1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3 min--Michelle</a:t>
            </a:r>
            <a:endParaRPr/>
          </a:p>
        </p:txBody>
      </p:sp>
      <p:sp>
        <p:nvSpPr>
          <p:cNvPr id="194" name="Google Shape;194;gdb5ab252a7_1_1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db5ab252a7_1_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db5ab252a7_1_1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Take Q&amp;A and Aha Moments!</a:t>
            </a:r>
            <a:endParaRPr/>
          </a:p>
          <a:p>
            <a:pPr marL="0" lvl="0" indent="0" algn="l" rtl="0">
              <a:spcBef>
                <a:spcPts val="0"/>
              </a:spcBef>
              <a:spcAft>
                <a:spcPts val="0"/>
              </a:spcAft>
              <a:buNone/>
            </a:pPr>
            <a:r>
              <a:rPr lang="en"/>
              <a:t>15 min</a:t>
            </a:r>
            <a:endParaRPr/>
          </a:p>
        </p:txBody>
      </p:sp>
      <p:sp>
        <p:nvSpPr>
          <p:cNvPr id="202" name="Google Shape;202;gdb5ab252a7_1_1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d7cc556fb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d7cc556fb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db5ab252a7_1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db5ab252a7_1_19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gdb5ab252a7_1_19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db5ab252a7_1_2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db5ab252a7_1_2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db5ab252a7_1_20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de7f6dbd3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de7f6dbd3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db0c561f6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db0c561f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min (Michelle)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db0c561f6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db0c561f6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4 min (karen)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db0c561f63_5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db0c561f63_5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 https://globeandfeminist.com/2020/07/24/self-care-day/</a:t>
            </a:r>
          </a:p>
          <a:p>
            <a:pPr marL="0" indent="0">
              <a:buNone/>
            </a:pPr>
            <a:r>
              <a:rPr lang="en-US" dirty="0"/>
              <a:t>“</a:t>
            </a:r>
            <a:r>
              <a:rPr lang="en-US" sz="1200" dirty="0">
                <a:solidFill>
                  <a:srgbClr val="6B6B6B"/>
                </a:solidFill>
                <a:highlight>
                  <a:srgbClr val="FFFFFF"/>
                </a:highlight>
              </a:rPr>
              <a:t>We’ve come to recognize that our energy is a finite resource. It’s common for us to hear that we need to take care of ourselves, that we can’t fill anyone’s cup from an empty pitcher. But the pitcher/cup metaphor is still a relational one, based on the idea that women primarily exist in service of others. We are viewed as vessels of energy to be emptied and refilled time and time again so that others may live and thrive. This is especially true for BIPOC (Black, Indigenous, people of </a:t>
            </a:r>
            <a:r>
              <a:rPr lang="en-US" sz="1200" dirty="0" err="1">
                <a:solidFill>
                  <a:srgbClr val="6B6B6B"/>
                </a:solidFill>
                <a:highlight>
                  <a:srgbClr val="FFFFFF"/>
                </a:highlight>
              </a:rPr>
              <a:t>colour</a:t>
            </a:r>
            <a:r>
              <a:rPr lang="en-US" sz="1200" dirty="0">
                <a:solidFill>
                  <a:srgbClr val="6B6B6B"/>
                </a:solidFill>
                <a:highlight>
                  <a:srgbClr val="FFFFFF"/>
                </a:highlight>
              </a:rPr>
              <a:t>); those living with disability; transgender, Two Spirit or non-binary people; and the elderly and the young as we have so much more in our cups – or on our plates – because of the bodies in which we move through the world.</a:t>
            </a:r>
          </a:p>
          <a:p>
            <a:pPr marL="0" indent="0">
              <a:spcBef>
                <a:spcPts val="2533"/>
              </a:spcBef>
              <a:buClr>
                <a:schemeClr val="dk1"/>
              </a:buClr>
              <a:buSzPct val="95652"/>
              <a:buNone/>
            </a:pPr>
            <a:r>
              <a:rPr lang="en-US" sz="1200" dirty="0">
                <a:solidFill>
                  <a:srgbClr val="6B6B6B"/>
                </a:solidFill>
                <a:highlight>
                  <a:srgbClr val="FFFFFF"/>
                </a:highlight>
              </a:rPr>
              <a:t>Stripping away its radical political roots has commercialized self-care. It’s now marketed as a personal responsibility,  underscored by concepts of productivity, self-worth, and deservingness as defined by a capitalist market. The core concept – that rest is an essential part of resisting against oppression and fighting for social change – gets lost. This neutralization of self-care as a tool of political warfare is not an accident.</a:t>
            </a:r>
          </a:p>
          <a:p>
            <a:pPr marL="0" indent="0">
              <a:spcBef>
                <a:spcPts val="2533"/>
              </a:spcBef>
              <a:buClr>
                <a:schemeClr val="dk1"/>
              </a:buClr>
              <a:buSzPct val="95652"/>
              <a:buNone/>
            </a:pPr>
            <a:r>
              <a:rPr lang="en-US" sz="1200" dirty="0">
                <a:solidFill>
                  <a:srgbClr val="6B6B6B"/>
                </a:solidFill>
                <a:highlight>
                  <a:srgbClr val="FFFFFF"/>
                </a:highlight>
              </a:rPr>
              <a:t>When self-care is framed as little more than “me time”, collective survival becomes an individual responsibility. And that’s a problem. It makes it much harder for people who experience multiple systems of oppression to care for themselves without community support. Framing self-care as a simplistic replacement for integrated systems of social care, takes governments and organizations off the hook for a greater responsibility for the wellness and healthy functioning of communities. Shifting responsibility for well-being onto already vulnerable people is a strategy of divide and conquer. It serves to neutralize social outrage by separating and silencing critical voices.”</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db0c561f6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db0c561f6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5 min (michelle)</a:t>
            </a:r>
            <a:endParaRPr/>
          </a:p>
          <a:p>
            <a:pPr marL="0" lvl="0" indent="0" algn="l" rtl="0">
              <a:spcBef>
                <a:spcPts val="0"/>
              </a:spcBef>
              <a:spcAft>
                <a:spcPts val="0"/>
              </a:spcAft>
              <a:buNone/>
            </a:pPr>
            <a:r>
              <a:rPr lang="en"/>
              <a:t>Recap--3 min (michelle and karen)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db0c561f6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db0c561f6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3 min (karen)</a:t>
            </a:r>
          </a:p>
          <a:p>
            <a:pPr marL="0" lvl="0" indent="0" algn="l" rtl="0">
              <a:spcBef>
                <a:spcPts val="0"/>
              </a:spcBef>
              <a:spcAft>
                <a:spcPts val="0"/>
              </a:spcAft>
              <a:buNone/>
            </a:pPr>
            <a:endParaRPr lang="en" dirty="0"/>
          </a:p>
          <a:p>
            <a:pPr marL="0" marR="0" lvl="0" indent="0" algn="l" defTabSz="914400" rtl="0" eaLnBrk="0" fontAlgn="base" latinLnBrk="0" hangingPunct="0">
              <a:lnSpc>
                <a:spcPct val="100000"/>
              </a:lnSpc>
              <a:spcBef>
                <a:spcPts val="0"/>
              </a:spcBef>
              <a:spcAft>
                <a:spcPts val="0"/>
              </a:spcAft>
              <a:buClrTx/>
              <a:buSzTx/>
              <a:buFontTx/>
              <a:buNone/>
              <a:tabLst/>
              <a:defRPr/>
            </a:pPr>
            <a:r>
              <a:rPr lang="en-US" dirty="0"/>
              <a:t>It </a:t>
            </a:r>
            <a:r>
              <a:rPr lang="en-US" i="1" dirty="0"/>
              <a:t>IS</a:t>
            </a:r>
            <a:r>
              <a:rPr lang="en-US" dirty="0"/>
              <a:t> appropriate to have some time on your agenda (taking time/space to ground oneself, 5-10 minutes to connect with others)--we have a slide on this later</a:t>
            </a: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db0c561f63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db0c561f6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min (directions)</a:t>
            </a:r>
            <a:endParaRPr/>
          </a:p>
          <a:p>
            <a:pPr marL="0" lvl="0" indent="0" algn="l" rtl="0">
              <a:spcBef>
                <a:spcPts val="0"/>
              </a:spcBef>
              <a:spcAft>
                <a:spcPts val="0"/>
              </a:spcAft>
              <a:buNone/>
            </a:pPr>
            <a:r>
              <a:rPr lang="en"/>
              <a:t>2 min (take-away)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db0c561f6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db0c561f6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min (michelle)</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732940"/>
            <a:ext cx="10432249" cy="1736660"/>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2584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descr="&quot;&quot;">
            <a:extLst>
              <a:ext uri="{FF2B5EF4-FFF2-40B4-BE49-F238E27FC236}">
                <a16:creationId xmlns:a16="http://schemas.microsoft.com/office/drawing/2014/main" id="{6510BF65-0C03-E747-98C0-EB8748DFAAEB}"/>
              </a:ext>
            </a:extLst>
          </p:cNvPr>
          <p:cNvSpPr/>
          <p:nvPr userDrawn="1"/>
        </p:nvSpPr>
        <p:spPr>
          <a:xfrm>
            <a:off x="0" y="0"/>
            <a:ext cx="12192000" cy="2355850"/>
          </a:xfrm>
          <a:prstGeom prst="rect">
            <a:avLst/>
          </a:prstGeom>
          <a:solidFill>
            <a:srgbClr val="006393"/>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F06088A0-6770-8842-AAB0-A6DCBD8300DC}"/>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23542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ASCCC logo icon">
            <a:extLst>
              <a:ext uri="{FF2B5EF4-FFF2-40B4-BE49-F238E27FC236}">
                <a16:creationId xmlns:a16="http://schemas.microsoft.com/office/drawing/2014/main" id="{CA6626D6-0C8A-4D4D-91B2-DE99EDE2437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60319" y="403412"/>
            <a:ext cx="8793479" cy="1685768"/>
          </a:xfrm>
        </p:spPr>
        <p:txBody>
          <a:bodyPr anchor="b">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B7271532-3037-2346-AF9C-8177E827F622}"/>
              </a:ext>
            </a:extLst>
          </p:cNvPr>
          <p:cNvSpPr>
            <a:spLocks noGrp="1"/>
          </p:cNvSpPr>
          <p:nvPr>
            <p:ph type="sldNum" sz="quarter" idx="10"/>
          </p:nvPr>
        </p:nvSpPr>
        <p:spPr/>
        <p:txBody>
          <a:bodyPr/>
          <a:lstStyle>
            <a:lvl1pPr>
              <a:defRPr/>
            </a:lvl1pPr>
          </a:lstStyle>
          <a:p>
            <a:pPr>
              <a:defRPr/>
            </a:pPr>
            <a:fld id="{EF3FA80C-C703-6A42-9526-28B957E5C050}" type="slidenum">
              <a:rPr lang="en-US"/>
              <a:pPr>
                <a:defRPr/>
              </a:pPr>
              <a:t>‹#›</a:t>
            </a:fld>
            <a:endParaRPr lang="en-US" dirty="0"/>
          </a:p>
        </p:txBody>
      </p:sp>
    </p:spTree>
    <p:extLst>
      <p:ext uri="{BB962C8B-B14F-4D97-AF65-F5344CB8AC3E}">
        <p14:creationId xmlns:p14="http://schemas.microsoft.com/office/powerpoint/2010/main" val="988821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descr="&quot;&quot;">
            <a:extLst>
              <a:ext uri="{FF2B5EF4-FFF2-40B4-BE49-F238E27FC236}">
                <a16:creationId xmlns:a16="http://schemas.microsoft.com/office/drawing/2014/main" id="{44FE5459-A402-FB42-AC0D-E0FF3CC42319}"/>
              </a:ext>
            </a:extLst>
          </p:cNvPr>
          <p:cNvSpPr/>
          <p:nvPr userDrawn="1"/>
        </p:nvSpPr>
        <p:spPr>
          <a:xfrm>
            <a:off x="0" y="0"/>
            <a:ext cx="927100" cy="68580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descr="ASCCC logo icon">
            <a:extLst>
              <a:ext uri="{FF2B5EF4-FFF2-40B4-BE49-F238E27FC236}">
                <a16:creationId xmlns:a16="http://schemas.microsoft.com/office/drawing/2014/main" id="{B031F5E2-4C21-4F46-8C47-0FB44A7108C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3F1DFAC4-3422-CC4B-94BC-AF8D95D29337}"/>
              </a:ext>
            </a:extLst>
          </p:cNvPr>
          <p:cNvSpPr>
            <a:spLocks noGrp="1"/>
          </p:cNvSpPr>
          <p:nvPr>
            <p:ph type="sldNum" sz="quarter" idx="10"/>
          </p:nvPr>
        </p:nvSpPr>
        <p:spPr/>
        <p:txBody>
          <a:bodyPr/>
          <a:lstStyle>
            <a:lvl1pPr>
              <a:defRPr/>
            </a:lvl1pPr>
          </a:lstStyle>
          <a:p>
            <a:pPr>
              <a:defRPr/>
            </a:pPr>
            <a:fld id="{1E27EA8E-F2C1-F748-878A-C61AEC0E9D53}" type="slidenum">
              <a:rPr lang="en-US" altLang="en-US"/>
              <a:pPr>
                <a:defRPr/>
              </a:pPr>
              <a:t>‹#›</a:t>
            </a:fld>
            <a:endParaRPr lang="en-US" altLang="en-US"/>
          </a:p>
        </p:txBody>
      </p:sp>
    </p:spTree>
    <p:extLst>
      <p:ext uri="{BB962C8B-B14F-4D97-AF65-F5344CB8AC3E}">
        <p14:creationId xmlns:p14="http://schemas.microsoft.com/office/powerpoint/2010/main" val="1893003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descr="&quot;&quot;">
            <a:extLst>
              <a:ext uri="{FF2B5EF4-FFF2-40B4-BE49-F238E27FC236}">
                <a16:creationId xmlns:a16="http://schemas.microsoft.com/office/drawing/2014/main" id="{2314A92D-EB3F-2C4B-8627-77F00AB3D247}"/>
              </a:ext>
            </a:extLst>
          </p:cNvPr>
          <p:cNvSpPr/>
          <p:nvPr userDrawn="1"/>
        </p:nvSpPr>
        <p:spPr>
          <a:xfrm>
            <a:off x="0" y="0"/>
            <a:ext cx="927100" cy="68580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descr="ASCCC logo icon">
            <a:extLst>
              <a:ext uri="{FF2B5EF4-FFF2-40B4-BE49-F238E27FC236}">
                <a16:creationId xmlns:a16="http://schemas.microsoft.com/office/drawing/2014/main" id="{40E4AAF6-590B-524E-849F-CB60975D570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84C2D47D-B4E2-2144-A1A8-709D7128A424}"/>
              </a:ext>
            </a:extLst>
          </p:cNvPr>
          <p:cNvSpPr>
            <a:spLocks noGrp="1"/>
          </p:cNvSpPr>
          <p:nvPr>
            <p:ph type="sldNum" sz="quarter" idx="10"/>
          </p:nvPr>
        </p:nvSpPr>
        <p:spPr/>
        <p:txBody>
          <a:bodyPr/>
          <a:lstStyle>
            <a:lvl1pPr>
              <a:defRPr/>
            </a:lvl1pPr>
          </a:lstStyle>
          <a:p>
            <a:pPr>
              <a:defRPr/>
            </a:pPr>
            <a:fld id="{384C949E-1E58-A146-8787-2A5DB0B69B3F}" type="slidenum">
              <a:rPr lang="en-US" altLang="en-US"/>
              <a:pPr>
                <a:defRPr/>
              </a:pPr>
              <a:t>‹#›</a:t>
            </a:fld>
            <a:endParaRPr lang="en-US" altLang="en-US"/>
          </a:p>
        </p:txBody>
      </p:sp>
    </p:spTree>
    <p:extLst>
      <p:ext uri="{BB962C8B-B14F-4D97-AF65-F5344CB8AC3E}">
        <p14:creationId xmlns:p14="http://schemas.microsoft.com/office/powerpoint/2010/main" val="256914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ASCCC logo icon">
            <a:extLst>
              <a:ext uri="{FF2B5EF4-FFF2-40B4-BE49-F238E27FC236}">
                <a16:creationId xmlns:a16="http://schemas.microsoft.com/office/drawing/2014/main" id="{6F5915FB-CAAB-D74F-A521-80C11144F0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F3FF7C1B-BDD6-2548-8849-A85713EC56FC}"/>
              </a:ext>
            </a:extLst>
          </p:cNvPr>
          <p:cNvSpPr>
            <a:spLocks noGrp="1"/>
          </p:cNvSpPr>
          <p:nvPr>
            <p:ph type="sldNum" sz="quarter" idx="10"/>
          </p:nvPr>
        </p:nvSpPr>
        <p:spPr>
          <a:xfrm>
            <a:off x="10298113" y="6356350"/>
            <a:ext cx="1055687" cy="365125"/>
          </a:xfrm>
        </p:spPr>
        <p:txBody>
          <a:bodyPr/>
          <a:lstStyle>
            <a:lvl1pPr>
              <a:defRPr/>
            </a:lvl1pPr>
          </a:lstStyle>
          <a:p>
            <a:pPr>
              <a:defRPr/>
            </a:pPr>
            <a:fld id="{5B52717C-FF9A-4447-B61B-DCD0284B8E7A}" type="slidenum">
              <a:rPr lang="en-US" altLang="en-US"/>
              <a:pPr>
                <a:defRPr/>
              </a:pPr>
              <a:t>‹#›</a:t>
            </a:fld>
            <a:endParaRPr lang="en-US" altLang="en-US"/>
          </a:p>
        </p:txBody>
      </p:sp>
    </p:spTree>
    <p:extLst>
      <p:ext uri="{BB962C8B-B14F-4D97-AF65-F5344CB8AC3E}">
        <p14:creationId xmlns:p14="http://schemas.microsoft.com/office/powerpoint/2010/main" val="1286709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117751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130842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917032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 Section Slide">
  <p:cSld name="#2 Section Slide">
    <p:bg>
      <p:bgPr>
        <a:solidFill>
          <a:schemeClr val="lt1"/>
        </a:solidFill>
        <a:effectLst/>
      </p:bgPr>
    </p:bg>
    <p:spTree>
      <p:nvGrpSpPr>
        <p:cNvPr id="1" name="Shape 56"/>
        <p:cNvGrpSpPr/>
        <p:nvPr/>
      </p:nvGrpSpPr>
      <p:grpSpPr>
        <a:xfrm>
          <a:off x="0" y="0"/>
          <a:ext cx="0" cy="0"/>
          <a:chOff x="0" y="0"/>
          <a:chExt cx="0" cy="0"/>
        </a:xfrm>
      </p:grpSpPr>
      <p:sp>
        <p:nvSpPr>
          <p:cNvPr id="57" name="Google Shape;57;p15"/>
          <p:cNvSpPr/>
          <p:nvPr/>
        </p:nvSpPr>
        <p:spPr>
          <a:xfrm>
            <a:off x="0" y="0"/>
            <a:ext cx="12192000" cy="2355163"/>
          </a:xfrm>
          <a:prstGeom prst="rect">
            <a:avLst/>
          </a:prstGeom>
          <a:solidFill>
            <a:srgbClr val="054690"/>
          </a:solidFill>
          <a:ln>
            <a:noFill/>
          </a:ln>
          <a:effectLst>
            <a:outerShdw blurRad="190500" dist="38100" sx="101000" sy="101000" algn="l" rotWithShape="0">
              <a:srgbClr val="000000">
                <a:alpha val="40000"/>
              </a:srgbClr>
            </a:outerShdw>
          </a:effectLst>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58" name="Google Shape;58;p15"/>
          <p:cNvSpPr txBox="1">
            <a:spLocks noGrp="1"/>
          </p:cNvSpPr>
          <p:nvPr>
            <p:ph type="title"/>
          </p:nvPr>
        </p:nvSpPr>
        <p:spPr>
          <a:xfrm>
            <a:off x="1066801" y="403412"/>
            <a:ext cx="10058400" cy="1685768"/>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2700"/>
              <a:buFont typeface="Palatino"/>
              <a:buNone/>
              <a:defRPr sz="36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 name="Google Shape;59;p15"/>
          <p:cNvSpPr txBox="1">
            <a:spLocks noGrp="1"/>
          </p:cNvSpPr>
          <p:nvPr>
            <p:ph type="body" idx="1"/>
          </p:nvPr>
        </p:nvSpPr>
        <p:spPr>
          <a:xfrm>
            <a:off x="1066800" y="2662569"/>
            <a:ext cx="10058400" cy="3120392"/>
          </a:xfrm>
          <a:prstGeom prst="rect">
            <a:avLst/>
          </a:prstGeom>
          <a:noFill/>
          <a:ln>
            <a:noFill/>
          </a:ln>
        </p:spPr>
        <p:txBody>
          <a:bodyPr spcFirstLastPara="1" wrap="square" lIns="68575" tIns="34275" rIns="68575" bIns="34275" anchor="t" anchorCtr="0">
            <a:normAutofit/>
          </a:bodyPr>
          <a:lstStyle>
            <a:lvl1pPr marL="609585" marR="0" lvl="0" indent="-304792" algn="l">
              <a:lnSpc>
                <a:spcPct val="90000"/>
              </a:lnSpc>
              <a:spcBef>
                <a:spcPts val="1067"/>
              </a:spcBef>
              <a:spcAft>
                <a:spcPts val="0"/>
              </a:spcAft>
              <a:buClr>
                <a:srgbClr val="3F3F3F"/>
              </a:buClr>
              <a:buSzPts val="2100"/>
              <a:buFont typeface="Arial"/>
              <a:buNone/>
              <a:defRPr sz="2800"/>
            </a:lvl1pPr>
            <a:lvl2pPr marL="1219170" lvl="1" indent="-457189" algn="l">
              <a:lnSpc>
                <a:spcPct val="90000"/>
              </a:lnSpc>
              <a:spcBef>
                <a:spcPts val="533"/>
              </a:spcBef>
              <a:spcAft>
                <a:spcPts val="0"/>
              </a:spcAft>
              <a:buClr>
                <a:srgbClr val="3F3F3F"/>
              </a:buClr>
              <a:buSzPts val="1800"/>
              <a:buChar char="•"/>
              <a:defRPr sz="2400"/>
            </a:lvl2pPr>
            <a:lvl3pPr marL="1828754" lvl="2" indent="-431789" algn="l">
              <a:lnSpc>
                <a:spcPct val="90000"/>
              </a:lnSpc>
              <a:spcBef>
                <a:spcPts val="533"/>
              </a:spcBef>
              <a:spcAft>
                <a:spcPts val="0"/>
              </a:spcAft>
              <a:buClr>
                <a:srgbClr val="3F3F3F"/>
              </a:buClr>
              <a:buSzPts val="1500"/>
              <a:buChar char="•"/>
              <a:defRPr sz="2000"/>
            </a:lvl3pPr>
            <a:lvl4pPr marL="2438339" lvl="3" indent="-423323" algn="l">
              <a:lnSpc>
                <a:spcPct val="90000"/>
              </a:lnSpc>
              <a:spcBef>
                <a:spcPts val="533"/>
              </a:spcBef>
              <a:spcAft>
                <a:spcPts val="0"/>
              </a:spcAft>
              <a:buClr>
                <a:srgbClr val="3F3F3F"/>
              </a:buClr>
              <a:buSzPts val="1400"/>
              <a:buChar char="•"/>
              <a:defRPr sz="1867"/>
            </a:lvl4pPr>
            <a:lvl5pPr marL="3047924" lvl="4" indent="-431789" algn="l">
              <a:lnSpc>
                <a:spcPct val="90000"/>
              </a:lnSpc>
              <a:spcBef>
                <a:spcPts val="533"/>
              </a:spcBef>
              <a:spcAft>
                <a:spcPts val="0"/>
              </a:spcAft>
              <a:buClr>
                <a:srgbClr val="3F3F3F"/>
              </a:buClr>
              <a:buSzPts val="1500"/>
              <a:buChar char="•"/>
              <a:defRPr sz="2000"/>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endParaRPr/>
          </a:p>
        </p:txBody>
      </p:sp>
      <p:sp>
        <p:nvSpPr>
          <p:cNvPr id="60" name="Google Shape;60;p15"/>
          <p:cNvSpPr txBox="1">
            <a:spLocks noGrp="1"/>
          </p:cNvSpPr>
          <p:nvPr>
            <p:ph type="sldNum" idx="12"/>
          </p:nvPr>
        </p:nvSpPr>
        <p:spPr>
          <a:xfrm>
            <a:off x="8382000" y="6356351"/>
            <a:ext cx="2743200" cy="365125"/>
          </a:xfrm>
          <a:prstGeom prst="rect">
            <a:avLst/>
          </a:prstGeom>
          <a:noFill/>
          <a:ln>
            <a:noFill/>
          </a:ln>
        </p:spPr>
        <p:txBody>
          <a:bodyPr spcFirstLastPara="1" wrap="square" lIns="68575" tIns="34275" rIns="0"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 smtClean="0"/>
              <a:pPr>
                <a:spcAft>
                  <a:spcPts val="0"/>
                </a:spcAft>
              </a:pPr>
              <a:t>‹#›</a:t>
            </a:fld>
            <a:endParaRPr lang="en"/>
          </a:p>
        </p:txBody>
      </p:sp>
    </p:spTree>
    <p:extLst>
      <p:ext uri="{BB962C8B-B14F-4D97-AF65-F5344CB8AC3E}">
        <p14:creationId xmlns:p14="http://schemas.microsoft.com/office/powerpoint/2010/main" val="3763287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6711622-0F8F-3540-87A5-2668501ACFFD}"/>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D678B88-268D-1542-A01C-3B4EE34B6063}"/>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A9391C5F-C410-3C40-9617-A6E475C401AB}"/>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BF3C0E8B-95BA-9D4D-9575-C467F062941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hf hdr="0" dt="0"/>
  <p:txStyles>
    <p:titleStyle>
      <a:lvl1pPr algn="l" rtl="0" eaLnBrk="1" fontAlgn="base" hangingPunct="1">
        <a:lnSpc>
          <a:spcPct val="90000"/>
        </a:lnSpc>
        <a:spcBef>
          <a:spcPct val="0"/>
        </a:spcBef>
        <a:spcAft>
          <a:spcPct val="0"/>
        </a:spcAft>
        <a:defRPr sz="4400" kern="1200">
          <a:solidFill>
            <a:schemeClr val="accent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indd.adobe.com/view/861210a6-c4e2-4715-b335-7fd34a456cb3" TargetMode="External"/><Relationship Id="rId4" Type="http://schemas.openxmlformats.org/officeDocument/2006/relationships/hyperlink" Target="https://www.asccc.org/content/creating-and-leveraging-collegiality-leadership-effectivenes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mailto:Chow--chow.karen@fhda.edu" TargetMode="External"/><Relationship Id="rId4" Type="http://schemas.openxmlformats.org/officeDocument/2006/relationships/hyperlink" Target="mailto:Bean--mbean@riohondo.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4"/>
          <p:cNvSpPr txBox="1">
            <a:spLocks noGrp="1"/>
          </p:cNvSpPr>
          <p:nvPr>
            <p:ph type="title"/>
          </p:nvPr>
        </p:nvSpPr>
        <p:spPr>
          <a:xfrm>
            <a:off x="976857" y="4572474"/>
            <a:ext cx="10432249" cy="2285526"/>
          </a:xfrm>
          <a:prstGeom prst="rect">
            <a:avLst/>
          </a:prstGeom>
        </p:spPr>
        <p:txBody>
          <a:bodyPr spcFirstLastPara="1" vert="horz" wrap="square" lIns="121900" tIns="121900" rIns="121900" bIns="121900" numCol="1" anchor="b" anchorCtr="0" compatLnSpc="1">
            <a:prstTxWarp prst="textNoShape">
              <a:avLst/>
            </a:prstTxWarp>
            <a:noAutofit/>
          </a:bodyPr>
          <a:lstStyle/>
          <a:p>
            <a:pPr marL="0" indent="0"/>
            <a:r>
              <a:rPr lang="en" sz="4000" dirty="0"/>
              <a:t>From an Empty Cup You Cannot Pour: </a:t>
            </a:r>
            <a:br>
              <a:rPr lang="en" sz="4000" dirty="0"/>
            </a:br>
            <a:r>
              <a:rPr lang="en" sz="4000" dirty="0"/>
              <a:t>Self-Care Check-up</a:t>
            </a:r>
            <a:r>
              <a:rPr lang="en" sz="2400" dirty="0"/>
              <a:t> </a:t>
            </a:r>
            <a:br>
              <a:rPr lang="en" sz="2400" dirty="0"/>
            </a:br>
            <a:r>
              <a:rPr lang="en-US" sz="2000" dirty="0"/>
              <a:t>Wednesday, June 16, 2021 at 3:45pm--5:00 pm</a:t>
            </a:r>
            <a:br>
              <a:rPr lang="en-US" sz="1100" dirty="0"/>
            </a:br>
            <a:r>
              <a:rPr lang="en-US" sz="2000" dirty="0"/>
              <a:t>Michelle Velasquez Bean, ASCCC Treasurer</a:t>
            </a:r>
            <a:br>
              <a:rPr lang="en-US" sz="2000" dirty="0"/>
            </a:br>
            <a:r>
              <a:rPr lang="en-US" sz="2000" dirty="0"/>
              <a:t>Karen Chow, ASCCC Area B Representative</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3"/>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Some Promising Practices</a:t>
            </a:r>
            <a:endParaRPr/>
          </a:p>
        </p:txBody>
      </p:sp>
      <p:sp>
        <p:nvSpPr>
          <p:cNvPr id="165" name="Google Shape;165;p33"/>
          <p:cNvSpPr txBox="1">
            <a:spLocks noGrp="1"/>
          </p:cNvSpPr>
          <p:nvPr>
            <p:ph sz="half" idx="2"/>
          </p:nvPr>
        </p:nvSpPr>
        <p:spPr>
          <a:xfrm>
            <a:off x="1277650" y="1074657"/>
            <a:ext cx="5647777" cy="5646654"/>
          </a:xfrm>
          <a:prstGeom prst="rect">
            <a:avLst/>
          </a:prstGeom>
        </p:spPr>
        <p:txBody>
          <a:bodyPr spcFirstLastPara="1" vert="horz" wrap="square" lIns="121900" tIns="121900" rIns="121900" bIns="121900" numCol="1" anchor="t" anchorCtr="0" compatLnSpc="1">
            <a:prstTxWarp prst="textNoShape">
              <a:avLst/>
            </a:prstTxWarp>
            <a:noAutofit/>
          </a:bodyPr>
          <a:lstStyle/>
          <a:p>
            <a:pPr marL="339725" indent="-339725">
              <a:buSzPct val="100000"/>
              <a:buFont typeface="Wingdings" panose="05000000000000000000" pitchFamily="2" charset="2"/>
              <a:buChar char="q"/>
            </a:pPr>
            <a:r>
              <a:rPr lang="en" sz="2200" dirty="0">
                <a:latin typeface="+mn-lt"/>
              </a:rPr>
              <a:t>Make self care routine for yourself and your group/class</a:t>
            </a:r>
          </a:p>
          <a:p>
            <a:pPr marL="796925" lvl="1" indent="-339725">
              <a:buSzPct val="100000"/>
              <a:buFont typeface="Wingdings" panose="05000000000000000000" pitchFamily="2" charset="2"/>
              <a:buChar char="q"/>
            </a:pPr>
            <a:r>
              <a:rPr lang="en-US" dirty="0">
                <a:latin typeface="+mn-lt"/>
              </a:rPr>
              <a:t>put your oxygen mask in first—what serves you to pour into others </a:t>
            </a:r>
          </a:p>
          <a:p>
            <a:pPr marL="796925" lvl="1" indent="-339725">
              <a:buSzPct val="100000"/>
              <a:buFont typeface="Wingdings" panose="05000000000000000000" pitchFamily="2" charset="2"/>
              <a:buChar char="q"/>
            </a:pPr>
            <a:r>
              <a:rPr lang="en-US" dirty="0">
                <a:latin typeface="+mn-lt"/>
              </a:rPr>
              <a:t>you feel your best when you grow gain and give yourself flexibility to be and do what you need</a:t>
            </a:r>
            <a:endParaRPr dirty="0">
              <a:latin typeface="+mn-lt"/>
            </a:endParaRPr>
          </a:p>
          <a:p>
            <a:pPr marL="339725" indent="-339725">
              <a:buSzPct val="100000"/>
              <a:buFont typeface="Wingdings" panose="05000000000000000000" pitchFamily="2" charset="2"/>
              <a:buChar char="q"/>
            </a:pPr>
            <a:r>
              <a:rPr lang="en-US" sz="2200" dirty="0">
                <a:latin typeface="+mn-lt"/>
              </a:rPr>
              <a:t>Establish mindfulness routines to stay grounded</a:t>
            </a:r>
          </a:p>
          <a:p>
            <a:pPr marL="796925" lvl="1" indent="-339725">
              <a:buSzPct val="100000"/>
              <a:buFont typeface="Wingdings" panose="05000000000000000000" pitchFamily="2" charset="2"/>
              <a:buChar char="q"/>
            </a:pPr>
            <a:r>
              <a:rPr lang="en-US" dirty="0">
                <a:latin typeface="+mn-lt"/>
              </a:rPr>
              <a:t>use micro practice—touch something to bring core values to mind</a:t>
            </a:r>
          </a:p>
          <a:p>
            <a:pPr marL="796925" lvl="1" indent="-339725">
              <a:buSzPct val="100000"/>
              <a:buFont typeface="Wingdings" panose="05000000000000000000" pitchFamily="2" charset="2"/>
              <a:buChar char="q"/>
            </a:pPr>
            <a:r>
              <a:rPr lang="en-US" dirty="0">
                <a:latin typeface="+mn-lt"/>
              </a:rPr>
              <a:t>use micro practice—look at a picture that brings a beautiful moment back to mind </a:t>
            </a:r>
          </a:p>
          <a:p>
            <a:pPr marL="796925" lvl="1" indent="-339725">
              <a:buSzPct val="100000"/>
              <a:buFont typeface="Wingdings" panose="05000000000000000000" pitchFamily="2" charset="2"/>
              <a:buChar char="q"/>
            </a:pPr>
            <a:r>
              <a:rPr lang="en-US" dirty="0">
                <a:latin typeface="+mn-lt"/>
              </a:rPr>
              <a:t>breathe--feel where is feels good and go there </a:t>
            </a:r>
          </a:p>
        </p:txBody>
      </p:sp>
      <p:pic>
        <p:nvPicPr>
          <p:cNvPr id="4" name="Content Placeholder 3" descr="Person leaning by a wall">
            <a:extLst>
              <a:ext uri="{FF2B5EF4-FFF2-40B4-BE49-F238E27FC236}">
                <a16:creationId xmlns:a16="http://schemas.microsoft.com/office/drawing/2014/main" id="{1E8331CD-534B-40B7-A79D-B8AD0A752138}"/>
              </a:ext>
            </a:extLst>
          </p:cNvPr>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6925428" y="1559974"/>
            <a:ext cx="4949825" cy="330350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animEffect transition="in" filter="fade">
                                      <p:cBhvr>
                                        <p:cTn id="7" dur="1000"/>
                                        <p:tgtEl>
                                          <p:spTgt spid="165">
                                            <p:txEl>
                                              <p:pRg st="0" end="0"/>
                                            </p:txEl>
                                          </p:spTgt>
                                        </p:tgtEl>
                                      </p:cBhvr>
                                    </p:animEffect>
                                    <p:anim calcmode="lin" valueType="num">
                                      <p:cBhvr>
                                        <p:cTn id="8" dur="1000" fill="hold"/>
                                        <p:tgtEl>
                                          <p:spTgt spid="16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5">
                                            <p:txEl>
                                              <p:pRg st="1" end="1"/>
                                            </p:txEl>
                                          </p:spTgt>
                                        </p:tgtEl>
                                        <p:attrNameLst>
                                          <p:attrName>style.visibility</p:attrName>
                                        </p:attrNameLst>
                                      </p:cBhvr>
                                      <p:to>
                                        <p:strVal val="visible"/>
                                      </p:to>
                                    </p:set>
                                    <p:animEffect transition="in" filter="fade">
                                      <p:cBhvr>
                                        <p:cTn id="12" dur="1000"/>
                                        <p:tgtEl>
                                          <p:spTgt spid="165">
                                            <p:txEl>
                                              <p:pRg st="1" end="1"/>
                                            </p:txEl>
                                          </p:spTgt>
                                        </p:tgtEl>
                                      </p:cBhvr>
                                    </p:animEffect>
                                    <p:anim calcmode="lin" valueType="num">
                                      <p:cBhvr>
                                        <p:cTn id="13" dur="1000" fill="hold"/>
                                        <p:tgtEl>
                                          <p:spTgt spid="16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6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5">
                                            <p:txEl>
                                              <p:pRg st="2" end="2"/>
                                            </p:txEl>
                                          </p:spTgt>
                                        </p:tgtEl>
                                        <p:attrNameLst>
                                          <p:attrName>style.visibility</p:attrName>
                                        </p:attrNameLst>
                                      </p:cBhvr>
                                      <p:to>
                                        <p:strVal val="visible"/>
                                      </p:to>
                                    </p:set>
                                    <p:animEffect transition="in" filter="fade">
                                      <p:cBhvr>
                                        <p:cTn id="17" dur="1000"/>
                                        <p:tgtEl>
                                          <p:spTgt spid="165">
                                            <p:txEl>
                                              <p:pRg st="2" end="2"/>
                                            </p:txEl>
                                          </p:spTgt>
                                        </p:tgtEl>
                                      </p:cBhvr>
                                    </p:animEffect>
                                    <p:anim calcmode="lin" valueType="num">
                                      <p:cBhvr>
                                        <p:cTn id="18" dur="1000" fill="hold"/>
                                        <p:tgtEl>
                                          <p:spTgt spid="16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6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5">
                                            <p:txEl>
                                              <p:pRg st="3" end="3"/>
                                            </p:txEl>
                                          </p:spTgt>
                                        </p:tgtEl>
                                        <p:attrNameLst>
                                          <p:attrName>style.visibility</p:attrName>
                                        </p:attrNameLst>
                                      </p:cBhvr>
                                      <p:to>
                                        <p:strVal val="visible"/>
                                      </p:to>
                                    </p:set>
                                    <p:animEffect transition="in" filter="fade">
                                      <p:cBhvr>
                                        <p:cTn id="24" dur="1000"/>
                                        <p:tgtEl>
                                          <p:spTgt spid="165">
                                            <p:txEl>
                                              <p:pRg st="3" end="3"/>
                                            </p:txEl>
                                          </p:spTgt>
                                        </p:tgtEl>
                                      </p:cBhvr>
                                    </p:animEffect>
                                    <p:anim calcmode="lin" valueType="num">
                                      <p:cBhvr>
                                        <p:cTn id="25" dur="1000" fill="hold"/>
                                        <p:tgtEl>
                                          <p:spTgt spid="16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65">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5">
                                            <p:txEl>
                                              <p:pRg st="4" end="4"/>
                                            </p:txEl>
                                          </p:spTgt>
                                        </p:tgtEl>
                                        <p:attrNameLst>
                                          <p:attrName>style.visibility</p:attrName>
                                        </p:attrNameLst>
                                      </p:cBhvr>
                                      <p:to>
                                        <p:strVal val="visible"/>
                                      </p:to>
                                    </p:set>
                                    <p:animEffect transition="in" filter="fade">
                                      <p:cBhvr>
                                        <p:cTn id="29" dur="1000"/>
                                        <p:tgtEl>
                                          <p:spTgt spid="165">
                                            <p:txEl>
                                              <p:pRg st="4" end="4"/>
                                            </p:txEl>
                                          </p:spTgt>
                                        </p:tgtEl>
                                      </p:cBhvr>
                                    </p:animEffect>
                                    <p:anim calcmode="lin" valueType="num">
                                      <p:cBhvr>
                                        <p:cTn id="30" dur="1000" fill="hold"/>
                                        <p:tgtEl>
                                          <p:spTgt spid="16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65">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5">
                                            <p:txEl>
                                              <p:pRg st="5" end="5"/>
                                            </p:txEl>
                                          </p:spTgt>
                                        </p:tgtEl>
                                        <p:attrNameLst>
                                          <p:attrName>style.visibility</p:attrName>
                                        </p:attrNameLst>
                                      </p:cBhvr>
                                      <p:to>
                                        <p:strVal val="visible"/>
                                      </p:to>
                                    </p:set>
                                    <p:animEffect transition="in" filter="fade">
                                      <p:cBhvr>
                                        <p:cTn id="34" dur="1000"/>
                                        <p:tgtEl>
                                          <p:spTgt spid="165">
                                            <p:txEl>
                                              <p:pRg st="5" end="5"/>
                                            </p:txEl>
                                          </p:spTgt>
                                        </p:tgtEl>
                                      </p:cBhvr>
                                    </p:animEffect>
                                    <p:anim calcmode="lin" valueType="num">
                                      <p:cBhvr>
                                        <p:cTn id="35" dur="1000" fill="hold"/>
                                        <p:tgtEl>
                                          <p:spTgt spid="16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65">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65">
                                            <p:txEl>
                                              <p:pRg st="6" end="6"/>
                                            </p:txEl>
                                          </p:spTgt>
                                        </p:tgtEl>
                                        <p:attrNameLst>
                                          <p:attrName>style.visibility</p:attrName>
                                        </p:attrNameLst>
                                      </p:cBhvr>
                                      <p:to>
                                        <p:strVal val="visible"/>
                                      </p:to>
                                    </p:set>
                                    <p:animEffect transition="in" filter="fade">
                                      <p:cBhvr>
                                        <p:cTn id="39" dur="1000"/>
                                        <p:tgtEl>
                                          <p:spTgt spid="165">
                                            <p:txEl>
                                              <p:pRg st="6" end="6"/>
                                            </p:txEl>
                                          </p:spTgt>
                                        </p:tgtEl>
                                      </p:cBhvr>
                                    </p:animEffect>
                                    <p:anim calcmode="lin" valueType="num">
                                      <p:cBhvr>
                                        <p:cTn id="40" dur="1000" fill="hold"/>
                                        <p:tgtEl>
                                          <p:spTgt spid="165">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6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3"/>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t>Some Promising Practices (cont’d)</a:t>
            </a:r>
            <a:endParaRPr dirty="0"/>
          </a:p>
        </p:txBody>
      </p:sp>
      <p:sp>
        <p:nvSpPr>
          <p:cNvPr id="3" name="Content Placeholder 2">
            <a:extLst>
              <a:ext uri="{FF2B5EF4-FFF2-40B4-BE49-F238E27FC236}">
                <a16:creationId xmlns:a16="http://schemas.microsoft.com/office/drawing/2014/main" id="{3C24DAAC-0698-4C08-BA50-E85C7A84D727}"/>
              </a:ext>
            </a:extLst>
          </p:cNvPr>
          <p:cNvSpPr>
            <a:spLocks noGrp="1"/>
          </p:cNvSpPr>
          <p:nvPr>
            <p:ph sz="half" idx="2"/>
          </p:nvPr>
        </p:nvSpPr>
        <p:spPr>
          <a:xfrm>
            <a:off x="1277650" y="1319754"/>
            <a:ext cx="4922537" cy="4869910"/>
          </a:xfrm>
        </p:spPr>
        <p:txBody>
          <a:bodyPr/>
          <a:lstStyle/>
          <a:p>
            <a:pPr marL="339725" indent="-339725">
              <a:buSzPct val="100000"/>
              <a:buFont typeface="Wingdings" panose="05000000000000000000" pitchFamily="2" charset="2"/>
              <a:buChar char="q"/>
            </a:pPr>
            <a:r>
              <a:rPr lang="en-US" dirty="0">
                <a:latin typeface="+mn-lt"/>
              </a:rPr>
              <a:t>Self-awareness</a:t>
            </a:r>
          </a:p>
          <a:p>
            <a:pPr marL="796925" lvl="1" indent="-339725">
              <a:buSzPct val="100000"/>
              <a:buFont typeface="Wingdings" panose="05000000000000000000" pitchFamily="2" charset="2"/>
              <a:buChar char="q"/>
            </a:pPr>
            <a:r>
              <a:rPr lang="en-US" sz="2400" dirty="0">
                <a:latin typeface="+mn-lt"/>
              </a:rPr>
              <a:t>acknowledge feelings </a:t>
            </a:r>
          </a:p>
          <a:p>
            <a:pPr marL="796925" lvl="1" indent="-339725">
              <a:buSzPct val="100000"/>
              <a:buFont typeface="Wingdings" panose="05000000000000000000" pitchFamily="2" charset="2"/>
              <a:buChar char="q"/>
            </a:pPr>
            <a:r>
              <a:rPr lang="en-US" sz="2400" dirty="0">
                <a:latin typeface="+mn-lt"/>
              </a:rPr>
              <a:t>notice when too much is on your plate </a:t>
            </a:r>
          </a:p>
          <a:p>
            <a:pPr marL="796925" lvl="1" indent="-339725">
              <a:buSzPct val="100000"/>
              <a:buFont typeface="Wingdings" panose="05000000000000000000" pitchFamily="2" charset="2"/>
              <a:buChar char="q"/>
            </a:pPr>
            <a:r>
              <a:rPr lang="en-US" sz="2400" dirty="0">
                <a:latin typeface="+mn-lt"/>
              </a:rPr>
              <a:t>know that you cannot make everyone happy </a:t>
            </a:r>
          </a:p>
          <a:p>
            <a:pPr marL="339725" indent="-339725">
              <a:buSzPct val="100000"/>
              <a:buFont typeface="Wingdings" panose="05000000000000000000" pitchFamily="2" charset="2"/>
              <a:buChar char="q"/>
            </a:pPr>
            <a:r>
              <a:rPr lang="en-US" dirty="0">
                <a:latin typeface="+mn-lt"/>
              </a:rPr>
              <a:t>Set boundaries</a:t>
            </a:r>
          </a:p>
          <a:p>
            <a:pPr marL="796925" lvl="1" indent="-339725">
              <a:buSzPct val="100000"/>
              <a:buFont typeface="Wingdings" panose="05000000000000000000" pitchFamily="2" charset="2"/>
              <a:buChar char="q"/>
            </a:pPr>
            <a:r>
              <a:rPr lang="en-US" sz="2400" dirty="0">
                <a:latin typeface="+mn-lt"/>
              </a:rPr>
              <a:t>avoid the “save the world” thought </a:t>
            </a:r>
          </a:p>
          <a:p>
            <a:pPr marL="796925" lvl="1" indent="-339725">
              <a:buSzPct val="100000"/>
              <a:buFont typeface="Wingdings" panose="05000000000000000000" pitchFamily="2" charset="2"/>
              <a:buChar char="q"/>
            </a:pPr>
            <a:r>
              <a:rPr lang="en-US" sz="2400" dirty="0">
                <a:latin typeface="+mn-lt"/>
              </a:rPr>
              <a:t>have a shut off time </a:t>
            </a:r>
          </a:p>
          <a:p>
            <a:pPr marL="339725" indent="-339725">
              <a:buSzPct val="100000"/>
              <a:buFont typeface="Wingdings" panose="05000000000000000000" pitchFamily="2" charset="2"/>
              <a:buChar char="q"/>
            </a:pPr>
            <a:r>
              <a:rPr lang="en-US" dirty="0">
                <a:latin typeface="+mn-lt"/>
              </a:rPr>
              <a:t>Be with family and do altruistic activities —be with whom/what fuels you</a:t>
            </a:r>
          </a:p>
        </p:txBody>
      </p:sp>
      <p:sp>
        <p:nvSpPr>
          <p:cNvPr id="166" name="Google Shape;166;p33"/>
          <p:cNvSpPr txBox="1">
            <a:spLocks noGrp="1"/>
          </p:cNvSpPr>
          <p:nvPr>
            <p:ph sz="quarter" idx="4"/>
          </p:nvPr>
        </p:nvSpPr>
        <p:spPr>
          <a:xfrm>
            <a:off x="6300671" y="2234153"/>
            <a:ext cx="4948881" cy="3748121"/>
          </a:xfrm>
          <a:prstGeom prst="rect">
            <a:avLst/>
          </a:prstGeom>
        </p:spPr>
        <p:txBody>
          <a:bodyPr spcFirstLastPara="1" vert="horz" wrap="square" lIns="121900" tIns="121900" rIns="121900" bIns="121900" numCol="1" anchor="t" anchorCtr="0" compatLnSpc="1">
            <a:prstTxWarp prst="textNoShape">
              <a:avLst/>
            </a:prstTxWarp>
            <a:noAutofit/>
          </a:bodyPr>
          <a:lstStyle/>
          <a:p>
            <a:pPr marL="339725" indent="-339725">
              <a:buSzPct val="100000"/>
              <a:buFont typeface="Wingdings" panose="05000000000000000000" pitchFamily="2" charset="2"/>
              <a:buChar char="q"/>
            </a:pPr>
            <a:r>
              <a:rPr lang="en-US" dirty="0">
                <a:latin typeface="+mn-lt"/>
              </a:rPr>
              <a:t>Give your body the space it needs </a:t>
            </a:r>
          </a:p>
          <a:p>
            <a:pPr marL="796925" lvl="1" indent="-339725">
              <a:buSzPct val="100000"/>
              <a:buFont typeface="Wingdings" panose="05000000000000000000" pitchFamily="2" charset="2"/>
              <a:buChar char="q"/>
            </a:pPr>
            <a:r>
              <a:rPr lang="en-US" sz="2400" dirty="0">
                <a:latin typeface="+mn-lt"/>
              </a:rPr>
              <a:t>take breaks </a:t>
            </a:r>
          </a:p>
          <a:p>
            <a:pPr marL="796925" lvl="1" indent="-339725">
              <a:buSzPct val="100000"/>
              <a:buFont typeface="Wingdings" panose="05000000000000000000" pitchFamily="2" charset="2"/>
              <a:buChar char="q"/>
            </a:pPr>
            <a:r>
              <a:rPr lang="en-US" sz="2400" dirty="0">
                <a:latin typeface="+mn-lt"/>
              </a:rPr>
              <a:t>5-minute yoga</a:t>
            </a:r>
          </a:p>
          <a:p>
            <a:pPr marL="796925" lvl="1" indent="-339725">
              <a:buSzPct val="100000"/>
              <a:buFont typeface="Wingdings" panose="05000000000000000000" pitchFamily="2" charset="2"/>
              <a:buChar char="q"/>
            </a:pPr>
            <a:r>
              <a:rPr lang="en-US" sz="2400" dirty="0">
                <a:latin typeface="+mn-lt"/>
              </a:rPr>
              <a:t>hydrate and eat</a:t>
            </a:r>
          </a:p>
          <a:p>
            <a:pPr marL="339725" indent="-339725">
              <a:buSzPct val="100000"/>
              <a:buFont typeface="Wingdings" panose="05000000000000000000" pitchFamily="2" charset="2"/>
              <a:buChar char="q"/>
            </a:pPr>
            <a:r>
              <a:rPr lang="en-US" dirty="0">
                <a:latin typeface="+mn-lt"/>
              </a:rPr>
              <a:t>Self talk </a:t>
            </a:r>
          </a:p>
          <a:p>
            <a:pPr marL="796925" lvl="1" indent="-339725">
              <a:buSzPct val="100000"/>
              <a:buFont typeface="Wingdings" panose="05000000000000000000" pitchFamily="2" charset="2"/>
              <a:buChar char="q"/>
            </a:pPr>
            <a:r>
              <a:rPr lang="en-US" sz="2400" dirty="0">
                <a:latin typeface="+mn-lt"/>
              </a:rPr>
              <a:t>positive affirmations</a:t>
            </a:r>
          </a:p>
          <a:p>
            <a:pPr marL="796925" lvl="1" indent="-339725">
              <a:buSzPct val="100000"/>
              <a:buFont typeface="Wingdings" panose="05000000000000000000" pitchFamily="2" charset="2"/>
              <a:buChar char="q"/>
            </a:pPr>
            <a:r>
              <a:rPr lang="en-US" sz="2400" dirty="0">
                <a:latin typeface="+mn-lt"/>
              </a:rPr>
              <a:t>give yourself grace!</a:t>
            </a:r>
          </a:p>
          <a:p>
            <a:pPr marL="339725" indent="-339725">
              <a:buSzPct val="100000"/>
              <a:buFont typeface="Wingdings" panose="05000000000000000000" pitchFamily="2" charset="2"/>
              <a:buChar char="q"/>
            </a:pPr>
            <a:r>
              <a:rPr lang="en" dirty="0">
                <a:latin typeface="+mn-lt"/>
              </a:rPr>
              <a:t>Delegate and assign to others</a:t>
            </a:r>
            <a:endParaRPr dirty="0">
              <a:latin typeface="+mn-lt"/>
            </a:endParaRPr>
          </a:p>
        </p:txBody>
      </p:sp>
      <p:pic>
        <p:nvPicPr>
          <p:cNvPr id="5" name="Picture 4" descr="Hot chocolate with heart marshmallows over white wood">
            <a:extLst>
              <a:ext uri="{FF2B5EF4-FFF2-40B4-BE49-F238E27FC236}">
                <a16:creationId xmlns:a16="http://schemas.microsoft.com/office/drawing/2014/main" id="{33DC22D1-0873-4D07-A514-76EB6451604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30559" y="245099"/>
            <a:ext cx="2168164" cy="2149310"/>
          </a:xfrm>
          <a:prstGeom prst="rect">
            <a:avLst/>
          </a:prstGeom>
          <a:ln>
            <a:noFill/>
          </a:ln>
          <a:effectLst>
            <a:softEdge rad="112500"/>
          </a:effectLst>
        </p:spPr>
      </p:pic>
    </p:spTree>
    <p:extLst>
      <p:ext uri="{BB962C8B-B14F-4D97-AF65-F5344CB8AC3E}">
        <p14:creationId xmlns:p14="http://schemas.microsoft.com/office/powerpoint/2010/main" val="29480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 calcmode="lin" valueType="num">
                                      <p:cBhvr additive="base">
                                        <p:cTn id="7" dur="500" fill="hold"/>
                                        <p:tgtEl>
                                          <p:spTgt spid="1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6">
                                            <p:txEl>
                                              <p:pRg st="1" end="1"/>
                                            </p:txEl>
                                          </p:spTgt>
                                        </p:tgtEl>
                                        <p:attrNameLst>
                                          <p:attrName>style.visibility</p:attrName>
                                        </p:attrNameLst>
                                      </p:cBhvr>
                                      <p:to>
                                        <p:strVal val="visible"/>
                                      </p:to>
                                    </p:set>
                                    <p:anim calcmode="lin" valueType="num">
                                      <p:cBhvr additive="base">
                                        <p:cTn id="11" dur="500" fill="hold"/>
                                        <p:tgtEl>
                                          <p:spTgt spid="16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6">
                                            <p:txEl>
                                              <p:pRg st="2" end="2"/>
                                            </p:txEl>
                                          </p:spTgt>
                                        </p:tgtEl>
                                        <p:attrNameLst>
                                          <p:attrName>style.visibility</p:attrName>
                                        </p:attrNameLst>
                                      </p:cBhvr>
                                      <p:to>
                                        <p:strVal val="visible"/>
                                      </p:to>
                                    </p:set>
                                    <p:anim calcmode="lin" valueType="num">
                                      <p:cBhvr additive="base">
                                        <p:cTn id="15" dur="500" fill="hold"/>
                                        <p:tgtEl>
                                          <p:spTgt spid="16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6">
                                            <p:txEl>
                                              <p:pRg st="3" end="3"/>
                                            </p:txEl>
                                          </p:spTgt>
                                        </p:tgtEl>
                                        <p:attrNameLst>
                                          <p:attrName>style.visibility</p:attrName>
                                        </p:attrNameLst>
                                      </p:cBhvr>
                                      <p:to>
                                        <p:strVal val="visible"/>
                                      </p:to>
                                    </p:set>
                                    <p:anim calcmode="lin" valueType="num">
                                      <p:cBhvr additive="base">
                                        <p:cTn id="19" dur="500" fill="hold"/>
                                        <p:tgtEl>
                                          <p:spTgt spid="16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6">
                                            <p:txEl>
                                              <p:pRg st="4" end="4"/>
                                            </p:txEl>
                                          </p:spTgt>
                                        </p:tgtEl>
                                        <p:attrNameLst>
                                          <p:attrName>style.visibility</p:attrName>
                                        </p:attrNameLst>
                                      </p:cBhvr>
                                      <p:to>
                                        <p:strVal val="visible"/>
                                      </p:to>
                                    </p:set>
                                    <p:anim calcmode="lin" valueType="num">
                                      <p:cBhvr additive="base">
                                        <p:cTn id="25" dur="500" fill="hold"/>
                                        <p:tgtEl>
                                          <p:spTgt spid="16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6">
                                            <p:txEl>
                                              <p:pRg st="5" end="5"/>
                                            </p:txEl>
                                          </p:spTgt>
                                        </p:tgtEl>
                                        <p:attrNameLst>
                                          <p:attrName>style.visibility</p:attrName>
                                        </p:attrNameLst>
                                      </p:cBhvr>
                                      <p:to>
                                        <p:strVal val="visible"/>
                                      </p:to>
                                    </p:set>
                                    <p:anim calcmode="lin" valueType="num">
                                      <p:cBhvr additive="base">
                                        <p:cTn id="29" dur="500" fill="hold"/>
                                        <p:tgtEl>
                                          <p:spTgt spid="16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6">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6">
                                            <p:txEl>
                                              <p:pRg st="6" end="6"/>
                                            </p:txEl>
                                          </p:spTgt>
                                        </p:tgtEl>
                                        <p:attrNameLst>
                                          <p:attrName>style.visibility</p:attrName>
                                        </p:attrNameLst>
                                      </p:cBhvr>
                                      <p:to>
                                        <p:strVal val="visible"/>
                                      </p:to>
                                    </p:set>
                                    <p:anim calcmode="lin" valueType="num">
                                      <p:cBhvr additive="base">
                                        <p:cTn id="33" dur="500" fill="hold"/>
                                        <p:tgtEl>
                                          <p:spTgt spid="16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6">
                                            <p:txEl>
                                              <p:pRg st="7" end="7"/>
                                            </p:txEl>
                                          </p:spTgt>
                                        </p:tgtEl>
                                        <p:attrNameLst>
                                          <p:attrName>style.visibility</p:attrName>
                                        </p:attrNameLst>
                                      </p:cBhvr>
                                      <p:to>
                                        <p:strVal val="visible"/>
                                      </p:to>
                                    </p:set>
                                    <p:anim calcmode="lin" valueType="num">
                                      <p:cBhvr additive="base">
                                        <p:cTn id="39" dur="500" fill="hold"/>
                                        <p:tgtEl>
                                          <p:spTgt spid="166">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4"/>
          <p:cNvSpPr txBox="1">
            <a:spLocks noGrp="1"/>
          </p:cNvSpPr>
          <p:nvPr>
            <p:ph type="title"/>
          </p:nvPr>
        </p:nvSpPr>
        <p:spPr>
          <a:prstGeom prst="rect">
            <a:avLst/>
          </a:prstGeom>
          <a:noFill/>
          <a:ln>
            <a:noFill/>
          </a:ln>
        </p:spPr>
        <p:txBody>
          <a:bodyPr spcFirstLastPara="1" vert="horz" wrap="square" lIns="91433" tIns="45700" rIns="91433" bIns="45700" numCol="1" anchor="b" anchorCtr="0" compatLnSpc="1">
            <a:prstTxWarp prst="textNoShape">
              <a:avLst/>
            </a:prstTxWarp>
            <a:normAutofit/>
          </a:bodyPr>
          <a:lstStyle/>
          <a:p>
            <a:r>
              <a:rPr lang="en-US" sz="3200" dirty="0"/>
              <a:t>Managing the Demands as President and Academic Leader</a:t>
            </a:r>
          </a:p>
        </p:txBody>
      </p:sp>
      <p:sp>
        <p:nvSpPr>
          <p:cNvPr id="173" name="Google Shape;173;p34"/>
          <p:cNvSpPr txBox="1">
            <a:spLocks noGrp="1"/>
          </p:cNvSpPr>
          <p:nvPr>
            <p:ph idx="1"/>
          </p:nvPr>
        </p:nvSpPr>
        <p:spPr>
          <a:xfrm>
            <a:off x="829994" y="2662568"/>
            <a:ext cx="10523806" cy="3792020"/>
          </a:xfrm>
          <a:prstGeom prst="rect">
            <a:avLst/>
          </a:prstGeom>
          <a:noFill/>
          <a:ln>
            <a:noFill/>
          </a:ln>
        </p:spPr>
        <p:txBody>
          <a:bodyPr spcFirstLastPara="1" vert="horz" wrap="square" lIns="91433" tIns="45700" rIns="91433" bIns="45700" numCol="1" anchor="t" anchorCtr="0" compatLnSpc="1">
            <a:prstTxWarp prst="textNoShape">
              <a:avLst/>
            </a:prstTxWarp>
            <a:normAutofit fontScale="77500" lnSpcReduction="20000"/>
          </a:bodyPr>
          <a:lstStyle/>
          <a:p>
            <a:pPr marL="339725" indent="-339725">
              <a:lnSpc>
                <a:spcPct val="110000"/>
              </a:lnSpc>
              <a:spcBef>
                <a:spcPts val="0"/>
              </a:spcBef>
              <a:spcAft>
                <a:spcPts val="600"/>
              </a:spcAft>
              <a:buSzPts val="1749"/>
              <a:buChar char="●"/>
            </a:pPr>
            <a:r>
              <a:rPr lang="en" sz="3200" dirty="0"/>
              <a:t>Be kind to yourself</a:t>
            </a:r>
            <a:endParaRPr sz="3200" dirty="0"/>
          </a:p>
          <a:p>
            <a:pPr marL="339725" indent="-339725">
              <a:lnSpc>
                <a:spcPct val="110000"/>
              </a:lnSpc>
              <a:spcBef>
                <a:spcPts val="0"/>
              </a:spcBef>
              <a:spcAft>
                <a:spcPts val="600"/>
              </a:spcAft>
              <a:buSzPts val="1749"/>
              <a:buChar char="●"/>
            </a:pPr>
            <a:r>
              <a:rPr lang="en" sz="3200" dirty="0"/>
              <a:t>Have clarity on roles (officers and senators)</a:t>
            </a:r>
            <a:endParaRPr sz="3200" dirty="0"/>
          </a:p>
          <a:p>
            <a:pPr marL="339725" indent="-339725">
              <a:lnSpc>
                <a:spcPct val="110000"/>
              </a:lnSpc>
              <a:spcBef>
                <a:spcPts val="0"/>
              </a:spcBef>
              <a:spcAft>
                <a:spcPts val="600"/>
              </a:spcAft>
              <a:buSzPts val="1749"/>
              <a:buChar char="●"/>
            </a:pPr>
            <a:r>
              <a:rPr lang="en" sz="3200" dirty="0"/>
              <a:t>Delegate and encourage collective leadership</a:t>
            </a:r>
            <a:endParaRPr sz="3200" dirty="0"/>
          </a:p>
          <a:p>
            <a:pPr marL="339725" indent="-339725">
              <a:lnSpc>
                <a:spcPct val="110000"/>
              </a:lnSpc>
              <a:spcBef>
                <a:spcPts val="0"/>
              </a:spcBef>
              <a:spcAft>
                <a:spcPts val="600"/>
              </a:spcAft>
              <a:buSzPts val="1749"/>
              <a:buFont typeface="Arial" panose="020B0604020202020204" pitchFamily="34" charset="0"/>
              <a:buChar char="●"/>
            </a:pPr>
            <a:r>
              <a:rPr lang="en" sz="3200" dirty="0"/>
              <a:t>Cultivate and turn to your huddle </a:t>
            </a:r>
            <a:r>
              <a:rPr lang="en-US" sz="3200" dirty="0"/>
              <a:t>for support </a:t>
            </a:r>
            <a:r>
              <a:rPr lang="en" sz="3200" dirty="0"/>
              <a:t>(who are not necessarily just your colleagues) </a:t>
            </a:r>
          </a:p>
          <a:p>
            <a:pPr marL="339725" indent="-339725">
              <a:lnSpc>
                <a:spcPct val="110000"/>
              </a:lnSpc>
              <a:spcBef>
                <a:spcPts val="0"/>
              </a:spcBef>
              <a:spcAft>
                <a:spcPts val="600"/>
              </a:spcAft>
              <a:buSzPts val="1749"/>
              <a:buChar char="●"/>
            </a:pPr>
            <a:r>
              <a:rPr lang="en" sz="3200" dirty="0"/>
              <a:t>Work to develop effective campus relationships amongst all constituency groups and students, but ultimately you can’t make everyone happy and that’s an impossible burden that you shouldn’t take on!</a:t>
            </a:r>
            <a:endParaRPr sz="2000" dirty="0"/>
          </a:p>
        </p:txBody>
      </p:sp>
      <p:sp>
        <p:nvSpPr>
          <p:cNvPr id="174" name="Google Shape;174;p34"/>
          <p:cNvSpPr txBox="1">
            <a:spLocks noGrp="1"/>
          </p:cNvSpPr>
          <p:nvPr>
            <p:ph type="sldNum" sz="quarter" idx="10"/>
          </p:nvPr>
        </p:nvSpPr>
        <p:spPr>
          <a:prstGeom prst="rect">
            <a:avLst/>
          </a:prstGeom>
          <a:noFill/>
          <a:ln>
            <a:noFill/>
          </a:ln>
        </p:spPr>
        <p:txBody>
          <a:bodyPr spcFirstLastPara="1" vert="horz" wrap="square" lIns="91433" tIns="45700" rIns="0" bIns="45700" numCol="1" anchor="ctr" anchorCtr="0" compatLnSpc="1">
            <a:prstTxWarp prst="textNoShape">
              <a:avLst/>
            </a:prstTxWarp>
            <a:noAutofit/>
          </a:bodyPr>
          <a:lstStyle/>
          <a:p>
            <a:pPr>
              <a:spcAft>
                <a:spcPts val="0"/>
              </a:spcAft>
            </a:pPr>
            <a:fld id="{00000000-1234-1234-1234-123412341234}" type="slidenum">
              <a:rPr lang="en" sz="1467" smtClean="0"/>
              <a:pPr>
                <a:spcAft>
                  <a:spcPts val="0"/>
                </a:spcAft>
              </a:pPr>
              <a:t>12</a:t>
            </a:fld>
            <a:endParaRPr lang="en" sz="1467"/>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5"/>
          <p:cNvSpPr txBox="1">
            <a:spLocks noGrp="1"/>
          </p:cNvSpPr>
          <p:nvPr>
            <p:ph type="title"/>
          </p:nvPr>
        </p:nvSpPr>
        <p:spPr>
          <a:prstGeom prst="rect">
            <a:avLst/>
          </a:prstGeom>
          <a:noFill/>
          <a:ln>
            <a:noFill/>
          </a:ln>
        </p:spPr>
        <p:txBody>
          <a:bodyPr spcFirstLastPara="1" vert="horz" wrap="square" lIns="91433" tIns="45700" rIns="91433" bIns="45700" numCol="1" anchor="b" anchorCtr="0" compatLnSpc="1">
            <a:prstTxWarp prst="textNoShape">
              <a:avLst/>
            </a:prstTxWarp>
            <a:normAutofit/>
          </a:bodyPr>
          <a:lstStyle/>
          <a:p>
            <a:r>
              <a:rPr lang="en" sz="3733" dirty="0">
                <a:latin typeface="Arial"/>
                <a:ea typeface="Arial"/>
                <a:cs typeface="Arial"/>
                <a:sym typeface="Arial"/>
              </a:rPr>
              <a:t>Phrases for Balance and Strength</a:t>
            </a:r>
            <a:endParaRPr sz="3733" dirty="0">
              <a:latin typeface="Arial"/>
              <a:ea typeface="Arial"/>
              <a:cs typeface="Arial"/>
              <a:sym typeface="Arial"/>
            </a:endParaRPr>
          </a:p>
        </p:txBody>
      </p:sp>
      <p:sp>
        <p:nvSpPr>
          <p:cNvPr id="181" name="Google Shape;181;p35"/>
          <p:cNvSpPr txBox="1">
            <a:spLocks noGrp="1"/>
          </p:cNvSpPr>
          <p:nvPr>
            <p:ph type="sldNum" sz="quarter" idx="10"/>
          </p:nvPr>
        </p:nvSpPr>
        <p:spPr>
          <a:prstGeom prst="rect">
            <a:avLst/>
          </a:prstGeom>
          <a:noFill/>
          <a:ln>
            <a:noFill/>
          </a:ln>
        </p:spPr>
        <p:txBody>
          <a:bodyPr spcFirstLastPara="1" vert="horz" wrap="square" lIns="91433" tIns="45700" rIns="91433" bIns="45700" numCol="1" anchor="ctr" anchorCtr="0" compatLnSpc="1">
            <a:prstTxWarp prst="textNoShape">
              <a:avLst/>
            </a:prstTxWarp>
            <a:normAutofit/>
          </a:bodyPr>
          <a:lstStyle/>
          <a:p>
            <a:pPr>
              <a:spcAft>
                <a:spcPts val="0"/>
              </a:spcAft>
            </a:pPr>
            <a:fld id="{00000000-1234-1234-1234-123412341234}" type="slidenum">
              <a:rPr lang="en">
                <a:solidFill>
                  <a:srgbClr val="E88B8B"/>
                </a:solidFill>
                <a:latin typeface="Arial"/>
                <a:ea typeface="Arial"/>
                <a:cs typeface="Arial"/>
                <a:sym typeface="Arial"/>
              </a:rPr>
              <a:pPr>
                <a:spcAft>
                  <a:spcPts val="0"/>
                </a:spcAft>
              </a:pPr>
              <a:t>13</a:t>
            </a:fld>
            <a:endParaRPr>
              <a:solidFill>
                <a:srgbClr val="E88B8B"/>
              </a:solidFill>
              <a:latin typeface="Arial"/>
              <a:ea typeface="Arial"/>
              <a:cs typeface="Arial"/>
              <a:sym typeface="Arial"/>
            </a:endParaRPr>
          </a:p>
        </p:txBody>
      </p:sp>
      <p:sp>
        <p:nvSpPr>
          <p:cNvPr id="182" name="Google Shape;182;p35"/>
          <p:cNvSpPr/>
          <p:nvPr/>
        </p:nvSpPr>
        <p:spPr>
          <a:xfrm>
            <a:off x="757110" y="2394408"/>
            <a:ext cx="11224357" cy="4463592"/>
          </a:xfrm>
          <a:prstGeom prst="rect">
            <a:avLst/>
          </a:prstGeom>
          <a:noFill/>
          <a:ln>
            <a:noFill/>
          </a:ln>
        </p:spPr>
        <p:txBody>
          <a:bodyPr spcFirstLastPara="1" wrap="square" lIns="91433" tIns="45700" rIns="91433" bIns="45700" anchor="t" anchorCtr="0">
            <a:noAutofit/>
          </a:bodyPr>
          <a:lstStyle/>
          <a:p>
            <a:pPr marL="338658" indent="-330192">
              <a:spcBef>
                <a:spcPts val="0"/>
              </a:spcBef>
              <a:spcAft>
                <a:spcPts val="0"/>
              </a:spcAft>
              <a:buClr>
                <a:schemeClr val="dk2"/>
              </a:buClr>
              <a:buSzPts val="1500"/>
              <a:buFont typeface="Arial"/>
              <a:buChar char="•"/>
            </a:pPr>
            <a:r>
              <a:rPr lang="en" sz="2100" dirty="0">
                <a:solidFill>
                  <a:schemeClr val="accent1"/>
                </a:solidFill>
                <a:latin typeface="Arial"/>
                <a:ea typeface="Arial"/>
                <a:cs typeface="Arial"/>
                <a:sym typeface="Arial"/>
              </a:rPr>
              <a:t>I am sorry, I respectfully disagree.</a:t>
            </a:r>
            <a:endParaRPr sz="2100" dirty="0">
              <a:solidFill>
                <a:schemeClr val="accent1"/>
              </a:solidFill>
            </a:endParaRPr>
          </a:p>
          <a:p>
            <a:pPr marL="338658" indent="-330192">
              <a:spcBef>
                <a:spcPts val="0"/>
              </a:spcBef>
              <a:spcAft>
                <a:spcPts val="0"/>
              </a:spcAft>
              <a:buClr>
                <a:schemeClr val="dk2"/>
              </a:buClr>
              <a:buSzPts val="1500"/>
              <a:buFont typeface="Arial"/>
              <a:buChar char="•"/>
            </a:pPr>
            <a:r>
              <a:rPr lang="en-US" sz="2100" dirty="0">
                <a:solidFill>
                  <a:schemeClr val="accent1"/>
                </a:solidFill>
              </a:rPr>
              <a:t>Now is not a good/appropriate time for me. </a:t>
            </a:r>
            <a:r>
              <a:rPr lang="en-US" sz="2100" dirty="0">
                <a:solidFill>
                  <a:schemeClr val="accent1"/>
                </a:solidFill>
                <a:latin typeface="Arial"/>
                <a:ea typeface="Arial"/>
                <a:cs typeface="Arial"/>
                <a:sym typeface="Arial"/>
              </a:rPr>
              <a:t>Perhaps, we can discuss this at another time. </a:t>
            </a:r>
          </a:p>
          <a:p>
            <a:pPr marL="338658" indent="-330192">
              <a:spcBef>
                <a:spcPts val="0"/>
              </a:spcBef>
              <a:spcAft>
                <a:spcPts val="0"/>
              </a:spcAft>
              <a:buClr>
                <a:schemeClr val="dk2"/>
              </a:buClr>
              <a:buSzPts val="1500"/>
              <a:buFont typeface="Arial"/>
              <a:buChar char="•"/>
            </a:pPr>
            <a:r>
              <a:rPr lang="en-US" sz="2100" dirty="0">
                <a:solidFill>
                  <a:schemeClr val="accent1"/>
                </a:solidFill>
                <a:latin typeface="Arial"/>
                <a:ea typeface="Arial"/>
                <a:cs typeface="Arial"/>
                <a:sym typeface="Arial"/>
              </a:rPr>
              <a:t>I hear you and want to listen to your concerns. This is not the appropriate time. Please email me so we can schedule something.</a:t>
            </a:r>
            <a:endParaRPr lang="en-US" sz="2100" dirty="0">
              <a:solidFill>
                <a:schemeClr val="accent1"/>
              </a:solidFill>
            </a:endParaRPr>
          </a:p>
          <a:p>
            <a:pPr marL="338658" indent="-330192">
              <a:spcBef>
                <a:spcPts val="0"/>
              </a:spcBef>
              <a:spcAft>
                <a:spcPts val="0"/>
              </a:spcAft>
              <a:buClr>
                <a:schemeClr val="dk2"/>
              </a:buClr>
              <a:buSzPts val="1500"/>
              <a:buFont typeface="Arial"/>
              <a:buChar char="•"/>
            </a:pPr>
            <a:r>
              <a:rPr lang="en-US" sz="2100" dirty="0">
                <a:solidFill>
                  <a:schemeClr val="accent1"/>
                </a:solidFill>
                <a:latin typeface="Arial"/>
                <a:ea typeface="Arial"/>
                <a:cs typeface="Arial"/>
                <a:sym typeface="Arial"/>
              </a:rPr>
              <a:t>Although, an emergency for you, I remain assured that you respect the “participatory governance process”. As a result, I cannot authorize the presented documents, without having a conversation with the academic senate.</a:t>
            </a:r>
            <a:endParaRPr lang="en-US" sz="2100" dirty="0">
              <a:solidFill>
                <a:schemeClr val="accent1"/>
              </a:solidFill>
            </a:endParaRPr>
          </a:p>
          <a:p>
            <a:pPr marL="338658" indent="-330192">
              <a:spcBef>
                <a:spcPts val="0"/>
              </a:spcBef>
              <a:spcAft>
                <a:spcPts val="0"/>
              </a:spcAft>
              <a:buClr>
                <a:schemeClr val="dk2"/>
              </a:buClr>
              <a:buSzPts val="1500"/>
              <a:buFont typeface="Arial"/>
              <a:buChar char="•"/>
            </a:pPr>
            <a:r>
              <a:rPr lang="en" sz="2100" dirty="0">
                <a:solidFill>
                  <a:schemeClr val="accent1"/>
                </a:solidFill>
                <a:latin typeface="Arial"/>
                <a:ea typeface="Arial"/>
                <a:cs typeface="Arial"/>
                <a:sym typeface="Arial"/>
              </a:rPr>
              <a:t>I appreciate your leadership and position. However, I would like to share an additional perspective.</a:t>
            </a:r>
            <a:endParaRPr sz="2100" dirty="0">
              <a:solidFill>
                <a:schemeClr val="accent1"/>
              </a:solidFill>
            </a:endParaRPr>
          </a:p>
          <a:p>
            <a:pPr marL="338658" indent="-330192">
              <a:spcBef>
                <a:spcPts val="0"/>
              </a:spcBef>
              <a:spcAft>
                <a:spcPts val="0"/>
              </a:spcAft>
              <a:buClr>
                <a:schemeClr val="dk2"/>
              </a:buClr>
              <a:buSzPts val="1500"/>
              <a:buFont typeface="Arial"/>
              <a:buChar char="•"/>
            </a:pPr>
            <a:r>
              <a:rPr lang="en-US" sz="2100" dirty="0">
                <a:solidFill>
                  <a:schemeClr val="accent1"/>
                </a:solidFill>
                <a:latin typeface="Arial"/>
                <a:ea typeface="Arial"/>
                <a:cs typeface="Arial"/>
                <a:sym typeface="Arial"/>
              </a:rPr>
              <a:t>May I share with you my professional observations?</a:t>
            </a:r>
            <a:endParaRPr lang="en-US" sz="2100" dirty="0">
              <a:solidFill>
                <a:schemeClr val="accent1"/>
              </a:solidFill>
            </a:endParaRPr>
          </a:p>
          <a:p>
            <a:pPr marL="338658" indent="-330192">
              <a:spcBef>
                <a:spcPts val="0"/>
              </a:spcBef>
              <a:spcAft>
                <a:spcPts val="0"/>
              </a:spcAft>
              <a:buClr>
                <a:schemeClr val="dk2"/>
              </a:buClr>
              <a:buSzPts val="1500"/>
              <a:buFont typeface="Arial"/>
              <a:buChar char="•"/>
            </a:pPr>
            <a:r>
              <a:rPr lang="en" sz="2100" dirty="0">
                <a:solidFill>
                  <a:schemeClr val="accent1"/>
                </a:solidFill>
                <a:latin typeface="Arial"/>
                <a:ea typeface="Arial"/>
                <a:cs typeface="Arial"/>
                <a:sym typeface="Arial"/>
              </a:rPr>
              <a:t>Although you are the (insert title), my expanded statements are shared with you so under your leadership the mission and values of the college may be fulfilled.</a:t>
            </a:r>
            <a:endParaRPr sz="2100" dirty="0">
              <a:solidFill>
                <a:schemeClr val="accen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6"/>
          <p:cNvSpPr txBox="1">
            <a:spLocks noGrp="1"/>
          </p:cNvSpPr>
          <p:nvPr>
            <p:ph type="title"/>
          </p:nvPr>
        </p:nvSpPr>
        <p:spPr>
          <a:xfrm>
            <a:off x="1277650" y="365125"/>
            <a:ext cx="10046043" cy="1325563"/>
          </a:xfrm>
        </p:spPr>
        <p:txBody>
          <a:bodyPr spcFirstLastPara="1" vert="horz" wrap="square" lIns="91433" tIns="45700" rIns="91433" bIns="45700" numCol="1" anchor="b" anchorCtr="0" compatLnSpc="1">
            <a:prstTxWarp prst="textNoShape">
              <a:avLst/>
            </a:prstTxWarp>
            <a:normAutofit/>
          </a:bodyPr>
          <a:lstStyle/>
          <a:p>
            <a:r>
              <a:rPr lang="en-US"/>
              <a:t>Benefits of Prioritizing Self-Care</a:t>
            </a:r>
          </a:p>
        </p:txBody>
      </p:sp>
      <p:sp>
        <p:nvSpPr>
          <p:cNvPr id="190" name="Google Shape;190;p36"/>
          <p:cNvSpPr txBox="1">
            <a:spLocks noGrp="1"/>
          </p:cNvSpPr>
          <p:nvPr>
            <p:ph type="sldNum" sz="quarter" idx="10"/>
          </p:nvPr>
        </p:nvSpPr>
        <p:spPr>
          <a:xfrm>
            <a:off x="10437813" y="6356350"/>
            <a:ext cx="915987" cy="365125"/>
          </a:xfrm>
        </p:spPr>
        <p:txBody>
          <a:bodyPr spcFirstLastPara="1" vert="horz" wrap="square" lIns="91433" tIns="45700" rIns="0" bIns="45700" numCol="1" anchor="ctr" anchorCtr="0" compatLnSpc="1">
            <a:prstTxWarp prst="textNoShape">
              <a:avLst/>
            </a:prstTxWarp>
            <a:normAutofit/>
          </a:bodyPr>
          <a:lstStyle/>
          <a:p>
            <a:pPr>
              <a:spcAft>
                <a:spcPts val="600"/>
              </a:spcAft>
            </a:pPr>
            <a:fld id="{00000000-1234-1234-1234-123412341234}" type="slidenum">
              <a:rPr lang="en"/>
              <a:pPr>
                <a:spcAft>
                  <a:spcPts val="600"/>
                </a:spcAft>
              </a:pPr>
              <a:t>14</a:t>
            </a:fld>
            <a:endParaRPr lang="en"/>
          </a:p>
        </p:txBody>
      </p:sp>
      <p:graphicFrame>
        <p:nvGraphicFramePr>
          <p:cNvPr id="192" name="Google Shape;189;p36">
            <a:extLst>
              <a:ext uri="{FF2B5EF4-FFF2-40B4-BE49-F238E27FC236}">
                <a16:creationId xmlns:a16="http://schemas.microsoft.com/office/drawing/2014/main" id="{6D1490D6-6DE3-4EF7-9582-9A87B160FDFD}"/>
              </a:ext>
            </a:extLst>
          </p:cNvPr>
          <p:cNvGraphicFramePr>
            <a:graphicFrameLocks noGrp="1"/>
          </p:cNvGraphicFramePr>
          <p:nvPr>
            <p:ph sz="half" idx="1"/>
            <p:extLst>
              <p:ext uri="{D42A27DB-BD31-4B8C-83A1-F6EECF244321}">
                <p14:modId xmlns:p14="http://schemas.microsoft.com/office/powerpoint/2010/main" val="4006561350"/>
              </p:ext>
            </p:extLst>
          </p:nvPr>
        </p:nvGraphicFramePr>
        <p:xfrm>
          <a:off x="1277650" y="1798320"/>
          <a:ext cx="10058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7"/>
          <p:cNvSpPr txBox="1">
            <a:spLocks noGrp="1"/>
          </p:cNvSpPr>
          <p:nvPr>
            <p:ph type="title"/>
          </p:nvPr>
        </p:nvSpPr>
        <p:spPr/>
        <p:txBody>
          <a:bodyPr spcFirstLastPara="1" vert="horz" wrap="square" lIns="91433" tIns="45700" rIns="91433" bIns="45700" numCol="1" anchor="b" anchorCtr="0" compatLnSpc="1">
            <a:prstTxWarp prst="textNoShape">
              <a:avLst/>
            </a:prstTxWarp>
            <a:normAutofit/>
          </a:bodyPr>
          <a:lstStyle/>
          <a:p>
            <a:r>
              <a:rPr lang="en-US" sz="3700" dirty="0"/>
              <a:t>Collective Self Care and Your Senate Meeting Agenda</a:t>
            </a:r>
          </a:p>
        </p:txBody>
      </p:sp>
      <p:sp>
        <p:nvSpPr>
          <p:cNvPr id="207" name="Google Shape;197;p37"/>
          <p:cNvSpPr txBox="1">
            <a:spLocks noGrp="1"/>
          </p:cNvSpPr>
          <p:nvPr>
            <p:ph idx="1"/>
          </p:nvPr>
        </p:nvSpPr>
        <p:spPr>
          <a:xfrm>
            <a:off x="829994" y="2662568"/>
            <a:ext cx="10523806" cy="3693782"/>
          </a:xfrm>
        </p:spPr>
        <p:txBody>
          <a:bodyPr spcFirstLastPara="1" vert="horz" wrap="square" lIns="91433" tIns="45700" rIns="91433" bIns="45700" numCol="1" anchor="t" anchorCtr="0" compatLnSpc="1">
            <a:prstTxWarp prst="textNoShape">
              <a:avLst/>
            </a:prstTxWarp>
            <a:normAutofit fontScale="92500"/>
          </a:bodyPr>
          <a:lstStyle/>
          <a:p>
            <a:pPr marL="457189" indent="-507987">
              <a:spcBef>
                <a:spcPts val="0"/>
              </a:spcBef>
              <a:spcAft>
                <a:spcPts val="600"/>
              </a:spcAft>
              <a:buSzPts val="2600"/>
              <a:buFont typeface="Wingdings" panose="05000000000000000000" pitchFamily="2" charset="2"/>
              <a:buChar char="v"/>
            </a:pPr>
            <a:r>
              <a:rPr lang="en" dirty="0"/>
              <a:t>Pouring into others</a:t>
            </a:r>
            <a:endParaRPr dirty="0"/>
          </a:p>
          <a:p>
            <a:pPr marL="817021" lvl="1" indent="-342900">
              <a:spcBef>
                <a:spcPts val="0"/>
              </a:spcBef>
              <a:spcAft>
                <a:spcPts val="600"/>
              </a:spcAft>
              <a:buSzPts val="1600"/>
              <a:buFont typeface="Wingdings" panose="05000000000000000000" pitchFamily="2" charset="2"/>
              <a:buChar char="v"/>
            </a:pPr>
            <a:r>
              <a:rPr lang="en" sz="2400" dirty="0"/>
              <a:t>Fill your love cup--prioritize your self-care</a:t>
            </a:r>
            <a:endParaRPr sz="2400" dirty="0"/>
          </a:p>
          <a:p>
            <a:pPr marL="457189" indent="-507987">
              <a:spcBef>
                <a:spcPts val="0"/>
              </a:spcBef>
              <a:spcAft>
                <a:spcPts val="600"/>
              </a:spcAft>
              <a:buSzPts val="2600"/>
              <a:buFont typeface="Wingdings" panose="05000000000000000000" pitchFamily="2" charset="2"/>
              <a:buChar char="v"/>
            </a:pPr>
            <a:r>
              <a:rPr lang="en" dirty="0"/>
              <a:t>Open the meeting with a mindfulness activity</a:t>
            </a:r>
            <a:endParaRPr dirty="0"/>
          </a:p>
          <a:p>
            <a:pPr marL="457189" indent="-507987">
              <a:spcAft>
                <a:spcPts val="600"/>
              </a:spcAft>
              <a:buSzPts val="2600"/>
              <a:buFont typeface="Wingdings" panose="05000000000000000000" pitchFamily="2" charset="2"/>
              <a:buChar char="v"/>
            </a:pPr>
            <a:r>
              <a:rPr lang="en" dirty="0"/>
              <a:t>Encourage the use of the “call-in” when problem solving and decision making </a:t>
            </a:r>
            <a:endParaRPr dirty="0"/>
          </a:p>
          <a:p>
            <a:pPr marL="457189" indent="-507987">
              <a:spcAft>
                <a:spcPts val="600"/>
              </a:spcAft>
              <a:buSzPts val="2600"/>
              <a:buFont typeface="Wingdings" panose="05000000000000000000" pitchFamily="2" charset="2"/>
              <a:buChar char="v"/>
            </a:pPr>
            <a:r>
              <a:rPr lang="en" dirty="0"/>
              <a:t>Close the meeting with a moment of celebration and appreciation</a:t>
            </a:r>
            <a:endParaRPr dirty="0"/>
          </a:p>
          <a:p>
            <a:pPr marL="457189" indent="-507987">
              <a:spcAft>
                <a:spcPts val="600"/>
              </a:spcAft>
              <a:buSzPts val="2600"/>
              <a:buFont typeface="Wingdings" panose="05000000000000000000" pitchFamily="2" charset="2"/>
              <a:buChar char="v"/>
            </a:pPr>
            <a:r>
              <a:rPr lang="en" dirty="0"/>
              <a:t>End the meeting with a purposeful statements from different cultures to uplift humanity and inclusiveness </a:t>
            </a:r>
            <a:endParaRPr dirty="0"/>
          </a:p>
          <a:p>
            <a:pPr marL="1037149" lvl="1" indent="-342900">
              <a:spcAft>
                <a:spcPts val="600"/>
              </a:spcAft>
              <a:buFont typeface="Wingdings" panose="05000000000000000000" pitchFamily="2" charset="2"/>
              <a:buChar char="v"/>
            </a:pPr>
            <a:r>
              <a:rPr lang="en" sz="2400" b="1" dirty="0"/>
              <a:t>“To teach is to love!”</a:t>
            </a:r>
            <a:endParaRPr sz="2400" dirty="0"/>
          </a:p>
        </p:txBody>
      </p:sp>
      <p:sp>
        <p:nvSpPr>
          <p:cNvPr id="198" name="Google Shape;198;p37"/>
          <p:cNvSpPr txBox="1">
            <a:spLocks noGrp="1"/>
          </p:cNvSpPr>
          <p:nvPr>
            <p:ph type="sldNum" sz="quarter" idx="10"/>
          </p:nvPr>
        </p:nvSpPr>
        <p:spPr/>
        <p:txBody>
          <a:bodyPr spcFirstLastPara="1" vert="horz" wrap="square" lIns="91433" tIns="45700" rIns="0" bIns="45700" numCol="1" anchor="ctr" anchorCtr="0" compatLnSpc="1">
            <a:prstTxWarp prst="textNoShape">
              <a:avLst/>
            </a:prstTxWarp>
            <a:normAutofit/>
          </a:bodyPr>
          <a:lstStyle/>
          <a:p>
            <a:pPr>
              <a:spcAft>
                <a:spcPts val="600"/>
              </a:spcAft>
            </a:pPr>
            <a:fld id="{00000000-1234-1234-1234-123412341234}" type="slidenum">
              <a:rPr lang="en"/>
              <a:pPr>
                <a:spcAft>
                  <a:spcPts val="600"/>
                </a:spcAft>
              </a:pPr>
              <a:t>15</a:t>
            </a:fld>
            <a:endParaRPr lang="e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8"/>
          <p:cNvSpPr/>
          <p:nvPr/>
        </p:nvSpPr>
        <p:spPr>
          <a:xfrm>
            <a:off x="0" y="0"/>
            <a:ext cx="12192000" cy="6858000"/>
          </a:xfrm>
          <a:prstGeom prst="rect">
            <a:avLst/>
          </a:prstGeom>
          <a:solidFill>
            <a:schemeClr val="dk1"/>
          </a:solidFill>
          <a:ln>
            <a:noFill/>
          </a:ln>
        </p:spPr>
        <p:txBody>
          <a:bodyPr spcFirstLastPara="1" wrap="square" lIns="91433" tIns="45700" rIns="91433" bIns="45700" anchor="ctr" anchorCtr="0">
            <a:noAutofit/>
          </a:bodyPr>
          <a:lstStyle/>
          <a:p>
            <a:pPr algn="ctr">
              <a:spcBef>
                <a:spcPts val="0"/>
              </a:spcBef>
              <a:spcAft>
                <a:spcPts val="0"/>
              </a:spcAft>
            </a:pPr>
            <a:endParaRPr sz="1867">
              <a:solidFill>
                <a:schemeClr val="lt1"/>
              </a:solidFill>
              <a:latin typeface="Arial"/>
              <a:ea typeface="Arial"/>
              <a:cs typeface="Arial"/>
              <a:sym typeface="Arial"/>
            </a:endParaRPr>
          </a:p>
        </p:txBody>
      </p:sp>
      <p:pic>
        <p:nvPicPr>
          <p:cNvPr id="205" name="Google Shape;205;p38"/>
          <p:cNvPicPr preferRelativeResize="0"/>
          <p:nvPr/>
        </p:nvPicPr>
        <p:blipFill rotWithShape="1">
          <a:blip r:embed="rId3">
            <a:alphaModFix/>
          </a:blip>
          <a:srcRect t="442"/>
          <a:stretch/>
        </p:blipFill>
        <p:spPr>
          <a:xfrm>
            <a:off x="21" y="11"/>
            <a:ext cx="12191980" cy="6857991"/>
          </a:xfrm>
          <a:prstGeom prst="rect">
            <a:avLst/>
          </a:prstGeom>
          <a:noFill/>
          <a:ln>
            <a:noFill/>
          </a:ln>
        </p:spPr>
      </p:pic>
      <p:sp>
        <p:nvSpPr>
          <p:cNvPr id="206" name="Google Shape;206;p38"/>
          <p:cNvSpPr/>
          <p:nvPr/>
        </p:nvSpPr>
        <p:spPr>
          <a:xfrm>
            <a:off x="3" y="0"/>
            <a:ext cx="9339205" cy="6858000"/>
          </a:xfrm>
          <a:prstGeom prst="rect">
            <a:avLst/>
          </a:prstGeom>
          <a:gradFill>
            <a:gsLst>
              <a:gs pos="0">
                <a:srgbClr val="000000">
                  <a:alpha val="0"/>
                </a:srgbClr>
              </a:gs>
              <a:gs pos="33000">
                <a:srgbClr val="000000">
                  <a:alpha val="20000"/>
                </a:srgbClr>
              </a:gs>
              <a:gs pos="58000">
                <a:srgbClr val="000000">
                  <a:alpha val="29803"/>
                </a:srgbClr>
              </a:gs>
              <a:gs pos="100000">
                <a:srgbClr val="000000">
                  <a:alpha val="29803"/>
                </a:srgbClr>
              </a:gs>
            </a:gsLst>
            <a:lin ang="10800000" scaled="0"/>
          </a:gradFill>
          <a:ln>
            <a:noFill/>
          </a:ln>
        </p:spPr>
        <p:txBody>
          <a:bodyPr spcFirstLastPara="1" wrap="square" lIns="91433" tIns="45700" rIns="91433" bIns="45700" anchor="ctr" anchorCtr="0">
            <a:noAutofit/>
          </a:bodyPr>
          <a:lstStyle/>
          <a:p>
            <a:pPr algn="ctr">
              <a:spcBef>
                <a:spcPts val="0"/>
              </a:spcBef>
              <a:spcAft>
                <a:spcPts val="0"/>
              </a:spcAft>
            </a:pPr>
            <a:endParaRPr sz="1867">
              <a:solidFill>
                <a:schemeClr val="lt1"/>
              </a:solidFill>
              <a:latin typeface="Arial"/>
              <a:ea typeface="Arial"/>
              <a:cs typeface="Arial"/>
              <a:sym typeface="Arial"/>
            </a:endParaRPr>
          </a:p>
        </p:txBody>
      </p:sp>
      <p:sp>
        <p:nvSpPr>
          <p:cNvPr id="207" name="Google Shape;207;p38"/>
          <p:cNvSpPr txBox="1">
            <a:spLocks noGrp="1"/>
          </p:cNvSpPr>
          <p:nvPr>
            <p:ph type="title"/>
          </p:nvPr>
        </p:nvSpPr>
        <p:spPr>
          <a:xfrm>
            <a:off x="455985" y="377072"/>
            <a:ext cx="5719620" cy="2507530"/>
          </a:xfrm>
          <a:prstGeom prst="rect">
            <a:avLst/>
          </a:prstGeom>
          <a:noFill/>
          <a:ln>
            <a:noFill/>
          </a:ln>
        </p:spPr>
        <p:txBody>
          <a:bodyPr spcFirstLastPara="1" vert="horz" wrap="square" lIns="91433" tIns="45700" rIns="91433" bIns="45700" numCol="1" anchor="ctr" anchorCtr="0" compatLnSpc="1">
            <a:prstTxWarp prst="textNoShape">
              <a:avLst/>
            </a:prstTxWarp>
            <a:normAutofit/>
          </a:bodyPr>
          <a:lstStyle/>
          <a:p>
            <a:pPr>
              <a:buSzPts val="4500"/>
            </a:pPr>
            <a:r>
              <a:rPr lang="en" sz="6600" dirty="0">
                <a:latin typeface="Arial"/>
                <a:ea typeface="Arial"/>
                <a:cs typeface="Arial"/>
                <a:sym typeface="Arial"/>
              </a:rPr>
              <a:t>Today’s Takeaways</a:t>
            </a:r>
            <a:endParaRPr sz="6600" dirty="0">
              <a:latin typeface="Arial"/>
              <a:ea typeface="Arial"/>
              <a:cs typeface="Arial"/>
              <a:sym typeface="Arial"/>
            </a:endParaRPr>
          </a:p>
          <a:p>
            <a:pPr>
              <a:buSzPts val="1800"/>
            </a:pPr>
            <a:r>
              <a:rPr lang="en" sz="2800" dirty="0">
                <a:latin typeface="Arial"/>
                <a:ea typeface="Arial"/>
                <a:cs typeface="Arial"/>
                <a:sym typeface="Arial"/>
              </a:rPr>
              <a:t>Feel free to RAISE HAND to share</a:t>
            </a:r>
            <a:endParaRPr sz="6600" dirty="0">
              <a:latin typeface="Arial"/>
              <a:ea typeface="Arial"/>
              <a:cs typeface="Arial"/>
              <a:sym typeface="Arial"/>
            </a:endParaRPr>
          </a:p>
        </p:txBody>
      </p:sp>
      <p:sp>
        <p:nvSpPr>
          <p:cNvPr id="208" name="Google Shape;208;p38"/>
          <p:cNvSpPr txBox="1">
            <a:spLocks noGrp="1"/>
          </p:cNvSpPr>
          <p:nvPr>
            <p:ph type="sldNum" idx="12"/>
          </p:nvPr>
        </p:nvSpPr>
        <p:spPr>
          <a:xfrm>
            <a:off x="8970819" y="6356351"/>
            <a:ext cx="2743200" cy="365125"/>
          </a:xfrm>
          <a:prstGeom prst="rect">
            <a:avLst/>
          </a:prstGeom>
          <a:noFill/>
          <a:ln>
            <a:noFill/>
          </a:ln>
        </p:spPr>
        <p:txBody>
          <a:bodyPr spcFirstLastPara="1" vert="horz" wrap="square" lIns="91433" tIns="45700" rIns="91433" bIns="45700" numCol="1" anchor="ctr" anchorCtr="0" compatLnSpc="1">
            <a:prstTxWarp prst="textNoShape">
              <a:avLst/>
            </a:prstTxWarp>
            <a:normAutofit/>
          </a:bodyPr>
          <a:lstStyle/>
          <a:p>
            <a:pPr>
              <a:spcAft>
                <a:spcPts val="0"/>
              </a:spcAft>
            </a:pPr>
            <a:fld id="{00000000-1234-1234-1234-123412341234}" type="slidenum">
              <a:rPr lang="en">
                <a:solidFill>
                  <a:srgbClr val="FFFFFF"/>
                </a:solidFill>
                <a:latin typeface="Calibri"/>
                <a:ea typeface="Calibri"/>
                <a:cs typeface="Calibri"/>
                <a:sym typeface="Calibri"/>
              </a:rPr>
              <a:pPr>
                <a:spcAft>
                  <a:spcPts val="0"/>
                </a:spcAft>
              </a:pPr>
              <a:t>16</a:t>
            </a:fld>
            <a:endParaRPr>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1"/>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a:spLocks noGrp="1"/>
          </p:cNvSpPr>
          <p:nvPr>
            <p:ph type="title"/>
          </p:nvPr>
        </p:nvSpPr>
        <p:spPr>
          <a:xfrm>
            <a:off x="415600" y="593367"/>
            <a:ext cx="11360800" cy="815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pPr algn="ctr">
              <a:lnSpc>
                <a:spcPct val="115000"/>
              </a:lnSpc>
              <a:buClr>
                <a:schemeClr val="dk1"/>
              </a:buClr>
              <a:buSzPct val="61111"/>
            </a:pPr>
            <a:r>
              <a:rPr lang="en" sz="3600" b="1" dirty="0">
                <a:solidFill>
                  <a:schemeClr val="dk2"/>
                </a:solidFill>
              </a:rPr>
              <a:t>Self-care Plan</a:t>
            </a:r>
            <a:r>
              <a:rPr lang="en" sz="3200" b="1" dirty="0">
                <a:solidFill>
                  <a:schemeClr val="dk2"/>
                </a:solidFill>
              </a:rPr>
              <a:t>—COMMIT TO YOURSELF for this coming year! </a:t>
            </a:r>
            <a:endParaRPr sz="3200" b="1" dirty="0">
              <a:solidFill>
                <a:schemeClr val="dk2"/>
              </a:solidFill>
            </a:endParaRPr>
          </a:p>
          <a:p>
            <a:pPr>
              <a:spcBef>
                <a:spcPts val="1600"/>
              </a:spcBef>
            </a:pPr>
            <a:endParaRPr dirty="0"/>
          </a:p>
        </p:txBody>
      </p:sp>
      <p:pic>
        <p:nvPicPr>
          <p:cNvPr id="215" name="Google Shape;215;p39"/>
          <p:cNvPicPr preferRelativeResize="0"/>
          <p:nvPr/>
        </p:nvPicPr>
        <p:blipFill rotWithShape="1">
          <a:blip r:embed="rId3">
            <a:alphaModFix/>
          </a:blip>
          <a:srcRect/>
          <a:stretch/>
        </p:blipFill>
        <p:spPr>
          <a:xfrm>
            <a:off x="1971066" y="1672155"/>
            <a:ext cx="8249852" cy="4284132"/>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499492-4AB2-954A-82E4-AE764925A09A}"/>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18</a:t>
            </a:fld>
            <a:endParaRPr lang="en"/>
          </a:p>
        </p:txBody>
      </p:sp>
      <p:pic>
        <p:nvPicPr>
          <p:cNvPr id="6" name="Picture 5" descr="A picture containing text, plant&#10;&#10;Description automatically generated">
            <a:extLst>
              <a:ext uri="{FF2B5EF4-FFF2-40B4-BE49-F238E27FC236}">
                <a16:creationId xmlns:a16="http://schemas.microsoft.com/office/drawing/2014/main" id="{4987A37C-8548-A240-B29D-CBEC62EAA65C}"/>
              </a:ext>
            </a:extLst>
          </p:cNvPr>
          <p:cNvPicPr>
            <a:picLocks noChangeAspect="1"/>
          </p:cNvPicPr>
          <p:nvPr/>
        </p:nvPicPr>
        <p:blipFill>
          <a:blip r:embed="rId2"/>
          <a:stretch>
            <a:fillRect/>
          </a:stretch>
        </p:blipFill>
        <p:spPr>
          <a:xfrm>
            <a:off x="2197769" y="287788"/>
            <a:ext cx="8149390" cy="6282424"/>
          </a:xfrm>
          <a:prstGeom prst="rect">
            <a:avLst/>
          </a:prstGeom>
          <a:ln>
            <a:noFill/>
          </a:ln>
          <a:effectLst>
            <a:softEdge rad="112500"/>
          </a:effectLst>
        </p:spPr>
      </p:pic>
    </p:spTree>
    <p:extLst>
      <p:ext uri="{BB962C8B-B14F-4D97-AF65-F5344CB8AC3E}">
        <p14:creationId xmlns:p14="http://schemas.microsoft.com/office/powerpoint/2010/main" val="1105192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222039-8300-2C42-94E4-008AB2B9D1A9}"/>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19</a:t>
            </a:fld>
            <a:endParaRPr lang="en"/>
          </a:p>
        </p:txBody>
      </p:sp>
      <p:pic>
        <p:nvPicPr>
          <p:cNvPr id="6" name="Picture 5" descr="A picture containing text&#10;&#10;Description automatically generated">
            <a:extLst>
              <a:ext uri="{FF2B5EF4-FFF2-40B4-BE49-F238E27FC236}">
                <a16:creationId xmlns:a16="http://schemas.microsoft.com/office/drawing/2014/main" id="{DF684A7B-ED30-AC43-B324-896D89B5D773}"/>
              </a:ext>
            </a:extLst>
          </p:cNvPr>
          <p:cNvPicPr>
            <a:picLocks noChangeAspect="1"/>
          </p:cNvPicPr>
          <p:nvPr/>
        </p:nvPicPr>
        <p:blipFill>
          <a:blip r:embed="rId2"/>
          <a:stretch>
            <a:fillRect/>
          </a:stretch>
        </p:blipFill>
        <p:spPr>
          <a:xfrm>
            <a:off x="2342147" y="112873"/>
            <a:ext cx="6930190" cy="642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70933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16"/>
        <p:cNvGrpSpPr/>
        <p:nvPr/>
      </p:nvGrpSpPr>
      <p:grpSpPr>
        <a:xfrm>
          <a:off x="0" y="0"/>
          <a:ext cx="0" cy="0"/>
          <a:chOff x="0" y="0"/>
          <a:chExt cx="0" cy="0"/>
        </a:xfrm>
      </p:grpSpPr>
      <p:sp>
        <p:nvSpPr>
          <p:cNvPr id="117" name="Google Shape;117;p25"/>
          <p:cNvSpPr txBox="1">
            <a:spLocks noGrp="1"/>
          </p:cNvSpPr>
          <p:nvPr>
            <p:ph type="title"/>
          </p:nvPr>
        </p:nvSpPr>
        <p:spPr>
          <a:prstGeom prst="rect">
            <a:avLst/>
          </a:prstGeom>
        </p:spPr>
        <p:txBody>
          <a:bodyPr spcFirstLastPara="1" vert="horz" wrap="square" lIns="121900" tIns="121900" rIns="121900" bIns="121900" numCol="1" anchor="b" anchorCtr="0" compatLnSpc="1">
            <a:prstTxWarp prst="textNoShape">
              <a:avLst/>
            </a:prstTxWarp>
            <a:normAutofit/>
          </a:bodyPr>
          <a:lstStyle/>
          <a:p>
            <a:r>
              <a:rPr lang="en" dirty="0"/>
              <a:t>Session Description</a:t>
            </a:r>
            <a:endParaRPr dirty="0"/>
          </a:p>
        </p:txBody>
      </p:sp>
      <p:sp>
        <p:nvSpPr>
          <p:cNvPr id="118" name="Google Shape;118;p25"/>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rmAutofit fontScale="92500" lnSpcReduction="10000"/>
          </a:bodyPr>
          <a:lstStyle/>
          <a:p>
            <a:pPr marL="0" indent="0">
              <a:buClr>
                <a:schemeClr val="dk1"/>
              </a:buClr>
              <a:buSzPct val="50000"/>
              <a:buNone/>
            </a:pPr>
            <a:r>
              <a:rPr lang="en" sz="2933">
                <a:solidFill>
                  <a:schemeClr val="dk1"/>
                </a:solidFill>
                <a:highlight>
                  <a:srgbClr val="FFFFFF"/>
                </a:highlight>
                <a:latin typeface="Calibri"/>
                <a:ea typeface="Calibri"/>
                <a:cs typeface="Calibri"/>
                <a:sym typeface="Calibri"/>
              </a:rPr>
              <a:t>Really? The buzzword “self-care” again? How many times have you wanted to scream at hearing that--because you are just that tired? because it is all too much? because you really do need something to help reduce the stress and anxiety of carrying the load of leadership. We hear you! The struggle is real! If you’re ready to get real and try a few things to take a load off and center on your needs as the amazing leader you are, then join us for this interactive session to explore, share, and engage in a self-care inventory and promising positive practices to achieve work-life balance.</a:t>
            </a:r>
            <a:endParaRPr sz="2933">
              <a:solidFill>
                <a:schemeClr val="dk1"/>
              </a:solidFill>
              <a:highlight>
                <a:srgbClr val="FFFFFF"/>
              </a:highlight>
              <a:latin typeface="Calibri"/>
              <a:ea typeface="Calibri"/>
              <a:cs typeface="Calibri"/>
              <a:sym typeface="Calibri"/>
            </a:endParaRPr>
          </a:p>
          <a:p>
            <a:pPr marL="0" indent="0">
              <a:buClr>
                <a:schemeClr val="dk1"/>
              </a:buClr>
              <a:buSzPct val="91666"/>
              <a:buNone/>
            </a:pPr>
            <a:endParaRPr sz="1600">
              <a:solidFill>
                <a:schemeClr val="dk1"/>
              </a:solidFill>
            </a:endParaRPr>
          </a:p>
          <a:p>
            <a:pPr marL="0" indent="0">
              <a:spcAft>
                <a:spcPts val="1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5CC2C6-2CAD-0F48-9C22-95876EEA09D4}"/>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20</a:t>
            </a:fld>
            <a:endParaRPr lang="en"/>
          </a:p>
        </p:txBody>
      </p:sp>
      <p:pic>
        <p:nvPicPr>
          <p:cNvPr id="6" name="Picture 5" descr="A picture containing text, whiteboard&#10;&#10;Description automatically generated">
            <a:extLst>
              <a:ext uri="{FF2B5EF4-FFF2-40B4-BE49-F238E27FC236}">
                <a16:creationId xmlns:a16="http://schemas.microsoft.com/office/drawing/2014/main" id="{3B0945C4-A57C-CB49-96D7-83D474D662BD}"/>
              </a:ext>
            </a:extLst>
          </p:cNvPr>
          <p:cNvPicPr>
            <a:picLocks noChangeAspect="1"/>
          </p:cNvPicPr>
          <p:nvPr/>
        </p:nvPicPr>
        <p:blipFill>
          <a:blip r:embed="rId2"/>
          <a:stretch>
            <a:fillRect/>
          </a:stretch>
        </p:blipFill>
        <p:spPr>
          <a:xfrm>
            <a:off x="2364308" y="318369"/>
            <a:ext cx="7074569" cy="6032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33950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0"/>
          <p:cNvSpPr txBox="1">
            <a:spLocks noGrp="1"/>
          </p:cNvSpPr>
          <p:nvPr>
            <p:ph type="title"/>
          </p:nvPr>
        </p:nvSpPr>
        <p:spPr>
          <a:prstGeom prst="rect">
            <a:avLst/>
          </a:prstGeom>
          <a:noFill/>
          <a:ln>
            <a:noFill/>
          </a:ln>
        </p:spPr>
        <p:txBody>
          <a:bodyPr spcFirstLastPara="1" vert="horz" wrap="square" lIns="91433" tIns="45700" rIns="91433" bIns="45700" numCol="1" anchor="b" anchorCtr="0" compatLnSpc="1">
            <a:prstTxWarp prst="textNoShape">
              <a:avLst/>
            </a:prstTxWarp>
            <a:normAutofit/>
          </a:bodyPr>
          <a:lstStyle/>
          <a:p>
            <a:pPr>
              <a:buSzPts val="3600"/>
            </a:pPr>
            <a:r>
              <a:rPr lang="en" sz="4800" dirty="0"/>
              <a:t>Some Other Resources</a:t>
            </a:r>
            <a:endParaRPr sz="1467" dirty="0"/>
          </a:p>
        </p:txBody>
      </p:sp>
      <p:sp>
        <p:nvSpPr>
          <p:cNvPr id="222" name="Google Shape;222;p40"/>
          <p:cNvSpPr txBox="1">
            <a:spLocks noGrp="1"/>
          </p:cNvSpPr>
          <p:nvPr>
            <p:ph idx="1"/>
          </p:nvPr>
        </p:nvSpPr>
        <p:spPr>
          <a:prstGeom prst="rect">
            <a:avLst/>
          </a:prstGeom>
          <a:noFill/>
          <a:ln>
            <a:noFill/>
          </a:ln>
        </p:spPr>
        <p:txBody>
          <a:bodyPr spcFirstLastPara="1" vert="horz" wrap="square" lIns="91433" tIns="45700" rIns="91433" bIns="45700" numCol="1" anchor="t" anchorCtr="0" compatLnSpc="1">
            <a:prstTxWarp prst="textNoShape">
              <a:avLst/>
            </a:prstTxWarp>
            <a:normAutofit/>
          </a:bodyPr>
          <a:lstStyle/>
          <a:p>
            <a:pPr marL="0" indent="0">
              <a:spcBef>
                <a:spcPts val="0"/>
              </a:spcBef>
            </a:pPr>
            <a:r>
              <a:rPr lang="en" sz="2000" dirty="0"/>
              <a:t>ASCCC Resources, under Self-Care/Social Justice:</a:t>
            </a:r>
            <a:endParaRPr sz="2000" dirty="0"/>
          </a:p>
          <a:p>
            <a:pPr marL="0" indent="0"/>
            <a:r>
              <a:rPr lang="en" sz="2000" u="sng" dirty="0">
                <a:solidFill>
                  <a:schemeClr val="hlink"/>
                </a:solidFill>
                <a:hlinkClick r:id="rId3"/>
              </a:rPr>
              <a:t>https://www.asccc.org/covid-19-faculty-resources</a:t>
            </a:r>
            <a:endParaRPr sz="2000" dirty="0"/>
          </a:p>
          <a:p>
            <a:pPr marL="0" indent="0"/>
            <a:endParaRPr sz="2000" dirty="0"/>
          </a:p>
          <a:p>
            <a:pPr marL="0" indent="0"/>
            <a:r>
              <a:rPr lang="en" sz="2000" dirty="0"/>
              <a:t>Chow and Bean--FLI powerpoint from 2020: </a:t>
            </a:r>
          </a:p>
          <a:p>
            <a:pPr marL="0" indent="0"/>
            <a:r>
              <a:rPr lang="en" sz="2000" u="sng" dirty="0">
                <a:solidFill>
                  <a:schemeClr val="hlink"/>
                </a:solidFill>
                <a:hlinkClick r:id="rId4"/>
              </a:rPr>
              <a:t>https://www.asccc.org/content/creating-and-leveraging-collegiality-leadership-effectiveness</a:t>
            </a:r>
            <a:endParaRPr sz="2000" dirty="0"/>
          </a:p>
          <a:p>
            <a:pPr marL="0" indent="0"/>
            <a:endParaRPr sz="2000" dirty="0"/>
          </a:p>
          <a:p>
            <a:pPr marL="0" indent="0"/>
            <a:r>
              <a:rPr lang="en-US" sz="2000" dirty="0"/>
              <a:t>Dr</a:t>
            </a:r>
            <a:r>
              <a:rPr lang="en" sz="2000" dirty="0"/>
              <a:t>. Erin Charlens. The Black Woman Superpower and Socially Concious Self-care:</a:t>
            </a:r>
            <a:endParaRPr sz="2000" dirty="0"/>
          </a:p>
          <a:p>
            <a:pPr marL="0" indent="0"/>
            <a:r>
              <a:rPr lang="en" sz="2000" dirty="0">
                <a:hlinkClick r:id="rId5"/>
              </a:rPr>
              <a:t>https://indd.adobe.com/view/861210a6-c4e2-4715-b335-7fd34a456cb3</a:t>
            </a:r>
            <a:r>
              <a:rPr lang="en" sz="2000" dirty="0"/>
              <a:t> </a:t>
            </a:r>
            <a:endParaRPr sz="2000" dirty="0"/>
          </a:p>
        </p:txBody>
      </p:sp>
      <p:sp>
        <p:nvSpPr>
          <p:cNvPr id="223" name="Google Shape;223;p40"/>
          <p:cNvSpPr txBox="1">
            <a:spLocks noGrp="1"/>
          </p:cNvSpPr>
          <p:nvPr>
            <p:ph type="sldNum" sz="quarter" idx="10"/>
          </p:nvPr>
        </p:nvSpPr>
        <p:spPr>
          <a:prstGeom prst="rect">
            <a:avLst/>
          </a:prstGeom>
          <a:noFill/>
          <a:ln>
            <a:noFill/>
          </a:ln>
        </p:spPr>
        <p:txBody>
          <a:bodyPr spcFirstLastPara="1" vert="horz" wrap="square" lIns="91433" tIns="45700" rIns="0" bIns="45700" numCol="1" anchor="ctr" anchorCtr="0" compatLnSpc="1">
            <a:prstTxWarp prst="textNoShape">
              <a:avLst/>
            </a:prstTxWarp>
            <a:noAutofit/>
          </a:bodyPr>
          <a:lstStyle/>
          <a:p>
            <a:pPr>
              <a:spcAft>
                <a:spcPts val="0"/>
              </a:spcAft>
            </a:pPr>
            <a:fld id="{00000000-1234-1234-1234-123412341234}" type="slidenum">
              <a:rPr lang="en" sz="1467"/>
              <a:pPr>
                <a:spcAft>
                  <a:spcPts val="0"/>
                </a:spcAft>
              </a:pPr>
              <a:t>21</a:t>
            </a:fld>
            <a:endParaRPr sz="1467"/>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1"/>
          <p:cNvSpPr txBox="1">
            <a:spLocks noGrp="1"/>
          </p:cNvSpPr>
          <p:nvPr>
            <p:ph type="title"/>
          </p:nvPr>
        </p:nvSpPr>
        <p:spPr>
          <a:prstGeom prst="rect">
            <a:avLst/>
          </a:prstGeom>
          <a:noFill/>
          <a:ln>
            <a:noFill/>
          </a:ln>
        </p:spPr>
        <p:txBody>
          <a:bodyPr spcFirstLastPara="1" vert="horz" wrap="square" lIns="91433" tIns="45700" rIns="91433" bIns="45700" numCol="1" anchor="b" anchorCtr="0" compatLnSpc="1">
            <a:prstTxWarp prst="textNoShape">
              <a:avLst/>
            </a:prstTxWarp>
            <a:normAutofit/>
          </a:bodyPr>
          <a:lstStyle/>
          <a:p>
            <a:r>
              <a:rPr lang="en" sz="4800" dirty="0"/>
              <a:t>Thank you and be well!</a:t>
            </a:r>
            <a:endParaRPr sz="4800" dirty="0"/>
          </a:p>
        </p:txBody>
      </p:sp>
      <p:sp>
        <p:nvSpPr>
          <p:cNvPr id="230" name="Google Shape;230;p41"/>
          <p:cNvSpPr txBox="1">
            <a:spLocks noGrp="1"/>
          </p:cNvSpPr>
          <p:nvPr>
            <p:ph idx="1"/>
          </p:nvPr>
        </p:nvSpPr>
        <p:spPr>
          <a:xfrm>
            <a:off x="829994" y="4345756"/>
            <a:ext cx="10523806" cy="2215299"/>
          </a:xfrm>
          <a:prstGeom prst="rect">
            <a:avLst/>
          </a:prstGeom>
          <a:noFill/>
          <a:ln>
            <a:noFill/>
          </a:ln>
        </p:spPr>
        <p:txBody>
          <a:bodyPr spcFirstLastPara="1" vert="horz" wrap="square" lIns="91433" tIns="45700" rIns="91433" bIns="45700" numCol="1" anchor="t" anchorCtr="0" compatLnSpc="1">
            <a:prstTxWarp prst="textNoShape">
              <a:avLst/>
            </a:prstTxWarp>
            <a:normAutofit/>
          </a:bodyPr>
          <a:lstStyle/>
          <a:p>
            <a:pPr marL="0" indent="0" algn="ctr">
              <a:spcBef>
                <a:spcPts val="0"/>
              </a:spcBef>
            </a:pPr>
            <a:r>
              <a:rPr lang="en" sz="2533" dirty="0">
                <a:solidFill>
                  <a:srgbClr val="002060"/>
                </a:solidFill>
              </a:rPr>
              <a:t>For any support at anytime, contact </a:t>
            </a:r>
            <a:endParaRPr lang="en" sz="2533" u="sng" dirty="0">
              <a:solidFill>
                <a:srgbClr val="7555B7"/>
              </a:solidFill>
              <a:hlinkClick r:id="rId3">
                <a:extLst>
                  <a:ext uri="{A12FA001-AC4F-418D-AE19-62706E023703}">
                    <ahyp:hlinkClr xmlns:ahyp="http://schemas.microsoft.com/office/drawing/2018/hyperlinkcolor" val="tx"/>
                  </a:ext>
                </a:extLst>
              </a:hlinkClick>
            </a:endParaRPr>
          </a:p>
          <a:p>
            <a:pPr marL="0" indent="0" algn="ctr">
              <a:spcBef>
                <a:spcPts val="0"/>
              </a:spcBef>
            </a:pPr>
            <a:r>
              <a:rPr lang="en" sz="2533" u="sng" dirty="0">
                <a:solidFill>
                  <a:srgbClr val="7555B7"/>
                </a:solidFill>
                <a:hlinkClick r:id="rId3">
                  <a:extLst>
                    <a:ext uri="{A12FA001-AC4F-418D-AE19-62706E023703}">
                      <ahyp:hlinkClr xmlns:ahyp="http://schemas.microsoft.com/office/drawing/2018/hyperlinkcolor" val="tx"/>
                    </a:ext>
                  </a:extLst>
                </a:hlinkClick>
              </a:rPr>
              <a:t>info@asccc.org</a:t>
            </a:r>
            <a:endParaRPr sz="2533" dirty="0"/>
          </a:p>
          <a:p>
            <a:pPr marL="0" indent="0" algn="ctr">
              <a:spcBef>
                <a:spcPts val="0"/>
              </a:spcBef>
            </a:pPr>
            <a:endParaRPr sz="2533" dirty="0"/>
          </a:p>
          <a:p>
            <a:pPr marL="0" indent="0" algn="ctr">
              <a:spcBef>
                <a:spcPts val="0"/>
              </a:spcBef>
            </a:pPr>
            <a:r>
              <a:rPr lang="en" sz="2533" dirty="0"/>
              <a:t>Michelle </a:t>
            </a:r>
            <a:r>
              <a:rPr lang="en" sz="2533" u="sng" dirty="0">
                <a:solidFill>
                  <a:schemeClr val="hlink"/>
                </a:solidFill>
                <a:hlinkClick r:id="rId4"/>
              </a:rPr>
              <a:t>Bean--mbean@riohondo.edu</a:t>
            </a:r>
            <a:endParaRPr sz="2533" dirty="0"/>
          </a:p>
          <a:p>
            <a:pPr marL="0" indent="0" algn="ctr">
              <a:spcBef>
                <a:spcPts val="0"/>
              </a:spcBef>
            </a:pPr>
            <a:r>
              <a:rPr lang="en" sz="2533" dirty="0"/>
              <a:t>Karen </a:t>
            </a:r>
            <a:r>
              <a:rPr lang="en" sz="2533" u="sng" dirty="0">
                <a:solidFill>
                  <a:schemeClr val="hlink"/>
                </a:solidFill>
                <a:hlinkClick r:id="rId5"/>
              </a:rPr>
              <a:t>Chow--chow.karen@fhda.edu</a:t>
            </a:r>
            <a:r>
              <a:rPr lang="en" sz="2533" dirty="0"/>
              <a:t> </a:t>
            </a:r>
            <a:endParaRPr sz="2533" dirty="0"/>
          </a:p>
        </p:txBody>
      </p:sp>
      <p:sp>
        <p:nvSpPr>
          <p:cNvPr id="231" name="Google Shape;231;p41"/>
          <p:cNvSpPr txBox="1">
            <a:spLocks noGrp="1"/>
          </p:cNvSpPr>
          <p:nvPr>
            <p:ph type="sldNum" sz="quarter" idx="10"/>
          </p:nvPr>
        </p:nvSpPr>
        <p:spPr>
          <a:prstGeom prst="rect">
            <a:avLst/>
          </a:prstGeom>
          <a:noFill/>
          <a:ln>
            <a:noFill/>
          </a:ln>
        </p:spPr>
        <p:txBody>
          <a:bodyPr spcFirstLastPara="1" vert="horz" wrap="square" lIns="91433" tIns="45700" rIns="0" bIns="45700" numCol="1" anchor="ctr" anchorCtr="0" compatLnSpc="1">
            <a:prstTxWarp prst="textNoShape">
              <a:avLst/>
            </a:prstTxWarp>
            <a:noAutofit/>
          </a:bodyPr>
          <a:lstStyle/>
          <a:p>
            <a:pPr>
              <a:spcAft>
                <a:spcPts val="0"/>
              </a:spcAft>
            </a:pPr>
            <a:fld id="{00000000-1234-1234-1234-123412341234}" type="slidenum">
              <a:rPr lang="en" sz="1467"/>
              <a:pPr>
                <a:spcAft>
                  <a:spcPts val="0"/>
                </a:spcAft>
              </a:pPr>
              <a:t>22</a:t>
            </a:fld>
            <a:endParaRPr sz="1467"/>
          </a:p>
        </p:txBody>
      </p:sp>
      <p:pic>
        <p:nvPicPr>
          <p:cNvPr id="3" name="Picture 2" descr="Large and small hands holding red heart">
            <a:extLst>
              <a:ext uri="{FF2B5EF4-FFF2-40B4-BE49-F238E27FC236}">
                <a16:creationId xmlns:a16="http://schemas.microsoft.com/office/drawing/2014/main" id="{99F6CC8B-B034-4C41-A2B0-643D93DED39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19996" y="2416526"/>
            <a:ext cx="2846590" cy="16012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6"/>
          <p:cNvSpPr txBox="1">
            <a:spLocks noGrp="1"/>
          </p:cNvSpPr>
          <p:nvPr>
            <p:ph type="title"/>
          </p:nvPr>
        </p:nvSpPr>
        <p:spPr>
          <a:prstGeom prst="rect">
            <a:avLst/>
          </a:prstGeom>
        </p:spPr>
        <p:txBody>
          <a:bodyPr spcFirstLastPara="1" vert="horz" wrap="square" lIns="121900" tIns="121900" rIns="121900" bIns="121900" numCol="1" anchor="b" anchorCtr="0" compatLnSpc="1">
            <a:prstTxWarp prst="textNoShape">
              <a:avLst/>
            </a:prstTxWarp>
            <a:normAutofit/>
          </a:bodyPr>
          <a:lstStyle/>
          <a:p>
            <a:r>
              <a:rPr lang="en" dirty="0"/>
              <a:t>Today, we will . . .</a:t>
            </a:r>
            <a:endParaRPr dirty="0"/>
          </a:p>
        </p:txBody>
      </p:sp>
      <p:sp>
        <p:nvSpPr>
          <p:cNvPr id="124" name="Google Shape;124;p26"/>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rmAutofit lnSpcReduction="10000"/>
          </a:bodyPr>
          <a:lstStyle/>
          <a:p>
            <a:pPr indent="-516454">
              <a:buSzPts val="2500"/>
              <a:buAutoNum type="arabicPeriod"/>
            </a:pPr>
            <a:r>
              <a:rPr lang="en" sz="3333" dirty="0"/>
              <a:t>Frame the Need for Self-care</a:t>
            </a:r>
            <a:endParaRPr sz="3333" dirty="0"/>
          </a:p>
          <a:p>
            <a:pPr indent="-516454">
              <a:buSzPts val="2500"/>
              <a:buAutoNum type="arabicPeriod"/>
            </a:pPr>
            <a:r>
              <a:rPr lang="en" sz="3333" dirty="0"/>
              <a:t>Create a Fears List in Google </a:t>
            </a:r>
            <a:endParaRPr sz="3333" dirty="0"/>
          </a:p>
          <a:p>
            <a:pPr indent="-516454">
              <a:buSzPts val="2500"/>
              <a:buAutoNum type="arabicPeriod"/>
            </a:pPr>
            <a:r>
              <a:rPr lang="en" sz="3333" dirty="0"/>
              <a:t>Do a Self-care Check-up</a:t>
            </a:r>
            <a:endParaRPr sz="3333" dirty="0"/>
          </a:p>
          <a:p>
            <a:pPr indent="-516454">
              <a:buSzPts val="2500"/>
              <a:buAutoNum type="arabicPeriod"/>
            </a:pPr>
            <a:r>
              <a:rPr lang="en" sz="3333" dirty="0"/>
              <a:t>Share Self-care Ideas</a:t>
            </a:r>
            <a:endParaRPr sz="3333" dirty="0"/>
          </a:p>
          <a:p>
            <a:pPr indent="-516454">
              <a:buSzPts val="2500"/>
              <a:buAutoNum type="arabicPeriod"/>
            </a:pPr>
            <a:r>
              <a:rPr lang="en" sz="3333" dirty="0"/>
              <a:t>Review Leadership and Balance </a:t>
            </a:r>
            <a:endParaRPr sz="3333" dirty="0"/>
          </a:p>
          <a:p>
            <a:pPr indent="-516454">
              <a:buSzPts val="2500"/>
              <a:buAutoNum type="arabicPeriod"/>
            </a:pPr>
            <a:r>
              <a:rPr lang="en" sz="3333" dirty="0"/>
              <a:t>Commit to a Self-care Plan</a:t>
            </a:r>
            <a:endParaRPr sz="3333"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7"/>
          <p:cNvPicPr preferRelativeResize="0"/>
          <p:nvPr/>
        </p:nvPicPr>
        <p:blipFill rotWithShape="1">
          <a:blip r:embed="rId3" cstate="email">
            <a:extLst>
              <a:ext uri="{28A0092B-C50C-407E-A947-70E740481C1C}">
                <a14:useLocalDpi xmlns:a14="http://schemas.microsoft.com/office/drawing/2010/main"/>
              </a:ext>
            </a:extLst>
          </a:blip>
          <a:srcRect r="-1"/>
          <a:stretch/>
        </p:blipFill>
        <p:spPr>
          <a:xfrm>
            <a:off x="1047750" y="68263"/>
            <a:ext cx="11023600" cy="62404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8"/>
          <p:cNvSpPr txBox="1">
            <a:spLocks noGrp="1"/>
          </p:cNvSpPr>
          <p:nvPr>
            <p:ph type="title"/>
          </p:nvPr>
        </p:nvSpPr>
        <p:spPr>
          <a:xfrm>
            <a:off x="2560319" y="403412"/>
            <a:ext cx="8793479" cy="1685768"/>
          </a:xfrm>
        </p:spPr>
        <p:txBody>
          <a:bodyPr spcFirstLastPara="1" vert="horz" wrap="square" lIns="121900" tIns="121900" rIns="121900" bIns="121900" numCol="1" anchor="b" anchorCtr="0" compatLnSpc="1">
            <a:prstTxWarp prst="textNoShape">
              <a:avLst/>
            </a:prstTxWarp>
            <a:normAutofit/>
          </a:bodyPr>
          <a:lstStyle/>
          <a:p>
            <a:r>
              <a:rPr lang="en"/>
              <a:t>Caring is self-preservation, especially for BIPOC</a:t>
            </a:r>
            <a:endParaRPr/>
          </a:p>
        </p:txBody>
      </p:sp>
      <p:sp>
        <p:nvSpPr>
          <p:cNvPr id="135" name="Google Shape;135;p28"/>
          <p:cNvSpPr txBox="1">
            <a:spLocks noGrp="1"/>
          </p:cNvSpPr>
          <p:nvPr>
            <p:ph idx="1"/>
          </p:nvPr>
        </p:nvSpPr>
        <p:spPr>
          <a:xfrm>
            <a:off x="829994" y="2343821"/>
            <a:ext cx="10523806" cy="4195091"/>
          </a:xfrm>
        </p:spPr>
        <p:txBody>
          <a:bodyPr spcFirstLastPara="1" vert="horz" wrap="square" lIns="121900" tIns="121900" rIns="121900" bIns="121900" numCol="1" anchor="t" anchorCtr="0" compatLnSpc="1">
            <a:prstTxWarp prst="textNoShape">
              <a:avLst/>
            </a:prstTxWarp>
            <a:normAutofit fontScale="92500" lnSpcReduction="10000"/>
          </a:bodyPr>
          <a:lstStyle/>
          <a:p>
            <a:pPr marL="0" indent="0">
              <a:buNone/>
            </a:pPr>
            <a:r>
              <a:rPr lang="en-US" sz="1700" dirty="0">
                <a:highlight>
                  <a:srgbClr val="FFFFFF"/>
                </a:highlight>
              </a:rPr>
              <a:t>Self-care Day Author:</a:t>
            </a:r>
          </a:p>
          <a:p>
            <a:pPr marL="342900" indent="-342900">
              <a:buFont typeface="Wingdings" panose="05000000000000000000" pitchFamily="2" charset="2"/>
              <a:buChar char="v"/>
            </a:pPr>
            <a:r>
              <a:rPr lang="en-US" dirty="0">
                <a:highlight>
                  <a:srgbClr val="FFFFFF"/>
                </a:highlight>
              </a:rPr>
              <a:t>Recognize that our energy is a finite resource!</a:t>
            </a:r>
          </a:p>
          <a:p>
            <a:pPr marL="342900" indent="-342900">
              <a:buFont typeface="Wingdings" panose="05000000000000000000" pitchFamily="2" charset="2"/>
              <a:buChar char="v"/>
            </a:pPr>
            <a:r>
              <a:rPr lang="en-US" dirty="0">
                <a:highlight>
                  <a:srgbClr val="FFFFFF"/>
                </a:highlight>
              </a:rPr>
              <a:t>“BIPOC (Black, Indigenous, people of color); those living with disability; transgender, Two Spirit or non-binary people; and the elderly and the young as we have so much more in our cups – or on our plates – because of the bodies in which we move through the world”</a:t>
            </a:r>
          </a:p>
          <a:p>
            <a:pPr marL="342900" indent="-342900">
              <a:buFont typeface="Wingdings" panose="05000000000000000000" pitchFamily="2" charset="2"/>
              <a:buChar char="v"/>
            </a:pPr>
            <a:r>
              <a:rPr lang="en-US" dirty="0">
                <a:highlight>
                  <a:srgbClr val="FFFFFF"/>
                </a:highlight>
              </a:rPr>
              <a:t>Self-care has become a commercialized concept defined by a capitalist market</a:t>
            </a:r>
          </a:p>
          <a:p>
            <a:pPr marL="342900" indent="-342900">
              <a:buFont typeface="Wingdings" panose="05000000000000000000" pitchFamily="2" charset="2"/>
              <a:buChar char="v"/>
            </a:pPr>
            <a:r>
              <a:rPr lang="en-US" dirty="0">
                <a:highlight>
                  <a:srgbClr val="FFFFFF"/>
                </a:highlight>
              </a:rPr>
              <a:t>“Me time” becomes individual responsibility instead of acknowledging the need for collective survival and support against oppression</a:t>
            </a:r>
          </a:p>
          <a:p>
            <a:pPr marL="342900" indent="-342900">
              <a:buFont typeface="Wingdings" panose="05000000000000000000" pitchFamily="2" charset="2"/>
              <a:buChar char="v"/>
            </a:pPr>
            <a:r>
              <a:rPr lang="en-US" dirty="0">
                <a:highlight>
                  <a:srgbClr val="FFFFFF"/>
                </a:highlight>
              </a:rPr>
              <a:t>“Shifting responsibility for well-being onto already vulnerable people is a strategy of divide and conquer. It serves to neutralize social outrage by separating and silencing critical voices.</a:t>
            </a:r>
          </a:p>
        </p:txBody>
      </p:sp>
      <p:sp>
        <p:nvSpPr>
          <p:cNvPr id="76" name="Slide Number Placeholder 3">
            <a:extLst>
              <a:ext uri="{FF2B5EF4-FFF2-40B4-BE49-F238E27FC236}">
                <a16:creationId xmlns:a16="http://schemas.microsoft.com/office/drawing/2014/main" id="{9E4A2AE2-C8D7-4A9C-BEFD-3FB87879039F}"/>
              </a:ext>
            </a:extLst>
          </p:cNvPr>
          <p:cNvSpPr>
            <a:spLocks noGrp="1"/>
          </p:cNvSpPr>
          <p:nvPr>
            <p:ph type="sldNum" sz="quarter" idx="10"/>
          </p:nvPr>
        </p:nvSpPr>
        <p:spPr>
          <a:xfrm>
            <a:off x="10437813" y="6356350"/>
            <a:ext cx="915987" cy="365125"/>
          </a:xfrm>
        </p:spPr>
        <p:txBody>
          <a:bodyPr/>
          <a:lstStyle/>
          <a:p>
            <a:pPr>
              <a:spcAft>
                <a:spcPts val="600"/>
              </a:spcAft>
              <a:defRPr/>
            </a:pPr>
            <a:fld id="{EF3FA80C-C703-6A42-9526-28B957E5C050}" type="slidenum">
              <a:rPr lang="en-US"/>
              <a:pPr>
                <a:spcAft>
                  <a:spcPts val="600"/>
                </a:spcAft>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9"/>
          <p:cNvSpPr txBox="1">
            <a:spLocks noGrp="1"/>
          </p:cNvSpPr>
          <p:nvPr>
            <p:ph type="title"/>
          </p:nvPr>
        </p:nvSpPr>
        <p:spPr>
          <a:xfrm>
            <a:off x="1277650" y="365125"/>
            <a:ext cx="10046043" cy="1325563"/>
          </a:xfrm>
        </p:spPr>
        <p:txBody>
          <a:bodyPr spcFirstLastPara="1" vert="horz" wrap="square" lIns="121900" tIns="121900" rIns="121900" bIns="121900" numCol="1" anchor="b" anchorCtr="0" compatLnSpc="1">
            <a:prstTxWarp prst="textNoShape">
              <a:avLst/>
            </a:prstTxWarp>
            <a:normAutofit/>
          </a:bodyPr>
          <a:lstStyle/>
          <a:p>
            <a:r>
              <a:rPr lang="en-US" sz="4000" b="1" dirty="0"/>
              <a:t>Fears List: Use the Google doc</a:t>
            </a:r>
            <a:endParaRPr lang="en-US" sz="2500" dirty="0"/>
          </a:p>
        </p:txBody>
      </p:sp>
      <p:sp>
        <p:nvSpPr>
          <p:cNvPr id="141" name="Google Shape;141;p29"/>
          <p:cNvSpPr txBox="1">
            <a:spLocks noGrp="1"/>
          </p:cNvSpPr>
          <p:nvPr>
            <p:ph sz="half" idx="2"/>
          </p:nvPr>
        </p:nvSpPr>
        <p:spPr>
          <a:xfrm>
            <a:off x="1277650" y="1798320"/>
            <a:ext cx="4922537" cy="4391343"/>
          </a:xfrm>
        </p:spPr>
        <p:txBody>
          <a:bodyPr spcFirstLastPara="1" vert="horz" wrap="square" lIns="121900" tIns="121900" rIns="121900" bIns="121900" numCol="1" anchor="t" anchorCtr="0" compatLnSpc="1">
            <a:prstTxWarp prst="textNoShape">
              <a:avLst/>
            </a:prstTxWarp>
            <a:normAutofit/>
          </a:bodyPr>
          <a:lstStyle/>
          <a:p>
            <a:pPr marL="282575" indent="-282575">
              <a:buSzPts val="1900"/>
              <a:buChar char="➔"/>
            </a:pPr>
            <a:r>
              <a:rPr lang="en" sz="4800" dirty="0"/>
              <a:t>It’s not selfish. It’s necessary!</a:t>
            </a:r>
          </a:p>
          <a:p>
            <a:pPr marL="0" indent="0">
              <a:buSzPts val="1900"/>
              <a:buNone/>
            </a:pPr>
            <a:r>
              <a:rPr lang="en-US" sz="2000" dirty="0"/>
              <a:t>https://docs.google.com/document/d/1GINh9XUMF5pLiU5U3C1T2aiEmT_Jv5X6ZrDE7HdvDQk/edit?usp=sharing</a:t>
            </a:r>
            <a:endParaRPr sz="2000" dirty="0"/>
          </a:p>
        </p:txBody>
      </p:sp>
      <p:pic>
        <p:nvPicPr>
          <p:cNvPr id="3" name="Content Placeholder 2" descr="Woman wearing a farmer hat">
            <a:extLst>
              <a:ext uri="{FF2B5EF4-FFF2-40B4-BE49-F238E27FC236}">
                <a16:creationId xmlns:a16="http://schemas.microsoft.com/office/drawing/2014/main" id="{204E69A4-0EBD-4493-9DEB-D1085083AD11}"/>
              </a:ext>
            </a:extLst>
          </p:cNvPr>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6388100" y="2344072"/>
            <a:ext cx="4949825" cy="3300157"/>
          </a:xfrm>
          <a:prstGeom prst="rect">
            <a:avLst/>
          </a:prstGeom>
          <a:ln>
            <a:noFill/>
          </a:ln>
          <a:effectLst>
            <a:outerShdw blurRad="292100" dist="139700" dir="2700000" algn="tl" rotWithShape="0">
              <a:srgbClr val="333333">
                <a:alpha val="65000"/>
              </a:srgbClr>
            </a:outerShdw>
          </a:effectLst>
        </p:spPr>
      </p:pic>
      <p:sp>
        <p:nvSpPr>
          <p:cNvPr id="84" name="Slide Number Placeholder 4">
            <a:extLst>
              <a:ext uri="{FF2B5EF4-FFF2-40B4-BE49-F238E27FC236}">
                <a16:creationId xmlns:a16="http://schemas.microsoft.com/office/drawing/2014/main" id="{30BC8CB4-8E45-47F0-A5F7-66BBEBC2402F}"/>
              </a:ext>
            </a:extLst>
          </p:cNvPr>
          <p:cNvSpPr>
            <a:spLocks noGrp="1"/>
          </p:cNvSpPr>
          <p:nvPr>
            <p:ph type="sldNum" sz="quarter" idx="10"/>
          </p:nvPr>
        </p:nvSpPr>
        <p:spPr>
          <a:xfrm>
            <a:off x="10437813" y="6356350"/>
            <a:ext cx="915987" cy="365125"/>
          </a:xfrm>
        </p:spPr>
        <p:txBody>
          <a:bodyPr/>
          <a:lstStyle/>
          <a:p>
            <a:pPr>
              <a:spcAft>
                <a:spcPts val="600"/>
              </a:spcAft>
              <a:defRPr/>
            </a:pPr>
            <a:fld id="{1E27EA8E-F2C1-F748-878A-C61AEC0E9D53}" type="slidenum">
              <a:rPr lang="en-US" altLang="en-US"/>
              <a:pPr>
                <a:spcAft>
                  <a:spcPts val="600"/>
                </a:spcAft>
                <a:defRPr/>
              </a:pPr>
              <a:t>6</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1"/>
          <p:cNvSpPr txBox="1">
            <a:spLocks noGrp="1"/>
          </p:cNvSpPr>
          <p:nvPr>
            <p:ph type="title"/>
          </p:nvPr>
        </p:nvSpPr>
        <p:spPr>
          <a:prstGeom prst="rect">
            <a:avLst/>
          </a:prstGeom>
        </p:spPr>
        <p:txBody>
          <a:bodyPr spcFirstLastPara="1" vert="horz" wrap="square" lIns="121900" tIns="121900" rIns="121900" bIns="121900" numCol="1" anchor="b" anchorCtr="0" compatLnSpc="1">
            <a:prstTxWarp prst="textNoShape">
              <a:avLst/>
            </a:prstTxWarp>
            <a:normAutofit/>
          </a:bodyPr>
          <a:lstStyle/>
          <a:p>
            <a:r>
              <a:rPr lang="en"/>
              <a:t>Self-care is a collective act!</a:t>
            </a:r>
            <a:endParaRPr/>
          </a:p>
        </p:txBody>
      </p:sp>
      <p:sp>
        <p:nvSpPr>
          <p:cNvPr id="153" name="Google Shape;153;p31"/>
          <p:cNvSpPr txBox="1">
            <a:spLocks noGrp="1"/>
          </p:cNvSpPr>
          <p:nvPr>
            <p:ph sz="half" idx="1"/>
          </p:nvPr>
        </p:nvSpPr>
        <p:spPr>
          <a:xfrm>
            <a:off x="1277650" y="1798319"/>
            <a:ext cx="6687999" cy="4694555"/>
          </a:xfrm>
          <a:prstGeom prst="rect">
            <a:avLst/>
          </a:prstGeom>
        </p:spPr>
        <p:txBody>
          <a:bodyPr spcFirstLastPara="1" vert="horz" wrap="square" lIns="121900" tIns="121900" rIns="121900" bIns="121900" numCol="1" anchor="t" anchorCtr="0" compatLnSpc="1">
            <a:prstTxWarp prst="textNoShape">
              <a:avLst/>
            </a:prstTxWarp>
            <a:normAutofit fontScale="92500" lnSpcReduction="10000"/>
          </a:bodyPr>
          <a:lstStyle/>
          <a:p>
            <a:pPr marL="342900" indent="-342900">
              <a:buFont typeface="Arial" panose="020B0604020202020204" pitchFamily="34" charset="0"/>
              <a:buChar char="•"/>
            </a:pPr>
            <a:r>
              <a:rPr lang="en" sz="3200" dirty="0"/>
              <a:t>Normalize strategizing, supporting, and collectivizing self-care for self and community</a:t>
            </a:r>
          </a:p>
          <a:p>
            <a:pPr marL="342900" indent="-342900">
              <a:buFont typeface="Arial" panose="020B0604020202020204" pitchFamily="34" charset="0"/>
              <a:buChar char="•"/>
            </a:pPr>
            <a:r>
              <a:rPr lang="en" sz="3200" dirty="0"/>
              <a:t>It </a:t>
            </a:r>
            <a:r>
              <a:rPr lang="en" sz="3200" i="1" dirty="0"/>
              <a:t>IS</a:t>
            </a:r>
            <a:r>
              <a:rPr lang="en" sz="3200" dirty="0"/>
              <a:t> appropriate to have some time on your agenda </a:t>
            </a:r>
          </a:p>
          <a:p>
            <a:pPr marL="800100" lvl="1" indent="-342900"/>
            <a:r>
              <a:rPr lang="en" sz="3000" dirty="0"/>
              <a:t>take time/space to ground oneself</a:t>
            </a:r>
          </a:p>
          <a:p>
            <a:pPr marL="800100" lvl="1" indent="-342900"/>
            <a:r>
              <a:rPr lang="en" sz="3000" dirty="0"/>
              <a:t>take 5-10 minutes to connect with others</a:t>
            </a:r>
            <a:endParaRPr sz="3000" dirty="0"/>
          </a:p>
          <a:p>
            <a:pPr marL="342900" indent="-342900">
              <a:buFont typeface="Arial" panose="020B0604020202020204" pitchFamily="34" charset="0"/>
              <a:buChar char="•"/>
            </a:pPr>
            <a:r>
              <a:rPr lang="en" sz="3200" dirty="0"/>
              <a:t>Bring it into the space as a leader</a:t>
            </a:r>
            <a:endParaRPr sz="3200" dirty="0"/>
          </a:p>
          <a:p>
            <a:pPr marL="342900" indent="-342900">
              <a:buFont typeface="Arial" panose="020B0604020202020204" pitchFamily="34" charset="0"/>
              <a:buChar char="•"/>
            </a:pPr>
            <a:r>
              <a:rPr lang="en" sz="3200" dirty="0"/>
              <a:t>Import it into the work</a:t>
            </a:r>
            <a:endParaRPr sz="3200" dirty="0"/>
          </a:p>
        </p:txBody>
      </p:sp>
      <p:pic>
        <p:nvPicPr>
          <p:cNvPr id="3" name="Picture 2" descr="Female friends texting with cell phones in cafe">
            <a:extLst>
              <a:ext uri="{FF2B5EF4-FFF2-40B4-BE49-F238E27FC236}">
                <a16:creationId xmlns:a16="http://schemas.microsoft.com/office/drawing/2014/main" id="{E9D04232-255F-46ED-A1CF-9B508A41E16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07051" y="611993"/>
            <a:ext cx="3355943" cy="2817007"/>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0"/>
          <p:cNvSpPr txBox="1">
            <a:spLocks noGrp="1"/>
          </p:cNvSpPr>
          <p:nvPr>
            <p:ph type="title"/>
          </p:nvPr>
        </p:nvSpPr>
        <p:spPr>
          <a:xfrm>
            <a:off x="2560319" y="403412"/>
            <a:ext cx="8793479" cy="1685768"/>
          </a:xfrm>
        </p:spPr>
        <p:txBody>
          <a:bodyPr spcFirstLastPara="1" vert="horz" wrap="square" lIns="121900" tIns="121900" rIns="121900" bIns="121900" numCol="1" anchor="b" anchorCtr="0" compatLnSpc="1">
            <a:prstTxWarp prst="textNoShape">
              <a:avLst/>
            </a:prstTxWarp>
            <a:normAutofit/>
          </a:bodyPr>
          <a:lstStyle/>
          <a:p>
            <a:r>
              <a:rPr lang="en"/>
              <a:t>Self-care Check-up</a:t>
            </a:r>
            <a:endParaRPr/>
          </a:p>
        </p:txBody>
      </p:sp>
      <p:sp>
        <p:nvSpPr>
          <p:cNvPr id="89" name="Slide Number Placeholder 3">
            <a:extLst>
              <a:ext uri="{FF2B5EF4-FFF2-40B4-BE49-F238E27FC236}">
                <a16:creationId xmlns:a16="http://schemas.microsoft.com/office/drawing/2014/main" id="{A495A734-C141-40A9-8224-0398FFC2B7A8}"/>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384C949E-1E58-A146-8787-2A5DB0B69B3F}" type="slidenum">
              <a:rPr lang="en-US" altLang="en-US"/>
              <a:pPr>
                <a:spcAft>
                  <a:spcPts val="600"/>
                </a:spcAft>
                <a:defRPr/>
              </a:pPr>
              <a:t>8</a:t>
            </a:fld>
            <a:endParaRPr lang="en-US" altLang="en-US"/>
          </a:p>
        </p:txBody>
      </p:sp>
      <p:graphicFrame>
        <p:nvGraphicFramePr>
          <p:cNvPr id="149" name="Google Shape;147;p30">
            <a:extLst>
              <a:ext uri="{FF2B5EF4-FFF2-40B4-BE49-F238E27FC236}">
                <a16:creationId xmlns:a16="http://schemas.microsoft.com/office/drawing/2014/main" id="{95D5E653-B8D1-4D87-B79F-B199AB0E5123}"/>
              </a:ext>
            </a:extLst>
          </p:cNvPr>
          <p:cNvGraphicFramePr>
            <a:graphicFrameLocks noGrp="1"/>
          </p:cNvGraphicFramePr>
          <p:nvPr>
            <p:ph idx="1"/>
            <p:extLst>
              <p:ext uri="{D42A27DB-BD31-4B8C-83A1-F6EECF244321}">
                <p14:modId xmlns:p14="http://schemas.microsoft.com/office/powerpoint/2010/main" val="1366359888"/>
              </p:ext>
            </p:extLst>
          </p:nvPr>
        </p:nvGraphicFramePr>
        <p:xfrm>
          <a:off x="1244774" y="1028892"/>
          <a:ext cx="10523806" cy="3569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F6FF3C20-9E7E-407B-8463-74059B85B61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25144" y="3487779"/>
            <a:ext cx="7110708" cy="3120411"/>
          </a:xfrm>
          <a:prstGeom prst="rect">
            <a:avLst/>
          </a:prstGeom>
        </p:spPr>
      </p:pic>
      <p:cxnSp>
        <p:nvCxnSpPr>
          <p:cNvPr id="5" name="Straight Arrow Connector 4">
            <a:extLst>
              <a:ext uri="{FF2B5EF4-FFF2-40B4-BE49-F238E27FC236}">
                <a16:creationId xmlns:a16="http://schemas.microsoft.com/office/drawing/2014/main" id="{3B4C1CE8-D663-44ED-874B-EE0E16957C17}"/>
              </a:ext>
            </a:extLst>
          </p:cNvPr>
          <p:cNvCxnSpPr/>
          <p:nvPr/>
        </p:nvCxnSpPr>
        <p:spPr>
          <a:xfrm>
            <a:off x="7119418" y="4383464"/>
            <a:ext cx="902792" cy="116892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2"/>
          <p:cNvSpPr txBox="1">
            <a:spLocks noGrp="1"/>
          </p:cNvSpPr>
          <p:nvPr>
            <p:ph type="title"/>
          </p:nvPr>
        </p:nvSpPr>
        <p:spPr>
          <a:xfrm>
            <a:off x="1277650" y="365125"/>
            <a:ext cx="10046043" cy="1325563"/>
          </a:xfrm>
        </p:spPr>
        <p:txBody>
          <a:bodyPr spcFirstLastPara="1" vert="horz" wrap="square" lIns="121900" tIns="121900" rIns="121900" bIns="121900" numCol="1" anchor="b" anchorCtr="0" compatLnSpc="1">
            <a:prstTxWarp prst="textNoShape">
              <a:avLst/>
            </a:prstTxWarp>
            <a:normAutofit/>
          </a:bodyPr>
          <a:lstStyle/>
          <a:p>
            <a:r>
              <a:rPr lang="en"/>
              <a:t>Self-care Ideas</a:t>
            </a:r>
            <a:endParaRPr/>
          </a:p>
        </p:txBody>
      </p:sp>
      <p:sp>
        <p:nvSpPr>
          <p:cNvPr id="101" name="Slide Number Placeholder 3">
            <a:extLst>
              <a:ext uri="{FF2B5EF4-FFF2-40B4-BE49-F238E27FC236}">
                <a16:creationId xmlns:a16="http://schemas.microsoft.com/office/drawing/2014/main" id="{EFE56E72-AD04-4A41-8287-E7CEEE02A7A2}"/>
              </a:ext>
            </a:extLst>
          </p:cNvPr>
          <p:cNvSpPr>
            <a:spLocks noGrp="1"/>
          </p:cNvSpPr>
          <p:nvPr>
            <p:ph type="sldNum" sz="quarter" idx="10"/>
          </p:nvPr>
        </p:nvSpPr>
        <p:spPr>
          <a:xfrm>
            <a:off x="10437813" y="6356350"/>
            <a:ext cx="915987" cy="365125"/>
          </a:xfrm>
        </p:spPr>
        <p:txBody>
          <a:bodyPr/>
          <a:lstStyle/>
          <a:p>
            <a:pPr>
              <a:spcAft>
                <a:spcPts val="600"/>
              </a:spcAft>
              <a:defRPr/>
            </a:pPr>
            <a:fld id="{384C949E-1E58-A146-8787-2A5DB0B69B3F}" type="slidenum">
              <a:rPr lang="en-US" altLang="en-US"/>
              <a:pPr>
                <a:spcAft>
                  <a:spcPts val="600"/>
                </a:spcAft>
                <a:defRPr/>
              </a:pPr>
              <a:t>9</a:t>
            </a:fld>
            <a:endParaRPr lang="en-US" altLang="en-US"/>
          </a:p>
        </p:txBody>
      </p:sp>
      <p:graphicFrame>
        <p:nvGraphicFramePr>
          <p:cNvPr id="161" name="Google Shape;159;p32">
            <a:extLst>
              <a:ext uri="{FF2B5EF4-FFF2-40B4-BE49-F238E27FC236}">
                <a16:creationId xmlns:a16="http://schemas.microsoft.com/office/drawing/2014/main" id="{6DAC83C0-9660-4B34-B8B3-8BC1F75C0F14}"/>
              </a:ext>
            </a:extLst>
          </p:cNvPr>
          <p:cNvGraphicFramePr/>
          <p:nvPr>
            <p:extLst>
              <p:ext uri="{D42A27DB-BD31-4B8C-83A1-F6EECF244321}">
                <p14:modId xmlns:p14="http://schemas.microsoft.com/office/powerpoint/2010/main" val="229369222"/>
              </p:ext>
            </p:extLst>
          </p:nvPr>
        </p:nvGraphicFramePr>
        <p:xfrm>
          <a:off x="1277650" y="1798320"/>
          <a:ext cx="10058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ASCCC Curriculum Inst. 2020 Theme">
  <a:themeElements>
    <a:clrScheme name="ASCCC FLI 2021">
      <a:dk1>
        <a:srgbClr val="0A3D57"/>
      </a:dk1>
      <a:lt1>
        <a:srgbClr val="FFFFFF"/>
      </a:lt1>
      <a:dk2>
        <a:srgbClr val="006393"/>
      </a:dk2>
      <a:lt2>
        <a:srgbClr val="B0E5F7"/>
      </a:lt2>
      <a:accent1>
        <a:srgbClr val="189B5A"/>
      </a:accent1>
      <a:accent2>
        <a:srgbClr val="7454B6"/>
      </a:accent2>
      <a:accent3>
        <a:srgbClr val="86D6F3"/>
      </a:accent3>
      <a:accent4>
        <a:srgbClr val="9EDA5C"/>
      </a:accent4>
      <a:accent5>
        <a:srgbClr val="007E48"/>
      </a:accent5>
      <a:accent6>
        <a:srgbClr val="63CBEF"/>
      </a:accent6>
      <a:hlink>
        <a:srgbClr val="7555B7"/>
      </a:hlink>
      <a:folHlink>
        <a:srgbClr val="B196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LI 2021 ppt template 1  -  Compatibility Mode" id="{3E6D1484-3BBD-4745-B211-CAEC55FD0E72}" vid="{6BFFB59E-2EC8-4D41-9B0D-FA85E4430E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FLI 2021 ppt template 1</Template>
  <TotalTime>113</TotalTime>
  <Words>1751</Words>
  <Application>Microsoft Office PowerPoint</Application>
  <PresentationFormat>Widescreen</PresentationFormat>
  <Paragraphs>160</Paragraphs>
  <Slides>22</Slides>
  <Notes>19</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Palatino</vt:lpstr>
      <vt:lpstr>Wingdings</vt:lpstr>
      <vt:lpstr>ASCCC Curriculum Inst. 2020 Theme</vt:lpstr>
      <vt:lpstr>From an Empty Cup You Cannot Pour:  Self-Care Check-up  Wednesday, June 16, 2021 at 3:45pm--5:00 pm Michelle Velasquez Bean, ASCCC Treasurer Karen Chow, ASCCC Area B Representative</vt:lpstr>
      <vt:lpstr>Session Description</vt:lpstr>
      <vt:lpstr>Today, we will . . .</vt:lpstr>
      <vt:lpstr>PowerPoint Presentation</vt:lpstr>
      <vt:lpstr>Caring is self-preservation, especially for BIPOC</vt:lpstr>
      <vt:lpstr>Fears List: Use the Google doc</vt:lpstr>
      <vt:lpstr>Self-care is a collective act!</vt:lpstr>
      <vt:lpstr>Self-care Check-up</vt:lpstr>
      <vt:lpstr>Self-care Ideas</vt:lpstr>
      <vt:lpstr>Some Promising Practices</vt:lpstr>
      <vt:lpstr>Some Promising Practices (cont’d)</vt:lpstr>
      <vt:lpstr>Managing the Demands as President and Academic Leader</vt:lpstr>
      <vt:lpstr>Phrases for Balance and Strength</vt:lpstr>
      <vt:lpstr>Benefits of Prioritizing Self-Care</vt:lpstr>
      <vt:lpstr>Collective Self Care and Your Senate Meeting Agenda</vt:lpstr>
      <vt:lpstr>Today’s Takeaways Feel free to RAISE HAND to share</vt:lpstr>
      <vt:lpstr>Self-care Plan—COMMIT TO YOURSELF for this coming year!  </vt:lpstr>
      <vt:lpstr>PowerPoint Presentation</vt:lpstr>
      <vt:lpstr>PowerPoint Presentation</vt:lpstr>
      <vt:lpstr>PowerPoint Presentation</vt:lpstr>
      <vt:lpstr>Some Other Resources</vt:lpstr>
      <vt:lpstr>Thank you and be well!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an Empty Cup You Cannot Pour:  Self-Care Check-up  Wednesday, June 16, 2021 at 3:45pm--5:00 pm Michelle Velasquez Bean, ASCCC Treasurer Karen Chow, ASCCC Area B Representative</dc:title>
  <dc:creator>Michelle Bean</dc:creator>
  <cp:lastModifiedBy>Michelle Bean</cp:lastModifiedBy>
  <cp:revision>3</cp:revision>
  <cp:lastPrinted>2020-11-24T19:39:26Z</cp:lastPrinted>
  <dcterms:created xsi:type="dcterms:W3CDTF">2021-06-15T00:10:54Z</dcterms:created>
  <dcterms:modified xsi:type="dcterms:W3CDTF">2021-06-15T05:32:45Z</dcterms:modified>
</cp:coreProperties>
</file>