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6098"/>
  </p:normalViewPr>
  <p:slideViewPr>
    <p:cSldViewPr snapToGrid="0" snapToObjects="1">
      <p:cViewPr varScale="1">
        <p:scale>
          <a:sx n="67" d="100"/>
          <a:sy n="67" d="100"/>
        </p:scale>
        <p:origin x="640" y="3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6/16/2021</a:t>
            </a:fld>
            <a:endParaRPr lang="en-US"/>
          </a:p>
        </p:txBody>
      </p:sp>
      <p:sp>
        <p:nvSpPr>
          <p:cNvPr id="4" name="Footer Placeholder 3">
            <a:extLst>
              <a:ext uri="{FF2B5EF4-FFF2-40B4-BE49-F238E27FC236}">
                <a16:creationId xmlns:a16="http://schemas.microsoft.com/office/drawing/2014/main"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6/16/2021</a:t>
            </a:fld>
            <a:endParaRPr lang="en-US"/>
          </a:p>
        </p:txBody>
      </p:sp>
      <p:sp>
        <p:nvSpPr>
          <p:cNvPr id="4" name="Slide Image Placeholder 3">
            <a:extLst>
              <a:ext uri="{FF2B5EF4-FFF2-40B4-BE49-F238E27FC236}">
                <a16:creationId xmlns:a16="http://schemas.microsoft.com/office/drawing/2014/main"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06088A0-6770-8842-AAB0-A6DCBD830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ccc.org/papers/developing-model-effective-senateunion-relations" TargetMode="External"/><Relationship Id="rId2" Type="http://schemas.openxmlformats.org/officeDocument/2006/relationships/hyperlink" Target="http://www.asccc.org" TargetMode="External"/><Relationship Id="rId1" Type="http://schemas.openxmlformats.org/officeDocument/2006/relationships/slideLayout" Target="../slideLayouts/slideLayout2.xml"/><Relationship Id="rId4" Type="http://schemas.openxmlformats.org/officeDocument/2006/relationships/hyperlink" Target="https://www.asccc.org/content/senate-and-union-relationship-understanding-their-roles-and-working-togeth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illwynkoop@gmaill.com" TargetMode="External"/><Relationship Id="rId2" Type="http://schemas.openxmlformats.org/officeDocument/2006/relationships/hyperlink" Target="mailto:info@asccc.org" TargetMode="External"/><Relationship Id="rId1" Type="http://schemas.openxmlformats.org/officeDocument/2006/relationships/slideLayout" Target="../slideLayouts/slideLayout4.xml"/><Relationship Id="rId4" Type="http://schemas.openxmlformats.org/officeDocument/2006/relationships/hyperlink" Target="mailto:lheard@mtsa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xtranet.cccco.edu/Divisions/StudentServices/StudentSenate.aspx" TargetMode="External"/><Relationship Id="rId2" Type="http://schemas.openxmlformats.org/officeDocument/2006/relationships/hyperlink" Target="https://sites.google.com/studentsenateccc.org/sscc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4C024CE1-8729-9A45-B64C-4C99EAD38149}"/>
              </a:ext>
            </a:extLst>
          </p:cNvPr>
          <p:cNvSpPr>
            <a:spLocks noGrp="1" noChangeArrowheads="1"/>
          </p:cNvSpPr>
          <p:nvPr>
            <p:ph type="title"/>
          </p:nvPr>
        </p:nvSpPr>
        <p:spPr>
          <a:xfrm>
            <a:off x="958850" y="4631601"/>
            <a:ext cx="10433050" cy="2117913"/>
          </a:xfrm>
        </p:spPr>
        <p:txBody>
          <a:bodyPr>
            <a:normAutofit fontScale="90000"/>
          </a:bodyPr>
          <a:lstStyle/>
          <a:p>
            <a:pPr marL="0" lvl="0" indent="0" algn="ctr" rtl="0">
              <a:lnSpc>
                <a:spcPct val="115000"/>
              </a:lnSpc>
              <a:spcBef>
                <a:spcPts val="0"/>
              </a:spcBef>
              <a:spcAft>
                <a:spcPts val="0"/>
              </a:spcAft>
              <a:buClr>
                <a:schemeClr val="dk1"/>
              </a:buClr>
              <a:buSzPts val="1100"/>
              <a:buFont typeface="Arial"/>
              <a:buNone/>
            </a:pPr>
            <a:r>
              <a:rPr lang="en-US" sz="6000" b="1" dirty="0"/>
              <a:t>Senate/Union Relations</a:t>
            </a:r>
            <a:br>
              <a:rPr lang="en-US" sz="4900" b="1" dirty="0"/>
            </a:br>
            <a:r>
              <a:rPr lang="en-US" sz="1000" b="1" dirty="0"/>
              <a:t> </a:t>
            </a:r>
            <a:br>
              <a:rPr lang="en-US" b="1" dirty="0">
                <a:solidFill>
                  <a:schemeClr val="dk1"/>
                </a:solidFill>
              </a:rPr>
            </a:br>
            <a:r>
              <a:rPr lang="en-US" sz="3100" dirty="0"/>
              <a:t>Wendy Brill-Wynkoop, President, FACCC</a:t>
            </a:r>
            <a:br>
              <a:rPr lang="en-US" sz="3100" dirty="0"/>
            </a:br>
            <a:r>
              <a:rPr lang="en-US" sz="3100" dirty="0"/>
              <a:t>Lance Heard, At Large Representative, ASCCC</a:t>
            </a:r>
            <a:br>
              <a:rPr lang="en-US" sz="3100" dirty="0">
                <a:solidFill>
                  <a:schemeClr val="dk1"/>
                </a:solidFill>
              </a:rPr>
            </a:br>
            <a:br>
              <a:rPr lang="en-US" sz="4000" b="0" i="0" u="none" strike="noStrike" cap="none" dirty="0">
                <a:solidFill>
                  <a:srgbClr val="3F3F3F"/>
                </a:solidFill>
                <a:latin typeface="Arial"/>
                <a:ea typeface="Arial"/>
                <a:cs typeface="Arial"/>
                <a:sym typeface="Arial"/>
              </a:rPr>
            </a:b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29CC-2C4C-4E92-997E-A1B710817750}"/>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831D7E95-50CC-4CE9-B56B-1488B755B5A3}"/>
              </a:ext>
            </a:extLst>
          </p:cNvPr>
          <p:cNvSpPr>
            <a:spLocks noGrp="1"/>
          </p:cNvSpPr>
          <p:nvPr>
            <p:ph idx="1"/>
          </p:nvPr>
        </p:nvSpPr>
        <p:spPr/>
        <p:txBody>
          <a:bodyPr/>
          <a:lstStyle/>
          <a:p>
            <a:pPr marL="0" marR="0" lvl="0" indent="0" algn="l" rtl="0">
              <a:spcBef>
                <a:spcPts val="0"/>
              </a:spcBef>
              <a:spcAft>
                <a:spcPts val="0"/>
              </a:spcAft>
              <a:buClr>
                <a:schemeClr val="accent1"/>
              </a:buClr>
              <a:buSzPts val="2040"/>
              <a:buFont typeface="Arial"/>
              <a:buNone/>
            </a:pPr>
            <a:r>
              <a:rPr lang="en-US" dirty="0"/>
              <a:t>The Biology Department would like to implement the use of plus/minus grading campus wide. </a:t>
            </a:r>
          </a:p>
          <a:p>
            <a:pPr marL="0" marR="0" lvl="0" indent="0" algn="l" rtl="0">
              <a:spcBef>
                <a:spcPts val="0"/>
              </a:spcBef>
              <a:spcAft>
                <a:spcPts val="0"/>
              </a:spcAft>
              <a:buClr>
                <a:schemeClr val="accent1"/>
              </a:buClr>
              <a:buSzPts val="2040"/>
              <a:buFont typeface="Arial"/>
              <a:buNone/>
            </a:pPr>
            <a:endParaRPr lang="en-US" dirty="0"/>
          </a:p>
          <a:p>
            <a:pPr marL="0" marR="0" lvl="0" indent="0" algn="l" rtl="0">
              <a:spcBef>
                <a:spcPts val="0"/>
              </a:spcBef>
              <a:spcAft>
                <a:spcPts val="0"/>
              </a:spcAft>
              <a:buClr>
                <a:schemeClr val="accent1"/>
              </a:buClr>
              <a:buSzPts val="2040"/>
              <a:buFont typeface="Arial"/>
              <a:buNone/>
            </a:pPr>
            <a:r>
              <a:rPr lang="en-US" dirty="0"/>
              <a:t>Using the poll feature, please indicate which stakeholder(s) should be involved in the decision making process</a:t>
            </a:r>
          </a:p>
          <a:p>
            <a:pPr marL="0" marR="0" lvl="0" indent="0" algn="l" rtl="0">
              <a:spcBef>
                <a:spcPts val="0"/>
              </a:spcBef>
              <a:spcAft>
                <a:spcPts val="0"/>
              </a:spcAft>
              <a:buClr>
                <a:schemeClr val="accent1"/>
              </a:buClr>
              <a:buSzPts val="2040"/>
              <a:buFont typeface="Arial"/>
              <a:buNone/>
            </a:pPr>
            <a:endParaRPr lang="en-US" dirty="0"/>
          </a:p>
          <a:p>
            <a:pPr marL="0" marR="0" lvl="0" indent="0" algn="l" rtl="0">
              <a:spcBef>
                <a:spcPts val="0"/>
              </a:spcBef>
              <a:spcAft>
                <a:spcPts val="0"/>
              </a:spcAft>
              <a:buClr>
                <a:schemeClr val="accent1"/>
              </a:buClr>
              <a:buSzPts val="2040"/>
              <a:buFont typeface="Arial"/>
              <a:buNone/>
            </a:pPr>
            <a:r>
              <a:rPr lang="en-US" dirty="0"/>
              <a:t>Senate? Union? Both? Any others? </a:t>
            </a:r>
          </a:p>
          <a:p>
            <a:endParaRPr lang="en-US" dirty="0"/>
          </a:p>
        </p:txBody>
      </p:sp>
      <p:sp>
        <p:nvSpPr>
          <p:cNvPr id="4" name="Slide Number Placeholder 3">
            <a:extLst>
              <a:ext uri="{FF2B5EF4-FFF2-40B4-BE49-F238E27FC236}">
                <a16:creationId xmlns:a16="http://schemas.microsoft.com/office/drawing/2014/main" id="{D3683D2F-E08C-4C8E-8482-1B1CBC348C48}"/>
              </a:ext>
            </a:extLst>
          </p:cNvPr>
          <p:cNvSpPr>
            <a:spLocks noGrp="1"/>
          </p:cNvSpPr>
          <p:nvPr>
            <p:ph type="sldNum" sz="quarter" idx="10"/>
          </p:nvPr>
        </p:nvSpPr>
        <p:spPr/>
        <p:txBody>
          <a:bodyPr/>
          <a:lstStyle/>
          <a:p>
            <a:pPr>
              <a:defRPr/>
            </a:pPr>
            <a:fld id="{EF3FA80C-C703-6A42-9526-28B957E5C050}" type="slidenum">
              <a:rPr lang="en-US" smtClean="0"/>
              <a:pPr>
                <a:defRPr/>
              </a:pPr>
              <a:t>10</a:t>
            </a:fld>
            <a:endParaRPr lang="en-US" dirty="0"/>
          </a:p>
        </p:txBody>
      </p:sp>
    </p:spTree>
    <p:extLst>
      <p:ext uri="{BB962C8B-B14F-4D97-AF65-F5344CB8AC3E}">
        <p14:creationId xmlns:p14="http://schemas.microsoft.com/office/powerpoint/2010/main" val="3309697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7805-DED6-451D-B22B-2E0AD327F264}"/>
              </a:ext>
            </a:extLst>
          </p:cNvPr>
          <p:cNvSpPr>
            <a:spLocks noGrp="1"/>
          </p:cNvSpPr>
          <p:nvPr>
            <p:ph type="title"/>
          </p:nvPr>
        </p:nvSpPr>
        <p:spPr/>
        <p:txBody>
          <a:bodyPr/>
          <a:lstStyle/>
          <a:p>
            <a:r>
              <a:rPr lang="en-US" dirty="0"/>
              <a:t>Scenario #2 </a:t>
            </a:r>
          </a:p>
        </p:txBody>
      </p:sp>
      <p:sp>
        <p:nvSpPr>
          <p:cNvPr id="3" name="Content Placeholder 2">
            <a:extLst>
              <a:ext uri="{FF2B5EF4-FFF2-40B4-BE49-F238E27FC236}">
                <a16:creationId xmlns:a16="http://schemas.microsoft.com/office/drawing/2014/main" id="{57A39473-CACC-493F-AFCB-C2CF6B218664}"/>
              </a:ext>
            </a:extLst>
          </p:cNvPr>
          <p:cNvSpPr>
            <a:spLocks noGrp="1"/>
          </p:cNvSpPr>
          <p:nvPr>
            <p:ph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The district would like to include cultural competency and diversity-focused criteria in faculty evaluation processes.</a:t>
            </a:r>
          </a:p>
          <a:p>
            <a:pPr marL="0" lvl="0" indent="0" algn="l" rtl="0">
              <a:lnSpc>
                <a:spcPct val="115000"/>
              </a:lnSpc>
              <a:spcBef>
                <a:spcPts val="0"/>
              </a:spcBef>
              <a:spcAft>
                <a:spcPts val="0"/>
              </a:spcAft>
              <a:buClr>
                <a:schemeClr val="dk1"/>
              </a:buClr>
              <a:buSzPts val="1100"/>
              <a:buFont typeface="Arial"/>
              <a:buNone/>
            </a:pPr>
            <a:endParaRPr lang="en-US" dirty="0">
              <a:highlight>
                <a:srgbClr val="FFFF00"/>
              </a:highlight>
            </a:endParaRPr>
          </a:p>
          <a:p>
            <a:pPr marL="0" lvl="0" indent="0" algn="l" rtl="0">
              <a:spcBef>
                <a:spcPts val="0"/>
              </a:spcBef>
              <a:spcAft>
                <a:spcPts val="0"/>
              </a:spcAft>
              <a:buClr>
                <a:schemeClr val="accent1"/>
              </a:buClr>
              <a:buSzPts val="2040"/>
              <a:buFont typeface="Arial"/>
              <a:buNone/>
            </a:pPr>
            <a:r>
              <a:rPr lang="en-US" dirty="0"/>
              <a:t>Please respond with which stakeholder(s) should be involved in the decision making process</a:t>
            </a:r>
          </a:p>
          <a:p>
            <a:pPr marL="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Senate? Union? Both? Any others? </a:t>
            </a:r>
          </a:p>
          <a:p>
            <a:endParaRPr lang="en-US" dirty="0"/>
          </a:p>
        </p:txBody>
      </p:sp>
      <p:sp>
        <p:nvSpPr>
          <p:cNvPr id="4" name="Slide Number Placeholder 3">
            <a:extLst>
              <a:ext uri="{FF2B5EF4-FFF2-40B4-BE49-F238E27FC236}">
                <a16:creationId xmlns:a16="http://schemas.microsoft.com/office/drawing/2014/main" id="{C64A580B-F683-4B9B-8D41-FFCFE13BD5F1}"/>
              </a:ext>
            </a:extLst>
          </p:cNvPr>
          <p:cNvSpPr>
            <a:spLocks noGrp="1"/>
          </p:cNvSpPr>
          <p:nvPr>
            <p:ph type="sldNum" sz="quarter" idx="10"/>
          </p:nvPr>
        </p:nvSpPr>
        <p:spPr/>
        <p:txBody>
          <a:bodyPr/>
          <a:lstStyle/>
          <a:p>
            <a:pPr>
              <a:defRPr/>
            </a:pPr>
            <a:fld id="{EF3FA80C-C703-6A42-9526-28B957E5C050}" type="slidenum">
              <a:rPr lang="en-US" smtClean="0"/>
              <a:pPr>
                <a:defRPr/>
              </a:pPr>
              <a:t>11</a:t>
            </a:fld>
            <a:endParaRPr lang="en-US" dirty="0"/>
          </a:p>
        </p:txBody>
      </p:sp>
    </p:spTree>
    <p:extLst>
      <p:ext uri="{BB962C8B-B14F-4D97-AF65-F5344CB8AC3E}">
        <p14:creationId xmlns:p14="http://schemas.microsoft.com/office/powerpoint/2010/main" val="119650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9DB8-C173-4D28-B66B-083C32EF6FE0}"/>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1251AC1F-6EC4-4919-A34D-61B9B29A0905}"/>
              </a:ext>
            </a:extLst>
          </p:cNvPr>
          <p:cNvSpPr>
            <a:spLocks noGrp="1"/>
          </p:cNvSpPr>
          <p:nvPr>
            <p:ph idx="1"/>
          </p:nvPr>
        </p:nvSpPr>
        <p:spPr/>
        <p:txBody>
          <a:bodyPr/>
          <a:lstStyle/>
          <a:p>
            <a:pPr marL="0" marR="0" lvl="0" indent="0" algn="l" rtl="0">
              <a:spcBef>
                <a:spcPts val="0"/>
              </a:spcBef>
              <a:spcAft>
                <a:spcPts val="0"/>
              </a:spcAft>
              <a:buClr>
                <a:schemeClr val="accent1"/>
              </a:buClr>
              <a:buSzPts val="2040"/>
              <a:buFont typeface="Arial"/>
              <a:buNone/>
            </a:pPr>
            <a:r>
              <a:rPr lang="en-US" dirty="0"/>
              <a:t>College administration is interested in cutting programs to balance the budget during a recession. The administration recommends discontinuance of the welding program. Which stakeholders should be involved in decision-making process?</a:t>
            </a:r>
          </a:p>
          <a:p>
            <a:pPr marL="0" marR="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Using the poll feature, please indicate which stakeholder(s) should be involved in the decision making process</a:t>
            </a:r>
          </a:p>
          <a:p>
            <a:pPr marL="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Senate? Union? Both? Any others? </a:t>
            </a:r>
          </a:p>
          <a:p>
            <a:endParaRPr lang="en-US" dirty="0"/>
          </a:p>
        </p:txBody>
      </p:sp>
      <p:sp>
        <p:nvSpPr>
          <p:cNvPr id="4" name="Slide Number Placeholder 3">
            <a:extLst>
              <a:ext uri="{FF2B5EF4-FFF2-40B4-BE49-F238E27FC236}">
                <a16:creationId xmlns:a16="http://schemas.microsoft.com/office/drawing/2014/main" id="{9227A580-EB51-4B92-807C-199863AB9E03}"/>
              </a:ext>
            </a:extLst>
          </p:cNvPr>
          <p:cNvSpPr>
            <a:spLocks noGrp="1"/>
          </p:cNvSpPr>
          <p:nvPr>
            <p:ph type="sldNum" sz="quarter" idx="10"/>
          </p:nvPr>
        </p:nvSpPr>
        <p:spPr/>
        <p:txBody>
          <a:bodyPr/>
          <a:lstStyle/>
          <a:p>
            <a:pPr>
              <a:defRPr/>
            </a:pPr>
            <a:fld id="{EF3FA80C-C703-6A42-9526-28B957E5C050}" type="slidenum">
              <a:rPr lang="en-US" smtClean="0"/>
              <a:pPr>
                <a:defRPr/>
              </a:pPr>
              <a:t>12</a:t>
            </a:fld>
            <a:endParaRPr lang="en-US" dirty="0"/>
          </a:p>
        </p:txBody>
      </p:sp>
    </p:spTree>
    <p:extLst>
      <p:ext uri="{BB962C8B-B14F-4D97-AF65-F5344CB8AC3E}">
        <p14:creationId xmlns:p14="http://schemas.microsoft.com/office/powerpoint/2010/main" val="88434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D519-3F84-490E-8EE5-C704C979B6C5}"/>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F1076F27-8A37-427D-8F6D-5723C72DDCBE}"/>
              </a:ext>
            </a:extLst>
          </p:cNvPr>
          <p:cNvSpPr>
            <a:spLocks noGrp="1"/>
          </p:cNvSpPr>
          <p:nvPr>
            <p:ph idx="1"/>
          </p:nvPr>
        </p:nvSpPr>
        <p:spPr/>
        <p:txBody>
          <a:bodyPr/>
          <a:lstStyle/>
          <a:p>
            <a:pPr marL="0" marR="0" lvl="0" indent="0" algn="l" rtl="0">
              <a:spcBef>
                <a:spcPts val="0"/>
              </a:spcBef>
              <a:spcAft>
                <a:spcPts val="0"/>
              </a:spcAft>
              <a:buClr>
                <a:schemeClr val="accent1"/>
              </a:buClr>
              <a:buSzPts val="2040"/>
              <a:buFont typeface="Arial"/>
              <a:buNone/>
            </a:pPr>
            <a:r>
              <a:rPr lang="en-US" dirty="0"/>
              <a:t>As the term begins, a part time faculty with seniority had her class cancelled due to low enrollment. Does she have the right to take another faculty’s class with less seniority?</a:t>
            </a:r>
          </a:p>
          <a:p>
            <a:pPr marL="0" marR="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Using the poll feature, please indicate which stakeholder(s) should be involved in the decision making process</a:t>
            </a:r>
          </a:p>
          <a:p>
            <a:pPr marL="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Senate? Union? Both? Any others? </a:t>
            </a:r>
          </a:p>
          <a:p>
            <a:endParaRPr lang="en-US" dirty="0"/>
          </a:p>
        </p:txBody>
      </p:sp>
      <p:sp>
        <p:nvSpPr>
          <p:cNvPr id="4" name="Slide Number Placeholder 3">
            <a:extLst>
              <a:ext uri="{FF2B5EF4-FFF2-40B4-BE49-F238E27FC236}">
                <a16:creationId xmlns:a16="http://schemas.microsoft.com/office/drawing/2014/main" id="{7CF47D2F-AA54-4731-9668-38A0C04708C0}"/>
              </a:ext>
            </a:extLst>
          </p:cNvPr>
          <p:cNvSpPr>
            <a:spLocks noGrp="1"/>
          </p:cNvSpPr>
          <p:nvPr>
            <p:ph type="sldNum" sz="quarter" idx="10"/>
          </p:nvPr>
        </p:nvSpPr>
        <p:spPr/>
        <p:txBody>
          <a:bodyPr/>
          <a:lstStyle/>
          <a:p>
            <a:pPr>
              <a:defRPr/>
            </a:pPr>
            <a:fld id="{EF3FA80C-C703-6A42-9526-28B957E5C050}" type="slidenum">
              <a:rPr lang="en-US" smtClean="0"/>
              <a:pPr>
                <a:defRPr/>
              </a:pPr>
              <a:t>13</a:t>
            </a:fld>
            <a:endParaRPr lang="en-US" dirty="0"/>
          </a:p>
        </p:txBody>
      </p:sp>
    </p:spTree>
    <p:extLst>
      <p:ext uri="{BB962C8B-B14F-4D97-AF65-F5344CB8AC3E}">
        <p14:creationId xmlns:p14="http://schemas.microsoft.com/office/powerpoint/2010/main" val="325159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94F7-A67C-4C45-BDB0-7F142380AD27}"/>
              </a:ext>
            </a:extLst>
          </p:cNvPr>
          <p:cNvSpPr>
            <a:spLocks noGrp="1"/>
          </p:cNvSpPr>
          <p:nvPr>
            <p:ph type="title"/>
          </p:nvPr>
        </p:nvSpPr>
        <p:spPr/>
        <p:txBody>
          <a:bodyPr/>
          <a:lstStyle/>
          <a:p>
            <a:r>
              <a:rPr lang="en-US" dirty="0"/>
              <a:t>Scenario #5 </a:t>
            </a:r>
          </a:p>
        </p:txBody>
      </p:sp>
      <p:sp>
        <p:nvSpPr>
          <p:cNvPr id="3" name="Content Placeholder 2">
            <a:extLst>
              <a:ext uri="{FF2B5EF4-FFF2-40B4-BE49-F238E27FC236}">
                <a16:creationId xmlns:a16="http://schemas.microsoft.com/office/drawing/2014/main" id="{41F3620C-43F4-4115-8FE1-F3354B82A23D}"/>
              </a:ext>
            </a:extLst>
          </p:cNvPr>
          <p:cNvSpPr>
            <a:spLocks noGrp="1"/>
          </p:cNvSpPr>
          <p:nvPr>
            <p:ph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2400" dirty="0"/>
              <a:t>A world-wide pandemic forces all community college coursework to be delivered online. At your campus, faculty must be prepared to teach online. Can they be forced to participate in training as a condition for teaching in this situation?</a:t>
            </a:r>
          </a:p>
          <a:p>
            <a:pPr marL="0" lvl="0" indent="0" algn="l" rtl="0">
              <a:lnSpc>
                <a:spcPct val="115000"/>
              </a:lnSpc>
              <a:spcBef>
                <a:spcPts val="0"/>
              </a:spcBef>
              <a:spcAft>
                <a:spcPts val="0"/>
              </a:spcAft>
              <a:buClr>
                <a:schemeClr val="dk1"/>
              </a:buClr>
              <a:buSzPts val="1100"/>
              <a:buFont typeface="Arial"/>
              <a:buNone/>
            </a:pPr>
            <a:endParaRPr lang="en-US" sz="2400" dirty="0"/>
          </a:p>
          <a:p>
            <a:pPr marL="0" lvl="0" indent="0" algn="l" rtl="0">
              <a:spcBef>
                <a:spcPts val="0"/>
              </a:spcBef>
              <a:spcAft>
                <a:spcPts val="0"/>
              </a:spcAft>
              <a:buClr>
                <a:schemeClr val="accent1"/>
              </a:buClr>
              <a:buSzPts val="2040"/>
              <a:buFont typeface="Arial"/>
              <a:buNone/>
            </a:pPr>
            <a:r>
              <a:rPr lang="en-US" sz="2400" dirty="0"/>
              <a:t>Using the poll feature, please indicate which stakeholder(s) should be involved in the decision making process</a:t>
            </a:r>
          </a:p>
          <a:p>
            <a:pPr marL="0" lvl="0" indent="0" algn="l" rtl="0">
              <a:spcBef>
                <a:spcPts val="0"/>
              </a:spcBef>
              <a:spcAft>
                <a:spcPts val="0"/>
              </a:spcAft>
              <a:buClr>
                <a:schemeClr val="accent1"/>
              </a:buClr>
              <a:buSzPts val="2040"/>
              <a:buFont typeface="Arial"/>
              <a:buNone/>
            </a:pPr>
            <a:endParaRPr lang="en-US" sz="2400" dirty="0"/>
          </a:p>
          <a:p>
            <a:pPr marL="0" lvl="0" indent="0" algn="l" rtl="0">
              <a:spcBef>
                <a:spcPts val="0"/>
              </a:spcBef>
              <a:spcAft>
                <a:spcPts val="0"/>
              </a:spcAft>
              <a:buClr>
                <a:schemeClr val="accent1"/>
              </a:buClr>
              <a:buSzPts val="2040"/>
              <a:buFont typeface="Arial"/>
              <a:buNone/>
            </a:pPr>
            <a:r>
              <a:rPr lang="en-US" sz="2400" dirty="0"/>
              <a:t>Senate? Union? Both? Any others? </a:t>
            </a:r>
          </a:p>
          <a:p>
            <a:endParaRPr lang="en-US" dirty="0"/>
          </a:p>
        </p:txBody>
      </p:sp>
      <p:sp>
        <p:nvSpPr>
          <p:cNvPr id="4" name="Slide Number Placeholder 3">
            <a:extLst>
              <a:ext uri="{FF2B5EF4-FFF2-40B4-BE49-F238E27FC236}">
                <a16:creationId xmlns:a16="http://schemas.microsoft.com/office/drawing/2014/main" id="{327EC902-3377-4FCF-B7F5-37C82186510D}"/>
              </a:ext>
            </a:extLst>
          </p:cNvPr>
          <p:cNvSpPr>
            <a:spLocks noGrp="1"/>
          </p:cNvSpPr>
          <p:nvPr>
            <p:ph type="sldNum" sz="quarter" idx="10"/>
          </p:nvPr>
        </p:nvSpPr>
        <p:spPr/>
        <p:txBody>
          <a:bodyPr/>
          <a:lstStyle/>
          <a:p>
            <a:pPr>
              <a:defRPr/>
            </a:pPr>
            <a:fld id="{EF3FA80C-C703-6A42-9526-28B957E5C050}" type="slidenum">
              <a:rPr lang="en-US" smtClean="0"/>
              <a:pPr>
                <a:defRPr/>
              </a:pPr>
              <a:t>14</a:t>
            </a:fld>
            <a:endParaRPr lang="en-US" dirty="0"/>
          </a:p>
        </p:txBody>
      </p:sp>
    </p:spTree>
    <p:extLst>
      <p:ext uri="{BB962C8B-B14F-4D97-AF65-F5344CB8AC3E}">
        <p14:creationId xmlns:p14="http://schemas.microsoft.com/office/powerpoint/2010/main" val="3121187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20E4-F9AA-454E-8C84-6FA0694D4A85}"/>
              </a:ext>
            </a:extLst>
          </p:cNvPr>
          <p:cNvSpPr>
            <a:spLocks noGrp="1"/>
          </p:cNvSpPr>
          <p:nvPr>
            <p:ph type="title"/>
          </p:nvPr>
        </p:nvSpPr>
        <p:spPr/>
        <p:txBody>
          <a:bodyPr/>
          <a:lstStyle/>
          <a:p>
            <a:r>
              <a:rPr lang="en-US" dirty="0"/>
              <a:t>Scenario #6</a:t>
            </a:r>
          </a:p>
        </p:txBody>
      </p:sp>
      <p:sp>
        <p:nvSpPr>
          <p:cNvPr id="3" name="Content Placeholder 2">
            <a:extLst>
              <a:ext uri="{FF2B5EF4-FFF2-40B4-BE49-F238E27FC236}">
                <a16:creationId xmlns:a16="http://schemas.microsoft.com/office/drawing/2014/main" id="{0DDAEB07-3691-4F82-B176-7FCE1B1A7825}"/>
              </a:ext>
            </a:extLst>
          </p:cNvPr>
          <p:cNvSpPr>
            <a:spLocks noGrp="1"/>
          </p:cNvSpPr>
          <p:nvPr>
            <p:ph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The faculty was informed by the district that a decision was made to shorten the academic term and change finals week. Should the Senate or the Union be involved in this decision?</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accent1"/>
              </a:buClr>
              <a:buSzPts val="2040"/>
              <a:buFont typeface="Arial"/>
              <a:buNone/>
            </a:pPr>
            <a:r>
              <a:rPr lang="en-US" dirty="0"/>
              <a:t>Using the poll feature, please indicate which stakeholder(s) should be involved in the decision making process</a:t>
            </a:r>
          </a:p>
          <a:p>
            <a:pPr marL="0" lvl="0" indent="0" algn="l" rtl="0">
              <a:spcBef>
                <a:spcPts val="0"/>
              </a:spcBef>
              <a:spcAft>
                <a:spcPts val="0"/>
              </a:spcAft>
              <a:buClr>
                <a:schemeClr val="accent1"/>
              </a:buClr>
              <a:buSzPts val="2040"/>
              <a:buFont typeface="Arial"/>
              <a:buNone/>
            </a:pPr>
            <a:endParaRPr lang="en-US" dirty="0"/>
          </a:p>
          <a:p>
            <a:pPr marL="0" lvl="0" indent="0" algn="l" rtl="0">
              <a:spcBef>
                <a:spcPts val="0"/>
              </a:spcBef>
              <a:spcAft>
                <a:spcPts val="0"/>
              </a:spcAft>
              <a:buClr>
                <a:schemeClr val="accent1"/>
              </a:buClr>
              <a:buSzPts val="2040"/>
              <a:buFont typeface="Arial"/>
              <a:buNone/>
            </a:pPr>
            <a:r>
              <a:rPr lang="en-US" dirty="0"/>
              <a:t>Senate? Union? Both? Any others? </a:t>
            </a:r>
          </a:p>
          <a:p>
            <a:endParaRPr lang="en-US" dirty="0"/>
          </a:p>
        </p:txBody>
      </p:sp>
      <p:sp>
        <p:nvSpPr>
          <p:cNvPr id="4" name="Slide Number Placeholder 3">
            <a:extLst>
              <a:ext uri="{FF2B5EF4-FFF2-40B4-BE49-F238E27FC236}">
                <a16:creationId xmlns:a16="http://schemas.microsoft.com/office/drawing/2014/main" id="{47ECF887-3811-4F14-A203-BD1320DECA6A}"/>
              </a:ext>
            </a:extLst>
          </p:cNvPr>
          <p:cNvSpPr>
            <a:spLocks noGrp="1"/>
          </p:cNvSpPr>
          <p:nvPr>
            <p:ph type="sldNum" sz="quarter" idx="10"/>
          </p:nvPr>
        </p:nvSpPr>
        <p:spPr/>
        <p:txBody>
          <a:bodyPr/>
          <a:lstStyle/>
          <a:p>
            <a:pPr>
              <a:defRPr/>
            </a:pPr>
            <a:fld id="{EF3FA80C-C703-6A42-9526-28B957E5C050}" type="slidenum">
              <a:rPr lang="en-US" smtClean="0"/>
              <a:pPr>
                <a:defRPr/>
              </a:pPr>
              <a:t>15</a:t>
            </a:fld>
            <a:endParaRPr lang="en-US" dirty="0"/>
          </a:p>
        </p:txBody>
      </p:sp>
    </p:spTree>
    <p:extLst>
      <p:ext uri="{BB962C8B-B14F-4D97-AF65-F5344CB8AC3E}">
        <p14:creationId xmlns:p14="http://schemas.microsoft.com/office/powerpoint/2010/main" val="362884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CE57-362E-4128-A5F6-000E5CD41A85}"/>
              </a:ext>
            </a:extLst>
          </p:cNvPr>
          <p:cNvSpPr>
            <a:spLocks noGrp="1"/>
          </p:cNvSpPr>
          <p:nvPr>
            <p:ph type="title"/>
          </p:nvPr>
        </p:nvSpPr>
        <p:spPr/>
        <p:txBody>
          <a:bodyPr/>
          <a:lstStyle/>
          <a:p>
            <a:r>
              <a:rPr lang="en-US" dirty="0"/>
              <a:t>Areas of Confusion? </a:t>
            </a:r>
          </a:p>
        </p:txBody>
      </p:sp>
      <p:sp>
        <p:nvSpPr>
          <p:cNvPr id="3" name="Content Placeholder 2">
            <a:extLst>
              <a:ext uri="{FF2B5EF4-FFF2-40B4-BE49-F238E27FC236}">
                <a16:creationId xmlns:a16="http://schemas.microsoft.com/office/drawing/2014/main" id="{E534B8E6-8820-478D-A4B4-FBD5F5353039}"/>
              </a:ext>
            </a:extLst>
          </p:cNvPr>
          <p:cNvSpPr>
            <a:spLocks noGrp="1"/>
          </p:cNvSpPr>
          <p:nvPr>
            <p:ph idx="1"/>
          </p:nvPr>
        </p:nvSpPr>
        <p:spPr/>
        <p:txBody>
          <a:bodyPr/>
          <a:lstStyle/>
          <a:p>
            <a:r>
              <a:rPr lang="en-US" sz="3200" dirty="0"/>
              <a:t>Use the chat to list additional areas where Senate and Union purview may be unclear or may overlap  </a:t>
            </a:r>
          </a:p>
          <a:p>
            <a:endParaRPr lang="en-US" dirty="0"/>
          </a:p>
        </p:txBody>
      </p:sp>
      <p:sp>
        <p:nvSpPr>
          <p:cNvPr id="4" name="Slide Number Placeholder 3">
            <a:extLst>
              <a:ext uri="{FF2B5EF4-FFF2-40B4-BE49-F238E27FC236}">
                <a16:creationId xmlns:a16="http://schemas.microsoft.com/office/drawing/2014/main" id="{5B684DD2-F308-41DD-8532-01C2EF321231}"/>
              </a:ext>
            </a:extLst>
          </p:cNvPr>
          <p:cNvSpPr>
            <a:spLocks noGrp="1"/>
          </p:cNvSpPr>
          <p:nvPr>
            <p:ph type="sldNum" sz="quarter" idx="10"/>
          </p:nvPr>
        </p:nvSpPr>
        <p:spPr/>
        <p:txBody>
          <a:bodyPr/>
          <a:lstStyle/>
          <a:p>
            <a:pPr>
              <a:defRPr/>
            </a:pPr>
            <a:fld id="{EF3FA80C-C703-6A42-9526-28B957E5C050}" type="slidenum">
              <a:rPr lang="en-US" smtClean="0"/>
              <a:pPr>
                <a:defRPr/>
              </a:pPr>
              <a:t>16</a:t>
            </a:fld>
            <a:endParaRPr lang="en-US" dirty="0"/>
          </a:p>
        </p:txBody>
      </p:sp>
    </p:spTree>
    <p:extLst>
      <p:ext uri="{BB962C8B-B14F-4D97-AF65-F5344CB8AC3E}">
        <p14:creationId xmlns:p14="http://schemas.microsoft.com/office/powerpoint/2010/main" val="187290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5C5F-05FA-4BC4-B4D3-DB19AB445048}"/>
              </a:ext>
            </a:extLst>
          </p:cNvPr>
          <p:cNvSpPr>
            <a:spLocks noGrp="1"/>
          </p:cNvSpPr>
          <p:nvPr>
            <p:ph type="title"/>
          </p:nvPr>
        </p:nvSpPr>
        <p:spPr/>
        <p:txBody>
          <a:bodyPr/>
          <a:lstStyle/>
          <a:p>
            <a:r>
              <a:rPr lang="en-US" sz="3600" b="1" dirty="0"/>
              <a:t>Possible Areas of Overlapping Purview</a:t>
            </a:r>
            <a:endParaRPr lang="en-US" dirty="0"/>
          </a:p>
        </p:txBody>
      </p:sp>
      <p:sp>
        <p:nvSpPr>
          <p:cNvPr id="3" name="Content Placeholder 2">
            <a:extLst>
              <a:ext uri="{FF2B5EF4-FFF2-40B4-BE49-F238E27FC236}">
                <a16:creationId xmlns:a16="http://schemas.microsoft.com/office/drawing/2014/main" id="{B56DB635-E814-4980-BDEB-768325326438}"/>
              </a:ext>
            </a:extLst>
          </p:cNvPr>
          <p:cNvSpPr>
            <a:spLocks noGrp="1"/>
          </p:cNvSpPr>
          <p:nvPr>
            <p:ph idx="1"/>
          </p:nvPr>
        </p:nvSpPr>
        <p:spPr/>
        <p:txBody>
          <a:bodyPr/>
          <a:lstStyle/>
          <a:p>
            <a:pPr marL="457200" lvl="0" indent="-339090" algn="l" rtl="0">
              <a:lnSpc>
                <a:spcPct val="115000"/>
              </a:lnSpc>
              <a:spcBef>
                <a:spcPts val="0"/>
              </a:spcBef>
              <a:spcAft>
                <a:spcPts val="0"/>
              </a:spcAft>
              <a:buSzPts val="1740"/>
              <a:buChar char="●"/>
            </a:pPr>
            <a:r>
              <a:rPr lang="en-US" sz="2000" dirty="0"/>
              <a:t>Academic Calendar</a:t>
            </a:r>
          </a:p>
          <a:p>
            <a:pPr marL="457200" lvl="0" indent="-339090" algn="l" rtl="0">
              <a:lnSpc>
                <a:spcPct val="115000"/>
              </a:lnSpc>
              <a:spcBef>
                <a:spcPts val="0"/>
              </a:spcBef>
              <a:spcAft>
                <a:spcPts val="0"/>
              </a:spcAft>
              <a:buSzPts val="1740"/>
              <a:buChar char="●"/>
            </a:pPr>
            <a:r>
              <a:rPr lang="en-US" sz="2000" dirty="0"/>
              <a:t>Faculty Evaluations</a:t>
            </a:r>
          </a:p>
          <a:p>
            <a:pPr marL="457200" lvl="0" indent="-339090" algn="l" rtl="0">
              <a:lnSpc>
                <a:spcPct val="115000"/>
              </a:lnSpc>
              <a:spcBef>
                <a:spcPts val="0"/>
              </a:spcBef>
              <a:spcAft>
                <a:spcPts val="0"/>
              </a:spcAft>
              <a:buSzPts val="1740"/>
              <a:buChar char="●"/>
            </a:pPr>
            <a:r>
              <a:rPr lang="en-US" sz="2000" dirty="0"/>
              <a:t>Tenure Review Process</a:t>
            </a:r>
          </a:p>
          <a:p>
            <a:pPr marL="457200" lvl="0" indent="-339090" algn="l" rtl="0">
              <a:lnSpc>
                <a:spcPct val="115000"/>
              </a:lnSpc>
              <a:spcBef>
                <a:spcPts val="0"/>
              </a:spcBef>
              <a:spcAft>
                <a:spcPts val="0"/>
              </a:spcAft>
              <a:buSzPts val="1740"/>
              <a:buChar char="●"/>
            </a:pPr>
            <a:r>
              <a:rPr lang="en-US" sz="2000" dirty="0"/>
              <a:t>Faculty Hiring Procedures</a:t>
            </a:r>
          </a:p>
          <a:p>
            <a:pPr marL="457200" lvl="0" indent="-339090" algn="l" rtl="0">
              <a:lnSpc>
                <a:spcPct val="115000"/>
              </a:lnSpc>
              <a:spcBef>
                <a:spcPts val="0"/>
              </a:spcBef>
              <a:spcAft>
                <a:spcPts val="0"/>
              </a:spcAft>
              <a:buSzPts val="1740"/>
              <a:buChar char="●"/>
            </a:pPr>
            <a:r>
              <a:rPr lang="en-US" sz="2000" dirty="0"/>
              <a:t>Enrollment Management</a:t>
            </a:r>
          </a:p>
          <a:p>
            <a:pPr marL="457200" lvl="0" indent="-339090" algn="l" rtl="0">
              <a:lnSpc>
                <a:spcPct val="115000"/>
              </a:lnSpc>
              <a:spcBef>
                <a:spcPts val="0"/>
              </a:spcBef>
              <a:spcAft>
                <a:spcPts val="0"/>
              </a:spcAft>
              <a:buSzPts val="1740"/>
              <a:buChar char="●"/>
            </a:pPr>
            <a:r>
              <a:rPr lang="en-US" sz="2000" dirty="0"/>
              <a:t>Program Viability/Discontinuance</a:t>
            </a:r>
          </a:p>
          <a:p>
            <a:pPr marL="457200" lvl="0" indent="-339090" algn="l" rtl="0">
              <a:lnSpc>
                <a:spcPct val="115000"/>
              </a:lnSpc>
              <a:spcBef>
                <a:spcPts val="0"/>
              </a:spcBef>
              <a:spcAft>
                <a:spcPts val="0"/>
              </a:spcAft>
              <a:buSzPts val="1740"/>
              <a:buChar char="●"/>
            </a:pPr>
            <a:r>
              <a:rPr lang="en-US" sz="2000" dirty="0"/>
              <a:t>Office Assignment</a:t>
            </a:r>
          </a:p>
          <a:p>
            <a:pPr marL="457200" lvl="0" indent="-339090" algn="l" rtl="0">
              <a:lnSpc>
                <a:spcPct val="115000"/>
              </a:lnSpc>
              <a:spcBef>
                <a:spcPts val="0"/>
              </a:spcBef>
              <a:spcAft>
                <a:spcPts val="0"/>
              </a:spcAft>
              <a:buSzPts val="1740"/>
              <a:buChar char="●"/>
            </a:pPr>
            <a:r>
              <a:rPr lang="en-US" sz="2000" dirty="0"/>
              <a:t>Textbooks</a:t>
            </a:r>
          </a:p>
          <a:p>
            <a:pPr marL="457200" lvl="0" indent="-339090" algn="l" rtl="0">
              <a:lnSpc>
                <a:spcPct val="115000"/>
              </a:lnSpc>
              <a:spcBef>
                <a:spcPts val="0"/>
              </a:spcBef>
              <a:spcAft>
                <a:spcPts val="0"/>
              </a:spcAft>
              <a:buSzPts val="1740"/>
              <a:buChar char="●"/>
            </a:pPr>
            <a:r>
              <a:rPr lang="en-US" sz="2000" dirty="0"/>
              <a:t>Professional Development</a:t>
            </a:r>
          </a:p>
          <a:p>
            <a:pPr marL="457200" lvl="0" indent="-339090" algn="l" rtl="0">
              <a:lnSpc>
                <a:spcPct val="115000"/>
              </a:lnSpc>
              <a:spcBef>
                <a:spcPts val="0"/>
              </a:spcBef>
              <a:spcAft>
                <a:spcPts val="0"/>
              </a:spcAft>
              <a:buSzPts val="1740"/>
              <a:buChar char="●"/>
            </a:pPr>
            <a:r>
              <a:rPr lang="en-US" sz="2000" dirty="0"/>
              <a:t>Academic Freedom</a:t>
            </a:r>
          </a:p>
          <a:p>
            <a:endParaRPr lang="en-US" dirty="0"/>
          </a:p>
        </p:txBody>
      </p:sp>
      <p:sp>
        <p:nvSpPr>
          <p:cNvPr id="4" name="Slide Number Placeholder 3">
            <a:extLst>
              <a:ext uri="{FF2B5EF4-FFF2-40B4-BE49-F238E27FC236}">
                <a16:creationId xmlns:a16="http://schemas.microsoft.com/office/drawing/2014/main" id="{F15EF7FC-F05F-4929-86B5-676887791B25}"/>
              </a:ext>
            </a:extLst>
          </p:cNvPr>
          <p:cNvSpPr>
            <a:spLocks noGrp="1"/>
          </p:cNvSpPr>
          <p:nvPr>
            <p:ph type="sldNum" sz="quarter" idx="10"/>
          </p:nvPr>
        </p:nvSpPr>
        <p:spPr/>
        <p:txBody>
          <a:bodyPr/>
          <a:lstStyle/>
          <a:p>
            <a:pPr>
              <a:defRPr/>
            </a:pPr>
            <a:fld id="{EF3FA80C-C703-6A42-9526-28B957E5C050}" type="slidenum">
              <a:rPr lang="en-US" smtClean="0"/>
              <a:pPr>
                <a:defRPr/>
              </a:pPr>
              <a:t>17</a:t>
            </a:fld>
            <a:endParaRPr lang="en-US" dirty="0"/>
          </a:p>
        </p:txBody>
      </p:sp>
    </p:spTree>
    <p:extLst>
      <p:ext uri="{BB962C8B-B14F-4D97-AF65-F5344CB8AC3E}">
        <p14:creationId xmlns:p14="http://schemas.microsoft.com/office/powerpoint/2010/main" val="293270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FBC24-6249-4EE4-BC32-CEB253F74CF2}"/>
              </a:ext>
            </a:extLst>
          </p:cNvPr>
          <p:cNvSpPr>
            <a:spLocks noGrp="1"/>
          </p:cNvSpPr>
          <p:nvPr>
            <p:ph type="title"/>
          </p:nvPr>
        </p:nvSpPr>
        <p:spPr/>
        <p:txBody>
          <a:bodyPr/>
          <a:lstStyle/>
          <a:p>
            <a:r>
              <a:rPr lang="en-US" sz="3600" dirty="0"/>
              <a:t>Best Practices:</a:t>
            </a:r>
            <a:endParaRPr lang="en-US" dirty="0"/>
          </a:p>
        </p:txBody>
      </p:sp>
      <p:sp>
        <p:nvSpPr>
          <p:cNvPr id="3" name="Content Placeholder 2">
            <a:extLst>
              <a:ext uri="{FF2B5EF4-FFF2-40B4-BE49-F238E27FC236}">
                <a16:creationId xmlns:a16="http://schemas.microsoft.com/office/drawing/2014/main" id="{BF831DDF-EB5C-491E-8342-3F3CD750E05D}"/>
              </a:ext>
            </a:extLst>
          </p:cNvPr>
          <p:cNvSpPr>
            <a:spLocks noGrp="1"/>
          </p:cNvSpPr>
          <p:nvPr>
            <p:ph idx="1"/>
          </p:nvPr>
        </p:nvSpPr>
        <p:spPr/>
        <p:txBody>
          <a:bodyPr/>
          <a:lstStyle/>
          <a:p>
            <a:pPr marL="457200" marR="0" lvl="0" indent="-400050" algn="l" rtl="0">
              <a:spcBef>
                <a:spcPts val="0"/>
              </a:spcBef>
              <a:spcAft>
                <a:spcPts val="0"/>
              </a:spcAft>
              <a:buClr>
                <a:srgbClr val="000000"/>
              </a:buClr>
              <a:buSzPts val="2700"/>
              <a:buChar char="●"/>
            </a:pPr>
            <a:r>
              <a:rPr lang="en-US" sz="2700" dirty="0">
                <a:solidFill>
                  <a:schemeClr val="bg2">
                    <a:lumMod val="10000"/>
                  </a:schemeClr>
                </a:solidFill>
              </a:rPr>
              <a:t>Collegiality and conversation</a:t>
            </a:r>
          </a:p>
          <a:p>
            <a:pPr marL="457200" marR="0" lvl="0" indent="-400050" algn="l" rtl="0">
              <a:spcBef>
                <a:spcPts val="0"/>
              </a:spcBef>
              <a:spcAft>
                <a:spcPts val="0"/>
              </a:spcAft>
              <a:buClr>
                <a:srgbClr val="000000"/>
              </a:buClr>
              <a:buSzPts val="2700"/>
              <a:buChar char="●"/>
            </a:pPr>
            <a:r>
              <a:rPr lang="en-US" sz="2700" dirty="0">
                <a:solidFill>
                  <a:schemeClr val="bg2">
                    <a:lumMod val="10000"/>
                  </a:schemeClr>
                </a:solidFill>
              </a:rPr>
              <a:t>Mutual understanding of purview between Senate and Unions </a:t>
            </a:r>
            <a:endParaRPr lang="en-US" sz="2100" dirty="0">
              <a:solidFill>
                <a:schemeClr val="bg2">
                  <a:lumMod val="10000"/>
                </a:schemeClr>
              </a:solidFill>
            </a:endParaRPr>
          </a:p>
          <a:p>
            <a:pPr marL="914400" lvl="1" indent="-361950" algn="l" rtl="0">
              <a:spcBef>
                <a:spcPts val="0"/>
              </a:spcBef>
              <a:spcAft>
                <a:spcPts val="0"/>
              </a:spcAft>
              <a:buClr>
                <a:schemeClr val="dk2"/>
              </a:buClr>
              <a:buSzPts val="2100"/>
              <a:buChar char="○"/>
            </a:pPr>
            <a:r>
              <a:rPr lang="en-US" sz="2100" dirty="0">
                <a:solidFill>
                  <a:schemeClr val="bg2">
                    <a:lumMod val="10000"/>
                  </a:schemeClr>
                </a:solidFill>
              </a:rPr>
              <a:t>Written agreement between Senate and Union</a:t>
            </a:r>
          </a:p>
          <a:p>
            <a:pPr marL="914400" lvl="1" indent="-361950" algn="l" rtl="0">
              <a:spcBef>
                <a:spcPts val="0"/>
              </a:spcBef>
              <a:spcAft>
                <a:spcPts val="0"/>
              </a:spcAft>
              <a:buClr>
                <a:schemeClr val="dk2"/>
              </a:buClr>
              <a:buSzPts val="2100"/>
              <a:buChar char="○"/>
            </a:pPr>
            <a:r>
              <a:rPr lang="en-US" sz="2100" dirty="0">
                <a:solidFill>
                  <a:schemeClr val="bg2">
                    <a:lumMod val="10000"/>
                  </a:schemeClr>
                </a:solidFill>
              </a:rPr>
              <a:t>Draft when both bodies are not stressed by RIF or other major concerns</a:t>
            </a:r>
          </a:p>
          <a:p>
            <a:pPr marL="457200" lvl="0" indent="-400050" algn="l" rtl="0">
              <a:spcBef>
                <a:spcPts val="0"/>
              </a:spcBef>
              <a:spcAft>
                <a:spcPts val="0"/>
              </a:spcAft>
              <a:buClr>
                <a:schemeClr val="dk2"/>
              </a:buClr>
              <a:buSzPts val="2700"/>
              <a:buChar char="●"/>
            </a:pPr>
            <a:r>
              <a:rPr lang="en-US" sz="2700" dirty="0">
                <a:solidFill>
                  <a:schemeClr val="bg2">
                    <a:lumMod val="10000"/>
                  </a:schemeClr>
                </a:solidFill>
              </a:rPr>
              <a:t>Familiarity with local board policies and collective bargaining agreement</a:t>
            </a:r>
          </a:p>
          <a:p>
            <a:pPr marL="457200" lvl="0" indent="-400050" algn="l" rtl="0">
              <a:spcBef>
                <a:spcPts val="0"/>
              </a:spcBef>
              <a:spcAft>
                <a:spcPts val="0"/>
              </a:spcAft>
              <a:buClr>
                <a:schemeClr val="dk2"/>
              </a:buClr>
              <a:buSzPts val="2700"/>
              <a:buChar char="●"/>
            </a:pPr>
            <a:r>
              <a:rPr lang="en-US" sz="2700" dirty="0">
                <a:solidFill>
                  <a:schemeClr val="bg2">
                    <a:lumMod val="10000"/>
                  </a:schemeClr>
                </a:solidFill>
              </a:rPr>
              <a:t>Include all faculty (full and part time)</a:t>
            </a:r>
            <a:endParaRPr lang="en-US" sz="3600" dirty="0">
              <a:solidFill>
                <a:schemeClr val="bg2">
                  <a:lumMod val="10000"/>
                </a:schemeClr>
              </a:solidFill>
            </a:endParaRPr>
          </a:p>
          <a:p>
            <a:endParaRPr lang="en-US" dirty="0"/>
          </a:p>
        </p:txBody>
      </p:sp>
      <p:sp>
        <p:nvSpPr>
          <p:cNvPr id="4" name="Slide Number Placeholder 3">
            <a:extLst>
              <a:ext uri="{FF2B5EF4-FFF2-40B4-BE49-F238E27FC236}">
                <a16:creationId xmlns:a16="http://schemas.microsoft.com/office/drawing/2014/main" id="{E5274921-B9DA-4DFE-93D1-F35384681F66}"/>
              </a:ext>
            </a:extLst>
          </p:cNvPr>
          <p:cNvSpPr>
            <a:spLocks noGrp="1"/>
          </p:cNvSpPr>
          <p:nvPr>
            <p:ph type="sldNum" sz="quarter" idx="10"/>
          </p:nvPr>
        </p:nvSpPr>
        <p:spPr/>
        <p:txBody>
          <a:bodyPr/>
          <a:lstStyle/>
          <a:p>
            <a:pPr>
              <a:defRPr/>
            </a:pPr>
            <a:fld id="{EF3FA80C-C703-6A42-9526-28B957E5C050}" type="slidenum">
              <a:rPr lang="en-US" smtClean="0"/>
              <a:pPr>
                <a:defRPr/>
              </a:pPr>
              <a:t>18</a:t>
            </a:fld>
            <a:endParaRPr lang="en-US" dirty="0"/>
          </a:p>
        </p:txBody>
      </p:sp>
    </p:spTree>
    <p:extLst>
      <p:ext uri="{BB962C8B-B14F-4D97-AF65-F5344CB8AC3E}">
        <p14:creationId xmlns:p14="http://schemas.microsoft.com/office/powerpoint/2010/main" val="319957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1315C-E006-4C80-AA4D-6D949EAA1830}"/>
              </a:ext>
            </a:extLst>
          </p:cNvPr>
          <p:cNvSpPr>
            <a:spLocks noGrp="1"/>
          </p:cNvSpPr>
          <p:nvPr>
            <p:ph type="title"/>
          </p:nvPr>
        </p:nvSpPr>
        <p:spPr/>
        <p:txBody>
          <a:bodyPr/>
          <a:lstStyle/>
          <a:p>
            <a:r>
              <a:rPr lang="en-US" dirty="0"/>
              <a:t>Resources </a:t>
            </a:r>
          </a:p>
        </p:txBody>
      </p:sp>
      <p:sp>
        <p:nvSpPr>
          <p:cNvPr id="3" name="Content Placeholder 2">
            <a:extLst>
              <a:ext uri="{FF2B5EF4-FFF2-40B4-BE49-F238E27FC236}">
                <a16:creationId xmlns:a16="http://schemas.microsoft.com/office/drawing/2014/main" id="{4E9D4C04-E940-435B-91A1-E731E9496B49}"/>
              </a:ext>
            </a:extLst>
          </p:cNvPr>
          <p:cNvSpPr>
            <a:spLocks noGrp="1"/>
          </p:cNvSpPr>
          <p:nvPr>
            <p:ph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2400" b="1" dirty="0"/>
              <a:t>Academic Senate Website</a:t>
            </a:r>
          </a:p>
          <a:p>
            <a:pPr marL="0" marR="0" lvl="0" indent="0" algn="l" rtl="0">
              <a:spcBef>
                <a:spcPts val="0"/>
              </a:spcBef>
              <a:spcAft>
                <a:spcPts val="0"/>
              </a:spcAft>
              <a:buClr>
                <a:schemeClr val="accent1"/>
              </a:buClr>
              <a:buSzPts val="2040"/>
              <a:buFont typeface="Arial"/>
              <a:buNone/>
            </a:pPr>
            <a:r>
              <a:rPr lang="en-US" sz="2400" u="sng" dirty="0">
                <a:solidFill>
                  <a:schemeClr val="hlink"/>
                </a:solidFill>
                <a:hlinkClick r:id="rId2"/>
              </a:rPr>
              <a:t>www.asccc.org</a:t>
            </a:r>
            <a:endParaRPr lang="en-US" sz="2400" dirty="0"/>
          </a:p>
          <a:p>
            <a:pPr marL="0" marR="0" lvl="0" indent="0" algn="l" rtl="0">
              <a:spcBef>
                <a:spcPts val="0"/>
              </a:spcBef>
              <a:spcAft>
                <a:spcPts val="0"/>
              </a:spcAft>
              <a:buClr>
                <a:schemeClr val="accent1"/>
              </a:buClr>
              <a:buSzPts val="2040"/>
              <a:buFont typeface="Arial"/>
              <a:buNone/>
            </a:pPr>
            <a:endParaRPr lang="en-US" sz="2400" dirty="0"/>
          </a:p>
          <a:p>
            <a:pPr marL="0" marR="0" lvl="0" indent="0" algn="l" rtl="0">
              <a:spcBef>
                <a:spcPts val="0"/>
              </a:spcBef>
              <a:spcAft>
                <a:spcPts val="0"/>
              </a:spcAft>
              <a:buClr>
                <a:schemeClr val="accent1"/>
              </a:buClr>
              <a:buSzPts val="2040"/>
              <a:buFont typeface="Arial"/>
              <a:buNone/>
            </a:pPr>
            <a:r>
              <a:rPr lang="en-US" sz="2400" b="1" dirty="0"/>
              <a:t>Senate Paper: Developing Model Effective Senate-Union Relationships</a:t>
            </a:r>
          </a:p>
          <a:p>
            <a:pPr marL="0" marR="0" lvl="0" indent="0" algn="l" rtl="0">
              <a:spcBef>
                <a:spcPts val="0"/>
              </a:spcBef>
              <a:spcAft>
                <a:spcPts val="0"/>
              </a:spcAft>
              <a:buClr>
                <a:schemeClr val="accent1"/>
              </a:buClr>
              <a:buSzPts val="2040"/>
              <a:buFont typeface="Arial"/>
              <a:buNone/>
            </a:pPr>
            <a:r>
              <a:rPr lang="en-US" sz="2400" u="sng" dirty="0">
                <a:solidFill>
                  <a:schemeClr val="hlink"/>
                </a:solidFill>
                <a:hlinkClick r:id="rId3"/>
              </a:rPr>
              <a:t>https://www.asccc.org/papers/developing-model-effective-senateunion-relations</a:t>
            </a:r>
            <a:endParaRPr lang="en-US" sz="2400" dirty="0"/>
          </a:p>
          <a:p>
            <a:pPr marL="0" marR="0" lvl="0" indent="0" algn="l" rtl="0">
              <a:spcBef>
                <a:spcPts val="0"/>
              </a:spcBef>
              <a:spcAft>
                <a:spcPts val="0"/>
              </a:spcAft>
              <a:buClr>
                <a:schemeClr val="accent1"/>
              </a:buClr>
              <a:buSzPts val="2040"/>
              <a:buFont typeface="Arial"/>
              <a:buNone/>
            </a:pPr>
            <a:endParaRPr lang="en-US" sz="2400" dirty="0"/>
          </a:p>
          <a:p>
            <a:pPr marL="0" marR="0" lvl="0" indent="0" algn="l" rtl="0">
              <a:spcBef>
                <a:spcPts val="0"/>
              </a:spcBef>
              <a:spcAft>
                <a:spcPts val="0"/>
              </a:spcAft>
              <a:buClr>
                <a:schemeClr val="accent1"/>
              </a:buClr>
              <a:buSzPts val="2040"/>
              <a:buFont typeface="Arial"/>
              <a:buNone/>
            </a:pPr>
            <a:r>
              <a:rPr lang="en-US" sz="2400" b="1" dirty="0"/>
              <a:t>Rostrum Article: Senate-Union Relationship</a:t>
            </a:r>
          </a:p>
          <a:p>
            <a:pPr marL="0" marR="0" lvl="0" indent="0" algn="l" rtl="0">
              <a:spcBef>
                <a:spcPts val="0"/>
              </a:spcBef>
              <a:spcAft>
                <a:spcPts val="0"/>
              </a:spcAft>
              <a:buClr>
                <a:schemeClr val="accent1"/>
              </a:buClr>
              <a:buSzPts val="2040"/>
              <a:buFont typeface="Arial"/>
              <a:buNone/>
            </a:pPr>
            <a:r>
              <a:rPr lang="en-US" sz="2400" u="sng" dirty="0">
                <a:solidFill>
                  <a:schemeClr val="hlink"/>
                </a:solidFill>
                <a:hlinkClick r:id="rId4"/>
              </a:rPr>
              <a:t>https://www.asccc.org/content/senate-and-union-relationship-understanding-their-roles-and-working-together</a:t>
            </a:r>
            <a:endParaRPr lang="en-US" sz="2400" dirty="0"/>
          </a:p>
          <a:p>
            <a:endParaRPr lang="en-US" dirty="0"/>
          </a:p>
        </p:txBody>
      </p:sp>
      <p:sp>
        <p:nvSpPr>
          <p:cNvPr id="4" name="Slide Number Placeholder 3">
            <a:extLst>
              <a:ext uri="{FF2B5EF4-FFF2-40B4-BE49-F238E27FC236}">
                <a16:creationId xmlns:a16="http://schemas.microsoft.com/office/drawing/2014/main" id="{B6879FC4-126C-4342-AEBD-702940DB3394}"/>
              </a:ext>
            </a:extLst>
          </p:cNvPr>
          <p:cNvSpPr>
            <a:spLocks noGrp="1"/>
          </p:cNvSpPr>
          <p:nvPr>
            <p:ph type="sldNum" sz="quarter" idx="10"/>
          </p:nvPr>
        </p:nvSpPr>
        <p:spPr/>
        <p:txBody>
          <a:bodyPr/>
          <a:lstStyle/>
          <a:p>
            <a:pPr>
              <a:defRPr/>
            </a:pPr>
            <a:fld id="{EF3FA80C-C703-6A42-9526-28B957E5C050}" type="slidenum">
              <a:rPr lang="en-US" smtClean="0"/>
              <a:pPr>
                <a:defRPr/>
              </a:pPr>
              <a:t>19</a:t>
            </a:fld>
            <a:endParaRPr lang="en-US" dirty="0"/>
          </a:p>
        </p:txBody>
      </p:sp>
    </p:spTree>
    <p:extLst>
      <p:ext uri="{BB962C8B-B14F-4D97-AF65-F5344CB8AC3E}">
        <p14:creationId xmlns:p14="http://schemas.microsoft.com/office/powerpoint/2010/main" val="385467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B708-A7F4-40A4-9F7D-9A09CBAC57FC}"/>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731B49DB-A6D2-44E9-8E46-2033A246950E}"/>
              </a:ext>
            </a:extLst>
          </p:cNvPr>
          <p:cNvSpPr>
            <a:spLocks noGrp="1"/>
          </p:cNvSpPr>
          <p:nvPr>
            <p:ph idx="1"/>
          </p:nvPr>
        </p:nvSpPr>
        <p:spPr/>
        <p:txBody>
          <a:bodyPr/>
          <a:lstStyle/>
          <a:p>
            <a:r>
              <a:rPr lang="en-US" dirty="0"/>
              <a:t>Title 5 Regulations grant academic senates the right to be the primary faculty voice in college decision-making regarding academic and professional matters, while unions deal with faculty wages and working conditions. This session will examine the purview of academic senates compared to that of unions, the areas where the work of senates and unions may overlap, and ways to maintain effective senate-union relations. Come and engage in a conversation about how these two important bodies work for faculty.</a:t>
            </a:r>
          </a:p>
          <a:p>
            <a:endParaRPr lang="en-US" dirty="0"/>
          </a:p>
        </p:txBody>
      </p:sp>
      <p:sp>
        <p:nvSpPr>
          <p:cNvPr id="4" name="Slide Number Placeholder 3">
            <a:extLst>
              <a:ext uri="{FF2B5EF4-FFF2-40B4-BE49-F238E27FC236}">
                <a16:creationId xmlns:a16="http://schemas.microsoft.com/office/drawing/2014/main" id="{E3DEF8D0-14EC-4D9C-8683-E3426357AEE4}"/>
              </a:ext>
            </a:extLst>
          </p:cNvPr>
          <p:cNvSpPr>
            <a:spLocks noGrp="1"/>
          </p:cNvSpPr>
          <p:nvPr>
            <p:ph type="sldNum" sz="quarter" idx="10"/>
          </p:nvPr>
        </p:nvSpPr>
        <p:spPr/>
        <p:txBody>
          <a:bodyPr/>
          <a:lstStyle/>
          <a:p>
            <a:pPr>
              <a:defRPr/>
            </a:pPr>
            <a:fld id="{EF3FA80C-C703-6A42-9526-28B957E5C050}" type="slidenum">
              <a:rPr lang="en-US" smtClean="0"/>
              <a:pPr>
                <a:defRPr/>
              </a:pPr>
              <a:t>2</a:t>
            </a:fld>
            <a:endParaRPr lang="en-US" dirty="0"/>
          </a:p>
        </p:txBody>
      </p:sp>
    </p:spTree>
    <p:extLst>
      <p:ext uri="{BB962C8B-B14F-4D97-AF65-F5344CB8AC3E}">
        <p14:creationId xmlns:p14="http://schemas.microsoft.com/office/powerpoint/2010/main" val="2394565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EBB8FD3-05A2-4F7C-9A6D-D2BB00DD77E7}"/>
              </a:ext>
            </a:extLst>
          </p:cNvPr>
          <p:cNvSpPr>
            <a:spLocks noGrp="1"/>
          </p:cNvSpPr>
          <p:nvPr>
            <p:ph type="title"/>
          </p:nvPr>
        </p:nvSpPr>
        <p:spPr/>
        <p:txBody>
          <a:bodyPr/>
          <a:lstStyle/>
          <a:p>
            <a:pPr algn="ctr"/>
            <a:r>
              <a:rPr lang="en-US" sz="3600" b="1" i="0" u="none" strike="noStrike" cap="none" dirty="0">
                <a:solidFill>
                  <a:schemeClr val="dk1"/>
                </a:solidFill>
              </a:rPr>
              <a:t>Questions?</a:t>
            </a:r>
            <a:endParaRPr lang="en-US" dirty="0"/>
          </a:p>
        </p:txBody>
      </p:sp>
      <p:sp>
        <p:nvSpPr>
          <p:cNvPr id="11" name="Content Placeholder 10">
            <a:extLst>
              <a:ext uri="{FF2B5EF4-FFF2-40B4-BE49-F238E27FC236}">
                <a16:creationId xmlns:a16="http://schemas.microsoft.com/office/drawing/2014/main" id="{A0C6DDC5-866E-49ED-B201-37DCE2A3E108}"/>
              </a:ext>
            </a:extLst>
          </p:cNvPr>
          <p:cNvSpPr>
            <a:spLocks noGrp="1"/>
          </p:cNvSpPr>
          <p:nvPr>
            <p:ph sz="half" idx="1"/>
          </p:nvPr>
        </p:nvSpPr>
        <p:spPr/>
        <p:txBody>
          <a:bodyPr/>
          <a:lstStyle/>
          <a:p>
            <a:pPr marL="0" lvl="0" indent="0" algn="ctr" rtl="0">
              <a:lnSpc>
                <a:spcPct val="115000"/>
              </a:lnSpc>
              <a:spcBef>
                <a:spcPts val="0"/>
              </a:spcBef>
              <a:spcAft>
                <a:spcPts val="0"/>
              </a:spcAft>
              <a:buClr>
                <a:srgbClr val="000000"/>
              </a:buClr>
              <a:buSzPts val="1100"/>
              <a:buFont typeface="Arial"/>
              <a:buNone/>
            </a:pPr>
            <a:r>
              <a:rPr lang="en-US" sz="2400" u="sng" dirty="0">
                <a:solidFill>
                  <a:schemeClr val="hlink"/>
                </a:solidFill>
                <a:hlinkClick r:id="rId2"/>
              </a:rPr>
              <a:t>info@asccc.org</a:t>
            </a:r>
            <a:endParaRPr lang="en-US" sz="2400" dirty="0"/>
          </a:p>
          <a:p>
            <a:pPr marL="0" lvl="0" indent="0" algn="l" rtl="0">
              <a:lnSpc>
                <a:spcPct val="115000"/>
              </a:lnSpc>
              <a:spcBef>
                <a:spcPts val="0"/>
              </a:spcBef>
              <a:spcAft>
                <a:spcPts val="0"/>
              </a:spcAft>
              <a:buClr>
                <a:srgbClr val="000000"/>
              </a:buClr>
              <a:buSzPts val="1100"/>
              <a:buFont typeface="Arial"/>
              <a:buNone/>
            </a:pPr>
            <a:endParaRPr lang="en-US" sz="2400" dirty="0"/>
          </a:p>
          <a:p>
            <a:pPr marL="0" lvl="0" indent="0" algn="ctr" rtl="0">
              <a:lnSpc>
                <a:spcPct val="115000"/>
              </a:lnSpc>
              <a:spcBef>
                <a:spcPts val="0"/>
              </a:spcBef>
              <a:spcAft>
                <a:spcPts val="0"/>
              </a:spcAft>
              <a:buClr>
                <a:srgbClr val="000000"/>
              </a:buClr>
              <a:buSzPts val="1100"/>
              <a:buFont typeface="Arial"/>
              <a:buNone/>
            </a:pPr>
            <a:r>
              <a:rPr lang="en-US" sz="2400" dirty="0"/>
              <a:t>Wendy Brill-Wynkoop, President, FACCC </a:t>
            </a:r>
          </a:p>
          <a:p>
            <a:pPr marL="0" lvl="0" indent="0" algn="ctr" rtl="0">
              <a:lnSpc>
                <a:spcPct val="115000"/>
              </a:lnSpc>
              <a:spcBef>
                <a:spcPts val="0"/>
              </a:spcBef>
              <a:spcAft>
                <a:spcPts val="0"/>
              </a:spcAft>
              <a:buClr>
                <a:srgbClr val="000000"/>
              </a:buClr>
              <a:buSzPts val="1100"/>
              <a:buFont typeface="Arial"/>
              <a:buNone/>
            </a:pPr>
            <a:r>
              <a:rPr lang="en-US" sz="2400" u="sng" dirty="0">
                <a:solidFill>
                  <a:schemeClr val="hlink"/>
                </a:solidFill>
                <a:hlinkClick r:id="rId3"/>
              </a:rPr>
              <a:t>brillwynkoop@gmaill.com</a:t>
            </a:r>
            <a:endParaRPr lang="en-US" sz="2400" dirty="0"/>
          </a:p>
          <a:p>
            <a:pPr marL="0" lvl="0" indent="0" algn="ctr" rtl="0">
              <a:lnSpc>
                <a:spcPct val="115000"/>
              </a:lnSpc>
              <a:spcBef>
                <a:spcPts val="0"/>
              </a:spcBef>
              <a:spcAft>
                <a:spcPts val="0"/>
              </a:spcAft>
              <a:buClr>
                <a:srgbClr val="000000"/>
              </a:buClr>
              <a:buSzPts val="1100"/>
              <a:buFont typeface="Arial"/>
              <a:buNone/>
            </a:pPr>
            <a:endParaRPr lang="en-US" sz="2400" dirty="0"/>
          </a:p>
          <a:p>
            <a:pPr marL="0" lvl="0" indent="0" algn="ctr" rtl="0">
              <a:lnSpc>
                <a:spcPct val="115000"/>
              </a:lnSpc>
              <a:spcBef>
                <a:spcPts val="0"/>
              </a:spcBef>
              <a:spcAft>
                <a:spcPts val="0"/>
              </a:spcAft>
              <a:buClr>
                <a:srgbClr val="000000"/>
              </a:buClr>
              <a:buSzPts val="1100"/>
              <a:buFont typeface="Arial"/>
              <a:buNone/>
            </a:pPr>
            <a:r>
              <a:rPr lang="en-US" sz="2400" dirty="0"/>
              <a:t>Lance Heard, At Large, ASCCC</a:t>
            </a:r>
          </a:p>
          <a:p>
            <a:pPr marL="0" lvl="0" indent="0" algn="ctr" rtl="0">
              <a:lnSpc>
                <a:spcPct val="115000"/>
              </a:lnSpc>
              <a:spcBef>
                <a:spcPts val="0"/>
              </a:spcBef>
              <a:spcAft>
                <a:spcPts val="0"/>
              </a:spcAft>
              <a:buClr>
                <a:srgbClr val="000000"/>
              </a:buClr>
              <a:buSzPts val="1100"/>
              <a:buFont typeface="Arial"/>
              <a:buNone/>
            </a:pPr>
            <a:r>
              <a:rPr lang="en-US" sz="2400" dirty="0"/>
              <a:t> </a:t>
            </a:r>
            <a:r>
              <a:rPr lang="en-US" sz="2400" u="sng" dirty="0">
                <a:solidFill>
                  <a:schemeClr val="hlink"/>
                </a:solidFill>
                <a:hlinkClick r:id="rId4"/>
              </a:rPr>
              <a:t>lheard@mtsac.edu</a:t>
            </a:r>
            <a:endParaRPr lang="en-US" sz="2400" dirty="0"/>
          </a:p>
          <a:p>
            <a:endParaRPr lang="en-US" dirty="0"/>
          </a:p>
          <a:p>
            <a:pPr marL="0" indent="0" algn="ctr">
              <a:buNone/>
            </a:pPr>
            <a:r>
              <a:rPr lang="en-US" sz="3200" b="0" i="0" u="none" strike="noStrike" cap="none" dirty="0">
                <a:solidFill>
                  <a:schemeClr val="dk1"/>
                </a:solidFill>
                <a:latin typeface="Arial"/>
                <a:ea typeface="Arial"/>
                <a:cs typeface="Arial"/>
                <a:sym typeface="Arial"/>
              </a:rPr>
              <a:t>Thank you for att</a:t>
            </a:r>
            <a:r>
              <a:rPr lang="en-US" sz="3200" dirty="0"/>
              <a:t>e</a:t>
            </a:r>
            <a:r>
              <a:rPr lang="en-US" sz="3200" b="0" i="0" u="none" strike="noStrike" cap="none" dirty="0">
                <a:solidFill>
                  <a:schemeClr val="dk1"/>
                </a:solidFill>
                <a:latin typeface="Arial"/>
                <a:ea typeface="Arial"/>
                <a:cs typeface="Arial"/>
                <a:sym typeface="Arial"/>
              </a:rPr>
              <a:t>nding this session!</a:t>
            </a:r>
            <a:endParaRPr lang="en-US" sz="3200" dirty="0"/>
          </a:p>
        </p:txBody>
      </p:sp>
      <p:sp>
        <p:nvSpPr>
          <p:cNvPr id="4" name="Slide Number Placeholder 3">
            <a:extLst>
              <a:ext uri="{FF2B5EF4-FFF2-40B4-BE49-F238E27FC236}">
                <a16:creationId xmlns:a16="http://schemas.microsoft.com/office/drawing/2014/main" id="{C0DAE1D4-B891-4669-8601-ABC32A02D622}"/>
              </a:ext>
            </a:extLst>
          </p:cNvPr>
          <p:cNvSpPr>
            <a:spLocks noGrp="1"/>
          </p:cNvSpPr>
          <p:nvPr>
            <p:ph type="sldNum" sz="quarter" idx="10"/>
          </p:nvPr>
        </p:nvSpPr>
        <p:spPr/>
        <p:txBody>
          <a:bodyPr/>
          <a:lstStyle/>
          <a:p>
            <a:pPr>
              <a:defRPr/>
            </a:pPr>
            <a:fld id="{EF3FA80C-C703-6A42-9526-28B957E5C050}" type="slidenum">
              <a:rPr lang="en-US" smtClean="0"/>
              <a:pPr>
                <a:defRPr/>
              </a:pPr>
              <a:t>20</a:t>
            </a:fld>
            <a:endParaRPr lang="en-US" dirty="0"/>
          </a:p>
        </p:txBody>
      </p:sp>
    </p:spTree>
    <p:extLst>
      <p:ext uri="{BB962C8B-B14F-4D97-AF65-F5344CB8AC3E}">
        <p14:creationId xmlns:p14="http://schemas.microsoft.com/office/powerpoint/2010/main" val="3407519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A404-D4FB-40F8-AE9E-8C9925F661A3}"/>
              </a:ext>
            </a:extLst>
          </p:cNvPr>
          <p:cNvSpPr>
            <a:spLocks noGrp="1"/>
          </p:cNvSpPr>
          <p:nvPr>
            <p:ph type="title"/>
          </p:nvPr>
        </p:nvSpPr>
        <p:spPr/>
        <p:txBody>
          <a:bodyPr/>
          <a:lstStyle/>
          <a:p>
            <a:r>
              <a:rPr lang="en-US" dirty="0"/>
              <a:t>Authority of 	Union</a:t>
            </a:r>
          </a:p>
        </p:txBody>
      </p:sp>
      <p:sp>
        <p:nvSpPr>
          <p:cNvPr id="3" name="Content Placeholder 2">
            <a:extLst>
              <a:ext uri="{FF2B5EF4-FFF2-40B4-BE49-F238E27FC236}">
                <a16:creationId xmlns:a16="http://schemas.microsoft.com/office/drawing/2014/main" id="{E0999385-4842-4DCB-8923-BB921738AB21}"/>
              </a:ext>
            </a:extLst>
          </p:cNvPr>
          <p:cNvSpPr>
            <a:spLocks noGrp="1"/>
          </p:cNvSpPr>
          <p:nvPr>
            <p:ph idx="1"/>
          </p:nvPr>
        </p:nvSpPr>
        <p:spPr/>
        <p:txBody>
          <a:bodyPr/>
          <a:lstStyle/>
          <a:p>
            <a:r>
              <a:rPr lang="en-US" sz="3200" dirty="0">
                <a:solidFill>
                  <a:srgbClr val="FF0000"/>
                </a:solidFill>
              </a:rPr>
              <a:t>Salary and Working Conditions</a:t>
            </a:r>
          </a:p>
          <a:p>
            <a:r>
              <a:rPr lang="en-US" b="1" dirty="0"/>
              <a:t>California Government Code section 3543 (a)</a:t>
            </a:r>
          </a:p>
          <a:p>
            <a:r>
              <a:rPr lang="en-US" sz="2000" dirty="0"/>
              <a:t>(a) Public school employees shall have the right to form, join, and participate in the activities of employee organizations of their own choosing for the purpose of representation on all matters of employer-employee relations.  Public school employees shall have the right to represent themselves individually in their employment relations with the public school employer, except that once the employees in an appropriate unit have selected an exclusive representative and it has been recognized pursuant to Section 3544.1 or certified pursuant to Section 3544.7 , an employee in that unit shall not meet and negotiate with the public school employer. </a:t>
            </a:r>
          </a:p>
        </p:txBody>
      </p:sp>
      <p:sp>
        <p:nvSpPr>
          <p:cNvPr id="4" name="Slide Number Placeholder 3">
            <a:extLst>
              <a:ext uri="{FF2B5EF4-FFF2-40B4-BE49-F238E27FC236}">
                <a16:creationId xmlns:a16="http://schemas.microsoft.com/office/drawing/2014/main" id="{D091FCD3-0691-4F00-BB2E-8B4116BF38CF}"/>
              </a:ext>
            </a:extLst>
          </p:cNvPr>
          <p:cNvSpPr>
            <a:spLocks noGrp="1"/>
          </p:cNvSpPr>
          <p:nvPr>
            <p:ph type="sldNum" sz="quarter" idx="10"/>
          </p:nvPr>
        </p:nvSpPr>
        <p:spPr/>
        <p:txBody>
          <a:bodyPr/>
          <a:lstStyle/>
          <a:p>
            <a:pPr>
              <a:defRPr/>
            </a:pPr>
            <a:fld id="{EF3FA80C-C703-6A42-9526-28B957E5C050}" type="slidenum">
              <a:rPr lang="en-US" smtClean="0"/>
              <a:pPr>
                <a:defRPr/>
              </a:pPr>
              <a:t>3</a:t>
            </a:fld>
            <a:endParaRPr lang="en-US" dirty="0"/>
          </a:p>
        </p:txBody>
      </p:sp>
    </p:spTree>
    <p:extLst>
      <p:ext uri="{BB962C8B-B14F-4D97-AF65-F5344CB8AC3E}">
        <p14:creationId xmlns:p14="http://schemas.microsoft.com/office/powerpoint/2010/main" val="211876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FFD5-5BAF-4092-8FE2-058949C4B9B2}"/>
              </a:ext>
            </a:extLst>
          </p:cNvPr>
          <p:cNvSpPr>
            <a:spLocks noGrp="1"/>
          </p:cNvSpPr>
          <p:nvPr>
            <p:ph type="title"/>
          </p:nvPr>
        </p:nvSpPr>
        <p:spPr/>
        <p:txBody>
          <a:bodyPr/>
          <a:lstStyle/>
          <a:p>
            <a:r>
              <a:rPr lang="en-US" dirty="0"/>
              <a:t>Collective Bargaining</a:t>
            </a:r>
          </a:p>
        </p:txBody>
      </p:sp>
      <p:sp>
        <p:nvSpPr>
          <p:cNvPr id="3" name="Content Placeholder 2">
            <a:extLst>
              <a:ext uri="{FF2B5EF4-FFF2-40B4-BE49-F238E27FC236}">
                <a16:creationId xmlns:a16="http://schemas.microsoft.com/office/drawing/2014/main" id="{465AAB82-D8C8-4A75-99C1-7D6B92376B65}"/>
              </a:ext>
            </a:extLst>
          </p:cNvPr>
          <p:cNvSpPr>
            <a:spLocks noGrp="1"/>
          </p:cNvSpPr>
          <p:nvPr>
            <p:ph idx="1"/>
          </p:nvPr>
        </p:nvSpPr>
        <p:spPr/>
        <p:txBody>
          <a:bodyPr/>
          <a:lstStyle/>
          <a:p>
            <a:r>
              <a:rPr lang="en-US" dirty="0"/>
              <a:t>a.     School calendar;</a:t>
            </a:r>
          </a:p>
          <a:p>
            <a:r>
              <a:rPr lang="en-US" dirty="0"/>
              <a:t>b.     Compensation;</a:t>
            </a:r>
          </a:p>
          <a:p>
            <a:r>
              <a:rPr lang="en-US" dirty="0"/>
              <a:t>c.     Wages;</a:t>
            </a:r>
          </a:p>
          <a:p>
            <a:r>
              <a:rPr lang="en-US" dirty="0"/>
              <a:t>d.     Hours of employment;</a:t>
            </a:r>
          </a:p>
          <a:p>
            <a:r>
              <a:rPr lang="en-US" dirty="0"/>
              <a:t>e.     Terms and conditions of employment - health and welfare benefits;</a:t>
            </a:r>
          </a:p>
          <a:p>
            <a:r>
              <a:rPr lang="en-US" dirty="0"/>
              <a:t>f.      Leave;</a:t>
            </a:r>
          </a:p>
          <a:p>
            <a:r>
              <a:rPr lang="en-US" dirty="0"/>
              <a:t>g.     Transfer and reassignment policies;</a:t>
            </a:r>
          </a:p>
          <a:p>
            <a:r>
              <a:rPr lang="en-US" dirty="0"/>
              <a:t>h.     Safety conditions;</a:t>
            </a:r>
          </a:p>
          <a:p>
            <a:endParaRPr lang="en-US" dirty="0"/>
          </a:p>
        </p:txBody>
      </p:sp>
      <p:sp>
        <p:nvSpPr>
          <p:cNvPr id="4" name="Slide Number Placeholder 3">
            <a:extLst>
              <a:ext uri="{FF2B5EF4-FFF2-40B4-BE49-F238E27FC236}">
                <a16:creationId xmlns:a16="http://schemas.microsoft.com/office/drawing/2014/main" id="{F7ADF87E-712A-4652-9828-981CC98D24E2}"/>
              </a:ext>
            </a:extLst>
          </p:cNvPr>
          <p:cNvSpPr>
            <a:spLocks noGrp="1"/>
          </p:cNvSpPr>
          <p:nvPr>
            <p:ph type="sldNum" sz="quarter" idx="10"/>
          </p:nvPr>
        </p:nvSpPr>
        <p:spPr/>
        <p:txBody>
          <a:bodyPr/>
          <a:lstStyle/>
          <a:p>
            <a:pPr>
              <a:defRPr/>
            </a:pPr>
            <a:fld id="{EF3FA80C-C703-6A42-9526-28B957E5C050}" type="slidenum">
              <a:rPr lang="en-US" smtClean="0"/>
              <a:pPr>
                <a:defRPr/>
              </a:pPr>
              <a:t>4</a:t>
            </a:fld>
            <a:endParaRPr lang="en-US" dirty="0"/>
          </a:p>
        </p:txBody>
      </p:sp>
    </p:spTree>
    <p:extLst>
      <p:ext uri="{BB962C8B-B14F-4D97-AF65-F5344CB8AC3E}">
        <p14:creationId xmlns:p14="http://schemas.microsoft.com/office/powerpoint/2010/main" val="125550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7591-1170-4412-839C-3FEE34A05A84}"/>
              </a:ext>
            </a:extLst>
          </p:cNvPr>
          <p:cNvSpPr>
            <a:spLocks noGrp="1"/>
          </p:cNvSpPr>
          <p:nvPr>
            <p:ph type="title"/>
          </p:nvPr>
        </p:nvSpPr>
        <p:spPr/>
        <p:txBody>
          <a:bodyPr/>
          <a:lstStyle/>
          <a:p>
            <a:r>
              <a:rPr lang="en-US" dirty="0"/>
              <a:t>Collective Bargaining</a:t>
            </a:r>
          </a:p>
        </p:txBody>
      </p:sp>
      <p:sp>
        <p:nvSpPr>
          <p:cNvPr id="3" name="Content Placeholder 2">
            <a:extLst>
              <a:ext uri="{FF2B5EF4-FFF2-40B4-BE49-F238E27FC236}">
                <a16:creationId xmlns:a16="http://schemas.microsoft.com/office/drawing/2014/main" id="{45C60C79-ECA1-482D-A69F-E6B764201781}"/>
              </a:ext>
            </a:extLst>
          </p:cNvPr>
          <p:cNvSpPr>
            <a:spLocks noGrp="1"/>
          </p:cNvSpPr>
          <p:nvPr>
            <p:ph idx="1"/>
          </p:nvPr>
        </p:nvSpPr>
        <p:spPr/>
        <p:txBody>
          <a:bodyPr/>
          <a:lstStyle/>
          <a:p>
            <a:r>
              <a:rPr lang="en-US" dirty="0" err="1"/>
              <a:t>i</a:t>
            </a:r>
            <a:r>
              <a:rPr lang="en-US" dirty="0"/>
              <a:t>.       Class size;</a:t>
            </a:r>
          </a:p>
          <a:p>
            <a:r>
              <a:rPr lang="en-US" dirty="0"/>
              <a:t>j.       Procedures for evaluation of employees;</a:t>
            </a:r>
          </a:p>
          <a:p>
            <a:r>
              <a:rPr lang="en-US" dirty="0"/>
              <a:t>k.     Organization security;</a:t>
            </a:r>
          </a:p>
          <a:p>
            <a:r>
              <a:rPr lang="en-US" dirty="0"/>
              <a:t>l.       Procedures for processing grievances;</a:t>
            </a:r>
          </a:p>
          <a:p>
            <a:r>
              <a:rPr lang="en-US" dirty="0"/>
              <a:t>m.    Layoff procedures;</a:t>
            </a:r>
          </a:p>
          <a:p>
            <a:r>
              <a:rPr lang="en-US" dirty="0"/>
              <a:t>n.     Alternative compensation or benefits for employees adversely affected by pension limitations;</a:t>
            </a:r>
          </a:p>
          <a:p>
            <a:r>
              <a:rPr lang="en-US" dirty="0"/>
              <a:t>o.     Additional compensation or salary schedule based on criteria other than years of training and experience.</a:t>
            </a:r>
          </a:p>
          <a:p>
            <a:endParaRPr lang="en-US" dirty="0"/>
          </a:p>
        </p:txBody>
      </p:sp>
      <p:sp>
        <p:nvSpPr>
          <p:cNvPr id="4" name="Slide Number Placeholder 3">
            <a:extLst>
              <a:ext uri="{FF2B5EF4-FFF2-40B4-BE49-F238E27FC236}">
                <a16:creationId xmlns:a16="http://schemas.microsoft.com/office/drawing/2014/main" id="{3DA29D28-96B9-4750-9B49-D567BD2DD93B}"/>
              </a:ext>
            </a:extLst>
          </p:cNvPr>
          <p:cNvSpPr>
            <a:spLocks noGrp="1"/>
          </p:cNvSpPr>
          <p:nvPr>
            <p:ph type="sldNum" sz="quarter" idx="10"/>
          </p:nvPr>
        </p:nvSpPr>
        <p:spPr/>
        <p:txBody>
          <a:bodyPr/>
          <a:lstStyle/>
          <a:p>
            <a:pPr>
              <a:defRPr/>
            </a:pPr>
            <a:fld id="{EF3FA80C-C703-6A42-9526-28B957E5C050}" type="slidenum">
              <a:rPr lang="en-US" smtClean="0"/>
              <a:pPr>
                <a:defRPr/>
              </a:pPr>
              <a:t>5</a:t>
            </a:fld>
            <a:endParaRPr lang="en-US" dirty="0"/>
          </a:p>
        </p:txBody>
      </p:sp>
    </p:spTree>
    <p:extLst>
      <p:ext uri="{BB962C8B-B14F-4D97-AF65-F5344CB8AC3E}">
        <p14:creationId xmlns:p14="http://schemas.microsoft.com/office/powerpoint/2010/main" val="173270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CC94-0209-4D99-9C41-F33E4C3B7749}"/>
              </a:ext>
            </a:extLst>
          </p:cNvPr>
          <p:cNvSpPr>
            <a:spLocks noGrp="1"/>
          </p:cNvSpPr>
          <p:nvPr>
            <p:ph type="title"/>
          </p:nvPr>
        </p:nvSpPr>
        <p:spPr/>
        <p:txBody>
          <a:bodyPr/>
          <a:lstStyle/>
          <a:p>
            <a:r>
              <a:rPr lang="en-US" dirty="0"/>
              <a:t>Authority of Senate	</a:t>
            </a:r>
          </a:p>
        </p:txBody>
      </p:sp>
      <p:sp>
        <p:nvSpPr>
          <p:cNvPr id="3" name="Content Placeholder 2">
            <a:extLst>
              <a:ext uri="{FF2B5EF4-FFF2-40B4-BE49-F238E27FC236}">
                <a16:creationId xmlns:a16="http://schemas.microsoft.com/office/drawing/2014/main" id="{C942704B-04E0-4B03-B8ED-ED9E4372B2E0}"/>
              </a:ext>
            </a:extLst>
          </p:cNvPr>
          <p:cNvSpPr>
            <a:spLocks noGrp="1"/>
          </p:cNvSpPr>
          <p:nvPr>
            <p:ph idx="1"/>
          </p:nvPr>
        </p:nvSpPr>
        <p:spPr>
          <a:xfrm>
            <a:off x="829994" y="2554080"/>
            <a:ext cx="10523806" cy="3569419"/>
          </a:xfrm>
        </p:spPr>
        <p:txBody>
          <a:bodyPr/>
          <a:lstStyle/>
          <a:p>
            <a:r>
              <a:rPr lang="en-US" b="1" dirty="0"/>
              <a:t>Ed Code 70901(b)(1)(E) </a:t>
            </a:r>
          </a:p>
          <a:p>
            <a:r>
              <a:rPr lang="en-US" sz="1600" dirty="0"/>
              <a:t>Minimum standards governing procedures established by governing boards of community college districts to ensure faculty, staff, and students the right to participate effectively in district and college governance, and the opportunity to express their opinions at the campus level and to ensure that these opinions are given every reasonable consideration, and the right of academic senates to assume primary responsibility for making recommendations in the areas of curriculum and academic standards</a:t>
            </a:r>
            <a:r>
              <a:rPr lang="en-US" sz="2000" dirty="0"/>
              <a:t>.</a:t>
            </a:r>
          </a:p>
          <a:p>
            <a:r>
              <a:rPr lang="en-US" sz="2000" dirty="0"/>
              <a:t> </a:t>
            </a:r>
          </a:p>
          <a:p>
            <a:r>
              <a:rPr lang="en-US" b="1" dirty="0"/>
              <a:t>Ed Code 70902(b)(7)</a:t>
            </a:r>
          </a:p>
          <a:p>
            <a:r>
              <a:rPr lang="en-US" sz="1600" dirty="0"/>
              <a:t>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p>
          <a:p>
            <a:endParaRPr lang="en-US" dirty="0"/>
          </a:p>
        </p:txBody>
      </p:sp>
      <p:sp>
        <p:nvSpPr>
          <p:cNvPr id="4" name="Slide Number Placeholder 3">
            <a:extLst>
              <a:ext uri="{FF2B5EF4-FFF2-40B4-BE49-F238E27FC236}">
                <a16:creationId xmlns:a16="http://schemas.microsoft.com/office/drawing/2014/main" id="{12BC0A85-3C56-4411-95AB-67FAFB518F19}"/>
              </a:ext>
            </a:extLst>
          </p:cNvPr>
          <p:cNvSpPr>
            <a:spLocks noGrp="1"/>
          </p:cNvSpPr>
          <p:nvPr>
            <p:ph type="sldNum" sz="quarter" idx="10"/>
          </p:nvPr>
        </p:nvSpPr>
        <p:spPr/>
        <p:txBody>
          <a:bodyPr/>
          <a:lstStyle/>
          <a:p>
            <a:pPr>
              <a:defRPr/>
            </a:pPr>
            <a:fld id="{EF3FA80C-C703-6A42-9526-28B957E5C050}" type="slidenum">
              <a:rPr lang="en-US" smtClean="0"/>
              <a:pPr>
                <a:defRPr/>
              </a:pPr>
              <a:t>6</a:t>
            </a:fld>
            <a:endParaRPr lang="en-US" dirty="0"/>
          </a:p>
        </p:txBody>
      </p:sp>
    </p:spTree>
    <p:extLst>
      <p:ext uri="{BB962C8B-B14F-4D97-AF65-F5344CB8AC3E}">
        <p14:creationId xmlns:p14="http://schemas.microsoft.com/office/powerpoint/2010/main" val="3659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CC10-9FA5-415D-8D76-70DC6CB996BF}"/>
              </a:ext>
            </a:extLst>
          </p:cNvPr>
          <p:cNvSpPr>
            <a:spLocks noGrp="1"/>
          </p:cNvSpPr>
          <p:nvPr>
            <p:ph type="title"/>
          </p:nvPr>
        </p:nvSpPr>
        <p:spPr/>
        <p:txBody>
          <a:bodyPr/>
          <a:lstStyle/>
          <a:p>
            <a:r>
              <a:rPr lang="en-US" dirty="0"/>
              <a:t>Academic and Professional Matters</a:t>
            </a:r>
          </a:p>
        </p:txBody>
      </p:sp>
      <p:sp>
        <p:nvSpPr>
          <p:cNvPr id="3" name="Content Placeholder 2">
            <a:extLst>
              <a:ext uri="{FF2B5EF4-FFF2-40B4-BE49-F238E27FC236}">
                <a16:creationId xmlns:a16="http://schemas.microsoft.com/office/drawing/2014/main" id="{39D7C4B3-9FB5-47B5-A22B-9CFE59BE2A8C}"/>
              </a:ext>
            </a:extLst>
          </p:cNvPr>
          <p:cNvSpPr>
            <a:spLocks noGrp="1"/>
          </p:cNvSpPr>
          <p:nvPr>
            <p:ph idx="1"/>
          </p:nvPr>
        </p:nvSpPr>
        <p:spPr/>
        <p:txBody>
          <a:bodyPr/>
          <a:lstStyle/>
          <a:p>
            <a:pPr marL="0" lvl="0" indent="0" algn="l" rtl="0">
              <a:lnSpc>
                <a:spcPct val="80000"/>
              </a:lnSpc>
              <a:spcBef>
                <a:spcPts val="600"/>
              </a:spcBef>
              <a:spcAft>
                <a:spcPts val="0"/>
              </a:spcAft>
              <a:buNone/>
            </a:pPr>
            <a:r>
              <a:rPr lang="en-US" sz="1800" b="1" dirty="0"/>
              <a:t>Title 5 §53200 (c) </a:t>
            </a:r>
          </a:p>
          <a:p>
            <a:pPr marL="0" lvl="0" indent="0" algn="l" rtl="0">
              <a:lnSpc>
                <a:spcPct val="80000"/>
              </a:lnSpc>
              <a:spcBef>
                <a:spcPts val="600"/>
              </a:spcBef>
              <a:spcAft>
                <a:spcPts val="0"/>
              </a:spcAft>
              <a:buNone/>
            </a:pPr>
            <a:r>
              <a:rPr lang="en-US" sz="1800" dirty="0">
                <a:solidFill>
                  <a:srgbClr val="FF0000"/>
                </a:solidFill>
              </a:rPr>
              <a:t>“Academic and professional matters”</a:t>
            </a:r>
            <a:r>
              <a:rPr lang="en-US" sz="1800" dirty="0"/>
              <a:t> means the following policy development and implementation matters</a:t>
            </a:r>
            <a:endParaRPr lang="en-US" sz="1800" b="1" dirty="0"/>
          </a:p>
          <a:p>
            <a:pPr marL="457200" lvl="0" indent="-381000" algn="l" rtl="0">
              <a:lnSpc>
                <a:spcPct val="100000"/>
              </a:lnSpc>
              <a:spcBef>
                <a:spcPts val="600"/>
              </a:spcBef>
              <a:spcAft>
                <a:spcPts val="0"/>
              </a:spcAft>
              <a:buSzPts val="2400"/>
              <a:buAutoNum type="arabicPeriod"/>
            </a:pPr>
            <a:r>
              <a:rPr lang="en-US" dirty="0"/>
              <a:t>Curriculum, including establishing prerequisites</a:t>
            </a:r>
          </a:p>
          <a:p>
            <a:pPr marL="457200" lvl="0" indent="-381000" algn="l" rtl="0">
              <a:lnSpc>
                <a:spcPct val="100000"/>
              </a:lnSpc>
              <a:spcBef>
                <a:spcPts val="1000"/>
              </a:spcBef>
              <a:spcAft>
                <a:spcPts val="0"/>
              </a:spcAft>
              <a:buSzPts val="2400"/>
              <a:buAutoNum type="arabicPeriod"/>
            </a:pPr>
            <a:r>
              <a:rPr lang="en-US" dirty="0"/>
              <a:t>Degree &amp; Certificate Requirements</a:t>
            </a:r>
          </a:p>
          <a:p>
            <a:pPr marL="457200" lvl="0" indent="-381000" algn="l" rtl="0">
              <a:lnSpc>
                <a:spcPct val="100000"/>
              </a:lnSpc>
              <a:spcBef>
                <a:spcPts val="1000"/>
              </a:spcBef>
              <a:spcAft>
                <a:spcPts val="0"/>
              </a:spcAft>
              <a:buSzPts val="2400"/>
              <a:buAutoNum type="arabicPeriod"/>
            </a:pPr>
            <a:r>
              <a:rPr lang="en-US" dirty="0"/>
              <a:t>Grading Policies</a:t>
            </a:r>
          </a:p>
          <a:p>
            <a:pPr marL="457200" lvl="0" indent="-381000" algn="l" rtl="0">
              <a:lnSpc>
                <a:spcPct val="100000"/>
              </a:lnSpc>
              <a:spcBef>
                <a:spcPts val="1000"/>
              </a:spcBef>
              <a:spcAft>
                <a:spcPts val="0"/>
              </a:spcAft>
              <a:buSzPts val="2400"/>
              <a:buAutoNum type="arabicPeriod"/>
            </a:pPr>
            <a:r>
              <a:rPr lang="en-US" dirty="0"/>
              <a:t>Educational Program Development</a:t>
            </a:r>
          </a:p>
          <a:p>
            <a:pPr marL="457200" lvl="0" indent="-381000" algn="l" rtl="0">
              <a:lnSpc>
                <a:spcPct val="100000"/>
              </a:lnSpc>
              <a:spcBef>
                <a:spcPts val="1000"/>
              </a:spcBef>
              <a:spcAft>
                <a:spcPts val="0"/>
              </a:spcAft>
              <a:buSzPts val="2400"/>
              <a:buAutoNum type="arabicPeriod"/>
            </a:pPr>
            <a:r>
              <a:rPr lang="en-US" dirty="0"/>
              <a:t>Standards &amp; Policies regarding Student Preparation and Success</a:t>
            </a:r>
          </a:p>
          <a:p>
            <a:endParaRPr lang="en-US" dirty="0"/>
          </a:p>
        </p:txBody>
      </p:sp>
      <p:sp>
        <p:nvSpPr>
          <p:cNvPr id="4" name="Slide Number Placeholder 3">
            <a:extLst>
              <a:ext uri="{FF2B5EF4-FFF2-40B4-BE49-F238E27FC236}">
                <a16:creationId xmlns:a16="http://schemas.microsoft.com/office/drawing/2014/main" id="{A435BFB9-4D06-462D-BBB5-D2FFA3D8722D}"/>
              </a:ext>
            </a:extLst>
          </p:cNvPr>
          <p:cNvSpPr>
            <a:spLocks noGrp="1"/>
          </p:cNvSpPr>
          <p:nvPr>
            <p:ph type="sldNum" sz="quarter" idx="10"/>
          </p:nvPr>
        </p:nvSpPr>
        <p:spPr/>
        <p:txBody>
          <a:bodyPr/>
          <a:lstStyle/>
          <a:p>
            <a:pPr>
              <a:defRPr/>
            </a:pPr>
            <a:fld id="{EF3FA80C-C703-6A42-9526-28B957E5C050}" type="slidenum">
              <a:rPr lang="en-US" smtClean="0"/>
              <a:pPr>
                <a:defRPr/>
              </a:pPr>
              <a:t>7</a:t>
            </a:fld>
            <a:endParaRPr lang="en-US" dirty="0"/>
          </a:p>
        </p:txBody>
      </p:sp>
    </p:spTree>
    <p:extLst>
      <p:ext uri="{BB962C8B-B14F-4D97-AF65-F5344CB8AC3E}">
        <p14:creationId xmlns:p14="http://schemas.microsoft.com/office/powerpoint/2010/main" val="272622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3740D-F145-4FC7-801E-5888B437B4A7}"/>
              </a:ext>
            </a:extLst>
          </p:cNvPr>
          <p:cNvSpPr>
            <a:spLocks noGrp="1"/>
          </p:cNvSpPr>
          <p:nvPr>
            <p:ph type="title"/>
          </p:nvPr>
        </p:nvSpPr>
        <p:spPr/>
        <p:txBody>
          <a:bodyPr/>
          <a:lstStyle/>
          <a:p>
            <a:r>
              <a:rPr lang="en-US" dirty="0"/>
              <a:t>Academic and Professional Matters</a:t>
            </a:r>
          </a:p>
        </p:txBody>
      </p:sp>
      <p:sp>
        <p:nvSpPr>
          <p:cNvPr id="3" name="Content Placeholder 2">
            <a:extLst>
              <a:ext uri="{FF2B5EF4-FFF2-40B4-BE49-F238E27FC236}">
                <a16:creationId xmlns:a16="http://schemas.microsoft.com/office/drawing/2014/main" id="{93788FB0-658A-4E28-BE63-A591D8A20ECF}"/>
              </a:ext>
            </a:extLst>
          </p:cNvPr>
          <p:cNvSpPr>
            <a:spLocks noGrp="1"/>
          </p:cNvSpPr>
          <p:nvPr>
            <p:ph idx="1"/>
          </p:nvPr>
        </p:nvSpPr>
        <p:spPr/>
        <p:txBody>
          <a:bodyPr/>
          <a:lstStyle/>
          <a:p>
            <a:pPr marL="457200" lvl="0" indent="-381000" algn="l" rtl="0">
              <a:lnSpc>
                <a:spcPct val="115000"/>
              </a:lnSpc>
              <a:spcBef>
                <a:spcPts val="0"/>
              </a:spcBef>
              <a:spcAft>
                <a:spcPts val="0"/>
              </a:spcAft>
              <a:buSzPts val="2400"/>
              <a:buAutoNum type="arabicPeriod" startAt="6"/>
            </a:pPr>
            <a:r>
              <a:rPr lang="en-US" dirty="0"/>
              <a:t>College governance structures, as related to faculty roles</a:t>
            </a:r>
          </a:p>
          <a:p>
            <a:pPr marL="457200" lvl="0" indent="-381000" algn="l" rtl="0">
              <a:lnSpc>
                <a:spcPct val="115000"/>
              </a:lnSpc>
              <a:spcBef>
                <a:spcPts val="0"/>
              </a:spcBef>
              <a:spcAft>
                <a:spcPts val="0"/>
              </a:spcAft>
              <a:buSzPts val="2400"/>
              <a:buAutoNum type="arabicPeriod" startAt="6"/>
            </a:pPr>
            <a:r>
              <a:rPr lang="en-US" dirty="0"/>
              <a:t>Faculty roles and involvement in accreditation process</a:t>
            </a:r>
          </a:p>
          <a:p>
            <a:pPr marL="457200" lvl="0" indent="-381000" algn="l" rtl="0">
              <a:lnSpc>
                <a:spcPct val="115000"/>
              </a:lnSpc>
              <a:spcBef>
                <a:spcPts val="0"/>
              </a:spcBef>
              <a:spcAft>
                <a:spcPts val="0"/>
              </a:spcAft>
              <a:buSzPts val="2400"/>
              <a:buAutoNum type="arabicPeriod" startAt="6"/>
            </a:pPr>
            <a:r>
              <a:rPr lang="en-US" dirty="0"/>
              <a:t>Policies for faculty professional development activities</a:t>
            </a:r>
          </a:p>
          <a:p>
            <a:pPr marL="457200" lvl="0" indent="-381000" algn="l" rtl="0">
              <a:lnSpc>
                <a:spcPct val="115000"/>
              </a:lnSpc>
              <a:spcBef>
                <a:spcPts val="0"/>
              </a:spcBef>
              <a:spcAft>
                <a:spcPts val="0"/>
              </a:spcAft>
              <a:buSzPts val="2400"/>
              <a:buFont typeface="Calibri"/>
              <a:buAutoNum type="arabicPeriod" startAt="6"/>
            </a:pPr>
            <a:r>
              <a:rPr lang="en-US" b="1" dirty="0"/>
              <a:t>Processes</a:t>
            </a:r>
            <a:r>
              <a:rPr lang="en-US" dirty="0"/>
              <a:t> for program review</a:t>
            </a:r>
          </a:p>
          <a:p>
            <a:pPr marL="457200" lvl="0" indent="-381000" algn="l" rtl="0">
              <a:lnSpc>
                <a:spcPct val="115000"/>
              </a:lnSpc>
              <a:spcBef>
                <a:spcPts val="0"/>
              </a:spcBef>
              <a:spcAft>
                <a:spcPts val="0"/>
              </a:spcAft>
              <a:buSzPts val="2400"/>
              <a:buFont typeface="Calibri"/>
              <a:buAutoNum type="arabicPeriod" startAt="6"/>
            </a:pPr>
            <a:r>
              <a:rPr lang="en-US" b="1" dirty="0"/>
              <a:t>Processes</a:t>
            </a:r>
            <a:r>
              <a:rPr lang="en-US" dirty="0"/>
              <a:t> for institutional planning and budget development</a:t>
            </a:r>
          </a:p>
          <a:p>
            <a:pPr marL="0" lvl="0" indent="0" algn="l" rtl="0">
              <a:lnSpc>
                <a:spcPct val="115000"/>
              </a:lnSpc>
              <a:spcBef>
                <a:spcPts val="0"/>
              </a:spcBef>
              <a:spcAft>
                <a:spcPts val="0"/>
              </a:spcAft>
              <a:buNone/>
            </a:pPr>
            <a:r>
              <a:rPr lang="en-US" dirty="0"/>
              <a:t>...Other academic and professional matters as mutually agreed upon.</a:t>
            </a:r>
          </a:p>
          <a:p>
            <a:endParaRPr lang="en-US" dirty="0"/>
          </a:p>
        </p:txBody>
      </p:sp>
      <p:sp>
        <p:nvSpPr>
          <p:cNvPr id="4" name="Slide Number Placeholder 3">
            <a:extLst>
              <a:ext uri="{FF2B5EF4-FFF2-40B4-BE49-F238E27FC236}">
                <a16:creationId xmlns:a16="http://schemas.microsoft.com/office/drawing/2014/main" id="{197468C5-7BB2-4592-A4E9-E55449447826}"/>
              </a:ext>
            </a:extLst>
          </p:cNvPr>
          <p:cNvSpPr>
            <a:spLocks noGrp="1"/>
          </p:cNvSpPr>
          <p:nvPr>
            <p:ph type="sldNum" sz="quarter" idx="10"/>
          </p:nvPr>
        </p:nvSpPr>
        <p:spPr/>
        <p:txBody>
          <a:bodyPr/>
          <a:lstStyle/>
          <a:p>
            <a:pPr>
              <a:defRPr/>
            </a:pPr>
            <a:fld id="{EF3FA80C-C703-6A42-9526-28B957E5C050}" type="slidenum">
              <a:rPr lang="en-US" smtClean="0"/>
              <a:pPr>
                <a:defRPr/>
              </a:pPr>
              <a:t>8</a:t>
            </a:fld>
            <a:endParaRPr lang="en-US" dirty="0"/>
          </a:p>
        </p:txBody>
      </p:sp>
    </p:spTree>
    <p:extLst>
      <p:ext uri="{BB962C8B-B14F-4D97-AF65-F5344CB8AC3E}">
        <p14:creationId xmlns:p14="http://schemas.microsoft.com/office/powerpoint/2010/main" val="689624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1AE2-5A02-4CD5-9FE7-9A1379E6B017}"/>
              </a:ext>
            </a:extLst>
          </p:cNvPr>
          <p:cNvSpPr>
            <a:spLocks noGrp="1"/>
          </p:cNvSpPr>
          <p:nvPr>
            <p:ph type="title"/>
          </p:nvPr>
        </p:nvSpPr>
        <p:spPr/>
        <p:txBody>
          <a:bodyPr/>
          <a:lstStyle/>
          <a:p>
            <a:r>
              <a:rPr lang="en-US" dirty="0"/>
              <a:t>Student Senate</a:t>
            </a:r>
          </a:p>
        </p:txBody>
      </p:sp>
      <p:sp>
        <p:nvSpPr>
          <p:cNvPr id="3" name="Content Placeholder 2">
            <a:extLst>
              <a:ext uri="{FF2B5EF4-FFF2-40B4-BE49-F238E27FC236}">
                <a16:creationId xmlns:a16="http://schemas.microsoft.com/office/drawing/2014/main" id="{4FE6D5F0-FE2A-44C2-8BC5-212CBD3705B7}"/>
              </a:ext>
            </a:extLst>
          </p:cNvPr>
          <p:cNvSpPr>
            <a:spLocks noGrp="1"/>
          </p:cNvSpPr>
          <p:nvPr>
            <p:ph idx="1"/>
          </p:nvPr>
        </p:nvSpPr>
        <p:spPr/>
        <p:txBody>
          <a:bodyPr/>
          <a:lstStyle/>
          <a:p>
            <a:pPr marL="0" lvl="0" indent="0" algn="l" rtl="0">
              <a:spcBef>
                <a:spcPts val="480"/>
              </a:spcBef>
              <a:spcAft>
                <a:spcPts val="0"/>
              </a:spcAft>
              <a:buNone/>
            </a:pPr>
            <a:r>
              <a:rPr lang="en-US" sz="2400" dirty="0"/>
              <a:t>The Senate is recognized by California Community Colleges Board of Governors and Chancellor’s Office as the official voice of students in system participatory governance in accordance with Title 5, §50002. The Senate shall maintain system participatory governance as one of its mission’s three pillars of engagement and act through System Affairs Directors from each Region to facilitate the involvement of students in the same.</a:t>
            </a:r>
          </a:p>
          <a:p>
            <a:pPr marL="0" lvl="0" indent="0" algn="l" rtl="0">
              <a:spcBef>
                <a:spcPts val="480"/>
              </a:spcBef>
              <a:spcAft>
                <a:spcPts val="0"/>
              </a:spcAft>
              <a:buClr>
                <a:schemeClr val="dk1"/>
              </a:buClr>
              <a:buSzPts val="1100"/>
              <a:buFont typeface="Arial"/>
              <a:buNone/>
            </a:pPr>
            <a:endParaRPr lang="en-US" sz="2400" dirty="0"/>
          </a:p>
          <a:p>
            <a:pPr marL="0" lvl="0" indent="0" algn="l" rtl="0">
              <a:spcBef>
                <a:spcPts val="480"/>
              </a:spcBef>
              <a:spcAft>
                <a:spcPts val="0"/>
              </a:spcAft>
              <a:buNone/>
            </a:pPr>
            <a:r>
              <a:rPr lang="en-US" sz="2400" u="sng" dirty="0">
                <a:solidFill>
                  <a:schemeClr val="hlink"/>
                </a:solidFill>
                <a:hlinkClick r:id="rId2"/>
              </a:rPr>
              <a:t>https://sites.google.com/studentsenateccc.org/ssccc</a:t>
            </a:r>
            <a:endParaRPr lang="en-US" sz="2400" dirty="0"/>
          </a:p>
          <a:p>
            <a:pPr marL="0" lvl="0" indent="0" algn="l" rtl="0">
              <a:spcBef>
                <a:spcPts val="480"/>
              </a:spcBef>
              <a:spcAft>
                <a:spcPts val="0"/>
              </a:spcAft>
              <a:buNone/>
            </a:pPr>
            <a:r>
              <a:rPr lang="en-US" sz="2400" u="sng" dirty="0">
                <a:solidFill>
                  <a:schemeClr val="hlink"/>
                </a:solidFill>
                <a:hlinkClick r:id="rId3"/>
              </a:rPr>
              <a:t>http://extranet.cccco.edu/Divisions/StudentServices/StudentSenate.aspx</a:t>
            </a:r>
            <a:endParaRPr lang="en-US" sz="2400" dirty="0"/>
          </a:p>
          <a:p>
            <a:endParaRPr lang="en-US" dirty="0"/>
          </a:p>
        </p:txBody>
      </p:sp>
      <p:sp>
        <p:nvSpPr>
          <p:cNvPr id="4" name="Slide Number Placeholder 3">
            <a:extLst>
              <a:ext uri="{FF2B5EF4-FFF2-40B4-BE49-F238E27FC236}">
                <a16:creationId xmlns:a16="http://schemas.microsoft.com/office/drawing/2014/main" id="{542C79AE-0AD4-4010-932C-2E5EE1FE8651}"/>
              </a:ext>
            </a:extLst>
          </p:cNvPr>
          <p:cNvSpPr>
            <a:spLocks noGrp="1"/>
          </p:cNvSpPr>
          <p:nvPr>
            <p:ph type="sldNum" sz="quarter" idx="10"/>
          </p:nvPr>
        </p:nvSpPr>
        <p:spPr/>
        <p:txBody>
          <a:bodyPr/>
          <a:lstStyle/>
          <a:p>
            <a:pPr>
              <a:defRPr/>
            </a:pPr>
            <a:fld id="{EF3FA80C-C703-6A42-9526-28B957E5C050}" type="slidenum">
              <a:rPr lang="en-US" smtClean="0"/>
              <a:pPr>
                <a:defRPr/>
              </a:pPr>
              <a:t>9</a:t>
            </a:fld>
            <a:endParaRPr lang="en-US" dirty="0"/>
          </a:p>
        </p:txBody>
      </p:sp>
    </p:spTree>
    <p:extLst>
      <p:ext uri="{BB962C8B-B14F-4D97-AF65-F5344CB8AC3E}">
        <p14:creationId xmlns:p14="http://schemas.microsoft.com/office/powerpoint/2010/main" val="2243208292"/>
      </p:ext>
    </p:extLst>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Template>
  <TotalTime>24</TotalTime>
  <Words>1285</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Palatino</vt:lpstr>
      <vt:lpstr>ASCCC Curriculum Inst. 2020 Theme</vt:lpstr>
      <vt:lpstr>Senate/Union Relations   Wendy Brill-Wynkoop, President, FACCC Lance Heard, At Large Representative, ASCCC  </vt:lpstr>
      <vt:lpstr>Session Description</vt:lpstr>
      <vt:lpstr>Authority of  Union</vt:lpstr>
      <vt:lpstr>Collective Bargaining</vt:lpstr>
      <vt:lpstr>Collective Bargaining</vt:lpstr>
      <vt:lpstr>Authority of Senate </vt:lpstr>
      <vt:lpstr>Academic and Professional Matters</vt:lpstr>
      <vt:lpstr>Academic and Professional Matters</vt:lpstr>
      <vt:lpstr>Student Senate</vt:lpstr>
      <vt:lpstr>Scenario #1</vt:lpstr>
      <vt:lpstr>Scenario #2 </vt:lpstr>
      <vt:lpstr>Scenario #3</vt:lpstr>
      <vt:lpstr>Scenario #4</vt:lpstr>
      <vt:lpstr>Scenario #5 </vt:lpstr>
      <vt:lpstr>Scenario #6</vt:lpstr>
      <vt:lpstr>Areas of Confusion? </vt:lpstr>
      <vt:lpstr>Possible Areas of Overlapping Purview</vt:lpstr>
      <vt:lpstr>Best Practices:</vt:lpstr>
      <vt:lpstr>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Senate/Union Relations   Wendy Brill-Wynkoop, President, FACCC Lance Heard, At Large Representative, ASCCC</dc:title>
  <dc:creator>Melissa Marquez</dc:creator>
  <cp:lastModifiedBy>Edie</cp:lastModifiedBy>
  <cp:revision>3</cp:revision>
  <cp:lastPrinted>2020-11-24T19:39:26Z</cp:lastPrinted>
  <dcterms:created xsi:type="dcterms:W3CDTF">2021-06-10T22:53:12Z</dcterms:created>
  <dcterms:modified xsi:type="dcterms:W3CDTF">2021-06-16T17:35:21Z</dcterms:modified>
</cp:coreProperties>
</file>