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Gill Sans" panose="020B0502020104020203" pitchFamily="34" charset="-79"/>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CBD0y+58YMHHn2S+kFHTmP+T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108" d="100"/>
          <a:sy n="108" d="100"/>
        </p:scale>
        <p:origin x="73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err="1"/>
              <a:t>Ginni</a:t>
            </a:r>
            <a:endParaRPr dirty="0"/>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err="1"/>
              <a:t>Ginni</a:t>
            </a:r>
            <a:endParaRPr dirty="0"/>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Ginni</a:t>
            </a:r>
            <a:endParaRPr/>
          </a:p>
          <a:p>
            <a:pPr marL="0" lvl="0" indent="0" algn="l" rtl="0">
              <a:spcBef>
                <a:spcPts val="360"/>
              </a:spcBef>
              <a:spcAft>
                <a:spcPts val="0"/>
              </a:spcAft>
              <a:buNone/>
            </a:pPr>
            <a:r>
              <a:rPr lang="en-US"/>
              <a:t>Welcome Clemaus</a:t>
            </a:r>
            <a:endParaRPr/>
          </a:p>
        </p:txBody>
      </p:sp>
      <p:sp>
        <p:nvSpPr>
          <p:cNvPr id="68" name="Google Shape;68;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69" name="Google Shape;6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err="1"/>
              <a:t>Clemaus</a:t>
            </a:r>
            <a:endParaRPr lang="en-US" dirty="0"/>
          </a:p>
          <a:p>
            <a:pPr marL="0" lvl="0" indent="0" algn="l" rtl="0">
              <a:spcBef>
                <a:spcPts val="360"/>
              </a:spcBef>
              <a:spcAft>
                <a:spcPts val="0"/>
              </a:spcAft>
              <a:buNone/>
            </a:pPr>
            <a:endParaRPr dirty="0"/>
          </a:p>
        </p:txBody>
      </p:sp>
      <p:sp>
        <p:nvSpPr>
          <p:cNvPr id="76" name="Google Shape;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Ginni</a:t>
            </a:r>
            <a:endParaRPr/>
          </a:p>
        </p:txBody>
      </p:sp>
      <p:sp>
        <p:nvSpPr>
          <p:cNvPr id="84" name="Google Shape;84;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85" name="Google Shape;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Ginni</a:t>
            </a:r>
            <a:endParaRPr/>
          </a:p>
        </p:txBody>
      </p:sp>
      <p:sp>
        <p:nvSpPr>
          <p:cNvPr id="103" name="Google Shape;103;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04" name="Google Shape;1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Ginni</a:t>
            </a:r>
            <a:endParaRPr/>
          </a:p>
        </p:txBody>
      </p:sp>
      <p:sp>
        <p:nvSpPr>
          <p:cNvPr id="132" name="Google Shape;132;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Ginni</a:t>
            </a:r>
            <a:endParaRPr/>
          </a:p>
        </p:txBody>
      </p:sp>
      <p:sp>
        <p:nvSpPr>
          <p:cNvPr id="152" name="Google Shape;152;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Ginni to Introduce Cheryl, Angelica, and LaTonya</a:t>
            </a:r>
            <a:endParaRPr/>
          </a:p>
        </p:txBody>
      </p:sp>
      <p:sp>
        <p:nvSpPr>
          <p:cNvPr id="176" name="Google Shape;176;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77" name="Google Shape;1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1"/>
          <p:cNvSpPr txBox="1">
            <a:spLocks noGrp="1"/>
          </p:cNvSpPr>
          <p:nvPr>
            <p:ph type="title"/>
          </p:nvPr>
        </p:nvSpPr>
        <p:spPr>
          <a:xfrm>
            <a:off x="7272670" y="382773"/>
            <a:ext cx="4549215" cy="609597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15"/>
        <p:cNvGrpSpPr/>
        <p:nvPr/>
      </p:nvGrpSpPr>
      <p:grpSpPr>
        <a:xfrm>
          <a:off x="0" y="0"/>
          <a:ext cx="0" cy="0"/>
          <a:chOff x="0" y="0"/>
          <a:chExt cx="0" cy="0"/>
        </a:xfrm>
      </p:grpSpPr>
      <p:pic>
        <p:nvPicPr>
          <p:cNvPr id="16" name="Google Shape;16;p12"/>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17" name="Google Shape;17;p12"/>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12"/>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12"/>
          <p:cNvPicPr preferRelativeResize="0"/>
          <p:nvPr/>
        </p:nvPicPr>
        <p:blipFill rotWithShape="1">
          <a:blip r:embed="rId3">
            <a:alphaModFix/>
          </a:blip>
          <a:srcRect/>
          <a:stretch/>
        </p:blipFill>
        <p:spPr>
          <a:xfrm>
            <a:off x="0" y="0"/>
            <a:ext cx="822325" cy="6858000"/>
          </a:xfrm>
          <a:prstGeom prst="rect">
            <a:avLst/>
          </a:prstGeom>
          <a:solidFill>
            <a:schemeClr val="accent5"/>
          </a:solidFill>
          <a:ln>
            <a:noFill/>
          </a:ln>
          <a:effectLst>
            <a:outerShdw blurRad="190500" dist="38100" algn="ctr" rotWithShape="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21"/>
        <p:cNvGrpSpPr/>
        <p:nvPr/>
      </p:nvGrpSpPr>
      <p:grpSpPr>
        <a:xfrm>
          <a:off x="0" y="0"/>
          <a:ext cx="0" cy="0"/>
          <a:chOff x="0" y="0"/>
          <a:chExt cx="0" cy="0"/>
        </a:xfrm>
      </p:grpSpPr>
      <p:pic>
        <p:nvPicPr>
          <p:cNvPr id="22" name="Google Shape;22;p13"/>
          <p:cNvPicPr preferRelativeResize="0"/>
          <p:nvPr/>
        </p:nvPicPr>
        <p:blipFill rotWithShape="1">
          <a:blip r:embed="rId2">
            <a:alphaModFix/>
          </a:blip>
          <a:srcRect/>
          <a:stretch/>
        </p:blipFill>
        <p:spPr>
          <a:xfrm>
            <a:off x="0" y="-23658"/>
            <a:ext cx="4008438" cy="6924365"/>
          </a:xfrm>
          <a:prstGeom prst="rect">
            <a:avLst/>
          </a:prstGeom>
          <a:noFill/>
          <a:ln>
            <a:noFill/>
          </a:ln>
          <a:effectLst>
            <a:outerShdw blurRad="190500" dist="38100" algn="l" rotWithShape="0">
              <a:srgbClr val="000000">
                <a:alpha val="40000"/>
              </a:srgbClr>
            </a:outerShdw>
          </a:effectLst>
        </p:spPr>
      </p:pic>
      <p:sp>
        <p:nvSpPr>
          <p:cNvPr id="23" name="Google Shape;23;p13"/>
          <p:cNvSpPr/>
          <p:nvPr/>
        </p:nvSpPr>
        <p:spPr>
          <a:xfrm>
            <a:off x="-1" y="1122218"/>
            <a:ext cx="4008439" cy="4613564"/>
          </a:xfrm>
          <a:prstGeom prst="rect">
            <a:avLst/>
          </a:prstGeom>
          <a:solidFill>
            <a:schemeClr val="lt1">
              <a:alpha val="8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 name="Google Shape;24;p13"/>
          <p:cNvPicPr preferRelativeResize="0"/>
          <p:nvPr/>
        </p:nvPicPr>
        <p:blipFill rotWithShape="1">
          <a:blip r:embed="rId3">
            <a:alphaModFix/>
          </a:blip>
          <a:srcRect/>
          <a:stretch/>
        </p:blipFill>
        <p:spPr>
          <a:xfrm>
            <a:off x="4360863" y="6376988"/>
            <a:ext cx="377825" cy="377825"/>
          </a:xfrm>
          <a:prstGeom prst="rect">
            <a:avLst/>
          </a:prstGeom>
          <a:noFill/>
          <a:ln>
            <a:noFill/>
          </a:ln>
        </p:spPr>
      </p:pic>
      <p:sp>
        <p:nvSpPr>
          <p:cNvPr id="25" name="Google Shape;25;p13"/>
          <p:cNvSpPr txBox="1">
            <a:spLocks noGrp="1"/>
          </p:cNvSpPr>
          <p:nvPr>
            <p:ph type="title"/>
          </p:nvPr>
        </p:nvSpPr>
        <p:spPr>
          <a:xfrm>
            <a:off x="227885" y="1335091"/>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4356705" y="1335091"/>
            <a:ext cx="6672648" cy="489012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68300" algn="l">
              <a:lnSpc>
                <a:spcPct val="90000"/>
              </a:lnSpc>
              <a:spcBef>
                <a:spcPts val="500"/>
              </a:spcBef>
              <a:spcAft>
                <a:spcPts val="0"/>
              </a:spcAft>
              <a:buClr>
                <a:srgbClr val="404040"/>
              </a:buClr>
              <a:buSzPts val="2200"/>
              <a:buChar char="•"/>
              <a:defRPr sz="22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 name="Google Shape;27;p13"/>
          <p:cNvSpPr txBox="1">
            <a:spLocks noGrp="1"/>
          </p:cNvSpPr>
          <p:nvPr>
            <p:ph type="body" idx="2"/>
          </p:nvPr>
        </p:nvSpPr>
        <p:spPr>
          <a:xfrm>
            <a:off x="227885" y="2947086"/>
            <a:ext cx="3583461" cy="257582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0B41"/>
              </a:buClr>
              <a:buSzPts val="2600"/>
              <a:buNone/>
              <a:defRPr sz="2600">
                <a:solidFill>
                  <a:srgbClr val="810B41"/>
                </a:solidFill>
              </a:defRPr>
            </a:lvl1pPr>
            <a:lvl2pPr marL="914400" lvl="1" indent="-228600" algn="l">
              <a:lnSpc>
                <a:spcPct val="90000"/>
              </a:lnSpc>
              <a:spcBef>
                <a:spcPts val="500"/>
              </a:spcBef>
              <a:spcAft>
                <a:spcPts val="0"/>
              </a:spcAft>
              <a:buClr>
                <a:srgbClr val="404040"/>
              </a:buClr>
              <a:buSzPts val="1400"/>
              <a:buNone/>
              <a:defRPr sz="1400"/>
            </a:lvl2pPr>
            <a:lvl3pPr marL="1371600" lvl="2" indent="-228600" algn="l">
              <a:lnSpc>
                <a:spcPct val="90000"/>
              </a:lnSpc>
              <a:spcBef>
                <a:spcPts val="500"/>
              </a:spcBef>
              <a:spcAft>
                <a:spcPts val="0"/>
              </a:spcAft>
              <a:buClr>
                <a:srgbClr val="404040"/>
              </a:buClr>
              <a:buSzPts val="1200"/>
              <a:buNone/>
              <a:defRPr sz="1200"/>
            </a:lvl3pPr>
            <a:lvl4pPr marL="1828800" lvl="3" indent="-228600" algn="l">
              <a:lnSpc>
                <a:spcPct val="90000"/>
              </a:lnSpc>
              <a:spcBef>
                <a:spcPts val="500"/>
              </a:spcBef>
              <a:spcAft>
                <a:spcPts val="0"/>
              </a:spcAft>
              <a:buClr>
                <a:srgbClr val="404040"/>
              </a:buClr>
              <a:buSzPts val="1000"/>
              <a:buNone/>
              <a:defRPr sz="1000"/>
            </a:lvl4pPr>
            <a:lvl5pPr marL="2286000" lvl="4" indent="-228600" algn="l">
              <a:lnSpc>
                <a:spcPct val="90000"/>
              </a:lnSpc>
              <a:spcBef>
                <a:spcPts val="500"/>
              </a:spcBef>
              <a:spcAft>
                <a:spcPts val="0"/>
              </a:spcAft>
              <a:buClr>
                <a:srgbClr val="40404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 name="Google Shape;28;p13"/>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3"/>
          <p:cNvSpPr/>
          <p:nvPr/>
        </p:nvSpPr>
        <p:spPr>
          <a:xfrm>
            <a:off x="11490325" y="0"/>
            <a:ext cx="701675" cy="6858000"/>
          </a:xfrm>
          <a:prstGeom prst="rect">
            <a:avLst/>
          </a:prstGeom>
          <a:solidFill>
            <a:srgbClr val="451084"/>
          </a:solidFill>
          <a:ln>
            <a:noFill/>
          </a:ln>
          <a:effectLst>
            <a:outerShdw blurRad="190500" dist="50800" dir="10800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30"/>
        <p:cNvGrpSpPr/>
        <p:nvPr/>
      </p:nvGrpSpPr>
      <p:grpSpPr>
        <a:xfrm>
          <a:off x="0" y="0"/>
          <a:ext cx="0" cy="0"/>
          <a:chOff x="0" y="0"/>
          <a:chExt cx="0" cy="0"/>
        </a:xfrm>
      </p:grpSpPr>
      <p:pic>
        <p:nvPicPr>
          <p:cNvPr id="31" name="Google Shape;31;p14"/>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32" name="Google Shape;32;p14"/>
          <p:cNvPicPr preferRelativeResize="0"/>
          <p:nvPr/>
        </p:nvPicPr>
        <p:blipFill rotWithShape="1">
          <a:blip r:embed="rId3">
            <a:alphaModFix/>
          </a:blip>
          <a:srcRect/>
          <a:stretch/>
        </p:blipFill>
        <p:spPr>
          <a:xfrm>
            <a:off x="0" y="0"/>
            <a:ext cx="822325" cy="6858000"/>
          </a:xfrm>
          <a:prstGeom prst="rect">
            <a:avLst/>
          </a:prstGeom>
          <a:solidFill>
            <a:schemeClr val="accent5"/>
          </a:solidFill>
          <a:ln>
            <a:noFill/>
          </a:ln>
          <a:effectLst>
            <a:outerShdw blurRad="190500" dist="38100" algn="ctr" rotWithShape="0">
              <a:srgbClr val="000000">
                <a:alpha val="40000"/>
              </a:srgbClr>
            </a:outerShdw>
          </a:effectLst>
        </p:spPr>
      </p:pic>
      <p:sp>
        <p:nvSpPr>
          <p:cNvPr id="33" name="Google Shape;33;p1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4" name="Google Shape;34;p1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9" name="Google Shape;39;p1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15"/>
          <p:cNvPicPr preferRelativeResize="0"/>
          <p:nvPr/>
        </p:nvPicPr>
        <p:blipFill rotWithShape="1">
          <a:blip r:embed="rId3">
            <a:alphaModFix/>
          </a:blip>
          <a:srcRect/>
          <a:stretch/>
        </p:blipFill>
        <p:spPr>
          <a:xfrm>
            <a:off x="0" y="2646"/>
            <a:ext cx="822325" cy="6852708"/>
          </a:xfrm>
          <a:prstGeom prst="rect">
            <a:avLst/>
          </a:prstGeom>
          <a:solidFill>
            <a:schemeClr val="lt2"/>
          </a:solidFill>
          <a:ln>
            <a:noFill/>
          </a:ln>
          <a:effectLst>
            <a:outerShdw blurRad="190500" dist="38100" algn="ctr" rotWithShape="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44"/>
        <p:cNvGrpSpPr/>
        <p:nvPr/>
      </p:nvGrpSpPr>
      <p:grpSpPr>
        <a:xfrm>
          <a:off x="0" y="0"/>
          <a:ext cx="0" cy="0"/>
          <a:chOff x="0" y="0"/>
          <a:chExt cx="0" cy="0"/>
        </a:xfrm>
      </p:grpSpPr>
      <p:pic>
        <p:nvPicPr>
          <p:cNvPr id="45" name="Google Shape;45;p1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46" name="Google Shape;46;p1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16"/>
          <p:cNvPicPr preferRelativeResize="0"/>
          <p:nvPr/>
        </p:nvPicPr>
        <p:blipFill rotWithShape="1">
          <a:blip r:embed="rId3">
            <a:alphaModFix/>
          </a:blip>
          <a:srcRect/>
          <a:stretch/>
        </p:blipFill>
        <p:spPr>
          <a:xfrm>
            <a:off x="0" y="2646"/>
            <a:ext cx="822325" cy="6852708"/>
          </a:xfrm>
          <a:prstGeom prst="rect">
            <a:avLst/>
          </a:prstGeom>
          <a:solidFill>
            <a:schemeClr val="lt2"/>
          </a:solidFill>
          <a:ln>
            <a:noFill/>
          </a:ln>
          <a:effectLst>
            <a:outerShdw blurRad="190500" dist="38100" algn="ctr" rotWithShape="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pic>
        <p:nvPicPr>
          <p:cNvPr id="51" name="Google Shape;51;p17"/>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52" name="Google Shape;52;p17"/>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0"/>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9.jpg"/><Relationship Id="rId7"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7.jpg"/><Relationship Id="rId9"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title"/>
          </p:nvPr>
        </p:nvSpPr>
        <p:spPr>
          <a:xfrm>
            <a:off x="7272338" y="382588"/>
            <a:ext cx="4549775" cy="6096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sz="5400" b="1"/>
              <a:t>Welcome</a:t>
            </a:r>
            <a:br>
              <a:rPr lang="en-US"/>
            </a:br>
            <a:br>
              <a:rPr lang="en-US"/>
            </a:br>
            <a:r>
              <a:rPr lang="en-US" sz="3200"/>
              <a:t>Ginni May, ASCCC President</a:t>
            </a:r>
            <a:br>
              <a:rPr lang="en-US" sz="3200"/>
            </a:br>
            <a:br>
              <a:rPr lang="en-US" sz="3200"/>
            </a:br>
            <a:r>
              <a:rPr lang="en-US" sz="3200"/>
              <a:t>Clemaus Tervalon,  SSCCC President-elect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1277650" y="365125"/>
            <a:ext cx="10046043" cy="711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t>Land Acknowledgement</a:t>
            </a:r>
            <a:endParaRPr/>
          </a:p>
        </p:txBody>
      </p:sp>
      <p:sp>
        <p:nvSpPr>
          <p:cNvPr id="63" name="Google Shape;63;p2"/>
          <p:cNvSpPr txBox="1">
            <a:spLocks noGrp="1"/>
          </p:cNvSpPr>
          <p:nvPr>
            <p:ph type="body" idx="1"/>
          </p:nvPr>
        </p:nvSpPr>
        <p:spPr>
          <a:xfrm>
            <a:off x="1290006" y="1076446"/>
            <a:ext cx="10046044" cy="51414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300"/>
              <a:buNone/>
            </a:pPr>
            <a:r>
              <a:rPr lang="en-US" sz="2300"/>
              <a:t>We acknowledge that this important work is taking place throughout the unceded territory of California, home to nearly 200 tribal nations. We acknowledge and honor the original inhabitants of our various regions. A land acknowledgment is a critical step towards working with native communities to secure meaningful partnership and inclusion in the stewardship and protection of their cultural resources and homelands. </a:t>
            </a:r>
            <a:endParaRPr/>
          </a:p>
          <a:p>
            <a:pPr marL="0" lvl="0" indent="0" algn="l" rtl="0">
              <a:lnSpc>
                <a:spcPct val="90000"/>
              </a:lnSpc>
              <a:spcBef>
                <a:spcPts val="1000"/>
              </a:spcBef>
              <a:spcAft>
                <a:spcPts val="0"/>
              </a:spcAft>
              <a:buClr>
                <a:srgbClr val="404040"/>
              </a:buClr>
              <a:buSzPts val="2300"/>
              <a:buNone/>
            </a:pPr>
            <a:r>
              <a:rPr lang="en-US" sz="2300"/>
              <a:t>We begin today by acknowledging that we are holding our gathering on the land of the Nisenan Nations who have lived and continue to live here. We recognize the Nisenan Nations and their spiritual connection to the ocean and the land as the first stewards and the traditional caretakers of this area we now call Sacramento. As we begin we thank them for their strength, perseverance and resistance. </a:t>
            </a:r>
            <a:endParaRPr/>
          </a:p>
          <a:p>
            <a:pPr marL="0" lvl="0" indent="0" algn="l" rtl="0">
              <a:lnSpc>
                <a:spcPct val="90000"/>
              </a:lnSpc>
              <a:spcBef>
                <a:spcPts val="1000"/>
              </a:spcBef>
              <a:spcAft>
                <a:spcPts val="0"/>
              </a:spcAft>
              <a:buClr>
                <a:srgbClr val="404040"/>
              </a:buClr>
              <a:buSzPts val="2300"/>
              <a:buNone/>
            </a:pPr>
            <a:r>
              <a:rPr lang="en-US" sz="2300"/>
              <a:t>We also wish to acknowledge the other Indigenous Peoples who now call Sacramento their home, for their shared struggle to maintain their cultures, languages, worldview and identities in our diverse City</a:t>
            </a:r>
            <a:endParaRPr/>
          </a:p>
          <a:p>
            <a:pPr marL="0" lvl="0" indent="0" algn="l" rtl="0">
              <a:lnSpc>
                <a:spcPct val="90000"/>
              </a:lnSpc>
              <a:spcBef>
                <a:spcPts val="1000"/>
              </a:spcBef>
              <a:spcAft>
                <a:spcPts val="0"/>
              </a:spcAft>
              <a:buClr>
                <a:srgbClr val="404040"/>
              </a:buClr>
              <a:buSzPts val="2300"/>
              <a:buNone/>
            </a:pPr>
            <a:endParaRPr sz="2300"/>
          </a:p>
        </p:txBody>
      </p:sp>
      <p:sp>
        <p:nvSpPr>
          <p:cNvPr id="64" name="Google Shape;64;p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t>Faculty Leadership Institute 2022</a:t>
            </a:r>
            <a:endParaRPr/>
          </a:p>
        </p:txBody>
      </p:sp>
      <p:sp>
        <p:nvSpPr>
          <p:cNvPr id="72" name="Google Shape;72;p3"/>
          <p:cNvSpPr txBox="1">
            <a:spLocks noGrp="1"/>
          </p:cNvSpPr>
          <p:nvPr>
            <p:ph type="body" idx="1"/>
          </p:nvPr>
        </p:nvSpPr>
        <p:spPr>
          <a:xfrm>
            <a:off x="1277650" y="1371601"/>
            <a:ext cx="10058400" cy="48463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Hybrid Event</a:t>
            </a:r>
            <a:endParaRPr/>
          </a:p>
          <a:p>
            <a:pPr marL="685800" lvl="1" indent="-228600" algn="l" rtl="0">
              <a:lnSpc>
                <a:spcPct val="90000"/>
              </a:lnSpc>
              <a:spcBef>
                <a:spcPts val="500"/>
              </a:spcBef>
              <a:spcAft>
                <a:spcPts val="0"/>
              </a:spcAft>
              <a:buClr>
                <a:srgbClr val="404040"/>
              </a:buClr>
              <a:buSzPts val="2200"/>
              <a:buChar char="•"/>
            </a:pPr>
            <a:r>
              <a:rPr lang="en-US"/>
              <a:t>First in-person opportunity at FLI since June 2019</a:t>
            </a:r>
            <a:endParaRPr/>
          </a:p>
          <a:p>
            <a:pPr marL="685800" lvl="1" indent="-228600" algn="l" rtl="0">
              <a:lnSpc>
                <a:spcPct val="90000"/>
              </a:lnSpc>
              <a:spcBef>
                <a:spcPts val="500"/>
              </a:spcBef>
              <a:spcAft>
                <a:spcPts val="0"/>
              </a:spcAft>
              <a:buClr>
                <a:srgbClr val="404040"/>
              </a:buClr>
              <a:buSzPts val="2200"/>
              <a:buChar char="•"/>
            </a:pPr>
            <a:r>
              <a:rPr lang="en-US"/>
              <a:t>Connected with those attending virtually</a:t>
            </a:r>
            <a:endParaRPr/>
          </a:p>
          <a:p>
            <a:pPr marL="228600" lvl="0" indent="-228600" algn="l" rtl="0">
              <a:lnSpc>
                <a:spcPct val="90000"/>
              </a:lnSpc>
              <a:spcBef>
                <a:spcPts val="1000"/>
              </a:spcBef>
              <a:spcAft>
                <a:spcPts val="0"/>
              </a:spcAft>
              <a:buClr>
                <a:srgbClr val="404040"/>
              </a:buClr>
              <a:buSzPts val="2400"/>
              <a:buChar char="•"/>
            </a:pPr>
            <a:r>
              <a:rPr lang="en-US"/>
              <a:t>Wednesday afternoon and Thursday morning</a:t>
            </a:r>
            <a:endParaRPr/>
          </a:p>
          <a:p>
            <a:pPr marL="685800" lvl="1" indent="-228600" algn="l" rtl="0">
              <a:lnSpc>
                <a:spcPct val="90000"/>
              </a:lnSpc>
              <a:spcBef>
                <a:spcPts val="500"/>
              </a:spcBef>
              <a:spcAft>
                <a:spcPts val="0"/>
              </a:spcAft>
              <a:buClr>
                <a:srgbClr val="404040"/>
              </a:buClr>
              <a:buSzPts val="2200"/>
              <a:buChar char="•"/>
            </a:pPr>
            <a:r>
              <a:rPr lang="en-US"/>
              <a:t>ASCCC and SSCCC in partnership</a:t>
            </a:r>
            <a:endParaRPr/>
          </a:p>
          <a:p>
            <a:pPr marL="228600" lvl="0" indent="-228600" algn="l" rtl="0">
              <a:lnSpc>
                <a:spcPct val="90000"/>
              </a:lnSpc>
              <a:spcBef>
                <a:spcPts val="1000"/>
              </a:spcBef>
              <a:spcAft>
                <a:spcPts val="0"/>
              </a:spcAft>
              <a:buClr>
                <a:srgbClr val="404040"/>
              </a:buClr>
              <a:buSzPts val="2400"/>
              <a:buChar char="•"/>
            </a:pPr>
            <a:r>
              <a:rPr lang="en-US"/>
              <a:t>Thursday afternoon thru Friday evening</a:t>
            </a:r>
            <a:endParaRPr/>
          </a:p>
          <a:p>
            <a:pPr marL="685800" lvl="1" indent="-228600" algn="l" rtl="0">
              <a:lnSpc>
                <a:spcPct val="90000"/>
              </a:lnSpc>
              <a:spcBef>
                <a:spcPts val="500"/>
              </a:spcBef>
              <a:spcAft>
                <a:spcPts val="0"/>
              </a:spcAft>
              <a:buClr>
                <a:srgbClr val="404040"/>
              </a:buClr>
              <a:buSzPts val="2200"/>
              <a:buChar char="•"/>
            </a:pPr>
            <a:r>
              <a:rPr lang="en-US"/>
              <a:t>Nuts and bolts of academic senate leadership</a:t>
            </a:r>
            <a:endParaRPr/>
          </a:p>
          <a:p>
            <a:pPr marL="685800" lvl="1" indent="-228600" algn="l" rtl="0">
              <a:lnSpc>
                <a:spcPct val="90000"/>
              </a:lnSpc>
              <a:spcBef>
                <a:spcPts val="500"/>
              </a:spcBef>
              <a:spcAft>
                <a:spcPts val="0"/>
              </a:spcAft>
              <a:buClr>
                <a:srgbClr val="404040"/>
              </a:buClr>
              <a:buSzPts val="2200"/>
              <a:buChar char="•"/>
            </a:pPr>
            <a:r>
              <a:rPr lang="en-US"/>
              <a:t>Grounded in the tenets and principles of Inclusion, Diversity, Equity, Anti-racism, and Accessibility (IDEAA)</a:t>
            </a:r>
            <a:endParaRPr/>
          </a:p>
          <a:p>
            <a:pPr marL="685800" lvl="1" indent="-228600" algn="l" rtl="0">
              <a:lnSpc>
                <a:spcPct val="90000"/>
              </a:lnSpc>
              <a:spcBef>
                <a:spcPts val="500"/>
              </a:spcBef>
              <a:spcAft>
                <a:spcPts val="0"/>
              </a:spcAft>
              <a:buClr>
                <a:srgbClr val="404040"/>
              </a:buClr>
              <a:buSzPts val="2200"/>
              <a:buChar char="•"/>
            </a:pPr>
            <a:r>
              <a:rPr lang="en-US"/>
              <a:t>Reception with Faculty Empowerment Leadership Academy (FELA) Recognition Ceremony</a:t>
            </a:r>
            <a:endParaRPr/>
          </a:p>
          <a:p>
            <a:pPr marL="228600" lvl="0" indent="-228600" algn="l" rtl="0">
              <a:lnSpc>
                <a:spcPct val="90000"/>
              </a:lnSpc>
              <a:spcBef>
                <a:spcPts val="1000"/>
              </a:spcBef>
              <a:spcAft>
                <a:spcPts val="0"/>
              </a:spcAft>
              <a:buClr>
                <a:srgbClr val="404040"/>
              </a:buClr>
              <a:buSzPts val="2400"/>
              <a:buChar char="•"/>
            </a:pPr>
            <a:r>
              <a:rPr lang="en-US"/>
              <a:t>Saturday morning</a:t>
            </a:r>
            <a:endParaRPr/>
          </a:p>
          <a:p>
            <a:pPr marL="685800" lvl="1" indent="-228600" algn="l" rtl="0">
              <a:lnSpc>
                <a:spcPct val="90000"/>
              </a:lnSpc>
              <a:spcBef>
                <a:spcPts val="500"/>
              </a:spcBef>
              <a:spcAft>
                <a:spcPts val="0"/>
              </a:spcAft>
              <a:buClr>
                <a:srgbClr val="404040"/>
              </a:buClr>
              <a:buSzPts val="2200"/>
              <a:buChar char="•"/>
            </a:pPr>
            <a:r>
              <a:rPr lang="en-US"/>
              <a:t>Mock Resolutions Session</a:t>
            </a:r>
            <a:endParaRPr/>
          </a:p>
        </p:txBody>
      </p:sp>
      <p:sp>
        <p:nvSpPr>
          <p:cNvPr id="73" name="Google Shape;73;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dirty="0"/>
              <a:t>Welcome from SSCCC President-elect</a:t>
            </a:r>
            <a:endParaRPr b="1" dirty="0"/>
          </a:p>
        </p:txBody>
      </p:sp>
      <p:sp>
        <p:nvSpPr>
          <p:cNvPr id="79" name="Google Shape;79;p4"/>
          <p:cNvSpPr txBox="1">
            <a:spLocks noGrp="1"/>
          </p:cNvSpPr>
          <p:nvPr>
            <p:ph type="body" idx="1"/>
          </p:nvPr>
        </p:nvSpPr>
        <p:spPr>
          <a:xfrm>
            <a:off x="2861953" y="1798322"/>
            <a:ext cx="7089570" cy="4258094"/>
          </a:xfrm>
          <a:prstGeom prst="rect">
            <a:avLst/>
          </a:prstGeom>
          <a:noFill/>
          <a:ln>
            <a:noFill/>
          </a:ln>
        </p:spPr>
        <p:txBody>
          <a:bodyPr spcFirstLastPara="1" wrap="square" lIns="91425" tIns="45700" rIns="91425" bIns="45700" anchor="t" anchorCtr="0">
            <a:noAutofit/>
          </a:bodyPr>
          <a:lstStyle/>
          <a:p>
            <a:pPr marL="228600" indent="-228600">
              <a:buSzPts val="2400"/>
            </a:pPr>
            <a:r>
              <a:rPr lang="en-US" dirty="0"/>
              <a:t>Words of Welcome</a:t>
            </a:r>
          </a:p>
          <a:p>
            <a:pPr marL="0" indent="0">
              <a:buSzPts val="2400"/>
              <a:buNone/>
            </a:pPr>
            <a:endParaRPr lang="en-US" dirty="0"/>
          </a:p>
          <a:p>
            <a:pPr marL="228600" lvl="0" indent="-228600" algn="l" rtl="0">
              <a:lnSpc>
                <a:spcPct val="90000"/>
              </a:lnSpc>
              <a:spcBef>
                <a:spcPts val="1000"/>
              </a:spcBef>
              <a:spcAft>
                <a:spcPts val="0"/>
              </a:spcAft>
              <a:buClr>
                <a:srgbClr val="404040"/>
              </a:buClr>
              <a:buSzPts val="2400"/>
              <a:buChar char="•"/>
            </a:pPr>
            <a:r>
              <a:rPr lang="en-US" dirty="0"/>
              <a:t>Introduction of Executive Board and Staff</a:t>
            </a:r>
          </a:p>
          <a:p>
            <a:pPr marL="0" lvl="0" indent="0" algn="l" rtl="0">
              <a:lnSpc>
                <a:spcPct val="90000"/>
              </a:lnSpc>
              <a:spcBef>
                <a:spcPts val="1000"/>
              </a:spcBef>
              <a:spcAft>
                <a:spcPts val="0"/>
              </a:spcAft>
              <a:buClr>
                <a:srgbClr val="404040"/>
              </a:buClr>
              <a:buSzPts val="2400"/>
              <a:buNone/>
            </a:pPr>
            <a:endParaRPr dirty="0"/>
          </a:p>
          <a:p>
            <a:pPr marL="228600" lvl="0" indent="-228600" algn="l" rtl="0">
              <a:lnSpc>
                <a:spcPct val="90000"/>
              </a:lnSpc>
              <a:spcBef>
                <a:spcPts val="1000"/>
              </a:spcBef>
              <a:spcAft>
                <a:spcPts val="0"/>
              </a:spcAft>
              <a:buClr>
                <a:srgbClr val="404040"/>
              </a:buClr>
              <a:buSzPts val="2400"/>
              <a:buChar char="•"/>
            </a:pPr>
            <a:r>
              <a:rPr lang="en-US" dirty="0"/>
              <a:t>Introduction of Student Leaders</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80" name="Google Shape;80;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1290007" y="136525"/>
            <a:ext cx="1004604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t>ASCCC 2022-23 Executive Committee</a:t>
            </a:r>
            <a:endParaRPr/>
          </a:p>
        </p:txBody>
      </p:sp>
      <p:sp>
        <p:nvSpPr>
          <p:cNvPr id="88" name="Google Shape;88;p5"/>
          <p:cNvSpPr txBox="1">
            <a:spLocks noGrp="1"/>
          </p:cNvSpPr>
          <p:nvPr>
            <p:ph type="body" idx="1"/>
          </p:nvPr>
        </p:nvSpPr>
        <p:spPr>
          <a:xfrm>
            <a:off x="1277650" y="1629471"/>
            <a:ext cx="10058400" cy="4419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2800"/>
              <a:buNone/>
            </a:pPr>
            <a:r>
              <a:rPr lang="en-US" sz="2800" b="1">
                <a:solidFill>
                  <a:srgbClr val="C00000"/>
                </a:solidFill>
              </a:rPr>
              <a:t>Officers</a:t>
            </a:r>
            <a:endParaRPr/>
          </a:p>
        </p:txBody>
      </p:sp>
      <p:sp>
        <p:nvSpPr>
          <p:cNvPr id="89" name="Google Shape;89;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90" name="Google Shape;90;p5"/>
          <p:cNvSpPr txBox="1"/>
          <p:nvPr/>
        </p:nvSpPr>
        <p:spPr>
          <a:xfrm>
            <a:off x="1210816" y="4989863"/>
            <a:ext cx="142557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rgbClr val="663300"/>
                </a:solidFill>
                <a:latin typeface="Gill Sans"/>
                <a:ea typeface="Gill Sans"/>
                <a:cs typeface="Gill Sans"/>
                <a:sym typeface="Gill Sans"/>
              </a:rPr>
              <a:t>Virginia May</a:t>
            </a:r>
            <a:endParaRPr/>
          </a:p>
          <a:p>
            <a:pPr marL="0" marR="0" lvl="0" indent="0" algn="ctr" rtl="0">
              <a:spcBef>
                <a:spcPts val="0"/>
              </a:spcBef>
              <a:spcAft>
                <a:spcPts val="0"/>
              </a:spcAft>
              <a:buNone/>
            </a:pPr>
            <a:r>
              <a:rPr lang="en-US" sz="1400" b="0" i="0" u="none" strike="noStrike" cap="none">
                <a:solidFill>
                  <a:srgbClr val="663300"/>
                </a:solidFill>
                <a:latin typeface="Gill Sans"/>
                <a:ea typeface="Gill Sans"/>
                <a:cs typeface="Gill Sans"/>
                <a:sym typeface="Gill Sans"/>
              </a:rPr>
              <a:t>President</a:t>
            </a:r>
            <a:endParaRPr/>
          </a:p>
        </p:txBody>
      </p:sp>
      <p:pic>
        <p:nvPicPr>
          <p:cNvPr id="91" name="Google Shape;91;p5" descr="A person smiling for the camera&#10;&#10;Description automatically generated with low confidence"/>
          <p:cNvPicPr preferRelativeResize="0"/>
          <p:nvPr/>
        </p:nvPicPr>
        <p:blipFill rotWithShape="1">
          <a:blip r:embed="rId3">
            <a:alphaModFix/>
          </a:blip>
          <a:srcRect/>
          <a:stretch/>
        </p:blipFill>
        <p:spPr>
          <a:xfrm>
            <a:off x="3545278" y="2966613"/>
            <a:ext cx="1300712" cy="1737519"/>
          </a:xfrm>
          <a:prstGeom prst="rect">
            <a:avLst/>
          </a:prstGeom>
          <a:noFill/>
          <a:ln>
            <a:noFill/>
          </a:ln>
        </p:spPr>
      </p:pic>
      <p:sp>
        <p:nvSpPr>
          <p:cNvPr id="92" name="Google Shape;92;p5"/>
          <p:cNvSpPr txBox="1"/>
          <p:nvPr/>
        </p:nvSpPr>
        <p:spPr>
          <a:xfrm>
            <a:off x="3244664" y="4989863"/>
            <a:ext cx="190193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rgbClr val="663300"/>
                </a:solidFill>
                <a:latin typeface="Gill Sans"/>
                <a:ea typeface="Gill Sans"/>
                <a:cs typeface="Gill Sans"/>
                <a:sym typeface="Gill Sans"/>
              </a:rPr>
              <a:t>Cheryl Aschenbach</a:t>
            </a:r>
            <a:endParaRPr sz="1400" b="1" i="0" u="none" strike="noStrike" cap="none">
              <a:solidFill>
                <a:srgbClr val="663300"/>
              </a:solidFill>
              <a:latin typeface="Gill Sans"/>
              <a:ea typeface="Gill Sans"/>
              <a:cs typeface="Gill Sans"/>
              <a:sym typeface="Gill Sans"/>
            </a:endParaRPr>
          </a:p>
          <a:p>
            <a:pPr marL="0" marR="0" lvl="0" indent="0" algn="ctr" rtl="0">
              <a:spcBef>
                <a:spcPts val="0"/>
              </a:spcBef>
              <a:spcAft>
                <a:spcPts val="0"/>
              </a:spcAft>
              <a:buNone/>
            </a:pPr>
            <a:r>
              <a:rPr lang="en-US" sz="1400" b="0" i="0" u="none" strike="noStrike" cap="none">
                <a:solidFill>
                  <a:srgbClr val="663300"/>
                </a:solidFill>
                <a:latin typeface="Gill Sans"/>
                <a:ea typeface="Gill Sans"/>
                <a:cs typeface="Gill Sans"/>
                <a:sym typeface="Gill Sans"/>
              </a:rPr>
              <a:t>Vice President</a:t>
            </a:r>
            <a:endParaRPr/>
          </a:p>
        </p:txBody>
      </p:sp>
      <p:pic>
        <p:nvPicPr>
          <p:cNvPr id="93" name="Google Shape;93;p5" descr="A picture containing person, outdoor, posing&#10;&#10;Description automatically generated"/>
          <p:cNvPicPr preferRelativeResize="0"/>
          <p:nvPr/>
        </p:nvPicPr>
        <p:blipFill rotWithShape="1">
          <a:blip r:embed="rId4">
            <a:alphaModFix/>
          </a:blip>
          <a:srcRect/>
          <a:stretch/>
        </p:blipFill>
        <p:spPr>
          <a:xfrm>
            <a:off x="5641923" y="2966614"/>
            <a:ext cx="1316303" cy="1737519"/>
          </a:xfrm>
          <a:prstGeom prst="rect">
            <a:avLst/>
          </a:prstGeom>
          <a:noFill/>
          <a:ln>
            <a:noFill/>
          </a:ln>
        </p:spPr>
      </p:pic>
      <p:sp>
        <p:nvSpPr>
          <p:cNvPr id="94" name="Google Shape;94;p5"/>
          <p:cNvSpPr txBox="1"/>
          <p:nvPr/>
        </p:nvSpPr>
        <p:spPr>
          <a:xfrm>
            <a:off x="5536781" y="4989863"/>
            <a:ext cx="152658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rgbClr val="663300"/>
                </a:solidFill>
                <a:latin typeface="Gill Sans"/>
                <a:ea typeface="Gill Sans"/>
                <a:cs typeface="Gill Sans"/>
                <a:sym typeface="Gill Sans"/>
              </a:rPr>
              <a:t>LaTonya Parker</a:t>
            </a:r>
            <a:endParaRPr/>
          </a:p>
          <a:p>
            <a:pPr marL="0" marR="0" lvl="0" indent="0" algn="ctr" rtl="0">
              <a:spcBef>
                <a:spcPts val="0"/>
              </a:spcBef>
              <a:spcAft>
                <a:spcPts val="0"/>
              </a:spcAft>
              <a:buNone/>
            </a:pPr>
            <a:r>
              <a:rPr lang="en-US" sz="1400" b="0" i="0" u="none" strike="noStrike" cap="none">
                <a:solidFill>
                  <a:srgbClr val="663300"/>
                </a:solidFill>
                <a:latin typeface="Gill Sans"/>
                <a:ea typeface="Gill Sans"/>
                <a:cs typeface="Gill Sans"/>
                <a:sym typeface="Gill Sans"/>
              </a:rPr>
              <a:t>Secretary</a:t>
            </a:r>
            <a:endParaRPr/>
          </a:p>
        </p:txBody>
      </p:sp>
      <p:pic>
        <p:nvPicPr>
          <p:cNvPr id="95" name="Google Shape;95;p5" descr="A person wearing glasses&#10;&#10;Description automatically generated with low confidence"/>
          <p:cNvPicPr preferRelativeResize="0"/>
          <p:nvPr/>
        </p:nvPicPr>
        <p:blipFill rotWithShape="1">
          <a:blip r:embed="rId5">
            <a:alphaModFix/>
          </a:blip>
          <a:srcRect/>
          <a:stretch/>
        </p:blipFill>
        <p:spPr>
          <a:xfrm>
            <a:off x="7882301" y="2963160"/>
            <a:ext cx="1217948" cy="1740972"/>
          </a:xfrm>
          <a:prstGeom prst="rect">
            <a:avLst/>
          </a:prstGeom>
          <a:noFill/>
          <a:ln>
            <a:noFill/>
          </a:ln>
        </p:spPr>
      </p:pic>
      <p:sp>
        <p:nvSpPr>
          <p:cNvPr id="96" name="Google Shape;96;p5"/>
          <p:cNvSpPr txBox="1"/>
          <p:nvPr/>
        </p:nvSpPr>
        <p:spPr>
          <a:xfrm>
            <a:off x="7789526" y="4996014"/>
            <a:ext cx="140349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rgbClr val="663300"/>
                </a:solidFill>
                <a:latin typeface="Gill Sans"/>
                <a:ea typeface="Gill Sans"/>
                <a:cs typeface="Gill Sans"/>
                <a:sym typeface="Gill Sans"/>
              </a:rPr>
              <a:t>Michelle Bean</a:t>
            </a:r>
            <a:endParaRPr/>
          </a:p>
          <a:p>
            <a:pPr marL="0" marR="0" lvl="0" indent="0" algn="ctr" rtl="0">
              <a:spcBef>
                <a:spcPts val="0"/>
              </a:spcBef>
              <a:spcAft>
                <a:spcPts val="0"/>
              </a:spcAft>
              <a:buNone/>
            </a:pPr>
            <a:r>
              <a:rPr lang="en-US" sz="1400" b="0" i="0" u="none" strike="noStrike" cap="none">
                <a:solidFill>
                  <a:srgbClr val="663300"/>
                </a:solidFill>
                <a:latin typeface="Gill Sans"/>
                <a:ea typeface="Gill Sans"/>
                <a:cs typeface="Gill Sans"/>
                <a:sym typeface="Gill Sans"/>
              </a:rPr>
              <a:t>Treasurer</a:t>
            </a:r>
            <a:endParaRPr/>
          </a:p>
        </p:txBody>
      </p:sp>
      <p:pic>
        <p:nvPicPr>
          <p:cNvPr id="97" name="Google Shape;97;p5" descr="A person with long hair&#10;&#10;Description automatically generated with low confidence"/>
          <p:cNvPicPr preferRelativeResize="0"/>
          <p:nvPr/>
        </p:nvPicPr>
        <p:blipFill rotWithShape="1">
          <a:blip r:embed="rId6">
            <a:alphaModFix/>
          </a:blip>
          <a:srcRect/>
          <a:stretch/>
        </p:blipFill>
        <p:spPr>
          <a:xfrm>
            <a:off x="10024324" y="2972131"/>
            <a:ext cx="1295609" cy="1734280"/>
          </a:xfrm>
          <a:prstGeom prst="rect">
            <a:avLst/>
          </a:prstGeom>
          <a:noFill/>
          <a:ln>
            <a:noFill/>
          </a:ln>
        </p:spPr>
      </p:pic>
      <p:sp>
        <p:nvSpPr>
          <p:cNvPr id="98" name="Google Shape;98;p5"/>
          <p:cNvSpPr txBox="1"/>
          <p:nvPr/>
        </p:nvSpPr>
        <p:spPr>
          <a:xfrm>
            <a:off x="9868679" y="4989863"/>
            <a:ext cx="160689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rgbClr val="663300"/>
                </a:solidFill>
                <a:latin typeface="Gill Sans"/>
                <a:ea typeface="Gill Sans"/>
                <a:cs typeface="Gill Sans"/>
                <a:sym typeface="Gill Sans"/>
              </a:rPr>
              <a:t>Krystinne Mica</a:t>
            </a:r>
            <a:endParaRPr/>
          </a:p>
          <a:p>
            <a:pPr marL="0" marR="0" lvl="0" indent="0" algn="ctr" rtl="0">
              <a:spcBef>
                <a:spcPts val="0"/>
              </a:spcBef>
              <a:spcAft>
                <a:spcPts val="0"/>
              </a:spcAft>
              <a:buNone/>
            </a:pPr>
            <a:r>
              <a:rPr lang="en-US" sz="1400" b="0" i="0" u="none" strike="noStrike" cap="none">
                <a:solidFill>
                  <a:srgbClr val="663300"/>
                </a:solidFill>
                <a:latin typeface="Gill Sans"/>
                <a:ea typeface="Gill Sans"/>
                <a:cs typeface="Gill Sans"/>
                <a:sym typeface="Gill Sans"/>
              </a:rPr>
              <a:t>Executive Director</a:t>
            </a:r>
            <a:endParaRPr/>
          </a:p>
        </p:txBody>
      </p:sp>
      <p:pic>
        <p:nvPicPr>
          <p:cNvPr id="99" name="Google Shape;99;p5" descr="Virginia May"/>
          <p:cNvPicPr preferRelativeResize="0"/>
          <p:nvPr/>
        </p:nvPicPr>
        <p:blipFill rotWithShape="1">
          <a:blip r:embed="rId7">
            <a:alphaModFix/>
          </a:blip>
          <a:srcRect l="3442" r="4580"/>
          <a:stretch/>
        </p:blipFill>
        <p:spPr>
          <a:xfrm>
            <a:off x="1260450" y="2957628"/>
            <a:ext cx="1315375" cy="17465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txBox="1">
            <a:spLocks noGrp="1"/>
          </p:cNvSpPr>
          <p:nvPr>
            <p:ph type="title"/>
          </p:nvPr>
        </p:nvSpPr>
        <p:spPr>
          <a:xfrm>
            <a:off x="1242557" y="230362"/>
            <a:ext cx="10046043" cy="10612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t>ASCCC 2022-23 Executive Committee</a:t>
            </a:r>
            <a:endParaRPr/>
          </a:p>
        </p:txBody>
      </p:sp>
      <p:sp>
        <p:nvSpPr>
          <p:cNvPr id="107" name="Google Shape;107;p6"/>
          <p:cNvSpPr txBox="1">
            <a:spLocks noGrp="1"/>
          </p:cNvSpPr>
          <p:nvPr>
            <p:ph type="body" idx="1"/>
          </p:nvPr>
        </p:nvSpPr>
        <p:spPr>
          <a:xfrm>
            <a:off x="1128792" y="1187941"/>
            <a:ext cx="10545755" cy="504462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4040"/>
              </a:buClr>
              <a:buSzPts val="2800"/>
              <a:buNone/>
            </a:pPr>
            <a:endParaRPr sz="2800" b="1">
              <a:solidFill>
                <a:srgbClr val="C00000"/>
              </a:solidFill>
            </a:endParaRPr>
          </a:p>
          <a:p>
            <a:pPr marL="0" lvl="0" indent="0" algn="ctr" rtl="0">
              <a:lnSpc>
                <a:spcPct val="90000"/>
              </a:lnSpc>
              <a:spcBef>
                <a:spcPts val="1000"/>
              </a:spcBef>
              <a:spcAft>
                <a:spcPts val="0"/>
              </a:spcAft>
              <a:buClr>
                <a:srgbClr val="C00000"/>
              </a:buClr>
              <a:buSzPts val="2800"/>
              <a:buNone/>
            </a:pPr>
            <a:r>
              <a:rPr lang="en-US" sz="2800" b="1">
                <a:solidFill>
                  <a:srgbClr val="C00000"/>
                </a:solidFill>
              </a:rPr>
              <a:t>Representatives</a:t>
            </a:r>
            <a:endParaRPr/>
          </a:p>
        </p:txBody>
      </p:sp>
      <p:sp>
        <p:nvSpPr>
          <p:cNvPr id="108" name="Google Shape;108;p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09" name="Google Shape;109;p6" descr="Stephanie Curry"/>
          <p:cNvPicPr preferRelativeResize="0"/>
          <p:nvPr/>
        </p:nvPicPr>
        <p:blipFill rotWithShape="1">
          <a:blip r:embed="rId3">
            <a:alphaModFix/>
          </a:blip>
          <a:srcRect/>
          <a:stretch/>
        </p:blipFill>
        <p:spPr>
          <a:xfrm>
            <a:off x="1128792" y="1288903"/>
            <a:ext cx="1311418" cy="1746504"/>
          </a:xfrm>
          <a:prstGeom prst="rect">
            <a:avLst/>
          </a:prstGeom>
          <a:noFill/>
          <a:ln>
            <a:noFill/>
          </a:ln>
        </p:spPr>
      </p:pic>
      <p:pic>
        <p:nvPicPr>
          <p:cNvPr id="110" name="Google Shape;110;p6" descr="A person smiling for the camera&#10;&#10;Description automatically generated"/>
          <p:cNvPicPr preferRelativeResize="0"/>
          <p:nvPr/>
        </p:nvPicPr>
        <p:blipFill rotWithShape="1">
          <a:blip r:embed="rId4">
            <a:alphaModFix/>
          </a:blip>
          <a:srcRect/>
          <a:stretch/>
        </p:blipFill>
        <p:spPr>
          <a:xfrm>
            <a:off x="2971172" y="1288903"/>
            <a:ext cx="1296294" cy="1746504"/>
          </a:xfrm>
          <a:prstGeom prst="rect">
            <a:avLst/>
          </a:prstGeom>
          <a:noFill/>
          <a:ln>
            <a:noFill/>
          </a:ln>
        </p:spPr>
      </p:pic>
      <p:pic>
        <p:nvPicPr>
          <p:cNvPr id="111" name="Google Shape;111;p6" descr="A person smiling for the camera&#10;&#10;Description automatically generated with medium confidence"/>
          <p:cNvPicPr preferRelativeResize="0"/>
          <p:nvPr/>
        </p:nvPicPr>
        <p:blipFill rotWithShape="1">
          <a:blip r:embed="rId5">
            <a:alphaModFix/>
          </a:blip>
          <a:srcRect/>
          <a:stretch/>
        </p:blipFill>
        <p:spPr>
          <a:xfrm>
            <a:off x="8301785" y="1288903"/>
            <a:ext cx="1314145" cy="1746504"/>
          </a:xfrm>
          <a:prstGeom prst="rect">
            <a:avLst/>
          </a:prstGeom>
          <a:noFill/>
          <a:ln>
            <a:noFill/>
          </a:ln>
        </p:spPr>
      </p:pic>
      <p:pic>
        <p:nvPicPr>
          <p:cNvPr id="112" name="Google Shape;112;p6" descr="A picture containing person, person, indoor, posing&#10;&#10;Description automatically generated"/>
          <p:cNvPicPr preferRelativeResize="0"/>
          <p:nvPr/>
        </p:nvPicPr>
        <p:blipFill rotWithShape="1">
          <a:blip r:embed="rId6">
            <a:alphaModFix/>
          </a:blip>
          <a:srcRect/>
          <a:stretch/>
        </p:blipFill>
        <p:spPr>
          <a:xfrm>
            <a:off x="10146891" y="1288903"/>
            <a:ext cx="1309878" cy="1746504"/>
          </a:xfrm>
          <a:prstGeom prst="rect">
            <a:avLst/>
          </a:prstGeom>
          <a:noFill/>
          <a:ln>
            <a:noFill/>
          </a:ln>
        </p:spPr>
      </p:pic>
      <p:pic>
        <p:nvPicPr>
          <p:cNvPr id="113" name="Google Shape;113;p6" descr="A person smiling for the camera&#10;&#10;Description automatically generated with medium confidence"/>
          <p:cNvPicPr preferRelativeResize="0"/>
          <p:nvPr/>
        </p:nvPicPr>
        <p:blipFill rotWithShape="1">
          <a:blip r:embed="rId7">
            <a:alphaModFix/>
          </a:blip>
          <a:srcRect/>
          <a:stretch/>
        </p:blipFill>
        <p:spPr>
          <a:xfrm>
            <a:off x="1128794" y="3926216"/>
            <a:ext cx="1314145" cy="1743843"/>
          </a:xfrm>
          <a:prstGeom prst="rect">
            <a:avLst/>
          </a:prstGeom>
          <a:noFill/>
          <a:ln>
            <a:noFill/>
          </a:ln>
        </p:spPr>
      </p:pic>
      <p:pic>
        <p:nvPicPr>
          <p:cNvPr id="114" name="Google Shape;114;p6" descr="A person with a beard&#10;&#10;Description automatically generated with low confidence"/>
          <p:cNvPicPr preferRelativeResize="0"/>
          <p:nvPr/>
        </p:nvPicPr>
        <p:blipFill rotWithShape="1">
          <a:blip r:embed="rId8">
            <a:alphaModFix/>
          </a:blip>
          <a:srcRect/>
          <a:stretch/>
        </p:blipFill>
        <p:spPr>
          <a:xfrm>
            <a:off x="2921062" y="3914468"/>
            <a:ext cx="1314146" cy="1755591"/>
          </a:xfrm>
          <a:prstGeom prst="rect">
            <a:avLst/>
          </a:prstGeom>
          <a:noFill/>
          <a:ln>
            <a:noFill/>
          </a:ln>
        </p:spPr>
      </p:pic>
      <p:pic>
        <p:nvPicPr>
          <p:cNvPr id="115" name="Google Shape;115;p6" descr="Carrie Roberson"/>
          <p:cNvPicPr preferRelativeResize="0"/>
          <p:nvPr/>
        </p:nvPicPr>
        <p:blipFill rotWithShape="1">
          <a:blip r:embed="rId9">
            <a:alphaModFix/>
          </a:blip>
          <a:srcRect/>
          <a:stretch/>
        </p:blipFill>
        <p:spPr>
          <a:xfrm>
            <a:off x="6514562" y="3914468"/>
            <a:ext cx="1309100" cy="1746504"/>
          </a:xfrm>
          <a:prstGeom prst="rect">
            <a:avLst/>
          </a:prstGeom>
          <a:noFill/>
          <a:ln>
            <a:noFill/>
          </a:ln>
        </p:spPr>
      </p:pic>
      <p:pic>
        <p:nvPicPr>
          <p:cNvPr id="116" name="Google Shape;116;p6" descr="A person with a beard&#10;&#10;Description automatically generated with low confidence"/>
          <p:cNvPicPr preferRelativeResize="0"/>
          <p:nvPr/>
        </p:nvPicPr>
        <p:blipFill rotWithShape="1">
          <a:blip r:embed="rId10">
            <a:alphaModFix/>
          </a:blip>
          <a:srcRect/>
          <a:stretch/>
        </p:blipFill>
        <p:spPr>
          <a:xfrm>
            <a:off x="4713331" y="3927452"/>
            <a:ext cx="1323109" cy="1746504"/>
          </a:xfrm>
          <a:prstGeom prst="rect">
            <a:avLst/>
          </a:prstGeom>
          <a:noFill/>
          <a:ln>
            <a:noFill/>
          </a:ln>
        </p:spPr>
      </p:pic>
      <p:pic>
        <p:nvPicPr>
          <p:cNvPr id="117" name="Google Shape;117;p6" descr="Robert Stewart"/>
          <p:cNvPicPr preferRelativeResize="0"/>
          <p:nvPr/>
        </p:nvPicPr>
        <p:blipFill rotWithShape="1">
          <a:blip r:embed="rId11">
            <a:alphaModFix/>
          </a:blip>
          <a:srcRect l="28378" r="19455"/>
          <a:stretch/>
        </p:blipFill>
        <p:spPr>
          <a:xfrm>
            <a:off x="8301785" y="3914468"/>
            <a:ext cx="1366982" cy="1746504"/>
          </a:xfrm>
          <a:prstGeom prst="rect">
            <a:avLst/>
          </a:prstGeom>
          <a:noFill/>
          <a:ln>
            <a:noFill/>
          </a:ln>
        </p:spPr>
      </p:pic>
      <p:pic>
        <p:nvPicPr>
          <p:cNvPr id="118" name="Google Shape;118;p6" descr="A person with long hair&#10;&#10;Description automatically generated with medium confidence"/>
          <p:cNvPicPr preferRelativeResize="0"/>
          <p:nvPr/>
        </p:nvPicPr>
        <p:blipFill rotWithShape="1">
          <a:blip r:embed="rId12">
            <a:alphaModFix/>
          </a:blip>
          <a:srcRect/>
          <a:stretch/>
        </p:blipFill>
        <p:spPr>
          <a:xfrm>
            <a:off x="10146891" y="3927452"/>
            <a:ext cx="1309878" cy="1746504"/>
          </a:xfrm>
          <a:prstGeom prst="rect">
            <a:avLst/>
          </a:prstGeom>
          <a:noFill/>
          <a:ln>
            <a:noFill/>
          </a:ln>
        </p:spPr>
      </p:pic>
      <p:sp>
        <p:nvSpPr>
          <p:cNvPr id="119" name="Google Shape;119;p6"/>
          <p:cNvSpPr txBox="1"/>
          <p:nvPr/>
        </p:nvSpPr>
        <p:spPr>
          <a:xfrm>
            <a:off x="6306349" y="5673956"/>
            <a:ext cx="1779055"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rgbClr val="663300"/>
                </a:solidFill>
                <a:latin typeface="Gill Sans"/>
                <a:ea typeface="Gill Sans"/>
                <a:cs typeface="Gill Sans"/>
                <a:sym typeface="Gill Sans"/>
              </a:rPr>
              <a:t>Carrie Roberson</a:t>
            </a:r>
            <a:endParaRPr/>
          </a:p>
          <a:p>
            <a:pPr marL="0" marR="0" lvl="0" indent="0" algn="ctr" rtl="0">
              <a:spcBef>
                <a:spcPts val="0"/>
              </a:spcBef>
              <a:spcAft>
                <a:spcPts val="0"/>
              </a:spcAft>
              <a:buNone/>
            </a:pPr>
            <a:r>
              <a:rPr lang="en-US" sz="1400" b="0" i="0" u="none" strike="noStrike" cap="none">
                <a:solidFill>
                  <a:srgbClr val="663300"/>
                </a:solidFill>
                <a:latin typeface="Gill Sans"/>
                <a:ea typeface="Gill Sans"/>
                <a:cs typeface="Gill Sans"/>
                <a:sym typeface="Gill Sans"/>
              </a:rPr>
              <a:t>At-large Representative</a:t>
            </a:r>
            <a:endParaRPr/>
          </a:p>
        </p:txBody>
      </p:sp>
      <p:sp>
        <p:nvSpPr>
          <p:cNvPr id="120" name="Google Shape;120;p6"/>
          <p:cNvSpPr txBox="1"/>
          <p:nvPr/>
        </p:nvSpPr>
        <p:spPr>
          <a:xfrm>
            <a:off x="4516950" y="5673956"/>
            <a:ext cx="1779055"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Juan Arzola</a:t>
            </a:r>
            <a:endParaRPr sz="1400" b="1" i="0" u="none" strike="noStrike" cap="none">
              <a:solidFill>
                <a:srgbClr val="663300"/>
              </a:solidFill>
              <a:latin typeface="Gill Sans"/>
              <a:ea typeface="Gill Sans"/>
              <a:cs typeface="Gill Sans"/>
              <a:sym typeface="Gill Sans"/>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At-large Representative</a:t>
            </a:r>
            <a:endParaRPr/>
          </a:p>
        </p:txBody>
      </p:sp>
      <p:sp>
        <p:nvSpPr>
          <p:cNvPr id="121" name="Google Shape;121;p6"/>
          <p:cNvSpPr txBox="1"/>
          <p:nvPr/>
        </p:nvSpPr>
        <p:spPr>
          <a:xfrm>
            <a:off x="8016556" y="5671246"/>
            <a:ext cx="193744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Robert L. Stewart Jr. </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South </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Representative</a:t>
            </a:r>
            <a:endParaRPr/>
          </a:p>
        </p:txBody>
      </p:sp>
      <p:sp>
        <p:nvSpPr>
          <p:cNvPr id="122" name="Google Shape;122;p6"/>
          <p:cNvSpPr txBox="1"/>
          <p:nvPr/>
        </p:nvSpPr>
        <p:spPr>
          <a:xfrm>
            <a:off x="10095441" y="5673956"/>
            <a:ext cx="1421332"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Amber Gillis</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South </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Representative</a:t>
            </a:r>
            <a:endParaRPr/>
          </a:p>
        </p:txBody>
      </p:sp>
      <p:sp>
        <p:nvSpPr>
          <p:cNvPr id="123" name="Google Shape;123;p6"/>
          <p:cNvSpPr txBox="1"/>
          <p:nvPr/>
        </p:nvSpPr>
        <p:spPr>
          <a:xfrm>
            <a:off x="2532615" y="5670059"/>
            <a:ext cx="206701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Christopher Howerton</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North</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Representative</a:t>
            </a:r>
            <a:endParaRPr/>
          </a:p>
        </p:txBody>
      </p:sp>
      <p:sp>
        <p:nvSpPr>
          <p:cNvPr id="124" name="Google Shape;124;p6"/>
          <p:cNvSpPr txBox="1"/>
          <p:nvPr/>
        </p:nvSpPr>
        <p:spPr>
          <a:xfrm>
            <a:off x="1084520" y="5670059"/>
            <a:ext cx="1424795"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Eric Wada</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North Representative</a:t>
            </a:r>
            <a:endParaRPr/>
          </a:p>
        </p:txBody>
      </p:sp>
      <p:sp>
        <p:nvSpPr>
          <p:cNvPr id="125" name="Google Shape;125;p6"/>
          <p:cNvSpPr txBox="1"/>
          <p:nvPr/>
        </p:nvSpPr>
        <p:spPr>
          <a:xfrm>
            <a:off x="963918" y="3059668"/>
            <a:ext cx="166599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Stephanie Curry</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Area A Representative</a:t>
            </a:r>
            <a:endParaRPr/>
          </a:p>
        </p:txBody>
      </p:sp>
      <p:sp>
        <p:nvSpPr>
          <p:cNvPr id="126" name="Google Shape;126;p6"/>
          <p:cNvSpPr txBox="1"/>
          <p:nvPr/>
        </p:nvSpPr>
        <p:spPr>
          <a:xfrm>
            <a:off x="2805246" y="3059668"/>
            <a:ext cx="154577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Karen Chow</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Area B Representative</a:t>
            </a:r>
            <a:endParaRPr/>
          </a:p>
        </p:txBody>
      </p:sp>
      <p:sp>
        <p:nvSpPr>
          <p:cNvPr id="127" name="Google Shape;127;p6"/>
          <p:cNvSpPr txBox="1"/>
          <p:nvPr/>
        </p:nvSpPr>
        <p:spPr>
          <a:xfrm>
            <a:off x="8069329" y="3059668"/>
            <a:ext cx="1779055"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Erik Reese</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Area C Representative</a:t>
            </a:r>
            <a:endParaRPr/>
          </a:p>
        </p:txBody>
      </p:sp>
      <p:sp>
        <p:nvSpPr>
          <p:cNvPr id="128" name="Google Shape;128;p6"/>
          <p:cNvSpPr txBox="1"/>
          <p:nvPr/>
        </p:nvSpPr>
        <p:spPr>
          <a:xfrm>
            <a:off x="10028941" y="3059668"/>
            <a:ext cx="154577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Manuel Vélez</a:t>
            </a:r>
            <a:endParaRPr sz="1400" b="1" i="0" u="none" strike="noStrike" cap="none">
              <a:solidFill>
                <a:srgbClr val="663300"/>
              </a:solidFill>
              <a:latin typeface="Gill Sans"/>
              <a:ea typeface="Gill Sans"/>
              <a:cs typeface="Gill Sans"/>
              <a:sym typeface="Gill Sans"/>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Area D Representative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1626779" y="136525"/>
            <a:ext cx="9727019" cy="10809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t>ASCCC Staff</a:t>
            </a:r>
            <a:endParaRPr/>
          </a:p>
        </p:txBody>
      </p:sp>
      <p:pic>
        <p:nvPicPr>
          <p:cNvPr id="136" name="Google Shape;136;p7" descr="A person with long hair&#10;&#10;Description automatically generated with low confidence"/>
          <p:cNvPicPr preferRelativeResize="0">
            <a:picLocks noGrp="1"/>
          </p:cNvPicPr>
          <p:nvPr>
            <p:ph type="body" idx="1"/>
          </p:nvPr>
        </p:nvPicPr>
        <p:blipFill rotWithShape="1">
          <a:blip r:embed="rId3">
            <a:alphaModFix/>
          </a:blip>
          <a:srcRect/>
          <a:stretch/>
        </p:blipFill>
        <p:spPr>
          <a:xfrm>
            <a:off x="2917123" y="1373947"/>
            <a:ext cx="1304741" cy="1746504"/>
          </a:xfrm>
          <a:prstGeom prst="rect">
            <a:avLst/>
          </a:prstGeom>
          <a:noFill/>
          <a:ln>
            <a:noFill/>
          </a:ln>
        </p:spPr>
      </p:pic>
      <p:sp>
        <p:nvSpPr>
          <p:cNvPr id="137" name="Google Shape;137;p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38" name="Google Shape;138;p7" descr="A person smiling for the camera&#10;&#10;Description automatically generated with medium confidence"/>
          <p:cNvPicPr preferRelativeResize="0"/>
          <p:nvPr/>
        </p:nvPicPr>
        <p:blipFill rotWithShape="1">
          <a:blip r:embed="rId4">
            <a:alphaModFix/>
          </a:blip>
          <a:srcRect/>
          <a:stretch/>
        </p:blipFill>
        <p:spPr>
          <a:xfrm>
            <a:off x="5848310" y="1373947"/>
            <a:ext cx="1283959" cy="1746504"/>
          </a:xfrm>
          <a:prstGeom prst="rect">
            <a:avLst/>
          </a:prstGeom>
          <a:noFill/>
          <a:ln>
            <a:noFill/>
          </a:ln>
        </p:spPr>
      </p:pic>
      <p:pic>
        <p:nvPicPr>
          <p:cNvPr id="139" name="Google Shape;139;p7" descr="A close up of a person&#10;&#10;Description automatically generated with low confidence"/>
          <p:cNvPicPr preferRelativeResize="0"/>
          <p:nvPr/>
        </p:nvPicPr>
        <p:blipFill rotWithShape="1">
          <a:blip r:embed="rId5">
            <a:alphaModFix/>
          </a:blip>
          <a:srcRect/>
          <a:stretch/>
        </p:blipFill>
        <p:spPr>
          <a:xfrm>
            <a:off x="8758715" y="1373947"/>
            <a:ext cx="1309878" cy="1746504"/>
          </a:xfrm>
          <a:prstGeom prst="rect">
            <a:avLst/>
          </a:prstGeom>
          <a:noFill/>
          <a:ln>
            <a:noFill/>
          </a:ln>
        </p:spPr>
      </p:pic>
      <p:pic>
        <p:nvPicPr>
          <p:cNvPr id="140" name="Google Shape;140;p7" descr="A person wearing glasses&#10;&#10;Description automatically generated with low confidence"/>
          <p:cNvPicPr preferRelativeResize="0"/>
          <p:nvPr/>
        </p:nvPicPr>
        <p:blipFill rotWithShape="1">
          <a:blip r:embed="rId6">
            <a:alphaModFix/>
          </a:blip>
          <a:srcRect/>
          <a:stretch/>
        </p:blipFill>
        <p:spPr>
          <a:xfrm>
            <a:off x="2910362" y="4082632"/>
            <a:ext cx="1311501" cy="1746504"/>
          </a:xfrm>
          <a:prstGeom prst="rect">
            <a:avLst/>
          </a:prstGeom>
          <a:noFill/>
          <a:ln>
            <a:noFill/>
          </a:ln>
        </p:spPr>
      </p:pic>
      <p:pic>
        <p:nvPicPr>
          <p:cNvPr id="141" name="Google Shape;141;p7" descr="A person wearing glasses&#10;&#10;Description automatically generated with low confidence"/>
          <p:cNvPicPr preferRelativeResize="0"/>
          <p:nvPr/>
        </p:nvPicPr>
        <p:blipFill rotWithShape="1">
          <a:blip r:embed="rId7">
            <a:alphaModFix/>
          </a:blip>
          <a:srcRect/>
          <a:stretch/>
        </p:blipFill>
        <p:spPr>
          <a:xfrm>
            <a:off x="5801872" y="4082632"/>
            <a:ext cx="1397442" cy="1746504"/>
          </a:xfrm>
          <a:prstGeom prst="rect">
            <a:avLst/>
          </a:prstGeom>
          <a:noFill/>
          <a:ln>
            <a:noFill/>
          </a:ln>
        </p:spPr>
      </p:pic>
      <p:pic>
        <p:nvPicPr>
          <p:cNvPr id="142" name="Google Shape;142;p7" descr="A picture containing wall, person, indoor, person&#10;&#10;Description automatically generated"/>
          <p:cNvPicPr preferRelativeResize="0"/>
          <p:nvPr/>
        </p:nvPicPr>
        <p:blipFill rotWithShape="1">
          <a:blip r:embed="rId8">
            <a:alphaModFix/>
          </a:blip>
          <a:srcRect/>
          <a:stretch/>
        </p:blipFill>
        <p:spPr>
          <a:xfrm>
            <a:off x="8758715" y="4082632"/>
            <a:ext cx="1307955" cy="1746504"/>
          </a:xfrm>
          <a:prstGeom prst="rect">
            <a:avLst/>
          </a:prstGeom>
          <a:noFill/>
          <a:ln>
            <a:noFill/>
          </a:ln>
        </p:spPr>
      </p:pic>
      <p:sp>
        <p:nvSpPr>
          <p:cNvPr id="143" name="Google Shape;143;p7"/>
          <p:cNvSpPr txBox="1"/>
          <p:nvPr/>
        </p:nvSpPr>
        <p:spPr>
          <a:xfrm>
            <a:off x="2518806" y="3211033"/>
            <a:ext cx="209461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rgbClr val="663300"/>
                </a:solidFill>
                <a:latin typeface="Gill Sans"/>
                <a:ea typeface="Gill Sans"/>
                <a:cs typeface="Gill Sans"/>
                <a:sym typeface="Gill Sans"/>
              </a:rPr>
              <a:t>Krystinne Mica</a:t>
            </a:r>
            <a:endParaRPr/>
          </a:p>
          <a:p>
            <a:pPr marL="0" marR="0" lvl="0" indent="0" algn="ctr" rtl="0">
              <a:spcBef>
                <a:spcPts val="0"/>
              </a:spcBef>
              <a:spcAft>
                <a:spcPts val="0"/>
              </a:spcAft>
              <a:buNone/>
            </a:pPr>
            <a:r>
              <a:rPr lang="en-US" sz="1400" b="0" i="0" u="none" strike="noStrike" cap="none">
                <a:solidFill>
                  <a:srgbClr val="663300"/>
                </a:solidFill>
                <a:latin typeface="Gill Sans"/>
                <a:ea typeface="Gill Sans"/>
                <a:cs typeface="Gill Sans"/>
                <a:sym typeface="Gill Sans"/>
              </a:rPr>
              <a:t>Executive Director</a:t>
            </a:r>
            <a:endParaRPr/>
          </a:p>
        </p:txBody>
      </p:sp>
      <p:sp>
        <p:nvSpPr>
          <p:cNvPr id="144" name="Google Shape;144;p7"/>
          <p:cNvSpPr txBox="1"/>
          <p:nvPr/>
        </p:nvSpPr>
        <p:spPr>
          <a:xfrm>
            <a:off x="5422605" y="3211033"/>
            <a:ext cx="215597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Tonya Davis</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Director of Administration</a:t>
            </a:r>
            <a:endParaRPr/>
          </a:p>
        </p:txBody>
      </p:sp>
      <p:sp>
        <p:nvSpPr>
          <p:cNvPr id="145" name="Google Shape;145;p7"/>
          <p:cNvSpPr txBox="1"/>
          <p:nvPr/>
        </p:nvSpPr>
        <p:spPr>
          <a:xfrm>
            <a:off x="8462040" y="3211033"/>
            <a:ext cx="19032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Alice Hammar</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Director of Finance</a:t>
            </a:r>
            <a:endParaRPr/>
          </a:p>
        </p:txBody>
      </p:sp>
      <p:sp>
        <p:nvSpPr>
          <p:cNvPr id="146" name="Google Shape;146;p7"/>
          <p:cNvSpPr txBox="1"/>
          <p:nvPr/>
        </p:nvSpPr>
        <p:spPr>
          <a:xfrm>
            <a:off x="2609183" y="5918130"/>
            <a:ext cx="191386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Miguel Rother</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C-ID Program Manager</a:t>
            </a:r>
            <a:endParaRPr/>
          </a:p>
        </p:txBody>
      </p:sp>
      <p:sp>
        <p:nvSpPr>
          <p:cNvPr id="147" name="Google Shape;147;p7"/>
          <p:cNvSpPr txBox="1"/>
          <p:nvPr/>
        </p:nvSpPr>
        <p:spPr>
          <a:xfrm>
            <a:off x="5692518" y="5915906"/>
            <a:ext cx="161614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Melissa Marquez</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Executive Assistant</a:t>
            </a:r>
            <a:endParaRPr/>
          </a:p>
        </p:txBody>
      </p:sp>
      <p:sp>
        <p:nvSpPr>
          <p:cNvPr id="148" name="Google Shape;148;p7"/>
          <p:cNvSpPr txBox="1"/>
          <p:nvPr/>
        </p:nvSpPr>
        <p:spPr>
          <a:xfrm>
            <a:off x="8604617" y="5915906"/>
            <a:ext cx="161614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Selena Silva</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Program Manager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1658679" y="136524"/>
            <a:ext cx="9696886" cy="11287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t>ASCCC Staff</a:t>
            </a:r>
            <a:endParaRPr/>
          </a:p>
        </p:txBody>
      </p:sp>
      <p:pic>
        <p:nvPicPr>
          <p:cNvPr id="156" name="Google Shape;156;p8" descr="A picture containing person, person, posing, wearing&#10;&#10;Description automatically generated"/>
          <p:cNvPicPr preferRelativeResize="0">
            <a:picLocks noGrp="1"/>
          </p:cNvPicPr>
          <p:nvPr>
            <p:ph type="body" idx="1"/>
          </p:nvPr>
        </p:nvPicPr>
        <p:blipFill rotWithShape="1">
          <a:blip r:embed="rId3">
            <a:alphaModFix/>
          </a:blip>
          <a:srcRect/>
          <a:stretch/>
        </p:blipFill>
        <p:spPr>
          <a:xfrm>
            <a:off x="1707833" y="1383968"/>
            <a:ext cx="1311197" cy="1746504"/>
          </a:xfrm>
          <a:prstGeom prst="rect">
            <a:avLst/>
          </a:prstGeom>
          <a:noFill/>
          <a:ln>
            <a:noFill/>
          </a:ln>
        </p:spPr>
      </p:pic>
      <p:sp>
        <p:nvSpPr>
          <p:cNvPr id="157" name="Google Shape;157;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58" name="Google Shape;158;p8" descr="A person with long hair&#10;&#10;Description automatically generated with low confidence"/>
          <p:cNvPicPr preferRelativeResize="0"/>
          <p:nvPr/>
        </p:nvPicPr>
        <p:blipFill rotWithShape="1">
          <a:blip r:embed="rId4">
            <a:alphaModFix/>
          </a:blip>
          <a:srcRect/>
          <a:stretch/>
        </p:blipFill>
        <p:spPr>
          <a:xfrm>
            <a:off x="4283877" y="1383968"/>
            <a:ext cx="1407255" cy="1746504"/>
          </a:xfrm>
          <a:prstGeom prst="rect">
            <a:avLst/>
          </a:prstGeom>
          <a:noFill/>
          <a:ln>
            <a:noFill/>
          </a:ln>
        </p:spPr>
      </p:pic>
      <p:pic>
        <p:nvPicPr>
          <p:cNvPr id="159" name="Google Shape;159;p8" descr="A person smiling for the camera&#10;&#10;Description automatically generated with medium confidence"/>
          <p:cNvPicPr preferRelativeResize="0"/>
          <p:nvPr/>
        </p:nvPicPr>
        <p:blipFill rotWithShape="1">
          <a:blip r:embed="rId5">
            <a:alphaModFix/>
          </a:blip>
          <a:srcRect/>
          <a:stretch/>
        </p:blipFill>
        <p:spPr>
          <a:xfrm>
            <a:off x="6955979" y="1383968"/>
            <a:ext cx="1309878" cy="1746504"/>
          </a:xfrm>
          <a:prstGeom prst="rect">
            <a:avLst/>
          </a:prstGeom>
          <a:noFill/>
          <a:ln>
            <a:noFill/>
          </a:ln>
        </p:spPr>
      </p:pic>
      <p:pic>
        <p:nvPicPr>
          <p:cNvPr id="160" name="Google Shape;160;p8" descr="A person with long hair&#10;&#10;Description automatically generated with low confidence"/>
          <p:cNvPicPr preferRelativeResize="0"/>
          <p:nvPr/>
        </p:nvPicPr>
        <p:blipFill rotWithShape="1">
          <a:blip r:embed="rId6">
            <a:alphaModFix/>
          </a:blip>
          <a:srcRect/>
          <a:stretch/>
        </p:blipFill>
        <p:spPr>
          <a:xfrm>
            <a:off x="1796477" y="4069650"/>
            <a:ext cx="1222553" cy="1746504"/>
          </a:xfrm>
          <a:prstGeom prst="rect">
            <a:avLst/>
          </a:prstGeom>
          <a:noFill/>
          <a:ln>
            <a:noFill/>
          </a:ln>
        </p:spPr>
      </p:pic>
      <p:pic>
        <p:nvPicPr>
          <p:cNvPr id="161" name="Google Shape;161;p8" descr="A person smiling for the camera&#10;&#10;Description automatically generated with medium confidence"/>
          <p:cNvPicPr preferRelativeResize="0"/>
          <p:nvPr/>
        </p:nvPicPr>
        <p:blipFill rotWithShape="1">
          <a:blip r:embed="rId7">
            <a:alphaModFix/>
          </a:blip>
          <a:srcRect/>
          <a:stretch/>
        </p:blipFill>
        <p:spPr>
          <a:xfrm>
            <a:off x="4378173" y="4069650"/>
            <a:ext cx="1310297" cy="1746504"/>
          </a:xfrm>
          <a:prstGeom prst="rect">
            <a:avLst/>
          </a:prstGeom>
          <a:noFill/>
          <a:ln>
            <a:noFill/>
          </a:ln>
        </p:spPr>
      </p:pic>
      <p:pic>
        <p:nvPicPr>
          <p:cNvPr id="162" name="Google Shape;162;p8" descr="A person smiling for the camera&#10;&#10;Description automatically generated with low confidence"/>
          <p:cNvPicPr preferRelativeResize="0"/>
          <p:nvPr/>
        </p:nvPicPr>
        <p:blipFill rotWithShape="1">
          <a:blip r:embed="rId8">
            <a:alphaModFix/>
          </a:blip>
          <a:srcRect/>
          <a:stretch/>
        </p:blipFill>
        <p:spPr>
          <a:xfrm>
            <a:off x="9530704" y="1383968"/>
            <a:ext cx="1438297" cy="1746504"/>
          </a:xfrm>
          <a:prstGeom prst="rect">
            <a:avLst/>
          </a:prstGeom>
          <a:noFill/>
          <a:ln>
            <a:noFill/>
          </a:ln>
        </p:spPr>
      </p:pic>
      <p:pic>
        <p:nvPicPr>
          <p:cNvPr id="163" name="Google Shape;163;p8" descr="A person with long hair&#10;&#10;Description automatically generated with low confidence"/>
          <p:cNvPicPr preferRelativeResize="0"/>
          <p:nvPr/>
        </p:nvPicPr>
        <p:blipFill rotWithShape="1">
          <a:blip r:embed="rId9">
            <a:alphaModFix/>
          </a:blip>
          <a:srcRect/>
          <a:stretch/>
        </p:blipFill>
        <p:spPr>
          <a:xfrm>
            <a:off x="9594912" y="4069650"/>
            <a:ext cx="1309878" cy="1746504"/>
          </a:xfrm>
          <a:prstGeom prst="rect">
            <a:avLst/>
          </a:prstGeom>
          <a:noFill/>
          <a:ln>
            <a:noFill/>
          </a:ln>
        </p:spPr>
      </p:pic>
      <p:sp>
        <p:nvSpPr>
          <p:cNvPr id="164" name="Google Shape;164;p8"/>
          <p:cNvSpPr txBox="1"/>
          <p:nvPr/>
        </p:nvSpPr>
        <p:spPr>
          <a:xfrm>
            <a:off x="1332072" y="3249167"/>
            <a:ext cx="206271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Megan Trader</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Program Coordinator</a:t>
            </a:r>
            <a:endParaRPr/>
          </a:p>
        </p:txBody>
      </p:sp>
      <p:sp>
        <p:nvSpPr>
          <p:cNvPr id="165" name="Google Shape;165;p8"/>
          <p:cNvSpPr txBox="1"/>
          <p:nvPr/>
        </p:nvSpPr>
        <p:spPr>
          <a:xfrm>
            <a:off x="3976577" y="3255301"/>
            <a:ext cx="195639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Edie Martinelli</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Events Manager</a:t>
            </a:r>
            <a:endParaRPr/>
          </a:p>
        </p:txBody>
      </p:sp>
      <p:sp>
        <p:nvSpPr>
          <p:cNvPr id="166" name="Google Shape;166;p8"/>
          <p:cNvSpPr txBox="1"/>
          <p:nvPr/>
        </p:nvSpPr>
        <p:spPr>
          <a:xfrm>
            <a:off x="6685885" y="3255301"/>
            <a:ext cx="185006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Kayla Vue</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Events Assistant</a:t>
            </a:r>
            <a:endParaRPr/>
          </a:p>
        </p:txBody>
      </p:sp>
      <p:sp>
        <p:nvSpPr>
          <p:cNvPr id="167" name="Google Shape;167;p8"/>
          <p:cNvSpPr txBox="1"/>
          <p:nvPr/>
        </p:nvSpPr>
        <p:spPr>
          <a:xfrm>
            <a:off x="9417550" y="3259160"/>
            <a:ext cx="166460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Katie Nash</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Visual Designer</a:t>
            </a:r>
            <a:endParaRPr/>
          </a:p>
        </p:txBody>
      </p:sp>
      <p:sp>
        <p:nvSpPr>
          <p:cNvPr id="168" name="Google Shape;168;p8"/>
          <p:cNvSpPr txBox="1"/>
          <p:nvPr/>
        </p:nvSpPr>
        <p:spPr>
          <a:xfrm>
            <a:off x="1376394" y="5934849"/>
            <a:ext cx="206271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Kyoko Hatano</a:t>
            </a:r>
            <a:endParaRPr sz="1400" b="1" i="0" u="none" strike="noStrike" cap="none">
              <a:solidFill>
                <a:srgbClr val="663300"/>
              </a:solidFill>
              <a:latin typeface="Gill Sans"/>
              <a:ea typeface="Gill Sans"/>
              <a:cs typeface="Gill Sans"/>
              <a:sym typeface="Gill Sans"/>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Administrative Assistant</a:t>
            </a:r>
            <a:endParaRPr/>
          </a:p>
        </p:txBody>
      </p:sp>
      <p:sp>
        <p:nvSpPr>
          <p:cNvPr id="169" name="Google Shape;169;p8"/>
          <p:cNvSpPr txBox="1"/>
          <p:nvPr/>
        </p:nvSpPr>
        <p:spPr>
          <a:xfrm>
            <a:off x="4239353" y="5934849"/>
            <a:ext cx="158153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Gina Lam</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Research Associate</a:t>
            </a:r>
            <a:endParaRPr/>
          </a:p>
        </p:txBody>
      </p:sp>
      <p:sp>
        <p:nvSpPr>
          <p:cNvPr id="170" name="Google Shape;170;p8"/>
          <p:cNvSpPr txBox="1"/>
          <p:nvPr/>
        </p:nvSpPr>
        <p:spPr>
          <a:xfrm>
            <a:off x="9218493" y="5934849"/>
            <a:ext cx="206271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Emily Nicol</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Administrative Assistant</a:t>
            </a:r>
            <a:endParaRPr/>
          </a:p>
        </p:txBody>
      </p:sp>
      <p:sp>
        <p:nvSpPr>
          <p:cNvPr id="171" name="Google Shape;171;p8"/>
          <p:cNvSpPr txBox="1"/>
          <p:nvPr/>
        </p:nvSpPr>
        <p:spPr>
          <a:xfrm>
            <a:off x="6685885" y="5934849"/>
            <a:ext cx="19371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3300"/>
              </a:buClr>
              <a:buSzPts val="1400"/>
              <a:buFont typeface="Gill Sans"/>
              <a:buNone/>
            </a:pPr>
            <a:r>
              <a:rPr lang="en-US" sz="1400" b="1" i="0" u="none" strike="noStrike" cap="none">
                <a:solidFill>
                  <a:srgbClr val="663300"/>
                </a:solidFill>
                <a:latin typeface="Gill Sans"/>
                <a:ea typeface="Gill Sans"/>
                <a:cs typeface="Gill Sans"/>
                <a:sym typeface="Gill Sans"/>
              </a:rPr>
              <a:t>Brando Jimenez</a:t>
            </a:r>
            <a:endParaRPr/>
          </a:p>
          <a:p>
            <a:pPr marL="0" marR="0" lvl="0" indent="0" algn="ctr" rtl="0">
              <a:lnSpc>
                <a:spcPct val="100000"/>
              </a:lnSpc>
              <a:spcBef>
                <a:spcPts val="0"/>
              </a:spcBef>
              <a:spcAft>
                <a:spcPts val="0"/>
              </a:spcAft>
              <a:buClr>
                <a:srgbClr val="663300"/>
              </a:buClr>
              <a:buSzPts val="1400"/>
              <a:buFont typeface="Gill Sans"/>
              <a:buNone/>
            </a:pPr>
            <a:r>
              <a:rPr lang="en-US" sz="1400" b="0" i="0" u="none" strike="noStrike" cap="none">
                <a:solidFill>
                  <a:srgbClr val="663300"/>
                </a:solidFill>
                <a:latin typeface="Gill Sans"/>
                <a:ea typeface="Gill Sans"/>
                <a:cs typeface="Gill Sans"/>
                <a:sym typeface="Gill Sans"/>
              </a:rPr>
              <a:t>Accounting Clerk</a:t>
            </a:r>
            <a:endParaRPr/>
          </a:p>
        </p:txBody>
      </p:sp>
      <p:pic>
        <p:nvPicPr>
          <p:cNvPr id="172" name="Google Shape;172;p8" descr="A person in a suit and tie&#10;&#10;Description automatically generated with medium confidence"/>
          <p:cNvPicPr preferRelativeResize="0"/>
          <p:nvPr/>
        </p:nvPicPr>
        <p:blipFill rotWithShape="1">
          <a:blip r:embed="rId10">
            <a:alphaModFix/>
          </a:blip>
          <a:srcRect t="24340" b="5833"/>
          <a:stretch/>
        </p:blipFill>
        <p:spPr>
          <a:xfrm>
            <a:off x="6840928" y="4069650"/>
            <a:ext cx="1627033" cy="17465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5600" b="1"/>
              <a:t>Thank You!</a:t>
            </a:r>
            <a:endParaRPr/>
          </a:p>
        </p:txBody>
      </p:sp>
      <p:sp>
        <p:nvSpPr>
          <p:cNvPr id="180" name="Google Shape;180;p9"/>
          <p:cNvSpPr txBox="1">
            <a:spLocks noGrp="1"/>
          </p:cNvSpPr>
          <p:nvPr>
            <p:ph type="body" idx="1"/>
          </p:nvPr>
        </p:nvSpPr>
        <p:spPr>
          <a:xfrm>
            <a:off x="1290006" y="1272746"/>
            <a:ext cx="10046043" cy="49451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600"/>
              <a:buNone/>
            </a:pPr>
            <a:r>
              <a:rPr lang="en-US" sz="4600" b="1" i="1">
                <a:solidFill>
                  <a:srgbClr val="FF0000"/>
                </a:solidFill>
              </a:rPr>
              <a:t>Enjoy the </a:t>
            </a:r>
            <a:endParaRPr/>
          </a:p>
          <a:p>
            <a:pPr marL="0" lvl="0" indent="0" algn="ctr" rtl="0">
              <a:lnSpc>
                <a:spcPct val="90000"/>
              </a:lnSpc>
              <a:spcBef>
                <a:spcPts val="1000"/>
              </a:spcBef>
              <a:spcAft>
                <a:spcPts val="0"/>
              </a:spcAft>
              <a:buClr>
                <a:srgbClr val="FF0000"/>
              </a:buClr>
              <a:buSzPts val="4600"/>
              <a:buNone/>
            </a:pPr>
            <a:r>
              <a:rPr lang="en-US" sz="4600" b="1" i="1">
                <a:solidFill>
                  <a:srgbClr val="FF0000"/>
                </a:solidFill>
              </a:rPr>
              <a:t>Faculty Leadership Institute!</a:t>
            </a:r>
            <a:endParaRPr/>
          </a:p>
        </p:txBody>
      </p:sp>
      <p:sp>
        <p:nvSpPr>
          <p:cNvPr id="181" name="Google Shape;181;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486</Words>
  <Application>Microsoft Macintosh PowerPoint</Application>
  <PresentationFormat>Widescreen</PresentationFormat>
  <Paragraphs>124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Gill Sans</vt:lpstr>
      <vt:lpstr>Palatino</vt:lpstr>
      <vt:lpstr>Calibri</vt:lpstr>
      <vt:lpstr>Arial</vt:lpstr>
      <vt:lpstr>ASCCC Curriculum Inst. 2020 Theme</vt:lpstr>
      <vt:lpstr>Welcome  Ginni May, ASCCC President  Clemaus Tervalon,  SSCCC President-elect</vt:lpstr>
      <vt:lpstr>Land Acknowledgement</vt:lpstr>
      <vt:lpstr>Faculty Leadership Institute 2022</vt:lpstr>
      <vt:lpstr>Welcome from SSCCC President-elect</vt:lpstr>
      <vt:lpstr>ASCCC 2022-23 Executive Committee</vt:lpstr>
      <vt:lpstr>ASCCC 2022-23 Executive Committee</vt:lpstr>
      <vt:lpstr>ASCCC Staff</vt:lpstr>
      <vt:lpstr>ASCCC Staff</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Ginni May, ASCCC President  Clemaus Tervalon,  SSCCC President-elect</dc:title>
  <dc:creator>May, Virginia</dc:creator>
  <cp:lastModifiedBy>May, Virginia</cp:lastModifiedBy>
  <cp:revision>1</cp:revision>
  <dcterms:created xsi:type="dcterms:W3CDTF">2022-06-07T20:39:54Z</dcterms:created>
  <dcterms:modified xsi:type="dcterms:W3CDTF">2022-06-15T14:23:10Z</dcterms:modified>
</cp:coreProperties>
</file>