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8" r:id="rId2"/>
    <p:sldId id="260" r:id="rId3"/>
    <p:sldId id="261" r:id="rId4"/>
    <p:sldId id="259" r:id="rId5"/>
    <p:sldId id="262" r:id="rId6"/>
    <p:sldId id="263" r:id="rId7"/>
    <p:sldId id="264" r:id="rId8"/>
    <p:sldId id="270" r:id="rId9"/>
    <p:sldId id="265" r:id="rId10"/>
    <p:sldId id="266" r:id="rId11"/>
    <p:sldId id="267" r:id="rId12"/>
    <p:sldId id="268" r:id="rId13"/>
    <p:sldId id="271" r:id="rId14"/>
    <p:sldId id="273" r:id="rId15"/>
    <p:sldId id="272" r:id="rId16"/>
    <p:sldId id="280" r:id="rId17"/>
    <p:sldId id="274" r:id="rId18"/>
    <p:sldId id="281" r:id="rId19"/>
    <p:sldId id="279" r:id="rId20"/>
    <p:sldId id="277"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0"/>
    <p:restoredTop sz="96098"/>
  </p:normalViewPr>
  <p:slideViewPr>
    <p:cSldViewPr snapToGrid="0" snapToObjects="1">
      <p:cViewPr>
        <p:scale>
          <a:sx n="114" d="100"/>
          <a:sy n="114" d="100"/>
        </p:scale>
        <p:origin x="426" y="-42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50FCCD1-1911-A546-84C2-BC5FCBB51E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xmlns="" id="{479913FB-7893-BE4E-A89A-8FA7CB8263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6640F6E-FB3B-C643-8371-EC79A26267BB}" type="datetimeFigureOut">
              <a:rPr lang="en-US"/>
              <a:pPr>
                <a:defRPr/>
              </a:pPr>
              <a:t>6/9/2021</a:t>
            </a:fld>
            <a:endParaRPr lang="en-US" dirty="0"/>
          </a:p>
        </p:txBody>
      </p:sp>
      <p:sp>
        <p:nvSpPr>
          <p:cNvPr id="4" name="Footer Placeholder 3">
            <a:extLst>
              <a:ext uri="{FF2B5EF4-FFF2-40B4-BE49-F238E27FC236}">
                <a16:creationId xmlns:a16="http://schemas.microsoft.com/office/drawing/2014/main" xmlns="" id="{EBF30DDE-9A68-3E4D-A87E-14DCA109ED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ASCCC Academic Academy 2020</a:t>
            </a:r>
          </a:p>
        </p:txBody>
      </p:sp>
      <p:sp>
        <p:nvSpPr>
          <p:cNvPr id="5" name="Slide Number Placeholder 4">
            <a:extLst>
              <a:ext uri="{FF2B5EF4-FFF2-40B4-BE49-F238E27FC236}">
                <a16:creationId xmlns:a16="http://schemas.microsoft.com/office/drawing/2014/main" xmlns="" id="{782BAAF4-6F15-F746-B45D-0443E339DFD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C73744A-90E3-9644-8C3F-2014586A6255}" type="slidenum">
              <a:rPr lang="en-US" altLang="en-US"/>
              <a:pPr>
                <a:defRPr/>
              </a:pPr>
              <a:t>‹#›</a:t>
            </a:fld>
            <a:endParaRPr lang="en-US" altLang="en-US" dirty="0"/>
          </a:p>
        </p:txBody>
      </p:sp>
    </p:spTree>
    <p:extLst>
      <p:ext uri="{BB962C8B-B14F-4D97-AF65-F5344CB8AC3E}">
        <p14:creationId xmlns:p14="http://schemas.microsoft.com/office/powerpoint/2010/main" val="41847766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B08727C-47B6-9644-9498-635FE25C67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xmlns="" id="{4106E24C-9683-1C42-902F-E5436AFAE9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1D4B3B6-0FED-D04D-98E5-83B6415910EA}" type="datetimeFigureOut">
              <a:rPr lang="en-US"/>
              <a:pPr>
                <a:defRPr/>
              </a:pPr>
              <a:t>6/9/2021</a:t>
            </a:fld>
            <a:endParaRPr lang="en-US" dirty="0"/>
          </a:p>
        </p:txBody>
      </p:sp>
      <p:sp>
        <p:nvSpPr>
          <p:cNvPr id="4" name="Slide Image Placeholder 3">
            <a:extLst>
              <a:ext uri="{FF2B5EF4-FFF2-40B4-BE49-F238E27FC236}">
                <a16:creationId xmlns:a16="http://schemas.microsoft.com/office/drawing/2014/main" xmlns="" id="{76CC8565-74CD-F146-B4E3-4273F8C616A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22906178-6DF2-0640-A5DA-CC068B435AF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2E090E28-5A4B-9741-A98D-2AB5E57BB2A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ASCCC Academic Academy 2020</a:t>
            </a:r>
          </a:p>
        </p:txBody>
      </p:sp>
      <p:sp>
        <p:nvSpPr>
          <p:cNvPr id="7" name="Slide Number Placeholder 6">
            <a:extLst>
              <a:ext uri="{FF2B5EF4-FFF2-40B4-BE49-F238E27FC236}">
                <a16:creationId xmlns:a16="http://schemas.microsoft.com/office/drawing/2014/main" xmlns="" id="{7BAFD77C-4F8D-3A43-8152-CB9D552C5C3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9DA6944-B3EF-6B4F-89E7-EA41C8125302}" type="slidenum">
              <a:rPr lang="en-US" altLang="en-US"/>
              <a:pPr>
                <a:defRPr/>
              </a:pPr>
              <a:t>‹#›</a:t>
            </a:fld>
            <a:endParaRPr lang="en-US" altLang="en-US" dirty="0"/>
          </a:p>
        </p:txBody>
      </p:sp>
    </p:spTree>
    <p:extLst>
      <p:ext uri="{BB962C8B-B14F-4D97-AF65-F5344CB8AC3E}">
        <p14:creationId xmlns:p14="http://schemas.microsoft.com/office/powerpoint/2010/main" val="219896089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Pre-session resolutions—Time to send in amendments!</a:t>
            </a:r>
          </a:p>
        </p:txBody>
      </p:sp>
    </p:spTree>
    <p:extLst>
      <p:ext uri="{BB962C8B-B14F-4D97-AF65-F5344CB8AC3E}">
        <p14:creationId xmlns:p14="http://schemas.microsoft.com/office/powerpoint/2010/main" val="3604564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a:p>
        </p:txBody>
      </p:sp>
    </p:spTree>
    <p:extLst>
      <p:ext uri="{BB962C8B-B14F-4D97-AF65-F5344CB8AC3E}">
        <p14:creationId xmlns:p14="http://schemas.microsoft.com/office/powerpoint/2010/main" val="25676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Review Resolutions packet—explain this comes from Exec and committees</a:t>
            </a:r>
          </a:p>
          <a:p>
            <a:pPr marL="0" lvl="0" indent="0" algn="l" rtl="0">
              <a:spcBef>
                <a:spcPts val="0"/>
              </a:spcBef>
              <a:spcAft>
                <a:spcPts val="0"/>
              </a:spcAft>
              <a:buNone/>
            </a:pPr>
            <a:r>
              <a:rPr lang="en-US" dirty="0"/>
              <a:t>At actual Plenary—will include resolutions from Area meetings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New Resolutions—from delegates at Plenary: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If authors are in room—ask for background and rationale of new resolutions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Review New Resolutions—any amendments?</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At Plenary—Amendments Deadline 12:30 p.m. Friday</a:t>
            </a:r>
          </a:p>
          <a:p>
            <a:pPr marL="0" lvl="0" indent="0" algn="l" rtl="0">
              <a:spcBef>
                <a:spcPts val="0"/>
              </a:spcBef>
              <a:spcAft>
                <a:spcPts val="0"/>
              </a:spcAft>
              <a:buNone/>
            </a:pPr>
            <a:r>
              <a:rPr lang="en-US" sz="1200" dirty="0"/>
              <a:t>	Search website for other resolutions</a:t>
            </a:r>
          </a:p>
          <a:p>
            <a:pPr marL="0" lvl="0" indent="0" algn="l" rtl="0">
              <a:spcBef>
                <a:spcPts val="0"/>
              </a:spcBef>
              <a:spcAft>
                <a:spcPts val="0"/>
              </a:spcAft>
              <a:buNone/>
            </a:pPr>
            <a:r>
              <a:rPr lang="en-US" sz="1200" dirty="0"/>
              <a:t>	Max 4 Whereas or Resolved</a:t>
            </a:r>
          </a:p>
          <a:p>
            <a:pPr marL="0" lvl="0" indent="0" algn="l" rtl="0">
              <a:spcBef>
                <a:spcPts val="0"/>
              </a:spcBef>
              <a:spcAft>
                <a:spcPts val="0"/>
              </a:spcAft>
              <a:buNone/>
            </a:pPr>
            <a:r>
              <a:rPr lang="en-US" sz="1200" dirty="0"/>
              <a:t>	Spell out acronyms</a:t>
            </a:r>
          </a:p>
          <a:p>
            <a:pPr marL="0" lvl="0" indent="0" algn="l" rtl="0">
              <a:spcBef>
                <a:spcPts val="0"/>
              </a:spcBef>
              <a:spcAft>
                <a:spcPts val="0"/>
              </a:spcAft>
              <a:buNone/>
            </a:pPr>
            <a:r>
              <a:rPr lang="en-US" sz="1200" dirty="0"/>
              <a:t>	Create a clear title</a:t>
            </a:r>
          </a:p>
        </p:txBody>
      </p:sp>
    </p:spTree>
    <p:extLst>
      <p:ext uri="{BB962C8B-B14F-4D97-AF65-F5344CB8AC3E}">
        <p14:creationId xmlns:p14="http://schemas.microsoft.com/office/powerpoint/2010/main" val="61613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Communities under the RESOURCES tab</a:t>
            </a:r>
          </a:p>
          <a:p>
            <a:pPr marL="158750" indent="0">
              <a:buNone/>
            </a:pPr>
            <a:r>
              <a:rPr lang="en-US" dirty="0"/>
              <a:t>Handbook under the COMMUNITIES tab</a:t>
            </a:r>
          </a:p>
          <a:p>
            <a:pPr marL="158750" indent="0">
              <a:buNone/>
            </a:pPr>
            <a:r>
              <a:rPr lang="en-US" dirty="0"/>
              <a:t>Technical Visits under SERVICES tab</a:t>
            </a:r>
          </a:p>
          <a:p>
            <a:pPr marL="158750" indent="0">
              <a:buNone/>
            </a:pPr>
            <a:r>
              <a:rPr lang="en-US" dirty="0"/>
              <a:t>Listservs under RESOURCES</a:t>
            </a:r>
          </a:p>
        </p:txBody>
      </p:sp>
    </p:spTree>
    <p:extLst>
      <p:ext uri="{BB962C8B-B14F-4D97-AF65-F5344CB8AC3E}">
        <p14:creationId xmlns:p14="http://schemas.microsoft.com/office/powerpoint/2010/main" val="3285977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79a033fb1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579a033fb1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6" name="Google Shape;246;g579a033fb1_0_2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dirty="0"/>
          </a:p>
        </p:txBody>
      </p:sp>
    </p:spTree>
    <p:extLst>
      <p:ext uri="{BB962C8B-B14F-4D97-AF65-F5344CB8AC3E}">
        <p14:creationId xmlns:p14="http://schemas.microsoft.com/office/powerpoint/2010/main" val="3031174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32940"/>
            <a:ext cx="10432249" cy="1736660"/>
          </a:xfrm>
        </p:spPr>
        <p:txBody>
          <a:bodyPr anchor="t">
            <a:normAutofit/>
          </a:bodyPr>
          <a:lstStyle>
            <a:lvl1pPr algn="ctr">
              <a:lnSpc>
                <a:spcPct val="100000"/>
              </a:lnSpc>
              <a:defRPr sz="4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2584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xmlns="" id="{6510BF65-0C03-E747-98C0-EB8748DFAAEB}"/>
              </a:ext>
            </a:extLst>
          </p:cNvPr>
          <p:cNvSpPr/>
          <p:nvPr userDrawn="1"/>
        </p:nvSpPr>
        <p:spPr>
          <a:xfrm>
            <a:off x="0" y="0"/>
            <a:ext cx="12192000" cy="2355850"/>
          </a:xfrm>
          <a:prstGeom prst="rect">
            <a:avLst/>
          </a:prstGeom>
          <a:solidFill>
            <a:srgbClr val="006393"/>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xmlns="" id="{F06088A0-6770-8842-AAB0-A6DCBD8300DC}"/>
              </a:ext>
              <a:ext uri="{C183D7F6-B498-43B3-948B-1728B52AA6E4}">
                <adec:decorative xmlns:adec="http://schemas.microsoft.com/office/drawing/2017/decorative" xmlns=""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SCCC logo icon">
            <a:extLst>
              <a:ext uri="{FF2B5EF4-FFF2-40B4-BE49-F238E27FC236}">
                <a16:creationId xmlns:a16="http://schemas.microsoft.com/office/drawing/2014/main" xmlns="" id="{CA6626D6-0C8A-4D4D-91B2-DE99EDE243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12">
            <a:extLst>
              <a:ext uri="{FF2B5EF4-FFF2-40B4-BE49-F238E27FC236}">
                <a16:creationId xmlns:a16="http://schemas.microsoft.com/office/drawing/2014/main" xmlns="" id="{B7271532-3037-2346-AF9C-8177E827F622}"/>
              </a:ext>
            </a:extLst>
          </p:cNvPr>
          <p:cNvSpPr>
            <a:spLocks noGrp="1"/>
          </p:cNvSpPr>
          <p:nvPr>
            <p:ph type="sldNum" sz="quarter" idx="10"/>
          </p:nvPr>
        </p:nvSpPr>
        <p:spPr/>
        <p:txBody>
          <a:bodyPr/>
          <a:lstStyle>
            <a:lvl1pPr>
              <a:defRPr/>
            </a:lvl1pPr>
          </a:lstStyle>
          <a:p>
            <a:pPr>
              <a:defRPr/>
            </a:pPr>
            <a:fld id="{EF3FA80C-C703-6A42-9526-28B957E5C050}" type="slidenum">
              <a:rPr lang="en-US"/>
              <a:pPr>
                <a:defRPr/>
              </a:pPr>
              <a:t>‹#›</a:t>
            </a:fld>
            <a:endParaRPr lang="en-US" dirty="0"/>
          </a:p>
        </p:txBody>
      </p:sp>
    </p:spTree>
    <p:extLst>
      <p:ext uri="{BB962C8B-B14F-4D97-AF65-F5344CB8AC3E}">
        <p14:creationId xmlns:p14="http://schemas.microsoft.com/office/powerpoint/2010/main" val="98882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descr="&quot;&quot;">
            <a:extLst>
              <a:ext uri="{FF2B5EF4-FFF2-40B4-BE49-F238E27FC236}">
                <a16:creationId xmlns:a16="http://schemas.microsoft.com/office/drawing/2014/main" xmlns="" id="{44FE5459-A402-FB42-AC0D-E0FF3CC42319}"/>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ASCCC logo icon">
            <a:extLst>
              <a:ext uri="{FF2B5EF4-FFF2-40B4-BE49-F238E27FC236}">
                <a16:creationId xmlns:a16="http://schemas.microsoft.com/office/drawing/2014/main" xmlns="" id="{B031F5E2-4C21-4F46-8C47-0FB44A7108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12">
            <a:extLst>
              <a:ext uri="{FF2B5EF4-FFF2-40B4-BE49-F238E27FC236}">
                <a16:creationId xmlns:a16="http://schemas.microsoft.com/office/drawing/2014/main" xmlns="" id="{3F1DFAC4-3422-CC4B-94BC-AF8D95D29337}"/>
              </a:ext>
            </a:extLst>
          </p:cNvPr>
          <p:cNvSpPr>
            <a:spLocks noGrp="1"/>
          </p:cNvSpPr>
          <p:nvPr>
            <p:ph type="sldNum" sz="quarter" idx="10"/>
          </p:nvPr>
        </p:nvSpPr>
        <p:spPr/>
        <p:txBody>
          <a:bodyPr/>
          <a:lstStyle>
            <a:lvl1pPr>
              <a:defRPr/>
            </a:lvl1pPr>
          </a:lstStyle>
          <a:p>
            <a:pPr>
              <a:defRPr/>
            </a:pPr>
            <a:fld id="{1E27EA8E-F2C1-F748-878A-C61AEC0E9D53}" type="slidenum">
              <a:rPr lang="en-US" altLang="en-US"/>
              <a:pPr>
                <a:defRPr/>
              </a:pPr>
              <a:t>‹#›</a:t>
            </a:fld>
            <a:endParaRPr lang="en-US" altLang="en-US" dirty="0"/>
          </a:p>
        </p:txBody>
      </p:sp>
    </p:spTree>
    <p:extLst>
      <p:ext uri="{BB962C8B-B14F-4D97-AF65-F5344CB8AC3E}">
        <p14:creationId xmlns:p14="http://schemas.microsoft.com/office/powerpoint/2010/main" val="189300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xmlns="" id="{2314A92D-EB3F-2C4B-8627-77F00AB3D247}"/>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descr="ASCCC logo icon">
            <a:extLst>
              <a:ext uri="{FF2B5EF4-FFF2-40B4-BE49-F238E27FC236}">
                <a16:creationId xmlns:a16="http://schemas.microsoft.com/office/drawing/2014/main" xmlns="" id="{40E4AAF6-590B-524E-849F-CB60975D57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a:extLst>
              <a:ext uri="{FF2B5EF4-FFF2-40B4-BE49-F238E27FC236}">
                <a16:creationId xmlns:a16="http://schemas.microsoft.com/office/drawing/2014/main" xmlns="" id="{84C2D47D-B4E2-2144-A1A8-709D7128A424}"/>
              </a:ext>
            </a:extLst>
          </p:cNvPr>
          <p:cNvSpPr>
            <a:spLocks noGrp="1"/>
          </p:cNvSpPr>
          <p:nvPr>
            <p:ph type="sldNum" sz="quarter" idx="10"/>
          </p:nvPr>
        </p:nvSpPr>
        <p:spPr/>
        <p:txBody>
          <a:bodyPr/>
          <a:lstStyle>
            <a:lvl1pPr>
              <a:defRPr/>
            </a:lvl1pPr>
          </a:lstStyle>
          <a:p>
            <a:pPr>
              <a:defRPr/>
            </a:pPr>
            <a:fld id="{384C949E-1E58-A146-8787-2A5DB0B69B3F}" type="slidenum">
              <a:rPr lang="en-US" altLang="en-US"/>
              <a:pPr>
                <a:defRPr/>
              </a:pPr>
              <a:t>‹#›</a:t>
            </a:fld>
            <a:endParaRPr lang="en-US" altLang="en-US" dirty="0"/>
          </a:p>
        </p:txBody>
      </p:sp>
    </p:spTree>
    <p:extLst>
      <p:ext uri="{BB962C8B-B14F-4D97-AF65-F5344CB8AC3E}">
        <p14:creationId xmlns:p14="http://schemas.microsoft.com/office/powerpoint/2010/main" val="256914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ASCCC logo icon">
            <a:extLst>
              <a:ext uri="{FF2B5EF4-FFF2-40B4-BE49-F238E27FC236}">
                <a16:creationId xmlns:a16="http://schemas.microsoft.com/office/drawing/2014/main" xmlns="" id="{6F5915FB-CAAB-D74F-A521-80C11144F0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xmlns="" id="{F3FF7C1B-BDD6-2548-8849-A85713EC56FC}"/>
              </a:ext>
            </a:extLst>
          </p:cNvPr>
          <p:cNvSpPr>
            <a:spLocks noGrp="1"/>
          </p:cNvSpPr>
          <p:nvPr>
            <p:ph type="sldNum" sz="quarter" idx="10"/>
          </p:nvPr>
        </p:nvSpPr>
        <p:spPr>
          <a:xfrm>
            <a:off x="10298113" y="6356350"/>
            <a:ext cx="1055687" cy="365125"/>
          </a:xfrm>
        </p:spPr>
        <p:txBody>
          <a:bodyPr/>
          <a:lstStyle>
            <a:lvl1pPr>
              <a:defRPr/>
            </a:lvl1pPr>
          </a:lstStyle>
          <a:p>
            <a:pPr>
              <a:defRPr/>
            </a:pPr>
            <a:fld id="{5B52717C-FF9A-4447-B61B-DCD0284B8E7A}" type="slidenum">
              <a:rPr lang="en-US" altLang="en-US"/>
              <a:pPr>
                <a:defRPr/>
              </a:pPr>
              <a:t>‹#›</a:t>
            </a:fld>
            <a:endParaRPr lang="en-US" altLang="en-US" dirty="0"/>
          </a:p>
        </p:txBody>
      </p:sp>
    </p:spTree>
    <p:extLst>
      <p:ext uri="{BB962C8B-B14F-4D97-AF65-F5344CB8AC3E}">
        <p14:creationId xmlns:p14="http://schemas.microsoft.com/office/powerpoint/2010/main" val="128670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09600" y="533400"/>
            <a:ext cx="10972800" cy="9904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sz="5333" b="1">
                <a:effectLst>
                  <a:outerShdw blurRad="38100" dist="38100" dir="2700000" algn="tl">
                    <a:srgbClr val="000000">
                      <a:alpha val="43137"/>
                    </a:srgbClr>
                  </a:outerShdw>
                </a:effectLs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2" name="Google Shape;22;p3"/>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lstStyle>
            <a:lvl1pPr marL="609585" lvl="0" indent="-434329" algn="l">
              <a:spcBef>
                <a:spcPts val="480"/>
              </a:spcBef>
              <a:spcAft>
                <a:spcPts val="0"/>
              </a:spcAft>
              <a:buSzPts val="1530"/>
              <a:buChar char="•"/>
              <a:defRPr sz="3200"/>
            </a:lvl1pPr>
            <a:lvl2pPr marL="1219170" lvl="1" indent="-434329" algn="l">
              <a:spcBef>
                <a:spcPts val="480"/>
              </a:spcBef>
              <a:spcAft>
                <a:spcPts val="0"/>
              </a:spcAft>
              <a:buSzPts val="1530"/>
              <a:buChar char="•"/>
              <a:defRPr/>
            </a:lvl2pPr>
            <a:lvl3pPr marL="1828754" lvl="2" indent="-441948" algn="l">
              <a:spcBef>
                <a:spcPts val="480"/>
              </a:spcBef>
              <a:spcAft>
                <a:spcPts val="0"/>
              </a:spcAft>
              <a:buSzPts val="162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SzPts val="1800"/>
              <a:buChar char="•"/>
              <a:defRPr/>
            </a:lvl6pPr>
            <a:lvl7pPr marL="4267093" lvl="6" indent="-457189" algn="l">
              <a:spcBef>
                <a:spcPts val="480"/>
              </a:spcBef>
              <a:spcAft>
                <a:spcPts val="0"/>
              </a:spcAft>
              <a:buSzPts val="1800"/>
              <a:buChar char="•"/>
              <a:defRPr/>
            </a:lvl7pPr>
            <a:lvl8pPr marL="4876678" lvl="7" indent="-457189" algn="l">
              <a:spcBef>
                <a:spcPts val="480"/>
              </a:spcBef>
              <a:spcAft>
                <a:spcPts val="0"/>
              </a:spcAft>
              <a:buSzPts val="1800"/>
              <a:buChar char="•"/>
              <a:defRPr/>
            </a:lvl8pPr>
            <a:lvl9pPr marL="5486263" lvl="8" indent="-457189" algn="l">
              <a:spcBef>
                <a:spcPts val="480"/>
              </a:spcBef>
              <a:spcAft>
                <a:spcPts val="0"/>
              </a:spcAft>
              <a:buSzPts val="1800"/>
              <a:buChar char="•"/>
              <a:defRPr/>
            </a:lvl9pPr>
          </a:lstStyle>
          <a:p>
            <a:endParaRPr dirty="0"/>
          </a:p>
        </p:txBody>
      </p:sp>
      <p:sp>
        <p:nvSpPr>
          <p:cNvPr id="23" name="Google Shape;23;p3"/>
          <p:cNvSpPr txBox="1">
            <a:spLocks noGrp="1"/>
          </p:cNvSpPr>
          <p:nvPr>
            <p:ph type="dt" idx="10"/>
          </p:nvPr>
        </p:nvSpPr>
        <p:spPr>
          <a:xfrm>
            <a:off x="609600" y="18288"/>
            <a:ext cx="3860800" cy="3292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3"/>
          <p:cNvSpPr txBox="1">
            <a:spLocks noGrp="1"/>
          </p:cNvSpPr>
          <p:nvPr>
            <p:ph type="ftr" idx="11"/>
          </p:nvPr>
        </p:nvSpPr>
        <p:spPr>
          <a:xfrm>
            <a:off x="4572000" y="18288"/>
            <a:ext cx="5486400" cy="3292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3"/>
          <p:cNvSpPr txBox="1">
            <a:spLocks noGrp="1"/>
          </p:cNvSpPr>
          <p:nvPr>
            <p:ph type="sldNum" idx="12"/>
          </p:nvPr>
        </p:nvSpPr>
        <p:spPr>
          <a:xfrm>
            <a:off x="10160000" y="18288"/>
            <a:ext cx="1422400" cy="3292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60021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26711622-0F8F-3540-87A5-2668501ACFFD}"/>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a:extLst>
              <a:ext uri="{FF2B5EF4-FFF2-40B4-BE49-F238E27FC236}">
                <a16:creationId xmlns:a16="http://schemas.microsoft.com/office/drawing/2014/main" xmlns="" id="{3D678B88-268D-1542-A01C-3B4EE34B606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xmlns="" id="{A9391C5F-C410-3C40-9617-A6E475C401A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F3C0E8B-95BA-9D4D-9575-C467F062941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asccc.org/about/bylaws" TargetMode="External"/><Relationship Id="rId3" Type="http://schemas.openxmlformats.org/officeDocument/2006/relationships/image" Target="../media/image11.png"/><Relationship Id="rId7" Type="http://schemas.openxmlformats.org/officeDocument/2006/relationships/hyperlink" Target="https://asccc.org/signup-newsletter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asccc.org/services/local-senate-visits" TargetMode="External"/><Relationship Id="rId5" Type="http://schemas.openxmlformats.org/officeDocument/2006/relationships/hyperlink" Target="https://indd.adobe.com/view/7f4e2df0-a2c8-42cd-8a88-bb92cfc68ed3" TargetMode="External"/><Relationship Id="rId4" Type="http://schemas.openxmlformats.org/officeDocument/2006/relationships/hyperlink" Target="https://asccc.org/content/new-faculty-application-statewide-servic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sccc.org/sites/default/files/ASCCC.ResolutionsHandbook2021updated.pdf" TargetMode="External"/><Relationship Id="rId2" Type="http://schemas.openxmlformats.org/officeDocument/2006/relationships/hyperlink" Target="https://asccc.org/resources/resolutions" TargetMode="External"/><Relationship Id="rId1" Type="http://schemas.openxmlformats.org/officeDocument/2006/relationships/slideLayout" Target="../slideLayouts/slideLayout2.xml"/><Relationship Id="rId5" Type="http://schemas.openxmlformats.org/officeDocument/2006/relationships/hyperlink" Target="https://asccc.org/communities/local-senates/leadership-resources" TargetMode="External"/><Relationship Id="rId4" Type="http://schemas.openxmlformats.org/officeDocument/2006/relationships/hyperlink" Target="https://asccc.org/sites/default/files/DelRolesRespon09.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sccc.org/sites/default/files/asccc_10%2B1_graphic_2020_0.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latonya@asccc.o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asccc.org/executive_committee/member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xmlns="" id="{4C024CE1-8729-9A45-B64C-4C99EAD38149}"/>
              </a:ext>
            </a:extLst>
          </p:cNvPr>
          <p:cNvSpPr>
            <a:spLocks noGrp="1" noChangeArrowheads="1"/>
          </p:cNvSpPr>
          <p:nvPr>
            <p:ph type="title"/>
          </p:nvPr>
        </p:nvSpPr>
        <p:spPr>
          <a:xfrm>
            <a:off x="958850" y="4732338"/>
            <a:ext cx="10433050" cy="1736725"/>
          </a:xfrm>
        </p:spPr>
        <p:txBody>
          <a:bodyPr>
            <a:normAutofit fontScale="90000"/>
          </a:bodyPr>
          <a:lstStyle/>
          <a:p>
            <a:r>
              <a:rPr lang="en-US" altLang="en-US" dirty="0" smtClean="0"/>
              <a:t>Thursday, JUNE </a:t>
            </a:r>
            <a:r>
              <a:rPr lang="en-US" altLang="en-US" dirty="0"/>
              <a:t>17, 2021</a:t>
            </a:r>
            <a:br>
              <a:rPr lang="en-US" altLang="en-US" dirty="0"/>
            </a:br>
            <a:r>
              <a:rPr lang="en-US" altLang="en-US" dirty="0"/>
              <a:t>AREA </a:t>
            </a:r>
            <a:r>
              <a:rPr lang="en-US" altLang="en-US" dirty="0" smtClean="0"/>
              <a:t>MEETING| 9:00 </a:t>
            </a:r>
            <a:r>
              <a:rPr lang="en-US" altLang="en-US" dirty="0"/>
              <a:t>AM – 10:30 </a:t>
            </a:r>
            <a:r>
              <a:rPr lang="en-US" altLang="en-US" dirty="0" smtClean="0"/>
              <a:t>AM</a:t>
            </a:r>
            <a:br>
              <a:rPr lang="en-US" altLang="en-US" dirty="0" smtClean="0"/>
            </a:br>
            <a:r>
              <a:rPr lang="en-US" altLang="en-US" dirty="0" smtClean="0"/>
              <a:t>LaTonya L. Parker Ed. D.</a:t>
            </a:r>
            <a:r>
              <a:rPr lang="en-US" altLang="en-US" dirty="0"/>
              <a:t/>
            </a:r>
            <a:br>
              <a:rPr lang="en-US" altLang="en-US" dirty="0"/>
            </a:b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800945"/>
          </a:xfrm>
        </p:spPr>
        <p:txBody>
          <a:bodyPr/>
          <a:lstStyle/>
          <a:p>
            <a:r>
              <a:rPr lang="en-US" dirty="0"/>
              <a:t>AREA A – 29 Colleges</a:t>
            </a:r>
          </a:p>
        </p:txBody>
      </p:sp>
      <p:sp>
        <p:nvSpPr>
          <p:cNvPr id="3" name="Content Placeholder 2"/>
          <p:cNvSpPr>
            <a:spLocks noGrp="1"/>
          </p:cNvSpPr>
          <p:nvPr>
            <p:ph sz="half" idx="2"/>
          </p:nvPr>
        </p:nvSpPr>
        <p:spPr>
          <a:xfrm>
            <a:off x="1277650" y="1308684"/>
            <a:ext cx="4922537" cy="4880980"/>
          </a:xfrm>
        </p:spPr>
        <p:txBody>
          <a:bodyPr/>
          <a:lstStyle/>
          <a:p>
            <a:r>
              <a:rPr lang="en-US" sz="1400" dirty="0"/>
              <a:t>American River College </a:t>
            </a:r>
          </a:p>
          <a:p>
            <a:r>
              <a:rPr lang="en-US" sz="1400" dirty="0"/>
              <a:t>Bakersfield College </a:t>
            </a:r>
          </a:p>
          <a:p>
            <a:r>
              <a:rPr lang="en-US" sz="1400" dirty="0"/>
              <a:t>Butte College </a:t>
            </a:r>
          </a:p>
          <a:p>
            <a:r>
              <a:rPr lang="en-US" sz="1400" dirty="0"/>
              <a:t>Cerro </a:t>
            </a:r>
            <a:r>
              <a:rPr lang="en-US" sz="1400" dirty="0" err="1"/>
              <a:t>Coso</a:t>
            </a:r>
            <a:r>
              <a:rPr lang="en-US" sz="1400" dirty="0"/>
              <a:t> College </a:t>
            </a:r>
          </a:p>
          <a:p>
            <a:r>
              <a:rPr lang="en-US" sz="1400" dirty="0"/>
              <a:t>Clovis Community College </a:t>
            </a:r>
          </a:p>
          <a:p>
            <a:r>
              <a:rPr lang="en-US" sz="1400" dirty="0"/>
              <a:t>Columbia College </a:t>
            </a:r>
          </a:p>
          <a:p>
            <a:r>
              <a:rPr lang="en-US" sz="1400" dirty="0" err="1"/>
              <a:t>Cosumnes</a:t>
            </a:r>
            <a:r>
              <a:rPr lang="en-US" sz="1400" dirty="0"/>
              <a:t> River College </a:t>
            </a:r>
          </a:p>
          <a:p>
            <a:r>
              <a:rPr lang="en-US" sz="1400" dirty="0"/>
              <a:t>Feather River College </a:t>
            </a:r>
          </a:p>
          <a:p>
            <a:r>
              <a:rPr lang="en-US" sz="1400" dirty="0"/>
              <a:t>Folsom Lake College </a:t>
            </a:r>
          </a:p>
          <a:p>
            <a:r>
              <a:rPr lang="en-US" sz="1400" dirty="0"/>
              <a:t>Fresno City College </a:t>
            </a:r>
          </a:p>
          <a:p>
            <a:r>
              <a:rPr lang="en-US" sz="1400" dirty="0"/>
              <a:t>Lake Tahoe Community College </a:t>
            </a:r>
          </a:p>
          <a:p>
            <a:r>
              <a:rPr lang="en-US" sz="1400" dirty="0"/>
              <a:t>Lassen College </a:t>
            </a:r>
          </a:p>
          <a:p>
            <a:r>
              <a:rPr lang="en-US" sz="1400" dirty="0"/>
              <a:t>Madera Community College </a:t>
            </a:r>
          </a:p>
          <a:p>
            <a:r>
              <a:rPr lang="en-US" sz="1400" dirty="0"/>
              <a:t>Merced College </a:t>
            </a:r>
          </a:p>
          <a:p>
            <a:r>
              <a:rPr lang="en-US" sz="1400" dirty="0"/>
              <a:t>Modesto Junior College </a:t>
            </a:r>
          </a:p>
          <a:p>
            <a:endParaRPr lang="en-US" dirty="0"/>
          </a:p>
        </p:txBody>
      </p:sp>
      <p:sp>
        <p:nvSpPr>
          <p:cNvPr id="4" name="Content Placeholder 3"/>
          <p:cNvSpPr>
            <a:spLocks noGrp="1"/>
          </p:cNvSpPr>
          <p:nvPr>
            <p:ph sz="quarter" idx="4"/>
          </p:nvPr>
        </p:nvSpPr>
        <p:spPr>
          <a:xfrm>
            <a:off x="6388259" y="1308684"/>
            <a:ext cx="4948881" cy="4880979"/>
          </a:xfrm>
        </p:spPr>
        <p:txBody>
          <a:bodyPr/>
          <a:lstStyle/>
          <a:p>
            <a:r>
              <a:rPr lang="en-US" sz="1400" dirty="0"/>
              <a:t>Porterville College </a:t>
            </a:r>
          </a:p>
          <a:p>
            <a:r>
              <a:rPr lang="en-US" sz="1400" dirty="0"/>
              <a:t>College of the Redwoods </a:t>
            </a:r>
          </a:p>
          <a:p>
            <a:r>
              <a:rPr lang="en-US" sz="1400" dirty="0"/>
              <a:t>Reedley College </a:t>
            </a:r>
          </a:p>
          <a:p>
            <a:r>
              <a:rPr lang="en-US" sz="1400" dirty="0"/>
              <a:t>Sacramento City College </a:t>
            </a:r>
          </a:p>
          <a:p>
            <a:r>
              <a:rPr lang="en-US" sz="1400" dirty="0"/>
              <a:t>San Joaquin Delta College </a:t>
            </a:r>
          </a:p>
          <a:p>
            <a:r>
              <a:rPr lang="en-US" sz="1400" dirty="0"/>
              <a:t>College of the Sequoias</a:t>
            </a:r>
          </a:p>
          <a:p>
            <a:r>
              <a:rPr lang="en-US" sz="1400" dirty="0"/>
              <a:t>Shasta College </a:t>
            </a:r>
          </a:p>
          <a:p>
            <a:r>
              <a:rPr lang="en-US" sz="1400" dirty="0"/>
              <a:t>Sierra College </a:t>
            </a:r>
          </a:p>
          <a:p>
            <a:r>
              <a:rPr lang="en-US" sz="1400" dirty="0"/>
              <a:t>College of the </a:t>
            </a:r>
            <a:r>
              <a:rPr lang="en-US" sz="1400" dirty="0" err="1"/>
              <a:t>Siskiyous</a:t>
            </a:r>
            <a:r>
              <a:rPr lang="en-US" sz="1400" dirty="0"/>
              <a:t> </a:t>
            </a:r>
          </a:p>
          <a:p>
            <a:r>
              <a:rPr lang="en-US" sz="1400" dirty="0"/>
              <a:t>Taft College </a:t>
            </a:r>
          </a:p>
          <a:p>
            <a:r>
              <a:rPr lang="en-US" sz="1400" dirty="0"/>
              <a:t>West Hills College Coalinga </a:t>
            </a:r>
          </a:p>
          <a:p>
            <a:r>
              <a:rPr lang="en-US" sz="1400" dirty="0"/>
              <a:t>West Hills College Lemoore </a:t>
            </a:r>
          </a:p>
          <a:p>
            <a:r>
              <a:rPr lang="en-US" sz="1400" dirty="0"/>
              <a:t>Woodland Community College </a:t>
            </a:r>
          </a:p>
          <a:p>
            <a:r>
              <a:rPr lang="en-US" sz="1400" dirty="0"/>
              <a:t>Yuba College </a:t>
            </a:r>
          </a:p>
          <a:p>
            <a:endParaRPr lang="en-US" dirty="0"/>
          </a:p>
        </p:txBody>
      </p:sp>
      <p:sp>
        <p:nvSpPr>
          <p:cNvPr id="5" name="Slide Number Placeholder 4"/>
          <p:cNvSpPr>
            <a:spLocks noGrp="1"/>
          </p:cNvSpPr>
          <p:nvPr>
            <p:ph type="sldNum" sz="quarter" idx="10"/>
          </p:nvPr>
        </p:nvSpPr>
        <p:spPr/>
        <p:txBody>
          <a:bodyPr/>
          <a:lstStyle/>
          <a:p>
            <a:pPr>
              <a:defRPr/>
            </a:pPr>
            <a:fld id="{1E27EA8E-F2C1-F748-878A-C61AEC0E9D53}" type="slidenum">
              <a:rPr lang="en-US" altLang="en-US" smtClean="0"/>
              <a:pPr>
                <a:defRPr/>
              </a:pPr>
              <a:t>10</a:t>
            </a:fld>
            <a:endParaRPr lang="en-US" altLang="en-US"/>
          </a:p>
        </p:txBody>
      </p:sp>
    </p:spTree>
    <p:extLst>
      <p:ext uri="{BB962C8B-B14F-4D97-AF65-F5344CB8AC3E}">
        <p14:creationId xmlns:p14="http://schemas.microsoft.com/office/powerpoint/2010/main" val="90126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601161" cy="775778"/>
          </a:xfrm>
        </p:spPr>
        <p:txBody>
          <a:bodyPr/>
          <a:lstStyle/>
          <a:p>
            <a:r>
              <a:rPr lang="en-US" dirty="0"/>
              <a:t>AREA B – 29 Colleges</a:t>
            </a:r>
          </a:p>
        </p:txBody>
      </p:sp>
      <p:sp>
        <p:nvSpPr>
          <p:cNvPr id="3" name="Content Placeholder 2"/>
          <p:cNvSpPr>
            <a:spLocks noGrp="1"/>
          </p:cNvSpPr>
          <p:nvPr>
            <p:ph sz="half" idx="2"/>
          </p:nvPr>
        </p:nvSpPr>
        <p:spPr>
          <a:xfrm>
            <a:off x="1277650" y="1317072"/>
            <a:ext cx="4922537" cy="4872591"/>
          </a:xfrm>
        </p:spPr>
        <p:txBody>
          <a:bodyPr/>
          <a:lstStyle/>
          <a:p>
            <a:r>
              <a:rPr lang="en-US" sz="1600" dirty="0"/>
              <a:t>College of Alameda</a:t>
            </a:r>
          </a:p>
          <a:p>
            <a:r>
              <a:rPr lang="en-US" sz="1600" dirty="0"/>
              <a:t>Berkeley City College </a:t>
            </a:r>
          </a:p>
          <a:p>
            <a:r>
              <a:rPr lang="en-US" sz="1600" dirty="0"/>
              <a:t>Cabrillo College </a:t>
            </a:r>
          </a:p>
          <a:p>
            <a:r>
              <a:rPr lang="en-US" sz="1600" dirty="0"/>
              <a:t>Canada College</a:t>
            </a:r>
          </a:p>
          <a:p>
            <a:r>
              <a:rPr lang="en-US" sz="1600" dirty="0"/>
              <a:t>City College of San Francisco</a:t>
            </a:r>
          </a:p>
          <a:p>
            <a:r>
              <a:rPr lang="en-US" sz="1600" dirty="0"/>
              <a:t>Chabot College </a:t>
            </a:r>
          </a:p>
          <a:p>
            <a:r>
              <a:rPr lang="en-US" sz="1600" dirty="0"/>
              <a:t>Contra Costa College </a:t>
            </a:r>
          </a:p>
          <a:p>
            <a:r>
              <a:rPr lang="en-US" sz="1600" dirty="0"/>
              <a:t>De Anza College </a:t>
            </a:r>
          </a:p>
          <a:p>
            <a:r>
              <a:rPr lang="en-US" sz="1600" dirty="0"/>
              <a:t>Diablo Valley College </a:t>
            </a:r>
          </a:p>
          <a:p>
            <a:r>
              <a:rPr lang="en-US" sz="1600" dirty="0"/>
              <a:t>Evergreen Valley College </a:t>
            </a:r>
          </a:p>
          <a:p>
            <a:r>
              <a:rPr lang="en-US" sz="1600" dirty="0"/>
              <a:t>Foothill College </a:t>
            </a:r>
          </a:p>
          <a:p>
            <a:r>
              <a:rPr lang="en-US" sz="1600" dirty="0" err="1"/>
              <a:t>Gavilan</a:t>
            </a:r>
            <a:r>
              <a:rPr lang="en-US" sz="1600" dirty="0"/>
              <a:t> College </a:t>
            </a:r>
          </a:p>
          <a:p>
            <a:r>
              <a:rPr lang="en-US" sz="1600" dirty="0" err="1"/>
              <a:t>Hartnell</a:t>
            </a:r>
            <a:r>
              <a:rPr lang="en-US" sz="1600" dirty="0"/>
              <a:t> College </a:t>
            </a:r>
          </a:p>
          <a:p>
            <a:r>
              <a:rPr lang="en-US" sz="1600" dirty="0"/>
              <a:t>Laney College </a:t>
            </a:r>
          </a:p>
          <a:p>
            <a:r>
              <a:rPr lang="en-US" sz="1600" dirty="0"/>
              <a:t>Las </a:t>
            </a:r>
            <a:r>
              <a:rPr lang="en-US" sz="1600" dirty="0" err="1"/>
              <a:t>Positas</a:t>
            </a:r>
            <a:r>
              <a:rPr lang="en-US" sz="1600" dirty="0"/>
              <a:t> College </a:t>
            </a:r>
          </a:p>
          <a:p>
            <a:endParaRPr lang="en-US" dirty="0"/>
          </a:p>
        </p:txBody>
      </p:sp>
      <p:sp>
        <p:nvSpPr>
          <p:cNvPr id="4" name="Content Placeholder 3"/>
          <p:cNvSpPr>
            <a:spLocks noGrp="1"/>
          </p:cNvSpPr>
          <p:nvPr>
            <p:ph sz="quarter" idx="4"/>
          </p:nvPr>
        </p:nvSpPr>
        <p:spPr>
          <a:xfrm>
            <a:off x="6388259" y="1317072"/>
            <a:ext cx="4948881" cy="4872591"/>
          </a:xfrm>
        </p:spPr>
        <p:txBody>
          <a:bodyPr/>
          <a:lstStyle/>
          <a:p>
            <a:r>
              <a:rPr lang="en-US" sz="1600" dirty="0"/>
              <a:t>Los </a:t>
            </a:r>
            <a:r>
              <a:rPr lang="en-US" sz="1600" dirty="0" err="1"/>
              <a:t>Medanos</a:t>
            </a:r>
            <a:r>
              <a:rPr lang="en-US" sz="1600" dirty="0"/>
              <a:t> College </a:t>
            </a:r>
          </a:p>
          <a:p>
            <a:r>
              <a:rPr lang="en-US" sz="1600" dirty="0"/>
              <a:t>College of Marin</a:t>
            </a:r>
          </a:p>
          <a:p>
            <a:r>
              <a:rPr lang="en-US" sz="1600" dirty="0"/>
              <a:t>Mendocino College </a:t>
            </a:r>
          </a:p>
          <a:p>
            <a:r>
              <a:rPr lang="en-US" sz="1600" dirty="0"/>
              <a:t>Merritt College </a:t>
            </a:r>
          </a:p>
          <a:p>
            <a:r>
              <a:rPr lang="en-US" sz="1600" dirty="0"/>
              <a:t>Mission College </a:t>
            </a:r>
          </a:p>
          <a:p>
            <a:r>
              <a:rPr lang="en-US" sz="1600" dirty="0"/>
              <a:t>Monterey Peninsula College </a:t>
            </a:r>
          </a:p>
          <a:p>
            <a:r>
              <a:rPr lang="en-US" sz="1600" dirty="0"/>
              <a:t>Napa Valley College </a:t>
            </a:r>
          </a:p>
          <a:p>
            <a:r>
              <a:rPr lang="en-US" sz="1600" dirty="0" err="1"/>
              <a:t>Ohlone</a:t>
            </a:r>
            <a:r>
              <a:rPr lang="en-US" sz="1600" dirty="0"/>
              <a:t> College </a:t>
            </a:r>
          </a:p>
          <a:p>
            <a:r>
              <a:rPr lang="en-US" sz="1600" dirty="0"/>
              <a:t>San Jose City College </a:t>
            </a:r>
          </a:p>
          <a:p>
            <a:r>
              <a:rPr lang="en-US" sz="1600" dirty="0"/>
              <a:t>College of San Mateo</a:t>
            </a:r>
          </a:p>
          <a:p>
            <a:r>
              <a:rPr lang="en-US" sz="1600" dirty="0"/>
              <a:t>Santa Rosa Junior College </a:t>
            </a:r>
          </a:p>
          <a:p>
            <a:r>
              <a:rPr lang="en-US" sz="1600" dirty="0"/>
              <a:t>Skyline College </a:t>
            </a:r>
          </a:p>
          <a:p>
            <a:r>
              <a:rPr lang="en-US" sz="1600" dirty="0"/>
              <a:t>Solano College </a:t>
            </a:r>
          </a:p>
          <a:p>
            <a:r>
              <a:rPr lang="en-US" sz="1600" dirty="0"/>
              <a:t>West Valley College </a:t>
            </a:r>
          </a:p>
          <a:p>
            <a:endParaRPr lang="en-US" dirty="0"/>
          </a:p>
        </p:txBody>
      </p:sp>
      <p:sp>
        <p:nvSpPr>
          <p:cNvPr id="5" name="Slide Number Placeholder 4"/>
          <p:cNvSpPr>
            <a:spLocks noGrp="1"/>
          </p:cNvSpPr>
          <p:nvPr>
            <p:ph type="sldNum" sz="quarter" idx="10"/>
          </p:nvPr>
        </p:nvSpPr>
        <p:spPr/>
        <p:txBody>
          <a:bodyPr/>
          <a:lstStyle/>
          <a:p>
            <a:pPr>
              <a:defRPr/>
            </a:pPr>
            <a:fld id="{1E27EA8E-F2C1-F748-878A-C61AEC0E9D53}" type="slidenum">
              <a:rPr lang="en-US" altLang="en-US" smtClean="0"/>
              <a:pPr>
                <a:defRPr/>
              </a:pPr>
              <a:t>11</a:t>
            </a:fld>
            <a:endParaRPr lang="en-US" altLang="en-US"/>
          </a:p>
        </p:txBody>
      </p:sp>
    </p:spTree>
    <p:extLst>
      <p:ext uri="{BB962C8B-B14F-4D97-AF65-F5344CB8AC3E}">
        <p14:creationId xmlns:p14="http://schemas.microsoft.com/office/powerpoint/2010/main" val="38795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1" y="365126"/>
            <a:ext cx="9812596" cy="775778"/>
          </a:xfrm>
        </p:spPr>
        <p:txBody>
          <a:bodyPr/>
          <a:lstStyle/>
          <a:p>
            <a:r>
              <a:rPr lang="en-US" dirty="0"/>
              <a:t>AREA C – 26 Colleges</a:t>
            </a:r>
          </a:p>
        </p:txBody>
      </p:sp>
      <p:sp>
        <p:nvSpPr>
          <p:cNvPr id="3" name="Content Placeholder 2"/>
          <p:cNvSpPr>
            <a:spLocks noGrp="1"/>
          </p:cNvSpPr>
          <p:nvPr>
            <p:ph sz="half" idx="2"/>
          </p:nvPr>
        </p:nvSpPr>
        <p:spPr>
          <a:xfrm>
            <a:off x="1277650" y="1333850"/>
            <a:ext cx="4922537" cy="4855813"/>
          </a:xfrm>
        </p:spPr>
        <p:txBody>
          <a:bodyPr/>
          <a:lstStyle/>
          <a:p>
            <a:pPr marL="171450" lvl="0" indent="-171450" defTabSz="685800" fontAlgn="auto">
              <a:spcBef>
                <a:spcPts val="750"/>
              </a:spcBef>
              <a:spcAft>
                <a:spcPts val="0"/>
              </a:spcAft>
            </a:pPr>
            <a:r>
              <a:rPr lang="en-US" sz="1800" dirty="0">
                <a:solidFill>
                  <a:srgbClr val="000000">
                    <a:lumMod val="75000"/>
                    <a:lumOff val="25000"/>
                  </a:srgbClr>
                </a:solidFill>
              </a:rPr>
              <a:t>Allan Hancock College </a:t>
            </a:r>
          </a:p>
          <a:p>
            <a:pPr marL="171450" lvl="0" indent="-171450" defTabSz="685800" fontAlgn="auto">
              <a:spcBef>
                <a:spcPts val="750"/>
              </a:spcBef>
              <a:spcAft>
                <a:spcPts val="0"/>
              </a:spcAft>
            </a:pPr>
            <a:r>
              <a:rPr lang="en-US" sz="1800" dirty="0">
                <a:solidFill>
                  <a:srgbClr val="000000">
                    <a:lumMod val="75000"/>
                    <a:lumOff val="25000"/>
                  </a:srgbClr>
                </a:solidFill>
              </a:rPr>
              <a:t>Antelope Valley College </a:t>
            </a:r>
          </a:p>
          <a:p>
            <a:pPr marL="171450" lvl="0" indent="-171450" defTabSz="685800" fontAlgn="auto">
              <a:spcBef>
                <a:spcPts val="750"/>
              </a:spcBef>
              <a:spcAft>
                <a:spcPts val="0"/>
              </a:spcAft>
            </a:pPr>
            <a:r>
              <a:rPr lang="en-US" sz="1800" dirty="0">
                <a:solidFill>
                  <a:srgbClr val="000000">
                    <a:lumMod val="75000"/>
                    <a:lumOff val="25000"/>
                  </a:srgbClr>
                </a:solidFill>
              </a:rPr>
              <a:t>College of the Canyons </a:t>
            </a:r>
          </a:p>
          <a:p>
            <a:pPr marL="171450" lvl="0" indent="-171450" defTabSz="685800" fontAlgn="auto">
              <a:spcBef>
                <a:spcPts val="750"/>
              </a:spcBef>
              <a:spcAft>
                <a:spcPts val="0"/>
              </a:spcAft>
            </a:pPr>
            <a:r>
              <a:rPr lang="en-US" sz="1800" dirty="0">
                <a:solidFill>
                  <a:srgbClr val="000000">
                    <a:lumMod val="75000"/>
                    <a:lumOff val="25000"/>
                  </a:srgbClr>
                </a:solidFill>
              </a:rPr>
              <a:t>Cerritos College </a:t>
            </a:r>
          </a:p>
          <a:p>
            <a:pPr marL="171450" lvl="0" indent="-171450" defTabSz="685800" fontAlgn="auto">
              <a:spcBef>
                <a:spcPts val="750"/>
              </a:spcBef>
              <a:spcAft>
                <a:spcPts val="0"/>
              </a:spcAft>
            </a:pPr>
            <a:r>
              <a:rPr lang="en-US" sz="1800" dirty="0">
                <a:solidFill>
                  <a:srgbClr val="000000">
                    <a:lumMod val="75000"/>
                    <a:lumOff val="25000"/>
                  </a:srgbClr>
                </a:solidFill>
              </a:rPr>
              <a:t>Citrus College</a:t>
            </a:r>
          </a:p>
          <a:p>
            <a:pPr marL="171450" lvl="0" indent="-171450" defTabSz="685800" fontAlgn="auto">
              <a:spcBef>
                <a:spcPts val="750"/>
              </a:spcBef>
              <a:spcAft>
                <a:spcPts val="0"/>
              </a:spcAft>
            </a:pPr>
            <a:r>
              <a:rPr lang="en-US" sz="1800" dirty="0">
                <a:solidFill>
                  <a:srgbClr val="000000">
                    <a:lumMod val="75000"/>
                    <a:lumOff val="25000"/>
                  </a:srgbClr>
                </a:solidFill>
              </a:rPr>
              <a:t>Compton College </a:t>
            </a:r>
          </a:p>
          <a:p>
            <a:pPr marL="171450" lvl="0" indent="-171450" defTabSz="685800" fontAlgn="auto">
              <a:spcBef>
                <a:spcPts val="750"/>
              </a:spcBef>
              <a:spcAft>
                <a:spcPts val="0"/>
              </a:spcAft>
            </a:pPr>
            <a:r>
              <a:rPr lang="en-US" sz="1800" dirty="0">
                <a:solidFill>
                  <a:srgbClr val="000000">
                    <a:lumMod val="75000"/>
                    <a:lumOff val="25000"/>
                  </a:srgbClr>
                </a:solidFill>
              </a:rPr>
              <a:t>Cuesta College </a:t>
            </a:r>
          </a:p>
          <a:p>
            <a:pPr marL="171450" lvl="0" indent="-171450" defTabSz="685800" fontAlgn="auto">
              <a:spcBef>
                <a:spcPts val="750"/>
              </a:spcBef>
              <a:spcAft>
                <a:spcPts val="0"/>
              </a:spcAft>
            </a:pPr>
            <a:r>
              <a:rPr lang="en-US" sz="1800" dirty="0">
                <a:solidFill>
                  <a:srgbClr val="000000">
                    <a:lumMod val="75000"/>
                    <a:lumOff val="25000"/>
                  </a:srgbClr>
                </a:solidFill>
              </a:rPr>
              <a:t>East Los Angeles College </a:t>
            </a:r>
          </a:p>
          <a:p>
            <a:pPr marL="171450" lvl="0" indent="-171450" defTabSz="685800" fontAlgn="auto">
              <a:spcBef>
                <a:spcPts val="750"/>
              </a:spcBef>
              <a:spcAft>
                <a:spcPts val="0"/>
              </a:spcAft>
            </a:pPr>
            <a:r>
              <a:rPr lang="en-US" sz="1800" dirty="0">
                <a:solidFill>
                  <a:srgbClr val="000000">
                    <a:lumMod val="75000"/>
                    <a:lumOff val="25000"/>
                  </a:srgbClr>
                </a:solidFill>
              </a:rPr>
              <a:t>El Camino College </a:t>
            </a:r>
          </a:p>
          <a:p>
            <a:pPr marL="171450" lvl="0" indent="-171450" defTabSz="685800" fontAlgn="auto">
              <a:spcBef>
                <a:spcPts val="750"/>
              </a:spcBef>
              <a:spcAft>
                <a:spcPts val="0"/>
              </a:spcAft>
            </a:pPr>
            <a:r>
              <a:rPr lang="en-US" sz="1800" dirty="0">
                <a:solidFill>
                  <a:srgbClr val="000000">
                    <a:lumMod val="75000"/>
                    <a:lumOff val="25000"/>
                  </a:srgbClr>
                </a:solidFill>
              </a:rPr>
              <a:t>Glendale College</a:t>
            </a:r>
          </a:p>
          <a:p>
            <a:pPr marL="171450" lvl="0" indent="-171450" defTabSz="685800" fontAlgn="auto">
              <a:spcBef>
                <a:spcPts val="750"/>
              </a:spcBef>
              <a:spcAft>
                <a:spcPts val="0"/>
              </a:spcAft>
            </a:pPr>
            <a:r>
              <a:rPr lang="en-US" sz="1800" dirty="0">
                <a:solidFill>
                  <a:srgbClr val="000000">
                    <a:lumMod val="75000"/>
                    <a:lumOff val="25000"/>
                  </a:srgbClr>
                </a:solidFill>
              </a:rPr>
              <a:t>Los Angeles City College </a:t>
            </a:r>
          </a:p>
          <a:p>
            <a:pPr marL="171450" lvl="0" indent="-171450" defTabSz="685800" fontAlgn="auto">
              <a:spcBef>
                <a:spcPts val="750"/>
              </a:spcBef>
              <a:spcAft>
                <a:spcPts val="0"/>
              </a:spcAft>
            </a:pPr>
            <a:r>
              <a:rPr lang="en-US" sz="1800" dirty="0">
                <a:solidFill>
                  <a:srgbClr val="000000">
                    <a:lumMod val="75000"/>
                    <a:lumOff val="25000"/>
                  </a:srgbClr>
                </a:solidFill>
              </a:rPr>
              <a:t>Los Angeles Harbor College</a:t>
            </a:r>
          </a:p>
          <a:p>
            <a:pPr marL="171450" lvl="0" indent="-171450" defTabSz="685800" fontAlgn="auto">
              <a:spcBef>
                <a:spcPts val="750"/>
              </a:spcBef>
              <a:spcAft>
                <a:spcPts val="0"/>
              </a:spcAft>
            </a:pPr>
            <a:r>
              <a:rPr lang="en-US" sz="1800" dirty="0">
                <a:solidFill>
                  <a:srgbClr val="000000">
                    <a:lumMod val="75000"/>
                    <a:lumOff val="25000"/>
                  </a:srgbClr>
                </a:solidFill>
              </a:rPr>
              <a:t>Los Angeles Mission College</a:t>
            </a:r>
          </a:p>
          <a:p>
            <a:endParaRPr lang="en-US" dirty="0"/>
          </a:p>
        </p:txBody>
      </p:sp>
      <p:sp>
        <p:nvSpPr>
          <p:cNvPr id="4" name="Content Placeholder 3"/>
          <p:cNvSpPr>
            <a:spLocks noGrp="1"/>
          </p:cNvSpPr>
          <p:nvPr>
            <p:ph sz="quarter" idx="4"/>
          </p:nvPr>
        </p:nvSpPr>
        <p:spPr>
          <a:xfrm>
            <a:off x="6388259" y="1333850"/>
            <a:ext cx="4948881" cy="4855813"/>
          </a:xfrm>
        </p:spPr>
        <p:txBody>
          <a:bodyPr/>
          <a:lstStyle/>
          <a:p>
            <a:pPr marL="171450" lvl="0" indent="-171450" defTabSz="685800" fontAlgn="auto">
              <a:spcBef>
                <a:spcPts val="750"/>
              </a:spcBef>
              <a:spcAft>
                <a:spcPts val="0"/>
              </a:spcAft>
            </a:pPr>
            <a:r>
              <a:rPr lang="en-US" sz="1800" dirty="0">
                <a:solidFill>
                  <a:srgbClr val="000000">
                    <a:lumMod val="75000"/>
                    <a:lumOff val="25000"/>
                  </a:srgbClr>
                </a:solidFill>
              </a:rPr>
              <a:t>Los Angeles Pierce College </a:t>
            </a:r>
          </a:p>
          <a:p>
            <a:pPr marL="171450" lvl="0" indent="-171450" defTabSz="685800" fontAlgn="auto">
              <a:spcBef>
                <a:spcPts val="750"/>
              </a:spcBef>
              <a:spcAft>
                <a:spcPts val="0"/>
              </a:spcAft>
            </a:pPr>
            <a:r>
              <a:rPr lang="en-US" sz="1800" dirty="0">
                <a:solidFill>
                  <a:srgbClr val="000000">
                    <a:lumMod val="75000"/>
                    <a:lumOff val="25000"/>
                  </a:srgbClr>
                </a:solidFill>
              </a:rPr>
              <a:t>Los Angeles Southwest College </a:t>
            </a:r>
          </a:p>
          <a:p>
            <a:pPr marL="171450" lvl="0" indent="-171450" defTabSz="685800" fontAlgn="auto">
              <a:spcBef>
                <a:spcPts val="750"/>
              </a:spcBef>
              <a:spcAft>
                <a:spcPts val="0"/>
              </a:spcAft>
            </a:pPr>
            <a:r>
              <a:rPr lang="en-US" sz="1800" dirty="0">
                <a:solidFill>
                  <a:srgbClr val="000000">
                    <a:lumMod val="75000"/>
                    <a:lumOff val="25000"/>
                  </a:srgbClr>
                </a:solidFill>
              </a:rPr>
              <a:t>Los Angeles Trade Technical College </a:t>
            </a:r>
          </a:p>
          <a:p>
            <a:pPr marL="171450" lvl="0" indent="-171450" defTabSz="685800" fontAlgn="auto">
              <a:spcBef>
                <a:spcPts val="750"/>
              </a:spcBef>
              <a:spcAft>
                <a:spcPts val="0"/>
              </a:spcAft>
            </a:pPr>
            <a:r>
              <a:rPr lang="en-US" sz="1800" dirty="0">
                <a:solidFill>
                  <a:srgbClr val="000000">
                    <a:lumMod val="75000"/>
                    <a:lumOff val="25000"/>
                  </a:srgbClr>
                </a:solidFill>
              </a:rPr>
              <a:t>Los Angeles Valley College </a:t>
            </a:r>
          </a:p>
          <a:p>
            <a:pPr marL="171450" lvl="0" indent="-171450" defTabSz="685800" fontAlgn="auto">
              <a:spcBef>
                <a:spcPts val="750"/>
              </a:spcBef>
              <a:spcAft>
                <a:spcPts val="0"/>
              </a:spcAft>
            </a:pPr>
            <a:r>
              <a:rPr lang="en-US" sz="1800" dirty="0">
                <a:solidFill>
                  <a:srgbClr val="000000">
                    <a:lumMod val="75000"/>
                    <a:lumOff val="25000"/>
                  </a:srgbClr>
                </a:solidFill>
              </a:rPr>
              <a:t>Moorpark College </a:t>
            </a:r>
          </a:p>
          <a:p>
            <a:pPr marL="171450" lvl="0" indent="-171450" defTabSz="685800" fontAlgn="auto">
              <a:spcBef>
                <a:spcPts val="750"/>
              </a:spcBef>
              <a:spcAft>
                <a:spcPts val="0"/>
              </a:spcAft>
            </a:pPr>
            <a:r>
              <a:rPr lang="en-US" sz="1800" dirty="0">
                <a:solidFill>
                  <a:srgbClr val="000000">
                    <a:lumMod val="75000"/>
                    <a:lumOff val="25000"/>
                  </a:srgbClr>
                </a:solidFill>
              </a:rPr>
              <a:t>Mt. San Antonio College </a:t>
            </a:r>
          </a:p>
          <a:p>
            <a:pPr marL="171450" lvl="0" indent="-171450" defTabSz="685800" fontAlgn="auto">
              <a:spcBef>
                <a:spcPts val="750"/>
              </a:spcBef>
              <a:spcAft>
                <a:spcPts val="0"/>
              </a:spcAft>
            </a:pPr>
            <a:r>
              <a:rPr lang="en-US" sz="1800" dirty="0">
                <a:solidFill>
                  <a:srgbClr val="000000">
                    <a:lumMod val="75000"/>
                    <a:lumOff val="25000"/>
                  </a:srgbClr>
                </a:solidFill>
              </a:rPr>
              <a:t>Oxnard College </a:t>
            </a:r>
          </a:p>
          <a:p>
            <a:pPr marL="171450" lvl="0" indent="-171450" defTabSz="685800" fontAlgn="auto">
              <a:spcBef>
                <a:spcPts val="750"/>
              </a:spcBef>
              <a:spcAft>
                <a:spcPts val="0"/>
              </a:spcAft>
            </a:pPr>
            <a:r>
              <a:rPr lang="en-US" sz="1800" dirty="0">
                <a:solidFill>
                  <a:srgbClr val="000000">
                    <a:lumMod val="75000"/>
                    <a:lumOff val="25000"/>
                  </a:srgbClr>
                </a:solidFill>
              </a:rPr>
              <a:t>Pasadena City College </a:t>
            </a:r>
          </a:p>
          <a:p>
            <a:pPr marL="171450" lvl="0" indent="-171450" defTabSz="685800" fontAlgn="auto">
              <a:spcBef>
                <a:spcPts val="750"/>
              </a:spcBef>
              <a:spcAft>
                <a:spcPts val="0"/>
              </a:spcAft>
            </a:pPr>
            <a:r>
              <a:rPr lang="en-US" sz="1800" dirty="0">
                <a:solidFill>
                  <a:srgbClr val="000000">
                    <a:lumMod val="75000"/>
                    <a:lumOff val="25000"/>
                  </a:srgbClr>
                </a:solidFill>
              </a:rPr>
              <a:t>Rio Hondo College </a:t>
            </a:r>
          </a:p>
          <a:p>
            <a:pPr marL="171450" lvl="0" indent="-171450" defTabSz="685800" fontAlgn="auto">
              <a:spcBef>
                <a:spcPts val="750"/>
              </a:spcBef>
              <a:spcAft>
                <a:spcPts val="0"/>
              </a:spcAft>
            </a:pPr>
            <a:r>
              <a:rPr lang="en-US" sz="1800" dirty="0">
                <a:solidFill>
                  <a:srgbClr val="000000">
                    <a:lumMod val="75000"/>
                    <a:lumOff val="25000"/>
                  </a:srgbClr>
                </a:solidFill>
              </a:rPr>
              <a:t>Santa Barbara City College </a:t>
            </a:r>
          </a:p>
          <a:p>
            <a:pPr marL="171450" lvl="0" indent="-171450" defTabSz="685800" fontAlgn="auto">
              <a:spcBef>
                <a:spcPts val="750"/>
              </a:spcBef>
              <a:spcAft>
                <a:spcPts val="0"/>
              </a:spcAft>
            </a:pPr>
            <a:r>
              <a:rPr lang="en-US" sz="1800" dirty="0">
                <a:solidFill>
                  <a:srgbClr val="000000">
                    <a:lumMod val="75000"/>
                    <a:lumOff val="25000"/>
                  </a:srgbClr>
                </a:solidFill>
              </a:rPr>
              <a:t>Santa Monica College </a:t>
            </a:r>
          </a:p>
          <a:p>
            <a:pPr marL="171450" lvl="0" indent="-171450" defTabSz="685800" fontAlgn="auto">
              <a:spcBef>
                <a:spcPts val="750"/>
              </a:spcBef>
              <a:spcAft>
                <a:spcPts val="0"/>
              </a:spcAft>
            </a:pPr>
            <a:r>
              <a:rPr lang="en-US" sz="1800" dirty="0">
                <a:solidFill>
                  <a:srgbClr val="000000">
                    <a:lumMod val="75000"/>
                    <a:lumOff val="25000"/>
                  </a:srgbClr>
                </a:solidFill>
              </a:rPr>
              <a:t>Ventura College </a:t>
            </a:r>
          </a:p>
          <a:p>
            <a:pPr marL="171450" lvl="0" indent="-171450" defTabSz="685800" fontAlgn="auto">
              <a:spcBef>
                <a:spcPts val="750"/>
              </a:spcBef>
              <a:spcAft>
                <a:spcPts val="0"/>
              </a:spcAft>
            </a:pPr>
            <a:r>
              <a:rPr lang="en-US" sz="1800" dirty="0">
                <a:solidFill>
                  <a:srgbClr val="000000">
                    <a:lumMod val="75000"/>
                    <a:lumOff val="25000"/>
                  </a:srgbClr>
                </a:solidFill>
              </a:rPr>
              <a:t>West Los Angeles College </a:t>
            </a:r>
          </a:p>
          <a:p>
            <a:endParaRPr lang="en-US" dirty="0"/>
          </a:p>
        </p:txBody>
      </p:sp>
      <p:sp>
        <p:nvSpPr>
          <p:cNvPr id="5" name="Slide Number Placeholder 4"/>
          <p:cNvSpPr>
            <a:spLocks noGrp="1"/>
          </p:cNvSpPr>
          <p:nvPr>
            <p:ph type="sldNum" sz="quarter" idx="10"/>
          </p:nvPr>
        </p:nvSpPr>
        <p:spPr/>
        <p:txBody>
          <a:bodyPr/>
          <a:lstStyle/>
          <a:p>
            <a:pPr>
              <a:defRPr/>
            </a:pPr>
            <a:fld id="{1E27EA8E-F2C1-F748-878A-C61AEC0E9D53}" type="slidenum">
              <a:rPr lang="en-US" altLang="en-US" smtClean="0"/>
              <a:pPr>
                <a:defRPr/>
              </a:pPr>
              <a:t>12</a:t>
            </a:fld>
            <a:endParaRPr lang="en-US" altLang="en-US"/>
          </a:p>
        </p:txBody>
      </p:sp>
    </p:spTree>
    <p:extLst>
      <p:ext uri="{BB962C8B-B14F-4D97-AF65-F5344CB8AC3E}">
        <p14:creationId xmlns:p14="http://schemas.microsoft.com/office/powerpoint/2010/main" val="121043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D08B0D-AF98-4DAB-88EF-E52BA5B214CA}"/>
              </a:ext>
            </a:extLst>
          </p:cNvPr>
          <p:cNvSpPr>
            <a:spLocks noGrp="1"/>
          </p:cNvSpPr>
          <p:nvPr>
            <p:ph type="title"/>
          </p:nvPr>
        </p:nvSpPr>
        <p:spPr/>
        <p:txBody>
          <a:bodyPr/>
          <a:lstStyle/>
          <a:p>
            <a:r>
              <a:rPr lang="en-US" dirty="0"/>
              <a:t>What’s an Area Meeting?</a:t>
            </a:r>
          </a:p>
        </p:txBody>
      </p:sp>
      <p:sp>
        <p:nvSpPr>
          <p:cNvPr id="3" name="Text Placeholder 2">
            <a:extLst>
              <a:ext uri="{FF2B5EF4-FFF2-40B4-BE49-F238E27FC236}">
                <a16:creationId xmlns:a16="http://schemas.microsoft.com/office/drawing/2014/main" xmlns="" id="{74BD2C24-4680-4388-9CA7-B72CF8FD6B64}"/>
              </a:ext>
            </a:extLst>
          </p:cNvPr>
          <p:cNvSpPr>
            <a:spLocks noGrp="1"/>
          </p:cNvSpPr>
          <p:nvPr>
            <p:ph sz="half" idx="1"/>
          </p:nvPr>
        </p:nvSpPr>
        <p:spPr/>
        <p:txBody>
          <a:bodyPr/>
          <a:lstStyle/>
          <a:p>
            <a:r>
              <a:rPr lang="en-US" dirty="0"/>
              <a:t>President/Vice President Report</a:t>
            </a:r>
          </a:p>
          <a:p>
            <a:r>
              <a:rPr lang="en-US" dirty="0"/>
              <a:t>Pre-Session Resolutions Review</a:t>
            </a:r>
          </a:p>
          <a:p>
            <a:r>
              <a:rPr lang="en-US" dirty="0"/>
              <a:t>Newly Proposed Resolutions</a:t>
            </a:r>
          </a:p>
          <a:p>
            <a:r>
              <a:rPr lang="en-US" dirty="0"/>
              <a:t>Area Concerns</a:t>
            </a:r>
          </a:p>
          <a:p>
            <a:r>
              <a:rPr lang="en-US" dirty="0"/>
              <a:t>Special Program/Host Highlight</a:t>
            </a:r>
          </a:p>
          <a:p>
            <a:r>
              <a:rPr lang="en-US" dirty="0"/>
              <a:t>Community Building  </a:t>
            </a:r>
          </a:p>
          <a:p>
            <a:endParaRPr lang="en-US" dirty="0"/>
          </a:p>
        </p:txBody>
      </p:sp>
      <p:pic>
        <p:nvPicPr>
          <p:cNvPr id="4" name="Picture 3">
            <a:extLst>
              <a:ext uri="{FF2B5EF4-FFF2-40B4-BE49-F238E27FC236}">
                <a16:creationId xmlns:a16="http://schemas.microsoft.com/office/drawing/2014/main" xmlns="" id="{937C8F61-FA1B-4A88-B9C0-88C6FC467609}"/>
              </a:ext>
            </a:extLst>
          </p:cNvPr>
          <p:cNvPicPr>
            <a:picLocks noChangeAspect="1"/>
          </p:cNvPicPr>
          <p:nvPr/>
        </p:nvPicPr>
        <p:blipFill>
          <a:blip r:embed="rId3"/>
          <a:stretch>
            <a:fillRect/>
          </a:stretch>
        </p:blipFill>
        <p:spPr>
          <a:xfrm>
            <a:off x="7883615" y="1855653"/>
            <a:ext cx="2857500" cy="2857500"/>
          </a:xfrm>
          <a:prstGeom prst="rect">
            <a:avLst/>
          </a:prstGeom>
        </p:spPr>
      </p:pic>
    </p:spTree>
    <p:extLst>
      <p:ext uri="{BB962C8B-B14F-4D97-AF65-F5344CB8AC3E}">
        <p14:creationId xmlns:p14="http://schemas.microsoft.com/office/powerpoint/2010/main" val="296449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560B89-CBEF-403B-8B87-DA29C9E9A3AE}"/>
              </a:ext>
            </a:extLst>
          </p:cNvPr>
          <p:cNvSpPr>
            <a:spLocks noGrp="1"/>
          </p:cNvSpPr>
          <p:nvPr>
            <p:ph type="title"/>
          </p:nvPr>
        </p:nvSpPr>
        <p:spPr/>
        <p:txBody>
          <a:bodyPr/>
          <a:lstStyle/>
          <a:p>
            <a:r>
              <a:rPr lang="en-US" dirty="0"/>
              <a:t>Why Resolutions?</a:t>
            </a:r>
          </a:p>
        </p:txBody>
      </p:sp>
      <p:sp>
        <p:nvSpPr>
          <p:cNvPr id="3" name="Text Placeholder 2">
            <a:extLst>
              <a:ext uri="{FF2B5EF4-FFF2-40B4-BE49-F238E27FC236}">
                <a16:creationId xmlns:a16="http://schemas.microsoft.com/office/drawing/2014/main" xmlns="" id="{85F0FF6B-B269-4C78-8265-6421BC9CE397}"/>
              </a:ext>
            </a:extLst>
          </p:cNvPr>
          <p:cNvSpPr>
            <a:spLocks noGrp="1"/>
          </p:cNvSpPr>
          <p:nvPr>
            <p:ph idx="1"/>
          </p:nvPr>
        </p:nvSpPr>
        <p:spPr/>
        <p:txBody>
          <a:bodyPr/>
          <a:lstStyle/>
          <a:p>
            <a:pPr>
              <a:buFont typeface="Wingdings" panose="05000000000000000000" pitchFamily="2" charset="2"/>
              <a:buChar char="v"/>
            </a:pPr>
            <a:r>
              <a:rPr lang="en-US" sz="2667" dirty="0"/>
              <a:t>Resolution development is the primary and formal mechanism for setting policy of the Academic Senate.  </a:t>
            </a:r>
          </a:p>
          <a:p>
            <a:pPr>
              <a:buFont typeface="Wingdings" panose="05000000000000000000" pitchFamily="2" charset="2"/>
              <a:buChar char="v"/>
            </a:pPr>
            <a:r>
              <a:rPr lang="en-US" sz="2667" dirty="0"/>
              <a:t>Resolutions identify and record the will of the academic senates of the California community colleges. The Academic Senate relies on formal resolutions to set direction for the organization as a whole. </a:t>
            </a:r>
          </a:p>
          <a:p>
            <a:pPr>
              <a:buFont typeface="Wingdings" panose="05000000000000000000" pitchFamily="2" charset="2"/>
              <a:buChar char="v"/>
            </a:pPr>
            <a:r>
              <a:rPr lang="en-US" sz="2667" dirty="0"/>
              <a:t>Members of the Academic Senate Executive Committee and its standing and ad hoc committees implement adopted resolutions to respond to issues, to conduct its work, and to take action. </a:t>
            </a:r>
            <a:endParaRPr lang="en-US" sz="4267" dirty="0"/>
          </a:p>
          <a:p>
            <a:endParaRPr lang="en-US" dirty="0"/>
          </a:p>
        </p:txBody>
      </p:sp>
      <p:pic>
        <p:nvPicPr>
          <p:cNvPr id="4" name="Picture 3">
            <a:extLst>
              <a:ext uri="{FF2B5EF4-FFF2-40B4-BE49-F238E27FC236}">
                <a16:creationId xmlns:a16="http://schemas.microsoft.com/office/drawing/2014/main" xmlns="" id="{796C1125-06F0-4687-8D44-469023E071AA}"/>
              </a:ext>
            </a:extLst>
          </p:cNvPr>
          <p:cNvPicPr>
            <a:picLocks noChangeAspect="1"/>
          </p:cNvPicPr>
          <p:nvPr/>
        </p:nvPicPr>
        <p:blipFill>
          <a:blip r:embed="rId3"/>
          <a:stretch>
            <a:fillRect/>
          </a:stretch>
        </p:blipFill>
        <p:spPr>
          <a:xfrm>
            <a:off x="6757851" y="384421"/>
            <a:ext cx="2276565" cy="1996817"/>
          </a:xfrm>
          <a:prstGeom prst="rect">
            <a:avLst/>
          </a:prstGeom>
        </p:spPr>
      </p:pic>
    </p:spTree>
    <p:extLst>
      <p:ext uri="{BB962C8B-B14F-4D97-AF65-F5344CB8AC3E}">
        <p14:creationId xmlns:p14="http://schemas.microsoft.com/office/powerpoint/2010/main" val="32031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57AED-F7C5-4C0E-9133-2E69DAB6A140}"/>
              </a:ext>
            </a:extLst>
          </p:cNvPr>
          <p:cNvSpPr>
            <a:spLocks noGrp="1"/>
          </p:cNvSpPr>
          <p:nvPr>
            <p:ph type="title"/>
          </p:nvPr>
        </p:nvSpPr>
        <p:spPr>
          <a:xfrm>
            <a:off x="2560319" y="403412"/>
            <a:ext cx="8664151" cy="1349887"/>
          </a:xfrm>
        </p:spPr>
        <p:txBody>
          <a:bodyPr/>
          <a:lstStyle/>
          <a:p>
            <a:r>
              <a:rPr lang="en-US" dirty="0"/>
              <a:t>What’s the Resolution Process?</a:t>
            </a:r>
          </a:p>
        </p:txBody>
      </p:sp>
      <p:sp>
        <p:nvSpPr>
          <p:cNvPr id="3" name="Text Placeholder 2">
            <a:extLst>
              <a:ext uri="{FF2B5EF4-FFF2-40B4-BE49-F238E27FC236}">
                <a16:creationId xmlns:a16="http://schemas.microsoft.com/office/drawing/2014/main" xmlns="" id="{F4C5F880-CE9F-4189-8A1D-ABD0E4AC37E9}"/>
              </a:ext>
            </a:extLst>
          </p:cNvPr>
          <p:cNvSpPr>
            <a:spLocks noGrp="1"/>
          </p:cNvSpPr>
          <p:nvPr>
            <p:ph idx="1"/>
          </p:nvPr>
        </p:nvSpPr>
        <p:spPr/>
        <p:txBody>
          <a:bodyPr/>
          <a:lstStyle/>
          <a:p>
            <a:pPr marL="1068891" indent="-452955"/>
            <a:r>
              <a:rPr lang="en-US" sz="2667" dirty="0"/>
              <a:t>Pre-Session Resolutions</a:t>
            </a:r>
          </a:p>
          <a:p>
            <a:pPr marL="1678475" lvl="1" indent="-452955"/>
            <a:r>
              <a:rPr lang="en-US" sz="2400" dirty="0"/>
              <a:t>ASCCC Executive and Committees</a:t>
            </a:r>
          </a:p>
          <a:p>
            <a:pPr marL="1678475" lvl="1" indent="-452955"/>
            <a:r>
              <a:rPr lang="en-US" sz="2400" dirty="0"/>
              <a:t>Area Meetings</a:t>
            </a:r>
          </a:p>
          <a:p>
            <a:pPr marL="1068891" indent="-452955"/>
            <a:r>
              <a:rPr lang="en-US" sz="2667" dirty="0"/>
              <a:t>New Resolutions </a:t>
            </a:r>
          </a:p>
          <a:p>
            <a:pPr marL="1678475" lvl="1" indent="-452955"/>
            <a:r>
              <a:rPr lang="en-US" sz="2400" dirty="0"/>
              <a:t>Delegates and local senate representatives at Plenary</a:t>
            </a:r>
          </a:p>
          <a:p>
            <a:pPr marL="1068891" indent="-452955"/>
            <a:r>
              <a:rPr lang="en-US" sz="2667" dirty="0"/>
              <a:t>Amendments </a:t>
            </a:r>
          </a:p>
          <a:p>
            <a:pPr marL="1678475" lvl="1" indent="-452955"/>
            <a:r>
              <a:rPr lang="en-US" sz="2400" dirty="0"/>
              <a:t>Review and discuss in Area Meetings and Plenary</a:t>
            </a:r>
          </a:p>
          <a:p>
            <a:pPr marL="1678475" lvl="2" indent="-452955"/>
            <a:r>
              <a:rPr lang="en-US" sz="2400" dirty="0"/>
              <a:t>Amendment Sheets—four delegate signatures</a:t>
            </a:r>
          </a:p>
          <a:p>
            <a:pPr marL="1678475" lvl="2" indent="-452955"/>
            <a:r>
              <a:rPr lang="en-US" sz="2400" dirty="0"/>
              <a:t>Watch for DEADLINES and Mandatory Meetings!</a:t>
            </a:r>
          </a:p>
          <a:p>
            <a:endParaRPr lang="en-US" dirty="0"/>
          </a:p>
        </p:txBody>
      </p:sp>
      <p:pic>
        <p:nvPicPr>
          <p:cNvPr id="6" name="Picture 5"/>
          <p:cNvPicPr>
            <a:picLocks noChangeAspect="1"/>
          </p:cNvPicPr>
          <p:nvPr/>
        </p:nvPicPr>
        <p:blipFill>
          <a:blip r:embed="rId3"/>
          <a:stretch>
            <a:fillRect/>
          </a:stretch>
        </p:blipFill>
        <p:spPr>
          <a:xfrm>
            <a:off x="8431080" y="2553511"/>
            <a:ext cx="2484595" cy="1784709"/>
          </a:xfrm>
          <a:prstGeom prst="rect">
            <a:avLst/>
          </a:prstGeom>
        </p:spPr>
      </p:pic>
    </p:spTree>
    <p:extLst>
      <p:ext uri="{BB962C8B-B14F-4D97-AF65-F5344CB8AC3E}">
        <p14:creationId xmlns:p14="http://schemas.microsoft.com/office/powerpoint/2010/main" val="23258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60319" y="403412"/>
            <a:ext cx="8412481" cy="1576390"/>
          </a:xfrm>
        </p:spPr>
        <p:txBody>
          <a:bodyPr/>
          <a:lstStyle/>
          <a:p>
            <a:r>
              <a:rPr lang="en-US" dirty="0"/>
              <a:t>ASCCC Resources https://asccc.org/resources#</a:t>
            </a:r>
          </a:p>
        </p:txBody>
      </p:sp>
      <p:pic>
        <p:nvPicPr>
          <p:cNvPr id="8" name="Content Placeholder 7"/>
          <p:cNvPicPr>
            <a:picLocks noGrp="1" noChangeAspect="1"/>
          </p:cNvPicPr>
          <p:nvPr>
            <p:ph idx="1"/>
          </p:nvPr>
        </p:nvPicPr>
        <p:blipFill>
          <a:blip r:embed="rId2"/>
          <a:stretch>
            <a:fillRect/>
          </a:stretch>
        </p:blipFill>
        <p:spPr>
          <a:xfrm>
            <a:off x="1391080" y="2493890"/>
            <a:ext cx="9504726" cy="3990654"/>
          </a:xfrm>
          <a:prstGeom prst="rect">
            <a:avLst/>
          </a:prstGeom>
        </p:spPr>
      </p:pic>
      <p:sp>
        <p:nvSpPr>
          <p:cNvPr id="5" name="Slide Number Placeholder 4"/>
          <p:cNvSpPr>
            <a:spLocks noGrp="1"/>
          </p:cNvSpPr>
          <p:nvPr>
            <p:ph type="sldNum" sz="quarter" idx="10"/>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2867350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256670" y="3816991"/>
            <a:ext cx="2376752" cy="2879022"/>
          </a:xfrm>
          <a:prstGeom prst="rect">
            <a:avLst/>
          </a:prstGeom>
        </p:spPr>
      </p:pic>
      <p:sp>
        <p:nvSpPr>
          <p:cNvPr id="2" name="Title 1">
            <a:extLst>
              <a:ext uri="{FF2B5EF4-FFF2-40B4-BE49-F238E27FC236}">
                <a16:creationId xmlns:a16="http://schemas.microsoft.com/office/drawing/2014/main" xmlns="" id="{C2197794-70AF-4415-BBEA-C28151D3B6A4}"/>
              </a:ext>
            </a:extLst>
          </p:cNvPr>
          <p:cNvSpPr>
            <a:spLocks noGrp="1"/>
          </p:cNvSpPr>
          <p:nvPr>
            <p:ph type="title"/>
          </p:nvPr>
        </p:nvSpPr>
        <p:spPr>
          <a:xfrm>
            <a:off x="1302819" y="281236"/>
            <a:ext cx="9661594" cy="1035836"/>
          </a:xfrm>
        </p:spPr>
        <p:txBody>
          <a:bodyPr/>
          <a:lstStyle/>
          <a:p>
            <a:r>
              <a:rPr lang="en-US" dirty="0"/>
              <a:t>What about Resources?</a:t>
            </a:r>
          </a:p>
        </p:txBody>
      </p:sp>
      <p:sp>
        <p:nvSpPr>
          <p:cNvPr id="3" name="Text Placeholder 2">
            <a:extLst>
              <a:ext uri="{FF2B5EF4-FFF2-40B4-BE49-F238E27FC236}">
                <a16:creationId xmlns:a16="http://schemas.microsoft.com/office/drawing/2014/main" xmlns="" id="{3B76173C-BBAC-4A98-8FDD-A9A4E5C2E186}"/>
              </a:ext>
            </a:extLst>
          </p:cNvPr>
          <p:cNvSpPr>
            <a:spLocks noGrp="1"/>
          </p:cNvSpPr>
          <p:nvPr>
            <p:ph sz="half" idx="1"/>
          </p:nvPr>
        </p:nvSpPr>
        <p:spPr>
          <a:xfrm>
            <a:off x="1277650" y="1518407"/>
            <a:ext cx="10058400" cy="4699513"/>
          </a:xfrm>
        </p:spPr>
        <p:txBody>
          <a:bodyPr/>
          <a:lstStyle/>
          <a:p>
            <a:pPr lvl="0"/>
            <a:r>
              <a:rPr lang="en-US" sz="2400" dirty="0"/>
              <a:t>Bookmark ASCCC.org</a:t>
            </a:r>
          </a:p>
          <a:p>
            <a:pPr lvl="1"/>
            <a:r>
              <a:rPr lang="en-US" sz="2400" dirty="0"/>
              <a:t>Volunteer for </a:t>
            </a:r>
            <a:r>
              <a:rPr lang="en-US" sz="2400" dirty="0" smtClean="0"/>
              <a:t>Committees</a:t>
            </a:r>
          </a:p>
          <a:p>
            <a:pPr marL="784841" lvl="1" indent="0">
              <a:buNone/>
            </a:pPr>
            <a:r>
              <a:rPr lang="en-US" sz="2400" dirty="0">
                <a:hlinkClick r:id="rId4"/>
              </a:rPr>
              <a:t>https://</a:t>
            </a:r>
            <a:r>
              <a:rPr lang="en-US" sz="2400" dirty="0" smtClean="0">
                <a:hlinkClick r:id="rId4"/>
              </a:rPr>
              <a:t>asccc.org/content/new-faculty-application-statewide-service</a:t>
            </a:r>
            <a:endParaRPr lang="en-US" sz="2400" dirty="0"/>
          </a:p>
          <a:p>
            <a:pPr lvl="1"/>
            <a:r>
              <a:rPr lang="en-US" sz="2400" dirty="0"/>
              <a:t>Download the </a:t>
            </a:r>
            <a:r>
              <a:rPr lang="en-US" sz="2400" dirty="0" smtClean="0"/>
              <a:t>Handbook</a:t>
            </a:r>
          </a:p>
          <a:p>
            <a:pPr marL="784841" lvl="1" indent="0">
              <a:buNone/>
            </a:pPr>
            <a:r>
              <a:rPr lang="en-US" sz="2400" dirty="0" smtClean="0">
                <a:hlinkClick r:id="rId5"/>
              </a:rPr>
              <a:t>https</a:t>
            </a:r>
            <a:r>
              <a:rPr lang="en-US" sz="2400" dirty="0">
                <a:hlinkClick r:id="rId5"/>
              </a:rPr>
              <a:t>://</a:t>
            </a:r>
            <a:r>
              <a:rPr lang="en-US" sz="2400" dirty="0" smtClean="0">
                <a:hlinkClick r:id="rId5"/>
              </a:rPr>
              <a:t>indd.adobe.com/view/7f4e2df0-a2c8-42cd-8a88-bb92cfc68ed3</a:t>
            </a:r>
            <a:endParaRPr lang="en-US" sz="2400" dirty="0"/>
          </a:p>
          <a:p>
            <a:pPr lvl="1"/>
            <a:r>
              <a:rPr lang="en-US" sz="2400" dirty="0"/>
              <a:t>Consider a Technical </a:t>
            </a:r>
            <a:r>
              <a:rPr lang="en-US" sz="2400" dirty="0" smtClean="0"/>
              <a:t>Visit</a:t>
            </a:r>
          </a:p>
          <a:p>
            <a:pPr marL="784841" lvl="1" indent="0">
              <a:buNone/>
            </a:pPr>
            <a:r>
              <a:rPr lang="en-US" sz="2400" dirty="0">
                <a:hlinkClick r:id="rId6"/>
              </a:rPr>
              <a:t>https://</a:t>
            </a:r>
            <a:r>
              <a:rPr lang="en-US" sz="2400" dirty="0" smtClean="0">
                <a:hlinkClick r:id="rId6"/>
              </a:rPr>
              <a:t>www.asccc.org/services/local-senate-visits</a:t>
            </a:r>
            <a:endParaRPr lang="en-US" sz="2400" dirty="0"/>
          </a:p>
          <a:p>
            <a:pPr lvl="1"/>
            <a:r>
              <a:rPr lang="en-US" sz="2400" dirty="0"/>
              <a:t>Sign-up for </a:t>
            </a:r>
            <a:r>
              <a:rPr lang="en-US" sz="2400" dirty="0" smtClean="0"/>
              <a:t>Listservs</a:t>
            </a:r>
          </a:p>
          <a:p>
            <a:pPr marL="784841" lvl="1" indent="0">
              <a:buNone/>
            </a:pPr>
            <a:r>
              <a:rPr lang="en-US" sz="2400" dirty="0">
                <a:hlinkClick r:id="rId7"/>
              </a:rPr>
              <a:t>https://</a:t>
            </a:r>
            <a:r>
              <a:rPr lang="en-US" sz="2400" dirty="0" smtClean="0">
                <a:hlinkClick r:id="rId7"/>
              </a:rPr>
              <a:t>asccc.org/signup-newsletters</a:t>
            </a:r>
            <a:endParaRPr lang="en-US" sz="2400" dirty="0" smtClean="0"/>
          </a:p>
          <a:p>
            <a:pPr lvl="1"/>
            <a:r>
              <a:rPr lang="en-US" sz="2400" dirty="0"/>
              <a:t>ASCCC </a:t>
            </a:r>
            <a:r>
              <a:rPr lang="en-US" sz="2400" dirty="0" smtClean="0"/>
              <a:t>Bylaws</a:t>
            </a:r>
          </a:p>
          <a:p>
            <a:pPr marL="784841" lvl="1" indent="0">
              <a:buNone/>
            </a:pPr>
            <a:r>
              <a:rPr lang="en-US" sz="2400" dirty="0" smtClean="0">
                <a:hlinkClick r:id="rId8"/>
              </a:rPr>
              <a:t>https</a:t>
            </a:r>
            <a:r>
              <a:rPr lang="en-US" sz="2400" dirty="0">
                <a:hlinkClick r:id="rId8"/>
              </a:rPr>
              <a:t>://</a:t>
            </a:r>
            <a:r>
              <a:rPr lang="en-US" sz="2400" dirty="0" smtClean="0">
                <a:hlinkClick r:id="rId8"/>
              </a:rPr>
              <a:t>asccc.org/about/bylaws</a:t>
            </a:r>
            <a:endParaRPr lang="en-US" sz="2400" dirty="0" smtClean="0"/>
          </a:p>
          <a:p>
            <a:pPr marL="784841" lvl="1" indent="0">
              <a:buNone/>
            </a:pPr>
            <a:endParaRPr lang="en-US" sz="2400" dirty="0" smtClean="0"/>
          </a:p>
          <a:p>
            <a:pPr lvl="1"/>
            <a:endParaRPr lang="en-US" sz="2400" dirty="0" smtClean="0"/>
          </a:p>
          <a:p>
            <a:pPr lvl="1"/>
            <a:endParaRPr lang="en-US" sz="2400" dirty="0" smtClean="0"/>
          </a:p>
          <a:p>
            <a:pPr marL="784841" lvl="1" indent="0">
              <a:buNone/>
            </a:pPr>
            <a:endParaRPr lang="en-US" sz="2400" dirty="0"/>
          </a:p>
          <a:p>
            <a:endParaRPr lang="en-US" dirty="0"/>
          </a:p>
        </p:txBody>
      </p:sp>
    </p:spTree>
    <p:extLst>
      <p:ext uri="{BB962C8B-B14F-4D97-AF65-F5344CB8AC3E}">
        <p14:creationId xmlns:p14="http://schemas.microsoft.com/office/powerpoint/2010/main" val="134334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3"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3"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403412"/>
            <a:ext cx="8412481" cy="1131773"/>
          </a:xfrm>
        </p:spPr>
        <p:txBody>
          <a:bodyPr/>
          <a:lstStyle/>
          <a:p>
            <a:r>
              <a:rPr lang="en-US" dirty="0" smtClean="0"/>
              <a:t>Senate Leadership Resources</a:t>
            </a:r>
            <a:endParaRPr lang="en-US" dirty="0"/>
          </a:p>
        </p:txBody>
      </p:sp>
      <p:sp>
        <p:nvSpPr>
          <p:cNvPr id="3" name="Text Placeholder 2"/>
          <p:cNvSpPr>
            <a:spLocks noGrp="1"/>
          </p:cNvSpPr>
          <p:nvPr>
            <p:ph idx="1"/>
          </p:nvPr>
        </p:nvSpPr>
        <p:spPr/>
        <p:txBody>
          <a:bodyPr/>
          <a:lstStyle/>
          <a:p>
            <a:r>
              <a:rPr lang="en-US" dirty="0" smtClean="0"/>
              <a:t>Resolutions Web Page: </a:t>
            </a:r>
            <a:r>
              <a:rPr lang="en-US" dirty="0" smtClean="0">
                <a:hlinkClick r:id="rId2"/>
              </a:rPr>
              <a:t>https</a:t>
            </a:r>
            <a:r>
              <a:rPr lang="en-US" dirty="0">
                <a:hlinkClick r:id="rId2"/>
              </a:rPr>
              <a:t>://</a:t>
            </a:r>
            <a:r>
              <a:rPr lang="en-US" dirty="0" smtClean="0">
                <a:hlinkClick r:id="rId2"/>
              </a:rPr>
              <a:t>asccc.org/resources/resolutions</a:t>
            </a:r>
            <a:endParaRPr lang="en-US" dirty="0"/>
          </a:p>
          <a:p>
            <a:r>
              <a:rPr lang="en-US" dirty="0" smtClean="0"/>
              <a:t>Resolutions Handbook:</a:t>
            </a:r>
          </a:p>
          <a:p>
            <a:r>
              <a:rPr lang="en-US" dirty="0" smtClean="0">
                <a:hlinkClick r:id="rId3"/>
              </a:rPr>
              <a:t>https</a:t>
            </a:r>
            <a:r>
              <a:rPr lang="en-US" dirty="0">
                <a:hlinkClick r:id="rId3"/>
              </a:rPr>
              <a:t>://</a:t>
            </a:r>
            <a:r>
              <a:rPr lang="en-US" dirty="0" smtClean="0">
                <a:hlinkClick r:id="rId3"/>
              </a:rPr>
              <a:t>asccc.org/sites/default/files/ASCCC.ResolutionsHandbook2021updated.pdf</a:t>
            </a:r>
            <a:endParaRPr lang="en-US" dirty="0" smtClean="0"/>
          </a:p>
          <a:p>
            <a:r>
              <a:rPr lang="en-US" dirty="0" smtClean="0"/>
              <a:t>Senate Delegate Roles and Responsibilities:</a:t>
            </a:r>
            <a:r>
              <a:rPr lang="en-US" dirty="0" smtClean="0">
                <a:hlinkClick r:id="rId4"/>
              </a:rPr>
              <a:t>    </a:t>
            </a:r>
            <a:r>
              <a:rPr lang="en-US" dirty="0" smtClean="0">
                <a:hlinkClick r:id="rId4"/>
              </a:rPr>
              <a:t>https</a:t>
            </a:r>
            <a:r>
              <a:rPr lang="en-US" dirty="0">
                <a:hlinkClick r:id="rId4"/>
              </a:rPr>
              <a:t>://</a:t>
            </a:r>
            <a:r>
              <a:rPr lang="en-US" dirty="0" smtClean="0">
                <a:hlinkClick r:id="rId4"/>
              </a:rPr>
              <a:t>asccc.org/sites/default/files/DelRolesRespon09.pdf</a:t>
            </a:r>
            <a:endParaRPr lang="en-US" dirty="0" smtClean="0"/>
          </a:p>
          <a:p>
            <a:r>
              <a:rPr lang="en-US" dirty="0"/>
              <a:t>Leadership Resources: </a:t>
            </a:r>
            <a:r>
              <a:rPr lang="en-US" dirty="0">
                <a:hlinkClick r:id="rId5"/>
              </a:rPr>
              <a:t>https://</a:t>
            </a:r>
            <a:r>
              <a:rPr lang="en-US" dirty="0" smtClean="0">
                <a:hlinkClick r:id="rId5"/>
              </a:rPr>
              <a:t>asccc.org/communities/local-senates/leadership-resources</a:t>
            </a:r>
            <a:endParaRPr lang="en-US" dirty="0" smtClean="0"/>
          </a:p>
          <a:p>
            <a:endParaRPr lang="en-US" dirty="0" smtClean="0"/>
          </a:p>
          <a:p>
            <a:endParaRPr lang="en-US" dirty="0" smtClean="0"/>
          </a:p>
          <a:p>
            <a:endParaRPr lang="en-US" dirty="0" smtClean="0"/>
          </a:p>
          <a:p>
            <a:pPr marL="175256" indent="0">
              <a:buNone/>
            </a:pPr>
            <a:endParaRPr lang="en-US" dirty="0"/>
          </a:p>
        </p:txBody>
      </p:sp>
      <p:sp>
        <p:nvSpPr>
          <p:cNvPr id="5" name="Slide Number Placeholder 4"/>
          <p:cNvSpPr>
            <a:spLocks noGrp="1"/>
          </p:cNvSpPr>
          <p:nvPr>
            <p:ph type="sldNum" sz="quarter" idx="10"/>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992562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1" y="365125"/>
            <a:ext cx="9661594" cy="868057"/>
          </a:xfrm>
        </p:spPr>
        <p:txBody>
          <a:bodyPr/>
          <a:lstStyle/>
          <a:p>
            <a:r>
              <a:rPr lang="en-US" dirty="0" smtClean="0"/>
              <a:t>ASCCC 10 + 1 Graphic</a:t>
            </a:r>
            <a:endParaRPr lang="en-US" dirty="0"/>
          </a:p>
        </p:txBody>
      </p:sp>
      <p:sp>
        <p:nvSpPr>
          <p:cNvPr id="3" name="Text Placeholder 2"/>
          <p:cNvSpPr>
            <a:spLocks noGrp="1"/>
          </p:cNvSpPr>
          <p:nvPr>
            <p:ph sz="half" idx="1"/>
          </p:nvPr>
        </p:nvSpPr>
        <p:spPr>
          <a:xfrm>
            <a:off x="1277650" y="1384183"/>
            <a:ext cx="10058400" cy="4833737"/>
          </a:xfrm>
        </p:spPr>
        <p:txBody>
          <a:bodyPr/>
          <a:lstStyle/>
          <a:p>
            <a:r>
              <a:rPr lang="en-US" dirty="0" smtClean="0">
                <a:hlinkClick r:id="rId2"/>
              </a:rPr>
              <a:t>https://asccc.org/sites/default/files/asccc_10%2B1_graphic_2020_0.pdf</a:t>
            </a:r>
            <a:endParaRPr lang="en-US" dirty="0" smtClean="0"/>
          </a:p>
          <a:p>
            <a:endParaRPr lang="en-US" dirty="0" smtClean="0"/>
          </a:p>
          <a:p>
            <a:endParaRPr lang="en-US" dirty="0"/>
          </a:p>
        </p:txBody>
      </p:sp>
      <p:sp>
        <p:nvSpPr>
          <p:cNvPr id="5" name="Slide Number Placeholder 4"/>
          <p:cNvSpPr>
            <a:spLocks noGrp="1"/>
          </p:cNvSpPr>
          <p:nvPr>
            <p:ph type="sldNum" sz="quarter" idx="10"/>
          </p:nvPr>
        </p:nvSpPr>
        <p:spPr/>
        <p:txBody>
          <a:bodyPr/>
          <a:lstStyle/>
          <a:p>
            <a:fld id="{00000000-1234-1234-1234-123412341234}" type="slidenum">
              <a:rPr lang="en" smtClean="0"/>
              <a:pPr/>
              <a:t>19</a:t>
            </a:fld>
            <a:endParaRPr lang="en"/>
          </a:p>
        </p:txBody>
      </p:sp>
      <p:sp>
        <p:nvSpPr>
          <p:cNvPr id="7" name="AutoShape 2" descr="data:image/png;base64,iVBORw0KGgoAAAANSUhEUgAAAGIAAABxCAYAAAAu53Y7AAAgAElEQVR4nO29Z3RcSZbnx9HK7Y60M61ZSburc1Y6u5qz1VM10zPTftSt6SnX1ba6vCVZRe894QHCm0QC6RNI77196Q1MIpFAwht6C0cQJEHNjFpH+vzTB7AMWCSrqpvVqK7mh/85GfdF3LgRf9z73ot3I7DpH17ezT/ItvKD6u38+Rt7+Y/v7uKpahH/+vtv8cd/9xb/7luv8tTfPs3f/fhXPLG97DG+ADy5s4JNv5K8wwtdW3muZTt/+f5B/qr0JH9r8fG1V07yr148xn/1Rhn/9VvHeOrNQxtu8FcVT+6sYNPburd40bCVX0i28+0DR3lO2cFTRj//pqyb//bNKv7FcRl/pPLzPzSbPmy4S2bhqR3l/KRGRp01wF/sKGO33MLXt5exR2HniNrKkzvKOKb1sF2s5een5Dxf0sybbVq+d6Ca1xqUfH1HOcd1Xt5uUvDE9jI2i41sE3WzpcNEmdbBT6pk/PBIHS83yHliezn75Gaer+ykzh5mR4eW/WoX+6SGDZ/ER0bELuubvGnbymtd2/hZayNvmI38Z32A/1ES5L9scbKpW2CTMcLXOq08sb2Mv9x7isTkeXa3qzBnC3zrwCn+5kA9PacvsbVJilLo5Q2RmXKNBWF0ltfrZbT4Ukj8cTJnr/FWXScqIctmiY0DEg3f3HeKJ7aXYe0d4Y0GOaaeIvtlRkrNUXw9eSShJL9s1DAwc4YfHKqlK97LN/ZU4R2a5t0W5YZP4iMj4pj3DbZ6trDTtZt3DV1sdrr4pjXOv3P08Se+PJu0ETYZwnytw8wT28vY2+1FGUpiSeUw9xTZIzdTbg4h9SfQx3sxZYZp8qbY1qrEW5jg7UYlYk8cdWqY7lg/ezu7UAlZfl7fhSqY4LUGOU9sL2OH1IK3fxhDZoi9MiOl5gi7xEZiw6N0hnvpCGZpMLuRCRme2F6GY2Ccza3qDZ/ER0ZEjfAau0NbUOdKeddiZLM7yHP+fv59apw/y0zyR5Ykm7RBvta+Fpq+d7iBr28v43uH6vnG3hpeqGjn+4cbeGJ7Gd89VM+PTrbygyNr5WfKRPzoeBPfPVTPtw/W8Tf7avjWvhq+f7ieJ7aX8aOTbXzvUC1PbC/j70+28t2DtfzgeDM/LhfxrQN1PLmjnO8drv9Q//cO1fO9u23/oaSNp0+2bPgkPjIiJKlXaejZQXKqkXdtTjZ7Y7w3MMGf98/y36fG+ReRIf5IE+Br7fq7E9bGdw/UrFP0coOaF8rbeGJ7Gc+WtfODI438okbyiQ5/eKzxo853VbGt08C391V/JmP/j6ONfOdg3Yflp/ZUs6PTyDf3VvHE9jKeLxPxXJlowyf1NybC1f8K2dmDTF04TluiGf2kiwv/z685dWWZP06O8l/ER/hvTGH+rE7GE9vLOKJxsEtqYmennhK9l7/Yc4qDMj1f31FBmz/NyW47bzepqbL4ONDl4pjGw3tiLe3eOAdket5s1bG7U8t2mZVv7anklSY1h5QWDqid1NjClOpc1FmDHFXbebNJxXaZnVZPlJ3ibiotId5qUvF6o4rdCgt/uauc15rU7JOZ2CczUW4XkAeT7JQYOdzlQh7OcqTLwYtV4g2f7E8lomPsGOJLJczO78cxGyG+ssLsP/+a8V//moq5Rf5Ndpz/VePkfz625gUv1kp4ramL99o1vFqv4Int5RxUO3ipXkGTO8YOsYbX6hW8WCtht8LOPqWdH55oYofEyF6Jlp1SC1taVXz/eCuHVVa2iLTslRp5pU7Oy41qjnc7eatJxSv1KnbLrexWWNnWoWebSMW7Ih27FQ5eKGni/zwp4qDSyhaRhp2dOl5rULBdbuOIykKNNcx+pZVj3Q5erpWzubVrwyf7U4n4xmiWneel7LuqRHLuKsLKDTKr/4jv9j/RvHCd43OX+H4izZ9Xfznc/u/u3n8ehh8eb/nw3vP7gCd3VrDpu6fH+PbZs/zq2hg/zE7TNLfIkblldl49y+uXxth5uo/3J1M863Xx13urH+MLwDf3n2LTnuvXaV65g27lFgfGz9N3NkzZWYGnJkb4ViHHD3uSfC8R5QdWJ0+XtD7GF4Bny9rYlPinf6bvH/+J0K1b+G4sMnuxhRuXavBOyfhlxse3IyH+yu/m2zojT5e08o5Ix0mNk80iDe+0dH2obJfCws+qxLzfYeDdNg3viXUc67bzfqeRzSINR9RW3mnTsrm1i+crOtivtPJcSSvvtnXzdEkrP67sZEurep2BbzV3rSv/qlb24e/9KjsvlLetu/7Sx64/EpSKeKlW+lH/dQp+9bHyhxNZ0cnr9Q/v++W6B19/tqyNTZrV/4vZ//f/w7F0BfmQjouX9nDn2k6uFt9nOvsmRwKn+N/tBv5SfXdSKjo4rnZh7ynQYg+hig/wZoOMUlOAzS0qOkNZ6m0BDqttNHkTbBFp0Cf7OKL10mD2UKJzU2b0cczop9UepMLo49UGBSWmIPJAgmprmHJTAEW4B5k/iSY5SJsrQkewB1UoTqU1xM+rxFRaQoh8cWThHjo9IdqDvZhiGVp9SfZI9FRbQnTFB1AEE5yyhVCHUshjfYh9MbaJuqm0RdAIWapNHvYqbFQafbR549h7C9Q6YuiiaSpMIVq9EZrdEeThDC2eBN2xLBVGD4ZsgV9Wd6BN5alzRHH3DFJt8tPuT9LmTdAdTvFmmx5lMEGLI0KzL4UmmqHa4seaGaDeEabGHmVzs3yNiCdyp5Ffu05pNsQen43cSDsLU0c53/saZxIvMxl8Cb19G38vF60RUSbijUY1+xQWdnca2Kuw8otqMXtVdn5V08nWDiPbOnTslpk5pnFwSG1ns0jH8W47W9p1vCfS8KsGFQdUVvZJjeySGnm1XsHbLV281dLFXoWVA0obB5Q2TnStPXVta9fyVquWQ0ozu2QWflEt5oDayR6pkb0KK1tFKg5r3BxQmNgtNfFqvYy3mtW832lkv8LEHoWVwwoLWzsN7JEZebNZxR6FjcNKC280K3mtSc1OiZFtEhOWTJ5DKhuHVRZeb+6m1OBhv9LGfoWZ9zsMHOyysaNTz065mZ9UiNjaruO9DiN7JEZ2S4zslprYI7dwSGnmbZGRGqOTt5u72CGzsL1DwzttGioNLt5qUXPKFvrII/5teooXkmNs9sbYbHWQzDdxPvc+06nXmYy8zKjnJQbNL6Hv3LHmYg1KflrZvs61XqgQ88tT6132xbvlZ8vbeb6s7f7uWq/4rULHKw1r7X9aLeEXVR0PDgv1Cl5r+Gx9/aRSzAsV4oeHmXr5PWOV3Lfeq/fp8+3Wrk/Ini1rY9O/F0b5a1Oaze4Am40G3EIpM6ktjEbeZND/CkP2l+hTvULHthM8XdJKrTnMAZmZGkeEOpOfEoMPsT/BIbWdRleMGpOPgwoLe+RW2rxR3lM4ENmDlGic7JFZqbeHOdbtosMbRZ0YoN4ZYZ/UQJnRj1Topcbk46jGRYXeTb0zgcQX44TehziUpdERptUTo8kR5JjWQ3sgRaNToC2YpdUR5qjahTySpc4R4uVaCQ2uOOU6J4p4DnUoRYnOyV6lnTqHQJMrSqXeQ5svSYtLoNkd5aDCTJs7Sr1D4Fi3k31yE3tVdtrcUbaJdSiFNIe7nKgT/bS7BVq8KTo8Ase0Xko0dl6sU9DsFBD5U5Qb3DQ5wxzqdlFmDtHgCFFr9tHoiaNP5Wmwh9klNfJiTecaEf+TNs1/UkZ4y2bn7S4VMu0+RqNbyAfeIuN8lYz+VYJv70D2bilPl7SytU3LAZWdKmuA3R16jmndHFLb2CkxUmMLs19mZGublq1iAzUWHz+vU1Kud3NUbWObWMd77VqOaXzUGN2Um4Mc1zh5rUHOe+26u7rsHFDZOKlxsEdm42S3jffFevZ1uzmpcbJfZWOfwsBRrZt6p8AhlZVDWg8VBg8HFFZOGNzsV5jZ3KrmgMrGfqWFo1o35Ton74k1vNeuZ7vUxHaJgRKtD028l6NddvYorOyXGTmgtLJNYuSw2sbOTj2HuhxUmvzskVsRewUOdjmosATYKzWwX+3kRJeFXTIrx7ttbBHrOa5xcrDLQaneyWG1lVO2CIe73eySGKg0uNki1lNm9LJbvvZi+6FHfK1Ez39WRHhBoeL52kZapLsZDGwl63qbqOVVdHu2Y33uEK739n3oSs+ViT7hXj+9T2h4prSNZ0rv595tvFDR/mGdjz+JPFPayvPl6/U/W9rGT6s6+OUpKc+Xt/PTSjG/qJHwTGkbP6/uXAuPlWvh5Gd3y8+Xt/N8eTs/qRQ/1M4XKsU8c98nGRE/qWj/hPyX94She219uqSVn32sjw/mam0u2u6xpZMfl4vWiPiTN2t5Sh7hu7WN/O2ek5Q376LHvZWo5R2cle/S9PdHkT+3n+C+7Txd0spuuZUyg4eDahsn9V6qDR4OdbtpdYT4eb2SFpfAIbWNGluIVleMVleUcnOIMoOHcoOPl2slPFcmQx6McqzbzpZOM6dMHmrtAke67DR6YtSavRzqclJq8HKiy8F7UivNtgAt/iyHFUZEvgxNrijmdD/NjhAvVMsoM3go1TqpNPl4uqSVd9o0lFvCtLvCHO5ysr3TwAmdh+5YlmM6LxUGD6esQU45IhxX23ijQcH7EhPVZj8nNHZqHAkOSLs5afBTaQ5wUuvikNqOPNpLpcFNhcnHMZ2Hk912juu8lBs9HFRZOWUNUm7w8H6HnlPWIAdVVsqNHsT+FCJ/iiZHiBN6F6VGHzukJl6sFq8R8a//YS9PVRn5i71HeeLdAxys3kXcthV363sof7SXyr8/jualF5FXbeXpkla2Sc10+uKc1Lupd8U4Ljcj8mdotPp4samLar2bHQobpswgx7qcHOty0OxJUKFzs0dpp9Lg5tmyTsS+MDtlRl6sV1Bt9iEOpKk0+Tjc7aTK4KLE4KPZFWVvh5Ff1SmoMHg4pvPS5BTYrzBT74hQafRQbfLybHkHlebgWjudm80iDU+XtHJQbafc6KXM4KPGGqTJG6PdG6XWEaHW7GOv3EytI0qlzs3rDXKqrCE6Awl2yww0e1O816ZE5E/T6hTYI7dytMtOhU2g3uJD5E9RZQlSZ/JQaQ3R6AiyW+3EkOjngNzMLpmRPXITtc4w7Z4wx7ROyixhZP44u+Umap0xXqoWfxSavvHki/wvz2/nf3t1G//xld1sP7mDgPp9VE8fou2Hh6n59mb6j/0Aa8vrn/lp5tl7XPDZu09Nz5e33zcM3FfHfZ60nilt49nSh/f1INlnCZn36/NnD3kae1R4tqyNTak//R6KP/sub/+Hp3nqqZ/x1usvY/nxe7R+6zg139hBw3dexrHnx3SWvsPTJa1sFmk5oXWzU2pkR4eeQ2o7OyQm9istbGntotTop9kdYbvEyGGVlZdbNHR6I+zo0GHKjLJfpuOAyspWkYaTRj97ZCZ2y8wcUVl5pUHNQYWZvUobddYA+5U2DigsbO0w8GJ1B2X2KJXddvarrLzdrOZIt4NSvYcjGie7JCZ2SS2U6ddujIe7HeyUmSgxBNkl7mJLu469chO7pUaq7BG2tiopMfg4qXWxS2qiTO+m1ODmSLeDXRITJQYfOzp17Og0Uap1UGsNskNqocklcFBlYb/Kzh6JiW1iLVtEOo5r3WwT69gjN9PgjnHK7Oeg0sx+hYUDSut9H2XXEeH+02+i+5NvYP6Tvyb2p9+m+z+8gO0/vYr1O8ep/Po2Dn3jHZyHn0dW9gZPl7RyuNvOUY0DZbyPFpeAb3CMExonDe4IzY4Qh7tdlBtcVDqjGGMZfl6npMMXocbkQxkZoMHqo9oWxpot0OyNcbLLTrvQjyIQ43C3l1Z7kAZPArk/QZ0jRoXegUzo4bnyDlSxHBohS7nJj8iXwN47RJnBizLSS1coRZM7jcwT4pDSiaWnQIXOTbU1zt7Obpq9KbSxLIe0LhSxft5pliOP9lGuc1FiFjCnc1SYvdh6hyjXOaiyRdHHMjQ5E0g9ASqMXhTxPIpQnFK9i2ZvGoU/ykGlhWMaJ0e6HEjDGeTBOBXWIOJglm4hxTGNA3W8nzeblA8nYuS/e4q5f/l1/umP/45ff+0ltG904f5xG55nW+j4UQ3vPrkd7/Ef0VX18hfmmr+qU7CzU8/LdQqeu0/IeLul+1N1vPpbvBw+X97BS7WdX3gIeigR//yvvsU//su/5f/+2jbu/NvtVB0PIt7jwPnTDvSvqNj2nUNY9/8Ife0vNszQrzqeLWtj052F69xZuM6dxRusLt1gZeU2Kyu3ubV8k5vLN1m5vsLNG9e5fXOZm7duP8YXgFu3b7Ppzp07fB7cXFkmN5BfJ5ufX/jw98ryEotLN9ZdX5ifZ/WD8uoqV69dW9N1Y4mzFy49sK+VlRXu3LnD1StXmLt6lfn5+bXy1SvMLyx8LrvX7Fxrf+3aVW7dXn1gvWtXr979fZurV659bByfv88P2y7Mc2N5iatzC/fV8xAiVhkcyNHbv37SQwEfi9evUygMYrHYCAYDCEKMeCRMrj9PMuDA7ImR70shU3UTisbJ5fMkE1HcbheDw8NI5DKGiwWcJhXdJjd+twOPx0cinSGTjGK1mBFicSxmM1qdAYNahUKioDedwuEO0CVtweENIAR9OJ0u4ok0A329JFNxvHYnYpmSsBBEo5IRjMSIhnz4hBSpbAqnx4+tS4LJ7sbhdGFzuFhemsdkteE0GwiEo9itDgb6+kimY9h1ZlwuB0EhRlLw0m20kU5GGCpOkIhFSSSSxMN+hFQKISRgs9kI+D2YTCbyQ6OMjhaxW0xE4mm0Shk1je30DvShUyu4urTyWYi4w2hxCLcvtE42MVoklelBCAexu3yMjhYZK44Qjwok4nGEgAe3TyAeCeIMRRkaHWV4ZISR0SLBoI/B4RHsDivhaBS33URQSDKcH0Dc1oLHFyKf62NoqIA/EELwO9GYbcRCQbxuH4WBQZxuD8WBNA5fiJFiEUl7Mzanh6DHQ7YnTb6nl1AkwchoESEYIJ6IY9JpUGtM5Ap5nC4PvYkIvmCYwcIQdoeLmckR3MEwA5kUTreXZCpNwO0l25vFrDMQjUUICDF6k2FC8RRySTv54RESsRiJRJJUXEBjsjBSHCPs9xAUIgwNFYhEE4wUcngDAsWRMTJxgUAgSm54kITg5cLc8mcj4sql858g4s6dO9y6eZPV1Y9c+4PfN2/e/I1d9/rSIguLS5+73fL1JebmF7hx48YD6zzs2m/S5uqVy9y8ees3Huv98FAilhYXKI6Or5PNTk9i6Nbi9gUYGSmSyxfwup2kMr1o1SIS2X76+3pIpHvIpFPcfoTGfpXxuW/WyVgUp9VCt16PTColmxukteUUdpcHs7YDv5DBaepCrjGilnUwv/xo/3K+qvjcRNwPV69cZnV14wfz+4xN165d4zE2FnNzc2yanZ3lMTYeDyRiamqSXC7H6Nj4hhv5h4AHElHIDyCEQ9gcrnVyk0GPXCYnmUqRyWQIhsJEYzFCwRCZdJKh4RFiUYFUKkU8kUSn6iCTHyMQCJBMxEhn0ihkSryBIKKWJvz+tWf9QDCERqsnHAoxPT1FNBojFBZIJmLEEikGBwu4XE5isSjpdAqHy0VYiBARwqTTKYSAB53RSjyZ3vBJfaREzMxME/B7SWd718m71GoUUgn1dfXUVFXS0iFDqZSwe89+autqcXv8dLTVc+hEOQatmqOHD5LqH6StrZO6mkpOVp3CoNGh6jZg1ig5cawUt9PGwSOlqFQqDu3fx0A+j7hdxKFj5YjFbRw4cIjOTjmHjxxEpVQgl4o5drSSLp2FsuOHaBSLMerU1NW1IJYpNnxSHykR2XQSg9GILxBcJ5+enmZ6eoaZ6Wky6SQ+f5CZmRmmpqaYnp5mZmbmbp27v6emmJmdZWpq+qO2d+vMzMwwM7Mm/6D91NTU3T+ED3ROkU6n1+u8V//MBzrXdGz0pD5SIj6YjJmZmQ038g8Bm65cucJjbCyuXr36aF7oHuMRvNA96MLt27e5fPkyN1ZWfqcG/aHigUScO3uadCqBx79+9bU4lCeRyjI/d40zZ86wtLREJBxhYmKCixcvcuH8Oa4v3+DM6dMsLixw5cIMnkiKSxcvMD07y4ULF7h65TJL15e/8MH9PuHBoWl1lVgkRCSeXicPBXx0d6vRGw04LAbKSk9hMVmorCzH4vRRW1HKtaUbSES1nGqW4LaqqWrrxOGw4fT7qa8ux2C2ki8UN3zwXyY8kIjZ6Uli0QiewHqPuH37FtMzMywvL3P50iUWFua5dPkKc3NzLC8v4bSaOX3hKslUkutLi8zNzzO3sMDlSxdZWFziwvnzXLp4kes3Hoe8z0TE6uptFhcWuH379oYb+YeATcvLyzzGxuLGjRuPV1+/LHj8Zv0lwYMX/aansdusROKJdfJgwE8ynSESFpi6u240NTXF5OQk2XSafD6/tkY0NcX0zAxTUxNEIpE12czaGtXH15YmJyfv6pi8u340jSCEmZqaYuZuPUGIrpXv9jU1NflhHx/IMpnfz1XXTyUiGY/i8/kIR+Pr5EqFHLtJT0npKbRGHUeOHiUYCrJ//0GkEgmtNZVUNbQilbZTWVlBY1srZpMJSUcb+/ftQSQSo1BI2bN3P6L2ViTtzRw4cpz6ukb0OiNqlYJjh/fS2CqmrLSUutoayivrUcikHD20H5G4k+aa47x/4AitzfWUlVYilUqQK+QbPplfCBGJeBSX04HN4WLmY/LengyCEMHlchONRshk1spuj5d0Ok1+IEcgGKJQGCQWjRBPJCkUCmi6FKQyWQqDA0SFEJWV1WT7B4gIIZKpDIODBQqDBVKJOKl0ikAoTH9fH+lkglgiRSoZx2I2IkTj5HO9JDNZ0qkEsXiSQmHwq+sRs7OzTIyPMzo2tuFG/iFg09mzZ3mMjcW5c+cer75+WfCYiC8JHrz6enoal9tNKtO7Tj4zNc7k5CRXr82tl89MrStPTk89tOOxsSJzi9dZmr/G8spnywYcHMyxfPOTSy6XLl+8rx2XLl78THqvXLrEpctXHlpnanpmY4iYHh/B6XQxMDi0Tj4xWsTrsmEwmhBJ5XRJxai1BixmPTU1p7DaHXg8LlpaGxHiKaLRMBqVjFRuFJ/PS5e8E6XOhNOuQaoxEgkHkau1WMwmHL4QQtiLTtOFXqehU9FNR3MdOpMdl9uJqLkGg8WNRa+ivlXCmekJjBYbkrY69CYvQZ+HhtoqrA4X4uYG2tplLM5doq2lHbXGhEqpQKlS4nQ5aa6vxWQ24bBbqKmswR+I4rSaEHW04/L6GR7MoVVKKT/VQiAUxO0L4baZMNkdxAQXDm8Il9OGwaDHYjJisZhRdOkfPREXL5xjeKiAw+VdJz8zO83I6CjZTJqe/gFmpybpz+XI9fcRjkQ5e+48+Vw//bkcY+OTTE+OM5jPMb+0gs/rZWx0hFSml+mpUfKFIQqFAoWhYYrFIkPDI5w7f5apyXHCQR9dOiOJSJiJqdOMDA/R15NhcuYs/ZkIYpmKhblrFIaKDOX7CEViFAYHyOX6KQyPMDk2Qn6wwMK1S2h1Nk6fPkdxaBC3y05haIiIIDA9O8tgrp/8QI7iyAT5XC9DI2OcO3eemalJhvID5IdGGR4eYmJymomxEXp7eykMDZHJ9pDP9VMoFCgWhxkYGKC3f+DREzE/d43x8XHmFxa/UJd8jLtErK6u8hgbj02nT5/mMTYej5fBvyR4IBHT01NEhDD9A/l18mwmhS8QZHBwkNnZWYrFYWZnZz9WLn5CV29v34e/pyZG8YUjj3QQI8WRe2QzFEfulT0cvX09a/aPfGR/b28fIx8bTzKRWLfuNjs7S086xdj45DrZ5PgoA4PDj4aIZDyKxWollc6uk+t0Bjw2ExqzhcamFkTiVpRyBZ2tbXh8fjqkEgI+N811p2gSKzDodWh0Jow6LTqtDoNGyuGqOhrrqhF3ShG1NVNeXU82EaGxVYxC2oFc1UVbSyOdEgkKmYyKyhqMRiO1tbXI1RrUSgUdYjFuXxBph4impjbUXUpcLg8ScQs+n5eWpjo6VN10q1TU11bT3i4mHE0wPTlOeVU17W0tjI6NIm5r42RZFTqdkvLqU7R3iKkpL0Gh1iCVqVBIOjEajLg8HiSdYmQdzXTIVZi0aoxOF52NFdS1iHG4vdjtVtRqFd0qGVWVdXR2iJEoun47IqJCiFg8jslsXScXQkHMViuJZByz2UIg4CeZSOCyWQlHYgQCfkKBAFajDp+QwOWwE40l8XnceNxuAj43ZqcHt9OBqLUZqUyOzekhGvRQVduI1WzA5/PiCwQJCwLJeAKX04Pd4UKv15NIpnHYrbjdHvpyA0SCXkwWO5F4Aq/bicVsJByN4XU76JSrSCVTuJ0OBEFAq9UyMpRHpdET8DrJF4aJRaJYbA6CfidqrZFgKIjDZsHlcuP1BohFBLxeL7F4gnQqidWoxWSzE/C60BjNxIUAdpsFndlOMpkiGgnj87qxWh0I4TAOl/u3I2JyYpx4PEa+MPRIw8jHce8XwOnp38+vgY/iK+bjm/WXBJtu3rzJY2wsbt269flXXxfm57h85eo9svufUbGwMP8QPffZpL56+zNtev8sG9gX5hdY/li91dXV3zqP9+P9fnQWyCqXL1++f5vVVS5dvMji0ifTSxfuOUvkgURcOHeGVCpFtrd/ndxhs5BKpxHCYaKJNCOFPjRaM/quLoRIjAvnT+MLhkmkMpj0KsLRGKFQmOuL84QiUdxWM/FkGofdS/9AH06LiZ5cnmDATyadQKU3kk3F8fjDuJ1WLHYPUSGI1xckHglgtQfJ5fswaTQs3riJ2+2lJ5Minc4Qi0cIh8PEYxFaWzuIRXzYbV78gRB6nQ6Hy0kmk8ZoMjJ39QoWq5NwJEo8JiBEYvT2ZPEFwwSDAaJCmEwmhdvlYmL6NHfurGIw6kinUoSFGC67mVRPH+X+26oAAA26SURBVD2ZJC3NLSTjMYL+AIl0hsH+Xvr6eohGBUqPlDE0MkZMCKMz6imOjRMNhlBrjWQSEa4t3ng4ESsrNxgfHSYoxNbJBwby5HqzOKxWQtEkXqcJq9NPOplCq9Fw8cwkyWyOoBDFaTUgxOJotDrGi4MY7S56oiHMdhfJZIbBwgBpIYjL4yYciRGNRgiFQ3i9Htz+MOlEFK8vhsNuIRSKM1zoJ5nsYXB4gKDTxulz52lplxCLCAhCBL8QpjebJhz0o+4ykM/1Ytbp0RsdJOIRLDYzESGMz+/n7OwUnZIusv15wgEfFrudRCyCNyig0+rwuWwYzTYSiSRaTTfz11fQm0wUcr14/WFS8RDKbh2RcACtXsvQ4BCKjlbMNjdjw4N0d3cTi8exGp1cm5sn7Hfh9PoIh8PoNTo83iBarfbTPeLOnTtEQn7OnH/wMT4fuPwHYeXekLXu+pcMt2+ucH35s4Wqz5p2Oj93jXPnL3xmGz4e0h5IxK2bK+QGBj46Z+kuLp4/y2B+gGgyzejwEN5AhImxIrl8nnyhgBAMMHv6HGdnp+np6ycVizNWHGZwME9+IE8uX6Avm2Z4aBi9UU9hcJC5hc9/GMpXDZ/7Zh0XQnS2NqJ3BLDbbYQjay85Da1iMqk0Jo0Upc6KTi2lrkVETypNOpFC162mubUZl8eDUadGLtcRiQRxOW0MjUxu+ERsNH6n36zPnzu74QP+smLTwsICj7HxePxm/SXBQ5OQBwcHmZic/J0a9IeKBxIRjwkEAgEcLs86uc1iQavXE48nsNtNRGNxhFCAZLqHXK6fZDqDzaQnGBbo6+tjYLCAVColGo2QHxggmUgzPFxELenAE4wwXCxSGBwg29NDT08P8XgcaWcnqVSSvt4estkeIuEA6Wwvff19ROMJUsk4ZruDmZlpZBIpvT0ZBgYLDA8VSGcyOJ0uEsk0iViUXH8OQQjTn8uRSmeIx6JYzWbGxieJCAK5/l6MBiNBIUphMI8gCJjNRoSwQG9fP/F4/Asn4aFEZFIJbDYbHv/6IyDUSiUmjZrK2gZUqk6OlJbhsus5XllHW3MTEoUaq9FEd5ea6tKDCNk8FqOJhopjVNQ0oeqQ0NYhRdpYh0SmRKUxolbLkErFiNoaKKs6RXeXhhNH9tPSJqKlpZXm2nKaOqQ01VZQU9eOQiriwJFSoj4n5aeaaKo7RV1dPVVlJznVLKby5AkaWsVIRK0c2nuIrm41teVHqWkUoZZ0cPJkGePjo+zfv492qQylTI5aY6S2qgKt1oCmW8q+bbuRSTuoqmvaYI+IhvF6vTjd3nXyybuhqlgsMjk5wcTEOMPFIuNjY4yOjjI8XGRqcpLxsVHGxsfX9khMTlIsDn9Upziytp8ilaAvlycaDTM2Ns7U1NRdvZMMDw8zUiwyOjrKyMgI42NjjI2PMz4xcbe8dnzR0NAQI8Xi3X0T0wwPDzM5OUmxWCQUCDA5OfkhPrg2NjbK5OQUQ0NDjI2OMjY2RnF0lMnJSaYmJxkdHWFifJxicYShoc/3pe2REzE7O8vExMQnPg0+xhdExKVLl3iMjcXly5cfJyF/WfDwc1+Xlrj9JV20+6rhgUSMDOUJhwVCkfXL4Lm+XhKpFDdu3GBpaYnr15e4cWOZGysrLC4usbi4sCZbvs7KzVvE43GWlpY+/BK1sLDAzZsrd2W3mF9YYHl5mYX5eVZuLDM/P8/t1VWWl5dZWlri1q1bnDt7juvXr6/puHnzkZ9C/GXAA4kYyvcTDIWxOVzr5B6Xk0xCoKOtHbFUhclsQq1WY9BpMZpMiDrktDfVotEayPbncXscqCXNVDS0sbh0nfaWU1Q2tWO1WpF3NNEq7Uav11NRfgKN1oRK1kamv4BR001leTkaTRdtMjUySTsypZKKkuPMXrj2hU/Ml4aIleUl/H4fI2PrV0bn5xe4fesmS4tLTE5OcfbMLGfPnlvbujszs5ZsNb227fba3DwLCwtMTU4yN7/AndVVfH4/cwsLXLp4noFcL0azjYWFBUZHRrg2N8/83DWWrl9nYWGBifExrly9yvzCAmfPnOby5ctcuvLVI+GhRKzevs315cdH+fzOiFhZWeExNh6PV1+/JPjUszg22sA/FNxDxAxupwOvP0AiFsFmsxGNJ9c1WMuCCH7mDkKh9XU/yBqfnZ2lP9dPX0+aQnGU2dlZcv19DA4W1tUfHuynv7B2PZ5IfkL/x/Xdi/Finp6BAsmPjSGbTjDxYWrnDLlcbk33PWeO5LJJihMPP0O2vz/3RRExS643i8vjw2IyMjJSxHhPErJaqcSoU1NbdYq6xhYk0k7a20V0dohpF4uprK6lpuwEbaJ2PEEBiURMa30lJ6tqGRoe4eixo3RI5FRWVCDqaEfSWkVVTT16o56ODhHVpWVIFUpqKk/Q3NpBTUUpQiZPbU0pZbWtNFSVcKqxlY6WBnYfPoldr2bnzv20d4ix2F2oFRKOHD1Bp1RCU20pvlia6pLj1Ne1oZaJOFlSQnNLE2VlFUhkUqQyBWaTkca6Go6VViEVN1NRXUtjTTkieRdNddUcK6ujQyrh+IF9VNU00FRXQUW9iHZx5xdHxGCuD5fHh8e1lkF97+prX18/UxNj5Pr7cbo8RMLBtRe/UIhgMIjL4yMY8BEKhenp6yOX68fjcpLq6WV2doZAMEh/fw6X00k0FqOvJ4Xf58Pp9hKPR4kJAsFwhGwmhdfrJxQMMDw6QZuolVSmF7fDSjSZpieTRIgl6O/NIoQjSKUS3F4/oaAfvz9Ef64fp81CoTiKzWImGl1LPjMajXR2tGMwGgkLMWLxGJlUklAojN3hJJlMkU4lCQX9xOIJnFYjKp2N/twA6XiMcDhCMOgjle0jFnt03yo+QcTkxDiFoSEmJyfo6+t7/IXud4RNZ86c4TE2Ho9XX78k+PzZ4HNXicWTLCwscu78+U+tf/78uXXlB2VOn79w7hOyi+fPMb94/Z7261NAb91Y5MKV9cdRLCwusPBb7g9fXPx4+1sM9A9+pnafJ+XyU4m4eOECq3dWyaaTxFPZddcCfh8XZ8eoqm7GaDFh1GpRaQ24PU4uXTiDXm/E6fQSE4JodTpMZiOi5kZcngAmvYYujRUhFGBh6TpqeSduTwCb1UC7QsHlMxN06Yw4XS58XjctzSKsVjMmowGPx43R6sKs0eINhnBZNdicHqxGNan8GHaTiqZOJbFIkKq6etTdOpwOO0Z9N06Xi1RPjsG+HoxGLd5glKmxInqdBq3WgFpnojiUR2c04XPZMLncGC0mBnN9eGxm7C4rNaUNZJMRRidnsWhV2FweTNpu9EYTRrMNcVsL/pCAw+2nL9eP32GlW28mEAyiUWvwBYKfj4jzZ0/jsNspjk0wMzX+iX8IeGZmilAoxFBhiKHRMQZ6smT780xOTTA1MU5PTy/xSIxsJoUgBEmmMyTiEUZGJpieGEUQkvT3ZJlfWFw7jmF4jIFcBpcvwLmJQQx2LxOTE/SkE6TSfQwV8hSLRdKZFMlUlkwiTjrby9TEMC5fkL6eFLPnLzMxmieS6iGTTRGJxujp6aOnt49cf5Yz586RGxwin+ujty9LpqefkWKBdCrBSHGM3twgp2dnGJ2YYnxkCKPNQb4wSDaVwO/zksv3EQ3HMZuM3FpdJeJ3o1AqsVksjI6Oky8Mk4jH6OnpZWBwmMGBHF6rHpMrQH9vD7Foiqnph6eVfoKIGzeWiQoCC0tL9/3PjB932Ydleq+urrKw+NnDw8rKjbVd+B/2c//E5KX76FxaXGR1dfWecHK/cLNwT58Pzwa/d3zr/xvl7U8d/70J3J87NH2A5etLzMyeXifzeuwkkwlMZitGvYl4JEi6dwCryUg8kcDr8xCJJ+mJ+JFpjaTSGcwGPYuL85gtdlKpJP6QQL6/B5vTu7Ynwu/B6QkSFfyEwlHiqTRer5dUMoHL5aJQGMTr9RCNxTHqjVy7fJFYLIquW0dfbgC3x43VZsFs1BMMBghFEly9fJFoPEFYiJLrTRONxdHrNZhNJqLxODaLCZ8QJxmPsri0hD8YRgh48IUi9GSzuFxerCYzQa+D85cfvPPpUeFz36yz2QThoBetwUI8liAcChEM+NBqNLjdXuxuF7l8gdPjw7hCMQq5HNqubi5ePEdVTR2CECYS8uPxerC6fBQKeQZ6shjNNgbzvbSLxDg8AXqyWYRwEJNej8VuR92lIdfXh98fZKA/i9vrxmW24A1FSKRSZDIpcvkBLGY9kXiK/t4MLpcHrzeI3aJHZ9Dh9bjQanWke3JkYxFsnjAhv4/FxSW0Wj12q4mgkKAnHqZVJCOdTGI3GykUx758RPymuH3rJpOT059ab37uKhcuPnxzzFcRm1YXrrC6cJXV+atcn5vn2rVF5hfnmVueZ+7GPNeWFri6sMjVpSWuLCw+xheCJTade+evWNj2N1x59zvont/Gi7/Yx3uy13lD/zavmrfyzKndPF9fy3eaW3lie9ljfAF4cmcFm3p/9k3OvPkdBl/7CfpXd6CQvcoBy6vscbzFVvcWXlUe5F2jhp9Iuzfc4K8qntxZwabgC9/H/+wPsL63BY/8ZQLWl5B4X6Y09AYHI1tpjDXyrs3GL5TmDTf4q4ond1awyfLMDzn805f4VvsJ2ozvEvC8RDD2Mh3p17CPHEbTL2W318a7BsOGG/xVxZM7K/j/AfYRdls8V8vw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3624045" y="1973586"/>
            <a:ext cx="4521665" cy="4395335"/>
          </a:xfrm>
          <a:prstGeom prst="rect">
            <a:avLst/>
          </a:prstGeom>
        </p:spPr>
      </p:pic>
    </p:spTree>
    <p:extLst>
      <p:ext uri="{BB962C8B-B14F-4D97-AF65-F5344CB8AC3E}">
        <p14:creationId xmlns:p14="http://schemas.microsoft.com/office/powerpoint/2010/main" val="220491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555425" y="0"/>
            <a:ext cx="8793479" cy="1685768"/>
          </a:xfrm>
        </p:spPr>
        <p:txBody>
          <a:bodyPr/>
          <a:lstStyle/>
          <a:p>
            <a:r>
              <a:rPr lang="en-US" dirty="0" smtClean="0"/>
              <a:t>AGENDA</a:t>
            </a:r>
            <a:endParaRPr lang="en-US" dirty="0"/>
          </a:p>
        </p:txBody>
      </p:sp>
      <p:sp>
        <p:nvSpPr>
          <p:cNvPr id="6" name="Content Placeholder 5"/>
          <p:cNvSpPr>
            <a:spLocks noGrp="1"/>
          </p:cNvSpPr>
          <p:nvPr>
            <p:ph idx="1"/>
          </p:nvPr>
        </p:nvSpPr>
        <p:spPr>
          <a:xfrm>
            <a:off x="1543058" y="2786931"/>
            <a:ext cx="10523806" cy="3569419"/>
          </a:xfrm>
        </p:spPr>
        <p:txBody>
          <a:bodyPr/>
          <a:lstStyle/>
          <a:p>
            <a:r>
              <a:rPr lang="en-US" dirty="0"/>
              <a:t>Introductions </a:t>
            </a:r>
            <a:endParaRPr lang="en-US" dirty="0" smtClean="0"/>
          </a:p>
          <a:p>
            <a:r>
              <a:rPr lang="en-US" dirty="0" smtClean="0"/>
              <a:t>The Four Areas</a:t>
            </a:r>
            <a:endParaRPr lang="en-US" dirty="0"/>
          </a:p>
          <a:p>
            <a:r>
              <a:rPr lang="en-US" dirty="0"/>
              <a:t>Area Meeting Review</a:t>
            </a:r>
          </a:p>
          <a:p>
            <a:r>
              <a:rPr lang="en-US" dirty="0"/>
              <a:t>Resolutions</a:t>
            </a:r>
          </a:p>
          <a:p>
            <a:r>
              <a:rPr lang="en-US" dirty="0"/>
              <a:t>Resources</a:t>
            </a:r>
          </a:p>
          <a:p>
            <a:endParaRPr lang="en-US" dirty="0"/>
          </a:p>
        </p:txBody>
      </p:sp>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2</a:t>
            </a:fld>
            <a:endParaRPr lang="en-US" dirty="0"/>
          </a:p>
        </p:txBody>
      </p:sp>
      <p:pic>
        <p:nvPicPr>
          <p:cNvPr id="7" name="Picture 6"/>
          <p:cNvPicPr>
            <a:picLocks noChangeAspect="1"/>
          </p:cNvPicPr>
          <p:nvPr/>
        </p:nvPicPr>
        <p:blipFill>
          <a:blip r:embed="rId2"/>
          <a:stretch>
            <a:fillRect/>
          </a:stretch>
        </p:blipFill>
        <p:spPr>
          <a:xfrm>
            <a:off x="5729681" y="3202977"/>
            <a:ext cx="3548543" cy="1981419"/>
          </a:xfrm>
          <a:prstGeom prst="rect">
            <a:avLst/>
          </a:prstGeom>
        </p:spPr>
      </p:pic>
    </p:spTree>
    <p:extLst>
      <p:ext uri="{BB962C8B-B14F-4D97-AF65-F5344CB8AC3E}">
        <p14:creationId xmlns:p14="http://schemas.microsoft.com/office/powerpoint/2010/main" val="3211340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title"/>
          </p:nvPr>
        </p:nvSpPr>
        <p:spPr>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pPr algn="ctr">
              <a:buClr>
                <a:schemeClr val="dk1"/>
              </a:buClr>
              <a:buSzPts val="1500"/>
            </a:pPr>
            <a:r>
              <a:rPr lang="en" sz="6400" dirty="0">
                <a:solidFill>
                  <a:srgbClr val="0000FF"/>
                </a:solidFill>
              </a:rPr>
              <a:t>Thank </a:t>
            </a:r>
            <a:r>
              <a:rPr lang="en" sz="6400" dirty="0">
                <a:solidFill>
                  <a:srgbClr val="0000FF"/>
                </a:solidFill>
              </a:rPr>
              <a:t>You!</a:t>
            </a:r>
            <a:endParaRPr sz="7200" dirty="0">
              <a:solidFill>
                <a:srgbClr val="0000FF"/>
              </a:solidFill>
            </a:endParaRPr>
          </a:p>
        </p:txBody>
      </p:sp>
      <p:sp>
        <p:nvSpPr>
          <p:cNvPr id="249" name="Google Shape;249;p37"/>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Autofit/>
          </a:bodyPr>
          <a:lstStyle/>
          <a:p>
            <a:pPr marL="0" indent="0" algn="ctr">
              <a:spcBef>
                <a:spcPts val="533"/>
              </a:spcBef>
              <a:buSzPts val="1500"/>
              <a:buNone/>
            </a:pPr>
            <a:r>
              <a:rPr lang="en" sz="4267" b="1" dirty="0"/>
              <a:t>Contact Information—</a:t>
            </a:r>
            <a:r>
              <a:rPr lang="en-US" sz="4267" b="1" dirty="0"/>
              <a:t>email me anytime!</a:t>
            </a:r>
            <a:endParaRPr sz="4267" b="1" dirty="0"/>
          </a:p>
          <a:p>
            <a:pPr marL="0" indent="0" algn="ctr">
              <a:spcBef>
                <a:spcPts val="400"/>
              </a:spcBef>
              <a:buClr>
                <a:schemeClr val="dk1"/>
              </a:buClr>
              <a:buSzPts val="1100"/>
              <a:buNone/>
            </a:pPr>
            <a:endParaRPr sz="1600" dirty="0"/>
          </a:p>
          <a:p>
            <a:pPr marL="457189" lvl="1" indent="0">
              <a:spcBef>
                <a:spcPts val="400"/>
              </a:spcBef>
              <a:buSzPts val="1300"/>
              <a:buNone/>
            </a:pPr>
            <a:r>
              <a:rPr lang="en-US" dirty="0" smtClean="0"/>
              <a:t>LaTonya L. Parker Ed. D. ASCCC Area D Representative</a:t>
            </a:r>
          </a:p>
          <a:p>
            <a:pPr marL="457189" lvl="1" indent="0">
              <a:spcBef>
                <a:spcPts val="400"/>
              </a:spcBef>
              <a:buSzPts val="1300"/>
              <a:buNone/>
            </a:pPr>
            <a:r>
              <a:rPr lang="en-US" dirty="0" smtClean="0">
                <a:hlinkClick r:id="rId3"/>
              </a:rPr>
              <a:t>latonya@asccc.org</a:t>
            </a:r>
            <a:endParaRPr lang="en-US" dirty="0" smtClean="0"/>
          </a:p>
          <a:p>
            <a:pPr marL="457189" lvl="1" indent="0">
              <a:spcBef>
                <a:spcPts val="400"/>
              </a:spcBef>
              <a:buSzPts val="1300"/>
              <a:buNone/>
            </a:pPr>
            <a:endParaRPr dirty="0"/>
          </a:p>
          <a:p>
            <a:pPr marL="186262" indent="-50799">
              <a:spcBef>
                <a:spcPts val="533"/>
              </a:spcBef>
              <a:buSzPts val="1500"/>
              <a:buNone/>
            </a:pPr>
            <a:endParaRPr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943" y="3861688"/>
            <a:ext cx="4070053" cy="2203552"/>
          </a:xfrm>
          <a:prstGeom prst="rect">
            <a:avLst/>
          </a:prstGeom>
        </p:spPr>
      </p:pic>
    </p:spTree>
    <p:extLst>
      <p:ext uri="{BB962C8B-B14F-4D97-AF65-F5344CB8AC3E}">
        <p14:creationId xmlns:p14="http://schemas.microsoft.com/office/powerpoint/2010/main" val="290931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77651" y="365125"/>
            <a:ext cx="1079656" cy="1366947"/>
          </a:xfrm>
          <a:prstGeom prst="rect">
            <a:avLst/>
          </a:prstGeom>
        </p:spPr>
      </p:pic>
      <p:sp>
        <p:nvSpPr>
          <p:cNvPr id="5" name="Title 4"/>
          <p:cNvSpPr>
            <a:spLocks noGrp="1"/>
          </p:cNvSpPr>
          <p:nvPr>
            <p:ph type="title"/>
          </p:nvPr>
        </p:nvSpPr>
        <p:spPr>
          <a:xfrm>
            <a:off x="1307757" y="365125"/>
            <a:ext cx="10046043" cy="1433195"/>
          </a:xfrm>
        </p:spPr>
        <p:txBody>
          <a:bodyPr/>
          <a:lstStyle/>
          <a:p>
            <a:r>
              <a:rPr lang="en-US" dirty="0" smtClean="0"/>
              <a:t>          Area D Representative Dr. LaTonya Parker</a:t>
            </a:r>
            <a:endParaRPr lang="en-US" dirty="0"/>
          </a:p>
        </p:txBody>
      </p:sp>
      <p:sp>
        <p:nvSpPr>
          <p:cNvPr id="6" name="Content Placeholder 5"/>
          <p:cNvSpPr>
            <a:spLocks noGrp="1"/>
          </p:cNvSpPr>
          <p:nvPr>
            <p:ph sz="half" idx="1"/>
          </p:nvPr>
        </p:nvSpPr>
        <p:spPr>
          <a:xfrm>
            <a:off x="1562875" y="1795110"/>
            <a:ext cx="10058400" cy="4419600"/>
          </a:xfrm>
        </p:spPr>
        <p:txBody>
          <a:bodyPr/>
          <a:lstStyle/>
          <a:p>
            <a:r>
              <a:rPr lang="en-US" sz="2000" dirty="0"/>
              <a:t>The elected Area D Representative LaTonya Parker </a:t>
            </a:r>
            <a:r>
              <a:rPr lang="en-US" sz="2000" dirty="0" err="1"/>
              <a:t>Ed.D</a:t>
            </a:r>
            <a:r>
              <a:rPr lang="en-US" sz="2000" dirty="0"/>
              <a:t>. serves as both a member of the executive board of the Academic Senate for California Community Colleges and serves 62,000 faculty and 2.4 million students in all academic and professional matters.</a:t>
            </a:r>
          </a:p>
          <a:p>
            <a:endParaRPr lang="en-US" sz="2000" dirty="0"/>
          </a:p>
          <a:p>
            <a:r>
              <a:rPr lang="en-US" sz="2000" dirty="0"/>
              <a:t>The Area D Representative leads a dynamic team of educators located in southern California and include community college districts in Imperial, Los Angeles Orange, Riverside, San Bernardino and San Diego counties. It includes the largest number of college and district academic senates from among the Academic Senate for California Community College’s four geographic regions: The colleges in Area D range from large urban (Long Beach City College, San Diego City College) to small and very rural (Barstow, Copper Mountain, Palo Verde College). Area D includes some of the oldest colleges in the California community college system: Fullerton College was the third to open in the state, tied with Bakersfield opening in 1913, and San Diego opened the following year.</a:t>
            </a:r>
          </a:p>
          <a:p>
            <a:endParaRPr lang="en-US" dirty="0"/>
          </a:p>
        </p:txBody>
      </p:sp>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3</a:t>
            </a:fld>
            <a:endParaRPr lang="en-US" dirty="0"/>
          </a:p>
        </p:txBody>
      </p:sp>
    </p:spTree>
    <p:extLst>
      <p:ext uri="{BB962C8B-B14F-4D97-AF65-F5344CB8AC3E}">
        <p14:creationId xmlns:p14="http://schemas.microsoft.com/office/powerpoint/2010/main" val="69283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403412"/>
            <a:ext cx="8496371" cy="1207274"/>
          </a:xfrm>
        </p:spPr>
        <p:txBody>
          <a:bodyPr/>
          <a:lstStyle/>
          <a:p>
            <a:r>
              <a:rPr lang="en-US" dirty="0" smtClean="0"/>
              <a:t>The Four Areas</a:t>
            </a:r>
            <a:endParaRPr lang="en-US" dirty="0"/>
          </a:p>
        </p:txBody>
      </p:sp>
      <p:sp>
        <p:nvSpPr>
          <p:cNvPr id="3" name="Content Placeholder 2"/>
          <p:cNvSpPr>
            <a:spLocks noGrp="1"/>
          </p:cNvSpPr>
          <p:nvPr>
            <p:ph idx="1"/>
          </p:nvPr>
        </p:nvSpPr>
        <p:spPr>
          <a:xfrm>
            <a:off x="1478742" y="2810312"/>
            <a:ext cx="10198733" cy="3546038"/>
          </a:xfrm>
        </p:spPr>
        <p:txBody>
          <a:bodyPr/>
          <a:lstStyle/>
          <a:p>
            <a:r>
              <a:rPr lang="en-US" dirty="0"/>
              <a:t>This four-area grouping is the formal basis for local senate representation to the Executive Committee of the Academic Senate for California Community Colleges. The groups discuss matters of concern to their areas as well as review proposed resolutions to be voted on during session. </a:t>
            </a:r>
            <a:endParaRPr lang="en-US" dirty="0" smtClean="0"/>
          </a:p>
          <a:p>
            <a:r>
              <a:rPr lang="en-US" dirty="0" smtClean="0"/>
              <a:t>Area </a:t>
            </a:r>
            <a:r>
              <a:rPr lang="en-US" dirty="0"/>
              <a:t>A: Stephanie Curry</a:t>
            </a:r>
          </a:p>
          <a:p>
            <a:r>
              <a:rPr lang="en-US" dirty="0"/>
              <a:t>Area B: Karen Chow</a:t>
            </a:r>
          </a:p>
          <a:p>
            <a:r>
              <a:rPr lang="en-US" dirty="0"/>
              <a:t>Area C: Robert L. Stewart Jr</a:t>
            </a:r>
          </a:p>
          <a:p>
            <a:r>
              <a:rPr lang="en-US" dirty="0" smtClean="0"/>
              <a:t>Area </a:t>
            </a:r>
            <a:r>
              <a:rPr lang="en-US" dirty="0"/>
              <a:t>D: LaTonya Parker</a:t>
            </a:r>
          </a:p>
        </p:txBody>
      </p:sp>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4</a:t>
            </a:fld>
            <a:endParaRPr lang="en-US" dirty="0"/>
          </a:p>
        </p:txBody>
      </p:sp>
    </p:spTree>
    <p:extLst>
      <p:ext uri="{BB962C8B-B14F-4D97-AF65-F5344CB8AC3E}">
        <p14:creationId xmlns:p14="http://schemas.microsoft.com/office/powerpoint/2010/main" val="121361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what the Area Reps does</a:t>
            </a:r>
            <a:endParaRPr lang="en-US" dirty="0"/>
          </a:p>
        </p:txBody>
      </p:sp>
      <p:sp>
        <p:nvSpPr>
          <p:cNvPr id="3" name="Content Placeholder 2"/>
          <p:cNvSpPr>
            <a:spLocks noGrp="1"/>
          </p:cNvSpPr>
          <p:nvPr>
            <p:ph sz="half" idx="1"/>
          </p:nvPr>
        </p:nvSpPr>
        <p:spPr>
          <a:xfrm>
            <a:off x="1621598" y="2105610"/>
            <a:ext cx="10058400" cy="4419600"/>
          </a:xfrm>
        </p:spPr>
        <p:txBody>
          <a:bodyPr/>
          <a:lstStyle/>
          <a:p>
            <a:r>
              <a:rPr lang="en-US" dirty="0"/>
              <a:t>Provide information about Academic Senate activities and resources </a:t>
            </a:r>
          </a:p>
          <a:p>
            <a:r>
              <a:rPr lang="en-US" dirty="0"/>
              <a:t>Provide communication to the field</a:t>
            </a:r>
          </a:p>
          <a:p>
            <a:r>
              <a:rPr lang="en-US" dirty="0"/>
              <a:t>Listservs</a:t>
            </a:r>
          </a:p>
          <a:p>
            <a:r>
              <a:rPr lang="en-US" dirty="0"/>
              <a:t>Help senate presidents/delegates prepare for Plenary </a:t>
            </a:r>
          </a:p>
          <a:p>
            <a:r>
              <a:rPr lang="en-US" dirty="0"/>
              <a:t>Facilitate Area Meetings </a:t>
            </a:r>
          </a:p>
          <a:p>
            <a:pPr lvl="1"/>
            <a:r>
              <a:rPr lang="en-US" dirty="0"/>
              <a:t>Before and at Plenary</a:t>
            </a:r>
          </a:p>
          <a:p>
            <a:endParaRPr lang="en-US" dirty="0"/>
          </a:p>
        </p:txBody>
      </p:sp>
      <p:sp>
        <p:nvSpPr>
          <p:cNvPr id="4" name="Slide Number Placeholder 3"/>
          <p:cNvSpPr>
            <a:spLocks noGrp="1"/>
          </p:cNvSpPr>
          <p:nvPr>
            <p:ph type="sldNum" sz="quarter" idx="10"/>
          </p:nvPr>
        </p:nvSpPr>
        <p:spPr/>
        <p:txBody>
          <a:bodyPr/>
          <a:lstStyle/>
          <a:p>
            <a:pPr>
              <a:defRPr/>
            </a:pPr>
            <a:fld id="{384C949E-1E58-A146-8787-2A5DB0B69B3F}" type="slidenum">
              <a:rPr lang="en-US" altLang="en-US" smtClean="0"/>
              <a:pPr>
                <a:defRPr/>
              </a:pPr>
              <a:t>5</a:t>
            </a:fld>
            <a:endParaRPr lang="en-US" altLang="en-US"/>
          </a:p>
        </p:txBody>
      </p:sp>
    </p:spTree>
    <p:extLst>
      <p:ext uri="{BB962C8B-B14F-4D97-AF65-F5344CB8AC3E}">
        <p14:creationId xmlns:p14="http://schemas.microsoft.com/office/powerpoint/2010/main" val="1948206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1" y="365125"/>
            <a:ext cx="9913264" cy="1010669"/>
          </a:xfrm>
        </p:spPr>
        <p:txBody>
          <a:bodyPr/>
          <a:lstStyle/>
          <a:p>
            <a:r>
              <a:rPr lang="en-US" dirty="0" smtClean="0"/>
              <a:t>ASCCC Executive Committee Members</a:t>
            </a:r>
            <a:endParaRPr lang="en-US" dirty="0"/>
          </a:p>
        </p:txBody>
      </p:sp>
      <p:sp>
        <p:nvSpPr>
          <p:cNvPr id="3" name="Content Placeholder 2"/>
          <p:cNvSpPr>
            <a:spLocks noGrp="1"/>
          </p:cNvSpPr>
          <p:nvPr>
            <p:ph sz="half" idx="1"/>
          </p:nvPr>
        </p:nvSpPr>
        <p:spPr/>
        <p:txBody>
          <a:bodyPr/>
          <a:lstStyle/>
          <a:p>
            <a:r>
              <a:rPr lang="en-US" dirty="0">
                <a:hlinkClick r:id="rId2"/>
              </a:rPr>
              <a:t>https://</a:t>
            </a:r>
            <a:r>
              <a:rPr lang="en-US" dirty="0" smtClean="0">
                <a:hlinkClick r:id="rId2"/>
              </a:rPr>
              <a:t>www.asccc.org/executive_committee/members</a:t>
            </a:r>
            <a:endParaRPr lang="en-US" dirty="0" smtClean="0"/>
          </a:p>
          <a:p>
            <a:pPr marL="0" indent="0">
              <a:buNone/>
            </a:pPr>
            <a:endParaRPr lang="en-US" dirty="0" smtClean="0"/>
          </a:p>
          <a:p>
            <a:pPr marL="0" indent="0">
              <a:buNone/>
            </a:pPr>
            <a:r>
              <a:rPr lang="en-US" dirty="0"/>
              <a:t>The Executive Committee is comprised of 14 representatives elected by the delegates each year in spring and the Executive Director (ex officio member). As noted in the bylaws, this group adopts procedures, implements policies adopted at the plenary sessions, transacts business, and performs other functions that are not inconsistent with the intent, purposes, and provisions of the Bylaws and Senate Rules. The Executive Committee meets every month except July. </a:t>
            </a:r>
          </a:p>
        </p:txBody>
      </p:sp>
      <p:sp>
        <p:nvSpPr>
          <p:cNvPr id="4" name="Slide Number Placeholder 3"/>
          <p:cNvSpPr>
            <a:spLocks noGrp="1"/>
          </p:cNvSpPr>
          <p:nvPr>
            <p:ph type="sldNum" sz="quarter" idx="10"/>
          </p:nvPr>
        </p:nvSpPr>
        <p:spPr/>
        <p:txBody>
          <a:bodyPr/>
          <a:lstStyle/>
          <a:p>
            <a:pPr>
              <a:defRPr/>
            </a:pPr>
            <a:fld id="{384C949E-1E58-A146-8787-2A5DB0B69B3F}" type="slidenum">
              <a:rPr lang="en-US" altLang="en-US" smtClean="0"/>
              <a:pPr>
                <a:defRPr/>
              </a:pPr>
              <a:t>6</a:t>
            </a:fld>
            <a:endParaRPr lang="en-US" altLang="en-US"/>
          </a:p>
        </p:txBody>
      </p:sp>
    </p:spTree>
    <p:extLst>
      <p:ext uri="{BB962C8B-B14F-4D97-AF65-F5344CB8AC3E}">
        <p14:creationId xmlns:p14="http://schemas.microsoft.com/office/powerpoint/2010/main" val="251651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403412"/>
            <a:ext cx="8429259" cy="1182107"/>
          </a:xfrm>
        </p:spPr>
        <p:txBody>
          <a:bodyPr/>
          <a:lstStyle/>
          <a:p>
            <a:r>
              <a:rPr lang="en-US" dirty="0" smtClean="0"/>
              <a:t>What we do?</a:t>
            </a:r>
            <a:endParaRPr lang="en-US" dirty="0"/>
          </a:p>
        </p:txBody>
      </p:sp>
      <p:sp>
        <p:nvSpPr>
          <p:cNvPr id="3" name="Content Placeholder 2"/>
          <p:cNvSpPr>
            <a:spLocks noGrp="1"/>
          </p:cNvSpPr>
          <p:nvPr>
            <p:ph idx="1"/>
          </p:nvPr>
        </p:nvSpPr>
        <p:spPr/>
        <p:txBody>
          <a:bodyPr/>
          <a:lstStyle/>
          <a:p>
            <a:r>
              <a:rPr lang="en-US" dirty="0"/>
              <a:t>The Area D Representative and the ASCCC Executive Board work to ensure ongoing efforts in three primary areas to include guided pathways, faculty diversification, and faculty role in governance. It is important to note, despite the modality the ASCCC leadership will continue fiduciary responsibilities, advocacy, trainings and faculty development for the California community colleges system. </a:t>
            </a:r>
          </a:p>
          <a:p>
            <a:endParaRPr lang="en-US" dirty="0"/>
          </a:p>
        </p:txBody>
      </p:sp>
      <p:sp>
        <p:nvSpPr>
          <p:cNvPr id="4" name="Slide Number Placeholder 3"/>
          <p:cNvSpPr>
            <a:spLocks noGrp="1"/>
          </p:cNvSpPr>
          <p:nvPr>
            <p:ph type="sldNum" sz="quarter" idx="10"/>
          </p:nvPr>
        </p:nvSpPr>
        <p:spPr/>
        <p:txBody>
          <a:bodyPr/>
          <a:lstStyle/>
          <a:p>
            <a:pPr>
              <a:defRPr/>
            </a:pPr>
            <a:fld id="{384C949E-1E58-A146-8787-2A5DB0B69B3F}" type="slidenum">
              <a:rPr lang="en-US" altLang="en-US" smtClean="0"/>
              <a:pPr>
                <a:defRPr/>
              </a:pPr>
              <a:t>7</a:t>
            </a:fld>
            <a:endParaRPr lang="en-US" altLang="en-US"/>
          </a:p>
        </p:txBody>
      </p:sp>
    </p:spTree>
    <p:extLst>
      <p:ext uri="{BB962C8B-B14F-4D97-AF65-F5344CB8AC3E}">
        <p14:creationId xmlns:p14="http://schemas.microsoft.com/office/powerpoint/2010/main" val="101690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E65ECC-4A1C-4A07-BFF7-45E673C38B5F}"/>
              </a:ext>
            </a:extLst>
          </p:cNvPr>
          <p:cNvSpPr>
            <a:spLocks noGrp="1"/>
          </p:cNvSpPr>
          <p:nvPr>
            <p:ph type="title"/>
          </p:nvPr>
        </p:nvSpPr>
        <p:spPr/>
        <p:txBody>
          <a:bodyPr/>
          <a:lstStyle/>
          <a:p>
            <a:r>
              <a:rPr lang="en-US" dirty="0"/>
              <a:t>Area Colleges</a:t>
            </a:r>
          </a:p>
        </p:txBody>
      </p:sp>
      <p:pic>
        <p:nvPicPr>
          <p:cNvPr id="4" name="Picture 3">
            <a:extLst>
              <a:ext uri="{FF2B5EF4-FFF2-40B4-BE49-F238E27FC236}">
                <a16:creationId xmlns:a16="http://schemas.microsoft.com/office/drawing/2014/main" xmlns="" id="{1C00CC04-E8DB-4A15-9F0D-F7853225A9C5}"/>
              </a:ext>
            </a:extLst>
          </p:cNvPr>
          <p:cNvPicPr>
            <a:picLocks noChangeAspect="1"/>
          </p:cNvPicPr>
          <p:nvPr/>
        </p:nvPicPr>
        <p:blipFill rotWithShape="1">
          <a:blip r:embed="rId2"/>
          <a:srcRect l="10762" t="15576" r="16857" b="7777"/>
          <a:stretch/>
        </p:blipFill>
        <p:spPr>
          <a:xfrm>
            <a:off x="125008" y="1"/>
            <a:ext cx="11941984" cy="6718775"/>
          </a:xfrm>
          <a:prstGeom prst="rect">
            <a:avLst/>
          </a:prstGeom>
        </p:spPr>
      </p:pic>
    </p:spTree>
    <p:extLst>
      <p:ext uri="{BB962C8B-B14F-4D97-AF65-F5344CB8AC3E}">
        <p14:creationId xmlns:p14="http://schemas.microsoft.com/office/powerpoint/2010/main" val="93773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7650" y="365126"/>
            <a:ext cx="10046043" cy="742222"/>
          </a:xfrm>
        </p:spPr>
        <p:txBody>
          <a:bodyPr/>
          <a:lstStyle/>
          <a:p>
            <a:r>
              <a:rPr lang="en-US" dirty="0"/>
              <a:t>AREA D – 33 Colleges</a:t>
            </a:r>
          </a:p>
        </p:txBody>
      </p:sp>
      <p:sp>
        <p:nvSpPr>
          <p:cNvPr id="6" name="Content Placeholder 5"/>
          <p:cNvSpPr>
            <a:spLocks noGrp="1"/>
          </p:cNvSpPr>
          <p:nvPr>
            <p:ph sz="half" idx="2"/>
          </p:nvPr>
        </p:nvSpPr>
        <p:spPr>
          <a:xfrm>
            <a:off x="1277650" y="1191238"/>
            <a:ext cx="4922537" cy="4998426"/>
          </a:xfrm>
        </p:spPr>
        <p:txBody>
          <a:bodyPr/>
          <a:lstStyle/>
          <a:p>
            <a:r>
              <a:rPr lang="en-US" sz="1200" dirty="0"/>
              <a:t>Barstow College </a:t>
            </a:r>
          </a:p>
          <a:p>
            <a:r>
              <a:rPr lang="en-US" sz="1200" dirty="0"/>
              <a:t>Chaffey College </a:t>
            </a:r>
          </a:p>
          <a:p>
            <a:r>
              <a:rPr lang="en-US" sz="1200" dirty="0"/>
              <a:t>Coastline College </a:t>
            </a:r>
          </a:p>
          <a:p>
            <a:r>
              <a:rPr lang="en-US" sz="1200" dirty="0"/>
              <a:t>Copper Mountain College </a:t>
            </a:r>
          </a:p>
          <a:p>
            <a:r>
              <a:rPr lang="en-US" sz="1200" dirty="0"/>
              <a:t>Crafton Hills College </a:t>
            </a:r>
          </a:p>
          <a:p>
            <a:r>
              <a:rPr lang="en-US" sz="1200" dirty="0" err="1"/>
              <a:t>Cuyamaca</a:t>
            </a:r>
            <a:r>
              <a:rPr lang="en-US" sz="1200" dirty="0"/>
              <a:t> College</a:t>
            </a:r>
          </a:p>
          <a:p>
            <a:r>
              <a:rPr lang="en-US" sz="1200" dirty="0"/>
              <a:t>Cypress College </a:t>
            </a:r>
          </a:p>
          <a:p>
            <a:r>
              <a:rPr lang="en-US" sz="1200" dirty="0"/>
              <a:t>College of the Desert</a:t>
            </a:r>
          </a:p>
          <a:p>
            <a:r>
              <a:rPr lang="en-US" sz="1200" dirty="0"/>
              <a:t>Fullerton College </a:t>
            </a:r>
          </a:p>
          <a:p>
            <a:r>
              <a:rPr lang="en-US" sz="1200" dirty="0"/>
              <a:t>Golden West College </a:t>
            </a:r>
          </a:p>
          <a:p>
            <a:r>
              <a:rPr lang="en-US" sz="1200" dirty="0"/>
              <a:t>Grossmont College </a:t>
            </a:r>
          </a:p>
          <a:p>
            <a:r>
              <a:rPr lang="en-US" sz="1200" dirty="0"/>
              <a:t>Imperial Valley College </a:t>
            </a:r>
          </a:p>
          <a:p>
            <a:r>
              <a:rPr lang="en-US" sz="1200" dirty="0"/>
              <a:t>Irvine Valley College </a:t>
            </a:r>
          </a:p>
          <a:p>
            <a:r>
              <a:rPr lang="en-US" sz="1200" dirty="0"/>
              <a:t>Long Beach City College </a:t>
            </a:r>
          </a:p>
          <a:p>
            <a:r>
              <a:rPr lang="en-US" sz="1200" dirty="0" err="1"/>
              <a:t>MiraCosta</a:t>
            </a:r>
            <a:r>
              <a:rPr lang="en-US" sz="1200" dirty="0"/>
              <a:t> College </a:t>
            </a:r>
          </a:p>
          <a:p>
            <a:r>
              <a:rPr lang="en-US" sz="1200" dirty="0"/>
              <a:t>Moreno Valley College </a:t>
            </a:r>
          </a:p>
          <a:p>
            <a:r>
              <a:rPr lang="en-US" sz="1200" dirty="0"/>
              <a:t>Mt. San Jacinto College </a:t>
            </a:r>
          </a:p>
          <a:p>
            <a:endParaRPr lang="en-US" dirty="0"/>
          </a:p>
        </p:txBody>
      </p:sp>
      <p:sp>
        <p:nvSpPr>
          <p:cNvPr id="7" name="Content Placeholder 6"/>
          <p:cNvSpPr>
            <a:spLocks noGrp="1"/>
          </p:cNvSpPr>
          <p:nvPr>
            <p:ph sz="quarter" idx="4"/>
          </p:nvPr>
        </p:nvSpPr>
        <p:spPr>
          <a:xfrm>
            <a:off x="6388259" y="1191238"/>
            <a:ext cx="4948881" cy="4998425"/>
          </a:xfrm>
        </p:spPr>
        <p:txBody>
          <a:bodyPr/>
          <a:lstStyle/>
          <a:p>
            <a:r>
              <a:rPr lang="en-US" sz="1200" dirty="0"/>
              <a:t>Norco College </a:t>
            </a:r>
          </a:p>
          <a:p>
            <a:r>
              <a:rPr lang="en-US" sz="1200" dirty="0"/>
              <a:t>North Orange Continuing Education </a:t>
            </a:r>
          </a:p>
          <a:p>
            <a:r>
              <a:rPr lang="en-US" sz="1200" dirty="0"/>
              <a:t>Orange Coast College</a:t>
            </a:r>
          </a:p>
          <a:p>
            <a:r>
              <a:rPr lang="en-US" sz="1200" dirty="0"/>
              <a:t>Palo Verde College </a:t>
            </a:r>
          </a:p>
          <a:p>
            <a:r>
              <a:rPr lang="en-US" sz="1200" dirty="0"/>
              <a:t>Palomar College </a:t>
            </a:r>
          </a:p>
          <a:p>
            <a:r>
              <a:rPr lang="en-US" sz="1200" dirty="0"/>
              <a:t>Riverside City College </a:t>
            </a:r>
          </a:p>
          <a:p>
            <a:r>
              <a:rPr lang="en-US" sz="1200" dirty="0"/>
              <a:t>Saddleback College </a:t>
            </a:r>
          </a:p>
          <a:p>
            <a:r>
              <a:rPr lang="en-US" sz="1200" dirty="0"/>
              <a:t>San Bernardino Valley College </a:t>
            </a:r>
          </a:p>
          <a:p>
            <a:r>
              <a:rPr lang="en-US" sz="1200" dirty="0"/>
              <a:t>San Diego City College </a:t>
            </a:r>
          </a:p>
          <a:p>
            <a:r>
              <a:rPr lang="en-US" sz="1200" dirty="0"/>
              <a:t>San Diego Continuing Education </a:t>
            </a:r>
          </a:p>
          <a:p>
            <a:r>
              <a:rPr lang="en-US" sz="1200" dirty="0"/>
              <a:t>San Diego Mesa College </a:t>
            </a:r>
          </a:p>
          <a:p>
            <a:r>
              <a:rPr lang="en-US" sz="1200" dirty="0"/>
              <a:t>San Diego Miramar College </a:t>
            </a:r>
          </a:p>
          <a:p>
            <a:r>
              <a:rPr lang="en-US" sz="1200" dirty="0"/>
              <a:t>Santa Ana College </a:t>
            </a:r>
          </a:p>
          <a:p>
            <a:r>
              <a:rPr lang="en-US" sz="1200" dirty="0"/>
              <a:t>Santiago Canyon College </a:t>
            </a:r>
          </a:p>
          <a:p>
            <a:r>
              <a:rPr lang="en-US" sz="1200" dirty="0"/>
              <a:t>Southwestern College</a:t>
            </a:r>
          </a:p>
          <a:p>
            <a:r>
              <a:rPr lang="en-US" sz="1200" dirty="0"/>
              <a:t>Victor Valley College</a:t>
            </a:r>
          </a:p>
          <a:p>
            <a:endParaRPr lang="en-US" sz="1000" dirty="0"/>
          </a:p>
        </p:txBody>
      </p:sp>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9</a:t>
            </a:fld>
            <a:endParaRPr lang="en-US" dirty="0"/>
          </a:p>
        </p:txBody>
      </p:sp>
    </p:spTree>
    <p:extLst>
      <p:ext uri="{BB962C8B-B14F-4D97-AF65-F5344CB8AC3E}">
        <p14:creationId xmlns:p14="http://schemas.microsoft.com/office/powerpoint/2010/main" val="2137621567"/>
      </p:ext>
    </p:extLst>
  </p:cSld>
  <p:clrMapOvr>
    <a:masterClrMapping/>
  </p:clrMapOvr>
</p:sld>
</file>

<file path=ppt/theme/theme1.xml><?xml version="1.0" encoding="utf-8"?>
<a:theme xmlns:a="http://schemas.openxmlformats.org/drawingml/2006/main" name="ASCCC Curriculum Inst. 2020 Theme">
  <a:themeElements>
    <a:clrScheme name="ASCCC FLI 2021">
      <a:dk1>
        <a:srgbClr val="0A3D57"/>
      </a:dk1>
      <a:lt1>
        <a:srgbClr val="FFFFFF"/>
      </a:lt1>
      <a:dk2>
        <a:srgbClr val="006393"/>
      </a:dk2>
      <a:lt2>
        <a:srgbClr val="B0E5F7"/>
      </a:lt2>
      <a:accent1>
        <a:srgbClr val="189B5A"/>
      </a:accent1>
      <a:accent2>
        <a:srgbClr val="7454B6"/>
      </a:accent2>
      <a:accent3>
        <a:srgbClr val="86D6F3"/>
      </a:accent3>
      <a:accent4>
        <a:srgbClr val="9EDA5C"/>
      </a:accent4>
      <a:accent5>
        <a:srgbClr val="007E48"/>
      </a:accent5>
      <a:accent6>
        <a:srgbClr val="63CBEF"/>
      </a:accent6>
      <a:hlink>
        <a:srgbClr val="7555B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1 ppt template 1  -  Compatibility Mode" id="{3E6D1484-3BBD-4745-B211-CAEC55FD0E72}" vid="{6BFFB59E-2EC8-4D41-9B0D-FA85E4430E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2021 ppt template 1</Template>
  <TotalTime>127</TotalTime>
  <Words>1159</Words>
  <Application>Microsoft Office PowerPoint</Application>
  <PresentationFormat>Widescreen</PresentationFormat>
  <Paragraphs>236</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Gill Sans</vt:lpstr>
      <vt:lpstr>Palatino</vt:lpstr>
      <vt:lpstr>Wingdings</vt:lpstr>
      <vt:lpstr>ASCCC Curriculum Inst. 2020 Theme</vt:lpstr>
      <vt:lpstr>Thursday, JUNE 17, 2021 AREA MEETING| 9:00 AM – 10:30 AM LaTonya L. Parker Ed. D. </vt:lpstr>
      <vt:lpstr>AGENDA</vt:lpstr>
      <vt:lpstr>          Area D Representative Dr. LaTonya Parker</vt:lpstr>
      <vt:lpstr>The Four Areas</vt:lpstr>
      <vt:lpstr>More about what the Area Reps does</vt:lpstr>
      <vt:lpstr>ASCCC Executive Committee Members</vt:lpstr>
      <vt:lpstr>What we do?</vt:lpstr>
      <vt:lpstr>Area Colleges</vt:lpstr>
      <vt:lpstr>AREA D – 33 Colleges</vt:lpstr>
      <vt:lpstr>AREA A – 29 Colleges</vt:lpstr>
      <vt:lpstr>AREA B – 29 Colleges</vt:lpstr>
      <vt:lpstr>AREA C – 26 Colleges</vt:lpstr>
      <vt:lpstr>What’s an Area Meeting?</vt:lpstr>
      <vt:lpstr>Why Resolutions?</vt:lpstr>
      <vt:lpstr>What’s the Resolution Process?</vt:lpstr>
      <vt:lpstr>ASCCC Resources https://asccc.org/resources#</vt:lpstr>
      <vt:lpstr>What about Resources?</vt:lpstr>
      <vt:lpstr>Senate Leadership Resources</vt:lpstr>
      <vt:lpstr>ASCCC 10 + 1 Graphic</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JUNE 17, 2021 AREA MEETING|9:00 AM – 10:30 AM LaTonya L. Parker Ed. D. </dc:title>
  <dc:creator>LaTonya Parker</dc:creator>
  <cp:lastModifiedBy>LaTonya Parker</cp:lastModifiedBy>
  <cp:revision>50</cp:revision>
  <cp:lastPrinted>2020-11-24T19:39:26Z</cp:lastPrinted>
  <dcterms:created xsi:type="dcterms:W3CDTF">2021-06-10T00:46:56Z</dcterms:created>
  <dcterms:modified xsi:type="dcterms:W3CDTF">2021-06-10T02:54:04Z</dcterms:modified>
</cp:coreProperties>
</file>