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6"/>
  </p:notesMasterIdLst>
  <p:handoutMasterIdLst>
    <p:handoutMasterId r:id="rId17"/>
  </p:handoutMasterIdLst>
  <p:sldIdLst>
    <p:sldId id="256" r:id="rId2"/>
    <p:sldId id="257" r:id="rId3"/>
    <p:sldId id="270" r:id="rId4"/>
    <p:sldId id="267" r:id="rId5"/>
    <p:sldId id="269" r:id="rId6"/>
    <p:sldId id="268" r:id="rId7"/>
    <p:sldId id="272" r:id="rId8"/>
    <p:sldId id="271" r:id="rId9"/>
    <p:sldId id="273" r:id="rId10"/>
    <p:sldId id="275" r:id="rId11"/>
    <p:sldId id="274" r:id="rId12"/>
    <p:sldId id="277" r:id="rId13"/>
    <p:sldId id="276" r:id="rId14"/>
    <p:sldId id="259"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0" autoAdjust="0"/>
    <p:restoredTop sz="94660"/>
  </p:normalViewPr>
  <p:slideViewPr>
    <p:cSldViewPr snapToGrid="0" snapToObjects="1">
      <p:cViewPr varScale="1">
        <p:scale>
          <a:sx n="65" d="100"/>
          <a:sy n="65" d="100"/>
        </p:scale>
        <p:origin x="1181" y="2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E369C9EC-5296-D44A-A7E3-9D50F2CBDD28}" type="datetimeFigureOut">
              <a:rPr lang="en-US" smtClean="0"/>
              <a:t>6/12/2019</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AC8C79D6-1503-7C47-8D3D-9B8B046E9A19}" type="datetimeFigureOut">
              <a:rPr lang="en-US" smtClean="0"/>
              <a:t>6/12/2019</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Participatory Activity</a:t>
            </a:r>
          </a:p>
          <a:p>
            <a:r>
              <a:rPr lang="en-US" dirty="0"/>
              <a:t>There is more than one size fits all!</a:t>
            </a:r>
          </a:p>
        </p:txBody>
      </p:sp>
      <p:sp>
        <p:nvSpPr>
          <p:cNvPr id="4" name="Slide Number Placeholder 3"/>
          <p:cNvSpPr>
            <a:spLocks noGrp="1"/>
          </p:cNvSpPr>
          <p:nvPr>
            <p:ph type="sldNum" sz="quarter" idx="5"/>
          </p:nvPr>
        </p:nvSpPr>
        <p:spPr/>
        <p:txBody>
          <a:bodyPr/>
          <a:lstStyle/>
          <a:p>
            <a:fld id="{A898C551-7708-9B49-90E3-D153F408E572}" type="slidenum">
              <a:rPr lang="en-US" smtClean="0"/>
              <a:t>13</a:t>
            </a:fld>
            <a:endParaRPr lang="en-US"/>
          </a:p>
        </p:txBody>
      </p:sp>
    </p:spTree>
    <p:extLst>
      <p:ext uri="{BB962C8B-B14F-4D97-AF65-F5344CB8AC3E}">
        <p14:creationId xmlns:p14="http://schemas.microsoft.com/office/powerpoint/2010/main" val="1566319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panose="020B0604020202020204" pitchFamily="34" charset="0"/>
              <a:buChar char="•"/>
            </a:pPr>
            <a:r>
              <a:rPr lang="en-US" dirty="0"/>
              <a:t>At</a:t>
            </a:r>
            <a:r>
              <a:rPr lang="en-US" baseline="0" dirty="0"/>
              <a:t> this point have a conversation.  Can either go through our power point or we can have a discussion about how to have critical conversations with fellow faculty and administration</a:t>
            </a:r>
          </a:p>
          <a:p>
            <a:pPr marL="176679" indent="-176679">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1930827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THE WORLD?! Pressure is on!</a:t>
            </a:r>
          </a:p>
          <a:p>
            <a:r>
              <a:rPr lang="en-US" dirty="0"/>
              <a:t>Dynamic system of higher education: accessible and most valuable!</a:t>
            </a:r>
          </a:p>
        </p:txBody>
      </p:sp>
      <p:sp>
        <p:nvSpPr>
          <p:cNvPr id="4" name="Slide Number Placeholder 3"/>
          <p:cNvSpPr>
            <a:spLocks noGrp="1"/>
          </p:cNvSpPr>
          <p:nvPr>
            <p:ph type="sldNum" sz="quarter" idx="5"/>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1943859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each their own…</a:t>
            </a:r>
          </a:p>
          <a:p>
            <a:r>
              <a:rPr lang="en-US" dirty="0"/>
              <a:t>What else? Professional satisfaction, timing, &amp; MORE!</a:t>
            </a:r>
          </a:p>
        </p:txBody>
      </p:sp>
      <p:sp>
        <p:nvSpPr>
          <p:cNvPr id="4" name="Slide Number Placeholder 3"/>
          <p:cNvSpPr>
            <a:spLocks noGrp="1"/>
          </p:cNvSpPr>
          <p:nvPr>
            <p:ph type="sldNum" sz="quarter" idx="5"/>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3000161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AVOIDANCE: strategy seeks to put off conflict indefinitely. By delaying or ignoring the conflict, the avoider hopes the problem resolves itself without a confrontation. </a:t>
            </a:r>
          </a:p>
          <a:p>
            <a:r>
              <a:rPr lang="en-US" dirty="0"/>
              <a:t>ACCOMODATION: strategy essentially entails giving the opposing side what it wants. The use of accommodation often occurs when one of the parties wishes to keep the peace or perceives the issue as minor. </a:t>
            </a:r>
          </a:p>
          <a:p>
            <a:r>
              <a:rPr lang="en-US" dirty="0"/>
              <a:t>COMPETITION: strategy to operate as a zero-sum game, in which one side wins and other loses. </a:t>
            </a:r>
          </a:p>
          <a:p>
            <a:r>
              <a:rPr lang="en-US" dirty="0"/>
              <a:t>COMPROMISE: Compromise: strategy typically calls for both sides of a conflict to give up elements of their position in order to establish an acceptable, if not agreeable, solution. </a:t>
            </a:r>
          </a:p>
          <a:p>
            <a:r>
              <a:rPr lang="en-US" dirty="0"/>
              <a:t>COLLABORATION: strategy integrates ideas set out by multiple people. The object is to find a creative solution acceptable to everyone. Collaboration, though useful, calls for a significant time commitment not appropriate to all conflicts. </a:t>
            </a:r>
          </a:p>
          <a:p>
            <a:r>
              <a:rPr lang="en-US" dirty="0"/>
              <a:t>NOT GOOD OR BAD! Situation considerations and… (next slide)</a:t>
            </a:r>
          </a:p>
          <a:p>
            <a:endParaRPr lang="en-US" dirty="0"/>
          </a:p>
        </p:txBody>
      </p:sp>
      <p:sp>
        <p:nvSpPr>
          <p:cNvPr id="4" name="Slide Number Placeholder 3"/>
          <p:cNvSpPr>
            <a:spLocks noGrp="1"/>
          </p:cNvSpPr>
          <p:nvPr>
            <p:ph type="sldNum" sz="quarter" idx="5"/>
          </p:nvPr>
        </p:nvSpPr>
        <p:spPr/>
        <p:txBody>
          <a:bodyPr/>
          <a:lstStyle/>
          <a:p>
            <a:fld id="{A898C551-7708-9B49-90E3-D153F408E572}" type="slidenum">
              <a:rPr lang="en-US" smtClean="0"/>
              <a:t>7</a:t>
            </a:fld>
            <a:endParaRPr lang="en-US"/>
          </a:p>
        </p:txBody>
      </p:sp>
    </p:spTree>
    <p:extLst>
      <p:ext uri="{BB962C8B-B14F-4D97-AF65-F5344CB8AC3E}">
        <p14:creationId xmlns:p14="http://schemas.microsoft.com/office/powerpoint/2010/main" val="4094548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round and round with dynamics at play… hard to figure out just what dynamic most influences the constructive or </a:t>
            </a:r>
            <a:r>
              <a:rPr lang="en-US" dirty="0" err="1"/>
              <a:t>destrctuve</a:t>
            </a:r>
            <a:r>
              <a:rPr lang="en-US" dirty="0"/>
              <a:t> components of conflict management.</a:t>
            </a:r>
          </a:p>
        </p:txBody>
      </p:sp>
      <p:sp>
        <p:nvSpPr>
          <p:cNvPr id="4" name="Slide Number Placeholder 3"/>
          <p:cNvSpPr>
            <a:spLocks noGrp="1"/>
          </p:cNvSpPr>
          <p:nvPr>
            <p:ph type="sldNum" sz="quarter" idx="5"/>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1837972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 on SKILLS- must be developed, practiced</a:t>
            </a:r>
          </a:p>
          <a:p>
            <a:r>
              <a:rPr lang="en-US" dirty="0"/>
              <a:t>A spectrum, not always demonstrated OR surprise yourself!</a:t>
            </a:r>
          </a:p>
          <a:p>
            <a:r>
              <a:rPr lang="en-US" dirty="0"/>
              <a:t>PARTICIPATORY ACTIVITY:</a:t>
            </a:r>
          </a:p>
          <a:p>
            <a:r>
              <a:rPr lang="en-US" dirty="0"/>
              <a:t>Have participants ID leadership skills that support conflict resolution (characteristics and behaviors within each of the SKILL areas)</a:t>
            </a:r>
          </a:p>
        </p:txBody>
      </p:sp>
      <p:sp>
        <p:nvSpPr>
          <p:cNvPr id="4" name="Slide Number Placeholder 3"/>
          <p:cNvSpPr>
            <a:spLocks noGrp="1"/>
          </p:cNvSpPr>
          <p:nvPr>
            <p:ph type="sldNum" sz="quarter" idx="5"/>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1079998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EVERYDAY WISDOM? Self-awareness</a:t>
            </a:r>
          </a:p>
          <a:p>
            <a:r>
              <a:rPr lang="en-US" dirty="0"/>
              <a:t>Process for </a:t>
            </a:r>
            <a:r>
              <a:rPr lang="en-US" dirty="0" err="1"/>
              <a:t>RE:Solutions</a:t>
            </a:r>
            <a:r>
              <a:rPr lang="en-US" dirty="0"/>
              <a:t> at the ASCCC</a:t>
            </a:r>
          </a:p>
          <a:p>
            <a:r>
              <a:rPr lang="en-US" dirty="0"/>
              <a:t>Democracy is messy!</a:t>
            </a:r>
          </a:p>
          <a:p>
            <a:r>
              <a:rPr lang="en-US" dirty="0"/>
              <a:t>See Resolutions workshops for more info!</a:t>
            </a:r>
          </a:p>
          <a:p>
            <a:r>
              <a:rPr lang="en-US" dirty="0"/>
              <a:t>*One way you can support conflict management on your campus?</a:t>
            </a:r>
          </a:p>
          <a:p>
            <a:r>
              <a:rPr lang="en-US" dirty="0"/>
              <a:t>*I commitment to support yourself in conflict management</a:t>
            </a:r>
          </a:p>
        </p:txBody>
      </p:sp>
      <p:sp>
        <p:nvSpPr>
          <p:cNvPr id="4" name="Slide Number Placeholder 3"/>
          <p:cNvSpPr>
            <a:spLocks noGrp="1"/>
          </p:cNvSpPr>
          <p:nvPr>
            <p:ph type="sldNum" sz="quarter" idx="5"/>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687050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901B0-8F55-48F0-A0BA-C68D1231360D}" type="slidenum">
              <a:rPr lang="en-US" smtClean="0"/>
              <a:t>12</a:t>
            </a:fld>
            <a:endParaRPr lang="en-US"/>
          </a:p>
        </p:txBody>
      </p:sp>
    </p:spTree>
    <p:extLst>
      <p:ext uri="{BB962C8B-B14F-4D97-AF65-F5344CB8AC3E}">
        <p14:creationId xmlns:p14="http://schemas.microsoft.com/office/powerpoint/2010/main" val="2307182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June 12,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June 12,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June 12,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June 12,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June 12,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June 12,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June 12,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June 12,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June 12,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June 12,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June 12,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shenderson@losmedanos.edu" TargetMode="External"/><Relationship Id="rId2" Type="http://schemas.openxmlformats.org/officeDocument/2006/relationships/image" Target="../media/image10.jpeg"/><Relationship Id="rId1" Type="http://schemas.openxmlformats.org/officeDocument/2006/relationships/slideLayout" Target="../slideLayouts/slideLayout4.xml"/><Relationship Id="rId5" Type="http://schemas.openxmlformats.org/officeDocument/2006/relationships/hyperlink" Target="mailto:RobersonCa@butte.edu" TargetMode="External"/><Relationship Id="rId4" Type="http://schemas.openxmlformats.org/officeDocument/2006/relationships/hyperlink" Target="mailto:mayv@scc.losrios.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679" y="1521912"/>
            <a:ext cx="8611644" cy="1830888"/>
          </a:xfrm>
        </p:spPr>
        <p:txBody>
          <a:bodyPr/>
          <a:lstStyle/>
          <a:p>
            <a:pPr algn="ctr"/>
            <a:r>
              <a:rPr lang="en-US" sz="4800" b="1" cap="non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Managing Conflict…</a:t>
            </a:r>
            <a:br>
              <a:rPr lang="en-US" sz="4800" b="1" cap="non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4800" b="1" cap="none"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and BEYOND!</a:t>
            </a:r>
          </a:p>
        </p:txBody>
      </p:sp>
      <p:sp>
        <p:nvSpPr>
          <p:cNvPr id="3" name="Subtitle 2"/>
          <p:cNvSpPr>
            <a:spLocks noGrp="1"/>
          </p:cNvSpPr>
          <p:nvPr>
            <p:ph type="subTitle" idx="1"/>
          </p:nvPr>
        </p:nvSpPr>
        <p:spPr>
          <a:xfrm>
            <a:off x="685800" y="3505200"/>
            <a:ext cx="7848600" cy="2895600"/>
          </a:xfrm>
        </p:spPr>
        <p:txBody>
          <a:bodyPr>
            <a:normAutofit/>
          </a:bodyP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a:p>
            <a:pPr algn="ctr"/>
            <a:r>
              <a:rPr lang="en-US" dirty="0">
                <a:latin typeface="Tahoma" panose="020B0604030504040204" pitchFamily="34" charset="0"/>
                <a:ea typeface="Tahoma" panose="020B0604030504040204" pitchFamily="34" charset="0"/>
                <a:cs typeface="Tahoma" panose="020B0604030504040204" pitchFamily="34" charset="0"/>
              </a:rPr>
              <a:t>Silvester Henderson, ASCCC At Large Representative</a:t>
            </a:r>
          </a:p>
          <a:p>
            <a:pPr algn="ctr"/>
            <a:r>
              <a:rPr lang="en-US" dirty="0">
                <a:latin typeface="Tahoma" panose="020B0604030504040204" pitchFamily="34" charset="0"/>
                <a:ea typeface="Tahoma" panose="020B0604030504040204" pitchFamily="34" charset="0"/>
                <a:cs typeface="Tahoma" panose="020B0604030504040204" pitchFamily="34" charset="0"/>
              </a:rPr>
              <a:t>Ginni May, ASCCC Treasurer</a:t>
            </a:r>
          </a:p>
          <a:p>
            <a:pPr algn="ctr"/>
            <a:r>
              <a:rPr lang="en-US" dirty="0">
                <a:latin typeface="Tahoma" panose="020B0604030504040204" pitchFamily="34" charset="0"/>
                <a:ea typeface="Tahoma" panose="020B0604030504040204" pitchFamily="34" charset="0"/>
                <a:cs typeface="Tahoma" panose="020B0604030504040204" pitchFamily="34" charset="0"/>
              </a:rPr>
              <a:t>Carrie Roberson, ASCCC North Representative</a:t>
            </a:r>
          </a:p>
          <a:p>
            <a:pPr algn="ctr"/>
            <a:endParaRPr lang="en-US" dirty="0">
              <a:latin typeface="Tahoma" panose="020B0604030504040204" pitchFamily="34" charset="0"/>
              <a:ea typeface="Tahoma" panose="020B0604030504040204" pitchFamily="34" charset="0"/>
              <a:cs typeface="Tahoma" panose="020B0604030504040204" pitchFamily="34" charset="0"/>
            </a:endParaRPr>
          </a:p>
          <a:p>
            <a:pPr algn="ctr"/>
            <a:r>
              <a:rPr lang="en-US" sz="1800" b="1" dirty="0">
                <a:solidFill>
                  <a:schemeClr val="accent1"/>
                </a:solidFill>
                <a:cs typeface="Times New Roman"/>
              </a:rPr>
              <a:t>Faculty Leadership Institute 2019</a:t>
            </a:r>
          </a:p>
          <a:p>
            <a:pPr algn="ctr"/>
            <a:r>
              <a:rPr lang="en-US" sz="1800" b="1" dirty="0">
                <a:solidFill>
                  <a:schemeClr val="accent1"/>
                </a:solidFill>
                <a:cs typeface="Times New Roman"/>
              </a:rPr>
              <a:t>Sheraton Grand Sacramento</a:t>
            </a:r>
            <a:r>
              <a:rPr lang="en-US" sz="1800" dirty="0">
                <a:ea typeface="Tahoma" panose="020B0604030504040204" pitchFamily="34" charset="0"/>
                <a:cs typeface="Tahoma" panose="020B0604030504040204" pitchFamily="34" charset="0"/>
              </a:rPr>
              <a:t> </a:t>
            </a:r>
          </a:p>
        </p:txBody>
      </p:sp>
      <p:pic>
        <p:nvPicPr>
          <p:cNvPr id="6" name="Picture 5">
            <a:extLst>
              <a:ext uri="{FF2B5EF4-FFF2-40B4-BE49-F238E27FC236}">
                <a16:creationId xmlns:a16="http://schemas.microsoft.com/office/drawing/2014/main" id="{F7D86394-97B1-4A50-9566-A75BB6CDF25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47798" y="504173"/>
            <a:ext cx="4572000" cy="1102500"/>
          </a:xfrm>
          <a:prstGeom prst="rect">
            <a:avLst/>
          </a:prstGeom>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DC512-E474-4999-8DEE-67D855D1507B}"/>
              </a:ext>
            </a:extLst>
          </p:cNvPr>
          <p:cNvSpPr>
            <a:spLocks noGrp="1"/>
          </p:cNvSpPr>
          <p:nvPr>
            <p:ph type="title"/>
          </p:nvPr>
        </p:nvSpPr>
        <p:spPr/>
        <p:txBody>
          <a:bodyPr>
            <a:normAutofit/>
          </a:bodyPr>
          <a:lstStyle/>
          <a:p>
            <a:r>
              <a:rPr lang="en-US" sz="5400" dirty="0">
                <a:effectLst>
                  <a:outerShdw blurRad="38100" dist="38100" dir="2700000" algn="tl">
                    <a:srgbClr val="000000">
                      <a:alpha val="43137"/>
                    </a:srgbClr>
                  </a:outerShdw>
                </a:effectLst>
              </a:rPr>
              <a:t>RE:SOLUTIONS!</a:t>
            </a:r>
          </a:p>
        </p:txBody>
      </p:sp>
      <p:sp>
        <p:nvSpPr>
          <p:cNvPr id="4" name="Content Placeholder 3">
            <a:extLst>
              <a:ext uri="{FF2B5EF4-FFF2-40B4-BE49-F238E27FC236}">
                <a16:creationId xmlns:a16="http://schemas.microsoft.com/office/drawing/2014/main" id="{9F779D99-6679-4C5F-BA1E-9CF9CED58712}"/>
              </a:ext>
            </a:extLst>
          </p:cNvPr>
          <p:cNvSpPr>
            <a:spLocks noGrp="1"/>
          </p:cNvSpPr>
          <p:nvPr>
            <p:ph sz="half" idx="2"/>
          </p:nvPr>
        </p:nvSpPr>
        <p:spPr>
          <a:xfrm>
            <a:off x="4860098" y="1673352"/>
            <a:ext cx="4058434" cy="4718304"/>
          </a:xfrm>
        </p:spPr>
        <p:txBody>
          <a:bodyPr/>
          <a:lstStyle/>
          <a:p>
            <a:r>
              <a:rPr lang="en-US" dirty="0"/>
              <a:t>One size fits all solutions</a:t>
            </a:r>
          </a:p>
          <a:p>
            <a:r>
              <a:rPr lang="en-US" dirty="0"/>
              <a:t>Dismissal of others’ ideas, thoughts, perceptions</a:t>
            </a:r>
          </a:p>
          <a:p>
            <a:r>
              <a:rPr lang="en-US" dirty="0"/>
              <a:t>Ignoring unfavorable variables</a:t>
            </a:r>
          </a:p>
          <a:p>
            <a:r>
              <a:rPr lang="en-US" dirty="0"/>
              <a:t>Accusations/ assumptions</a:t>
            </a:r>
          </a:p>
        </p:txBody>
      </p:sp>
      <p:sp>
        <p:nvSpPr>
          <p:cNvPr id="5" name="Rectangle 4">
            <a:extLst>
              <a:ext uri="{FF2B5EF4-FFF2-40B4-BE49-F238E27FC236}">
                <a16:creationId xmlns:a16="http://schemas.microsoft.com/office/drawing/2014/main" id="{564523C4-1793-4DAF-A292-1B311E0144DC}"/>
              </a:ext>
            </a:extLst>
          </p:cNvPr>
          <p:cNvSpPr/>
          <p:nvPr/>
        </p:nvSpPr>
        <p:spPr>
          <a:xfrm rot="20316336">
            <a:off x="-195670" y="3746019"/>
            <a:ext cx="5560257" cy="923330"/>
          </a:xfrm>
          <a:prstGeom prst="rect">
            <a:avLst/>
          </a:prstGeom>
          <a:noFill/>
        </p:spPr>
        <p:txBody>
          <a:bodyPr wrap="square" lIns="91440" tIns="45720" rIns="91440" bIns="45720">
            <a:spAutoFit/>
          </a:bodyPr>
          <a:lstStyle/>
          <a:p>
            <a:pPr algn="ctr"/>
            <a:r>
              <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rPr>
              <a:t>BEWARE…</a:t>
            </a:r>
          </a:p>
        </p:txBody>
      </p:sp>
    </p:spTree>
    <p:extLst>
      <p:ext uri="{BB962C8B-B14F-4D97-AF65-F5344CB8AC3E}">
        <p14:creationId xmlns:p14="http://schemas.microsoft.com/office/powerpoint/2010/main" val="2874171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5C6DA-40C6-46E9-8C63-70717E32E3AE}"/>
              </a:ext>
            </a:extLst>
          </p:cNvPr>
          <p:cNvSpPr>
            <a:spLocks noGrp="1"/>
          </p:cNvSpPr>
          <p:nvPr>
            <p:ph type="title"/>
          </p:nvPr>
        </p:nvSpPr>
        <p:spPr>
          <a:xfrm>
            <a:off x="457200" y="533399"/>
            <a:ext cx="8229600" cy="1226507"/>
          </a:xfrm>
        </p:spPr>
        <p:txBody>
          <a:bodyPr>
            <a:normAutofit/>
          </a:bodyPr>
          <a:lstStyle/>
          <a:p>
            <a:r>
              <a:rPr lang="en-US" sz="5400" dirty="0">
                <a:effectLst>
                  <a:outerShdw blurRad="38100" dist="38100" dir="2700000" algn="tl">
                    <a:srgbClr val="000000">
                      <a:alpha val="43137"/>
                    </a:srgbClr>
                  </a:outerShdw>
                </a:effectLst>
              </a:rPr>
              <a:t>RE:SOLUTIONS!</a:t>
            </a:r>
          </a:p>
        </p:txBody>
      </p:sp>
      <p:sp>
        <p:nvSpPr>
          <p:cNvPr id="3" name="Content Placeholder 2">
            <a:extLst>
              <a:ext uri="{FF2B5EF4-FFF2-40B4-BE49-F238E27FC236}">
                <a16:creationId xmlns:a16="http://schemas.microsoft.com/office/drawing/2014/main" id="{CF586A1D-3063-4DC6-91C0-B6783CB6A20C}"/>
              </a:ext>
            </a:extLst>
          </p:cNvPr>
          <p:cNvSpPr>
            <a:spLocks noGrp="1"/>
          </p:cNvSpPr>
          <p:nvPr>
            <p:ph sz="half" idx="1"/>
          </p:nvPr>
        </p:nvSpPr>
        <p:spPr>
          <a:xfrm>
            <a:off x="457199" y="1673352"/>
            <a:ext cx="4283901" cy="4718304"/>
          </a:xfrm>
        </p:spPr>
        <p:txBody>
          <a:bodyPr>
            <a:normAutofit/>
          </a:bodyPr>
          <a:lstStyle/>
          <a:p>
            <a:pPr marL="0" indent="0">
              <a:buNone/>
            </a:pPr>
            <a:endParaRPr lang="en-US" b="1" dirty="0"/>
          </a:p>
          <a:p>
            <a:pPr marL="0" indent="0">
              <a:buNone/>
            </a:pPr>
            <a:endParaRPr lang="en-US" b="1" dirty="0"/>
          </a:p>
          <a:p>
            <a:pPr marL="0" indent="0">
              <a:buNone/>
            </a:pPr>
            <a:r>
              <a:rPr lang="en-US" b="1" dirty="0"/>
              <a:t>EFFECTIVE STRATEGIES for MANAGING CONFLICT</a:t>
            </a:r>
          </a:p>
          <a:p>
            <a:endParaRPr lang="en-US" dirty="0"/>
          </a:p>
          <a:p>
            <a:endParaRPr lang="en-US" dirty="0"/>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C627A106-8616-4E4C-8128-F32376694DBF}"/>
              </a:ext>
            </a:extLst>
          </p:cNvPr>
          <p:cNvSpPr>
            <a:spLocks noGrp="1"/>
          </p:cNvSpPr>
          <p:nvPr>
            <p:ph sz="half" idx="2"/>
          </p:nvPr>
        </p:nvSpPr>
        <p:spPr>
          <a:xfrm>
            <a:off x="4672207" y="1866378"/>
            <a:ext cx="4283901" cy="4525278"/>
          </a:xfrm>
        </p:spPr>
        <p:txBody>
          <a:bodyPr>
            <a:normAutofit/>
          </a:bodyPr>
          <a:lstStyle/>
          <a:p>
            <a:r>
              <a:rPr lang="en-US" dirty="0"/>
              <a:t>Understand realities</a:t>
            </a:r>
          </a:p>
          <a:p>
            <a:r>
              <a:rPr lang="en-US" dirty="0"/>
              <a:t>Identify the “why”</a:t>
            </a:r>
          </a:p>
          <a:p>
            <a:r>
              <a:rPr lang="en-US" dirty="0"/>
              <a:t>Consider the conflict culture</a:t>
            </a:r>
          </a:p>
          <a:p>
            <a:r>
              <a:rPr lang="en-US" dirty="0"/>
              <a:t>Recognize conflict dynamics</a:t>
            </a:r>
          </a:p>
          <a:p>
            <a:r>
              <a:rPr lang="en-US" dirty="0"/>
              <a:t>Enhance intra/ interpersonal skills</a:t>
            </a:r>
          </a:p>
        </p:txBody>
      </p:sp>
    </p:spTree>
    <p:extLst>
      <p:ext uri="{BB962C8B-B14F-4D97-AF65-F5344CB8AC3E}">
        <p14:creationId xmlns:p14="http://schemas.microsoft.com/office/powerpoint/2010/main" val="2452746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470261"/>
          </a:xfrm>
        </p:spPr>
        <p:txBody>
          <a:bodyPr>
            <a:normAutofit fontScale="90000"/>
          </a:bodyPr>
          <a:lstStyle/>
          <a:p>
            <a:pPr algn="ctr"/>
            <a:br>
              <a:rPr lang="en-US" sz="4900" b="1" dirty="0">
                <a:latin typeface="+mn-lt"/>
                <a:cs typeface="Times New Roman" panose="02020603050405020304" pitchFamily="18" charset="0"/>
              </a:rPr>
            </a:br>
            <a:r>
              <a:rPr lang="en-US" sz="4900" b="1" dirty="0">
                <a:latin typeface="+mn-lt"/>
                <a:cs typeface="Times New Roman" panose="02020603050405020304" pitchFamily="18" charset="0"/>
              </a:rPr>
              <a:t>Communication Styles  </a:t>
            </a:r>
            <a:br>
              <a:rPr lang="en-US" sz="4900" b="1" dirty="0">
                <a:latin typeface="+mn-lt"/>
                <a:cs typeface="Times New Roman" panose="02020603050405020304" pitchFamily="18" charset="0"/>
              </a:rPr>
            </a:br>
            <a:r>
              <a:rPr lang="en-US" sz="3100" b="1" dirty="0">
                <a:latin typeface="+mn-lt"/>
                <a:cs typeface="Times New Roman" panose="02020603050405020304" pitchFamily="18" charset="0"/>
              </a:rPr>
              <a:t>“Heart of the Problem”</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4294967295"/>
          </p:nvPr>
        </p:nvSpPr>
        <p:spPr>
          <a:xfrm>
            <a:off x="331838" y="2242159"/>
            <a:ext cx="4011563" cy="4240060"/>
          </a:xfrm>
        </p:spPr>
        <p:txBody>
          <a:bodyPr>
            <a:normAutofit/>
          </a:bodyPr>
          <a:lstStyle/>
          <a:p>
            <a:pPr marL="257175" indent="-257175"/>
            <a:r>
              <a:rPr lang="en-US" dirty="0"/>
              <a:t>Socialization practices &amp; problem solving</a:t>
            </a:r>
          </a:p>
          <a:p>
            <a:endParaRPr lang="en-US" dirty="0"/>
          </a:p>
          <a:p>
            <a:pPr marL="257175" indent="-257175"/>
            <a:r>
              <a:rPr lang="en-US" dirty="0"/>
              <a:t>Barriers to collaboration</a:t>
            </a:r>
          </a:p>
          <a:p>
            <a:endParaRPr lang="en-US" dirty="0"/>
          </a:p>
          <a:p>
            <a:pPr marL="257175" indent="-257175"/>
            <a:r>
              <a:rPr lang="en-US" dirty="0"/>
              <a:t>Challenges surrounding institutional transformation</a:t>
            </a:r>
          </a:p>
          <a:p>
            <a:endParaRPr lang="en-US" sz="1800" dirty="0"/>
          </a:p>
        </p:txBody>
      </p:sp>
      <p:pic>
        <p:nvPicPr>
          <p:cNvPr id="5" name="Content Placeholder 4"/>
          <p:cNvPicPr>
            <a:picLocks noGrp="1" noChangeAspect="1"/>
          </p:cNvPicPr>
          <p:nvPr>
            <p:ph idx="4294967295"/>
          </p:nvPr>
        </p:nvPicPr>
        <p:blipFill>
          <a:blip r:embed="rId3"/>
          <a:stretch>
            <a:fillRect/>
          </a:stretch>
        </p:blipFill>
        <p:spPr>
          <a:xfrm>
            <a:off x="4264127" y="2167003"/>
            <a:ext cx="4548035" cy="3319397"/>
          </a:xfrm>
          <a:prstGeom prst="rect">
            <a:avLst/>
          </a:prstGeom>
        </p:spPr>
      </p:pic>
    </p:spTree>
    <p:extLst>
      <p:ext uri="{BB962C8B-B14F-4D97-AF65-F5344CB8AC3E}">
        <p14:creationId xmlns:p14="http://schemas.microsoft.com/office/powerpoint/2010/main" val="3932832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BC7ED-248D-4D37-9534-78A08A9A1E5B}"/>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Let’s give it a try…</a:t>
            </a:r>
          </a:p>
        </p:txBody>
      </p:sp>
      <p:sp>
        <p:nvSpPr>
          <p:cNvPr id="3" name="Content Placeholder 2">
            <a:extLst>
              <a:ext uri="{FF2B5EF4-FFF2-40B4-BE49-F238E27FC236}">
                <a16:creationId xmlns:a16="http://schemas.microsoft.com/office/drawing/2014/main" id="{D683CC49-C271-44FA-8F00-608C3787B8C5}"/>
              </a:ext>
            </a:extLst>
          </p:cNvPr>
          <p:cNvSpPr>
            <a:spLocks noGrp="1"/>
          </p:cNvSpPr>
          <p:nvPr>
            <p:ph sz="half" idx="1"/>
          </p:nvPr>
        </p:nvSpPr>
        <p:spPr/>
        <p:txBody>
          <a:bodyPr/>
          <a:lstStyle/>
          <a:p>
            <a:r>
              <a:rPr lang="en-US" dirty="0"/>
              <a:t>SCENARIO #1:</a:t>
            </a:r>
          </a:p>
          <a:p>
            <a:endParaRPr lang="en-US" dirty="0"/>
          </a:p>
          <a:p>
            <a:pPr marL="0" indent="0" algn="ctr">
              <a:buNone/>
            </a:pPr>
            <a:r>
              <a:rPr lang="en-US" dirty="0"/>
              <a:t>Two disciplines do not agree about who owns a particular class</a:t>
            </a:r>
          </a:p>
          <a:p>
            <a:pPr marL="0" indent="0">
              <a:buNone/>
            </a:pPr>
            <a:endParaRPr lang="en-US" dirty="0"/>
          </a:p>
        </p:txBody>
      </p:sp>
      <p:sp>
        <p:nvSpPr>
          <p:cNvPr id="4" name="Content Placeholder 3">
            <a:extLst>
              <a:ext uri="{FF2B5EF4-FFF2-40B4-BE49-F238E27FC236}">
                <a16:creationId xmlns:a16="http://schemas.microsoft.com/office/drawing/2014/main" id="{9A1F5AD4-228B-42D1-8328-D642B543705B}"/>
              </a:ext>
            </a:extLst>
          </p:cNvPr>
          <p:cNvSpPr>
            <a:spLocks noGrp="1"/>
          </p:cNvSpPr>
          <p:nvPr>
            <p:ph sz="half" idx="2"/>
          </p:nvPr>
        </p:nvSpPr>
        <p:spPr>
          <a:xfrm>
            <a:off x="4495800" y="1673352"/>
            <a:ext cx="4191000" cy="4718304"/>
          </a:xfrm>
        </p:spPr>
        <p:txBody>
          <a:bodyPr/>
          <a:lstStyle/>
          <a:p>
            <a:r>
              <a:rPr lang="en-US" dirty="0"/>
              <a:t>SCENARIO #2:</a:t>
            </a:r>
          </a:p>
          <a:p>
            <a:endParaRPr lang="en-US" dirty="0"/>
          </a:p>
          <a:p>
            <a:pPr marL="0" indent="0" algn="ctr">
              <a:buNone/>
            </a:pPr>
            <a:r>
              <a:rPr lang="en-US" dirty="0"/>
              <a:t>Philosophical and </a:t>
            </a:r>
            <a:r>
              <a:rPr lang="en-US"/>
              <a:t>practical disagreement </a:t>
            </a:r>
            <a:r>
              <a:rPr lang="en-US" dirty="0"/>
              <a:t>about when a core course within a program is scheduled</a:t>
            </a:r>
          </a:p>
        </p:txBody>
      </p:sp>
    </p:spTree>
    <p:extLst>
      <p:ext uri="{BB962C8B-B14F-4D97-AF65-F5344CB8AC3E}">
        <p14:creationId xmlns:p14="http://schemas.microsoft.com/office/powerpoint/2010/main" val="8227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b="1" dirty="0">
                <a:effectLst>
                  <a:outerShdw blurRad="38100" dist="38100" dir="2700000" algn="tl">
                    <a:srgbClr val="000000">
                      <a:alpha val="43137"/>
                    </a:srgbClr>
                  </a:outerShdw>
                </a:effectLst>
              </a:rPr>
              <a:t>THANK YOU- and GOOD LUCK!</a:t>
            </a:r>
          </a:p>
        </p:txBody>
      </p:sp>
      <p:pic>
        <p:nvPicPr>
          <p:cNvPr id="6" name="Picture 2" descr="questions">
            <a:extLst>
              <a:ext uri="{FF2B5EF4-FFF2-40B4-BE49-F238E27FC236}">
                <a16:creationId xmlns:a16="http://schemas.microsoft.com/office/drawing/2014/main" id="{42B6F758-AABE-4679-B3B7-6C1F5C80071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rot="644281">
            <a:off x="4338685" y="1658722"/>
            <a:ext cx="4311259" cy="392799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B7C7C79-E7DE-423B-BAB3-306CE53E65DD}"/>
              </a:ext>
            </a:extLst>
          </p:cNvPr>
          <p:cNvSpPr>
            <a:spLocks noGrp="1"/>
          </p:cNvSpPr>
          <p:nvPr>
            <p:ph sz="half" idx="2"/>
          </p:nvPr>
        </p:nvSpPr>
        <p:spPr>
          <a:xfrm>
            <a:off x="294363" y="3977014"/>
            <a:ext cx="8392438" cy="2799567"/>
          </a:xfrm>
        </p:spPr>
        <p:txBody>
          <a:bodyPr>
            <a:normAutofit fontScale="77500" lnSpcReduction="20000"/>
          </a:bodyPr>
          <a:lstStyle/>
          <a:p>
            <a:pPr marL="0" indent="0">
              <a:buNone/>
            </a:pPr>
            <a:r>
              <a:rPr lang="en-US" dirty="0"/>
              <a:t>Silvester Henderson</a:t>
            </a:r>
          </a:p>
          <a:p>
            <a:pPr marL="0" indent="0">
              <a:buNone/>
            </a:pPr>
            <a:r>
              <a:rPr lang="en-US" dirty="0">
                <a:solidFill>
                  <a:schemeClr val="accent1"/>
                </a:solidFill>
                <a:hlinkClick r:id="rId3">
                  <a:extLst>
                    <a:ext uri="{A12FA001-AC4F-418D-AE19-62706E023703}">
                      <ahyp:hlinkClr xmlns:ahyp="http://schemas.microsoft.com/office/drawing/2018/hyperlinkcolor" val="tx"/>
                    </a:ext>
                  </a:extLst>
                </a:hlinkClick>
              </a:rPr>
              <a:t>shenderson@losmedanos.edu</a:t>
            </a:r>
            <a:endParaRPr lang="en-US" dirty="0">
              <a:solidFill>
                <a:schemeClr val="accent1"/>
              </a:solidFill>
            </a:endParaRPr>
          </a:p>
          <a:p>
            <a:pPr marL="0" indent="0">
              <a:buNone/>
            </a:pPr>
            <a:endParaRPr lang="en-US" dirty="0"/>
          </a:p>
          <a:p>
            <a:pPr marL="0" indent="0">
              <a:buNone/>
            </a:pPr>
            <a:r>
              <a:rPr lang="en-US" dirty="0"/>
              <a:t>Ginni May</a:t>
            </a:r>
          </a:p>
          <a:p>
            <a:pPr marL="0" indent="0">
              <a:buNone/>
            </a:pPr>
            <a:r>
              <a:rPr lang="en-US" dirty="0">
                <a:solidFill>
                  <a:srgbClr val="C00000"/>
                </a:solidFill>
                <a:hlinkClick r:id="rId4">
                  <a:extLst>
                    <a:ext uri="{A12FA001-AC4F-418D-AE19-62706E023703}">
                      <ahyp:hlinkClr xmlns:ahyp="http://schemas.microsoft.com/office/drawing/2018/hyperlinkcolor" val="tx"/>
                    </a:ext>
                  </a:extLst>
                </a:hlinkClick>
              </a:rPr>
              <a:t>mayv@scc.losrios.edu</a:t>
            </a:r>
            <a:endParaRPr lang="en-US" dirty="0">
              <a:solidFill>
                <a:srgbClr val="C00000"/>
              </a:solidFill>
            </a:endParaRPr>
          </a:p>
          <a:p>
            <a:pPr marL="0" indent="0">
              <a:buNone/>
            </a:pPr>
            <a:endParaRPr lang="en-US" dirty="0"/>
          </a:p>
          <a:p>
            <a:pPr marL="0" indent="0">
              <a:buNone/>
            </a:pPr>
            <a:r>
              <a:rPr lang="en-US" dirty="0"/>
              <a:t>Carrie Roberson</a:t>
            </a:r>
          </a:p>
          <a:p>
            <a:pPr marL="0" indent="0">
              <a:buNone/>
            </a:pPr>
            <a:r>
              <a:rPr lang="en-US" dirty="0">
                <a:solidFill>
                  <a:srgbClr val="C00000"/>
                </a:solidFill>
                <a:hlinkClick r:id="rId5">
                  <a:extLst>
                    <a:ext uri="{A12FA001-AC4F-418D-AE19-62706E023703}">
                      <ahyp:hlinkClr xmlns:ahyp="http://schemas.microsoft.com/office/drawing/2018/hyperlinkcolor" val="tx"/>
                    </a:ext>
                  </a:extLst>
                </a:hlinkClick>
              </a:rPr>
              <a:t>RobersonCa@butte.edu</a:t>
            </a:r>
            <a:endParaRPr lang="en-US" dirty="0">
              <a:solidFill>
                <a:srgbClr val="C00000"/>
              </a:solidFill>
            </a:endParaRPr>
          </a:p>
        </p:txBody>
      </p:sp>
    </p:spTree>
    <p:extLst>
      <p:ext uri="{BB962C8B-B14F-4D97-AF65-F5344CB8AC3E}">
        <p14:creationId xmlns:p14="http://schemas.microsoft.com/office/powerpoint/2010/main" val="389443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Here we are…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Many individuals at colleges are experiencing “initiative fatigue,” finding their patience, tolerance, and the ability to work collaboratively wearing thin. In turn, this affects various institutional and governance components of the college or district and has the potential to create workplace conflict. This breakout will reiterate the importance of developing interpersonal skills and consider conflict resolution approaches that can positively enhance our work. Bring your </a:t>
            </a:r>
            <a:r>
              <a:rPr lang="en-US" i="1" dirty="0"/>
              <a:t>everyday wisdom</a:t>
            </a:r>
            <a:r>
              <a:rPr lang="en-US" dirty="0"/>
              <a:t> and join us to address critical steps toward managing conflict and engaging in inclusionary practices that support a peaceful and productive work environment. </a:t>
            </a:r>
          </a:p>
        </p:txBody>
      </p:sp>
    </p:spTree>
    <p:extLst>
      <p:ext uri="{BB962C8B-B14F-4D97-AF65-F5344CB8AC3E}">
        <p14:creationId xmlns:p14="http://schemas.microsoft.com/office/powerpoint/2010/main" val="2762427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2">
            <a:extLst>
              <a:ext uri="{FF2B5EF4-FFF2-40B4-BE49-F238E27FC236}">
                <a16:creationId xmlns:a16="http://schemas.microsoft.com/office/drawing/2014/main" id="{C669989A-7696-4E00-A1B0-D33514254B37}"/>
              </a:ext>
            </a:extLst>
          </p:cNvPr>
          <p:cNvPicPr>
            <a:picLocks noChangeAspect="1"/>
          </p:cNvPicPr>
          <p:nvPr/>
        </p:nvPicPr>
        <p:blipFill>
          <a:blip r:embed="rId3"/>
          <a:stretch>
            <a:fillRect/>
          </a:stretch>
        </p:blipFill>
        <p:spPr>
          <a:xfrm>
            <a:off x="1271441" y="1451431"/>
            <a:ext cx="6784209" cy="3834553"/>
          </a:xfrm>
          <a:prstGeom prst="rect">
            <a:avLst/>
          </a:prstGeom>
        </p:spPr>
      </p:pic>
    </p:spTree>
    <p:extLst>
      <p:ext uri="{BB962C8B-B14F-4D97-AF65-F5344CB8AC3E}">
        <p14:creationId xmlns:p14="http://schemas.microsoft.com/office/powerpoint/2010/main" val="260010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outerShdw blurRad="38100" dist="38100" dir="2700000" algn="tl">
                    <a:srgbClr val="000000">
                      <a:alpha val="43137"/>
                    </a:srgbClr>
                  </a:outerShdw>
                </a:effectLst>
              </a:rPr>
              <a:t>TODAY</a:t>
            </a:r>
          </a:p>
        </p:txBody>
      </p:sp>
      <p:sp>
        <p:nvSpPr>
          <p:cNvPr id="3" name="Content Placeholder 2"/>
          <p:cNvSpPr>
            <a:spLocks noGrp="1"/>
          </p:cNvSpPr>
          <p:nvPr>
            <p:ph idx="1"/>
          </p:nvPr>
        </p:nvSpPr>
        <p:spPr>
          <a:xfrm>
            <a:off x="325677" y="1600200"/>
            <a:ext cx="8530223" cy="5032332"/>
          </a:xfrm>
        </p:spPr>
        <p:txBody>
          <a:bodyPr>
            <a:normAutofit/>
          </a:bodyPr>
          <a:lstStyle/>
          <a:p>
            <a:r>
              <a:rPr lang="en-US" dirty="0"/>
              <a:t>“Initiative fatigue”- who, what, when, where, why?</a:t>
            </a:r>
          </a:p>
          <a:p>
            <a:r>
              <a:rPr lang="en-US" dirty="0"/>
              <a:t>Conflict? </a:t>
            </a:r>
            <a:r>
              <a:rPr lang="en-US" dirty="0" err="1"/>
              <a:t>CONFLICT</a:t>
            </a:r>
            <a:r>
              <a:rPr lang="en-US" dirty="0"/>
              <a:t>!</a:t>
            </a:r>
          </a:p>
          <a:p>
            <a:r>
              <a:rPr lang="en-US" dirty="0"/>
              <a:t>Interpersonal skills- constructive or destructive?</a:t>
            </a:r>
          </a:p>
          <a:p>
            <a:r>
              <a:rPr lang="en-US" dirty="0"/>
              <a:t>RE: Solutions!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5" name="Picture 4" descr="http://ronedmondson.com/wp-content/uploads/2010/12/success-learn-lead.jpg">
            <a:extLst>
              <a:ext uri="{FF2B5EF4-FFF2-40B4-BE49-F238E27FC236}">
                <a16:creationId xmlns:a16="http://schemas.microsoft.com/office/drawing/2014/main" id="{3DDF1875-382D-496F-9290-6C27D7237D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4620" y="3429000"/>
            <a:ext cx="4058432" cy="3043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56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1A159-513F-4457-AC80-F7EDA5372D5F}"/>
              </a:ext>
            </a:extLst>
          </p:cNvPr>
          <p:cNvSpPr>
            <a:spLocks noGrp="1"/>
          </p:cNvSpPr>
          <p:nvPr>
            <p:ph type="title"/>
          </p:nvPr>
        </p:nvSpPr>
        <p:spPr>
          <a:xfrm>
            <a:off x="457200" y="375782"/>
            <a:ext cx="8229600" cy="1039660"/>
          </a:xfrm>
        </p:spPr>
        <p:txBody>
          <a:bodyPr/>
          <a:lstStyle/>
          <a:p>
            <a:r>
              <a:rPr lang="en-US" dirty="0">
                <a:effectLst>
                  <a:outerShdw blurRad="38100" dist="38100" dir="2700000" algn="tl">
                    <a:srgbClr val="000000">
                      <a:alpha val="43137"/>
                    </a:srgbClr>
                  </a:outerShdw>
                </a:effectLst>
              </a:rPr>
              <a:t>“Initiative fatigue” REALITIES!</a:t>
            </a:r>
          </a:p>
        </p:txBody>
      </p:sp>
      <p:sp>
        <p:nvSpPr>
          <p:cNvPr id="3" name="Content Placeholder 2">
            <a:extLst>
              <a:ext uri="{FF2B5EF4-FFF2-40B4-BE49-F238E27FC236}">
                <a16:creationId xmlns:a16="http://schemas.microsoft.com/office/drawing/2014/main" id="{E672B40C-345F-47A8-B168-D87DB2C218EA}"/>
              </a:ext>
            </a:extLst>
          </p:cNvPr>
          <p:cNvSpPr>
            <a:spLocks noGrp="1"/>
          </p:cNvSpPr>
          <p:nvPr>
            <p:ph idx="1"/>
          </p:nvPr>
        </p:nvSpPr>
        <p:spPr>
          <a:xfrm>
            <a:off x="457200" y="1524000"/>
            <a:ext cx="8229600" cy="3574093"/>
          </a:xfrm>
        </p:spPr>
        <p:txBody>
          <a:bodyPr>
            <a:normAutofit fontScale="92500" lnSpcReduction="10000"/>
          </a:bodyPr>
          <a:lstStyle/>
          <a:p>
            <a:r>
              <a:rPr lang="en-US" b="1" dirty="0"/>
              <a:t>WHO: </a:t>
            </a:r>
            <a:r>
              <a:rPr lang="en-US" dirty="0"/>
              <a:t>we are a system</a:t>
            </a:r>
          </a:p>
          <a:p>
            <a:r>
              <a:rPr lang="en-US" b="1" dirty="0"/>
              <a:t>WHAT: </a:t>
            </a:r>
            <a:r>
              <a:rPr lang="en-US" dirty="0"/>
              <a:t>system driven by legislation and law</a:t>
            </a:r>
          </a:p>
          <a:p>
            <a:r>
              <a:rPr lang="en-US" b="1" dirty="0"/>
              <a:t>WHEN: </a:t>
            </a:r>
            <a:r>
              <a:rPr lang="en-US" dirty="0"/>
              <a:t>now…and forever?</a:t>
            </a:r>
          </a:p>
          <a:p>
            <a:r>
              <a:rPr lang="en-US" b="1" dirty="0"/>
              <a:t>WHERE: </a:t>
            </a:r>
            <a:r>
              <a:rPr lang="en-US" dirty="0"/>
              <a:t>CCCCO, local college, department/program, other?</a:t>
            </a:r>
          </a:p>
          <a:p>
            <a:r>
              <a:rPr lang="en-US" b="1" dirty="0"/>
              <a:t>WHY: </a:t>
            </a:r>
            <a:r>
              <a:rPr lang="en-US" dirty="0"/>
              <a:t>students!</a:t>
            </a:r>
          </a:p>
          <a:p>
            <a:r>
              <a:rPr lang="en-US" b="1" dirty="0"/>
              <a:t>HOW: </a:t>
            </a:r>
            <a:r>
              <a:rPr lang="en-US" dirty="0"/>
              <a:t>114 ways of doing, </a:t>
            </a:r>
          </a:p>
          <a:p>
            <a:pPr marL="0" indent="0">
              <a:buNone/>
            </a:pPr>
            <a:r>
              <a:rPr lang="en-US" dirty="0"/>
              <a:t>             114 ways of being</a:t>
            </a:r>
          </a:p>
        </p:txBody>
      </p:sp>
      <p:pic>
        <p:nvPicPr>
          <p:cNvPr id="6" name="Picture 5">
            <a:extLst>
              <a:ext uri="{FF2B5EF4-FFF2-40B4-BE49-F238E27FC236}">
                <a16:creationId xmlns:a16="http://schemas.microsoft.com/office/drawing/2014/main" id="{E3772F20-50A2-4A8B-8D9E-9F5EF09D7295}"/>
              </a:ext>
            </a:extLst>
          </p:cNvPr>
          <p:cNvPicPr>
            <a:picLocks noChangeAspect="1"/>
          </p:cNvPicPr>
          <p:nvPr/>
        </p:nvPicPr>
        <p:blipFill>
          <a:blip r:embed="rId2"/>
          <a:stretch>
            <a:fillRect/>
          </a:stretch>
        </p:blipFill>
        <p:spPr>
          <a:xfrm>
            <a:off x="5201972" y="3429000"/>
            <a:ext cx="3885660" cy="3254089"/>
          </a:xfrm>
          <a:prstGeom prst="rect">
            <a:avLst/>
          </a:prstGeom>
        </p:spPr>
      </p:pic>
    </p:spTree>
    <p:extLst>
      <p:ext uri="{BB962C8B-B14F-4D97-AF65-F5344CB8AC3E}">
        <p14:creationId xmlns:p14="http://schemas.microsoft.com/office/powerpoint/2010/main" val="348259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775D5-42E5-48CD-A26F-C88180344B16}"/>
              </a:ext>
            </a:extLst>
          </p:cNvPr>
          <p:cNvSpPr>
            <a:spLocks noGrp="1"/>
          </p:cNvSpPr>
          <p:nvPr>
            <p:ph type="title"/>
          </p:nvPr>
        </p:nvSpPr>
        <p:spPr/>
        <p:txBody>
          <a:bodyPr/>
          <a:lstStyle/>
          <a:p>
            <a:pPr algn="ctr"/>
            <a:r>
              <a:rPr lang="en-US" dirty="0">
                <a:effectLst>
                  <a:outerShdw blurRad="38100" dist="38100" dir="2700000" algn="tl">
                    <a:srgbClr val="000000">
                      <a:alpha val="43137"/>
                    </a:srgbClr>
                  </a:outerShdw>
                </a:effectLst>
              </a:rPr>
              <a:t>Conflict? </a:t>
            </a:r>
            <a:r>
              <a:rPr lang="en-US" dirty="0">
                <a:effectLst>
                  <a:outerShdw blurRad="38100" dist="38100" dir="2700000" algn="tl">
                    <a:srgbClr val="000000">
                      <a:alpha val="43137"/>
                    </a:srgbClr>
                  </a:outerShdw>
                </a:effectLst>
                <a:sym typeface="Wingdings" panose="05000000000000000000" pitchFamily="2" charset="2"/>
              </a:rPr>
              <a:t></a:t>
            </a:r>
            <a:r>
              <a:rPr lang="en-US" dirty="0">
                <a:effectLst>
                  <a:outerShdw blurRad="38100" dist="38100" dir="2700000" algn="tl">
                    <a:srgbClr val="000000">
                      <a:alpha val="43137"/>
                    </a:srgbClr>
                  </a:outerShdw>
                </a:effectLst>
              </a:rPr>
              <a:t> CONFLICT!</a:t>
            </a:r>
          </a:p>
        </p:txBody>
      </p:sp>
      <p:sp>
        <p:nvSpPr>
          <p:cNvPr id="3" name="Content Placeholder 2">
            <a:extLst>
              <a:ext uri="{FF2B5EF4-FFF2-40B4-BE49-F238E27FC236}">
                <a16:creationId xmlns:a16="http://schemas.microsoft.com/office/drawing/2014/main" id="{78782564-6108-4508-8F33-D054EFA15BFD}"/>
              </a:ext>
            </a:extLst>
          </p:cNvPr>
          <p:cNvSpPr>
            <a:spLocks noGrp="1"/>
          </p:cNvSpPr>
          <p:nvPr>
            <p:ph idx="1"/>
          </p:nvPr>
        </p:nvSpPr>
        <p:spPr/>
        <p:txBody>
          <a:bodyPr>
            <a:normAutofit/>
          </a:bodyPr>
          <a:lstStyle/>
          <a:p>
            <a:pPr marL="0" indent="0" algn="ctr">
              <a:buNone/>
            </a:pPr>
            <a:r>
              <a:rPr lang="en-US" dirty="0"/>
              <a:t>Conflict is inevitable!</a:t>
            </a:r>
          </a:p>
          <a:p>
            <a:pPr marL="0" indent="0">
              <a:buNone/>
            </a:pPr>
            <a:r>
              <a:rPr lang="en-US" dirty="0"/>
              <a:t>WHY?</a:t>
            </a:r>
          </a:p>
          <a:p>
            <a:pPr marL="0" indent="0">
              <a:buNone/>
            </a:pPr>
            <a:r>
              <a:rPr lang="en-US" dirty="0">
                <a:solidFill>
                  <a:srgbClr val="C00000"/>
                </a:solidFill>
              </a:rPr>
              <a:t>~~~~~</a:t>
            </a:r>
          </a:p>
          <a:p>
            <a:r>
              <a:rPr lang="en-US" dirty="0"/>
              <a:t>Assumptions, perceptions, and values</a:t>
            </a:r>
          </a:p>
          <a:p>
            <a:r>
              <a:rPr lang="en-US" dirty="0"/>
              <a:t>Status quo (institutional practices/norms)</a:t>
            </a:r>
          </a:p>
          <a:p>
            <a:r>
              <a:rPr lang="en-US" dirty="0"/>
              <a:t>Ownership/ Fear of Loss</a:t>
            </a:r>
          </a:p>
          <a:p>
            <a:r>
              <a:rPr lang="en-US" dirty="0"/>
              <a:t>Communication (social/cultural)</a:t>
            </a:r>
          </a:p>
          <a:p>
            <a:r>
              <a:rPr lang="en-US" dirty="0"/>
              <a:t>Knowledge, experience, expertise </a:t>
            </a:r>
          </a:p>
          <a:p>
            <a:r>
              <a:rPr lang="en-US" dirty="0"/>
              <a:t>What else?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0604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FA4DB-A913-4973-80AD-103F2B6682D7}"/>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CONFLICT Considerations…</a:t>
            </a:r>
          </a:p>
        </p:txBody>
      </p:sp>
      <p:sp>
        <p:nvSpPr>
          <p:cNvPr id="3" name="Content Placeholder 2">
            <a:extLst>
              <a:ext uri="{FF2B5EF4-FFF2-40B4-BE49-F238E27FC236}">
                <a16:creationId xmlns:a16="http://schemas.microsoft.com/office/drawing/2014/main" id="{043D8CCB-782C-4FA5-AC0B-05FCE8A63C39}"/>
              </a:ext>
            </a:extLst>
          </p:cNvPr>
          <p:cNvSpPr>
            <a:spLocks noGrp="1"/>
          </p:cNvSpPr>
          <p:nvPr>
            <p:ph idx="1"/>
          </p:nvPr>
        </p:nvSpPr>
        <p:spPr/>
        <p:txBody>
          <a:bodyPr>
            <a:normAutofit/>
          </a:bodyPr>
          <a:lstStyle/>
          <a:p>
            <a:pPr marL="0" indent="0">
              <a:buNone/>
            </a:pPr>
            <a:r>
              <a:rPr lang="en-US" sz="3200" dirty="0"/>
              <a:t>What is the </a:t>
            </a:r>
            <a:r>
              <a:rPr lang="en-US" sz="3200" dirty="0">
                <a:effectLst>
                  <a:outerShdw blurRad="38100" dist="38100" dir="2700000" algn="tl">
                    <a:srgbClr val="000000">
                      <a:alpha val="43137"/>
                    </a:srgbClr>
                  </a:outerShdw>
                </a:effectLst>
              </a:rPr>
              <a:t>culture</a:t>
            </a:r>
            <a:r>
              <a:rPr lang="en-US" sz="3200" dirty="0"/>
              <a:t> around conflict?</a:t>
            </a:r>
          </a:p>
          <a:p>
            <a:pPr marL="0" indent="0">
              <a:buNone/>
            </a:pPr>
            <a:endParaRPr lang="en-US" sz="3200" dirty="0"/>
          </a:p>
          <a:p>
            <a:r>
              <a:rPr lang="en-US" sz="3200" dirty="0"/>
              <a:t> Avoidance </a:t>
            </a:r>
          </a:p>
          <a:p>
            <a:r>
              <a:rPr lang="en-US" sz="3200" dirty="0"/>
              <a:t> Accommodation </a:t>
            </a:r>
          </a:p>
          <a:p>
            <a:r>
              <a:rPr lang="en-US" sz="3200" dirty="0"/>
              <a:t> Competition </a:t>
            </a:r>
          </a:p>
          <a:p>
            <a:r>
              <a:rPr lang="en-US" sz="3200" dirty="0"/>
              <a:t> Compromise </a:t>
            </a:r>
          </a:p>
          <a:p>
            <a:r>
              <a:rPr lang="en-US" sz="3200" dirty="0"/>
              <a:t> Collaboration</a:t>
            </a:r>
            <a:r>
              <a:rPr lang="en-US" dirty="0"/>
              <a:t> </a:t>
            </a:r>
          </a:p>
        </p:txBody>
      </p:sp>
      <p:pic>
        <p:nvPicPr>
          <p:cNvPr id="4" name="Picture 3" descr="A close up of a logo&#10;&#10;Description automatically generated">
            <a:extLst>
              <a:ext uri="{FF2B5EF4-FFF2-40B4-BE49-F238E27FC236}">
                <a16:creationId xmlns:a16="http://schemas.microsoft.com/office/drawing/2014/main" id="{48536767-F4EE-41E7-86F3-85028C91637A}"/>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946000" y="2906038"/>
            <a:ext cx="4632914" cy="2705622"/>
          </a:xfrm>
          <a:prstGeom prst="rect">
            <a:avLst/>
          </a:prstGeom>
        </p:spPr>
      </p:pic>
    </p:spTree>
    <p:extLst>
      <p:ext uri="{BB962C8B-B14F-4D97-AF65-F5344CB8AC3E}">
        <p14:creationId xmlns:p14="http://schemas.microsoft.com/office/powerpoint/2010/main" val="3821074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21A03-26C2-49AA-B4A8-12288F28ADDC}"/>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CONFLICT Dynamics…</a:t>
            </a:r>
          </a:p>
        </p:txBody>
      </p:sp>
      <p:sp>
        <p:nvSpPr>
          <p:cNvPr id="3" name="Content Placeholder 2">
            <a:extLst>
              <a:ext uri="{FF2B5EF4-FFF2-40B4-BE49-F238E27FC236}">
                <a16:creationId xmlns:a16="http://schemas.microsoft.com/office/drawing/2014/main" id="{DAA70178-CA1B-408A-B19E-49029DE94630}"/>
              </a:ext>
            </a:extLst>
          </p:cNvPr>
          <p:cNvSpPr>
            <a:spLocks noGrp="1"/>
          </p:cNvSpPr>
          <p:nvPr>
            <p:ph idx="1"/>
          </p:nvPr>
        </p:nvSpPr>
        <p:spPr/>
        <p:txBody>
          <a:bodyPr/>
          <a:lstStyle/>
          <a:p>
            <a:r>
              <a:rPr lang="en-US" dirty="0"/>
              <a:t>Power and/or authority implications</a:t>
            </a:r>
          </a:p>
          <a:p>
            <a:r>
              <a:rPr lang="en-US" dirty="0"/>
              <a:t>Institutional practices and differences</a:t>
            </a:r>
          </a:p>
          <a:p>
            <a:r>
              <a:rPr lang="en-US"/>
              <a:t>Context</a:t>
            </a:r>
          </a:p>
          <a:p>
            <a:r>
              <a:rPr lang="en-US"/>
              <a:t>Situation</a:t>
            </a:r>
            <a:endParaRPr lang="en-US" dirty="0"/>
          </a:p>
          <a:p>
            <a:r>
              <a:rPr lang="en-US" dirty="0"/>
              <a:t>Information and facts- </a:t>
            </a:r>
            <a:r>
              <a:rPr lang="en-US" dirty="0" err="1"/>
              <a:t>er</a:t>
            </a:r>
            <a:r>
              <a:rPr lang="en-US" dirty="0"/>
              <a:t>, factual information!</a:t>
            </a:r>
          </a:p>
          <a:p>
            <a:r>
              <a:rPr lang="en-US" dirty="0"/>
              <a:t>Interpersonal Skills!</a:t>
            </a:r>
          </a:p>
          <a:p>
            <a:endParaRPr lang="en-US" dirty="0"/>
          </a:p>
        </p:txBody>
      </p:sp>
      <p:pic>
        <p:nvPicPr>
          <p:cNvPr id="3076" name="Picture 4" descr="Image result for arrow cycle">
            <a:extLst>
              <a:ext uri="{FF2B5EF4-FFF2-40B4-BE49-F238E27FC236}">
                <a16:creationId xmlns:a16="http://schemas.microsoft.com/office/drawing/2014/main" id="{65427AE7-299F-4C8A-B29B-293054205B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9" y="4337556"/>
            <a:ext cx="2611677" cy="2215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61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2F78D-4DB7-454D-90CD-98155AF401CD}"/>
              </a:ext>
            </a:extLst>
          </p:cNvPr>
          <p:cNvSpPr>
            <a:spLocks noGrp="1"/>
          </p:cNvSpPr>
          <p:nvPr>
            <p:ph type="title"/>
          </p:nvPr>
        </p:nvSpPr>
        <p:spPr/>
        <p:txBody>
          <a:bodyPr>
            <a:normAutofit/>
          </a:bodyPr>
          <a:lstStyle/>
          <a:p>
            <a:r>
              <a:rPr lang="en-US" sz="4800" dirty="0">
                <a:effectLst>
                  <a:outerShdw blurRad="38100" dist="38100" dir="2700000" algn="tl">
                    <a:srgbClr val="000000">
                      <a:alpha val="43137"/>
                    </a:srgbClr>
                  </a:outerShdw>
                </a:effectLst>
              </a:rPr>
              <a:t>Interpersonal </a:t>
            </a:r>
            <a:r>
              <a:rPr lang="en-US" sz="4800" i="1" dirty="0">
                <a:effectLst>
                  <a:outerShdw blurRad="38100" dist="38100" dir="2700000" algn="tl">
                    <a:srgbClr val="000000">
                      <a:alpha val="43137"/>
                    </a:srgbClr>
                  </a:outerShdw>
                </a:effectLst>
              </a:rPr>
              <a:t>SKILLS</a:t>
            </a:r>
            <a:r>
              <a:rPr lang="en-US" sz="4800" dirty="0">
                <a:effectLst>
                  <a:outerShdw blurRad="38100" dist="38100" dir="2700000" algn="tl">
                    <a:srgbClr val="000000">
                      <a:alpha val="43137"/>
                    </a:srgbClr>
                  </a:outerShdw>
                </a:effectLst>
              </a:rPr>
              <a:t>!</a:t>
            </a:r>
          </a:p>
        </p:txBody>
      </p:sp>
      <p:sp>
        <p:nvSpPr>
          <p:cNvPr id="3" name="Content Placeholder 2">
            <a:extLst>
              <a:ext uri="{FF2B5EF4-FFF2-40B4-BE49-F238E27FC236}">
                <a16:creationId xmlns:a16="http://schemas.microsoft.com/office/drawing/2014/main" id="{5ED5474C-1BEE-483A-B375-FAA28CE842EA}"/>
              </a:ext>
            </a:extLst>
          </p:cNvPr>
          <p:cNvSpPr>
            <a:spLocks noGrp="1"/>
          </p:cNvSpPr>
          <p:nvPr>
            <p:ph sz="half" idx="1"/>
          </p:nvPr>
        </p:nvSpPr>
        <p:spPr>
          <a:xfrm>
            <a:off x="457200" y="1860114"/>
            <a:ext cx="8229600" cy="803837"/>
          </a:xfrm>
        </p:spPr>
        <p:txBody>
          <a:bodyPr/>
          <a:lstStyle/>
          <a:p>
            <a:pPr marL="0" indent="0" algn="ctr">
              <a:buNone/>
            </a:pPr>
            <a:r>
              <a:rPr lang="en-US" dirty="0"/>
              <a:t>Who said “attitude is everything?!”</a:t>
            </a:r>
          </a:p>
          <a:p>
            <a:pPr marL="0" indent="0" algn="ctr">
              <a:buNone/>
            </a:pPr>
            <a:endParaRPr lang="en-US" dirty="0"/>
          </a:p>
          <a:p>
            <a:pPr marL="0" indent="0" algn="ctr">
              <a:buNone/>
            </a:pPr>
            <a:endParaRPr lang="en-US" dirty="0"/>
          </a:p>
        </p:txBody>
      </p:sp>
      <p:pic>
        <p:nvPicPr>
          <p:cNvPr id="2056" name="Picture 8" descr="Image result for interpersonal skills">
            <a:extLst>
              <a:ext uri="{FF2B5EF4-FFF2-40B4-BE49-F238E27FC236}">
                <a16:creationId xmlns:a16="http://schemas.microsoft.com/office/drawing/2014/main" id="{A310729B-56EC-4D40-96EE-0B7F89665DEB}"/>
              </a:ext>
            </a:extLst>
          </p:cNvPr>
          <p:cNvPicPr>
            <a:picLocks noGrp="1" noChangeAspect="1" noChangeArrowheads="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bwMode="auto">
          <a:xfrm>
            <a:off x="1120774" y="2813304"/>
            <a:ext cx="7133725" cy="3566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10563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351</TotalTime>
  <Words>738</Words>
  <Application>Microsoft Office PowerPoint</Application>
  <PresentationFormat>On-screen Show (4:3)</PresentationFormat>
  <Paragraphs>195</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Tahoma</vt:lpstr>
      <vt:lpstr>Times New Roman</vt:lpstr>
      <vt:lpstr>Clarity</vt:lpstr>
      <vt:lpstr>Managing Conflict… and BEYOND!</vt:lpstr>
      <vt:lpstr>Here we are…</vt:lpstr>
      <vt:lpstr>PowerPoint Presentation</vt:lpstr>
      <vt:lpstr>TODAY</vt:lpstr>
      <vt:lpstr>“Initiative fatigue” REALITIES!</vt:lpstr>
      <vt:lpstr>Conflict?  CONFLICT!</vt:lpstr>
      <vt:lpstr>CONFLICT Considerations…</vt:lpstr>
      <vt:lpstr>CONFLICT Dynamics…</vt:lpstr>
      <vt:lpstr>Interpersonal SKILLS!</vt:lpstr>
      <vt:lpstr>RE:SOLUTIONS!</vt:lpstr>
      <vt:lpstr>RE:SOLUTIONS!</vt:lpstr>
      <vt:lpstr> Communication Styles   “Heart of the Problem” </vt:lpstr>
      <vt:lpstr>Let’s give it a try…</vt:lpstr>
      <vt:lpstr>    THANK YOU- and GOOD LUCK!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Roberson, Carrie</cp:lastModifiedBy>
  <cp:revision>52</cp:revision>
  <cp:lastPrinted>2019-06-12T13:46:17Z</cp:lastPrinted>
  <dcterms:created xsi:type="dcterms:W3CDTF">2015-10-21T19:14:41Z</dcterms:created>
  <dcterms:modified xsi:type="dcterms:W3CDTF">2019-06-12T15:53:20Z</dcterms:modified>
</cp:coreProperties>
</file>