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8" r:id="rId2"/>
    <p:sldId id="259" r:id="rId3"/>
    <p:sldId id="276" r:id="rId4"/>
    <p:sldId id="260" r:id="rId5"/>
    <p:sldId id="266" r:id="rId6"/>
    <p:sldId id="262" r:id="rId7"/>
    <p:sldId id="263" r:id="rId8"/>
    <p:sldId id="265" r:id="rId9"/>
    <p:sldId id="271" r:id="rId10"/>
    <p:sldId id="272" r:id="rId11"/>
    <p:sldId id="273" r:id="rId12"/>
    <p:sldId id="274" r:id="rId13"/>
    <p:sldId id="280" r:id="rId14"/>
    <p:sldId id="275" r:id="rId15"/>
    <p:sldId id="278" r:id="rId16"/>
    <p:sldId id="268" r:id="rId17"/>
    <p:sldId id="279" r:id="rId18"/>
    <p:sldId id="267" r:id="rId19"/>
    <p:sldId id="277"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043F77-8CC1-4643-9B46-3FC6CDE2B123}" v="72" dt="2021-06-13T20:53:26.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0"/>
    <p:restoredTop sz="62692" autoAdjust="0"/>
  </p:normalViewPr>
  <p:slideViewPr>
    <p:cSldViewPr snapToGrid="0" snapToObjects="1">
      <p:cViewPr varScale="1">
        <p:scale>
          <a:sx n="45" d="100"/>
          <a:sy n="45" d="100"/>
        </p:scale>
        <p:origin x="2658" y="6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8B043F77-8CC1-4643-9B46-3FC6CDE2B123}"/>
    <pc:docChg chg="undo redo custSel addSld modSld sldOrd">
      <pc:chgData name="Michelle  Bean" userId="0d8acacb-9479-4755-afc3-7abd1af15332" providerId="ADAL" clId="{8B043F77-8CC1-4643-9B46-3FC6CDE2B123}" dt="2021-06-13T20:54:51.013" v="840" actId="13926"/>
      <pc:docMkLst>
        <pc:docMk/>
      </pc:docMkLst>
      <pc:sldChg chg="modSp mod">
        <pc:chgData name="Michelle  Bean" userId="0d8acacb-9479-4755-afc3-7abd1af15332" providerId="ADAL" clId="{8B043F77-8CC1-4643-9B46-3FC6CDE2B123}" dt="2021-06-13T20:05:52.245" v="2" actId="20577"/>
        <pc:sldMkLst>
          <pc:docMk/>
          <pc:sldMk cId="3830235504" sldId="265"/>
        </pc:sldMkLst>
        <pc:spChg chg="mod">
          <ac:chgData name="Michelle  Bean" userId="0d8acacb-9479-4755-afc3-7abd1af15332" providerId="ADAL" clId="{8B043F77-8CC1-4643-9B46-3FC6CDE2B123}" dt="2021-06-13T20:05:32.496" v="1" actId="14100"/>
          <ac:spMkLst>
            <pc:docMk/>
            <pc:sldMk cId="3830235504" sldId="265"/>
            <ac:spMk id="2" creationId="{00000000-0000-0000-0000-000000000000}"/>
          </ac:spMkLst>
        </pc:spChg>
        <pc:graphicFrameChg chg="mod">
          <ac:chgData name="Michelle  Bean" userId="0d8acacb-9479-4755-afc3-7abd1af15332" providerId="ADAL" clId="{8B043F77-8CC1-4643-9B46-3FC6CDE2B123}" dt="2021-06-13T20:05:52.245" v="2" actId="20577"/>
          <ac:graphicFrameMkLst>
            <pc:docMk/>
            <pc:sldMk cId="3830235504" sldId="265"/>
            <ac:graphicFrameMk id="64" creationId="{D5130FB0-3D0E-465B-A377-785176E6DEC4}"/>
          </ac:graphicFrameMkLst>
        </pc:graphicFrameChg>
      </pc:sldChg>
      <pc:sldChg chg="modSp mod modNotesTx">
        <pc:chgData name="Michelle  Bean" userId="0d8acacb-9479-4755-afc3-7abd1af15332" providerId="ADAL" clId="{8B043F77-8CC1-4643-9B46-3FC6CDE2B123}" dt="2021-06-13T20:22:44.274" v="160" actId="14100"/>
        <pc:sldMkLst>
          <pc:docMk/>
          <pc:sldMk cId="4150620339" sldId="268"/>
        </pc:sldMkLst>
        <pc:spChg chg="mod">
          <ac:chgData name="Michelle  Bean" userId="0d8acacb-9479-4755-afc3-7abd1af15332" providerId="ADAL" clId="{8B043F77-8CC1-4643-9B46-3FC6CDE2B123}" dt="2021-06-13T20:21:31.777" v="138" actId="14100"/>
          <ac:spMkLst>
            <pc:docMk/>
            <pc:sldMk cId="4150620339" sldId="268"/>
            <ac:spMk id="5" creationId="{00000000-0000-0000-0000-000000000000}"/>
          </ac:spMkLst>
        </pc:spChg>
        <pc:spChg chg="mod">
          <ac:chgData name="Michelle  Bean" userId="0d8acacb-9479-4755-afc3-7abd1af15332" providerId="ADAL" clId="{8B043F77-8CC1-4643-9B46-3FC6CDE2B123}" dt="2021-06-13T20:22:44.274" v="160" actId="14100"/>
          <ac:spMkLst>
            <pc:docMk/>
            <pc:sldMk cId="4150620339" sldId="268"/>
            <ac:spMk id="6" creationId="{00000000-0000-0000-0000-000000000000}"/>
          </ac:spMkLst>
        </pc:spChg>
      </pc:sldChg>
      <pc:sldChg chg="modSp mod ord">
        <pc:chgData name="Michelle  Bean" userId="0d8acacb-9479-4755-afc3-7abd1af15332" providerId="ADAL" clId="{8B043F77-8CC1-4643-9B46-3FC6CDE2B123}" dt="2021-06-13T20:54:51.013" v="840" actId="13926"/>
        <pc:sldMkLst>
          <pc:docMk/>
          <pc:sldMk cId="2073170063" sldId="269"/>
        </pc:sldMkLst>
        <pc:spChg chg="mod">
          <ac:chgData name="Michelle  Bean" userId="0d8acacb-9479-4755-afc3-7abd1af15332" providerId="ADAL" clId="{8B043F77-8CC1-4643-9B46-3FC6CDE2B123}" dt="2021-06-13T20:54:51.013" v="840" actId="13926"/>
          <ac:spMkLst>
            <pc:docMk/>
            <pc:sldMk cId="2073170063" sldId="269"/>
            <ac:spMk id="2" creationId="{00000000-0000-0000-0000-000000000000}"/>
          </ac:spMkLst>
        </pc:spChg>
        <pc:spChg chg="mod">
          <ac:chgData name="Michelle  Bean" userId="0d8acacb-9479-4755-afc3-7abd1af15332" providerId="ADAL" clId="{8B043F77-8CC1-4643-9B46-3FC6CDE2B123}" dt="2021-06-13T20:23:15.249" v="161" actId="1076"/>
          <ac:spMkLst>
            <pc:docMk/>
            <pc:sldMk cId="2073170063" sldId="269"/>
            <ac:spMk id="3" creationId="{00000000-0000-0000-0000-000000000000}"/>
          </ac:spMkLst>
        </pc:spChg>
      </pc:sldChg>
      <pc:sldChg chg="modAnim modNotesTx">
        <pc:chgData name="Michelle  Bean" userId="0d8acacb-9479-4755-afc3-7abd1af15332" providerId="ADAL" clId="{8B043F77-8CC1-4643-9B46-3FC6CDE2B123}" dt="2021-06-13T20:37:38.213" v="357"/>
        <pc:sldMkLst>
          <pc:docMk/>
          <pc:sldMk cId="2619112823" sldId="271"/>
        </pc:sldMkLst>
      </pc:sldChg>
      <pc:sldChg chg="modAnim">
        <pc:chgData name="Michelle  Bean" userId="0d8acacb-9479-4755-afc3-7abd1af15332" providerId="ADAL" clId="{8B043F77-8CC1-4643-9B46-3FC6CDE2B123}" dt="2021-06-13T20:37:44.566" v="358"/>
        <pc:sldMkLst>
          <pc:docMk/>
          <pc:sldMk cId="4249534089" sldId="272"/>
        </pc:sldMkLst>
      </pc:sldChg>
      <pc:sldChg chg="modSp modAnim">
        <pc:chgData name="Michelle  Bean" userId="0d8acacb-9479-4755-afc3-7abd1af15332" providerId="ADAL" clId="{8B043F77-8CC1-4643-9B46-3FC6CDE2B123}" dt="2021-06-13T20:38:41.423" v="390" actId="14100"/>
        <pc:sldMkLst>
          <pc:docMk/>
          <pc:sldMk cId="567779654" sldId="273"/>
        </pc:sldMkLst>
        <pc:spChg chg="mod">
          <ac:chgData name="Michelle  Bean" userId="0d8acacb-9479-4755-afc3-7abd1af15332" providerId="ADAL" clId="{8B043F77-8CC1-4643-9B46-3FC6CDE2B123}" dt="2021-06-13T20:38:41.423" v="390" actId="14100"/>
          <ac:spMkLst>
            <pc:docMk/>
            <pc:sldMk cId="567779654" sldId="273"/>
            <ac:spMk id="3" creationId="{00000000-0000-0000-0000-000000000000}"/>
          </ac:spMkLst>
        </pc:spChg>
      </pc:sldChg>
      <pc:sldChg chg="modSp mod">
        <pc:chgData name="Michelle  Bean" userId="0d8acacb-9479-4755-afc3-7abd1af15332" providerId="ADAL" clId="{8B043F77-8CC1-4643-9B46-3FC6CDE2B123}" dt="2021-06-13T20:53:26.892" v="838" actId="1076"/>
        <pc:sldMkLst>
          <pc:docMk/>
          <pc:sldMk cId="3159414523" sldId="274"/>
        </pc:sldMkLst>
        <pc:spChg chg="mod">
          <ac:chgData name="Michelle  Bean" userId="0d8acacb-9479-4755-afc3-7abd1af15332" providerId="ADAL" clId="{8B043F77-8CC1-4643-9B46-3FC6CDE2B123}" dt="2021-06-13T20:53:26.892" v="838" actId="1076"/>
          <ac:spMkLst>
            <pc:docMk/>
            <pc:sldMk cId="3159414523" sldId="274"/>
            <ac:spMk id="2" creationId="{00000000-0000-0000-0000-000000000000}"/>
          </ac:spMkLst>
        </pc:spChg>
        <pc:spChg chg="mod">
          <ac:chgData name="Michelle  Bean" userId="0d8acacb-9479-4755-afc3-7abd1af15332" providerId="ADAL" clId="{8B043F77-8CC1-4643-9B46-3FC6CDE2B123}" dt="2021-06-13T20:39:11.844" v="393" actId="20577"/>
          <ac:spMkLst>
            <pc:docMk/>
            <pc:sldMk cId="3159414523" sldId="274"/>
            <ac:spMk id="3" creationId="{00000000-0000-0000-0000-000000000000}"/>
          </ac:spMkLst>
        </pc:spChg>
      </pc:sldChg>
      <pc:sldChg chg="modSp mod modNotesTx">
        <pc:chgData name="Michelle  Bean" userId="0d8acacb-9479-4755-afc3-7abd1af15332" providerId="ADAL" clId="{8B043F77-8CC1-4643-9B46-3FC6CDE2B123}" dt="2021-06-13T20:19:58.795" v="102" actId="20577"/>
        <pc:sldMkLst>
          <pc:docMk/>
          <pc:sldMk cId="629562459" sldId="275"/>
        </pc:sldMkLst>
        <pc:spChg chg="mod">
          <ac:chgData name="Michelle  Bean" userId="0d8acacb-9479-4755-afc3-7abd1af15332" providerId="ADAL" clId="{8B043F77-8CC1-4643-9B46-3FC6CDE2B123}" dt="2021-06-13T20:19:58.795" v="102" actId="20577"/>
          <ac:spMkLst>
            <pc:docMk/>
            <pc:sldMk cId="629562459" sldId="275"/>
            <ac:spMk id="2" creationId="{00000000-0000-0000-0000-000000000000}"/>
          </ac:spMkLst>
        </pc:spChg>
        <pc:spChg chg="mod">
          <ac:chgData name="Michelle  Bean" userId="0d8acacb-9479-4755-afc3-7abd1af15332" providerId="ADAL" clId="{8B043F77-8CC1-4643-9B46-3FC6CDE2B123}" dt="2021-06-13T20:19:44.511" v="97" actId="255"/>
          <ac:spMkLst>
            <pc:docMk/>
            <pc:sldMk cId="629562459" sldId="275"/>
            <ac:spMk id="3" creationId="{00000000-0000-0000-0000-000000000000}"/>
          </ac:spMkLst>
        </pc:spChg>
      </pc:sldChg>
      <pc:sldChg chg="modSp new mod ord modNotesTx">
        <pc:chgData name="Michelle  Bean" userId="0d8acacb-9479-4755-afc3-7abd1af15332" providerId="ADAL" clId="{8B043F77-8CC1-4643-9B46-3FC6CDE2B123}" dt="2021-06-13T20:20:22.933" v="120" actId="1038"/>
        <pc:sldMkLst>
          <pc:docMk/>
          <pc:sldMk cId="2562022716" sldId="278"/>
        </pc:sldMkLst>
        <pc:spChg chg="mod">
          <ac:chgData name="Michelle  Bean" userId="0d8acacb-9479-4755-afc3-7abd1af15332" providerId="ADAL" clId="{8B043F77-8CC1-4643-9B46-3FC6CDE2B123}" dt="2021-06-13T20:13:22.608" v="28"/>
          <ac:spMkLst>
            <pc:docMk/>
            <pc:sldMk cId="2562022716" sldId="278"/>
            <ac:spMk id="2" creationId="{809133C0-839A-488D-B25D-BC0219A888CA}"/>
          </ac:spMkLst>
        </pc:spChg>
        <pc:spChg chg="mod">
          <ac:chgData name="Michelle  Bean" userId="0d8acacb-9479-4755-afc3-7abd1af15332" providerId="ADAL" clId="{8B043F77-8CC1-4643-9B46-3FC6CDE2B123}" dt="2021-06-13T20:20:22.933" v="120" actId="1038"/>
          <ac:spMkLst>
            <pc:docMk/>
            <pc:sldMk cId="2562022716" sldId="278"/>
            <ac:spMk id="3" creationId="{3EAA3DC5-1288-4D30-8061-98304D1AED33}"/>
          </ac:spMkLst>
        </pc:spChg>
      </pc:sldChg>
      <pc:sldChg chg="modSp new mod modNotesTx">
        <pc:chgData name="Michelle  Bean" userId="0d8acacb-9479-4755-afc3-7abd1af15332" providerId="ADAL" clId="{8B043F77-8CC1-4643-9B46-3FC6CDE2B123}" dt="2021-06-13T20:35:25.890" v="356" actId="20577"/>
        <pc:sldMkLst>
          <pc:docMk/>
          <pc:sldMk cId="3625967020" sldId="279"/>
        </pc:sldMkLst>
        <pc:spChg chg="mod">
          <ac:chgData name="Michelle  Bean" userId="0d8acacb-9479-4755-afc3-7abd1af15332" providerId="ADAL" clId="{8B043F77-8CC1-4643-9B46-3FC6CDE2B123}" dt="2021-06-13T20:33:17.791" v="278" actId="20577"/>
          <ac:spMkLst>
            <pc:docMk/>
            <pc:sldMk cId="3625967020" sldId="279"/>
            <ac:spMk id="2" creationId="{A6A40940-DB97-475F-B627-F8211CDCB018}"/>
          </ac:spMkLst>
        </pc:spChg>
        <pc:spChg chg="mod">
          <ac:chgData name="Michelle  Bean" userId="0d8acacb-9479-4755-afc3-7abd1af15332" providerId="ADAL" clId="{8B043F77-8CC1-4643-9B46-3FC6CDE2B123}" dt="2021-06-13T20:34:26.893" v="307" actId="179"/>
          <ac:spMkLst>
            <pc:docMk/>
            <pc:sldMk cId="3625967020" sldId="279"/>
            <ac:spMk id="3" creationId="{A4BE4289-8D70-4EBE-9612-F93899C9C11C}"/>
          </ac:spMkLst>
        </pc:spChg>
      </pc:sldChg>
      <pc:sldChg chg="modSp new mod modNotesTx">
        <pc:chgData name="Michelle  Bean" userId="0d8acacb-9479-4755-afc3-7abd1af15332" providerId="ADAL" clId="{8B043F77-8CC1-4643-9B46-3FC6CDE2B123}" dt="2021-06-13T20:52:44.800" v="837" actId="20577"/>
        <pc:sldMkLst>
          <pc:docMk/>
          <pc:sldMk cId="4272563829" sldId="280"/>
        </pc:sldMkLst>
        <pc:spChg chg="mod">
          <ac:chgData name="Michelle  Bean" userId="0d8acacb-9479-4755-afc3-7abd1af15332" providerId="ADAL" clId="{8B043F77-8CC1-4643-9B46-3FC6CDE2B123}" dt="2021-06-13T20:42:49.827" v="461" actId="20577"/>
          <ac:spMkLst>
            <pc:docMk/>
            <pc:sldMk cId="4272563829" sldId="280"/>
            <ac:spMk id="2" creationId="{DD18921F-301F-4B4F-ACAB-8C767078181E}"/>
          </ac:spMkLst>
        </pc:spChg>
        <pc:spChg chg="mod">
          <ac:chgData name="Michelle  Bean" userId="0d8acacb-9479-4755-afc3-7abd1af15332" providerId="ADAL" clId="{8B043F77-8CC1-4643-9B46-3FC6CDE2B123}" dt="2021-06-13T20:52:44.800" v="837" actId="20577"/>
          <ac:spMkLst>
            <pc:docMk/>
            <pc:sldMk cId="4272563829" sldId="280"/>
            <ac:spMk id="3" creationId="{C78351FE-D31C-4260-9F0D-7DF26228F5A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F865B-FB1C-4F70-9EEF-7FE33FDD5C5F}"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3F0BA816-D9C9-4777-913D-6332179A413E}">
      <dgm:prSet/>
      <dgm:spPr/>
      <dgm:t>
        <a:bodyPr/>
        <a:lstStyle/>
        <a:p>
          <a:r>
            <a:rPr lang="en-US" dirty="0">
              <a:latin typeface="Arial" panose="020B0604020202020204" pitchFamily="34" charset="0"/>
              <a:cs typeface="Arial" panose="020B0604020202020204" pitchFamily="34" charset="0"/>
            </a:rPr>
            <a:t>Hiring &amp; Outreach</a:t>
          </a:r>
        </a:p>
      </dgm:t>
    </dgm:pt>
    <dgm:pt modelId="{C8A4DC7A-CEAE-468A-8559-FA6CCA39537C}" type="parTrans" cxnId="{B73422EC-57A9-4822-9065-5D50D594EC60}">
      <dgm:prSet/>
      <dgm:spPr/>
      <dgm:t>
        <a:bodyPr/>
        <a:lstStyle/>
        <a:p>
          <a:endParaRPr lang="en-US">
            <a:latin typeface="Arial" panose="020B0604020202020204" pitchFamily="34" charset="0"/>
            <a:cs typeface="Arial" panose="020B0604020202020204" pitchFamily="34" charset="0"/>
          </a:endParaRPr>
        </a:p>
      </dgm:t>
    </dgm:pt>
    <dgm:pt modelId="{B70446DE-446B-4B04-8C33-62C3A5989B92}" type="sibTrans" cxnId="{B73422EC-57A9-4822-9065-5D50D594EC60}">
      <dgm:prSet/>
      <dgm:spPr/>
      <dgm:t>
        <a:bodyPr/>
        <a:lstStyle/>
        <a:p>
          <a:endParaRPr lang="en-US">
            <a:latin typeface="Arial" panose="020B0604020202020204" pitchFamily="34" charset="0"/>
            <a:cs typeface="Arial" panose="020B0604020202020204" pitchFamily="34" charset="0"/>
          </a:endParaRPr>
        </a:p>
      </dgm:t>
    </dgm:pt>
    <dgm:pt modelId="{AB5C8A1D-9DF1-4E4F-AD54-9ADD3BA3A301}">
      <dgm:prSet/>
      <dgm:spPr/>
      <dgm:t>
        <a:bodyPr/>
        <a:lstStyle/>
        <a:p>
          <a:r>
            <a:rPr lang="en-US" dirty="0">
              <a:latin typeface="Arial" panose="020B0604020202020204" pitchFamily="34" charset="0"/>
              <a:cs typeface="Arial" panose="020B0604020202020204" pitchFamily="34" charset="0"/>
            </a:rPr>
            <a:t>Implement innovative hiring and outreach practices focused on diversity</a:t>
          </a:r>
        </a:p>
      </dgm:t>
    </dgm:pt>
    <dgm:pt modelId="{82319BCE-B82B-43BF-BF95-B5181558571E}" type="parTrans" cxnId="{6AFF5EA8-1E80-48FA-9588-76F2D7EE2805}">
      <dgm:prSet/>
      <dgm:spPr/>
      <dgm:t>
        <a:bodyPr/>
        <a:lstStyle/>
        <a:p>
          <a:endParaRPr lang="en-US">
            <a:latin typeface="Arial" panose="020B0604020202020204" pitchFamily="34" charset="0"/>
            <a:cs typeface="Arial" panose="020B0604020202020204" pitchFamily="34" charset="0"/>
          </a:endParaRPr>
        </a:p>
      </dgm:t>
    </dgm:pt>
    <dgm:pt modelId="{F26217FD-31E2-4F6B-AA5C-D48C76F6F59F}" type="sibTrans" cxnId="{6AFF5EA8-1E80-48FA-9588-76F2D7EE2805}">
      <dgm:prSet/>
      <dgm:spPr/>
      <dgm:t>
        <a:bodyPr/>
        <a:lstStyle/>
        <a:p>
          <a:endParaRPr lang="en-US">
            <a:latin typeface="Arial" panose="020B0604020202020204" pitchFamily="34" charset="0"/>
            <a:cs typeface="Arial" panose="020B0604020202020204" pitchFamily="34" charset="0"/>
          </a:endParaRPr>
        </a:p>
      </dgm:t>
    </dgm:pt>
    <dgm:pt modelId="{98A9CE65-C372-4190-82FE-4928149767DD}">
      <dgm:prSet/>
      <dgm:spPr/>
      <dgm:t>
        <a:bodyPr/>
        <a:lstStyle/>
        <a:p>
          <a:r>
            <a:rPr lang="en-US" dirty="0">
              <a:latin typeface="Arial" panose="020B0604020202020204" pitchFamily="34" charset="0"/>
              <a:cs typeface="Arial" panose="020B0604020202020204" pitchFamily="34" charset="0"/>
            </a:rPr>
            <a:t>Recruitment</a:t>
          </a:r>
        </a:p>
      </dgm:t>
    </dgm:pt>
    <dgm:pt modelId="{5F1E5B51-7EFC-4FA0-992A-1B576C303D80}" type="parTrans" cxnId="{E7B2FC2E-4700-4B83-9CD8-32F728AE04A7}">
      <dgm:prSet/>
      <dgm:spPr/>
      <dgm:t>
        <a:bodyPr/>
        <a:lstStyle/>
        <a:p>
          <a:endParaRPr lang="en-US">
            <a:latin typeface="Arial" panose="020B0604020202020204" pitchFamily="34" charset="0"/>
            <a:cs typeface="Arial" panose="020B0604020202020204" pitchFamily="34" charset="0"/>
          </a:endParaRPr>
        </a:p>
      </dgm:t>
    </dgm:pt>
    <dgm:pt modelId="{D167B15B-460E-4F6A-B2FC-69140D324046}" type="sibTrans" cxnId="{E7B2FC2E-4700-4B83-9CD8-32F728AE04A7}">
      <dgm:prSet/>
      <dgm:spPr/>
      <dgm:t>
        <a:bodyPr/>
        <a:lstStyle/>
        <a:p>
          <a:endParaRPr lang="en-US">
            <a:latin typeface="Arial" panose="020B0604020202020204" pitchFamily="34" charset="0"/>
            <a:cs typeface="Arial" panose="020B0604020202020204" pitchFamily="34" charset="0"/>
          </a:endParaRPr>
        </a:p>
      </dgm:t>
    </dgm:pt>
    <dgm:pt modelId="{012CC77A-13C1-4C7C-898E-7ABDAD1B4E03}">
      <dgm:prSet/>
      <dgm:spPr/>
      <dgm:t>
        <a:bodyPr/>
        <a:lstStyle/>
        <a:p>
          <a:r>
            <a:rPr lang="en-US" dirty="0">
              <a:latin typeface="Arial" panose="020B0604020202020204" pitchFamily="34" charset="0"/>
              <a:cs typeface="Arial" panose="020B0604020202020204" pitchFamily="34" charset="0"/>
            </a:rPr>
            <a:t>Develop culturally responsive faculty and staff (classified and administrators) recruitment strategies</a:t>
          </a:r>
        </a:p>
      </dgm:t>
    </dgm:pt>
    <dgm:pt modelId="{E8E672F5-E825-4F4B-B2C2-D9D945C4EBD3}" type="parTrans" cxnId="{7018D344-FA2A-479D-A991-F4D5E124A57D}">
      <dgm:prSet/>
      <dgm:spPr/>
      <dgm:t>
        <a:bodyPr/>
        <a:lstStyle/>
        <a:p>
          <a:endParaRPr lang="en-US">
            <a:latin typeface="Arial" panose="020B0604020202020204" pitchFamily="34" charset="0"/>
            <a:cs typeface="Arial" panose="020B0604020202020204" pitchFamily="34" charset="0"/>
          </a:endParaRPr>
        </a:p>
      </dgm:t>
    </dgm:pt>
    <dgm:pt modelId="{48BAA9CA-74BB-43A0-B738-1B80FBD969E6}" type="sibTrans" cxnId="{7018D344-FA2A-479D-A991-F4D5E124A57D}">
      <dgm:prSet/>
      <dgm:spPr/>
      <dgm:t>
        <a:bodyPr/>
        <a:lstStyle/>
        <a:p>
          <a:endParaRPr lang="en-US">
            <a:latin typeface="Arial" panose="020B0604020202020204" pitchFamily="34" charset="0"/>
            <a:cs typeface="Arial" panose="020B0604020202020204" pitchFamily="34" charset="0"/>
          </a:endParaRPr>
        </a:p>
      </dgm:t>
    </dgm:pt>
    <dgm:pt modelId="{C4C25C48-99DD-4D5E-A046-55FB80AD1BA2}">
      <dgm:prSet/>
      <dgm:spPr/>
      <dgm:t>
        <a:bodyPr/>
        <a:lstStyle/>
        <a:p>
          <a:r>
            <a:rPr lang="en-US" dirty="0">
              <a:latin typeface="Arial" panose="020B0604020202020204" pitchFamily="34" charset="0"/>
              <a:cs typeface="Arial" panose="020B0604020202020204" pitchFamily="34" charset="0"/>
            </a:rPr>
            <a:t>Committee Makeup</a:t>
          </a:r>
        </a:p>
      </dgm:t>
    </dgm:pt>
    <dgm:pt modelId="{725CE78A-41DC-40E5-9FCC-7E39CBE907A8}" type="parTrans" cxnId="{33522E4D-129D-46C2-AD3C-0EC7328C252B}">
      <dgm:prSet/>
      <dgm:spPr/>
      <dgm:t>
        <a:bodyPr/>
        <a:lstStyle/>
        <a:p>
          <a:endParaRPr lang="en-US">
            <a:latin typeface="Arial" panose="020B0604020202020204" pitchFamily="34" charset="0"/>
            <a:cs typeface="Arial" panose="020B0604020202020204" pitchFamily="34" charset="0"/>
          </a:endParaRPr>
        </a:p>
      </dgm:t>
    </dgm:pt>
    <dgm:pt modelId="{88927BCE-51EC-492F-911A-5AF0A278F037}" type="sibTrans" cxnId="{33522E4D-129D-46C2-AD3C-0EC7328C252B}">
      <dgm:prSet/>
      <dgm:spPr/>
      <dgm:t>
        <a:bodyPr/>
        <a:lstStyle/>
        <a:p>
          <a:endParaRPr lang="en-US">
            <a:latin typeface="Arial" panose="020B0604020202020204" pitchFamily="34" charset="0"/>
            <a:cs typeface="Arial" panose="020B0604020202020204" pitchFamily="34" charset="0"/>
          </a:endParaRPr>
        </a:p>
      </dgm:t>
    </dgm:pt>
    <dgm:pt modelId="{9EBBD7E7-3CD2-4929-9F5D-E7E7E54AA743}">
      <dgm:prSet/>
      <dgm:spPr/>
      <dgm:t>
        <a:bodyPr/>
        <a:lstStyle/>
        <a:p>
          <a:r>
            <a:rPr lang="en-US">
              <a:latin typeface="Arial" panose="020B0604020202020204" pitchFamily="34" charset="0"/>
              <a:cs typeface="Arial" panose="020B0604020202020204" pitchFamily="34" charset="0"/>
            </a:rPr>
            <a:t>Diversify hiring or screening committees with members of diverse educational background, gender, and ethnicity</a:t>
          </a:r>
        </a:p>
      </dgm:t>
    </dgm:pt>
    <dgm:pt modelId="{5082CDEF-A3C3-4131-8CD8-1537CC826A24}" type="parTrans" cxnId="{93DC841A-BD77-4524-8580-0C14F4C7DD90}">
      <dgm:prSet/>
      <dgm:spPr/>
      <dgm:t>
        <a:bodyPr/>
        <a:lstStyle/>
        <a:p>
          <a:endParaRPr lang="en-US">
            <a:latin typeface="Arial" panose="020B0604020202020204" pitchFamily="34" charset="0"/>
            <a:cs typeface="Arial" panose="020B0604020202020204" pitchFamily="34" charset="0"/>
          </a:endParaRPr>
        </a:p>
      </dgm:t>
    </dgm:pt>
    <dgm:pt modelId="{AAD6B5A8-9833-4E73-982A-501F4DCA010C}" type="sibTrans" cxnId="{93DC841A-BD77-4524-8580-0C14F4C7DD90}">
      <dgm:prSet/>
      <dgm:spPr/>
      <dgm:t>
        <a:bodyPr/>
        <a:lstStyle/>
        <a:p>
          <a:endParaRPr lang="en-US">
            <a:latin typeface="Arial" panose="020B0604020202020204" pitchFamily="34" charset="0"/>
            <a:cs typeface="Arial" panose="020B0604020202020204" pitchFamily="34" charset="0"/>
          </a:endParaRPr>
        </a:p>
      </dgm:t>
    </dgm:pt>
    <dgm:pt modelId="{91B7BAED-CF22-4A85-86F2-5A78EA9BFEDA}">
      <dgm:prSet/>
      <dgm:spPr/>
      <dgm:t>
        <a:bodyPr/>
        <a:lstStyle/>
        <a:p>
          <a:r>
            <a:rPr lang="en-US" dirty="0">
              <a:latin typeface="Arial" panose="020B0604020202020204" pitchFamily="34" charset="0"/>
              <a:cs typeface="Arial" panose="020B0604020202020204" pitchFamily="34" charset="0"/>
            </a:rPr>
            <a:t>Evaluations</a:t>
          </a:r>
        </a:p>
      </dgm:t>
    </dgm:pt>
    <dgm:pt modelId="{516EC8D0-7FFE-4C8A-9DA3-3B99A9AA64E7}" type="parTrans" cxnId="{02F939B6-57A2-44A4-991F-51802F91E534}">
      <dgm:prSet/>
      <dgm:spPr/>
      <dgm:t>
        <a:bodyPr/>
        <a:lstStyle/>
        <a:p>
          <a:endParaRPr lang="en-US">
            <a:latin typeface="Arial" panose="020B0604020202020204" pitchFamily="34" charset="0"/>
            <a:cs typeface="Arial" panose="020B0604020202020204" pitchFamily="34" charset="0"/>
          </a:endParaRPr>
        </a:p>
      </dgm:t>
    </dgm:pt>
    <dgm:pt modelId="{571A3DD2-7572-4B43-8BB9-5671645558E3}" type="sibTrans" cxnId="{02F939B6-57A2-44A4-991F-51802F91E534}">
      <dgm:prSet/>
      <dgm:spPr/>
      <dgm:t>
        <a:bodyPr/>
        <a:lstStyle/>
        <a:p>
          <a:endParaRPr lang="en-US">
            <a:latin typeface="Arial" panose="020B0604020202020204" pitchFamily="34" charset="0"/>
            <a:cs typeface="Arial" panose="020B0604020202020204" pitchFamily="34" charset="0"/>
          </a:endParaRPr>
        </a:p>
      </dgm:t>
    </dgm:pt>
    <dgm:pt modelId="{480299FE-5202-4FB2-830F-C91F060A6D52}">
      <dgm:prSet/>
      <dgm:spPr/>
      <dgm:t>
        <a:bodyPr/>
        <a:lstStyle/>
        <a:p>
          <a:r>
            <a:rPr lang="en-US">
              <a:latin typeface="Arial" panose="020B0604020202020204" pitchFamily="34" charset="0"/>
              <a:cs typeface="Arial" panose="020B0604020202020204" pitchFamily="34" charset="0"/>
            </a:rPr>
            <a:t>Establish a diversity component in faculty evaluations</a:t>
          </a:r>
        </a:p>
      </dgm:t>
    </dgm:pt>
    <dgm:pt modelId="{862D2CFD-4F8E-4633-86A4-53839DABD222}" type="parTrans" cxnId="{DD985881-4D7E-4E5F-A51F-28DBC59235A5}">
      <dgm:prSet/>
      <dgm:spPr/>
      <dgm:t>
        <a:bodyPr/>
        <a:lstStyle/>
        <a:p>
          <a:endParaRPr lang="en-US">
            <a:latin typeface="Arial" panose="020B0604020202020204" pitchFamily="34" charset="0"/>
            <a:cs typeface="Arial" panose="020B0604020202020204" pitchFamily="34" charset="0"/>
          </a:endParaRPr>
        </a:p>
      </dgm:t>
    </dgm:pt>
    <dgm:pt modelId="{FBEB4328-5035-4D04-BB57-D957C4B85136}" type="sibTrans" cxnId="{DD985881-4D7E-4E5F-A51F-28DBC59235A5}">
      <dgm:prSet/>
      <dgm:spPr/>
      <dgm:t>
        <a:bodyPr/>
        <a:lstStyle/>
        <a:p>
          <a:endParaRPr lang="en-US">
            <a:latin typeface="Arial" panose="020B0604020202020204" pitchFamily="34" charset="0"/>
            <a:cs typeface="Arial" panose="020B0604020202020204" pitchFamily="34" charset="0"/>
          </a:endParaRPr>
        </a:p>
      </dgm:t>
    </dgm:pt>
    <dgm:pt modelId="{CA306659-2B35-4975-B9FE-0C5BDA59106A}" type="pres">
      <dgm:prSet presAssocID="{41EF865B-FB1C-4F70-9EEF-7FE33FDD5C5F}" presName="Name0" presStyleCnt="0">
        <dgm:presLayoutVars>
          <dgm:dir/>
          <dgm:animLvl val="lvl"/>
          <dgm:resizeHandles val="exact"/>
        </dgm:presLayoutVars>
      </dgm:prSet>
      <dgm:spPr/>
      <dgm:t>
        <a:bodyPr/>
        <a:lstStyle/>
        <a:p>
          <a:endParaRPr lang="en-US"/>
        </a:p>
      </dgm:t>
    </dgm:pt>
    <dgm:pt modelId="{92EC1A6B-372D-4C0C-A9E4-AB25468AA5E5}" type="pres">
      <dgm:prSet presAssocID="{3F0BA816-D9C9-4777-913D-6332179A413E}" presName="linNode" presStyleCnt="0"/>
      <dgm:spPr/>
    </dgm:pt>
    <dgm:pt modelId="{ADD35729-92D9-4C66-893B-8F556E9E84C3}" type="pres">
      <dgm:prSet presAssocID="{3F0BA816-D9C9-4777-913D-6332179A413E}" presName="parentText" presStyleLbl="solidFgAcc1" presStyleIdx="0" presStyleCnt="4">
        <dgm:presLayoutVars>
          <dgm:chMax val="1"/>
          <dgm:bulletEnabled/>
        </dgm:presLayoutVars>
      </dgm:prSet>
      <dgm:spPr/>
      <dgm:t>
        <a:bodyPr/>
        <a:lstStyle/>
        <a:p>
          <a:endParaRPr lang="en-US"/>
        </a:p>
      </dgm:t>
    </dgm:pt>
    <dgm:pt modelId="{6C035E68-8D90-4529-9249-7FB1BFB96A4E}" type="pres">
      <dgm:prSet presAssocID="{3F0BA816-D9C9-4777-913D-6332179A413E}" presName="descendantText" presStyleLbl="alignNode1" presStyleIdx="0" presStyleCnt="4" custLinFactNeighborX="0" custLinFactNeighborY="2176">
        <dgm:presLayoutVars>
          <dgm:bulletEnabled/>
        </dgm:presLayoutVars>
      </dgm:prSet>
      <dgm:spPr/>
      <dgm:t>
        <a:bodyPr/>
        <a:lstStyle/>
        <a:p>
          <a:endParaRPr lang="en-US"/>
        </a:p>
      </dgm:t>
    </dgm:pt>
    <dgm:pt modelId="{E331C5E2-2030-42F9-9B3E-D5ADF0744C37}" type="pres">
      <dgm:prSet presAssocID="{B70446DE-446B-4B04-8C33-62C3A5989B92}" presName="sp" presStyleCnt="0"/>
      <dgm:spPr/>
    </dgm:pt>
    <dgm:pt modelId="{8952A30F-4FE0-4B61-BCBD-8CC9239592AE}" type="pres">
      <dgm:prSet presAssocID="{98A9CE65-C372-4190-82FE-4928149767DD}" presName="linNode" presStyleCnt="0"/>
      <dgm:spPr/>
    </dgm:pt>
    <dgm:pt modelId="{838AC0D8-49FA-49B7-942F-7C6CE934226A}" type="pres">
      <dgm:prSet presAssocID="{98A9CE65-C372-4190-82FE-4928149767DD}" presName="parentText" presStyleLbl="solidFgAcc1" presStyleIdx="1" presStyleCnt="4">
        <dgm:presLayoutVars>
          <dgm:chMax val="1"/>
          <dgm:bulletEnabled/>
        </dgm:presLayoutVars>
      </dgm:prSet>
      <dgm:spPr/>
      <dgm:t>
        <a:bodyPr/>
        <a:lstStyle/>
        <a:p>
          <a:endParaRPr lang="en-US"/>
        </a:p>
      </dgm:t>
    </dgm:pt>
    <dgm:pt modelId="{5F2A693F-8F6F-4A89-BF92-28610F64844E}" type="pres">
      <dgm:prSet presAssocID="{98A9CE65-C372-4190-82FE-4928149767DD}" presName="descendantText" presStyleLbl="alignNode1" presStyleIdx="1" presStyleCnt="4">
        <dgm:presLayoutVars>
          <dgm:bulletEnabled/>
        </dgm:presLayoutVars>
      </dgm:prSet>
      <dgm:spPr/>
      <dgm:t>
        <a:bodyPr/>
        <a:lstStyle/>
        <a:p>
          <a:endParaRPr lang="en-US"/>
        </a:p>
      </dgm:t>
    </dgm:pt>
    <dgm:pt modelId="{F222216A-70D1-4103-916E-F06DC482FF55}" type="pres">
      <dgm:prSet presAssocID="{D167B15B-460E-4F6A-B2FC-69140D324046}" presName="sp" presStyleCnt="0"/>
      <dgm:spPr/>
    </dgm:pt>
    <dgm:pt modelId="{847C6458-5BAE-4A7F-BE34-2DFDFF284856}" type="pres">
      <dgm:prSet presAssocID="{C4C25C48-99DD-4D5E-A046-55FB80AD1BA2}" presName="linNode" presStyleCnt="0"/>
      <dgm:spPr/>
    </dgm:pt>
    <dgm:pt modelId="{9AC85EC1-F4CD-422D-AB3B-E57494D1151D}" type="pres">
      <dgm:prSet presAssocID="{C4C25C48-99DD-4D5E-A046-55FB80AD1BA2}" presName="parentText" presStyleLbl="solidFgAcc1" presStyleIdx="2" presStyleCnt="4">
        <dgm:presLayoutVars>
          <dgm:chMax val="1"/>
          <dgm:bulletEnabled/>
        </dgm:presLayoutVars>
      </dgm:prSet>
      <dgm:spPr/>
      <dgm:t>
        <a:bodyPr/>
        <a:lstStyle/>
        <a:p>
          <a:endParaRPr lang="en-US"/>
        </a:p>
      </dgm:t>
    </dgm:pt>
    <dgm:pt modelId="{89A242E7-1631-489B-80F4-EFA376F7DC38}" type="pres">
      <dgm:prSet presAssocID="{C4C25C48-99DD-4D5E-A046-55FB80AD1BA2}" presName="descendantText" presStyleLbl="alignNode1" presStyleIdx="2" presStyleCnt="4">
        <dgm:presLayoutVars>
          <dgm:bulletEnabled/>
        </dgm:presLayoutVars>
      </dgm:prSet>
      <dgm:spPr/>
      <dgm:t>
        <a:bodyPr/>
        <a:lstStyle/>
        <a:p>
          <a:endParaRPr lang="en-US"/>
        </a:p>
      </dgm:t>
    </dgm:pt>
    <dgm:pt modelId="{221802FF-334D-48DD-8F84-C5198774CB0F}" type="pres">
      <dgm:prSet presAssocID="{88927BCE-51EC-492F-911A-5AF0A278F037}" presName="sp" presStyleCnt="0"/>
      <dgm:spPr/>
    </dgm:pt>
    <dgm:pt modelId="{7627B78A-4309-426D-9055-16690B9BD6BD}" type="pres">
      <dgm:prSet presAssocID="{91B7BAED-CF22-4A85-86F2-5A78EA9BFEDA}" presName="linNode" presStyleCnt="0"/>
      <dgm:spPr/>
    </dgm:pt>
    <dgm:pt modelId="{6E71BEF8-7C13-4690-AD64-0457FC0AF33E}" type="pres">
      <dgm:prSet presAssocID="{91B7BAED-CF22-4A85-86F2-5A78EA9BFEDA}" presName="parentText" presStyleLbl="solidFgAcc1" presStyleIdx="3" presStyleCnt="4">
        <dgm:presLayoutVars>
          <dgm:chMax val="1"/>
          <dgm:bulletEnabled/>
        </dgm:presLayoutVars>
      </dgm:prSet>
      <dgm:spPr/>
      <dgm:t>
        <a:bodyPr/>
        <a:lstStyle/>
        <a:p>
          <a:endParaRPr lang="en-US"/>
        </a:p>
      </dgm:t>
    </dgm:pt>
    <dgm:pt modelId="{DE639E1C-930B-4FFB-8A12-F7007BB6CCA5}" type="pres">
      <dgm:prSet presAssocID="{91B7BAED-CF22-4A85-86F2-5A78EA9BFEDA}" presName="descendantText" presStyleLbl="alignNode1" presStyleIdx="3" presStyleCnt="4">
        <dgm:presLayoutVars>
          <dgm:bulletEnabled/>
        </dgm:presLayoutVars>
      </dgm:prSet>
      <dgm:spPr/>
      <dgm:t>
        <a:bodyPr/>
        <a:lstStyle/>
        <a:p>
          <a:endParaRPr lang="en-US"/>
        </a:p>
      </dgm:t>
    </dgm:pt>
  </dgm:ptLst>
  <dgm:cxnLst>
    <dgm:cxn modelId="{7018D344-FA2A-479D-A991-F4D5E124A57D}" srcId="{98A9CE65-C372-4190-82FE-4928149767DD}" destId="{012CC77A-13C1-4C7C-898E-7ABDAD1B4E03}" srcOrd="0" destOrd="0" parTransId="{E8E672F5-E825-4F4B-B2C2-D9D945C4EBD3}" sibTransId="{48BAA9CA-74BB-43A0-B738-1B80FBD969E6}"/>
    <dgm:cxn modelId="{1419C9FE-E20F-4BC1-8EDD-687B99083A25}" type="presOf" srcId="{AB5C8A1D-9DF1-4E4F-AD54-9ADD3BA3A301}" destId="{6C035E68-8D90-4529-9249-7FB1BFB96A4E}" srcOrd="0" destOrd="0" presId="urn:microsoft.com/office/officeart/2016/7/layout/VerticalHollowActionList"/>
    <dgm:cxn modelId="{02F939B6-57A2-44A4-991F-51802F91E534}" srcId="{41EF865B-FB1C-4F70-9EEF-7FE33FDD5C5F}" destId="{91B7BAED-CF22-4A85-86F2-5A78EA9BFEDA}" srcOrd="3" destOrd="0" parTransId="{516EC8D0-7FFE-4C8A-9DA3-3B99A9AA64E7}" sibTransId="{571A3DD2-7572-4B43-8BB9-5671645558E3}"/>
    <dgm:cxn modelId="{75FE9164-4BC4-4F42-B813-31569E28ACCA}" type="presOf" srcId="{3F0BA816-D9C9-4777-913D-6332179A413E}" destId="{ADD35729-92D9-4C66-893B-8F556E9E84C3}" srcOrd="0" destOrd="0" presId="urn:microsoft.com/office/officeart/2016/7/layout/VerticalHollowActionList"/>
    <dgm:cxn modelId="{35B577AD-6DB8-4342-9695-716797EE63D0}" type="presOf" srcId="{41EF865B-FB1C-4F70-9EEF-7FE33FDD5C5F}" destId="{CA306659-2B35-4975-B9FE-0C5BDA59106A}" srcOrd="0" destOrd="0" presId="urn:microsoft.com/office/officeart/2016/7/layout/VerticalHollowActionList"/>
    <dgm:cxn modelId="{692489AE-9191-4979-A4E2-5CBBB3D4C799}" type="presOf" srcId="{98A9CE65-C372-4190-82FE-4928149767DD}" destId="{838AC0D8-49FA-49B7-942F-7C6CE934226A}" srcOrd="0" destOrd="0" presId="urn:microsoft.com/office/officeart/2016/7/layout/VerticalHollowActionList"/>
    <dgm:cxn modelId="{C2B68147-726F-4C22-8E60-CD384D149B59}" type="presOf" srcId="{C4C25C48-99DD-4D5E-A046-55FB80AD1BA2}" destId="{9AC85EC1-F4CD-422D-AB3B-E57494D1151D}" srcOrd="0" destOrd="0" presId="urn:microsoft.com/office/officeart/2016/7/layout/VerticalHollowActionList"/>
    <dgm:cxn modelId="{6AFF5EA8-1E80-48FA-9588-76F2D7EE2805}" srcId="{3F0BA816-D9C9-4777-913D-6332179A413E}" destId="{AB5C8A1D-9DF1-4E4F-AD54-9ADD3BA3A301}" srcOrd="0" destOrd="0" parTransId="{82319BCE-B82B-43BF-BF95-B5181558571E}" sibTransId="{F26217FD-31E2-4F6B-AA5C-D48C76F6F59F}"/>
    <dgm:cxn modelId="{29496DC0-7974-414B-AE6D-D56A03D2D40D}" type="presOf" srcId="{91B7BAED-CF22-4A85-86F2-5A78EA9BFEDA}" destId="{6E71BEF8-7C13-4690-AD64-0457FC0AF33E}" srcOrd="0" destOrd="0" presId="urn:microsoft.com/office/officeart/2016/7/layout/VerticalHollowActionList"/>
    <dgm:cxn modelId="{93DC841A-BD77-4524-8580-0C14F4C7DD90}" srcId="{C4C25C48-99DD-4D5E-A046-55FB80AD1BA2}" destId="{9EBBD7E7-3CD2-4929-9F5D-E7E7E54AA743}" srcOrd="0" destOrd="0" parTransId="{5082CDEF-A3C3-4131-8CD8-1537CC826A24}" sibTransId="{AAD6B5A8-9833-4E73-982A-501F4DCA010C}"/>
    <dgm:cxn modelId="{4C89B1B5-3210-4AB4-95A9-632AF5C26E13}" type="presOf" srcId="{9EBBD7E7-3CD2-4929-9F5D-E7E7E54AA743}" destId="{89A242E7-1631-489B-80F4-EFA376F7DC38}" srcOrd="0" destOrd="0" presId="urn:microsoft.com/office/officeart/2016/7/layout/VerticalHollowActionList"/>
    <dgm:cxn modelId="{B73422EC-57A9-4822-9065-5D50D594EC60}" srcId="{41EF865B-FB1C-4F70-9EEF-7FE33FDD5C5F}" destId="{3F0BA816-D9C9-4777-913D-6332179A413E}" srcOrd="0" destOrd="0" parTransId="{C8A4DC7A-CEAE-468A-8559-FA6CCA39537C}" sibTransId="{B70446DE-446B-4B04-8C33-62C3A5989B92}"/>
    <dgm:cxn modelId="{E0A41B94-44A8-4AAF-864C-B137B8DCF25D}" type="presOf" srcId="{012CC77A-13C1-4C7C-898E-7ABDAD1B4E03}" destId="{5F2A693F-8F6F-4A89-BF92-28610F64844E}" srcOrd="0" destOrd="0" presId="urn:microsoft.com/office/officeart/2016/7/layout/VerticalHollowActionList"/>
    <dgm:cxn modelId="{33522E4D-129D-46C2-AD3C-0EC7328C252B}" srcId="{41EF865B-FB1C-4F70-9EEF-7FE33FDD5C5F}" destId="{C4C25C48-99DD-4D5E-A046-55FB80AD1BA2}" srcOrd="2" destOrd="0" parTransId="{725CE78A-41DC-40E5-9FCC-7E39CBE907A8}" sibTransId="{88927BCE-51EC-492F-911A-5AF0A278F037}"/>
    <dgm:cxn modelId="{DD985881-4D7E-4E5F-A51F-28DBC59235A5}" srcId="{91B7BAED-CF22-4A85-86F2-5A78EA9BFEDA}" destId="{480299FE-5202-4FB2-830F-C91F060A6D52}" srcOrd="0" destOrd="0" parTransId="{862D2CFD-4F8E-4633-86A4-53839DABD222}" sibTransId="{FBEB4328-5035-4D04-BB57-D957C4B85136}"/>
    <dgm:cxn modelId="{E7B2FC2E-4700-4B83-9CD8-32F728AE04A7}" srcId="{41EF865B-FB1C-4F70-9EEF-7FE33FDD5C5F}" destId="{98A9CE65-C372-4190-82FE-4928149767DD}" srcOrd="1" destOrd="0" parTransId="{5F1E5B51-7EFC-4FA0-992A-1B576C303D80}" sibTransId="{D167B15B-460E-4F6A-B2FC-69140D324046}"/>
    <dgm:cxn modelId="{3DC9D46B-6CCE-4D0A-93A4-5FCFAD78A64F}" type="presOf" srcId="{480299FE-5202-4FB2-830F-C91F060A6D52}" destId="{DE639E1C-930B-4FFB-8A12-F7007BB6CCA5}" srcOrd="0" destOrd="0" presId="urn:microsoft.com/office/officeart/2016/7/layout/VerticalHollowActionList"/>
    <dgm:cxn modelId="{DFA02717-1818-40AD-8AD1-BF8BD4FD90D5}" type="presParOf" srcId="{CA306659-2B35-4975-B9FE-0C5BDA59106A}" destId="{92EC1A6B-372D-4C0C-A9E4-AB25468AA5E5}" srcOrd="0" destOrd="0" presId="urn:microsoft.com/office/officeart/2016/7/layout/VerticalHollowActionList"/>
    <dgm:cxn modelId="{1147A15C-FECC-4944-B2A7-F1F51ABA996D}" type="presParOf" srcId="{92EC1A6B-372D-4C0C-A9E4-AB25468AA5E5}" destId="{ADD35729-92D9-4C66-893B-8F556E9E84C3}" srcOrd="0" destOrd="0" presId="urn:microsoft.com/office/officeart/2016/7/layout/VerticalHollowActionList"/>
    <dgm:cxn modelId="{3FDC1000-3C3F-4739-9105-9DA5839357F7}" type="presParOf" srcId="{92EC1A6B-372D-4C0C-A9E4-AB25468AA5E5}" destId="{6C035E68-8D90-4529-9249-7FB1BFB96A4E}" srcOrd="1" destOrd="0" presId="urn:microsoft.com/office/officeart/2016/7/layout/VerticalHollowActionList"/>
    <dgm:cxn modelId="{7AF22104-248C-4718-8F30-87CD922122B8}" type="presParOf" srcId="{CA306659-2B35-4975-B9FE-0C5BDA59106A}" destId="{E331C5E2-2030-42F9-9B3E-D5ADF0744C37}" srcOrd="1" destOrd="0" presId="urn:microsoft.com/office/officeart/2016/7/layout/VerticalHollowActionList"/>
    <dgm:cxn modelId="{22B913C1-CCAD-4F8B-8CB2-1A30F6F1650D}" type="presParOf" srcId="{CA306659-2B35-4975-B9FE-0C5BDA59106A}" destId="{8952A30F-4FE0-4B61-BCBD-8CC9239592AE}" srcOrd="2" destOrd="0" presId="urn:microsoft.com/office/officeart/2016/7/layout/VerticalHollowActionList"/>
    <dgm:cxn modelId="{BBBDE05A-84ED-4520-AAB0-6751546AA1A8}" type="presParOf" srcId="{8952A30F-4FE0-4B61-BCBD-8CC9239592AE}" destId="{838AC0D8-49FA-49B7-942F-7C6CE934226A}" srcOrd="0" destOrd="0" presId="urn:microsoft.com/office/officeart/2016/7/layout/VerticalHollowActionList"/>
    <dgm:cxn modelId="{10AF3642-06C1-46D3-A2D1-13E3920D61E0}" type="presParOf" srcId="{8952A30F-4FE0-4B61-BCBD-8CC9239592AE}" destId="{5F2A693F-8F6F-4A89-BF92-28610F64844E}" srcOrd="1" destOrd="0" presId="urn:microsoft.com/office/officeart/2016/7/layout/VerticalHollowActionList"/>
    <dgm:cxn modelId="{D2744F91-E987-4D76-A7DA-F9E0FB354BA2}" type="presParOf" srcId="{CA306659-2B35-4975-B9FE-0C5BDA59106A}" destId="{F222216A-70D1-4103-916E-F06DC482FF55}" srcOrd="3" destOrd="0" presId="urn:microsoft.com/office/officeart/2016/7/layout/VerticalHollowActionList"/>
    <dgm:cxn modelId="{9441BC7B-C2BE-4FBB-8DF1-C372D3575110}" type="presParOf" srcId="{CA306659-2B35-4975-B9FE-0C5BDA59106A}" destId="{847C6458-5BAE-4A7F-BE34-2DFDFF284856}" srcOrd="4" destOrd="0" presId="urn:microsoft.com/office/officeart/2016/7/layout/VerticalHollowActionList"/>
    <dgm:cxn modelId="{9AC5B962-B53F-406F-A8BF-9FD96C74B181}" type="presParOf" srcId="{847C6458-5BAE-4A7F-BE34-2DFDFF284856}" destId="{9AC85EC1-F4CD-422D-AB3B-E57494D1151D}" srcOrd="0" destOrd="0" presId="urn:microsoft.com/office/officeart/2016/7/layout/VerticalHollowActionList"/>
    <dgm:cxn modelId="{8891F97C-EDB3-4F49-B0A0-878076622FF9}" type="presParOf" srcId="{847C6458-5BAE-4A7F-BE34-2DFDFF284856}" destId="{89A242E7-1631-489B-80F4-EFA376F7DC38}" srcOrd="1" destOrd="0" presId="urn:microsoft.com/office/officeart/2016/7/layout/VerticalHollowActionList"/>
    <dgm:cxn modelId="{D27EB121-8D06-4175-8575-3CFB7CBB0293}" type="presParOf" srcId="{CA306659-2B35-4975-B9FE-0C5BDA59106A}" destId="{221802FF-334D-48DD-8F84-C5198774CB0F}" srcOrd="5" destOrd="0" presId="urn:microsoft.com/office/officeart/2016/7/layout/VerticalHollowActionList"/>
    <dgm:cxn modelId="{123E2984-68B8-48FA-B8B4-A28EF3F0E7C0}" type="presParOf" srcId="{CA306659-2B35-4975-B9FE-0C5BDA59106A}" destId="{7627B78A-4309-426D-9055-16690B9BD6BD}" srcOrd="6" destOrd="0" presId="urn:microsoft.com/office/officeart/2016/7/layout/VerticalHollowActionList"/>
    <dgm:cxn modelId="{6A10D15A-FCC5-4653-B6D7-B8FEE7848CAA}" type="presParOf" srcId="{7627B78A-4309-426D-9055-16690B9BD6BD}" destId="{6E71BEF8-7C13-4690-AD64-0457FC0AF33E}" srcOrd="0" destOrd="0" presId="urn:microsoft.com/office/officeart/2016/7/layout/VerticalHollowActionList"/>
    <dgm:cxn modelId="{F44A4C76-7660-4A7C-B217-E4B5F2A98687}" type="presParOf" srcId="{7627B78A-4309-426D-9055-16690B9BD6BD}" destId="{DE639E1C-930B-4FFB-8A12-F7007BB6CCA5}"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7D8C3-929D-410D-9704-BF0183A839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DAA8F95-96E4-4F9A-AAFF-E3F51D482817}">
      <dgm:prSet/>
      <dgm:spPr/>
      <dgm:t>
        <a:bodyPr/>
        <a:lstStyle/>
        <a:p>
          <a:endParaRPr lang="en-US" dirty="0">
            <a:latin typeface="Arial" panose="020B0604020202020204" pitchFamily="34" charset="0"/>
            <a:cs typeface="Arial" panose="020B0604020202020204" pitchFamily="34" charset="0"/>
          </a:endParaRPr>
        </a:p>
      </dgm:t>
    </dgm:pt>
    <dgm:pt modelId="{A92CFE0E-CD05-4193-82A5-4D4FBFF4416A}" type="parTrans" cxnId="{1F5A9D67-3120-4451-85C1-916339F7BE25}">
      <dgm:prSet/>
      <dgm:spPr/>
      <dgm:t>
        <a:bodyPr/>
        <a:lstStyle/>
        <a:p>
          <a:endParaRPr lang="en-US">
            <a:latin typeface="Arial" panose="020B0604020202020204" pitchFamily="34" charset="0"/>
            <a:cs typeface="Arial" panose="020B0604020202020204" pitchFamily="34" charset="0"/>
          </a:endParaRPr>
        </a:p>
      </dgm:t>
    </dgm:pt>
    <dgm:pt modelId="{81C38D21-6CDD-4696-961F-AD3454145A17}" type="sibTrans" cxnId="{1F5A9D67-3120-4451-85C1-916339F7BE25}">
      <dgm:prSet/>
      <dgm:spPr/>
      <dgm:t>
        <a:bodyPr/>
        <a:lstStyle/>
        <a:p>
          <a:endParaRPr lang="en-US">
            <a:latin typeface="Arial" panose="020B0604020202020204" pitchFamily="34" charset="0"/>
            <a:cs typeface="Arial" panose="020B0604020202020204" pitchFamily="34" charset="0"/>
          </a:endParaRPr>
        </a:p>
      </dgm:t>
    </dgm:pt>
    <dgm:pt modelId="{7CB62F64-142E-4C5D-9F24-A748889EE8FA}">
      <dgm:prSet/>
      <dgm:spPr/>
      <dgm:t>
        <a:bodyPr/>
        <a:lstStyle/>
        <a:p>
          <a:r>
            <a:rPr lang="en-US" dirty="0">
              <a:latin typeface="Arial" panose="020B0604020202020204" pitchFamily="34" charset="0"/>
              <a:cs typeface="Arial" panose="020B0604020202020204" pitchFamily="34" charset="0"/>
            </a:rPr>
            <a:t>Conducting Diversity Recruitment and Outreach</a:t>
          </a:r>
        </a:p>
      </dgm:t>
    </dgm:pt>
    <dgm:pt modelId="{BC43C34E-E897-47E9-9906-EA6377ABFCB7}" type="parTrans" cxnId="{F9547F8A-B936-4C8B-BC16-679A7DA2D2CA}">
      <dgm:prSet/>
      <dgm:spPr/>
      <dgm:t>
        <a:bodyPr/>
        <a:lstStyle/>
        <a:p>
          <a:endParaRPr lang="en-US">
            <a:latin typeface="Arial" panose="020B0604020202020204" pitchFamily="34" charset="0"/>
            <a:cs typeface="Arial" panose="020B0604020202020204" pitchFamily="34" charset="0"/>
          </a:endParaRPr>
        </a:p>
      </dgm:t>
    </dgm:pt>
    <dgm:pt modelId="{2E7521B1-10BA-4115-9A23-313588AAC994}" type="sibTrans" cxnId="{F9547F8A-B936-4C8B-BC16-679A7DA2D2CA}">
      <dgm:prSet/>
      <dgm:spPr/>
      <dgm:t>
        <a:bodyPr/>
        <a:lstStyle/>
        <a:p>
          <a:endParaRPr lang="en-US">
            <a:latin typeface="Arial" panose="020B0604020202020204" pitchFamily="34" charset="0"/>
            <a:cs typeface="Arial" panose="020B0604020202020204" pitchFamily="34" charset="0"/>
          </a:endParaRPr>
        </a:p>
      </dgm:t>
    </dgm:pt>
    <dgm:pt modelId="{534671AC-12B4-43A8-9C47-A4FE23EAEE41}">
      <dgm:prSet/>
      <dgm:spPr/>
      <dgm:t>
        <a:bodyPr/>
        <a:lstStyle/>
        <a:p>
          <a:r>
            <a:rPr lang="en-US">
              <a:latin typeface="Arial" panose="020B0604020202020204" pitchFamily="34" charset="0"/>
              <a:cs typeface="Arial" panose="020B0604020202020204" pitchFamily="34" charset="0"/>
            </a:rPr>
            <a:t>Writing Equity-minded Position Descriptions</a:t>
          </a:r>
        </a:p>
      </dgm:t>
    </dgm:pt>
    <dgm:pt modelId="{26B45B11-5DFE-4E11-B947-4E7719627D39}" type="parTrans" cxnId="{B36F072D-3BBF-4ABA-8DE2-057D6237628B}">
      <dgm:prSet/>
      <dgm:spPr/>
      <dgm:t>
        <a:bodyPr/>
        <a:lstStyle/>
        <a:p>
          <a:endParaRPr lang="en-US">
            <a:latin typeface="Arial" panose="020B0604020202020204" pitchFamily="34" charset="0"/>
            <a:cs typeface="Arial" panose="020B0604020202020204" pitchFamily="34" charset="0"/>
          </a:endParaRPr>
        </a:p>
      </dgm:t>
    </dgm:pt>
    <dgm:pt modelId="{D5519AC3-F355-40AC-85F5-5061EE878FD2}" type="sibTrans" cxnId="{B36F072D-3BBF-4ABA-8DE2-057D6237628B}">
      <dgm:prSet/>
      <dgm:spPr/>
      <dgm:t>
        <a:bodyPr/>
        <a:lstStyle/>
        <a:p>
          <a:endParaRPr lang="en-US">
            <a:latin typeface="Arial" panose="020B0604020202020204" pitchFamily="34" charset="0"/>
            <a:cs typeface="Arial" panose="020B0604020202020204" pitchFamily="34" charset="0"/>
          </a:endParaRPr>
        </a:p>
      </dgm:t>
    </dgm:pt>
    <dgm:pt modelId="{4DFD2FE0-1059-4C26-9830-12791263B4B9}">
      <dgm:prSet/>
      <dgm:spPr/>
      <dgm:t>
        <a:bodyPr/>
        <a:lstStyle/>
        <a:p>
          <a:r>
            <a:rPr lang="en-US">
              <a:latin typeface="Arial" panose="020B0604020202020204" pitchFamily="34" charset="0"/>
              <a:cs typeface="Arial" panose="020B0604020202020204" pitchFamily="34" charset="0"/>
            </a:rPr>
            <a:t>Writing Equity-focused Vacancy Announcements and Application Requirements</a:t>
          </a:r>
        </a:p>
      </dgm:t>
    </dgm:pt>
    <dgm:pt modelId="{8B7C9FEB-6546-4AAF-860F-F6357D784E5F}" type="parTrans" cxnId="{80A938E1-AAD7-4176-99B3-090460D6BD69}">
      <dgm:prSet/>
      <dgm:spPr/>
      <dgm:t>
        <a:bodyPr/>
        <a:lstStyle/>
        <a:p>
          <a:endParaRPr lang="en-US">
            <a:latin typeface="Arial" panose="020B0604020202020204" pitchFamily="34" charset="0"/>
            <a:cs typeface="Arial" panose="020B0604020202020204" pitchFamily="34" charset="0"/>
          </a:endParaRPr>
        </a:p>
      </dgm:t>
    </dgm:pt>
    <dgm:pt modelId="{80B88C12-1C94-4733-AE7C-6D5B641EE45D}" type="sibTrans" cxnId="{80A938E1-AAD7-4176-99B3-090460D6BD69}">
      <dgm:prSet/>
      <dgm:spPr/>
      <dgm:t>
        <a:bodyPr/>
        <a:lstStyle/>
        <a:p>
          <a:endParaRPr lang="en-US">
            <a:latin typeface="Arial" panose="020B0604020202020204" pitchFamily="34" charset="0"/>
            <a:cs typeface="Arial" panose="020B0604020202020204" pitchFamily="34" charset="0"/>
          </a:endParaRPr>
        </a:p>
      </dgm:t>
    </dgm:pt>
    <dgm:pt modelId="{2A1A4398-079B-4C51-8DC2-E53EA2E3251E}">
      <dgm:prSet/>
      <dgm:spPr/>
      <dgm:t>
        <a:bodyPr/>
        <a:lstStyle/>
        <a:p>
          <a:r>
            <a:rPr lang="en-US">
              <a:latin typeface="Arial" panose="020B0604020202020204" pitchFamily="34" charset="0"/>
              <a:cs typeface="Arial" panose="020B0604020202020204" pitchFamily="34" charset="0"/>
            </a:rPr>
            <a:t>Developing Equity-focused Screening Criteria</a:t>
          </a:r>
        </a:p>
      </dgm:t>
    </dgm:pt>
    <dgm:pt modelId="{5207A455-D234-4578-B0BB-C2C06A0D1550}" type="parTrans" cxnId="{DBA86BAD-0EC0-4C9A-A179-C4BA915AAACB}">
      <dgm:prSet/>
      <dgm:spPr/>
      <dgm:t>
        <a:bodyPr/>
        <a:lstStyle/>
        <a:p>
          <a:endParaRPr lang="en-US">
            <a:latin typeface="Arial" panose="020B0604020202020204" pitchFamily="34" charset="0"/>
            <a:cs typeface="Arial" panose="020B0604020202020204" pitchFamily="34" charset="0"/>
          </a:endParaRPr>
        </a:p>
      </dgm:t>
    </dgm:pt>
    <dgm:pt modelId="{E6345EE4-1C23-4521-A0FD-53F958C3FFA2}" type="sibTrans" cxnId="{DBA86BAD-0EC0-4C9A-A179-C4BA915AAACB}">
      <dgm:prSet/>
      <dgm:spPr/>
      <dgm:t>
        <a:bodyPr/>
        <a:lstStyle/>
        <a:p>
          <a:endParaRPr lang="en-US">
            <a:latin typeface="Arial" panose="020B0604020202020204" pitchFamily="34" charset="0"/>
            <a:cs typeface="Arial" panose="020B0604020202020204" pitchFamily="34" charset="0"/>
          </a:endParaRPr>
        </a:p>
      </dgm:t>
    </dgm:pt>
    <dgm:pt modelId="{B56C1E89-746D-4230-9DCB-E65859678950}">
      <dgm:prSet/>
      <dgm:spPr/>
      <dgm:t>
        <a:bodyPr/>
        <a:lstStyle/>
        <a:p>
          <a:r>
            <a:rPr lang="en-US">
              <a:latin typeface="Arial" panose="020B0604020202020204" pitchFamily="34" charset="0"/>
              <a:cs typeface="Arial" panose="020B0604020202020204" pitchFamily="34" charset="0"/>
            </a:rPr>
            <a:t>Writing and Conducting Equity-minded Interviews</a:t>
          </a:r>
        </a:p>
      </dgm:t>
    </dgm:pt>
    <dgm:pt modelId="{C24ACC78-F099-425E-BA01-7C2665556327}" type="parTrans" cxnId="{FA03686C-085B-47AE-91A8-EE1504EA3BFD}">
      <dgm:prSet/>
      <dgm:spPr/>
      <dgm:t>
        <a:bodyPr/>
        <a:lstStyle/>
        <a:p>
          <a:endParaRPr lang="en-US">
            <a:latin typeface="Arial" panose="020B0604020202020204" pitchFamily="34" charset="0"/>
            <a:cs typeface="Arial" panose="020B0604020202020204" pitchFamily="34" charset="0"/>
          </a:endParaRPr>
        </a:p>
      </dgm:t>
    </dgm:pt>
    <dgm:pt modelId="{9B8DF606-5A76-4958-A44A-1B592BD0F9BD}" type="sibTrans" cxnId="{FA03686C-085B-47AE-91A8-EE1504EA3BFD}">
      <dgm:prSet/>
      <dgm:spPr/>
      <dgm:t>
        <a:bodyPr/>
        <a:lstStyle/>
        <a:p>
          <a:endParaRPr lang="en-US">
            <a:latin typeface="Arial" panose="020B0604020202020204" pitchFamily="34" charset="0"/>
            <a:cs typeface="Arial" panose="020B0604020202020204" pitchFamily="34" charset="0"/>
          </a:endParaRPr>
        </a:p>
      </dgm:t>
    </dgm:pt>
    <dgm:pt modelId="{4E3C1432-505A-43C9-BFE5-6AA1C0865C1A}">
      <dgm:prSet/>
      <dgm:spPr/>
      <dgm:t>
        <a:bodyPr/>
        <a:lstStyle/>
        <a:p>
          <a:r>
            <a:rPr lang="en-US">
              <a:latin typeface="Arial" panose="020B0604020202020204" pitchFamily="34" charset="0"/>
              <a:cs typeface="Arial" panose="020B0604020202020204" pitchFamily="34" charset="0"/>
            </a:rPr>
            <a:t>Writing Equity-focused BPs and APs, including faculty hiring procedures</a:t>
          </a:r>
        </a:p>
      </dgm:t>
    </dgm:pt>
    <dgm:pt modelId="{9FBB6D1B-0949-456C-8967-D129A902A532}" type="parTrans" cxnId="{3339D11D-05BD-4C30-957A-1A9EB158ECCD}">
      <dgm:prSet/>
      <dgm:spPr/>
      <dgm:t>
        <a:bodyPr/>
        <a:lstStyle/>
        <a:p>
          <a:endParaRPr lang="en-US">
            <a:latin typeface="Arial" panose="020B0604020202020204" pitchFamily="34" charset="0"/>
            <a:cs typeface="Arial" panose="020B0604020202020204" pitchFamily="34" charset="0"/>
          </a:endParaRPr>
        </a:p>
      </dgm:t>
    </dgm:pt>
    <dgm:pt modelId="{F38E01B4-BC62-4D55-93E8-7969A1C1CE75}" type="sibTrans" cxnId="{3339D11D-05BD-4C30-957A-1A9EB158ECCD}">
      <dgm:prSet/>
      <dgm:spPr/>
      <dgm:t>
        <a:bodyPr/>
        <a:lstStyle/>
        <a:p>
          <a:endParaRPr lang="en-US">
            <a:latin typeface="Arial" panose="020B0604020202020204" pitchFamily="34" charset="0"/>
            <a:cs typeface="Arial" panose="020B0604020202020204" pitchFamily="34" charset="0"/>
          </a:endParaRPr>
        </a:p>
      </dgm:t>
    </dgm:pt>
    <dgm:pt modelId="{5FFB8092-7F31-425D-8B03-78244EA73D9E}">
      <dgm:prSet/>
      <dgm:spPr/>
      <dgm:t>
        <a:bodyPr/>
        <a:lstStyle/>
        <a:p>
          <a:r>
            <a:rPr lang="en-US">
              <a:latin typeface="Arial" panose="020B0604020202020204" pitchFamily="34" charset="0"/>
              <a:cs typeface="Arial" panose="020B0604020202020204" pitchFamily="34" charset="0"/>
            </a:rPr>
            <a:t>Writing and Bargaining Equity-minded Performance and Tenure Evaluations</a:t>
          </a:r>
        </a:p>
      </dgm:t>
    </dgm:pt>
    <dgm:pt modelId="{ED0D2F69-B96C-4ADE-A7C9-166F60F37D0F}" type="parTrans" cxnId="{1517E1A7-516C-48E7-94DD-AD8C425D81E9}">
      <dgm:prSet/>
      <dgm:spPr/>
      <dgm:t>
        <a:bodyPr/>
        <a:lstStyle/>
        <a:p>
          <a:endParaRPr lang="en-US">
            <a:latin typeface="Arial" panose="020B0604020202020204" pitchFamily="34" charset="0"/>
            <a:cs typeface="Arial" panose="020B0604020202020204" pitchFamily="34" charset="0"/>
          </a:endParaRPr>
        </a:p>
      </dgm:t>
    </dgm:pt>
    <dgm:pt modelId="{AC6475D3-CB2A-436E-B746-DFD6A8414657}" type="sibTrans" cxnId="{1517E1A7-516C-48E7-94DD-AD8C425D81E9}">
      <dgm:prSet/>
      <dgm:spPr/>
      <dgm:t>
        <a:bodyPr/>
        <a:lstStyle/>
        <a:p>
          <a:endParaRPr lang="en-US">
            <a:latin typeface="Arial" panose="020B0604020202020204" pitchFamily="34" charset="0"/>
            <a:cs typeface="Arial" panose="020B0604020202020204" pitchFamily="34" charset="0"/>
          </a:endParaRPr>
        </a:p>
      </dgm:t>
    </dgm:pt>
    <dgm:pt modelId="{AF75C74D-3EF8-4F9F-B529-241297833C93}">
      <dgm:prSet/>
      <dgm:spPr/>
      <dgm:t>
        <a:bodyPr/>
        <a:lstStyle/>
        <a:p>
          <a:r>
            <a:rPr lang="en-US">
              <a:latin typeface="Arial" panose="020B0604020202020204" pitchFamily="34" charset="0"/>
              <a:cs typeface="Arial" panose="020B0604020202020204" pitchFamily="34" charset="0"/>
            </a:rPr>
            <a:t>Writing Exit Interviews Addressing Workplace Culture</a:t>
          </a:r>
        </a:p>
      </dgm:t>
    </dgm:pt>
    <dgm:pt modelId="{8F5A150D-28AD-4D62-A957-FB7382A763B0}" type="parTrans" cxnId="{B5EF5597-DEF9-4D09-BB79-F6AEE5D2E3B4}">
      <dgm:prSet/>
      <dgm:spPr/>
      <dgm:t>
        <a:bodyPr/>
        <a:lstStyle/>
        <a:p>
          <a:endParaRPr lang="en-US">
            <a:latin typeface="Arial" panose="020B0604020202020204" pitchFamily="34" charset="0"/>
            <a:cs typeface="Arial" panose="020B0604020202020204" pitchFamily="34" charset="0"/>
          </a:endParaRPr>
        </a:p>
      </dgm:t>
    </dgm:pt>
    <dgm:pt modelId="{1A7C3FDB-A1CE-4708-AF47-34975EAF341A}" type="sibTrans" cxnId="{B5EF5597-DEF9-4D09-BB79-F6AEE5D2E3B4}">
      <dgm:prSet/>
      <dgm:spPr/>
      <dgm:t>
        <a:bodyPr/>
        <a:lstStyle/>
        <a:p>
          <a:endParaRPr lang="en-US">
            <a:latin typeface="Arial" panose="020B0604020202020204" pitchFamily="34" charset="0"/>
            <a:cs typeface="Arial" panose="020B0604020202020204" pitchFamily="34" charset="0"/>
          </a:endParaRPr>
        </a:p>
      </dgm:t>
    </dgm:pt>
    <dgm:pt modelId="{D3502E00-144E-435D-B3A5-137CFF64EC22}">
      <dgm:prSet/>
      <dgm:spPr/>
      <dgm:t>
        <a:bodyPr/>
        <a:lstStyle/>
        <a:p>
          <a:r>
            <a:rPr lang="en-US">
              <a:latin typeface="Arial" panose="020B0604020202020204" pitchFamily="34" charset="0"/>
              <a:cs typeface="Arial" panose="020B0604020202020204" pitchFamily="34" charset="0"/>
            </a:rPr>
            <a:t>Creating Diversity Retention Strategies</a:t>
          </a:r>
        </a:p>
      </dgm:t>
    </dgm:pt>
    <dgm:pt modelId="{ACE7C213-B336-405A-AE51-46F96FC2A583}" type="parTrans" cxnId="{6370612D-7615-4F73-A815-FC5D9407F083}">
      <dgm:prSet/>
      <dgm:spPr/>
      <dgm:t>
        <a:bodyPr/>
        <a:lstStyle/>
        <a:p>
          <a:endParaRPr lang="en-US">
            <a:latin typeface="Arial" panose="020B0604020202020204" pitchFamily="34" charset="0"/>
            <a:cs typeface="Arial" panose="020B0604020202020204" pitchFamily="34" charset="0"/>
          </a:endParaRPr>
        </a:p>
      </dgm:t>
    </dgm:pt>
    <dgm:pt modelId="{3F628A4C-E4F0-4F39-B1F6-9CA8ACE1B328}" type="sibTrans" cxnId="{6370612D-7615-4F73-A815-FC5D9407F083}">
      <dgm:prSet/>
      <dgm:spPr/>
      <dgm:t>
        <a:bodyPr/>
        <a:lstStyle/>
        <a:p>
          <a:endParaRPr lang="en-US">
            <a:latin typeface="Arial" panose="020B0604020202020204" pitchFamily="34" charset="0"/>
            <a:cs typeface="Arial" panose="020B0604020202020204" pitchFamily="34" charset="0"/>
          </a:endParaRPr>
        </a:p>
      </dgm:t>
    </dgm:pt>
    <dgm:pt modelId="{127E1B1D-418F-4F04-BD74-1B7E67DC3A48}">
      <dgm:prSet/>
      <dgm:spPr/>
      <dgm:t>
        <a:bodyPr/>
        <a:lstStyle/>
        <a:p>
          <a:r>
            <a:rPr lang="en-US">
              <a:latin typeface="Arial" panose="020B0604020202020204" pitchFamily="34" charset="0"/>
              <a:cs typeface="Arial" panose="020B0604020202020204" pitchFamily="34" charset="0"/>
            </a:rPr>
            <a:t>Collecting, Analyzing, and Reporting EEO Data</a:t>
          </a:r>
        </a:p>
      </dgm:t>
    </dgm:pt>
    <dgm:pt modelId="{83F97504-5C89-4C5D-9E7E-F89B62BB27F4}" type="parTrans" cxnId="{C27A72E7-6824-40E6-9AC9-C4FB897398F6}">
      <dgm:prSet/>
      <dgm:spPr/>
      <dgm:t>
        <a:bodyPr/>
        <a:lstStyle/>
        <a:p>
          <a:endParaRPr lang="en-US">
            <a:latin typeface="Arial" panose="020B0604020202020204" pitchFamily="34" charset="0"/>
            <a:cs typeface="Arial" panose="020B0604020202020204" pitchFamily="34" charset="0"/>
          </a:endParaRPr>
        </a:p>
      </dgm:t>
    </dgm:pt>
    <dgm:pt modelId="{AFEF4EA5-81F1-43D6-88BC-E69439DCC5E3}" type="sibTrans" cxnId="{C27A72E7-6824-40E6-9AC9-C4FB897398F6}">
      <dgm:prSet/>
      <dgm:spPr/>
      <dgm:t>
        <a:bodyPr/>
        <a:lstStyle/>
        <a:p>
          <a:endParaRPr lang="en-US">
            <a:latin typeface="Arial" panose="020B0604020202020204" pitchFamily="34" charset="0"/>
            <a:cs typeface="Arial" panose="020B0604020202020204" pitchFamily="34" charset="0"/>
          </a:endParaRPr>
        </a:p>
      </dgm:t>
    </dgm:pt>
    <dgm:pt modelId="{EF3F9D4B-C5A8-4684-B20D-16C227F83D72}" type="pres">
      <dgm:prSet presAssocID="{C847D8C3-929D-410D-9704-BF0183A839CE}" presName="vert0" presStyleCnt="0">
        <dgm:presLayoutVars>
          <dgm:dir/>
          <dgm:animOne val="branch"/>
          <dgm:animLvl val="lvl"/>
        </dgm:presLayoutVars>
      </dgm:prSet>
      <dgm:spPr/>
      <dgm:t>
        <a:bodyPr/>
        <a:lstStyle/>
        <a:p>
          <a:endParaRPr lang="en-US"/>
        </a:p>
      </dgm:t>
    </dgm:pt>
    <dgm:pt modelId="{E4183B96-60D2-44CF-82D7-D1A8A084FFA2}" type="pres">
      <dgm:prSet presAssocID="{0DAA8F95-96E4-4F9A-AAFF-E3F51D482817}" presName="thickLine" presStyleLbl="alignNode1" presStyleIdx="0" presStyleCnt="1"/>
      <dgm:spPr/>
    </dgm:pt>
    <dgm:pt modelId="{7B996A50-0964-4A24-BC94-DD67A0BBB9C6}" type="pres">
      <dgm:prSet presAssocID="{0DAA8F95-96E4-4F9A-AAFF-E3F51D482817}" presName="horz1" presStyleCnt="0"/>
      <dgm:spPr/>
    </dgm:pt>
    <dgm:pt modelId="{76EFA380-6B0F-40D2-96A9-D1810FCFE368}" type="pres">
      <dgm:prSet presAssocID="{0DAA8F95-96E4-4F9A-AAFF-E3F51D482817}" presName="tx1" presStyleLbl="revTx" presStyleIdx="0" presStyleCnt="11"/>
      <dgm:spPr/>
      <dgm:t>
        <a:bodyPr/>
        <a:lstStyle/>
        <a:p>
          <a:endParaRPr lang="en-US"/>
        </a:p>
      </dgm:t>
    </dgm:pt>
    <dgm:pt modelId="{ABA79C87-E952-4502-9398-8AF9E5797D58}" type="pres">
      <dgm:prSet presAssocID="{0DAA8F95-96E4-4F9A-AAFF-E3F51D482817}" presName="vert1" presStyleCnt="0"/>
      <dgm:spPr/>
    </dgm:pt>
    <dgm:pt modelId="{551E0542-64FC-4BCC-96BF-4B35EA327FB6}" type="pres">
      <dgm:prSet presAssocID="{7CB62F64-142E-4C5D-9F24-A748889EE8FA}" presName="vertSpace2a" presStyleCnt="0"/>
      <dgm:spPr/>
    </dgm:pt>
    <dgm:pt modelId="{08989C1F-D663-4680-900F-F75EC7F59F98}" type="pres">
      <dgm:prSet presAssocID="{7CB62F64-142E-4C5D-9F24-A748889EE8FA}" presName="horz2" presStyleCnt="0"/>
      <dgm:spPr/>
    </dgm:pt>
    <dgm:pt modelId="{BA218BD6-336A-4AB2-8C8F-D8BB4FF5698E}" type="pres">
      <dgm:prSet presAssocID="{7CB62F64-142E-4C5D-9F24-A748889EE8FA}" presName="horzSpace2" presStyleCnt="0"/>
      <dgm:spPr/>
    </dgm:pt>
    <dgm:pt modelId="{4572CC3B-434F-4CEC-8786-9A96B509A728}" type="pres">
      <dgm:prSet presAssocID="{7CB62F64-142E-4C5D-9F24-A748889EE8FA}" presName="tx2" presStyleLbl="revTx" presStyleIdx="1" presStyleCnt="11"/>
      <dgm:spPr/>
      <dgm:t>
        <a:bodyPr/>
        <a:lstStyle/>
        <a:p>
          <a:endParaRPr lang="en-US"/>
        </a:p>
      </dgm:t>
    </dgm:pt>
    <dgm:pt modelId="{3D718DBC-BB4E-4A26-A9B6-9724CC66BFAA}" type="pres">
      <dgm:prSet presAssocID="{7CB62F64-142E-4C5D-9F24-A748889EE8FA}" presName="vert2" presStyleCnt="0"/>
      <dgm:spPr/>
    </dgm:pt>
    <dgm:pt modelId="{FB362393-5354-44F8-BEF9-F3BF4F3293DE}" type="pres">
      <dgm:prSet presAssocID="{7CB62F64-142E-4C5D-9F24-A748889EE8FA}" presName="thinLine2b" presStyleLbl="callout" presStyleIdx="0" presStyleCnt="10"/>
      <dgm:spPr/>
    </dgm:pt>
    <dgm:pt modelId="{E7D03388-2AEE-40FE-BF97-5AAB3AB7450E}" type="pres">
      <dgm:prSet presAssocID="{7CB62F64-142E-4C5D-9F24-A748889EE8FA}" presName="vertSpace2b" presStyleCnt="0"/>
      <dgm:spPr/>
    </dgm:pt>
    <dgm:pt modelId="{3DBC1F49-17D7-4FA2-AB77-16807422A621}" type="pres">
      <dgm:prSet presAssocID="{534671AC-12B4-43A8-9C47-A4FE23EAEE41}" presName="horz2" presStyleCnt="0"/>
      <dgm:spPr/>
    </dgm:pt>
    <dgm:pt modelId="{6E4737BB-1F70-4D23-8FFD-D5CC9A8BE7EB}" type="pres">
      <dgm:prSet presAssocID="{534671AC-12B4-43A8-9C47-A4FE23EAEE41}" presName="horzSpace2" presStyleCnt="0"/>
      <dgm:spPr/>
    </dgm:pt>
    <dgm:pt modelId="{AF8ED118-592A-481B-81D1-6F10B4DEC87C}" type="pres">
      <dgm:prSet presAssocID="{534671AC-12B4-43A8-9C47-A4FE23EAEE41}" presName="tx2" presStyleLbl="revTx" presStyleIdx="2" presStyleCnt="11"/>
      <dgm:spPr/>
      <dgm:t>
        <a:bodyPr/>
        <a:lstStyle/>
        <a:p>
          <a:endParaRPr lang="en-US"/>
        </a:p>
      </dgm:t>
    </dgm:pt>
    <dgm:pt modelId="{08E2AF28-2B01-4383-BF35-8EB145FD7EC6}" type="pres">
      <dgm:prSet presAssocID="{534671AC-12B4-43A8-9C47-A4FE23EAEE41}" presName="vert2" presStyleCnt="0"/>
      <dgm:spPr/>
    </dgm:pt>
    <dgm:pt modelId="{5281BA0A-4936-4E75-AB1D-D698B98B039F}" type="pres">
      <dgm:prSet presAssocID="{534671AC-12B4-43A8-9C47-A4FE23EAEE41}" presName="thinLine2b" presStyleLbl="callout" presStyleIdx="1" presStyleCnt="10"/>
      <dgm:spPr/>
    </dgm:pt>
    <dgm:pt modelId="{0E57E567-70E1-4871-9D96-3B40F28A0090}" type="pres">
      <dgm:prSet presAssocID="{534671AC-12B4-43A8-9C47-A4FE23EAEE41}" presName="vertSpace2b" presStyleCnt="0"/>
      <dgm:spPr/>
    </dgm:pt>
    <dgm:pt modelId="{15A14473-C28A-4CD9-8E54-6BE23D1E7593}" type="pres">
      <dgm:prSet presAssocID="{4DFD2FE0-1059-4C26-9830-12791263B4B9}" presName="horz2" presStyleCnt="0"/>
      <dgm:spPr/>
    </dgm:pt>
    <dgm:pt modelId="{0EEAD981-DC1A-4724-9BA5-5BDA5F7EC37A}" type="pres">
      <dgm:prSet presAssocID="{4DFD2FE0-1059-4C26-9830-12791263B4B9}" presName="horzSpace2" presStyleCnt="0"/>
      <dgm:spPr/>
    </dgm:pt>
    <dgm:pt modelId="{20275430-D164-4FDD-9ECB-6825C56D66EB}" type="pres">
      <dgm:prSet presAssocID="{4DFD2FE0-1059-4C26-9830-12791263B4B9}" presName="tx2" presStyleLbl="revTx" presStyleIdx="3" presStyleCnt="11"/>
      <dgm:spPr/>
      <dgm:t>
        <a:bodyPr/>
        <a:lstStyle/>
        <a:p>
          <a:endParaRPr lang="en-US"/>
        </a:p>
      </dgm:t>
    </dgm:pt>
    <dgm:pt modelId="{6F81B763-EA34-447F-B7AA-4EC8E3276DEC}" type="pres">
      <dgm:prSet presAssocID="{4DFD2FE0-1059-4C26-9830-12791263B4B9}" presName="vert2" presStyleCnt="0"/>
      <dgm:spPr/>
    </dgm:pt>
    <dgm:pt modelId="{AA97CE1A-81BC-4100-9458-3770B8AF21B4}" type="pres">
      <dgm:prSet presAssocID="{4DFD2FE0-1059-4C26-9830-12791263B4B9}" presName="thinLine2b" presStyleLbl="callout" presStyleIdx="2" presStyleCnt="10"/>
      <dgm:spPr/>
    </dgm:pt>
    <dgm:pt modelId="{DD548D2A-0A7E-496C-82D6-834E7F3CEB20}" type="pres">
      <dgm:prSet presAssocID="{4DFD2FE0-1059-4C26-9830-12791263B4B9}" presName="vertSpace2b" presStyleCnt="0"/>
      <dgm:spPr/>
    </dgm:pt>
    <dgm:pt modelId="{9DF2FB7F-378D-49AB-B64E-178E791C93E7}" type="pres">
      <dgm:prSet presAssocID="{2A1A4398-079B-4C51-8DC2-E53EA2E3251E}" presName="horz2" presStyleCnt="0"/>
      <dgm:spPr/>
    </dgm:pt>
    <dgm:pt modelId="{4CCEDD07-AA35-41B9-8A3F-0702BB3AC0BC}" type="pres">
      <dgm:prSet presAssocID="{2A1A4398-079B-4C51-8DC2-E53EA2E3251E}" presName="horzSpace2" presStyleCnt="0"/>
      <dgm:spPr/>
    </dgm:pt>
    <dgm:pt modelId="{99F9602C-6850-44AA-805B-C97F30AAC0F9}" type="pres">
      <dgm:prSet presAssocID="{2A1A4398-079B-4C51-8DC2-E53EA2E3251E}" presName="tx2" presStyleLbl="revTx" presStyleIdx="4" presStyleCnt="11"/>
      <dgm:spPr/>
      <dgm:t>
        <a:bodyPr/>
        <a:lstStyle/>
        <a:p>
          <a:endParaRPr lang="en-US"/>
        </a:p>
      </dgm:t>
    </dgm:pt>
    <dgm:pt modelId="{0836BAB6-515C-4BE0-8554-E5E40695D5C1}" type="pres">
      <dgm:prSet presAssocID="{2A1A4398-079B-4C51-8DC2-E53EA2E3251E}" presName="vert2" presStyleCnt="0"/>
      <dgm:spPr/>
    </dgm:pt>
    <dgm:pt modelId="{4A11B024-3EAF-499E-9B0F-D5ADF2E4F3D6}" type="pres">
      <dgm:prSet presAssocID="{2A1A4398-079B-4C51-8DC2-E53EA2E3251E}" presName="thinLine2b" presStyleLbl="callout" presStyleIdx="3" presStyleCnt="10"/>
      <dgm:spPr/>
    </dgm:pt>
    <dgm:pt modelId="{43F9458A-DE5C-4C99-AFC2-8F9225B88CBC}" type="pres">
      <dgm:prSet presAssocID="{2A1A4398-079B-4C51-8DC2-E53EA2E3251E}" presName="vertSpace2b" presStyleCnt="0"/>
      <dgm:spPr/>
    </dgm:pt>
    <dgm:pt modelId="{0275E1ED-BB52-4663-95DB-B4D3D124EFDE}" type="pres">
      <dgm:prSet presAssocID="{B56C1E89-746D-4230-9DCB-E65859678950}" presName="horz2" presStyleCnt="0"/>
      <dgm:spPr/>
    </dgm:pt>
    <dgm:pt modelId="{AD0ABEFF-8B1D-4794-81BE-DA4A113B26CE}" type="pres">
      <dgm:prSet presAssocID="{B56C1E89-746D-4230-9DCB-E65859678950}" presName="horzSpace2" presStyleCnt="0"/>
      <dgm:spPr/>
    </dgm:pt>
    <dgm:pt modelId="{98E24DD1-2012-4B6A-9E36-CF00D73F6971}" type="pres">
      <dgm:prSet presAssocID="{B56C1E89-746D-4230-9DCB-E65859678950}" presName="tx2" presStyleLbl="revTx" presStyleIdx="5" presStyleCnt="11"/>
      <dgm:spPr/>
      <dgm:t>
        <a:bodyPr/>
        <a:lstStyle/>
        <a:p>
          <a:endParaRPr lang="en-US"/>
        </a:p>
      </dgm:t>
    </dgm:pt>
    <dgm:pt modelId="{7D41BE77-3BDE-4158-95AD-878EEDC376D8}" type="pres">
      <dgm:prSet presAssocID="{B56C1E89-746D-4230-9DCB-E65859678950}" presName="vert2" presStyleCnt="0"/>
      <dgm:spPr/>
    </dgm:pt>
    <dgm:pt modelId="{A33AD2FB-66AB-4649-A276-742A7C363E3C}" type="pres">
      <dgm:prSet presAssocID="{B56C1E89-746D-4230-9DCB-E65859678950}" presName="thinLine2b" presStyleLbl="callout" presStyleIdx="4" presStyleCnt="10"/>
      <dgm:spPr/>
    </dgm:pt>
    <dgm:pt modelId="{67D6E563-B683-4A93-8C5D-290258680DA7}" type="pres">
      <dgm:prSet presAssocID="{B56C1E89-746D-4230-9DCB-E65859678950}" presName="vertSpace2b" presStyleCnt="0"/>
      <dgm:spPr/>
    </dgm:pt>
    <dgm:pt modelId="{E2BE47E7-615E-453E-B580-BBD8A1B8FB7E}" type="pres">
      <dgm:prSet presAssocID="{4E3C1432-505A-43C9-BFE5-6AA1C0865C1A}" presName="horz2" presStyleCnt="0"/>
      <dgm:spPr/>
    </dgm:pt>
    <dgm:pt modelId="{A444A692-8320-42F2-BA46-263E6A06A1A9}" type="pres">
      <dgm:prSet presAssocID="{4E3C1432-505A-43C9-BFE5-6AA1C0865C1A}" presName="horzSpace2" presStyleCnt="0"/>
      <dgm:spPr/>
    </dgm:pt>
    <dgm:pt modelId="{541C55DD-BE57-4564-9CE9-64BD7AD36CD7}" type="pres">
      <dgm:prSet presAssocID="{4E3C1432-505A-43C9-BFE5-6AA1C0865C1A}" presName="tx2" presStyleLbl="revTx" presStyleIdx="6" presStyleCnt="11"/>
      <dgm:spPr/>
      <dgm:t>
        <a:bodyPr/>
        <a:lstStyle/>
        <a:p>
          <a:endParaRPr lang="en-US"/>
        </a:p>
      </dgm:t>
    </dgm:pt>
    <dgm:pt modelId="{D746E634-E149-4C13-B81C-73DEBFD31352}" type="pres">
      <dgm:prSet presAssocID="{4E3C1432-505A-43C9-BFE5-6AA1C0865C1A}" presName="vert2" presStyleCnt="0"/>
      <dgm:spPr/>
    </dgm:pt>
    <dgm:pt modelId="{4B61DBE5-AA8D-4DE6-95F4-8AC55987836F}" type="pres">
      <dgm:prSet presAssocID="{4E3C1432-505A-43C9-BFE5-6AA1C0865C1A}" presName="thinLine2b" presStyleLbl="callout" presStyleIdx="5" presStyleCnt="10"/>
      <dgm:spPr/>
    </dgm:pt>
    <dgm:pt modelId="{DB7A3853-775E-44AF-9E4D-FC6CA594E3B3}" type="pres">
      <dgm:prSet presAssocID="{4E3C1432-505A-43C9-BFE5-6AA1C0865C1A}" presName="vertSpace2b" presStyleCnt="0"/>
      <dgm:spPr/>
    </dgm:pt>
    <dgm:pt modelId="{E52FC146-B2E0-423D-897A-C33D497B96B3}" type="pres">
      <dgm:prSet presAssocID="{5FFB8092-7F31-425D-8B03-78244EA73D9E}" presName="horz2" presStyleCnt="0"/>
      <dgm:spPr/>
    </dgm:pt>
    <dgm:pt modelId="{C9CD20CA-1C03-4B0F-B7A7-A92E870FEF41}" type="pres">
      <dgm:prSet presAssocID="{5FFB8092-7F31-425D-8B03-78244EA73D9E}" presName="horzSpace2" presStyleCnt="0"/>
      <dgm:spPr/>
    </dgm:pt>
    <dgm:pt modelId="{2680AB06-1604-4789-8060-6ADE486B29DD}" type="pres">
      <dgm:prSet presAssocID="{5FFB8092-7F31-425D-8B03-78244EA73D9E}" presName="tx2" presStyleLbl="revTx" presStyleIdx="7" presStyleCnt="11"/>
      <dgm:spPr/>
      <dgm:t>
        <a:bodyPr/>
        <a:lstStyle/>
        <a:p>
          <a:endParaRPr lang="en-US"/>
        </a:p>
      </dgm:t>
    </dgm:pt>
    <dgm:pt modelId="{68100212-5AF7-499A-BD0E-2F4C9AD55F27}" type="pres">
      <dgm:prSet presAssocID="{5FFB8092-7F31-425D-8B03-78244EA73D9E}" presName="vert2" presStyleCnt="0"/>
      <dgm:spPr/>
    </dgm:pt>
    <dgm:pt modelId="{654CC812-D872-4C78-83BE-AB09CBD721DE}" type="pres">
      <dgm:prSet presAssocID="{5FFB8092-7F31-425D-8B03-78244EA73D9E}" presName="thinLine2b" presStyleLbl="callout" presStyleIdx="6" presStyleCnt="10"/>
      <dgm:spPr/>
    </dgm:pt>
    <dgm:pt modelId="{DF9A7AC7-27EC-4C1D-B097-349D4D2732AB}" type="pres">
      <dgm:prSet presAssocID="{5FFB8092-7F31-425D-8B03-78244EA73D9E}" presName="vertSpace2b" presStyleCnt="0"/>
      <dgm:spPr/>
    </dgm:pt>
    <dgm:pt modelId="{AEA2451E-671F-40B0-BEE4-C2A32B89C7BF}" type="pres">
      <dgm:prSet presAssocID="{AF75C74D-3EF8-4F9F-B529-241297833C93}" presName="horz2" presStyleCnt="0"/>
      <dgm:spPr/>
    </dgm:pt>
    <dgm:pt modelId="{7C98EA74-060D-4CEB-98BA-087A032561ED}" type="pres">
      <dgm:prSet presAssocID="{AF75C74D-3EF8-4F9F-B529-241297833C93}" presName="horzSpace2" presStyleCnt="0"/>
      <dgm:spPr/>
    </dgm:pt>
    <dgm:pt modelId="{53FA2C6F-F80B-4EEE-950C-AF2DE0C0410C}" type="pres">
      <dgm:prSet presAssocID="{AF75C74D-3EF8-4F9F-B529-241297833C93}" presName="tx2" presStyleLbl="revTx" presStyleIdx="8" presStyleCnt="11"/>
      <dgm:spPr/>
      <dgm:t>
        <a:bodyPr/>
        <a:lstStyle/>
        <a:p>
          <a:endParaRPr lang="en-US"/>
        </a:p>
      </dgm:t>
    </dgm:pt>
    <dgm:pt modelId="{22ADAF2B-7E0D-4F5B-AA56-85E2934FA0BA}" type="pres">
      <dgm:prSet presAssocID="{AF75C74D-3EF8-4F9F-B529-241297833C93}" presName="vert2" presStyleCnt="0"/>
      <dgm:spPr/>
    </dgm:pt>
    <dgm:pt modelId="{5E055D6D-A964-40B4-A29F-F3ACB3568FD9}" type="pres">
      <dgm:prSet presAssocID="{AF75C74D-3EF8-4F9F-B529-241297833C93}" presName="thinLine2b" presStyleLbl="callout" presStyleIdx="7" presStyleCnt="10"/>
      <dgm:spPr/>
    </dgm:pt>
    <dgm:pt modelId="{5055CBFB-1EB1-4B83-AAF7-4276410712FC}" type="pres">
      <dgm:prSet presAssocID="{AF75C74D-3EF8-4F9F-B529-241297833C93}" presName="vertSpace2b" presStyleCnt="0"/>
      <dgm:spPr/>
    </dgm:pt>
    <dgm:pt modelId="{11C4487B-D2BC-4AC5-AAAF-46E26842C79C}" type="pres">
      <dgm:prSet presAssocID="{D3502E00-144E-435D-B3A5-137CFF64EC22}" presName="horz2" presStyleCnt="0"/>
      <dgm:spPr/>
    </dgm:pt>
    <dgm:pt modelId="{1D517C60-6408-4462-B880-FF73A4D3F9B8}" type="pres">
      <dgm:prSet presAssocID="{D3502E00-144E-435D-B3A5-137CFF64EC22}" presName="horzSpace2" presStyleCnt="0"/>
      <dgm:spPr/>
    </dgm:pt>
    <dgm:pt modelId="{1C191485-4965-4013-9E28-0B860496C325}" type="pres">
      <dgm:prSet presAssocID="{D3502E00-144E-435D-B3A5-137CFF64EC22}" presName="tx2" presStyleLbl="revTx" presStyleIdx="9" presStyleCnt="11"/>
      <dgm:spPr/>
      <dgm:t>
        <a:bodyPr/>
        <a:lstStyle/>
        <a:p>
          <a:endParaRPr lang="en-US"/>
        </a:p>
      </dgm:t>
    </dgm:pt>
    <dgm:pt modelId="{255CC2F2-413A-49A2-BDB0-DA8036D4CBAE}" type="pres">
      <dgm:prSet presAssocID="{D3502E00-144E-435D-B3A5-137CFF64EC22}" presName="vert2" presStyleCnt="0"/>
      <dgm:spPr/>
    </dgm:pt>
    <dgm:pt modelId="{858545EA-DF10-4AD3-9558-42D19A686717}" type="pres">
      <dgm:prSet presAssocID="{D3502E00-144E-435D-B3A5-137CFF64EC22}" presName="thinLine2b" presStyleLbl="callout" presStyleIdx="8" presStyleCnt="10"/>
      <dgm:spPr/>
    </dgm:pt>
    <dgm:pt modelId="{2EFDDA75-91E9-4FE0-B5F6-EC8BFFEA39AB}" type="pres">
      <dgm:prSet presAssocID="{D3502E00-144E-435D-B3A5-137CFF64EC22}" presName="vertSpace2b" presStyleCnt="0"/>
      <dgm:spPr/>
    </dgm:pt>
    <dgm:pt modelId="{7ADA7B1D-1128-4512-8783-B3D728D02141}" type="pres">
      <dgm:prSet presAssocID="{127E1B1D-418F-4F04-BD74-1B7E67DC3A48}" presName="horz2" presStyleCnt="0"/>
      <dgm:spPr/>
    </dgm:pt>
    <dgm:pt modelId="{54F66C20-29D2-45FD-B677-52A7FFB95095}" type="pres">
      <dgm:prSet presAssocID="{127E1B1D-418F-4F04-BD74-1B7E67DC3A48}" presName="horzSpace2" presStyleCnt="0"/>
      <dgm:spPr/>
    </dgm:pt>
    <dgm:pt modelId="{8408C57E-CFA2-4EBE-A8C7-75176B50FB1E}" type="pres">
      <dgm:prSet presAssocID="{127E1B1D-418F-4F04-BD74-1B7E67DC3A48}" presName="tx2" presStyleLbl="revTx" presStyleIdx="10" presStyleCnt="11"/>
      <dgm:spPr/>
      <dgm:t>
        <a:bodyPr/>
        <a:lstStyle/>
        <a:p>
          <a:endParaRPr lang="en-US"/>
        </a:p>
      </dgm:t>
    </dgm:pt>
    <dgm:pt modelId="{18E1F6A9-EE57-4629-A75A-5E95441D778A}" type="pres">
      <dgm:prSet presAssocID="{127E1B1D-418F-4F04-BD74-1B7E67DC3A48}" presName="vert2" presStyleCnt="0"/>
      <dgm:spPr/>
    </dgm:pt>
    <dgm:pt modelId="{50D6634C-A3A2-4509-863A-DBE37E784D46}" type="pres">
      <dgm:prSet presAssocID="{127E1B1D-418F-4F04-BD74-1B7E67DC3A48}" presName="thinLine2b" presStyleLbl="callout" presStyleIdx="9" presStyleCnt="10"/>
      <dgm:spPr/>
    </dgm:pt>
    <dgm:pt modelId="{9D44C0B2-0446-4B92-8A33-3BBB53901375}" type="pres">
      <dgm:prSet presAssocID="{127E1B1D-418F-4F04-BD74-1B7E67DC3A48}" presName="vertSpace2b" presStyleCnt="0"/>
      <dgm:spPr/>
    </dgm:pt>
  </dgm:ptLst>
  <dgm:cxnLst>
    <dgm:cxn modelId="{6370612D-7615-4F73-A815-FC5D9407F083}" srcId="{0DAA8F95-96E4-4F9A-AAFF-E3F51D482817}" destId="{D3502E00-144E-435D-B3A5-137CFF64EC22}" srcOrd="8" destOrd="0" parTransId="{ACE7C213-B336-405A-AE51-46F96FC2A583}" sibTransId="{3F628A4C-E4F0-4F39-B1F6-9CA8ACE1B328}"/>
    <dgm:cxn modelId="{1517E1A7-516C-48E7-94DD-AD8C425D81E9}" srcId="{0DAA8F95-96E4-4F9A-AAFF-E3F51D482817}" destId="{5FFB8092-7F31-425D-8B03-78244EA73D9E}" srcOrd="6" destOrd="0" parTransId="{ED0D2F69-B96C-4ADE-A7C9-166F60F37D0F}" sibTransId="{AC6475D3-CB2A-436E-B746-DFD6A8414657}"/>
    <dgm:cxn modelId="{A574B4C0-63EF-4A4C-A668-6CA2E60787A8}" type="presOf" srcId="{127E1B1D-418F-4F04-BD74-1B7E67DC3A48}" destId="{8408C57E-CFA2-4EBE-A8C7-75176B50FB1E}" srcOrd="0" destOrd="0" presId="urn:microsoft.com/office/officeart/2008/layout/LinedList"/>
    <dgm:cxn modelId="{E7DC4E42-7E76-47A2-94EF-502659972D76}" type="presOf" srcId="{C847D8C3-929D-410D-9704-BF0183A839CE}" destId="{EF3F9D4B-C5A8-4684-B20D-16C227F83D72}" srcOrd="0" destOrd="0" presId="urn:microsoft.com/office/officeart/2008/layout/LinedList"/>
    <dgm:cxn modelId="{B5EF5597-DEF9-4D09-BB79-F6AEE5D2E3B4}" srcId="{0DAA8F95-96E4-4F9A-AAFF-E3F51D482817}" destId="{AF75C74D-3EF8-4F9F-B529-241297833C93}" srcOrd="7" destOrd="0" parTransId="{8F5A150D-28AD-4D62-A957-FB7382A763B0}" sibTransId="{1A7C3FDB-A1CE-4708-AF47-34975EAF341A}"/>
    <dgm:cxn modelId="{B36F072D-3BBF-4ABA-8DE2-057D6237628B}" srcId="{0DAA8F95-96E4-4F9A-AAFF-E3F51D482817}" destId="{534671AC-12B4-43A8-9C47-A4FE23EAEE41}" srcOrd="1" destOrd="0" parTransId="{26B45B11-5DFE-4E11-B947-4E7719627D39}" sibTransId="{D5519AC3-F355-40AC-85F5-5061EE878FD2}"/>
    <dgm:cxn modelId="{C2C95879-A8A8-4150-8C34-BD0CA166EEAC}" type="presOf" srcId="{2A1A4398-079B-4C51-8DC2-E53EA2E3251E}" destId="{99F9602C-6850-44AA-805B-C97F30AAC0F9}" srcOrd="0" destOrd="0" presId="urn:microsoft.com/office/officeart/2008/layout/LinedList"/>
    <dgm:cxn modelId="{A3CA2556-0C0B-40EB-BC15-5EA3D331C24E}" type="presOf" srcId="{4DFD2FE0-1059-4C26-9830-12791263B4B9}" destId="{20275430-D164-4FDD-9ECB-6825C56D66EB}" srcOrd="0" destOrd="0" presId="urn:microsoft.com/office/officeart/2008/layout/LinedList"/>
    <dgm:cxn modelId="{DBA86BAD-0EC0-4C9A-A179-C4BA915AAACB}" srcId="{0DAA8F95-96E4-4F9A-AAFF-E3F51D482817}" destId="{2A1A4398-079B-4C51-8DC2-E53EA2E3251E}" srcOrd="3" destOrd="0" parTransId="{5207A455-D234-4578-B0BB-C2C06A0D1550}" sibTransId="{E6345EE4-1C23-4521-A0FD-53F958C3FFA2}"/>
    <dgm:cxn modelId="{1F5A9D67-3120-4451-85C1-916339F7BE25}" srcId="{C847D8C3-929D-410D-9704-BF0183A839CE}" destId="{0DAA8F95-96E4-4F9A-AAFF-E3F51D482817}" srcOrd="0" destOrd="0" parTransId="{A92CFE0E-CD05-4193-82A5-4D4FBFF4416A}" sibTransId="{81C38D21-6CDD-4696-961F-AD3454145A17}"/>
    <dgm:cxn modelId="{6AE50723-668A-4450-B1EC-2A970B71ADA2}" type="presOf" srcId="{4E3C1432-505A-43C9-BFE5-6AA1C0865C1A}" destId="{541C55DD-BE57-4564-9CE9-64BD7AD36CD7}" srcOrd="0" destOrd="0" presId="urn:microsoft.com/office/officeart/2008/layout/LinedList"/>
    <dgm:cxn modelId="{F9547F8A-B936-4C8B-BC16-679A7DA2D2CA}" srcId="{0DAA8F95-96E4-4F9A-AAFF-E3F51D482817}" destId="{7CB62F64-142E-4C5D-9F24-A748889EE8FA}" srcOrd="0" destOrd="0" parTransId="{BC43C34E-E897-47E9-9906-EA6377ABFCB7}" sibTransId="{2E7521B1-10BA-4115-9A23-313588AAC994}"/>
    <dgm:cxn modelId="{3339D11D-05BD-4C30-957A-1A9EB158ECCD}" srcId="{0DAA8F95-96E4-4F9A-AAFF-E3F51D482817}" destId="{4E3C1432-505A-43C9-BFE5-6AA1C0865C1A}" srcOrd="5" destOrd="0" parTransId="{9FBB6D1B-0949-456C-8967-D129A902A532}" sibTransId="{F38E01B4-BC62-4D55-93E8-7969A1C1CE75}"/>
    <dgm:cxn modelId="{15E4E899-31D9-437C-8D15-51D951F16EAB}" type="presOf" srcId="{7CB62F64-142E-4C5D-9F24-A748889EE8FA}" destId="{4572CC3B-434F-4CEC-8786-9A96B509A728}" srcOrd="0" destOrd="0" presId="urn:microsoft.com/office/officeart/2008/layout/LinedList"/>
    <dgm:cxn modelId="{69F52DD7-DA7B-4E87-819C-EB6AC00D4587}" type="presOf" srcId="{D3502E00-144E-435D-B3A5-137CFF64EC22}" destId="{1C191485-4965-4013-9E28-0B860496C325}" srcOrd="0" destOrd="0" presId="urn:microsoft.com/office/officeart/2008/layout/LinedList"/>
    <dgm:cxn modelId="{2F1D981F-7A55-47CD-9FF5-7B45257019B0}" type="presOf" srcId="{AF75C74D-3EF8-4F9F-B529-241297833C93}" destId="{53FA2C6F-F80B-4EEE-950C-AF2DE0C0410C}" srcOrd="0" destOrd="0" presId="urn:microsoft.com/office/officeart/2008/layout/LinedList"/>
    <dgm:cxn modelId="{A217F382-8025-4CF6-908E-1EA6544BD901}" type="presOf" srcId="{5FFB8092-7F31-425D-8B03-78244EA73D9E}" destId="{2680AB06-1604-4789-8060-6ADE486B29DD}" srcOrd="0" destOrd="0" presId="urn:microsoft.com/office/officeart/2008/layout/LinedList"/>
    <dgm:cxn modelId="{18FA212E-FA37-4298-8353-03F8F135FC2A}" type="presOf" srcId="{534671AC-12B4-43A8-9C47-A4FE23EAEE41}" destId="{AF8ED118-592A-481B-81D1-6F10B4DEC87C}" srcOrd="0" destOrd="0" presId="urn:microsoft.com/office/officeart/2008/layout/LinedList"/>
    <dgm:cxn modelId="{98EC1C14-8BCB-4658-89F2-18BCA5208B3E}" type="presOf" srcId="{0DAA8F95-96E4-4F9A-AAFF-E3F51D482817}" destId="{76EFA380-6B0F-40D2-96A9-D1810FCFE368}" srcOrd="0" destOrd="0" presId="urn:microsoft.com/office/officeart/2008/layout/LinedList"/>
    <dgm:cxn modelId="{80A938E1-AAD7-4176-99B3-090460D6BD69}" srcId="{0DAA8F95-96E4-4F9A-AAFF-E3F51D482817}" destId="{4DFD2FE0-1059-4C26-9830-12791263B4B9}" srcOrd="2" destOrd="0" parTransId="{8B7C9FEB-6546-4AAF-860F-F6357D784E5F}" sibTransId="{80B88C12-1C94-4733-AE7C-6D5B641EE45D}"/>
    <dgm:cxn modelId="{C27A72E7-6824-40E6-9AC9-C4FB897398F6}" srcId="{0DAA8F95-96E4-4F9A-AAFF-E3F51D482817}" destId="{127E1B1D-418F-4F04-BD74-1B7E67DC3A48}" srcOrd="9" destOrd="0" parTransId="{83F97504-5C89-4C5D-9E7E-F89B62BB27F4}" sibTransId="{AFEF4EA5-81F1-43D6-88BC-E69439DCC5E3}"/>
    <dgm:cxn modelId="{745C2FDB-4E36-43E8-966B-9C53CF721279}" type="presOf" srcId="{B56C1E89-746D-4230-9DCB-E65859678950}" destId="{98E24DD1-2012-4B6A-9E36-CF00D73F6971}" srcOrd="0" destOrd="0" presId="urn:microsoft.com/office/officeart/2008/layout/LinedList"/>
    <dgm:cxn modelId="{FA03686C-085B-47AE-91A8-EE1504EA3BFD}" srcId="{0DAA8F95-96E4-4F9A-AAFF-E3F51D482817}" destId="{B56C1E89-746D-4230-9DCB-E65859678950}" srcOrd="4" destOrd="0" parTransId="{C24ACC78-F099-425E-BA01-7C2665556327}" sibTransId="{9B8DF606-5A76-4958-A44A-1B592BD0F9BD}"/>
    <dgm:cxn modelId="{F7190464-1CDA-4251-A11C-C373CA883A93}" type="presParOf" srcId="{EF3F9D4B-C5A8-4684-B20D-16C227F83D72}" destId="{E4183B96-60D2-44CF-82D7-D1A8A084FFA2}" srcOrd="0" destOrd="0" presId="urn:microsoft.com/office/officeart/2008/layout/LinedList"/>
    <dgm:cxn modelId="{BBB150D1-238C-464F-802C-A3271CA2D4D7}" type="presParOf" srcId="{EF3F9D4B-C5A8-4684-B20D-16C227F83D72}" destId="{7B996A50-0964-4A24-BC94-DD67A0BBB9C6}" srcOrd="1" destOrd="0" presId="urn:microsoft.com/office/officeart/2008/layout/LinedList"/>
    <dgm:cxn modelId="{D21EACCD-3FFF-4D7C-82AE-418FFEFD7561}" type="presParOf" srcId="{7B996A50-0964-4A24-BC94-DD67A0BBB9C6}" destId="{76EFA380-6B0F-40D2-96A9-D1810FCFE368}" srcOrd="0" destOrd="0" presId="urn:microsoft.com/office/officeart/2008/layout/LinedList"/>
    <dgm:cxn modelId="{B336F16E-F0FA-4741-8DB8-03912C6C1D3D}" type="presParOf" srcId="{7B996A50-0964-4A24-BC94-DD67A0BBB9C6}" destId="{ABA79C87-E952-4502-9398-8AF9E5797D58}" srcOrd="1" destOrd="0" presId="urn:microsoft.com/office/officeart/2008/layout/LinedList"/>
    <dgm:cxn modelId="{76AFB9F8-900B-44A6-8522-3188A90B68CB}" type="presParOf" srcId="{ABA79C87-E952-4502-9398-8AF9E5797D58}" destId="{551E0542-64FC-4BCC-96BF-4B35EA327FB6}" srcOrd="0" destOrd="0" presId="urn:microsoft.com/office/officeart/2008/layout/LinedList"/>
    <dgm:cxn modelId="{34BF8E77-26A7-4C5D-92D6-4E53AF8E9711}" type="presParOf" srcId="{ABA79C87-E952-4502-9398-8AF9E5797D58}" destId="{08989C1F-D663-4680-900F-F75EC7F59F98}" srcOrd="1" destOrd="0" presId="urn:microsoft.com/office/officeart/2008/layout/LinedList"/>
    <dgm:cxn modelId="{7825B243-D94E-417C-BCDE-35E22FE2D503}" type="presParOf" srcId="{08989C1F-D663-4680-900F-F75EC7F59F98}" destId="{BA218BD6-336A-4AB2-8C8F-D8BB4FF5698E}" srcOrd="0" destOrd="0" presId="urn:microsoft.com/office/officeart/2008/layout/LinedList"/>
    <dgm:cxn modelId="{1A4E6DFB-8B78-492C-B81E-C4927594684D}" type="presParOf" srcId="{08989C1F-D663-4680-900F-F75EC7F59F98}" destId="{4572CC3B-434F-4CEC-8786-9A96B509A728}" srcOrd="1" destOrd="0" presId="urn:microsoft.com/office/officeart/2008/layout/LinedList"/>
    <dgm:cxn modelId="{A34038D1-199C-4266-A126-81F1848899E4}" type="presParOf" srcId="{08989C1F-D663-4680-900F-F75EC7F59F98}" destId="{3D718DBC-BB4E-4A26-A9B6-9724CC66BFAA}" srcOrd="2" destOrd="0" presId="urn:microsoft.com/office/officeart/2008/layout/LinedList"/>
    <dgm:cxn modelId="{7B742AC1-B6E4-436F-9FE7-A41D84C5BBD2}" type="presParOf" srcId="{ABA79C87-E952-4502-9398-8AF9E5797D58}" destId="{FB362393-5354-44F8-BEF9-F3BF4F3293DE}" srcOrd="2" destOrd="0" presId="urn:microsoft.com/office/officeart/2008/layout/LinedList"/>
    <dgm:cxn modelId="{0DDC71FA-B700-4087-AC48-A20511B10A1C}" type="presParOf" srcId="{ABA79C87-E952-4502-9398-8AF9E5797D58}" destId="{E7D03388-2AEE-40FE-BF97-5AAB3AB7450E}" srcOrd="3" destOrd="0" presId="urn:microsoft.com/office/officeart/2008/layout/LinedList"/>
    <dgm:cxn modelId="{9877DDA3-A11A-4798-97DB-EA11D3DFC15D}" type="presParOf" srcId="{ABA79C87-E952-4502-9398-8AF9E5797D58}" destId="{3DBC1F49-17D7-4FA2-AB77-16807422A621}" srcOrd="4" destOrd="0" presId="urn:microsoft.com/office/officeart/2008/layout/LinedList"/>
    <dgm:cxn modelId="{A9F8F19B-96CC-4B4C-B482-EDD07761CFCE}" type="presParOf" srcId="{3DBC1F49-17D7-4FA2-AB77-16807422A621}" destId="{6E4737BB-1F70-4D23-8FFD-D5CC9A8BE7EB}" srcOrd="0" destOrd="0" presId="urn:microsoft.com/office/officeart/2008/layout/LinedList"/>
    <dgm:cxn modelId="{9C0D1281-AD43-4364-B8F7-2382D9E9D11F}" type="presParOf" srcId="{3DBC1F49-17D7-4FA2-AB77-16807422A621}" destId="{AF8ED118-592A-481B-81D1-6F10B4DEC87C}" srcOrd="1" destOrd="0" presId="urn:microsoft.com/office/officeart/2008/layout/LinedList"/>
    <dgm:cxn modelId="{C8C6A7A1-B5BF-4E7B-A4C3-FA45A8C0BA4C}" type="presParOf" srcId="{3DBC1F49-17D7-4FA2-AB77-16807422A621}" destId="{08E2AF28-2B01-4383-BF35-8EB145FD7EC6}" srcOrd="2" destOrd="0" presId="urn:microsoft.com/office/officeart/2008/layout/LinedList"/>
    <dgm:cxn modelId="{9BB8F558-5E29-45A0-8906-47EE942FEF5A}" type="presParOf" srcId="{ABA79C87-E952-4502-9398-8AF9E5797D58}" destId="{5281BA0A-4936-4E75-AB1D-D698B98B039F}" srcOrd="5" destOrd="0" presId="urn:microsoft.com/office/officeart/2008/layout/LinedList"/>
    <dgm:cxn modelId="{5CA11033-CE06-47B3-B68E-F197DC48A0EB}" type="presParOf" srcId="{ABA79C87-E952-4502-9398-8AF9E5797D58}" destId="{0E57E567-70E1-4871-9D96-3B40F28A0090}" srcOrd="6" destOrd="0" presId="urn:microsoft.com/office/officeart/2008/layout/LinedList"/>
    <dgm:cxn modelId="{7955D53A-EF30-4450-8C6F-2182D2CABD4B}" type="presParOf" srcId="{ABA79C87-E952-4502-9398-8AF9E5797D58}" destId="{15A14473-C28A-4CD9-8E54-6BE23D1E7593}" srcOrd="7" destOrd="0" presId="urn:microsoft.com/office/officeart/2008/layout/LinedList"/>
    <dgm:cxn modelId="{29BCF817-EC24-43EF-8A7B-B6FD4137C872}" type="presParOf" srcId="{15A14473-C28A-4CD9-8E54-6BE23D1E7593}" destId="{0EEAD981-DC1A-4724-9BA5-5BDA5F7EC37A}" srcOrd="0" destOrd="0" presId="urn:microsoft.com/office/officeart/2008/layout/LinedList"/>
    <dgm:cxn modelId="{F562A202-2F52-438F-92B8-77D78A737A09}" type="presParOf" srcId="{15A14473-C28A-4CD9-8E54-6BE23D1E7593}" destId="{20275430-D164-4FDD-9ECB-6825C56D66EB}" srcOrd="1" destOrd="0" presId="urn:microsoft.com/office/officeart/2008/layout/LinedList"/>
    <dgm:cxn modelId="{16CCE50B-F30F-4BD9-8016-105ECB5A50DF}" type="presParOf" srcId="{15A14473-C28A-4CD9-8E54-6BE23D1E7593}" destId="{6F81B763-EA34-447F-B7AA-4EC8E3276DEC}" srcOrd="2" destOrd="0" presId="urn:microsoft.com/office/officeart/2008/layout/LinedList"/>
    <dgm:cxn modelId="{5D4CAE43-D9D4-4AFF-94DF-D6796FCE0407}" type="presParOf" srcId="{ABA79C87-E952-4502-9398-8AF9E5797D58}" destId="{AA97CE1A-81BC-4100-9458-3770B8AF21B4}" srcOrd="8" destOrd="0" presId="urn:microsoft.com/office/officeart/2008/layout/LinedList"/>
    <dgm:cxn modelId="{36279FF1-94F8-4829-874E-1DCE61522008}" type="presParOf" srcId="{ABA79C87-E952-4502-9398-8AF9E5797D58}" destId="{DD548D2A-0A7E-496C-82D6-834E7F3CEB20}" srcOrd="9" destOrd="0" presId="urn:microsoft.com/office/officeart/2008/layout/LinedList"/>
    <dgm:cxn modelId="{B0B73D57-5776-4ACA-9C01-7DB0D6F02C91}" type="presParOf" srcId="{ABA79C87-E952-4502-9398-8AF9E5797D58}" destId="{9DF2FB7F-378D-49AB-B64E-178E791C93E7}" srcOrd="10" destOrd="0" presId="urn:microsoft.com/office/officeart/2008/layout/LinedList"/>
    <dgm:cxn modelId="{A3E7ACED-591D-4EAF-8EB1-060A92EF9280}" type="presParOf" srcId="{9DF2FB7F-378D-49AB-B64E-178E791C93E7}" destId="{4CCEDD07-AA35-41B9-8A3F-0702BB3AC0BC}" srcOrd="0" destOrd="0" presId="urn:microsoft.com/office/officeart/2008/layout/LinedList"/>
    <dgm:cxn modelId="{07502CB5-3A64-4845-AB6F-F33371DE9B5B}" type="presParOf" srcId="{9DF2FB7F-378D-49AB-B64E-178E791C93E7}" destId="{99F9602C-6850-44AA-805B-C97F30AAC0F9}" srcOrd="1" destOrd="0" presId="urn:microsoft.com/office/officeart/2008/layout/LinedList"/>
    <dgm:cxn modelId="{D74F92C0-881F-4231-B5C0-A26D60AC3936}" type="presParOf" srcId="{9DF2FB7F-378D-49AB-B64E-178E791C93E7}" destId="{0836BAB6-515C-4BE0-8554-E5E40695D5C1}" srcOrd="2" destOrd="0" presId="urn:microsoft.com/office/officeart/2008/layout/LinedList"/>
    <dgm:cxn modelId="{01F71136-A917-4679-AF9E-D7551A90219F}" type="presParOf" srcId="{ABA79C87-E952-4502-9398-8AF9E5797D58}" destId="{4A11B024-3EAF-499E-9B0F-D5ADF2E4F3D6}" srcOrd="11" destOrd="0" presId="urn:microsoft.com/office/officeart/2008/layout/LinedList"/>
    <dgm:cxn modelId="{452B20AA-E6FF-4D6B-BD57-28B20732BD94}" type="presParOf" srcId="{ABA79C87-E952-4502-9398-8AF9E5797D58}" destId="{43F9458A-DE5C-4C99-AFC2-8F9225B88CBC}" srcOrd="12" destOrd="0" presId="urn:microsoft.com/office/officeart/2008/layout/LinedList"/>
    <dgm:cxn modelId="{2AA95FD7-7AD8-45E0-9334-6E4A8D99CA8E}" type="presParOf" srcId="{ABA79C87-E952-4502-9398-8AF9E5797D58}" destId="{0275E1ED-BB52-4663-95DB-B4D3D124EFDE}" srcOrd="13" destOrd="0" presId="urn:microsoft.com/office/officeart/2008/layout/LinedList"/>
    <dgm:cxn modelId="{6CD97663-6767-4A89-8510-931E63E99704}" type="presParOf" srcId="{0275E1ED-BB52-4663-95DB-B4D3D124EFDE}" destId="{AD0ABEFF-8B1D-4794-81BE-DA4A113B26CE}" srcOrd="0" destOrd="0" presId="urn:microsoft.com/office/officeart/2008/layout/LinedList"/>
    <dgm:cxn modelId="{05E5D200-F510-4ABB-9017-CC7497F80D00}" type="presParOf" srcId="{0275E1ED-BB52-4663-95DB-B4D3D124EFDE}" destId="{98E24DD1-2012-4B6A-9E36-CF00D73F6971}" srcOrd="1" destOrd="0" presId="urn:microsoft.com/office/officeart/2008/layout/LinedList"/>
    <dgm:cxn modelId="{84E47F86-5A3E-4CA6-88CF-F4B2F42CF718}" type="presParOf" srcId="{0275E1ED-BB52-4663-95DB-B4D3D124EFDE}" destId="{7D41BE77-3BDE-4158-95AD-878EEDC376D8}" srcOrd="2" destOrd="0" presId="urn:microsoft.com/office/officeart/2008/layout/LinedList"/>
    <dgm:cxn modelId="{DC2EE642-5389-4525-A437-2CCF2427B166}" type="presParOf" srcId="{ABA79C87-E952-4502-9398-8AF9E5797D58}" destId="{A33AD2FB-66AB-4649-A276-742A7C363E3C}" srcOrd="14" destOrd="0" presId="urn:microsoft.com/office/officeart/2008/layout/LinedList"/>
    <dgm:cxn modelId="{7919365D-B5EB-4CC2-ABAF-A25752586351}" type="presParOf" srcId="{ABA79C87-E952-4502-9398-8AF9E5797D58}" destId="{67D6E563-B683-4A93-8C5D-290258680DA7}" srcOrd="15" destOrd="0" presId="urn:microsoft.com/office/officeart/2008/layout/LinedList"/>
    <dgm:cxn modelId="{DB4358AF-D6FA-427F-AE6D-5861572D92C6}" type="presParOf" srcId="{ABA79C87-E952-4502-9398-8AF9E5797D58}" destId="{E2BE47E7-615E-453E-B580-BBD8A1B8FB7E}" srcOrd="16" destOrd="0" presId="urn:microsoft.com/office/officeart/2008/layout/LinedList"/>
    <dgm:cxn modelId="{EB8B0554-7D60-4E53-8F7B-DEFD08C12BB4}" type="presParOf" srcId="{E2BE47E7-615E-453E-B580-BBD8A1B8FB7E}" destId="{A444A692-8320-42F2-BA46-263E6A06A1A9}" srcOrd="0" destOrd="0" presId="urn:microsoft.com/office/officeart/2008/layout/LinedList"/>
    <dgm:cxn modelId="{55BE8940-0F8F-49E5-9B6D-73F75A80ECA8}" type="presParOf" srcId="{E2BE47E7-615E-453E-B580-BBD8A1B8FB7E}" destId="{541C55DD-BE57-4564-9CE9-64BD7AD36CD7}" srcOrd="1" destOrd="0" presId="urn:microsoft.com/office/officeart/2008/layout/LinedList"/>
    <dgm:cxn modelId="{64CCA90C-64CC-440C-A8C7-FA50D82FBBC7}" type="presParOf" srcId="{E2BE47E7-615E-453E-B580-BBD8A1B8FB7E}" destId="{D746E634-E149-4C13-B81C-73DEBFD31352}" srcOrd="2" destOrd="0" presId="urn:microsoft.com/office/officeart/2008/layout/LinedList"/>
    <dgm:cxn modelId="{F6CA9D5A-7689-46D3-992B-6196D29AB81E}" type="presParOf" srcId="{ABA79C87-E952-4502-9398-8AF9E5797D58}" destId="{4B61DBE5-AA8D-4DE6-95F4-8AC55987836F}" srcOrd="17" destOrd="0" presId="urn:microsoft.com/office/officeart/2008/layout/LinedList"/>
    <dgm:cxn modelId="{4912CE6E-89EC-46BD-99C4-BEECD3A2DB24}" type="presParOf" srcId="{ABA79C87-E952-4502-9398-8AF9E5797D58}" destId="{DB7A3853-775E-44AF-9E4D-FC6CA594E3B3}" srcOrd="18" destOrd="0" presId="urn:microsoft.com/office/officeart/2008/layout/LinedList"/>
    <dgm:cxn modelId="{137A7424-71DA-4A31-8A4C-A4903E815D84}" type="presParOf" srcId="{ABA79C87-E952-4502-9398-8AF9E5797D58}" destId="{E52FC146-B2E0-423D-897A-C33D497B96B3}" srcOrd="19" destOrd="0" presId="urn:microsoft.com/office/officeart/2008/layout/LinedList"/>
    <dgm:cxn modelId="{4BB3B0C0-C437-4D75-987D-5EF3CFD3CA46}" type="presParOf" srcId="{E52FC146-B2E0-423D-897A-C33D497B96B3}" destId="{C9CD20CA-1C03-4B0F-B7A7-A92E870FEF41}" srcOrd="0" destOrd="0" presId="urn:microsoft.com/office/officeart/2008/layout/LinedList"/>
    <dgm:cxn modelId="{3999649C-7463-480C-B424-DBAC38B5F06E}" type="presParOf" srcId="{E52FC146-B2E0-423D-897A-C33D497B96B3}" destId="{2680AB06-1604-4789-8060-6ADE486B29DD}" srcOrd="1" destOrd="0" presId="urn:microsoft.com/office/officeart/2008/layout/LinedList"/>
    <dgm:cxn modelId="{0A3F0986-19F6-4447-AAF1-9831D97C7183}" type="presParOf" srcId="{E52FC146-B2E0-423D-897A-C33D497B96B3}" destId="{68100212-5AF7-499A-BD0E-2F4C9AD55F27}" srcOrd="2" destOrd="0" presId="urn:microsoft.com/office/officeart/2008/layout/LinedList"/>
    <dgm:cxn modelId="{812C4B84-10D6-4734-93A3-92EE0DB02F4C}" type="presParOf" srcId="{ABA79C87-E952-4502-9398-8AF9E5797D58}" destId="{654CC812-D872-4C78-83BE-AB09CBD721DE}" srcOrd="20" destOrd="0" presId="urn:microsoft.com/office/officeart/2008/layout/LinedList"/>
    <dgm:cxn modelId="{0340D110-05F3-432D-99FD-FD6510EF7463}" type="presParOf" srcId="{ABA79C87-E952-4502-9398-8AF9E5797D58}" destId="{DF9A7AC7-27EC-4C1D-B097-349D4D2732AB}" srcOrd="21" destOrd="0" presId="urn:microsoft.com/office/officeart/2008/layout/LinedList"/>
    <dgm:cxn modelId="{7E9E41D5-C392-4342-A2E9-D373D80C9ADF}" type="presParOf" srcId="{ABA79C87-E952-4502-9398-8AF9E5797D58}" destId="{AEA2451E-671F-40B0-BEE4-C2A32B89C7BF}" srcOrd="22" destOrd="0" presId="urn:microsoft.com/office/officeart/2008/layout/LinedList"/>
    <dgm:cxn modelId="{F804A742-FB28-4670-8C1C-059D6C73BAAD}" type="presParOf" srcId="{AEA2451E-671F-40B0-BEE4-C2A32B89C7BF}" destId="{7C98EA74-060D-4CEB-98BA-087A032561ED}" srcOrd="0" destOrd="0" presId="urn:microsoft.com/office/officeart/2008/layout/LinedList"/>
    <dgm:cxn modelId="{3E4D70E7-0A96-44EC-A805-4AA0DA682FA3}" type="presParOf" srcId="{AEA2451E-671F-40B0-BEE4-C2A32B89C7BF}" destId="{53FA2C6F-F80B-4EEE-950C-AF2DE0C0410C}" srcOrd="1" destOrd="0" presId="urn:microsoft.com/office/officeart/2008/layout/LinedList"/>
    <dgm:cxn modelId="{D413F3CE-61F8-4CFD-A444-74BFCCC0864E}" type="presParOf" srcId="{AEA2451E-671F-40B0-BEE4-C2A32B89C7BF}" destId="{22ADAF2B-7E0D-4F5B-AA56-85E2934FA0BA}" srcOrd="2" destOrd="0" presId="urn:microsoft.com/office/officeart/2008/layout/LinedList"/>
    <dgm:cxn modelId="{F3AA1EDF-D292-470D-9EBD-3DE7F69DE47B}" type="presParOf" srcId="{ABA79C87-E952-4502-9398-8AF9E5797D58}" destId="{5E055D6D-A964-40B4-A29F-F3ACB3568FD9}" srcOrd="23" destOrd="0" presId="urn:microsoft.com/office/officeart/2008/layout/LinedList"/>
    <dgm:cxn modelId="{EA02917C-6ECA-4001-9C16-FFFC90445104}" type="presParOf" srcId="{ABA79C87-E952-4502-9398-8AF9E5797D58}" destId="{5055CBFB-1EB1-4B83-AAF7-4276410712FC}" srcOrd="24" destOrd="0" presId="urn:microsoft.com/office/officeart/2008/layout/LinedList"/>
    <dgm:cxn modelId="{704FC0F6-1F4E-4311-858E-B524B3624B07}" type="presParOf" srcId="{ABA79C87-E952-4502-9398-8AF9E5797D58}" destId="{11C4487B-D2BC-4AC5-AAAF-46E26842C79C}" srcOrd="25" destOrd="0" presId="urn:microsoft.com/office/officeart/2008/layout/LinedList"/>
    <dgm:cxn modelId="{FBB80511-2020-413A-912B-E16F30776117}" type="presParOf" srcId="{11C4487B-D2BC-4AC5-AAAF-46E26842C79C}" destId="{1D517C60-6408-4462-B880-FF73A4D3F9B8}" srcOrd="0" destOrd="0" presId="urn:microsoft.com/office/officeart/2008/layout/LinedList"/>
    <dgm:cxn modelId="{9AC19E8A-2820-4472-A02E-5448E1FC051F}" type="presParOf" srcId="{11C4487B-D2BC-4AC5-AAAF-46E26842C79C}" destId="{1C191485-4965-4013-9E28-0B860496C325}" srcOrd="1" destOrd="0" presId="urn:microsoft.com/office/officeart/2008/layout/LinedList"/>
    <dgm:cxn modelId="{236658B3-70F6-4E8F-831F-6C7BC1BD1823}" type="presParOf" srcId="{11C4487B-D2BC-4AC5-AAAF-46E26842C79C}" destId="{255CC2F2-413A-49A2-BDB0-DA8036D4CBAE}" srcOrd="2" destOrd="0" presId="urn:microsoft.com/office/officeart/2008/layout/LinedList"/>
    <dgm:cxn modelId="{799863F3-3D53-43FA-A14A-897E61A1579F}" type="presParOf" srcId="{ABA79C87-E952-4502-9398-8AF9E5797D58}" destId="{858545EA-DF10-4AD3-9558-42D19A686717}" srcOrd="26" destOrd="0" presId="urn:microsoft.com/office/officeart/2008/layout/LinedList"/>
    <dgm:cxn modelId="{9AEA0949-FAEE-453A-9B38-7423EEEA4D2D}" type="presParOf" srcId="{ABA79C87-E952-4502-9398-8AF9E5797D58}" destId="{2EFDDA75-91E9-4FE0-B5F6-EC8BFFEA39AB}" srcOrd="27" destOrd="0" presId="urn:microsoft.com/office/officeart/2008/layout/LinedList"/>
    <dgm:cxn modelId="{5324768B-5FCA-451A-82B2-7FB439A89DD5}" type="presParOf" srcId="{ABA79C87-E952-4502-9398-8AF9E5797D58}" destId="{7ADA7B1D-1128-4512-8783-B3D728D02141}" srcOrd="28" destOrd="0" presId="urn:microsoft.com/office/officeart/2008/layout/LinedList"/>
    <dgm:cxn modelId="{735BEF3A-1AEC-45C2-8D96-7AC0556C79F8}" type="presParOf" srcId="{7ADA7B1D-1128-4512-8783-B3D728D02141}" destId="{54F66C20-29D2-45FD-B677-52A7FFB95095}" srcOrd="0" destOrd="0" presId="urn:microsoft.com/office/officeart/2008/layout/LinedList"/>
    <dgm:cxn modelId="{4F564AB6-9DB9-4208-8CC2-7A3F87E8FCF8}" type="presParOf" srcId="{7ADA7B1D-1128-4512-8783-B3D728D02141}" destId="{8408C57E-CFA2-4EBE-A8C7-75176B50FB1E}" srcOrd="1" destOrd="0" presId="urn:microsoft.com/office/officeart/2008/layout/LinedList"/>
    <dgm:cxn modelId="{53E48EB1-6EB5-4C0C-B8A7-47A066FB7807}" type="presParOf" srcId="{7ADA7B1D-1128-4512-8783-B3D728D02141}" destId="{18E1F6A9-EE57-4629-A75A-5E95441D778A}" srcOrd="2" destOrd="0" presId="urn:microsoft.com/office/officeart/2008/layout/LinedList"/>
    <dgm:cxn modelId="{07F73B89-E94F-4FF1-86CC-089104E16CA8}" type="presParOf" srcId="{ABA79C87-E952-4502-9398-8AF9E5797D58}" destId="{50D6634C-A3A2-4509-863A-DBE37E784D46}" srcOrd="29" destOrd="0" presId="urn:microsoft.com/office/officeart/2008/layout/LinedList"/>
    <dgm:cxn modelId="{DD815A22-2847-41E9-A197-B44B15E569F2}" type="presParOf" srcId="{ABA79C87-E952-4502-9398-8AF9E5797D58}" destId="{9D44C0B2-0446-4B92-8A33-3BBB53901375}" srcOrd="30"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F4011-AC60-4573-88F5-8045D8623D6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BD69F2D8-207E-4CC4-92B5-08796E245F7D}">
      <dgm:prSet/>
      <dgm:spPr/>
      <dgm:t>
        <a:bodyPr/>
        <a:lstStyle/>
        <a:p>
          <a:pPr>
            <a:defRPr b="1"/>
          </a:pPr>
          <a:r>
            <a:rPr lang="en-US" dirty="0">
              <a:latin typeface="Arial" panose="020B0604020202020204" pitchFamily="34" charset="0"/>
              <a:cs typeface="Arial" panose="020B0604020202020204" pitchFamily="34" charset="0"/>
            </a:rPr>
            <a:t>Strategy Recommendations</a:t>
          </a:r>
        </a:p>
        <a:p>
          <a:pPr>
            <a:defRPr b="1"/>
          </a:pPr>
          <a:r>
            <a:rPr lang="en-US" dirty="0">
              <a:latin typeface="Arial" panose="020B0604020202020204" pitchFamily="34" charset="0"/>
              <a:cs typeface="Arial" panose="020B0604020202020204" pitchFamily="34" charset="0"/>
            </a:rPr>
            <a:t>Completed fall 2020:</a:t>
          </a:r>
        </a:p>
      </dgm:t>
    </dgm:pt>
    <dgm:pt modelId="{EE0A85D0-4097-49AE-922B-E35021BD0AD4}" type="parTrans" cxnId="{E518EFDA-A92E-4003-8E1A-8C973095B7C1}">
      <dgm:prSet/>
      <dgm:spPr/>
      <dgm:t>
        <a:bodyPr/>
        <a:lstStyle/>
        <a:p>
          <a:endParaRPr lang="en-US"/>
        </a:p>
      </dgm:t>
    </dgm:pt>
    <dgm:pt modelId="{E3CCB5BD-644A-4CE9-8B0F-F26E192C3489}" type="sibTrans" cxnId="{E518EFDA-A92E-4003-8E1A-8C973095B7C1}">
      <dgm:prSet/>
      <dgm:spPr/>
      <dgm:t>
        <a:bodyPr/>
        <a:lstStyle/>
        <a:p>
          <a:endParaRPr lang="en-US"/>
        </a:p>
      </dgm:t>
    </dgm:pt>
    <dgm:pt modelId="{5F1C79A9-5ADA-4CB6-AF9D-8BB47B16E019}">
      <dgm:prSet/>
      <dgm:spPr/>
      <dgm:t>
        <a:bodyPr/>
        <a:lstStyle/>
        <a:p>
          <a:r>
            <a:rPr lang="en-US">
              <a:latin typeface="Arial" panose="020B0604020202020204" pitchFamily="34" charset="0"/>
              <a:cs typeface="Arial" panose="020B0604020202020204" pitchFamily="34" charset="0"/>
            </a:rPr>
            <a:t>Diversifying Selection Committee Participation</a:t>
          </a:r>
        </a:p>
      </dgm:t>
    </dgm:pt>
    <dgm:pt modelId="{9E9F0C65-1DB2-4799-B768-50CEA75E3AE1}" type="parTrans" cxnId="{A97B0161-B2BE-4160-B1CF-FD7D6875AD14}">
      <dgm:prSet/>
      <dgm:spPr/>
      <dgm:t>
        <a:bodyPr/>
        <a:lstStyle/>
        <a:p>
          <a:endParaRPr lang="en-US"/>
        </a:p>
      </dgm:t>
    </dgm:pt>
    <dgm:pt modelId="{23EB6623-642D-4472-820E-F90E59116671}" type="sibTrans" cxnId="{A97B0161-B2BE-4160-B1CF-FD7D6875AD14}">
      <dgm:prSet/>
      <dgm:spPr/>
      <dgm:t>
        <a:bodyPr/>
        <a:lstStyle/>
        <a:p>
          <a:endParaRPr lang="en-US"/>
        </a:p>
      </dgm:t>
    </dgm:pt>
    <dgm:pt modelId="{36F5474B-4DBB-4EED-8D81-3A39ABDCC9FB}">
      <dgm:prSet/>
      <dgm:spPr/>
      <dgm:t>
        <a:bodyPr/>
        <a:lstStyle/>
        <a:p>
          <a:r>
            <a:rPr lang="en-US" dirty="0">
              <a:latin typeface="Arial" panose="020B0604020202020204" pitchFamily="34" charset="0"/>
              <a:cs typeface="Arial" panose="020B0604020202020204" pitchFamily="34" charset="0"/>
            </a:rPr>
            <a:t>Student Participation in Selection Committees</a:t>
          </a:r>
        </a:p>
      </dgm:t>
    </dgm:pt>
    <dgm:pt modelId="{2B93B523-1DDB-4A58-81DE-7A268CDFA7B4}" type="parTrans" cxnId="{6C6E8BF0-7BF8-4BD2-AFFA-661425C74E3C}">
      <dgm:prSet/>
      <dgm:spPr/>
      <dgm:t>
        <a:bodyPr/>
        <a:lstStyle/>
        <a:p>
          <a:endParaRPr lang="en-US"/>
        </a:p>
      </dgm:t>
    </dgm:pt>
    <dgm:pt modelId="{C8D129A5-BD5D-4C83-975F-16D8380409F7}" type="sibTrans" cxnId="{6C6E8BF0-7BF8-4BD2-AFFA-661425C74E3C}">
      <dgm:prSet/>
      <dgm:spPr/>
      <dgm:t>
        <a:bodyPr/>
        <a:lstStyle/>
        <a:p>
          <a:endParaRPr lang="en-US"/>
        </a:p>
      </dgm:t>
    </dgm:pt>
    <dgm:pt modelId="{84B495FC-0E2B-47EC-B57E-619545DCE697}">
      <dgm:prSet/>
      <dgm:spPr/>
      <dgm:t>
        <a:bodyPr/>
        <a:lstStyle/>
        <a:p>
          <a:pPr>
            <a:defRPr b="1"/>
          </a:pPr>
          <a:r>
            <a:rPr lang="en-US" dirty="0">
              <a:latin typeface="Arial" panose="020B0604020202020204" pitchFamily="34" charset="0"/>
              <a:cs typeface="Arial" panose="020B0604020202020204" pitchFamily="34" charset="0"/>
            </a:rPr>
            <a:t>Strategy Recommendations Drafted fall 2020:</a:t>
          </a:r>
        </a:p>
      </dgm:t>
    </dgm:pt>
    <dgm:pt modelId="{1F25B8C7-E1E6-4B2F-AE4C-A89A356D6EAE}" type="parTrans" cxnId="{038E4073-1BC2-477D-8D09-8B5240E7B201}">
      <dgm:prSet/>
      <dgm:spPr/>
      <dgm:t>
        <a:bodyPr/>
        <a:lstStyle/>
        <a:p>
          <a:endParaRPr lang="en-US"/>
        </a:p>
      </dgm:t>
    </dgm:pt>
    <dgm:pt modelId="{62497F2F-AC18-4F26-8A84-8562812432B7}" type="sibTrans" cxnId="{038E4073-1BC2-477D-8D09-8B5240E7B201}">
      <dgm:prSet/>
      <dgm:spPr/>
      <dgm:t>
        <a:bodyPr/>
        <a:lstStyle/>
        <a:p>
          <a:endParaRPr lang="en-US"/>
        </a:p>
      </dgm:t>
    </dgm:pt>
    <dgm:pt modelId="{7D23A517-1931-421C-8193-8C1AAD7F333E}">
      <dgm:prSet/>
      <dgm:spPr/>
      <dgm:t>
        <a:bodyPr/>
        <a:lstStyle/>
        <a:p>
          <a:r>
            <a:rPr lang="en-US">
              <a:latin typeface="Arial" panose="020B0604020202020204" pitchFamily="34" charset="0"/>
              <a:cs typeface="Arial" panose="020B0604020202020204" pitchFamily="34" charset="0"/>
            </a:rPr>
            <a:t>DEI-focused Exit Interviews</a:t>
          </a:r>
        </a:p>
      </dgm:t>
    </dgm:pt>
    <dgm:pt modelId="{343D7587-7775-4233-9D1C-EE48C57E26F3}" type="parTrans" cxnId="{32F1196F-B3BD-49D7-8D0F-974B3489A818}">
      <dgm:prSet/>
      <dgm:spPr/>
      <dgm:t>
        <a:bodyPr/>
        <a:lstStyle/>
        <a:p>
          <a:endParaRPr lang="en-US"/>
        </a:p>
      </dgm:t>
    </dgm:pt>
    <dgm:pt modelId="{84027510-DA6D-4316-9CDB-D52A5478D73D}" type="sibTrans" cxnId="{32F1196F-B3BD-49D7-8D0F-974B3489A818}">
      <dgm:prSet/>
      <dgm:spPr/>
      <dgm:t>
        <a:bodyPr/>
        <a:lstStyle/>
        <a:p>
          <a:endParaRPr lang="en-US"/>
        </a:p>
      </dgm:t>
    </dgm:pt>
    <dgm:pt modelId="{5C17C1DB-02A0-4CE0-B800-4E705C21C7A6}">
      <dgm:prSet/>
      <dgm:spPr/>
      <dgm:t>
        <a:bodyPr/>
        <a:lstStyle/>
        <a:p>
          <a:r>
            <a:rPr lang="en-US">
              <a:latin typeface="Arial" panose="020B0604020202020204" pitchFamily="34" charset="0"/>
              <a:cs typeface="Arial" panose="020B0604020202020204" pitchFamily="34" charset="0"/>
            </a:rPr>
            <a:t>DEI-focused Employment Marketing Videos</a:t>
          </a:r>
        </a:p>
      </dgm:t>
    </dgm:pt>
    <dgm:pt modelId="{5D75C9F5-D0C6-4063-8957-C7B1DA2C0064}" type="parTrans" cxnId="{5490A75A-A0F9-4E54-A7DE-FC1A5D0791BC}">
      <dgm:prSet/>
      <dgm:spPr/>
      <dgm:t>
        <a:bodyPr/>
        <a:lstStyle/>
        <a:p>
          <a:endParaRPr lang="en-US"/>
        </a:p>
      </dgm:t>
    </dgm:pt>
    <dgm:pt modelId="{C59C62EE-E128-4617-9C56-65762376ACCF}" type="sibTrans" cxnId="{5490A75A-A0F9-4E54-A7DE-FC1A5D0791BC}">
      <dgm:prSet/>
      <dgm:spPr/>
      <dgm:t>
        <a:bodyPr/>
        <a:lstStyle/>
        <a:p>
          <a:endParaRPr lang="en-US"/>
        </a:p>
      </dgm:t>
    </dgm:pt>
    <dgm:pt modelId="{9D9B6739-6463-472F-8DC2-1D4050FBC33B}">
      <dgm:prSet/>
      <dgm:spPr/>
      <dgm:t>
        <a:bodyPr/>
        <a:lstStyle/>
        <a:p>
          <a:r>
            <a:rPr lang="en-US">
              <a:latin typeface="Arial" panose="020B0604020202020204" pitchFamily="34" charset="0"/>
              <a:cs typeface="Arial" panose="020B0604020202020204" pitchFamily="34" charset="0"/>
            </a:rPr>
            <a:t>Prioritizing DEI in Interview Questions</a:t>
          </a:r>
        </a:p>
      </dgm:t>
    </dgm:pt>
    <dgm:pt modelId="{6E099B74-7ADF-4D51-9DAB-A92DDDB2042B}" type="parTrans" cxnId="{F9B09034-5D42-4A7A-A466-FDF4A3FBB2A4}">
      <dgm:prSet/>
      <dgm:spPr/>
      <dgm:t>
        <a:bodyPr/>
        <a:lstStyle/>
        <a:p>
          <a:endParaRPr lang="en-US"/>
        </a:p>
      </dgm:t>
    </dgm:pt>
    <dgm:pt modelId="{E586FD0A-8409-4361-83CF-3D09B7ACD781}" type="sibTrans" cxnId="{F9B09034-5D42-4A7A-A466-FDF4A3FBB2A4}">
      <dgm:prSet/>
      <dgm:spPr/>
      <dgm:t>
        <a:bodyPr/>
        <a:lstStyle/>
        <a:p>
          <a:endParaRPr lang="en-US"/>
        </a:p>
      </dgm:t>
    </dgm:pt>
    <dgm:pt modelId="{5FFD7F1A-CE4C-42A8-9A5B-F42FF851E5FC}">
      <dgm:prSet/>
      <dgm:spPr/>
      <dgm:t>
        <a:bodyPr/>
        <a:lstStyle/>
        <a:p>
          <a:pPr>
            <a:defRPr b="1"/>
          </a:pPr>
          <a:r>
            <a:rPr lang="en-US" dirty="0">
              <a:latin typeface="Arial" panose="020B0604020202020204" pitchFamily="34" charset="0"/>
              <a:cs typeface="Arial" panose="020B0604020202020204" pitchFamily="34" charset="0"/>
            </a:rPr>
            <a:t>Key Collaborations:</a:t>
          </a:r>
        </a:p>
      </dgm:t>
    </dgm:pt>
    <dgm:pt modelId="{3756A511-B49F-4FC0-B068-E1623E545F8B}" type="parTrans" cxnId="{ED1808AC-B130-41B9-8C1F-DED463136B67}">
      <dgm:prSet/>
      <dgm:spPr/>
      <dgm:t>
        <a:bodyPr/>
        <a:lstStyle/>
        <a:p>
          <a:endParaRPr lang="en-US"/>
        </a:p>
      </dgm:t>
    </dgm:pt>
    <dgm:pt modelId="{AA141792-B241-4C68-925F-92C250753C81}" type="sibTrans" cxnId="{ED1808AC-B130-41B9-8C1F-DED463136B67}">
      <dgm:prSet/>
      <dgm:spPr/>
      <dgm:t>
        <a:bodyPr/>
        <a:lstStyle/>
        <a:p>
          <a:endParaRPr lang="en-US"/>
        </a:p>
      </dgm:t>
    </dgm:pt>
    <dgm:pt modelId="{93F1077E-C0AC-47B5-984C-85C885ECD521}">
      <dgm:prSet/>
      <dgm:spPr>
        <a:ln>
          <a:solidFill>
            <a:srgbClr val="FFC000">
              <a:alpha val="90000"/>
            </a:srgbClr>
          </a:solidFill>
        </a:ln>
      </dgm:spPr>
      <dgm:t>
        <a:bodyPr/>
        <a:lstStyle/>
        <a:p>
          <a:r>
            <a:rPr lang="en-US" dirty="0">
              <a:latin typeface="Arial" panose="020B0604020202020204" pitchFamily="34" charset="0"/>
              <a:cs typeface="Arial" panose="020B0604020202020204" pitchFamily="34" charset="0"/>
            </a:rPr>
            <a:t>California Community College Trustee (CCCT) Board Workgroups</a:t>
          </a:r>
        </a:p>
      </dgm:t>
    </dgm:pt>
    <dgm:pt modelId="{A7C6FF71-7808-4F20-AC7D-D7C9374B7025}" type="parTrans" cxnId="{98E6AE72-1DCC-4BF1-848E-47A48A3D10D9}">
      <dgm:prSet/>
      <dgm:spPr/>
      <dgm:t>
        <a:bodyPr/>
        <a:lstStyle/>
        <a:p>
          <a:endParaRPr lang="en-US"/>
        </a:p>
      </dgm:t>
    </dgm:pt>
    <dgm:pt modelId="{08869BF2-FCF1-494D-B410-1E01D441CDD1}" type="sibTrans" cxnId="{98E6AE72-1DCC-4BF1-848E-47A48A3D10D9}">
      <dgm:prSet/>
      <dgm:spPr/>
      <dgm:t>
        <a:bodyPr/>
        <a:lstStyle/>
        <a:p>
          <a:endParaRPr lang="en-US"/>
        </a:p>
      </dgm:t>
    </dgm:pt>
    <dgm:pt modelId="{6C7451FA-7686-4D1A-BF06-237B393C6F25}">
      <dgm:prSet/>
      <dgm:spPr>
        <a:ln>
          <a:solidFill>
            <a:srgbClr val="FFC000">
              <a:alpha val="90000"/>
            </a:srgbClr>
          </a:solidFill>
        </a:ln>
      </dgm:spPr>
      <dgm:t>
        <a:bodyPr/>
        <a:lstStyle/>
        <a:p>
          <a:r>
            <a:rPr lang="en-US" b="1" dirty="0">
              <a:latin typeface="Arial" panose="020B0604020202020204" pitchFamily="34" charset="0"/>
              <a:cs typeface="Arial" panose="020B0604020202020204" pitchFamily="34" charset="0"/>
            </a:rPr>
            <a:t>ASCCC Model Hiring Practices Canvas Module</a:t>
          </a:r>
        </a:p>
      </dgm:t>
    </dgm:pt>
    <dgm:pt modelId="{3CBAD218-A2D4-4705-AF2D-471E0180D1E8}" type="parTrans" cxnId="{46F531A0-4C71-4EAA-9206-A86D7F2609AD}">
      <dgm:prSet/>
      <dgm:spPr/>
      <dgm:t>
        <a:bodyPr/>
        <a:lstStyle/>
        <a:p>
          <a:endParaRPr lang="en-US"/>
        </a:p>
      </dgm:t>
    </dgm:pt>
    <dgm:pt modelId="{782ADF8E-828C-4157-84FD-CE4609390D19}" type="sibTrans" cxnId="{46F531A0-4C71-4EAA-9206-A86D7F2609AD}">
      <dgm:prSet/>
      <dgm:spPr/>
      <dgm:t>
        <a:bodyPr/>
        <a:lstStyle/>
        <a:p>
          <a:endParaRPr lang="en-US"/>
        </a:p>
      </dgm:t>
    </dgm:pt>
    <dgm:pt modelId="{3DE4CA82-49D9-48CA-82D2-899985B78ABA}">
      <dgm:prSet/>
      <dgm:spPr>
        <a:ln>
          <a:solidFill>
            <a:srgbClr val="FFC000">
              <a:alpha val="90000"/>
            </a:srgbClr>
          </a:solidFill>
        </a:ln>
      </dgm:spPr>
      <dgm:t>
        <a:bodyPr/>
        <a:lstStyle/>
        <a:p>
          <a:r>
            <a:rPr lang="en-US" dirty="0">
              <a:latin typeface="Arial" panose="020B0604020202020204" pitchFamily="34" charset="0"/>
              <a:cs typeface="Arial" panose="020B0604020202020204" pitchFamily="34" charset="0"/>
            </a:rPr>
            <a:t>CIO workgroup partners</a:t>
          </a:r>
        </a:p>
      </dgm:t>
    </dgm:pt>
    <dgm:pt modelId="{FD2E1112-F5E3-4C03-9B6F-DD43F6DD0207}" type="parTrans" cxnId="{657381DD-C4C5-4F20-95E6-81307EFC7416}">
      <dgm:prSet/>
      <dgm:spPr/>
      <dgm:t>
        <a:bodyPr/>
        <a:lstStyle/>
        <a:p>
          <a:endParaRPr lang="en-US"/>
        </a:p>
      </dgm:t>
    </dgm:pt>
    <dgm:pt modelId="{9660FD60-0FC6-47F7-BDD1-48EB6202A45D}" type="sibTrans" cxnId="{657381DD-C4C5-4F20-95E6-81307EFC7416}">
      <dgm:prSet/>
      <dgm:spPr/>
      <dgm:t>
        <a:bodyPr/>
        <a:lstStyle/>
        <a:p>
          <a:endParaRPr lang="en-US"/>
        </a:p>
      </dgm:t>
    </dgm:pt>
    <dgm:pt modelId="{CD08E598-C2E3-4DF0-9BA3-DA8CE17A9495}" type="pres">
      <dgm:prSet presAssocID="{625F4011-AC60-4573-88F5-8045D8623D6C}" presName="Name0" presStyleCnt="0">
        <dgm:presLayoutVars>
          <dgm:dir/>
          <dgm:animLvl val="lvl"/>
          <dgm:resizeHandles val="exact"/>
        </dgm:presLayoutVars>
      </dgm:prSet>
      <dgm:spPr/>
      <dgm:t>
        <a:bodyPr/>
        <a:lstStyle/>
        <a:p>
          <a:endParaRPr lang="en-US"/>
        </a:p>
      </dgm:t>
    </dgm:pt>
    <dgm:pt modelId="{937CC5C8-E19C-4B77-8507-574D44EB0E30}" type="pres">
      <dgm:prSet presAssocID="{BD69F2D8-207E-4CC4-92B5-08796E245F7D}" presName="linNode" presStyleCnt="0"/>
      <dgm:spPr/>
    </dgm:pt>
    <dgm:pt modelId="{A72B7D36-3681-43D4-849F-6294253B8C63}" type="pres">
      <dgm:prSet presAssocID="{BD69F2D8-207E-4CC4-92B5-08796E245F7D}" presName="parentText" presStyleLbl="node1" presStyleIdx="0" presStyleCnt="3">
        <dgm:presLayoutVars>
          <dgm:chMax val="1"/>
          <dgm:bulletEnabled val="1"/>
        </dgm:presLayoutVars>
      </dgm:prSet>
      <dgm:spPr/>
      <dgm:t>
        <a:bodyPr/>
        <a:lstStyle/>
        <a:p>
          <a:endParaRPr lang="en-US"/>
        </a:p>
      </dgm:t>
    </dgm:pt>
    <dgm:pt modelId="{5396D082-A41E-4D3E-B280-8F27FB0885CA}" type="pres">
      <dgm:prSet presAssocID="{BD69F2D8-207E-4CC4-92B5-08796E245F7D}" presName="descendantText" presStyleLbl="alignAccFollowNode1" presStyleIdx="0" presStyleCnt="3" custLinFactNeighborX="1851" custLinFactNeighborY="3487">
        <dgm:presLayoutVars>
          <dgm:bulletEnabled val="1"/>
        </dgm:presLayoutVars>
      </dgm:prSet>
      <dgm:spPr/>
      <dgm:t>
        <a:bodyPr/>
        <a:lstStyle/>
        <a:p>
          <a:endParaRPr lang="en-US"/>
        </a:p>
      </dgm:t>
    </dgm:pt>
    <dgm:pt modelId="{CE7D80AC-29F9-422C-98D9-939E31550CF2}" type="pres">
      <dgm:prSet presAssocID="{E3CCB5BD-644A-4CE9-8B0F-F26E192C3489}" presName="sp" presStyleCnt="0"/>
      <dgm:spPr/>
    </dgm:pt>
    <dgm:pt modelId="{9348DD15-76CD-4FE6-ADE2-48655BC01778}" type="pres">
      <dgm:prSet presAssocID="{84B495FC-0E2B-47EC-B57E-619545DCE697}" presName="linNode" presStyleCnt="0"/>
      <dgm:spPr/>
    </dgm:pt>
    <dgm:pt modelId="{EACA1ACB-E7B0-4763-BC49-38F8D5CE88A3}" type="pres">
      <dgm:prSet presAssocID="{84B495FC-0E2B-47EC-B57E-619545DCE697}" presName="parentText" presStyleLbl="node1" presStyleIdx="1" presStyleCnt="3">
        <dgm:presLayoutVars>
          <dgm:chMax val="1"/>
          <dgm:bulletEnabled val="1"/>
        </dgm:presLayoutVars>
      </dgm:prSet>
      <dgm:spPr/>
      <dgm:t>
        <a:bodyPr/>
        <a:lstStyle/>
        <a:p>
          <a:endParaRPr lang="en-US"/>
        </a:p>
      </dgm:t>
    </dgm:pt>
    <dgm:pt modelId="{9F9983D8-430E-4E61-A533-158DD3511A14}" type="pres">
      <dgm:prSet presAssocID="{84B495FC-0E2B-47EC-B57E-619545DCE697}" presName="descendantText" presStyleLbl="alignAccFollowNode1" presStyleIdx="1" presStyleCnt="3">
        <dgm:presLayoutVars>
          <dgm:bulletEnabled val="1"/>
        </dgm:presLayoutVars>
      </dgm:prSet>
      <dgm:spPr/>
      <dgm:t>
        <a:bodyPr/>
        <a:lstStyle/>
        <a:p>
          <a:endParaRPr lang="en-US"/>
        </a:p>
      </dgm:t>
    </dgm:pt>
    <dgm:pt modelId="{31BA9FAD-8239-4D04-827A-50E82285CD11}" type="pres">
      <dgm:prSet presAssocID="{62497F2F-AC18-4F26-8A84-8562812432B7}" presName="sp" presStyleCnt="0"/>
      <dgm:spPr/>
    </dgm:pt>
    <dgm:pt modelId="{D3802026-67B9-430F-8DBA-AD2BE5781F58}" type="pres">
      <dgm:prSet presAssocID="{5FFD7F1A-CE4C-42A8-9A5B-F42FF851E5FC}" presName="linNode" presStyleCnt="0"/>
      <dgm:spPr/>
    </dgm:pt>
    <dgm:pt modelId="{79D0D94D-F640-48FA-AAE7-13F1DB15868A}" type="pres">
      <dgm:prSet presAssocID="{5FFD7F1A-CE4C-42A8-9A5B-F42FF851E5FC}" presName="parentText" presStyleLbl="node1" presStyleIdx="2" presStyleCnt="3">
        <dgm:presLayoutVars>
          <dgm:chMax val="1"/>
          <dgm:bulletEnabled val="1"/>
        </dgm:presLayoutVars>
      </dgm:prSet>
      <dgm:spPr/>
      <dgm:t>
        <a:bodyPr/>
        <a:lstStyle/>
        <a:p>
          <a:endParaRPr lang="en-US"/>
        </a:p>
      </dgm:t>
    </dgm:pt>
    <dgm:pt modelId="{369D589C-7A35-419D-A543-5277E7B676C3}" type="pres">
      <dgm:prSet presAssocID="{5FFD7F1A-CE4C-42A8-9A5B-F42FF851E5FC}" presName="descendantText" presStyleLbl="alignAccFollowNode1" presStyleIdx="2" presStyleCnt="3" custScaleY="155748">
        <dgm:presLayoutVars>
          <dgm:bulletEnabled val="1"/>
        </dgm:presLayoutVars>
      </dgm:prSet>
      <dgm:spPr/>
      <dgm:t>
        <a:bodyPr/>
        <a:lstStyle/>
        <a:p>
          <a:endParaRPr lang="en-US"/>
        </a:p>
      </dgm:t>
    </dgm:pt>
  </dgm:ptLst>
  <dgm:cxnLst>
    <dgm:cxn modelId="{5490A75A-A0F9-4E54-A7DE-FC1A5D0791BC}" srcId="{84B495FC-0E2B-47EC-B57E-619545DCE697}" destId="{5C17C1DB-02A0-4CE0-B800-4E705C21C7A6}" srcOrd="1" destOrd="0" parTransId="{5D75C9F5-D0C6-4063-8957-C7B1DA2C0064}" sibTransId="{C59C62EE-E128-4617-9C56-65762376ACCF}"/>
    <dgm:cxn modelId="{8DF62F19-B5FE-485C-8BA0-6FB4D98C8264}" type="presOf" srcId="{3DE4CA82-49D9-48CA-82D2-899985B78ABA}" destId="{369D589C-7A35-419D-A543-5277E7B676C3}" srcOrd="0" destOrd="2" presId="urn:microsoft.com/office/officeart/2005/8/layout/vList5"/>
    <dgm:cxn modelId="{038E4073-1BC2-477D-8D09-8B5240E7B201}" srcId="{625F4011-AC60-4573-88F5-8045D8623D6C}" destId="{84B495FC-0E2B-47EC-B57E-619545DCE697}" srcOrd="1" destOrd="0" parTransId="{1F25B8C7-E1E6-4B2F-AE4C-A89A356D6EAE}" sibTransId="{62497F2F-AC18-4F26-8A84-8562812432B7}"/>
    <dgm:cxn modelId="{A97B0161-B2BE-4160-B1CF-FD7D6875AD14}" srcId="{BD69F2D8-207E-4CC4-92B5-08796E245F7D}" destId="{5F1C79A9-5ADA-4CB6-AF9D-8BB47B16E019}" srcOrd="0" destOrd="0" parTransId="{9E9F0C65-1DB2-4799-B768-50CEA75E3AE1}" sibTransId="{23EB6623-642D-4472-820E-F90E59116671}"/>
    <dgm:cxn modelId="{F9E52B81-C28F-47A0-B981-7B6B608F5AFE}" type="presOf" srcId="{9D9B6739-6463-472F-8DC2-1D4050FBC33B}" destId="{9F9983D8-430E-4E61-A533-158DD3511A14}" srcOrd="0" destOrd="2" presId="urn:microsoft.com/office/officeart/2005/8/layout/vList5"/>
    <dgm:cxn modelId="{F5A76C0B-30E7-481F-9BC2-C055FE65A597}" type="presOf" srcId="{5C17C1DB-02A0-4CE0-B800-4E705C21C7A6}" destId="{9F9983D8-430E-4E61-A533-158DD3511A14}" srcOrd="0" destOrd="1" presId="urn:microsoft.com/office/officeart/2005/8/layout/vList5"/>
    <dgm:cxn modelId="{7E29EF40-4A5C-4456-9080-272A3D25853E}" type="presOf" srcId="{7D23A517-1931-421C-8193-8C1AAD7F333E}" destId="{9F9983D8-430E-4E61-A533-158DD3511A14}" srcOrd="0" destOrd="0" presId="urn:microsoft.com/office/officeart/2005/8/layout/vList5"/>
    <dgm:cxn modelId="{4D7455B9-D796-49C4-86C7-E772F6B526EB}" type="presOf" srcId="{93F1077E-C0AC-47B5-984C-85C885ECD521}" destId="{369D589C-7A35-419D-A543-5277E7B676C3}" srcOrd="0" destOrd="0" presId="urn:microsoft.com/office/officeart/2005/8/layout/vList5"/>
    <dgm:cxn modelId="{46F531A0-4C71-4EAA-9206-A86D7F2609AD}" srcId="{5FFD7F1A-CE4C-42A8-9A5B-F42FF851E5FC}" destId="{6C7451FA-7686-4D1A-BF06-237B393C6F25}" srcOrd="1" destOrd="0" parTransId="{3CBAD218-A2D4-4705-AF2D-471E0180D1E8}" sibTransId="{782ADF8E-828C-4157-84FD-CE4609390D19}"/>
    <dgm:cxn modelId="{E518EFDA-A92E-4003-8E1A-8C973095B7C1}" srcId="{625F4011-AC60-4573-88F5-8045D8623D6C}" destId="{BD69F2D8-207E-4CC4-92B5-08796E245F7D}" srcOrd="0" destOrd="0" parTransId="{EE0A85D0-4097-49AE-922B-E35021BD0AD4}" sibTransId="{E3CCB5BD-644A-4CE9-8B0F-F26E192C3489}"/>
    <dgm:cxn modelId="{98E6AE72-1DCC-4BF1-848E-47A48A3D10D9}" srcId="{5FFD7F1A-CE4C-42A8-9A5B-F42FF851E5FC}" destId="{93F1077E-C0AC-47B5-984C-85C885ECD521}" srcOrd="0" destOrd="0" parTransId="{A7C6FF71-7808-4F20-AC7D-D7C9374B7025}" sibTransId="{08869BF2-FCF1-494D-B410-1E01D441CDD1}"/>
    <dgm:cxn modelId="{22A33B69-0FC2-48A1-948B-B229EBCF9B81}" type="presOf" srcId="{5F1C79A9-5ADA-4CB6-AF9D-8BB47B16E019}" destId="{5396D082-A41E-4D3E-B280-8F27FB0885CA}" srcOrd="0" destOrd="0" presId="urn:microsoft.com/office/officeart/2005/8/layout/vList5"/>
    <dgm:cxn modelId="{32F1196F-B3BD-49D7-8D0F-974B3489A818}" srcId="{84B495FC-0E2B-47EC-B57E-619545DCE697}" destId="{7D23A517-1931-421C-8193-8C1AAD7F333E}" srcOrd="0" destOrd="0" parTransId="{343D7587-7775-4233-9D1C-EE48C57E26F3}" sibTransId="{84027510-DA6D-4316-9CDB-D52A5478D73D}"/>
    <dgm:cxn modelId="{6C6E8BF0-7BF8-4BD2-AFFA-661425C74E3C}" srcId="{BD69F2D8-207E-4CC4-92B5-08796E245F7D}" destId="{36F5474B-4DBB-4EED-8D81-3A39ABDCC9FB}" srcOrd="1" destOrd="0" parTransId="{2B93B523-1DDB-4A58-81DE-7A268CDFA7B4}" sibTransId="{C8D129A5-BD5D-4C83-975F-16D8380409F7}"/>
    <dgm:cxn modelId="{F9B09034-5D42-4A7A-A466-FDF4A3FBB2A4}" srcId="{84B495FC-0E2B-47EC-B57E-619545DCE697}" destId="{9D9B6739-6463-472F-8DC2-1D4050FBC33B}" srcOrd="2" destOrd="0" parTransId="{6E099B74-7ADF-4D51-9DAB-A92DDDB2042B}" sibTransId="{E586FD0A-8409-4361-83CF-3D09B7ACD781}"/>
    <dgm:cxn modelId="{2C8B7D54-B719-4943-94C9-985DE125F732}" type="presOf" srcId="{6C7451FA-7686-4D1A-BF06-237B393C6F25}" destId="{369D589C-7A35-419D-A543-5277E7B676C3}" srcOrd="0" destOrd="1" presId="urn:microsoft.com/office/officeart/2005/8/layout/vList5"/>
    <dgm:cxn modelId="{ED1808AC-B130-41B9-8C1F-DED463136B67}" srcId="{625F4011-AC60-4573-88F5-8045D8623D6C}" destId="{5FFD7F1A-CE4C-42A8-9A5B-F42FF851E5FC}" srcOrd="2" destOrd="0" parTransId="{3756A511-B49F-4FC0-B068-E1623E545F8B}" sibTransId="{AA141792-B241-4C68-925F-92C250753C81}"/>
    <dgm:cxn modelId="{0C6D03FB-BA6A-4D98-AD0B-1BEB3BCB6288}" type="presOf" srcId="{BD69F2D8-207E-4CC4-92B5-08796E245F7D}" destId="{A72B7D36-3681-43D4-849F-6294253B8C63}" srcOrd="0" destOrd="0" presId="urn:microsoft.com/office/officeart/2005/8/layout/vList5"/>
    <dgm:cxn modelId="{657381DD-C4C5-4F20-95E6-81307EFC7416}" srcId="{5FFD7F1A-CE4C-42A8-9A5B-F42FF851E5FC}" destId="{3DE4CA82-49D9-48CA-82D2-899985B78ABA}" srcOrd="2" destOrd="0" parTransId="{FD2E1112-F5E3-4C03-9B6F-DD43F6DD0207}" sibTransId="{9660FD60-0FC6-47F7-BDD1-48EB6202A45D}"/>
    <dgm:cxn modelId="{5B013219-D5DC-462D-ABD5-D9160C58C381}" type="presOf" srcId="{84B495FC-0E2B-47EC-B57E-619545DCE697}" destId="{EACA1ACB-E7B0-4763-BC49-38F8D5CE88A3}" srcOrd="0" destOrd="0" presId="urn:microsoft.com/office/officeart/2005/8/layout/vList5"/>
    <dgm:cxn modelId="{7CB608C6-2FD5-4C81-9F36-86E8C72CB645}" type="presOf" srcId="{625F4011-AC60-4573-88F5-8045D8623D6C}" destId="{CD08E598-C2E3-4DF0-9BA3-DA8CE17A9495}" srcOrd="0" destOrd="0" presId="urn:microsoft.com/office/officeart/2005/8/layout/vList5"/>
    <dgm:cxn modelId="{3755CBD6-EEE7-4B9B-9B1C-B83B0FD22309}" type="presOf" srcId="{5FFD7F1A-CE4C-42A8-9A5B-F42FF851E5FC}" destId="{79D0D94D-F640-48FA-AAE7-13F1DB15868A}" srcOrd="0" destOrd="0" presId="urn:microsoft.com/office/officeart/2005/8/layout/vList5"/>
    <dgm:cxn modelId="{B9E32922-16F6-4FBA-93C6-8D28D27DDE5F}" type="presOf" srcId="{36F5474B-4DBB-4EED-8D81-3A39ABDCC9FB}" destId="{5396D082-A41E-4D3E-B280-8F27FB0885CA}" srcOrd="0" destOrd="1" presId="urn:microsoft.com/office/officeart/2005/8/layout/vList5"/>
    <dgm:cxn modelId="{C43B01DA-119A-4E0B-924A-71F2019CF261}" type="presParOf" srcId="{CD08E598-C2E3-4DF0-9BA3-DA8CE17A9495}" destId="{937CC5C8-E19C-4B77-8507-574D44EB0E30}" srcOrd="0" destOrd="0" presId="urn:microsoft.com/office/officeart/2005/8/layout/vList5"/>
    <dgm:cxn modelId="{E76B5930-9D12-4108-968B-8250B076F04D}" type="presParOf" srcId="{937CC5C8-E19C-4B77-8507-574D44EB0E30}" destId="{A72B7D36-3681-43D4-849F-6294253B8C63}" srcOrd="0" destOrd="0" presId="urn:microsoft.com/office/officeart/2005/8/layout/vList5"/>
    <dgm:cxn modelId="{646469F1-32BC-4AA0-B244-240BDDBD932F}" type="presParOf" srcId="{937CC5C8-E19C-4B77-8507-574D44EB0E30}" destId="{5396D082-A41E-4D3E-B280-8F27FB0885CA}" srcOrd="1" destOrd="0" presId="urn:microsoft.com/office/officeart/2005/8/layout/vList5"/>
    <dgm:cxn modelId="{C843C728-36EE-4BA1-B5DC-A7BCEE483BB5}" type="presParOf" srcId="{CD08E598-C2E3-4DF0-9BA3-DA8CE17A9495}" destId="{CE7D80AC-29F9-422C-98D9-939E31550CF2}" srcOrd="1" destOrd="0" presId="urn:microsoft.com/office/officeart/2005/8/layout/vList5"/>
    <dgm:cxn modelId="{21E81C84-BF52-47DA-A397-3246D846454C}" type="presParOf" srcId="{CD08E598-C2E3-4DF0-9BA3-DA8CE17A9495}" destId="{9348DD15-76CD-4FE6-ADE2-48655BC01778}" srcOrd="2" destOrd="0" presId="urn:microsoft.com/office/officeart/2005/8/layout/vList5"/>
    <dgm:cxn modelId="{FF3E955E-3A02-41E9-8464-98217D21DBA0}" type="presParOf" srcId="{9348DD15-76CD-4FE6-ADE2-48655BC01778}" destId="{EACA1ACB-E7B0-4763-BC49-38F8D5CE88A3}" srcOrd="0" destOrd="0" presId="urn:microsoft.com/office/officeart/2005/8/layout/vList5"/>
    <dgm:cxn modelId="{C4A5DF02-7F0A-4D02-A317-90854A4EF306}" type="presParOf" srcId="{9348DD15-76CD-4FE6-ADE2-48655BC01778}" destId="{9F9983D8-430E-4E61-A533-158DD3511A14}" srcOrd="1" destOrd="0" presId="urn:microsoft.com/office/officeart/2005/8/layout/vList5"/>
    <dgm:cxn modelId="{B8FEE4D3-A4B8-4C7C-B21E-159CDD1881D7}" type="presParOf" srcId="{CD08E598-C2E3-4DF0-9BA3-DA8CE17A9495}" destId="{31BA9FAD-8239-4D04-827A-50E82285CD11}" srcOrd="3" destOrd="0" presId="urn:microsoft.com/office/officeart/2005/8/layout/vList5"/>
    <dgm:cxn modelId="{85CAC2A1-6A56-4139-826B-996C1522A445}" type="presParOf" srcId="{CD08E598-C2E3-4DF0-9BA3-DA8CE17A9495}" destId="{D3802026-67B9-430F-8DBA-AD2BE5781F58}" srcOrd="4" destOrd="0" presId="urn:microsoft.com/office/officeart/2005/8/layout/vList5"/>
    <dgm:cxn modelId="{EE89411E-BE26-42B8-AA1B-48C25812523E}" type="presParOf" srcId="{D3802026-67B9-430F-8DBA-AD2BE5781F58}" destId="{79D0D94D-F640-48FA-AAE7-13F1DB15868A}" srcOrd="0" destOrd="0" presId="urn:microsoft.com/office/officeart/2005/8/layout/vList5"/>
    <dgm:cxn modelId="{C641828A-F7C4-4323-9645-ECC0D6AD9802}" type="presParOf" srcId="{D3802026-67B9-430F-8DBA-AD2BE5781F58}" destId="{369D589C-7A35-419D-A543-5277E7B676C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35E68-8D90-4529-9249-7FB1BFB96A4E}">
      <dsp:nvSpPr>
        <dsp:cNvPr id="0" name=""/>
        <dsp:cNvSpPr/>
      </dsp:nvSpPr>
      <dsp:spPr>
        <a:xfrm>
          <a:off x="1472642" y="31641"/>
          <a:ext cx="5890569" cy="13356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293" tIns="339245" rIns="114293" bIns="339245"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Implement innovative hiring and outreach practices focused on diversity</a:t>
          </a:r>
        </a:p>
      </dsp:txBody>
      <dsp:txXfrm>
        <a:off x="1472642" y="31641"/>
        <a:ext cx="5890569" cy="1335608"/>
      </dsp:txXfrm>
    </dsp:sp>
    <dsp:sp modelId="{ADD35729-92D9-4C66-893B-8F556E9E84C3}">
      <dsp:nvSpPr>
        <dsp:cNvPr id="0" name=""/>
        <dsp:cNvSpPr/>
      </dsp:nvSpPr>
      <dsp:spPr>
        <a:xfrm>
          <a:off x="0" y="2578"/>
          <a:ext cx="1472642" cy="13356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927" tIns="131928" rIns="77927" bIns="131928"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Hiring &amp; Outreach</a:t>
          </a:r>
        </a:p>
      </dsp:txBody>
      <dsp:txXfrm>
        <a:off x="0" y="2578"/>
        <a:ext cx="1472642" cy="1335608"/>
      </dsp:txXfrm>
    </dsp:sp>
    <dsp:sp modelId="{5F2A693F-8F6F-4A89-BF92-28610F64844E}">
      <dsp:nvSpPr>
        <dsp:cNvPr id="0" name=""/>
        <dsp:cNvSpPr/>
      </dsp:nvSpPr>
      <dsp:spPr>
        <a:xfrm>
          <a:off x="1472642" y="1418323"/>
          <a:ext cx="5890569" cy="13356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293" tIns="339245" rIns="114293" bIns="339245"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Develop culturally responsive faculty and staff (classified and administrators) recruitment strategies</a:t>
          </a:r>
        </a:p>
      </dsp:txBody>
      <dsp:txXfrm>
        <a:off x="1472642" y="1418323"/>
        <a:ext cx="5890569" cy="1335608"/>
      </dsp:txXfrm>
    </dsp:sp>
    <dsp:sp modelId="{838AC0D8-49FA-49B7-942F-7C6CE934226A}">
      <dsp:nvSpPr>
        <dsp:cNvPr id="0" name=""/>
        <dsp:cNvSpPr/>
      </dsp:nvSpPr>
      <dsp:spPr>
        <a:xfrm>
          <a:off x="0" y="1418323"/>
          <a:ext cx="1472642" cy="13356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927" tIns="131928" rIns="77927" bIns="131928"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Recruitment</a:t>
          </a:r>
        </a:p>
      </dsp:txBody>
      <dsp:txXfrm>
        <a:off x="0" y="1418323"/>
        <a:ext cx="1472642" cy="1335608"/>
      </dsp:txXfrm>
    </dsp:sp>
    <dsp:sp modelId="{89A242E7-1631-489B-80F4-EFA376F7DC38}">
      <dsp:nvSpPr>
        <dsp:cNvPr id="0" name=""/>
        <dsp:cNvSpPr/>
      </dsp:nvSpPr>
      <dsp:spPr>
        <a:xfrm>
          <a:off x="1472642" y="2834068"/>
          <a:ext cx="5890569" cy="13356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293" tIns="339245" rIns="114293" bIns="339245"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Diversify hiring or screening committees with members of diverse educational background, gender, and ethnicity</a:t>
          </a:r>
        </a:p>
      </dsp:txBody>
      <dsp:txXfrm>
        <a:off x="1472642" y="2834068"/>
        <a:ext cx="5890569" cy="1335608"/>
      </dsp:txXfrm>
    </dsp:sp>
    <dsp:sp modelId="{9AC85EC1-F4CD-422D-AB3B-E57494D1151D}">
      <dsp:nvSpPr>
        <dsp:cNvPr id="0" name=""/>
        <dsp:cNvSpPr/>
      </dsp:nvSpPr>
      <dsp:spPr>
        <a:xfrm>
          <a:off x="0" y="2834068"/>
          <a:ext cx="1472642" cy="13356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927" tIns="131928" rIns="77927" bIns="131928"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Committee Makeup</a:t>
          </a:r>
        </a:p>
      </dsp:txBody>
      <dsp:txXfrm>
        <a:off x="0" y="2834068"/>
        <a:ext cx="1472642" cy="1335608"/>
      </dsp:txXfrm>
    </dsp:sp>
    <dsp:sp modelId="{DE639E1C-930B-4FFB-8A12-F7007BB6CCA5}">
      <dsp:nvSpPr>
        <dsp:cNvPr id="0" name=""/>
        <dsp:cNvSpPr/>
      </dsp:nvSpPr>
      <dsp:spPr>
        <a:xfrm>
          <a:off x="1472642" y="4249813"/>
          <a:ext cx="5890569" cy="13356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293" tIns="339245" rIns="114293" bIns="339245"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Establish a diversity component in faculty evaluations</a:t>
          </a:r>
        </a:p>
      </dsp:txBody>
      <dsp:txXfrm>
        <a:off x="1472642" y="4249813"/>
        <a:ext cx="5890569" cy="1335608"/>
      </dsp:txXfrm>
    </dsp:sp>
    <dsp:sp modelId="{6E71BEF8-7C13-4690-AD64-0457FC0AF33E}">
      <dsp:nvSpPr>
        <dsp:cNvPr id="0" name=""/>
        <dsp:cNvSpPr/>
      </dsp:nvSpPr>
      <dsp:spPr>
        <a:xfrm>
          <a:off x="0" y="4249813"/>
          <a:ext cx="1472642" cy="13356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927" tIns="131928" rIns="77927" bIns="131928"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Evaluations</a:t>
          </a:r>
        </a:p>
      </dsp:txBody>
      <dsp:txXfrm>
        <a:off x="0" y="4249813"/>
        <a:ext cx="1472642" cy="1335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83B96-60D2-44CF-82D7-D1A8A084FFA2}">
      <dsp:nvSpPr>
        <dsp:cNvPr id="0" name=""/>
        <dsp:cNvSpPr/>
      </dsp:nvSpPr>
      <dsp:spPr>
        <a:xfrm>
          <a:off x="0" y="0"/>
          <a:ext cx="1158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FA380-6B0F-40D2-96A9-D1810FCFE368}">
      <dsp:nvSpPr>
        <dsp:cNvPr id="0" name=""/>
        <dsp:cNvSpPr/>
      </dsp:nvSpPr>
      <dsp:spPr>
        <a:xfrm>
          <a:off x="0" y="0"/>
          <a:ext cx="2316480" cy="5287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dirty="0">
            <a:latin typeface="Arial" panose="020B0604020202020204" pitchFamily="34" charset="0"/>
            <a:cs typeface="Arial" panose="020B0604020202020204" pitchFamily="34" charset="0"/>
          </a:endParaRPr>
        </a:p>
      </dsp:txBody>
      <dsp:txXfrm>
        <a:off x="0" y="0"/>
        <a:ext cx="2316480" cy="5287601"/>
      </dsp:txXfrm>
    </dsp:sp>
    <dsp:sp modelId="{4572CC3B-434F-4CEC-8786-9A96B509A728}">
      <dsp:nvSpPr>
        <dsp:cNvPr id="0" name=""/>
        <dsp:cNvSpPr/>
      </dsp:nvSpPr>
      <dsp:spPr>
        <a:xfrm>
          <a:off x="2490216" y="25043"/>
          <a:ext cx="9092184" cy="50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Conducting Diversity Recruitment and Outreach</a:t>
          </a:r>
        </a:p>
      </dsp:txBody>
      <dsp:txXfrm>
        <a:off x="2490216" y="25043"/>
        <a:ext cx="9092184" cy="500876"/>
      </dsp:txXfrm>
    </dsp:sp>
    <dsp:sp modelId="{FB362393-5354-44F8-BEF9-F3BF4F3293DE}">
      <dsp:nvSpPr>
        <dsp:cNvPr id="0" name=""/>
        <dsp:cNvSpPr/>
      </dsp:nvSpPr>
      <dsp:spPr>
        <a:xfrm>
          <a:off x="2316480" y="525920"/>
          <a:ext cx="9265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8ED118-592A-481B-81D1-6F10B4DEC87C}">
      <dsp:nvSpPr>
        <dsp:cNvPr id="0" name=""/>
        <dsp:cNvSpPr/>
      </dsp:nvSpPr>
      <dsp:spPr>
        <a:xfrm>
          <a:off x="2490216" y="550963"/>
          <a:ext cx="9092184" cy="50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Arial" panose="020B0604020202020204" pitchFamily="34" charset="0"/>
              <a:cs typeface="Arial" panose="020B0604020202020204" pitchFamily="34" charset="0"/>
            </a:rPr>
            <a:t>Writing Equity-minded Position Descriptions</a:t>
          </a:r>
        </a:p>
      </dsp:txBody>
      <dsp:txXfrm>
        <a:off x="2490216" y="550963"/>
        <a:ext cx="9092184" cy="500876"/>
      </dsp:txXfrm>
    </dsp:sp>
    <dsp:sp modelId="{5281BA0A-4936-4E75-AB1D-D698B98B039F}">
      <dsp:nvSpPr>
        <dsp:cNvPr id="0" name=""/>
        <dsp:cNvSpPr/>
      </dsp:nvSpPr>
      <dsp:spPr>
        <a:xfrm>
          <a:off x="2316480" y="1051840"/>
          <a:ext cx="9265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275430-D164-4FDD-9ECB-6825C56D66EB}">
      <dsp:nvSpPr>
        <dsp:cNvPr id="0" name=""/>
        <dsp:cNvSpPr/>
      </dsp:nvSpPr>
      <dsp:spPr>
        <a:xfrm>
          <a:off x="2490216" y="1076883"/>
          <a:ext cx="9092184" cy="50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Arial" panose="020B0604020202020204" pitchFamily="34" charset="0"/>
              <a:cs typeface="Arial" panose="020B0604020202020204" pitchFamily="34" charset="0"/>
            </a:rPr>
            <a:t>Writing Equity-focused Vacancy Announcements and Application Requirements</a:t>
          </a:r>
        </a:p>
      </dsp:txBody>
      <dsp:txXfrm>
        <a:off x="2490216" y="1076883"/>
        <a:ext cx="9092184" cy="500876"/>
      </dsp:txXfrm>
    </dsp:sp>
    <dsp:sp modelId="{AA97CE1A-81BC-4100-9458-3770B8AF21B4}">
      <dsp:nvSpPr>
        <dsp:cNvPr id="0" name=""/>
        <dsp:cNvSpPr/>
      </dsp:nvSpPr>
      <dsp:spPr>
        <a:xfrm>
          <a:off x="2316480" y="1577760"/>
          <a:ext cx="9265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F9602C-6850-44AA-805B-C97F30AAC0F9}">
      <dsp:nvSpPr>
        <dsp:cNvPr id="0" name=""/>
        <dsp:cNvSpPr/>
      </dsp:nvSpPr>
      <dsp:spPr>
        <a:xfrm>
          <a:off x="2490216" y="1602804"/>
          <a:ext cx="9092184" cy="50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Arial" panose="020B0604020202020204" pitchFamily="34" charset="0"/>
              <a:cs typeface="Arial" panose="020B0604020202020204" pitchFamily="34" charset="0"/>
            </a:rPr>
            <a:t>Developing Equity-focused Screening Criteria</a:t>
          </a:r>
        </a:p>
      </dsp:txBody>
      <dsp:txXfrm>
        <a:off x="2490216" y="1602804"/>
        <a:ext cx="9092184" cy="500876"/>
      </dsp:txXfrm>
    </dsp:sp>
    <dsp:sp modelId="{4A11B024-3EAF-499E-9B0F-D5ADF2E4F3D6}">
      <dsp:nvSpPr>
        <dsp:cNvPr id="0" name=""/>
        <dsp:cNvSpPr/>
      </dsp:nvSpPr>
      <dsp:spPr>
        <a:xfrm>
          <a:off x="2316480" y="2103680"/>
          <a:ext cx="9265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E24DD1-2012-4B6A-9E36-CF00D73F6971}">
      <dsp:nvSpPr>
        <dsp:cNvPr id="0" name=""/>
        <dsp:cNvSpPr/>
      </dsp:nvSpPr>
      <dsp:spPr>
        <a:xfrm>
          <a:off x="2490216" y="2128724"/>
          <a:ext cx="9092184" cy="50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Arial" panose="020B0604020202020204" pitchFamily="34" charset="0"/>
              <a:cs typeface="Arial" panose="020B0604020202020204" pitchFamily="34" charset="0"/>
            </a:rPr>
            <a:t>Writing and Conducting Equity-minded Interviews</a:t>
          </a:r>
        </a:p>
      </dsp:txBody>
      <dsp:txXfrm>
        <a:off x="2490216" y="2128724"/>
        <a:ext cx="9092184" cy="500876"/>
      </dsp:txXfrm>
    </dsp:sp>
    <dsp:sp modelId="{A33AD2FB-66AB-4649-A276-742A7C363E3C}">
      <dsp:nvSpPr>
        <dsp:cNvPr id="0" name=""/>
        <dsp:cNvSpPr/>
      </dsp:nvSpPr>
      <dsp:spPr>
        <a:xfrm>
          <a:off x="2316480" y="2629600"/>
          <a:ext cx="9265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1C55DD-BE57-4564-9CE9-64BD7AD36CD7}">
      <dsp:nvSpPr>
        <dsp:cNvPr id="0" name=""/>
        <dsp:cNvSpPr/>
      </dsp:nvSpPr>
      <dsp:spPr>
        <a:xfrm>
          <a:off x="2490216" y="2654644"/>
          <a:ext cx="9092184" cy="50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Arial" panose="020B0604020202020204" pitchFamily="34" charset="0"/>
              <a:cs typeface="Arial" panose="020B0604020202020204" pitchFamily="34" charset="0"/>
            </a:rPr>
            <a:t>Writing Equity-focused BPs and APs, including faculty hiring procedures</a:t>
          </a:r>
        </a:p>
      </dsp:txBody>
      <dsp:txXfrm>
        <a:off x="2490216" y="2654644"/>
        <a:ext cx="9092184" cy="500876"/>
      </dsp:txXfrm>
    </dsp:sp>
    <dsp:sp modelId="{4B61DBE5-AA8D-4DE6-95F4-8AC55987836F}">
      <dsp:nvSpPr>
        <dsp:cNvPr id="0" name=""/>
        <dsp:cNvSpPr/>
      </dsp:nvSpPr>
      <dsp:spPr>
        <a:xfrm>
          <a:off x="2316480" y="3155520"/>
          <a:ext cx="9265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80AB06-1604-4789-8060-6ADE486B29DD}">
      <dsp:nvSpPr>
        <dsp:cNvPr id="0" name=""/>
        <dsp:cNvSpPr/>
      </dsp:nvSpPr>
      <dsp:spPr>
        <a:xfrm>
          <a:off x="2490216" y="3180564"/>
          <a:ext cx="9092184" cy="50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Arial" panose="020B0604020202020204" pitchFamily="34" charset="0"/>
              <a:cs typeface="Arial" panose="020B0604020202020204" pitchFamily="34" charset="0"/>
            </a:rPr>
            <a:t>Writing and Bargaining Equity-minded Performance and Tenure Evaluations</a:t>
          </a:r>
        </a:p>
      </dsp:txBody>
      <dsp:txXfrm>
        <a:off x="2490216" y="3180564"/>
        <a:ext cx="9092184" cy="500876"/>
      </dsp:txXfrm>
    </dsp:sp>
    <dsp:sp modelId="{654CC812-D872-4C78-83BE-AB09CBD721DE}">
      <dsp:nvSpPr>
        <dsp:cNvPr id="0" name=""/>
        <dsp:cNvSpPr/>
      </dsp:nvSpPr>
      <dsp:spPr>
        <a:xfrm>
          <a:off x="2316480" y="3681440"/>
          <a:ext cx="9265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FA2C6F-F80B-4EEE-950C-AF2DE0C0410C}">
      <dsp:nvSpPr>
        <dsp:cNvPr id="0" name=""/>
        <dsp:cNvSpPr/>
      </dsp:nvSpPr>
      <dsp:spPr>
        <a:xfrm>
          <a:off x="2490216" y="3706484"/>
          <a:ext cx="9092184" cy="50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Arial" panose="020B0604020202020204" pitchFamily="34" charset="0"/>
              <a:cs typeface="Arial" panose="020B0604020202020204" pitchFamily="34" charset="0"/>
            </a:rPr>
            <a:t>Writing Exit Interviews Addressing Workplace Culture</a:t>
          </a:r>
        </a:p>
      </dsp:txBody>
      <dsp:txXfrm>
        <a:off x="2490216" y="3706484"/>
        <a:ext cx="9092184" cy="500876"/>
      </dsp:txXfrm>
    </dsp:sp>
    <dsp:sp modelId="{5E055D6D-A964-40B4-A29F-F3ACB3568FD9}">
      <dsp:nvSpPr>
        <dsp:cNvPr id="0" name=""/>
        <dsp:cNvSpPr/>
      </dsp:nvSpPr>
      <dsp:spPr>
        <a:xfrm>
          <a:off x="2316480" y="4207360"/>
          <a:ext cx="9265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191485-4965-4013-9E28-0B860496C325}">
      <dsp:nvSpPr>
        <dsp:cNvPr id="0" name=""/>
        <dsp:cNvSpPr/>
      </dsp:nvSpPr>
      <dsp:spPr>
        <a:xfrm>
          <a:off x="2490216" y="4232404"/>
          <a:ext cx="9092184" cy="50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Arial" panose="020B0604020202020204" pitchFamily="34" charset="0"/>
              <a:cs typeface="Arial" panose="020B0604020202020204" pitchFamily="34" charset="0"/>
            </a:rPr>
            <a:t>Creating Diversity Retention Strategies</a:t>
          </a:r>
        </a:p>
      </dsp:txBody>
      <dsp:txXfrm>
        <a:off x="2490216" y="4232404"/>
        <a:ext cx="9092184" cy="500876"/>
      </dsp:txXfrm>
    </dsp:sp>
    <dsp:sp modelId="{858545EA-DF10-4AD3-9558-42D19A686717}">
      <dsp:nvSpPr>
        <dsp:cNvPr id="0" name=""/>
        <dsp:cNvSpPr/>
      </dsp:nvSpPr>
      <dsp:spPr>
        <a:xfrm>
          <a:off x="2316480" y="4733280"/>
          <a:ext cx="9265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08C57E-CFA2-4EBE-A8C7-75176B50FB1E}">
      <dsp:nvSpPr>
        <dsp:cNvPr id="0" name=""/>
        <dsp:cNvSpPr/>
      </dsp:nvSpPr>
      <dsp:spPr>
        <a:xfrm>
          <a:off x="2490216" y="4758324"/>
          <a:ext cx="9092184" cy="50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a:latin typeface="Arial" panose="020B0604020202020204" pitchFamily="34" charset="0"/>
              <a:cs typeface="Arial" panose="020B0604020202020204" pitchFamily="34" charset="0"/>
            </a:rPr>
            <a:t>Collecting, Analyzing, and Reporting EEO Data</a:t>
          </a:r>
        </a:p>
      </dsp:txBody>
      <dsp:txXfrm>
        <a:off x="2490216" y="4758324"/>
        <a:ext cx="9092184" cy="500876"/>
      </dsp:txXfrm>
    </dsp:sp>
    <dsp:sp modelId="{50D6634C-A3A2-4509-863A-DBE37E784D46}">
      <dsp:nvSpPr>
        <dsp:cNvPr id="0" name=""/>
        <dsp:cNvSpPr/>
      </dsp:nvSpPr>
      <dsp:spPr>
        <a:xfrm>
          <a:off x="2316480" y="5259200"/>
          <a:ext cx="92659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6D082-A41E-4D3E-B280-8F27FB0885CA}">
      <dsp:nvSpPr>
        <dsp:cNvPr id="0" name=""/>
        <dsp:cNvSpPr/>
      </dsp:nvSpPr>
      <dsp:spPr>
        <a:xfrm rot="5400000">
          <a:off x="6671404" y="-2734318"/>
          <a:ext cx="953692" cy="672776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Diversifying Selection Committee Participation</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Student Participation in Selection Committees</a:t>
          </a:r>
        </a:p>
      </dsp:txBody>
      <dsp:txXfrm rot="-5400000">
        <a:off x="3784368" y="199273"/>
        <a:ext cx="6681210" cy="860582"/>
      </dsp:txXfrm>
    </dsp:sp>
    <dsp:sp modelId="{A72B7D36-3681-43D4-849F-6294253B8C63}">
      <dsp:nvSpPr>
        <dsp:cNvPr id="0" name=""/>
        <dsp:cNvSpPr/>
      </dsp:nvSpPr>
      <dsp:spPr>
        <a:xfrm>
          <a:off x="0" y="251"/>
          <a:ext cx="3784367" cy="11921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defRPr b="1"/>
          </a:pPr>
          <a:r>
            <a:rPr lang="en-US" sz="2200" kern="1200" dirty="0">
              <a:latin typeface="Arial" panose="020B0604020202020204" pitchFamily="34" charset="0"/>
              <a:cs typeface="Arial" panose="020B0604020202020204" pitchFamily="34" charset="0"/>
            </a:rPr>
            <a:t>Strategy Recommendations</a:t>
          </a:r>
        </a:p>
        <a:p>
          <a:pPr lvl="0" algn="ctr" defTabSz="977900">
            <a:lnSpc>
              <a:spcPct val="90000"/>
            </a:lnSpc>
            <a:spcBef>
              <a:spcPct val="0"/>
            </a:spcBef>
            <a:spcAft>
              <a:spcPct val="35000"/>
            </a:spcAft>
            <a:defRPr b="1"/>
          </a:pPr>
          <a:r>
            <a:rPr lang="en-US" sz="2200" kern="1200" dirty="0">
              <a:latin typeface="Arial" panose="020B0604020202020204" pitchFamily="34" charset="0"/>
              <a:cs typeface="Arial" panose="020B0604020202020204" pitchFamily="34" charset="0"/>
            </a:rPr>
            <a:t>Completed fall 2020:</a:t>
          </a:r>
        </a:p>
      </dsp:txBody>
      <dsp:txXfrm>
        <a:off x="58194" y="58445"/>
        <a:ext cx="3667979" cy="1075727"/>
      </dsp:txXfrm>
    </dsp:sp>
    <dsp:sp modelId="{9F9983D8-430E-4E61-A533-158DD3511A14}">
      <dsp:nvSpPr>
        <dsp:cNvPr id="0" name=""/>
        <dsp:cNvSpPr/>
      </dsp:nvSpPr>
      <dsp:spPr>
        <a:xfrm rot="5400000">
          <a:off x="6671404" y="-1515851"/>
          <a:ext cx="953692" cy="6727765"/>
        </a:xfrm>
        <a:prstGeom prst="round2SameRect">
          <a:avLst/>
        </a:prstGeom>
        <a:solidFill>
          <a:schemeClr val="accent2">
            <a:tint val="40000"/>
            <a:alpha val="90000"/>
            <a:hueOff val="-1652907"/>
            <a:satOff val="24466"/>
            <a:lumOff val="2877"/>
            <a:alphaOff val="0"/>
          </a:schemeClr>
        </a:solidFill>
        <a:ln w="12700" cap="flat" cmpd="sng" algn="ctr">
          <a:solidFill>
            <a:schemeClr val="accent2">
              <a:tint val="40000"/>
              <a:alpha val="90000"/>
              <a:hueOff val="-1652907"/>
              <a:satOff val="24466"/>
              <a:lumOff val="28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DEI-focused Exit Interviews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DEI-focused Employment Marketing Videos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Prioritizing DEI in Interview Questions</a:t>
          </a:r>
        </a:p>
      </dsp:txBody>
      <dsp:txXfrm rot="-5400000">
        <a:off x="3784368" y="1417740"/>
        <a:ext cx="6681210" cy="860582"/>
      </dsp:txXfrm>
    </dsp:sp>
    <dsp:sp modelId="{EACA1ACB-E7B0-4763-BC49-38F8D5CE88A3}">
      <dsp:nvSpPr>
        <dsp:cNvPr id="0" name=""/>
        <dsp:cNvSpPr/>
      </dsp:nvSpPr>
      <dsp:spPr>
        <a:xfrm>
          <a:off x="0" y="1251972"/>
          <a:ext cx="3784367" cy="1192115"/>
        </a:xfrm>
        <a:prstGeom prst="roundRect">
          <a:avLst/>
        </a:prstGeom>
        <a:solidFill>
          <a:schemeClr val="accent2">
            <a:hueOff val="-1908839"/>
            <a:satOff val="20896"/>
            <a:lumOff val="10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defRPr b="1"/>
          </a:pPr>
          <a:r>
            <a:rPr lang="en-US" sz="2200" kern="1200" dirty="0">
              <a:latin typeface="Arial" panose="020B0604020202020204" pitchFamily="34" charset="0"/>
              <a:cs typeface="Arial" panose="020B0604020202020204" pitchFamily="34" charset="0"/>
            </a:rPr>
            <a:t>Strategy Recommendations Drafted fall 2020:</a:t>
          </a:r>
        </a:p>
      </dsp:txBody>
      <dsp:txXfrm>
        <a:off x="58194" y="1310166"/>
        <a:ext cx="3667979" cy="1075727"/>
      </dsp:txXfrm>
    </dsp:sp>
    <dsp:sp modelId="{369D589C-7A35-419D-A543-5277E7B676C3}">
      <dsp:nvSpPr>
        <dsp:cNvPr id="0" name=""/>
        <dsp:cNvSpPr/>
      </dsp:nvSpPr>
      <dsp:spPr>
        <a:xfrm rot="5400000">
          <a:off x="6398591" y="-114224"/>
          <a:ext cx="1485357" cy="6721195"/>
        </a:xfrm>
        <a:prstGeom prst="round2SameRect">
          <a:avLst/>
        </a:prstGeom>
        <a:solidFill>
          <a:schemeClr val="accent2">
            <a:tint val="40000"/>
            <a:alpha val="90000"/>
            <a:hueOff val="-3305815"/>
            <a:satOff val="48933"/>
            <a:lumOff val="5754"/>
            <a:alphaOff val="0"/>
          </a:schemeClr>
        </a:solidFill>
        <a:ln w="12700" cap="flat" cmpd="sng" algn="ctr">
          <a:solidFill>
            <a:srgbClr val="FFC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California Community College Trustee (CCCT) Board Workgroups</a:t>
          </a:r>
        </a:p>
        <a:p>
          <a:pPr marL="171450" lvl="1" indent="-171450" algn="l" defTabSz="800100">
            <a:lnSpc>
              <a:spcPct val="90000"/>
            </a:lnSpc>
            <a:spcBef>
              <a:spcPct val="0"/>
            </a:spcBef>
            <a:spcAft>
              <a:spcPct val="15000"/>
            </a:spcAft>
            <a:buChar char="••"/>
          </a:pPr>
          <a:r>
            <a:rPr lang="en-US" sz="1800" b="1" kern="1200" dirty="0">
              <a:latin typeface="Arial" panose="020B0604020202020204" pitchFamily="34" charset="0"/>
              <a:cs typeface="Arial" panose="020B0604020202020204" pitchFamily="34" charset="0"/>
            </a:rPr>
            <a:t>ASCCC Model Hiring Practices Canvas Module</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CIO workgroup partners</a:t>
          </a:r>
        </a:p>
      </dsp:txBody>
      <dsp:txXfrm rot="-5400000">
        <a:off x="3780673" y="2576203"/>
        <a:ext cx="6648686" cy="1340339"/>
      </dsp:txXfrm>
    </dsp:sp>
    <dsp:sp modelId="{79D0D94D-F640-48FA-AAE7-13F1DB15868A}">
      <dsp:nvSpPr>
        <dsp:cNvPr id="0" name=""/>
        <dsp:cNvSpPr/>
      </dsp:nvSpPr>
      <dsp:spPr>
        <a:xfrm>
          <a:off x="0" y="2650315"/>
          <a:ext cx="3780672" cy="1192115"/>
        </a:xfrm>
        <a:prstGeom prst="roundRect">
          <a:avLst/>
        </a:prstGeom>
        <a:solidFill>
          <a:schemeClr val="accent2">
            <a:hueOff val="-3817679"/>
            <a:satOff val="41792"/>
            <a:lumOff val="2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defRPr b="1"/>
          </a:pPr>
          <a:r>
            <a:rPr lang="en-US" sz="2200" kern="1200" dirty="0">
              <a:latin typeface="Arial" panose="020B0604020202020204" pitchFamily="34" charset="0"/>
              <a:cs typeface="Arial" panose="020B0604020202020204" pitchFamily="34" charset="0"/>
            </a:rPr>
            <a:t>Key Collaborations:</a:t>
          </a:r>
        </a:p>
      </dsp:txBody>
      <dsp:txXfrm>
        <a:off x="58194" y="2708509"/>
        <a:ext cx="3664284" cy="107572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50FCCD1-1911-A546-84C2-BC5FCBB51E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479913FB-7893-BE4E-A89A-8FA7CB826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640F6E-FB3B-C643-8371-EC79A26267BB}" type="datetimeFigureOut">
              <a:rPr lang="en-US"/>
              <a:pPr>
                <a:defRPr/>
              </a:pPr>
              <a:t>6/14/2021</a:t>
            </a:fld>
            <a:endParaRPr lang="en-US"/>
          </a:p>
        </p:txBody>
      </p:sp>
      <p:sp>
        <p:nvSpPr>
          <p:cNvPr id="4" name="Footer Placeholder 3">
            <a:extLst>
              <a:ext uri="{FF2B5EF4-FFF2-40B4-BE49-F238E27FC236}">
                <a16:creationId xmlns:a16="http://schemas.microsoft.com/office/drawing/2014/main" xmlns="" id="{EBF30DDE-9A68-3E4D-A87E-14DCA109ED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xmlns="" id="{782BAAF4-6F15-F746-B45D-0443E339DFD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C73744A-90E3-9644-8C3F-2014586A6255}" type="slidenum">
              <a:rPr lang="en-US" altLang="en-US"/>
              <a:pPr>
                <a:defRPr/>
              </a:pPr>
              <a:t>‹#›</a:t>
            </a:fld>
            <a:endParaRPr lang="en-US" altLang="en-US"/>
          </a:p>
        </p:txBody>
      </p:sp>
    </p:spTree>
    <p:extLst>
      <p:ext uri="{BB962C8B-B14F-4D97-AF65-F5344CB8AC3E}">
        <p14:creationId xmlns:p14="http://schemas.microsoft.com/office/powerpoint/2010/main" val="34246791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B08727C-47B6-9644-9498-635FE25C67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4106E24C-9683-1C42-902F-E5436AFAE9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D4B3B6-0FED-D04D-98E5-83B6415910EA}" type="datetimeFigureOut">
              <a:rPr lang="en-US"/>
              <a:pPr>
                <a:defRPr/>
              </a:pPr>
              <a:t>6/14/2021</a:t>
            </a:fld>
            <a:endParaRPr lang="en-US"/>
          </a:p>
        </p:txBody>
      </p:sp>
      <p:sp>
        <p:nvSpPr>
          <p:cNvPr id="4" name="Slide Image Placeholder 3">
            <a:extLst>
              <a:ext uri="{FF2B5EF4-FFF2-40B4-BE49-F238E27FC236}">
                <a16:creationId xmlns:a16="http://schemas.microsoft.com/office/drawing/2014/main" xmlns="" id="{76CC8565-74CD-F146-B4E3-4273F8C616A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22906178-6DF2-0640-A5DA-CC068B435A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E090E28-5A4B-9741-A98D-2AB5E57BB2A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xmlns="" id="{7BAFD77C-4F8D-3A43-8152-CB9D552C5C3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9DA6944-B3EF-6B4F-89E7-EA41C8125302}" type="slidenum">
              <a:rPr lang="en-US" altLang="en-US"/>
              <a:pPr>
                <a:defRPr/>
              </a:pPr>
              <a:t>‹#›</a:t>
            </a:fld>
            <a:endParaRPr lang="en-US" altLang="en-US"/>
          </a:p>
        </p:txBody>
      </p:sp>
    </p:spTree>
    <p:extLst>
      <p:ext uri="{BB962C8B-B14F-4D97-AF65-F5344CB8AC3E}">
        <p14:creationId xmlns:p14="http://schemas.microsoft.com/office/powerpoint/2010/main" val="9408191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sccc.org/content/faculty-hiring-and-diversity-ongoing-collaborative-effor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andfonline.com/doi/abs/10.1080/13613324.2019.1679759?journalCode=cree2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diverse participation:</a:t>
            </a:r>
          </a:p>
          <a:p>
            <a:r>
              <a:rPr lang="en-US" dirty="0"/>
              <a:t>Antelope Valley College</a:t>
            </a:r>
          </a:p>
          <a:p>
            <a:r>
              <a:rPr lang="en-US" dirty="0"/>
              <a:t>Chabot-Las </a:t>
            </a:r>
            <a:r>
              <a:rPr lang="en-US" dirty="0" err="1"/>
              <a:t>Positas</a:t>
            </a:r>
            <a:r>
              <a:rPr lang="en-US" dirty="0"/>
              <a:t> CCD</a:t>
            </a:r>
          </a:p>
          <a:p>
            <a:r>
              <a:rPr lang="en-US" dirty="0"/>
              <a:t>Coast CCD</a:t>
            </a:r>
          </a:p>
          <a:p>
            <a:r>
              <a:rPr lang="en-US" dirty="0"/>
              <a:t>College of the Canyons</a:t>
            </a:r>
          </a:p>
          <a:p>
            <a:r>
              <a:rPr lang="en-US" dirty="0"/>
              <a:t>College of the Desert</a:t>
            </a:r>
          </a:p>
          <a:p>
            <a:r>
              <a:rPr lang="en-US" dirty="0"/>
              <a:t>Contra Costa CCD</a:t>
            </a:r>
          </a:p>
          <a:p>
            <a:r>
              <a:rPr lang="en-US" dirty="0" err="1"/>
              <a:t>Gavilan</a:t>
            </a:r>
            <a:r>
              <a:rPr lang="en-US" dirty="0"/>
              <a:t> College</a:t>
            </a:r>
          </a:p>
          <a:p>
            <a:r>
              <a:rPr lang="en-US" dirty="0"/>
              <a:t>Kern CCD</a:t>
            </a:r>
          </a:p>
          <a:p>
            <a:r>
              <a:rPr lang="en-US" dirty="0"/>
              <a:t>Los Angeles CCD</a:t>
            </a:r>
          </a:p>
          <a:p>
            <a:r>
              <a:rPr lang="en-US" dirty="0"/>
              <a:t>Monterey Peninsula College</a:t>
            </a:r>
          </a:p>
          <a:p>
            <a:r>
              <a:rPr lang="en-US" dirty="0"/>
              <a:t>Mt. San Jacinto Community College</a:t>
            </a:r>
          </a:p>
          <a:p>
            <a:r>
              <a:rPr lang="en-US" dirty="0"/>
              <a:t>North Orange CCD</a:t>
            </a:r>
          </a:p>
          <a:p>
            <a:r>
              <a:rPr lang="en-US" dirty="0"/>
              <a:t>Riverside CCD</a:t>
            </a:r>
          </a:p>
          <a:p>
            <a:r>
              <a:rPr lang="en-US" dirty="0"/>
              <a:t>San Diego CCD</a:t>
            </a:r>
          </a:p>
          <a:p>
            <a:r>
              <a:rPr lang="en-US" dirty="0"/>
              <a:t>Santa Monica College</a:t>
            </a:r>
          </a:p>
          <a:p>
            <a:r>
              <a:rPr lang="en-US" dirty="0"/>
              <a:t>Shasta College</a:t>
            </a:r>
          </a:p>
          <a:p>
            <a:r>
              <a:rPr lang="en-US" dirty="0"/>
              <a:t>State Center CCD</a:t>
            </a:r>
          </a:p>
          <a:p>
            <a:r>
              <a:rPr lang="en-US" dirty="0"/>
              <a:t>Yosemite CCD/CCC Registry</a:t>
            </a:r>
          </a:p>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49DA6944-B3EF-6B4F-89E7-EA41C8125302}" type="slidenum">
              <a:rPr lang="en-US" altLang="en-US" smtClean="0"/>
              <a:pPr>
                <a:defRPr/>
              </a:pPr>
              <a:t>7</a:t>
            </a:fld>
            <a:endParaRPr lang="en-US" altLang="en-US"/>
          </a:p>
        </p:txBody>
      </p:sp>
    </p:spTree>
    <p:extLst>
      <p:ext uri="{BB962C8B-B14F-4D97-AF65-F5344CB8AC3E}">
        <p14:creationId xmlns:p14="http://schemas.microsoft.com/office/powerpoint/2010/main" val="57319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https://www.asccc.org/content/faculty-hiring-and-diversity-ongoing-collaborative-effort</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49DA6944-B3EF-6B4F-89E7-EA41C8125302}" type="slidenum">
              <a:rPr lang="en-US" altLang="en-US" smtClean="0"/>
              <a:pPr>
                <a:defRPr/>
              </a:pPr>
              <a:t>16</a:t>
            </a:fld>
            <a:endParaRPr lang="en-US" altLang="en-US"/>
          </a:p>
        </p:txBody>
      </p:sp>
    </p:spTree>
    <p:extLst>
      <p:ext uri="{BB962C8B-B14F-4D97-AF65-F5344CB8AC3E}">
        <p14:creationId xmlns:p14="http://schemas.microsoft.com/office/powerpoint/2010/main" val="303541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574C45"/>
                </a:solidFill>
                <a:effectLst/>
                <a:latin typeface="Lucida Grande"/>
              </a:rPr>
              <a:t>1. Cluster Hiring--Anti-racist institutions practice cluster hiring, where they hire multiple faculty of color at once, so feelings of isolation are not so prevalent (Guenter-Schlesinger and Ojikutu, 2016). San Diego State—model of Cluster Hires: https://sacd.sdsu.edu/diversity-initiatives/aa-cluster-hires.</a:t>
            </a:r>
          </a:p>
          <a:p>
            <a:pPr algn="l"/>
            <a:r>
              <a:rPr lang="en-US" sz="1200" b="0" i="0" dirty="0">
                <a:solidFill>
                  <a:srgbClr val="574C45"/>
                </a:solidFill>
                <a:effectLst/>
                <a:latin typeface="Lucida Grande"/>
              </a:rPr>
              <a:t>2. Intentional Recruitment--Diversifying pipelines by advertising positions in diverse magazines or posting advertisements with diverse organizations, as well as diversifying adjunct/part-time faculty pools.</a:t>
            </a:r>
          </a:p>
          <a:p>
            <a:pPr algn="l"/>
            <a:r>
              <a:rPr lang="en-US" sz="1200" b="0" i="0" dirty="0">
                <a:solidFill>
                  <a:srgbClr val="574C45"/>
                </a:solidFill>
                <a:effectLst/>
                <a:latin typeface="Lucida Grande"/>
              </a:rPr>
              <a:t>3. Post Hiring Autopsy--Equity-minded institutions follow up on a holistic model by conducting a post-hiring report on the number of candidates who applied, those who were invited to an interview, and those who were forwarded as finalists.</a:t>
            </a:r>
          </a:p>
          <a:p>
            <a:pPr algn="l"/>
            <a:r>
              <a:rPr lang="en-US" sz="1200" b="0" i="0" dirty="0">
                <a:solidFill>
                  <a:srgbClr val="574C45"/>
                </a:solidFill>
                <a:effectLst/>
                <a:latin typeface="Lucida Grande"/>
              </a:rPr>
              <a:t>4. Mentorship-- Mentorship is critical for the professional development of any college faculty; however, due to scarcity of faculty of color, it is more salient to their success to support them with intentional mentorship, which can come from white faculty as well, as research confirms that it is a common myth that only faculty of color can effectively mentor faculty of color (Brown, Davis, and McClendon, 1999).</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49DA6944-B3EF-6B4F-89E7-EA41C8125302}" type="slidenum">
              <a:rPr lang="en-US" altLang="en-US" smtClean="0"/>
              <a:pPr>
                <a:defRPr/>
              </a:pPr>
              <a:t>17</a:t>
            </a:fld>
            <a:endParaRPr lang="en-US" altLang="en-US"/>
          </a:p>
        </p:txBody>
      </p:sp>
    </p:spTree>
    <p:extLst>
      <p:ext uri="{BB962C8B-B14F-4D97-AF65-F5344CB8AC3E}">
        <p14:creationId xmlns:p14="http://schemas.microsoft.com/office/powerpoint/2010/main" val="2830059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49DA6944-B3EF-6B4F-89E7-EA41C8125302}" type="slidenum">
              <a:rPr lang="en-US" altLang="en-US" smtClean="0"/>
              <a:pPr>
                <a:defRPr/>
              </a:pPr>
              <a:t>18</a:t>
            </a:fld>
            <a:endParaRPr lang="en-US" altLang="en-US"/>
          </a:p>
        </p:txBody>
      </p:sp>
    </p:spTree>
    <p:extLst>
      <p:ext uri="{BB962C8B-B14F-4D97-AF65-F5344CB8AC3E}">
        <p14:creationId xmlns:p14="http://schemas.microsoft.com/office/powerpoint/2010/main" val="302131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49DA6944-B3EF-6B4F-89E7-EA41C8125302}" type="slidenum">
              <a:rPr lang="en-US" altLang="en-US" smtClean="0"/>
              <a:pPr>
                <a:defRPr/>
              </a:pPr>
              <a:t>8</a:t>
            </a:fld>
            <a:endParaRPr lang="en-US" altLang="en-US"/>
          </a:p>
        </p:txBody>
      </p:sp>
    </p:spTree>
    <p:extLst>
      <p:ext uri="{BB962C8B-B14F-4D97-AF65-F5344CB8AC3E}">
        <p14:creationId xmlns:p14="http://schemas.microsoft.com/office/powerpoint/2010/main" val="51405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a:t>
            </a:r>
          </a:p>
          <a:p>
            <a:r>
              <a:rPr lang="en-US" dirty="0"/>
              <a:t>o Women are perceived to be caretakers, Nursing programs are predominantly female</a:t>
            </a:r>
          </a:p>
          <a:p>
            <a:r>
              <a:rPr lang="en-US" dirty="0"/>
              <a:t>o Discrimination based on race and ethnicity has prevented people of color from being hired in management and leadership positions</a:t>
            </a:r>
          </a:p>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49DA6944-B3EF-6B4F-89E7-EA41C8125302}" type="slidenum">
              <a:rPr lang="en-US" altLang="en-US" smtClean="0"/>
              <a:pPr>
                <a:defRPr/>
              </a:pPr>
              <a:t>9</a:t>
            </a:fld>
            <a:endParaRPr lang="en-US" altLang="en-US"/>
          </a:p>
        </p:txBody>
      </p:sp>
    </p:spTree>
    <p:extLst>
      <p:ext uri="{BB962C8B-B14F-4D97-AF65-F5344CB8AC3E}">
        <p14:creationId xmlns:p14="http://schemas.microsoft.com/office/powerpoint/2010/main" val="414424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49DA6944-B3EF-6B4F-89E7-EA41C8125302}" type="slidenum">
              <a:rPr lang="en-US" altLang="en-US" smtClean="0"/>
              <a:pPr>
                <a:defRPr/>
              </a:pPr>
              <a:t>10</a:t>
            </a:fld>
            <a:endParaRPr lang="en-US" altLang="en-US"/>
          </a:p>
        </p:txBody>
      </p:sp>
    </p:spTree>
    <p:extLst>
      <p:ext uri="{BB962C8B-B14F-4D97-AF65-F5344CB8AC3E}">
        <p14:creationId xmlns:p14="http://schemas.microsoft.com/office/powerpoint/2010/main" val="18450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49DA6944-B3EF-6B4F-89E7-EA41C8125302}" type="slidenum">
              <a:rPr lang="en-US" altLang="en-US" smtClean="0"/>
              <a:pPr>
                <a:defRPr/>
              </a:pPr>
              <a:t>11</a:t>
            </a:fld>
            <a:endParaRPr lang="en-US" altLang="en-US"/>
          </a:p>
        </p:txBody>
      </p:sp>
    </p:spTree>
    <p:extLst>
      <p:ext uri="{BB962C8B-B14F-4D97-AF65-F5344CB8AC3E}">
        <p14:creationId xmlns:p14="http://schemas.microsoft.com/office/powerpoint/2010/main" val="24442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Challenges</a:t>
            </a:r>
          </a:p>
          <a:p>
            <a:r>
              <a:rPr lang="en-US" dirty="0"/>
              <a:t>• Students typically cannot be available to serve as formal voting members of screening and </a:t>
            </a:r>
          </a:p>
          <a:p>
            <a:r>
              <a:rPr lang="en-US" dirty="0"/>
              <a:t>interview committees due to scheduling conflicts (class schedules, work schedules, etc.)</a:t>
            </a:r>
          </a:p>
          <a:p>
            <a:r>
              <a:rPr lang="en-US" dirty="0"/>
              <a:t>• Financial constraints may prevent students from being able to participate without pay</a:t>
            </a:r>
          </a:p>
          <a:p>
            <a:r>
              <a:rPr lang="en-US" dirty="0"/>
              <a:t>• Districts are concerned with confidentiality in the hiring process and including multiple students </a:t>
            </a:r>
          </a:p>
          <a:p>
            <a:r>
              <a:rPr lang="en-US" dirty="0"/>
              <a:t>makes it more likely for breaches to occur</a:t>
            </a:r>
          </a:p>
          <a:p>
            <a:r>
              <a:rPr lang="en-US" dirty="0"/>
              <a:t>• Districts are concerned about ensuring EEO compliance and managing student participation while </a:t>
            </a:r>
          </a:p>
          <a:p>
            <a:r>
              <a:rPr lang="en-US" dirty="0"/>
              <a:t>complying with internal EEO-related policies and complying with state and federal regulations</a:t>
            </a:r>
          </a:p>
          <a:p>
            <a:r>
              <a:rPr lang="en-US" dirty="0"/>
              <a:t>• Districts are concerned students may not be adequately trained or possess skills necessary to </a:t>
            </a:r>
          </a:p>
          <a:p>
            <a:r>
              <a:rPr lang="en-US" dirty="0"/>
              <a:t>participate in committees effectively</a:t>
            </a:r>
          </a:p>
          <a:p>
            <a:r>
              <a:rPr lang="en-US" dirty="0"/>
              <a:t>• Concerns about student(s) participating in a selection committee enrolling in a course taught by a</a:t>
            </a:r>
          </a:p>
          <a:p>
            <a:r>
              <a:rPr lang="en-US" dirty="0"/>
              <a:t>newly hired faculty</a:t>
            </a:r>
          </a:p>
          <a:p>
            <a:r>
              <a:rPr lang="en-US" dirty="0"/>
              <a:t>• Getting buy-in from leadership and participatory governance groups</a:t>
            </a:r>
          </a:p>
          <a:p>
            <a:r>
              <a:rPr lang="en-US" dirty="0"/>
              <a:t>• Change management processes to successfully integrate students into committees and facilitate </a:t>
            </a:r>
          </a:p>
          <a:p>
            <a:r>
              <a:rPr lang="en-US" dirty="0"/>
              <a:t>effective decision-making</a:t>
            </a:r>
          </a:p>
          <a:p>
            <a:r>
              <a:rPr lang="en-US" dirty="0"/>
              <a:t>Informal Student Participation in Committees</a:t>
            </a:r>
          </a:p>
          <a:p>
            <a:r>
              <a:rPr lang="en-US" dirty="0"/>
              <a:t>• Revise policies to require informal student participation in all committees</a:t>
            </a:r>
          </a:p>
          <a:p>
            <a:r>
              <a:rPr lang="en-US" dirty="0"/>
              <a:t>• Prior to application screening, invite students to committee meeting to provide their perspective </a:t>
            </a:r>
          </a:p>
          <a:p>
            <a:r>
              <a:rPr lang="en-US" dirty="0"/>
              <a:t>on effective performance in the position</a:t>
            </a:r>
          </a:p>
          <a:p>
            <a:r>
              <a:rPr lang="en-US" dirty="0"/>
              <a:t>o What skills and abilities do great professors have?</a:t>
            </a:r>
          </a:p>
          <a:p>
            <a:r>
              <a:rPr lang="en-US" dirty="0"/>
              <a:t>o What does great service from Financial Aid staff look like?</a:t>
            </a:r>
          </a:p>
          <a:p>
            <a:r>
              <a:rPr lang="en-US" dirty="0"/>
              <a:t>o What skills and abilities to you want to see in a Counselor?</a:t>
            </a:r>
          </a:p>
          <a:p>
            <a:r>
              <a:rPr lang="en-US" dirty="0"/>
              <a:t>• Invite students to committee meetings to discuss criteria used to screen applications and select </a:t>
            </a:r>
          </a:p>
          <a:p>
            <a:r>
              <a:rPr lang="en-US" dirty="0"/>
              <a:t>applicants for interviews</a:t>
            </a:r>
          </a:p>
          <a:p>
            <a:r>
              <a:rPr lang="en-US" dirty="0"/>
              <a:t>• Invite students to committee meetings to provide recommendations on questions to be used in </a:t>
            </a:r>
          </a:p>
          <a:p>
            <a:r>
              <a:rPr lang="en-US" dirty="0"/>
              <a:t>interviews and input on evaluating responses to questions</a:t>
            </a:r>
          </a:p>
          <a:p>
            <a:r>
              <a:rPr lang="en-US" dirty="0"/>
              <a:t>• Invite students to review application materials and provide input to committees</a:t>
            </a:r>
          </a:p>
          <a:p>
            <a:r>
              <a:rPr lang="en-US" dirty="0"/>
              <a:t>• Invite students to observe interviews and provide input to committees</a:t>
            </a:r>
          </a:p>
          <a:p>
            <a:r>
              <a:rPr lang="en-US" dirty="0"/>
              <a:t>• Invite students to observe teaching/work demonstrations and provide input to committees</a:t>
            </a:r>
          </a:p>
          <a:p>
            <a:r>
              <a:rPr lang="en-US" dirty="0"/>
              <a:t>• Diversify student participation by requesting student representatives from a variety of campus </a:t>
            </a:r>
          </a:p>
          <a:p>
            <a:r>
              <a:rPr lang="en-US" dirty="0"/>
              <a:t>organizations</a:t>
            </a:r>
          </a:p>
          <a:p>
            <a:r>
              <a:rPr lang="en-US" dirty="0"/>
              <a:t>Student Participation in Final Interviews</a:t>
            </a:r>
          </a:p>
          <a:p>
            <a:r>
              <a:rPr lang="en-US" dirty="0"/>
              <a:t>• CEOs invite students to participate in final interviews</a:t>
            </a:r>
          </a:p>
          <a:p>
            <a:r>
              <a:rPr lang="en-US" dirty="0"/>
              <a:t>• Participation may be to observe only and then provide input during deliberations; or,</a:t>
            </a:r>
          </a:p>
          <a:p>
            <a:r>
              <a:rPr lang="en-US" dirty="0"/>
              <a:t>• Participation may include asking prepared questions or engaging in open discussion with </a:t>
            </a:r>
          </a:p>
          <a:p>
            <a:r>
              <a:rPr lang="en-US" dirty="0"/>
              <a:t>candidates</a:t>
            </a:r>
          </a:p>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49DA6944-B3EF-6B4F-89E7-EA41C8125302}" type="slidenum">
              <a:rPr lang="en-US" altLang="en-US" smtClean="0"/>
              <a:pPr>
                <a:defRPr/>
              </a:pPr>
              <a:t>12</a:t>
            </a:fld>
            <a:endParaRPr lang="en-US" altLang="en-US"/>
          </a:p>
        </p:txBody>
      </p:sp>
    </p:spTree>
    <p:extLst>
      <p:ext uri="{BB962C8B-B14F-4D97-AF65-F5344CB8AC3E}">
        <p14:creationId xmlns:p14="http://schemas.microsoft.com/office/powerpoint/2010/main" val="210152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Stanback</a:t>
            </a:r>
            <a:r>
              <a:rPr lang="en-US" dirty="0"/>
              <a:t> Stroud: “</a:t>
            </a:r>
            <a:r>
              <a:rPr lang="en-US" b="0" i="0" dirty="0">
                <a:solidFill>
                  <a:srgbClr val="0F1419"/>
                </a:solidFill>
                <a:effectLst/>
                <a:latin typeface="-apple-system"/>
              </a:rPr>
              <a:t>I’m not going to behave myself so that people can like me.” Get into good trouble!</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49DA6944-B3EF-6B4F-89E7-EA41C8125302}" type="slidenum">
              <a:rPr lang="en-US" altLang="en-US" smtClean="0"/>
              <a:pPr>
                <a:defRPr/>
              </a:pPr>
              <a:t>13</a:t>
            </a:fld>
            <a:endParaRPr lang="en-US" altLang="en-US"/>
          </a:p>
        </p:txBody>
      </p:sp>
    </p:spTree>
    <p:extLst>
      <p:ext uri="{BB962C8B-B14F-4D97-AF65-F5344CB8AC3E}">
        <p14:creationId xmlns:p14="http://schemas.microsoft.com/office/powerpoint/2010/main" val="267369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diversity has benefits for all students; however, increasing faculty diversity may be particularly helpful in reducing academic disparities for students of color,”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https://www.tandfonline.com/doi/abs/10.1080/13613324.2019.1679759?journalCode=cree20</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49DA6944-B3EF-6B4F-89E7-EA41C8125302}" type="slidenum">
              <a:rPr lang="en-US" altLang="en-US" smtClean="0"/>
              <a:pPr>
                <a:defRPr/>
              </a:pPr>
              <a:t>14</a:t>
            </a:fld>
            <a:endParaRPr lang="en-US" altLang="en-US"/>
          </a:p>
        </p:txBody>
      </p:sp>
    </p:spTree>
    <p:extLst>
      <p:ext uri="{BB962C8B-B14F-4D97-AF65-F5344CB8AC3E}">
        <p14:creationId xmlns:p14="http://schemas.microsoft.com/office/powerpoint/2010/main" val="182493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Buul</a:t>
            </a:r>
            <a:r>
              <a:rPr lang="en-US" dirty="0"/>
              <a:t>, </a:t>
            </a:r>
            <a:r>
              <a:rPr lang="en-US" dirty="0" err="1"/>
              <a:t>Abdimalik</a:t>
            </a:r>
            <a:r>
              <a:rPr lang="en-US" dirty="0"/>
              <a:t>. https://asccc.org/content/how-start-antiracist-work-faculty-hiring-practices-diversification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49DA6944-B3EF-6B4F-89E7-EA41C8125302}" type="slidenum">
              <a:rPr lang="en-US" altLang="en-US" smtClean="0"/>
              <a:pPr>
                <a:defRPr/>
              </a:pPr>
              <a:t>15</a:t>
            </a:fld>
            <a:endParaRPr lang="en-US" altLang="en-US"/>
          </a:p>
        </p:txBody>
      </p:sp>
    </p:spTree>
    <p:extLst>
      <p:ext uri="{BB962C8B-B14F-4D97-AF65-F5344CB8AC3E}">
        <p14:creationId xmlns:p14="http://schemas.microsoft.com/office/powerpoint/2010/main" val="1496051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3294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584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xmlns="" id="{6510BF65-0C03-E747-98C0-EB8748DFAAEB}"/>
              </a:ext>
            </a:extLst>
          </p:cNvPr>
          <p:cNvSpPr/>
          <p:nvPr userDrawn="1"/>
        </p:nvSpPr>
        <p:spPr>
          <a:xfrm>
            <a:off x="0" y="0"/>
            <a:ext cx="12192000" cy="2355850"/>
          </a:xfrm>
          <a:prstGeom prst="rect">
            <a:avLst/>
          </a:prstGeom>
          <a:solidFill>
            <a:srgbClr val="006393"/>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xmlns="" id="{F06088A0-6770-8842-AAB0-A6DCBD8300DC}"/>
              </a:ext>
              <a:ext uri="{C183D7F6-B498-43B3-948B-1728B52AA6E4}">
                <adec:decorative xmlns:adec="http://schemas.microsoft.com/office/drawing/2017/decorative" xmlns=""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SCCC logo icon">
            <a:extLst>
              <a:ext uri="{FF2B5EF4-FFF2-40B4-BE49-F238E27FC236}">
                <a16:creationId xmlns:a16="http://schemas.microsoft.com/office/drawing/2014/main" xmlns="" id="{CA6626D6-0C8A-4D4D-91B2-DE99EDE243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xmlns="" id="{B7271532-3037-2346-AF9C-8177E827F622}"/>
              </a:ext>
            </a:extLst>
          </p:cNvPr>
          <p:cNvSpPr>
            <a:spLocks noGrp="1"/>
          </p:cNvSpPr>
          <p:nvPr>
            <p:ph type="sldNum" sz="quarter" idx="10"/>
          </p:nvPr>
        </p:nvSpPr>
        <p:spPr/>
        <p:txBody>
          <a:bodyPr/>
          <a:lstStyle>
            <a:lvl1pPr>
              <a:defRPr/>
            </a:lvl1pPr>
          </a:lstStyle>
          <a:p>
            <a:pPr>
              <a:defRPr/>
            </a:pPr>
            <a:fld id="{EF3FA80C-C703-6A42-9526-28B957E5C050}" type="slidenum">
              <a:rPr lang="en-US"/>
              <a:pPr>
                <a:defRPr/>
              </a:pPr>
              <a:t>‹#›</a:t>
            </a:fld>
            <a:endParaRPr lang="en-US" dirty="0"/>
          </a:p>
        </p:txBody>
      </p:sp>
    </p:spTree>
    <p:extLst>
      <p:ext uri="{BB962C8B-B14F-4D97-AF65-F5344CB8AC3E}">
        <p14:creationId xmlns:p14="http://schemas.microsoft.com/office/powerpoint/2010/main" val="98882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xmlns="" id="{44FE5459-A402-FB42-AC0D-E0FF3CC42319}"/>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xmlns="" id="{B031F5E2-4C21-4F46-8C47-0FB44A7108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xmlns="" id="{3F1DFAC4-3422-CC4B-94BC-AF8D95D29337}"/>
              </a:ext>
            </a:extLst>
          </p:cNvPr>
          <p:cNvSpPr>
            <a:spLocks noGrp="1"/>
          </p:cNvSpPr>
          <p:nvPr>
            <p:ph type="sldNum" sz="quarter" idx="10"/>
          </p:nvPr>
        </p:nvSpPr>
        <p:spPr/>
        <p:txBody>
          <a:bodyPr/>
          <a:lstStyle>
            <a:lvl1pPr>
              <a:defRPr/>
            </a:lvl1pPr>
          </a:lstStyle>
          <a:p>
            <a:pPr>
              <a:defRPr/>
            </a:pPr>
            <a:fld id="{1E27EA8E-F2C1-F748-878A-C61AEC0E9D53}" type="slidenum">
              <a:rPr lang="en-US" altLang="en-US"/>
              <a:pPr>
                <a:defRPr/>
              </a:pPr>
              <a:t>‹#›</a:t>
            </a:fld>
            <a:endParaRPr lang="en-US" altLang="en-US"/>
          </a:p>
        </p:txBody>
      </p:sp>
    </p:spTree>
    <p:extLst>
      <p:ext uri="{BB962C8B-B14F-4D97-AF65-F5344CB8AC3E}">
        <p14:creationId xmlns:p14="http://schemas.microsoft.com/office/powerpoint/2010/main" val="18930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xmlns="" id="{2314A92D-EB3F-2C4B-8627-77F00AB3D247}"/>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xmlns="" id="{40E4AAF6-590B-524E-849F-CB60975D57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xmlns="" id="{84C2D47D-B4E2-2144-A1A8-709D7128A424}"/>
              </a:ext>
            </a:extLst>
          </p:cNvPr>
          <p:cNvSpPr>
            <a:spLocks noGrp="1"/>
          </p:cNvSpPr>
          <p:nvPr>
            <p:ph type="sldNum" sz="quarter" idx="10"/>
          </p:nvPr>
        </p:nvSpPr>
        <p:spPr/>
        <p:txBody>
          <a:bodyPr/>
          <a:lstStyle>
            <a:lvl1pPr>
              <a:defRPr/>
            </a:lvl1pPr>
          </a:lstStyle>
          <a:p>
            <a:pPr>
              <a:defRPr/>
            </a:pPr>
            <a:fld id="{384C949E-1E58-A146-8787-2A5DB0B69B3F}" type="slidenum">
              <a:rPr lang="en-US" altLang="en-US"/>
              <a:pPr>
                <a:defRPr/>
              </a:pPr>
              <a:t>‹#›</a:t>
            </a:fld>
            <a:endParaRPr lang="en-US" altLang="en-US"/>
          </a:p>
        </p:txBody>
      </p:sp>
    </p:spTree>
    <p:extLst>
      <p:ext uri="{BB962C8B-B14F-4D97-AF65-F5344CB8AC3E}">
        <p14:creationId xmlns:p14="http://schemas.microsoft.com/office/powerpoint/2010/main" val="256914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xmlns="" id="{6F5915FB-CAAB-D74F-A521-80C11144F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xmlns="" id="{F3FF7C1B-BDD6-2548-8849-A85713EC56FC}"/>
              </a:ext>
            </a:extLst>
          </p:cNvPr>
          <p:cNvSpPr>
            <a:spLocks noGrp="1"/>
          </p:cNvSpPr>
          <p:nvPr>
            <p:ph type="sldNum" sz="quarter" idx="10"/>
          </p:nvPr>
        </p:nvSpPr>
        <p:spPr>
          <a:xfrm>
            <a:off x="10298113" y="6356350"/>
            <a:ext cx="1055687" cy="365125"/>
          </a:xfrm>
        </p:spPr>
        <p:txBody>
          <a:bodyPr/>
          <a:lstStyle>
            <a:lvl1pPr>
              <a:defRPr/>
            </a:lvl1pPr>
          </a:lstStyle>
          <a:p>
            <a:pPr>
              <a:defRPr/>
            </a:pPr>
            <a:fld id="{5B52717C-FF9A-4447-B61B-DCD0284B8E7A}" type="slidenum">
              <a:rPr lang="en-US" altLang="en-US"/>
              <a:pPr>
                <a:defRPr/>
              </a:pPr>
              <a:t>‹#›</a:t>
            </a:fld>
            <a:endParaRPr lang="en-US" altLang="en-US"/>
          </a:p>
        </p:txBody>
      </p:sp>
    </p:spTree>
    <p:extLst>
      <p:ext uri="{BB962C8B-B14F-4D97-AF65-F5344CB8AC3E}">
        <p14:creationId xmlns:p14="http://schemas.microsoft.com/office/powerpoint/2010/main" val="128670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964424" y="6272786"/>
            <a:ext cx="3273552" cy="365125"/>
          </a:xfrm>
          <a:prstGeom prst="rect">
            <a:avLst/>
          </a:prstGeom>
        </p:spPr>
        <p:txBody>
          <a:bodyPr/>
          <a:lstStyle/>
          <a:p>
            <a:fld id="{9AFE8FB1-0A7A-443E-AAF7-31D4FA1AA312}" type="datetimeFigureOut">
              <a:rPr lang="en-US" smtClean="0"/>
              <a:t>6/14/2021</a:t>
            </a:fld>
            <a:endParaRPr lang="en-US"/>
          </a:p>
        </p:txBody>
      </p:sp>
      <p:sp>
        <p:nvSpPr>
          <p:cNvPr id="4" name="Footer Placeholder 3"/>
          <p:cNvSpPr>
            <a:spLocks noGrp="1"/>
          </p:cNvSpPr>
          <p:nvPr>
            <p:ph type="ftr" sz="quarter" idx="11"/>
          </p:nvPr>
        </p:nvSpPr>
        <p:spPr>
          <a:xfrm>
            <a:off x="1088136" y="6272786"/>
            <a:ext cx="6327648"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35899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26711622-0F8F-3540-87A5-2668501ACFFD}"/>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3D678B88-268D-1542-A01C-3B4EE34B606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xmlns="" id="{A9391C5F-C410-3C40-9617-A6E475C401A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F3C0E8B-95BA-9D4D-9575-C467F06294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1" r:id="rId6"/>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cconlineed.instructure.com/courses/573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xmlns="" id="{4C024CE1-8729-9A45-B64C-4C99EAD38149}"/>
              </a:ext>
            </a:extLst>
          </p:cNvPr>
          <p:cNvSpPr>
            <a:spLocks noGrp="1" noChangeArrowheads="1"/>
          </p:cNvSpPr>
          <p:nvPr>
            <p:ph type="title"/>
          </p:nvPr>
        </p:nvSpPr>
        <p:spPr>
          <a:xfrm>
            <a:off x="958850" y="4482956"/>
            <a:ext cx="10433050" cy="2100724"/>
          </a:xfrm>
        </p:spPr>
        <p:txBody>
          <a:bodyPr>
            <a:normAutofit fontScale="90000"/>
          </a:bodyPr>
          <a:lstStyle/>
          <a:p>
            <a:r>
              <a:rPr lang="en-US" altLang="en-US" sz="2400" dirty="0"/>
              <a:t>Wednesday, June 16th 11:00-12:15pm</a:t>
            </a:r>
            <a:br>
              <a:rPr lang="en-US" altLang="en-US" sz="2400" dirty="0"/>
            </a:br>
            <a:r>
              <a:rPr lang="en-US" altLang="en-US" sz="2400" b="1" dirty="0"/>
              <a:t/>
            </a:r>
            <a:br>
              <a:rPr lang="en-US" altLang="en-US" sz="2400" b="1" dirty="0"/>
            </a:br>
            <a:r>
              <a:rPr lang="en-US" altLang="en-US" sz="2700" b="1" dirty="0"/>
              <a:t>Embedding DEI into Hiring Processes and Supporting Faculty Diversification</a:t>
            </a:r>
            <a:r>
              <a:rPr lang="en-US" altLang="en-US" sz="2700" dirty="0"/>
              <a:t/>
            </a:r>
            <a:br>
              <a:rPr lang="en-US" altLang="en-US" sz="2700" dirty="0"/>
            </a:br>
            <a:r>
              <a:rPr lang="en-US" altLang="en-US" sz="2400" dirty="0"/>
              <a:t>Michelle Velasquez Bean, ASCCC Treasurer </a:t>
            </a:r>
            <a:br>
              <a:rPr lang="en-US" altLang="en-US" sz="2400" dirty="0"/>
            </a:br>
            <a:r>
              <a:rPr lang="en-US" altLang="en-US" sz="2400" dirty="0"/>
              <a:t>LaTonya L. Parker Ed. D., ASCCC Area D Representative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403412"/>
            <a:ext cx="8793479" cy="1402528"/>
          </a:xfrm>
        </p:spPr>
        <p:txBody>
          <a:bodyPr/>
          <a:lstStyle/>
          <a:p>
            <a:r>
              <a:rPr lang="en-US" dirty="0"/>
              <a:t>Challenges Continued…</a:t>
            </a:r>
          </a:p>
        </p:txBody>
      </p:sp>
      <p:sp>
        <p:nvSpPr>
          <p:cNvPr id="3" name="Content Placeholder 2"/>
          <p:cNvSpPr>
            <a:spLocks noGrp="1"/>
          </p:cNvSpPr>
          <p:nvPr>
            <p:ph idx="1"/>
          </p:nvPr>
        </p:nvSpPr>
        <p:spPr>
          <a:xfrm>
            <a:off x="1668194" y="2663203"/>
            <a:ext cx="10523806" cy="4058272"/>
          </a:xfrm>
        </p:spPr>
        <p:txBody>
          <a:bodyPr/>
          <a:lstStyle/>
          <a:p>
            <a:r>
              <a:rPr lang="en-US" sz="2800" dirty="0"/>
              <a:t>• Current employee demographics may prevent some Districts from increasing diversity in committee participation based on race, ethnicity, gender, ability status, identity, etc.</a:t>
            </a:r>
          </a:p>
          <a:p>
            <a:r>
              <a:rPr lang="en-US" sz="2800" dirty="0"/>
              <a:t>• Quotas or specific requirements for participation based on a protected status violate EEO laws and would like result in negative perceptions and conflict among employees</a:t>
            </a:r>
          </a:p>
          <a:p>
            <a:r>
              <a:rPr lang="en-US" sz="2800" dirty="0"/>
              <a:t>• Classified staff may not be encouraged or approved to participate in screening and interview committees due to work priorities</a:t>
            </a:r>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10</a:t>
            </a:fld>
            <a:endParaRPr lang="en-US" dirty="0"/>
          </a:p>
        </p:txBody>
      </p:sp>
    </p:spTree>
    <p:extLst>
      <p:ext uri="{BB962C8B-B14F-4D97-AF65-F5344CB8AC3E}">
        <p14:creationId xmlns:p14="http://schemas.microsoft.com/office/powerpoint/2010/main" val="42495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403412"/>
            <a:ext cx="8793479" cy="1265368"/>
          </a:xfrm>
        </p:spPr>
        <p:txBody>
          <a:bodyPr/>
          <a:lstStyle/>
          <a:p>
            <a:r>
              <a:rPr lang="en-US" dirty="0"/>
              <a:t>Challenges Continued</a:t>
            </a:r>
          </a:p>
        </p:txBody>
      </p:sp>
      <p:sp>
        <p:nvSpPr>
          <p:cNvPr id="3" name="Content Placeholder 2"/>
          <p:cNvSpPr>
            <a:spLocks noGrp="1"/>
          </p:cNvSpPr>
          <p:nvPr>
            <p:ph idx="1"/>
          </p:nvPr>
        </p:nvSpPr>
        <p:spPr>
          <a:xfrm>
            <a:off x="1470074" y="2662568"/>
            <a:ext cx="10523806" cy="4058907"/>
          </a:xfrm>
        </p:spPr>
        <p:txBody>
          <a:bodyPr/>
          <a:lstStyle/>
          <a:p>
            <a:r>
              <a:rPr lang="en-US" sz="2800" dirty="0"/>
              <a:t>• District policies may give unions/collective bargaining units authority for assigning members of committees</a:t>
            </a:r>
          </a:p>
          <a:p>
            <a:r>
              <a:rPr lang="en-US" sz="2800" dirty="0"/>
              <a:t>• Getting buy-in from leadership and participatory governance groups</a:t>
            </a:r>
          </a:p>
          <a:p>
            <a:r>
              <a:rPr lang="en-US" sz="2800" dirty="0"/>
              <a:t>• Change management processes to successfully diversify committees and facilitate effective decision-making</a:t>
            </a:r>
          </a:p>
          <a:p>
            <a:r>
              <a:rPr lang="en-US" sz="2800" dirty="0"/>
              <a:t>• Budget constraints may limit ability to provide training, compensate employees for time in training, and manage more exhaustive committee participation and inclusion</a:t>
            </a:r>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11</a:t>
            </a:fld>
            <a:endParaRPr lang="en-US" dirty="0"/>
          </a:p>
        </p:txBody>
      </p:sp>
    </p:spTree>
    <p:extLst>
      <p:ext uri="{BB962C8B-B14F-4D97-AF65-F5344CB8AC3E}">
        <p14:creationId xmlns:p14="http://schemas.microsoft.com/office/powerpoint/2010/main" val="56777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852437"/>
            <a:ext cx="8793479" cy="1685768"/>
          </a:xfrm>
        </p:spPr>
        <p:txBody>
          <a:bodyPr>
            <a:normAutofit/>
          </a:bodyPr>
          <a:lstStyle/>
          <a:p>
            <a:r>
              <a:rPr lang="en-US" dirty="0"/>
              <a:t>Recommendation: Add Student Participation in ALL Hiring Committees</a:t>
            </a:r>
            <a:br>
              <a:rPr lang="en-US" dirty="0"/>
            </a:br>
            <a:endParaRPr lang="en-US" dirty="0"/>
          </a:p>
        </p:txBody>
      </p:sp>
      <p:sp>
        <p:nvSpPr>
          <p:cNvPr id="3" name="Content Placeholder 2"/>
          <p:cNvSpPr>
            <a:spLocks noGrp="1"/>
          </p:cNvSpPr>
          <p:nvPr>
            <p:ph idx="1"/>
          </p:nvPr>
        </p:nvSpPr>
        <p:spPr/>
        <p:txBody>
          <a:bodyPr/>
          <a:lstStyle/>
          <a:p>
            <a:r>
              <a:rPr lang="en-US" sz="3200" dirty="0"/>
              <a:t>Strategy Proposal:</a:t>
            </a:r>
          </a:p>
          <a:p>
            <a:r>
              <a:rPr lang="en-US" sz="3200" dirty="0"/>
              <a:t>Increasing input from students in processes and criteria used for screening and interviewing applicants will provide more diverse perspectives on which candidates are considered qualified and increase the importance of serving diverse communities successfully as minimum and preferred qualifications.</a:t>
            </a:r>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12</a:t>
            </a:fld>
            <a:endParaRPr lang="en-US" dirty="0"/>
          </a:p>
        </p:txBody>
      </p:sp>
    </p:spTree>
    <p:extLst>
      <p:ext uri="{BB962C8B-B14F-4D97-AF65-F5344CB8AC3E}">
        <p14:creationId xmlns:p14="http://schemas.microsoft.com/office/powerpoint/2010/main" val="3159414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8921F-301F-4B4F-ACAB-8C767078181E}"/>
              </a:ext>
            </a:extLst>
          </p:cNvPr>
          <p:cNvSpPr>
            <a:spLocks noGrp="1"/>
          </p:cNvSpPr>
          <p:nvPr>
            <p:ph type="title"/>
          </p:nvPr>
        </p:nvSpPr>
        <p:spPr/>
        <p:txBody>
          <a:bodyPr/>
          <a:lstStyle/>
          <a:p>
            <a:r>
              <a:rPr lang="en-US" dirty="0"/>
              <a:t>Recommendation: Add DEI Discussion to Every Agenda </a:t>
            </a:r>
          </a:p>
        </p:txBody>
      </p:sp>
      <p:sp>
        <p:nvSpPr>
          <p:cNvPr id="3" name="Content Placeholder 2">
            <a:extLst>
              <a:ext uri="{FF2B5EF4-FFF2-40B4-BE49-F238E27FC236}">
                <a16:creationId xmlns:a16="http://schemas.microsoft.com/office/drawing/2014/main" xmlns="" id="{C78351FE-D31C-4260-9F0D-7DF26228F5A6}"/>
              </a:ext>
            </a:extLst>
          </p:cNvPr>
          <p:cNvSpPr>
            <a:spLocks noGrp="1"/>
          </p:cNvSpPr>
          <p:nvPr>
            <p:ph idx="1"/>
          </p:nvPr>
        </p:nvSpPr>
        <p:spPr>
          <a:xfrm>
            <a:off x="829994" y="2564593"/>
            <a:ext cx="10523806" cy="4058907"/>
          </a:xfrm>
        </p:spPr>
        <p:txBody>
          <a:bodyPr/>
          <a:lstStyle/>
          <a:p>
            <a:pPr marL="342900" indent="-342900">
              <a:buFont typeface="Wingdings" panose="05000000000000000000" pitchFamily="2" charset="2"/>
              <a:buChar char="§"/>
            </a:pPr>
            <a:r>
              <a:rPr lang="en-US" sz="2800" dirty="0"/>
              <a:t>Dr. Regina </a:t>
            </a:r>
            <a:r>
              <a:rPr lang="en-US" sz="2800" dirty="0" err="1"/>
              <a:t>Stanback</a:t>
            </a:r>
            <a:r>
              <a:rPr lang="en-US" sz="2800" dirty="0"/>
              <a:t>-Stroud at ASCCC Spring Plenary:</a:t>
            </a:r>
          </a:p>
          <a:p>
            <a:pPr marL="1028700" lvl="1" indent="-342900">
              <a:buFont typeface="Wingdings" panose="05000000000000000000" pitchFamily="2" charset="2"/>
              <a:buChar char="§"/>
            </a:pPr>
            <a:r>
              <a:rPr lang="en-US" sz="2800" dirty="0"/>
              <a:t>“Move at the pace of the needs of the oppressed, not the comfort of the privileged!” </a:t>
            </a:r>
          </a:p>
          <a:p>
            <a:pPr marL="1028700" lvl="1" indent="-342900">
              <a:buFont typeface="Wingdings" panose="05000000000000000000" pitchFamily="2" charset="2"/>
              <a:buChar char="§"/>
            </a:pPr>
            <a:r>
              <a:rPr lang="en-US" sz="2800" dirty="0"/>
              <a:t>Don’t give up!</a:t>
            </a:r>
          </a:p>
          <a:p>
            <a:pPr marL="342900" indent="-342900">
              <a:buFont typeface="Wingdings" panose="05000000000000000000" pitchFamily="2" charset="2"/>
              <a:buChar char="§"/>
            </a:pPr>
            <a:r>
              <a:rPr lang="en-US" sz="2800" dirty="0"/>
              <a:t>Ask WHY at every meeting and in every space—use your privilege and position. </a:t>
            </a:r>
          </a:p>
          <a:p>
            <a:pPr marL="342900" indent="-342900">
              <a:buFont typeface="Wingdings" panose="05000000000000000000" pitchFamily="2" charset="2"/>
              <a:buChar char="§"/>
            </a:pPr>
            <a:r>
              <a:rPr lang="en-US" sz="2800" dirty="0"/>
              <a:t>Examine the WHY—ask:</a:t>
            </a:r>
          </a:p>
          <a:p>
            <a:pPr marL="1028700" lvl="1" indent="-342900">
              <a:buFont typeface="Wingdings" panose="05000000000000000000" pitchFamily="2" charset="2"/>
              <a:buChar char="§"/>
            </a:pPr>
            <a:r>
              <a:rPr lang="en-US" sz="2800" dirty="0"/>
              <a:t>Whom does this harm?</a:t>
            </a:r>
          </a:p>
          <a:p>
            <a:pPr marL="1028700" lvl="1" indent="-342900">
              <a:buFont typeface="Wingdings" panose="05000000000000000000" pitchFamily="2" charset="2"/>
              <a:buChar char="§"/>
            </a:pPr>
            <a:r>
              <a:rPr lang="en-US" sz="2800" dirty="0"/>
              <a:t>Whom does this benefit?</a:t>
            </a:r>
          </a:p>
        </p:txBody>
      </p:sp>
      <p:sp>
        <p:nvSpPr>
          <p:cNvPr id="4" name="Slide Number Placeholder 3">
            <a:extLst>
              <a:ext uri="{FF2B5EF4-FFF2-40B4-BE49-F238E27FC236}">
                <a16:creationId xmlns:a16="http://schemas.microsoft.com/office/drawing/2014/main" xmlns="" id="{4C028063-5542-43F8-B237-A828CC63F585}"/>
              </a:ext>
            </a:extLst>
          </p:cNvPr>
          <p:cNvSpPr>
            <a:spLocks noGrp="1"/>
          </p:cNvSpPr>
          <p:nvPr>
            <p:ph type="sldNum" sz="quarter" idx="10"/>
          </p:nvPr>
        </p:nvSpPr>
        <p:spPr/>
        <p:txBody>
          <a:bodyPr/>
          <a:lstStyle/>
          <a:p>
            <a:pPr>
              <a:defRPr/>
            </a:pPr>
            <a:fld id="{EF3FA80C-C703-6A42-9526-28B957E5C050}" type="slidenum">
              <a:rPr lang="en-US" smtClean="0"/>
              <a:pPr>
                <a:defRPr/>
              </a:pPr>
              <a:t>13</a:t>
            </a:fld>
            <a:endParaRPr lang="en-US" dirty="0"/>
          </a:p>
        </p:txBody>
      </p:sp>
    </p:spTree>
    <p:extLst>
      <p:ext uri="{BB962C8B-B14F-4D97-AF65-F5344CB8AC3E}">
        <p14:creationId xmlns:p14="http://schemas.microsoft.com/office/powerpoint/2010/main" val="4272563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403412"/>
            <a:ext cx="8625423" cy="1162341"/>
          </a:xfrm>
        </p:spPr>
        <p:txBody>
          <a:bodyPr>
            <a:normAutofit/>
          </a:bodyPr>
          <a:lstStyle/>
          <a:p>
            <a:r>
              <a:rPr lang="en-US" sz="4800" dirty="0"/>
              <a:t>Why It Matters?</a:t>
            </a:r>
          </a:p>
        </p:txBody>
      </p:sp>
      <p:sp>
        <p:nvSpPr>
          <p:cNvPr id="3" name="Content Placeholder 2"/>
          <p:cNvSpPr>
            <a:spLocks noGrp="1"/>
          </p:cNvSpPr>
          <p:nvPr>
            <p:ph idx="1"/>
          </p:nvPr>
        </p:nvSpPr>
        <p:spPr>
          <a:xfrm>
            <a:off x="1030410" y="2901387"/>
            <a:ext cx="10523806" cy="3569419"/>
          </a:xfrm>
        </p:spPr>
        <p:txBody>
          <a:bodyPr/>
          <a:lstStyle/>
          <a:p>
            <a:r>
              <a:rPr lang="en-US" sz="3200" dirty="0"/>
              <a:t>Findings in a 2019 study published in the journal Race Ethnicity and Education stressed “the </a:t>
            </a:r>
            <a:r>
              <a:rPr lang="en-US" sz="3200" b="1" dirty="0"/>
              <a:t>need for diverse faculty to enhance student success</a:t>
            </a:r>
            <a:r>
              <a:rPr lang="en-US" sz="3200" dirty="0"/>
              <a:t>, ultimately improving grades and retention. Given the benefits to students, a focus on the </a:t>
            </a:r>
            <a:r>
              <a:rPr lang="en-US" sz="3200" b="1" dirty="0"/>
              <a:t>hiring and retention of faculty of color may be key </a:t>
            </a:r>
            <a:r>
              <a:rPr lang="en-US" sz="3200" dirty="0"/>
              <a:t>in addressing academic disparities.”</a:t>
            </a:r>
          </a:p>
          <a:p>
            <a:endParaRPr lang="en-US" dirty="0"/>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14</a:t>
            </a:fld>
            <a:endParaRPr lang="en-US" dirty="0"/>
          </a:p>
        </p:txBody>
      </p:sp>
      <p:pic>
        <p:nvPicPr>
          <p:cNvPr id="6" name="Picture 5"/>
          <p:cNvPicPr>
            <a:picLocks noChangeAspect="1"/>
          </p:cNvPicPr>
          <p:nvPr/>
        </p:nvPicPr>
        <p:blipFill>
          <a:blip r:embed="rId3"/>
          <a:stretch>
            <a:fillRect/>
          </a:stretch>
        </p:blipFill>
        <p:spPr>
          <a:xfrm>
            <a:off x="1376687" y="6238468"/>
            <a:ext cx="8714849" cy="464675"/>
          </a:xfrm>
          <a:prstGeom prst="rect">
            <a:avLst/>
          </a:prstGeom>
        </p:spPr>
      </p:pic>
    </p:spTree>
    <p:extLst>
      <p:ext uri="{BB962C8B-B14F-4D97-AF65-F5344CB8AC3E}">
        <p14:creationId xmlns:p14="http://schemas.microsoft.com/office/powerpoint/2010/main" val="629562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133C0-839A-488D-B25D-BC0219A888CA}"/>
              </a:ext>
            </a:extLst>
          </p:cNvPr>
          <p:cNvSpPr>
            <a:spLocks noGrp="1"/>
          </p:cNvSpPr>
          <p:nvPr>
            <p:ph type="title"/>
          </p:nvPr>
        </p:nvSpPr>
        <p:spPr/>
        <p:txBody>
          <a:bodyPr/>
          <a:lstStyle/>
          <a:p>
            <a:r>
              <a:rPr lang="en-US" dirty="0"/>
              <a:t>How to Start Antiracist Work: Faculty Hiring Practices for Diversification</a:t>
            </a:r>
          </a:p>
        </p:txBody>
      </p:sp>
      <p:sp>
        <p:nvSpPr>
          <p:cNvPr id="3" name="Content Placeholder 2">
            <a:extLst>
              <a:ext uri="{FF2B5EF4-FFF2-40B4-BE49-F238E27FC236}">
                <a16:creationId xmlns:a16="http://schemas.microsoft.com/office/drawing/2014/main" xmlns="" id="{3EAA3DC5-1288-4D30-8061-98304D1AED33}"/>
              </a:ext>
            </a:extLst>
          </p:cNvPr>
          <p:cNvSpPr>
            <a:spLocks noGrp="1"/>
          </p:cNvSpPr>
          <p:nvPr>
            <p:ph idx="1"/>
          </p:nvPr>
        </p:nvSpPr>
        <p:spPr>
          <a:xfrm>
            <a:off x="1058596" y="2662568"/>
            <a:ext cx="10523806" cy="4058907"/>
          </a:xfrm>
        </p:spPr>
        <p:txBody>
          <a:bodyPr/>
          <a:lstStyle/>
          <a:p>
            <a:r>
              <a:rPr lang="en-US" dirty="0"/>
              <a:t>Dr. </a:t>
            </a:r>
            <a:r>
              <a:rPr lang="en-US" dirty="0" err="1"/>
              <a:t>Abdimalik</a:t>
            </a:r>
            <a:r>
              <a:rPr lang="en-US" dirty="0"/>
              <a:t> </a:t>
            </a:r>
            <a:r>
              <a:rPr lang="en-US" dirty="0" err="1"/>
              <a:t>Buul</a:t>
            </a:r>
            <a:r>
              <a:rPr lang="en-US" dirty="0"/>
              <a:t>, Summer 2020 </a:t>
            </a:r>
            <a:r>
              <a:rPr lang="en-US" i="1" dirty="0"/>
              <a:t>Rostrum</a:t>
            </a:r>
            <a:r>
              <a:rPr lang="en-US" dirty="0"/>
              <a:t>:</a:t>
            </a:r>
          </a:p>
          <a:p>
            <a:r>
              <a:rPr lang="en-US" sz="2000" dirty="0"/>
              <a:t>“</a:t>
            </a:r>
            <a:r>
              <a:rPr lang="en-US" sz="2000" b="0" i="0" dirty="0">
                <a:solidFill>
                  <a:srgbClr val="574C45"/>
                </a:solidFill>
                <a:effectLst/>
                <a:latin typeface="Lucida Grande"/>
              </a:rPr>
              <a:t>Race-conscious inquiry and </a:t>
            </a:r>
            <a:r>
              <a:rPr lang="en-US" sz="2000" b="1" i="0" dirty="0">
                <a:solidFill>
                  <a:srgbClr val="574C45"/>
                </a:solidFill>
                <a:effectLst/>
                <a:latin typeface="Lucida Grande"/>
              </a:rPr>
              <a:t>talking about race is uncomfortable </a:t>
            </a:r>
            <a:r>
              <a:rPr lang="en-US" sz="2000" b="0" i="0" dirty="0">
                <a:solidFill>
                  <a:srgbClr val="574C45"/>
                </a:solidFill>
                <a:effectLst/>
                <a:latin typeface="Lucida Grande"/>
              </a:rPr>
              <a:t>for many because we have been </a:t>
            </a:r>
            <a:r>
              <a:rPr lang="en-US" sz="2000" b="1" i="0" dirty="0">
                <a:solidFill>
                  <a:srgbClr val="574C45"/>
                </a:solidFill>
                <a:effectLst/>
                <a:latin typeface="Lucida Grande"/>
              </a:rPr>
              <a:t>socialized to avoid meaningful discussions about race</a:t>
            </a:r>
            <a:r>
              <a:rPr lang="en-US" sz="2000" b="0" i="0" dirty="0">
                <a:solidFill>
                  <a:srgbClr val="574C45"/>
                </a:solidFill>
                <a:effectLst/>
                <a:latin typeface="Lucida Grande"/>
              </a:rPr>
              <a:t>, but we must persist through the discomfort.  Emotions run deep and high when conversations about race emerge, but those conversations are valuable and important. </a:t>
            </a:r>
            <a:r>
              <a:rPr lang="en-US" sz="2000" b="1" i="0" dirty="0">
                <a:solidFill>
                  <a:srgbClr val="574C45"/>
                </a:solidFill>
                <a:effectLst/>
                <a:latin typeface="Lucida Grande"/>
              </a:rPr>
              <a:t>Brave spaces, where the work around institutional change takes place, are needed.</a:t>
            </a:r>
            <a:r>
              <a:rPr lang="en-US" sz="2000" b="0" i="0" dirty="0">
                <a:solidFill>
                  <a:srgbClr val="574C45"/>
                </a:solidFill>
                <a:effectLst/>
                <a:latin typeface="Lucida Grande"/>
              </a:rPr>
              <a:t> The challenge is, however, in answering if we are ready to invest and to </a:t>
            </a:r>
            <a:r>
              <a:rPr lang="en-US" sz="2000" b="1" i="0" dirty="0">
                <a:solidFill>
                  <a:srgbClr val="574C45"/>
                </a:solidFill>
                <a:effectLst/>
                <a:latin typeface="Lucida Grande"/>
              </a:rPr>
              <a:t>investigate the patterns rooted in a dominant culture </a:t>
            </a:r>
            <a:r>
              <a:rPr lang="en-US" sz="2000" b="0" i="0" dirty="0">
                <a:solidFill>
                  <a:srgbClr val="574C45"/>
                </a:solidFill>
                <a:effectLst/>
                <a:latin typeface="Lucida Grande"/>
              </a:rPr>
              <a:t>that preserves the status quo.  The death of George Floyd is a glaring example of the ambivalence that ensues when we do not intervene and have necessary dialogue. If we are serious about addressing the equity gap that persists across California community colleges, we must also </a:t>
            </a:r>
            <a:r>
              <a:rPr lang="en-US" sz="2000" b="1" i="0" dirty="0">
                <a:solidFill>
                  <a:srgbClr val="574C45"/>
                </a:solidFill>
                <a:effectLst/>
                <a:latin typeface="Lucida Grande"/>
              </a:rPr>
              <a:t>acknowledge the problematic equity gap </a:t>
            </a:r>
            <a:r>
              <a:rPr lang="en-US" sz="2000" b="0" i="0" dirty="0">
                <a:solidFill>
                  <a:srgbClr val="574C45"/>
                </a:solidFill>
                <a:effectLst/>
                <a:latin typeface="Lucida Grande"/>
              </a:rPr>
              <a:t>that exist in our </a:t>
            </a:r>
            <a:r>
              <a:rPr lang="en-US" sz="2000" b="1" i="0" dirty="0">
                <a:solidFill>
                  <a:srgbClr val="574C45"/>
                </a:solidFill>
                <a:effectLst/>
                <a:latin typeface="Lucida Grande"/>
              </a:rPr>
              <a:t>faculty hiring practices </a:t>
            </a:r>
            <a:r>
              <a:rPr lang="en-US" sz="2000" b="0" i="0" dirty="0">
                <a:solidFill>
                  <a:srgbClr val="574C45"/>
                </a:solidFill>
                <a:effectLst/>
                <a:latin typeface="Lucida Grande"/>
              </a:rPr>
              <a:t>and the suffocating knees on the necks of our Black faculty resulting in the deleterious impact on our student success.” </a:t>
            </a:r>
            <a:r>
              <a:rPr lang="en-US" sz="2000" dirty="0"/>
              <a:t> </a:t>
            </a:r>
          </a:p>
        </p:txBody>
      </p:sp>
      <p:sp>
        <p:nvSpPr>
          <p:cNvPr id="4" name="Slide Number Placeholder 3">
            <a:extLst>
              <a:ext uri="{FF2B5EF4-FFF2-40B4-BE49-F238E27FC236}">
                <a16:creationId xmlns:a16="http://schemas.microsoft.com/office/drawing/2014/main" xmlns="" id="{49131CF0-777E-44CA-928E-85294D1E0352}"/>
              </a:ext>
            </a:extLst>
          </p:cNvPr>
          <p:cNvSpPr>
            <a:spLocks noGrp="1"/>
          </p:cNvSpPr>
          <p:nvPr>
            <p:ph type="sldNum" sz="quarter" idx="10"/>
          </p:nvPr>
        </p:nvSpPr>
        <p:spPr/>
        <p:txBody>
          <a:bodyPr/>
          <a:lstStyle/>
          <a:p>
            <a:pPr>
              <a:defRPr/>
            </a:pPr>
            <a:fld id="{EF3FA80C-C703-6A42-9526-28B957E5C050}" type="slidenum">
              <a:rPr lang="en-US" smtClean="0"/>
              <a:pPr>
                <a:defRPr/>
              </a:pPr>
              <a:t>15</a:t>
            </a:fld>
            <a:endParaRPr lang="en-US" dirty="0"/>
          </a:p>
        </p:txBody>
      </p:sp>
    </p:spTree>
    <p:extLst>
      <p:ext uri="{BB962C8B-B14F-4D97-AF65-F5344CB8AC3E}">
        <p14:creationId xmlns:p14="http://schemas.microsoft.com/office/powerpoint/2010/main" val="2562022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08812" y="381000"/>
            <a:ext cx="9332817" cy="2281568"/>
          </a:xfrm>
        </p:spPr>
        <p:txBody>
          <a:bodyPr>
            <a:normAutofit fontScale="90000"/>
          </a:bodyPr>
          <a:lstStyle/>
          <a:p>
            <a:r>
              <a:rPr lang="en-US" dirty="0"/>
              <a:t>Faculty Hiring and Diversity: An Ongoing Collaborative Effort</a:t>
            </a:r>
            <a:br>
              <a:rPr lang="en-US" dirty="0"/>
            </a:br>
            <a:r>
              <a:rPr lang="en-US" sz="2000" dirty="0"/>
              <a:t/>
            </a:r>
            <a:br>
              <a:rPr lang="en-US" sz="2000" dirty="0"/>
            </a:br>
            <a:r>
              <a:rPr lang="en-US" sz="2200" dirty="0"/>
              <a:t>Dolores Davison, ASCCC President</a:t>
            </a:r>
            <a:br>
              <a:rPr lang="en-US" sz="2200" dirty="0"/>
            </a:br>
            <a:r>
              <a:rPr lang="en-US" sz="2200" dirty="0"/>
              <a:t>Mayra Cruz, ASCCC  2020-2021 Treasurer</a:t>
            </a:r>
            <a:r>
              <a:rPr lang="en-US" dirty="0"/>
              <a:t/>
            </a:r>
            <a:br>
              <a:rPr lang="en-US" dirty="0"/>
            </a:br>
            <a:endParaRPr lang="en-US" dirty="0"/>
          </a:p>
        </p:txBody>
      </p:sp>
      <p:sp>
        <p:nvSpPr>
          <p:cNvPr id="6" name="Content Placeholder 5"/>
          <p:cNvSpPr>
            <a:spLocks noGrp="1"/>
          </p:cNvSpPr>
          <p:nvPr>
            <p:ph idx="1"/>
          </p:nvPr>
        </p:nvSpPr>
        <p:spPr>
          <a:xfrm>
            <a:off x="914400" y="2662568"/>
            <a:ext cx="10896600" cy="3693782"/>
          </a:xfrm>
        </p:spPr>
        <p:txBody>
          <a:bodyPr/>
          <a:lstStyle/>
          <a:p>
            <a:r>
              <a:rPr lang="en-US" sz="3200" dirty="0"/>
              <a:t>“One of the </a:t>
            </a:r>
            <a:r>
              <a:rPr lang="en-US" sz="3200" b="1" dirty="0"/>
              <a:t>most crucial </a:t>
            </a:r>
            <a:r>
              <a:rPr lang="en-US" sz="3200" dirty="0"/>
              <a:t>of these assigned tasks is in the area of diversification of faculty hiring. The examination of faculty hiring </a:t>
            </a:r>
            <a:r>
              <a:rPr lang="en-US" sz="3200" b="1" dirty="0"/>
              <a:t>requires the review of the structural, human, and cultural factors that are part of the hiring process.</a:t>
            </a:r>
            <a:r>
              <a:rPr lang="en-US" sz="3200" dirty="0"/>
              <a:t> To this end, the ASCCC developed a series of modules around all areas of the hiring process, including not only </a:t>
            </a:r>
            <a:r>
              <a:rPr lang="en-US" sz="3200" b="1" dirty="0"/>
              <a:t>hiring</a:t>
            </a:r>
            <a:r>
              <a:rPr lang="en-US" sz="3200" dirty="0"/>
              <a:t> itself, but </a:t>
            </a:r>
            <a:r>
              <a:rPr lang="en-US" sz="3200" b="1" dirty="0"/>
              <a:t>recruitment</a:t>
            </a:r>
            <a:r>
              <a:rPr lang="en-US" sz="3200" dirty="0"/>
              <a:t> and </a:t>
            </a:r>
            <a:r>
              <a:rPr lang="en-US" sz="3200" b="1" dirty="0"/>
              <a:t>retention</a:t>
            </a:r>
            <a:r>
              <a:rPr lang="en-US" sz="3200" dirty="0"/>
              <a:t> as well.” 						February 2021 </a:t>
            </a:r>
            <a:r>
              <a:rPr lang="en-US" sz="3200" i="1" dirty="0"/>
              <a:t>Rostrum</a:t>
            </a:r>
            <a:r>
              <a:rPr lang="en-US" sz="320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25BA54BD-C84D-46CE-8B72-31BFB26ABA43}" type="slidenum">
              <a:rPr lang="en-US" smtClean="0"/>
              <a:t>16</a:t>
            </a:fld>
            <a:endParaRPr lang="en-US"/>
          </a:p>
        </p:txBody>
      </p:sp>
    </p:spTree>
    <p:extLst>
      <p:ext uri="{BB962C8B-B14F-4D97-AF65-F5344CB8AC3E}">
        <p14:creationId xmlns:p14="http://schemas.microsoft.com/office/powerpoint/2010/main" val="4150620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40940-DB97-475F-B627-F8211CDCB018}"/>
              </a:ext>
            </a:extLst>
          </p:cNvPr>
          <p:cNvSpPr>
            <a:spLocks noGrp="1"/>
          </p:cNvSpPr>
          <p:nvPr>
            <p:ph type="title"/>
          </p:nvPr>
        </p:nvSpPr>
        <p:spPr/>
        <p:txBody>
          <a:bodyPr/>
          <a:lstStyle/>
          <a:p>
            <a:r>
              <a:rPr lang="en-US" dirty="0"/>
              <a:t>Practical Steps for Anti-Racist Hiring Practices (Dr. </a:t>
            </a:r>
            <a:r>
              <a:rPr lang="en-US" dirty="0" err="1"/>
              <a:t>Buul</a:t>
            </a:r>
            <a:r>
              <a:rPr lang="en-US" dirty="0"/>
              <a:t>)</a:t>
            </a:r>
            <a:br>
              <a:rPr lang="en-US" dirty="0"/>
            </a:br>
            <a:endParaRPr lang="en-US" dirty="0"/>
          </a:p>
        </p:txBody>
      </p:sp>
      <p:sp>
        <p:nvSpPr>
          <p:cNvPr id="3" name="Content Placeholder 2">
            <a:extLst>
              <a:ext uri="{FF2B5EF4-FFF2-40B4-BE49-F238E27FC236}">
                <a16:creationId xmlns:a16="http://schemas.microsoft.com/office/drawing/2014/main" xmlns="" id="{A4BE4289-8D70-4EBE-9612-F93899C9C11C}"/>
              </a:ext>
            </a:extLst>
          </p:cNvPr>
          <p:cNvSpPr>
            <a:spLocks noGrp="1"/>
          </p:cNvSpPr>
          <p:nvPr>
            <p:ph idx="1"/>
          </p:nvPr>
        </p:nvSpPr>
        <p:spPr/>
        <p:txBody>
          <a:bodyPr/>
          <a:lstStyle/>
          <a:p>
            <a:pPr marL="631825" indent="-631825" algn="l">
              <a:buAutoNum type="arabicPeriod"/>
            </a:pPr>
            <a:r>
              <a:rPr lang="en-US" sz="4000" b="0" i="0" dirty="0">
                <a:solidFill>
                  <a:srgbClr val="574C45"/>
                </a:solidFill>
                <a:effectLst/>
                <a:latin typeface="Lucida Grande"/>
              </a:rPr>
              <a:t>Cluster Hiring</a:t>
            </a:r>
          </a:p>
          <a:p>
            <a:pPr marL="631825" indent="-631825" algn="l">
              <a:buAutoNum type="arabicPeriod"/>
            </a:pPr>
            <a:r>
              <a:rPr lang="en-US" sz="4000" b="0" i="0" dirty="0">
                <a:solidFill>
                  <a:srgbClr val="574C45"/>
                </a:solidFill>
                <a:effectLst/>
                <a:latin typeface="Lucida Grande"/>
              </a:rPr>
              <a:t>Intentional Recruitment</a:t>
            </a:r>
          </a:p>
          <a:p>
            <a:pPr marL="631825" indent="-631825" algn="l">
              <a:buAutoNum type="arabicPeriod"/>
            </a:pPr>
            <a:r>
              <a:rPr lang="en-US" sz="4000" b="0" i="0" dirty="0">
                <a:solidFill>
                  <a:srgbClr val="574C45"/>
                </a:solidFill>
                <a:effectLst/>
                <a:latin typeface="Lucida Grande"/>
              </a:rPr>
              <a:t>Post Hiring Autopsy</a:t>
            </a:r>
          </a:p>
          <a:p>
            <a:pPr marL="631825" indent="-631825" algn="l">
              <a:buAutoNum type="arabicPeriod"/>
            </a:pPr>
            <a:r>
              <a:rPr lang="en-US" sz="4000" b="0" i="0" dirty="0">
                <a:solidFill>
                  <a:srgbClr val="574C45"/>
                </a:solidFill>
                <a:effectLst/>
                <a:latin typeface="Lucida Grande"/>
              </a:rPr>
              <a:t>Mentorship</a:t>
            </a:r>
            <a:endParaRPr lang="en-US" sz="4000" dirty="0"/>
          </a:p>
        </p:txBody>
      </p:sp>
      <p:sp>
        <p:nvSpPr>
          <p:cNvPr id="4" name="Slide Number Placeholder 3">
            <a:extLst>
              <a:ext uri="{FF2B5EF4-FFF2-40B4-BE49-F238E27FC236}">
                <a16:creationId xmlns:a16="http://schemas.microsoft.com/office/drawing/2014/main" xmlns="" id="{200B8FE4-D6A8-4C96-B4E3-6A60DF8BA05F}"/>
              </a:ext>
            </a:extLst>
          </p:cNvPr>
          <p:cNvSpPr>
            <a:spLocks noGrp="1"/>
          </p:cNvSpPr>
          <p:nvPr>
            <p:ph type="sldNum" sz="quarter" idx="10"/>
          </p:nvPr>
        </p:nvSpPr>
        <p:spPr/>
        <p:txBody>
          <a:bodyPr/>
          <a:lstStyle/>
          <a:p>
            <a:pPr>
              <a:defRPr/>
            </a:pPr>
            <a:fld id="{EF3FA80C-C703-6A42-9526-28B957E5C050}" type="slidenum">
              <a:rPr lang="en-US" smtClean="0"/>
              <a:pPr>
                <a:defRPr/>
              </a:pPr>
              <a:t>17</a:t>
            </a:fld>
            <a:endParaRPr lang="en-US" dirty="0"/>
          </a:p>
        </p:txBody>
      </p:sp>
    </p:spTree>
    <p:extLst>
      <p:ext uri="{BB962C8B-B14F-4D97-AF65-F5344CB8AC3E}">
        <p14:creationId xmlns:p14="http://schemas.microsoft.com/office/powerpoint/2010/main" val="3625967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ASCCC Model Hiring Practices Canvas Module</a:t>
            </a:r>
            <a:br>
              <a:rPr lang="en-US" dirty="0"/>
            </a:br>
            <a:endParaRPr lang="en-US" dirty="0"/>
          </a:p>
        </p:txBody>
      </p:sp>
      <p:sp>
        <p:nvSpPr>
          <p:cNvPr id="3" name="Content Placeholder 2"/>
          <p:cNvSpPr>
            <a:spLocks noGrp="1"/>
          </p:cNvSpPr>
          <p:nvPr>
            <p:ph idx="1"/>
          </p:nvPr>
        </p:nvSpPr>
        <p:spPr>
          <a:xfrm>
            <a:off x="1635036" y="2786931"/>
            <a:ext cx="10142806" cy="356941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sz="1600" dirty="0"/>
              <a:t>Those modules, detailing model hiring practices and procedures, can be found at </a:t>
            </a:r>
            <a:r>
              <a:rPr lang="en-US" sz="1600" dirty="0">
                <a:hlinkClick r:id="rId3"/>
              </a:rPr>
              <a:t>https://ccconlineed.instructure.com/courses/5733</a:t>
            </a:r>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18</a:t>
            </a:fld>
            <a:endParaRPr lang="en-US" dirty="0"/>
          </a:p>
        </p:txBody>
      </p:sp>
      <p:pic>
        <p:nvPicPr>
          <p:cNvPr id="5" name="Picture 4"/>
          <p:cNvPicPr>
            <a:picLocks noChangeAspect="1"/>
          </p:cNvPicPr>
          <p:nvPr/>
        </p:nvPicPr>
        <p:blipFill>
          <a:blip r:embed="rId4"/>
          <a:stretch>
            <a:fillRect/>
          </a:stretch>
        </p:blipFill>
        <p:spPr>
          <a:xfrm>
            <a:off x="2810844" y="2645772"/>
            <a:ext cx="7791189" cy="3159932"/>
          </a:xfrm>
          <a:prstGeom prst="rect">
            <a:avLst/>
          </a:prstGeom>
        </p:spPr>
      </p:pic>
    </p:spTree>
    <p:extLst>
      <p:ext uri="{BB962C8B-B14F-4D97-AF65-F5344CB8AC3E}">
        <p14:creationId xmlns:p14="http://schemas.microsoft.com/office/powerpoint/2010/main" val="3055369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7650" y="363256"/>
            <a:ext cx="10045879" cy="1064712"/>
          </a:xfrm>
        </p:spPr>
        <p:txBody>
          <a:bodyPr/>
          <a:lstStyle/>
          <a:p>
            <a:r>
              <a:rPr lang="en-US" dirty="0" smtClean="0"/>
              <a:t>Shared </a:t>
            </a:r>
            <a:r>
              <a:rPr lang="en-US" dirty="0" smtClean="0"/>
              <a:t>Best Practices/</a:t>
            </a:r>
            <a:r>
              <a:rPr lang="en-US" dirty="0" smtClean="0"/>
              <a:t>Q </a:t>
            </a:r>
            <a:r>
              <a:rPr lang="en-US" dirty="0"/>
              <a:t>&amp; A</a:t>
            </a:r>
          </a:p>
        </p:txBody>
      </p:sp>
      <p:pic>
        <p:nvPicPr>
          <p:cNvPr id="5" name="Content Placeholder 4"/>
          <p:cNvPicPr>
            <a:picLocks noGrp="1" noChangeAspect="1"/>
          </p:cNvPicPr>
          <p:nvPr>
            <p:ph sz="half" idx="1"/>
          </p:nvPr>
        </p:nvPicPr>
        <p:blipFill>
          <a:blip r:embed="rId2"/>
          <a:stretch>
            <a:fillRect/>
          </a:stretch>
        </p:blipFill>
        <p:spPr>
          <a:xfrm>
            <a:off x="1828800" y="1697712"/>
            <a:ext cx="9525000" cy="4295775"/>
          </a:xfrm>
          <a:prstGeom prst="rect">
            <a:avLst/>
          </a:prstGeom>
        </p:spPr>
      </p:pic>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19</a:t>
            </a:fld>
            <a:endParaRPr lang="en-US" dirty="0"/>
          </a:p>
        </p:txBody>
      </p:sp>
    </p:spTree>
    <p:extLst>
      <p:ext uri="{BB962C8B-B14F-4D97-AF65-F5344CB8AC3E}">
        <p14:creationId xmlns:p14="http://schemas.microsoft.com/office/powerpoint/2010/main" val="432430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576391"/>
            <a:ext cx="8362605" cy="1008525"/>
          </a:xfrm>
        </p:spPr>
        <p:txBody>
          <a:bodyPr/>
          <a:lstStyle/>
          <a:p>
            <a:r>
              <a:rPr lang="en-US" dirty="0"/>
              <a:t>Session Description</a:t>
            </a:r>
          </a:p>
        </p:txBody>
      </p:sp>
      <p:sp>
        <p:nvSpPr>
          <p:cNvPr id="3" name="Content Placeholder 2"/>
          <p:cNvSpPr>
            <a:spLocks noGrp="1"/>
          </p:cNvSpPr>
          <p:nvPr>
            <p:ph idx="1"/>
          </p:nvPr>
        </p:nvSpPr>
        <p:spPr/>
        <p:txBody>
          <a:bodyPr/>
          <a:lstStyle/>
          <a:p>
            <a:r>
              <a:rPr lang="en-US" sz="2000" dirty="0"/>
              <a:t>While hiring practices may vary in terms of specifics in the 73 community college districts in California, basic principles and tenets of faculty hiring are consistent across the state. In recent years, a focus on diversifying the faculty who are hired at community colleges has increased in intensity, and both the Academic Senate for California Community Colleges and the California Community Colleges Chancellor’s Office have responded in a range of ways. This session will engage attendees in the hiring of new faculty and staff, and the use of an equity lens in hiring practices and procedures. As a team of leaders, we will share strategies on what kinds of practices and processes can be used to ensure that hiring committees are engaged in the work of equity, diversity, and inclusion. During this interactive, session we will examine some of the best practices from the Chancellor’s Office EEO Hiring Guide, as well as provide a framework for practitioners to bring back to their campuses and districts for systematic approaches to diversity, equity and inclusion.</a:t>
            </a:r>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2</a:t>
            </a:fld>
            <a:endParaRPr lang="en-US" dirty="0"/>
          </a:p>
        </p:txBody>
      </p:sp>
    </p:spTree>
    <p:extLst>
      <p:ext uri="{BB962C8B-B14F-4D97-AF65-F5344CB8AC3E}">
        <p14:creationId xmlns:p14="http://schemas.microsoft.com/office/powerpoint/2010/main" val="4282359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417" y="350728"/>
            <a:ext cx="8793479" cy="1437827"/>
          </a:xfrm>
        </p:spPr>
        <p:txBody>
          <a:bodyPr/>
          <a:lstStyle/>
          <a:p>
            <a:r>
              <a:rPr lang="en-US" dirty="0"/>
              <a:t>ASCCC Sandbox – Your Chat Connecting Space…</a:t>
            </a:r>
          </a:p>
        </p:txBody>
      </p:sp>
      <p:pic>
        <p:nvPicPr>
          <p:cNvPr id="5" name="Content Placeholder 4"/>
          <p:cNvPicPr>
            <a:picLocks noGrp="1" noChangeAspect="1"/>
          </p:cNvPicPr>
          <p:nvPr>
            <p:ph idx="1"/>
          </p:nvPr>
        </p:nvPicPr>
        <p:blipFill>
          <a:blip r:embed="rId2"/>
          <a:stretch>
            <a:fillRect/>
          </a:stretch>
        </p:blipFill>
        <p:spPr>
          <a:xfrm>
            <a:off x="3134470" y="2662238"/>
            <a:ext cx="6917205" cy="3570287"/>
          </a:xfrm>
          <a:prstGeom prst="rect">
            <a:avLst/>
          </a:prstGeom>
        </p:spPr>
      </p:pic>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3</a:t>
            </a:fld>
            <a:endParaRPr lang="en-US" dirty="0"/>
          </a:p>
        </p:txBody>
      </p:sp>
      <p:sp>
        <p:nvSpPr>
          <p:cNvPr id="6" name="Rectangle 5"/>
          <p:cNvSpPr/>
          <p:nvPr/>
        </p:nvSpPr>
        <p:spPr>
          <a:xfrm>
            <a:off x="8805797" y="4303901"/>
            <a:ext cx="2938502" cy="646331"/>
          </a:xfrm>
          <a:prstGeom prst="rect">
            <a:avLst/>
          </a:prstGeom>
          <a:noFill/>
        </p:spPr>
        <p:txBody>
          <a:bodyPr wrap="squar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Chat here!</a:t>
            </a:r>
          </a:p>
        </p:txBody>
      </p:sp>
      <p:sp>
        <p:nvSpPr>
          <p:cNvPr id="7" name="Left Arrow 6"/>
          <p:cNvSpPr/>
          <p:nvPr/>
        </p:nvSpPr>
        <p:spPr>
          <a:xfrm>
            <a:off x="8354860" y="4439818"/>
            <a:ext cx="676405" cy="3593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589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5" name="Content Placeholder 4"/>
          <p:cNvSpPr>
            <a:spLocks noGrp="1"/>
          </p:cNvSpPr>
          <p:nvPr>
            <p:ph sz="half" idx="2"/>
          </p:nvPr>
        </p:nvSpPr>
        <p:spPr/>
        <p:txBody>
          <a:bodyPr/>
          <a:lstStyle/>
          <a:p>
            <a:r>
              <a:rPr lang="en-US" dirty="0"/>
              <a:t>Equal Employment Officers (EEO) &amp; Diversity Advisory Committee Integration Plan</a:t>
            </a:r>
          </a:p>
          <a:p>
            <a:pPr lvl="1"/>
            <a:r>
              <a:rPr lang="en-US" dirty="0"/>
              <a:t>Strategies</a:t>
            </a:r>
          </a:p>
          <a:p>
            <a:pPr lvl="1"/>
            <a:r>
              <a:rPr lang="en-US" dirty="0"/>
              <a:t>Challenges</a:t>
            </a:r>
          </a:p>
          <a:p>
            <a:r>
              <a:rPr lang="en-US" dirty="0"/>
              <a:t>Student Participation in all Hiring Committees</a:t>
            </a:r>
          </a:p>
          <a:p>
            <a:r>
              <a:rPr lang="en-US" dirty="0"/>
              <a:t>Why it Matters?</a:t>
            </a:r>
          </a:p>
          <a:p>
            <a:r>
              <a:rPr lang="en-US" dirty="0"/>
              <a:t>ASCCC Model Hiring Practices Canvas Module</a:t>
            </a:r>
          </a:p>
          <a:p>
            <a:endParaRPr lang="en-US" dirty="0"/>
          </a:p>
          <a:p>
            <a:endParaRPr lang="en-US" dirty="0"/>
          </a:p>
          <a:p>
            <a:pPr marL="457200" lvl="1" indent="0">
              <a:buNone/>
            </a:pPr>
            <a:endParaRPr lang="en-US" dirty="0"/>
          </a:p>
          <a:p>
            <a:pPr lvl="1"/>
            <a:endParaRPr lang="en-US" dirty="0"/>
          </a:p>
          <a:p>
            <a:endParaRPr lang="en-US" dirty="0"/>
          </a:p>
        </p:txBody>
      </p:sp>
      <p:pic>
        <p:nvPicPr>
          <p:cNvPr id="7" name="Content Placeholder 6"/>
          <p:cNvPicPr>
            <a:picLocks noGrp="1" noChangeAspect="1"/>
          </p:cNvPicPr>
          <p:nvPr>
            <p:ph sz="quarter" idx="4"/>
          </p:nvPr>
        </p:nvPicPr>
        <p:blipFill>
          <a:blip r:embed="rId2"/>
          <a:stretch>
            <a:fillRect/>
          </a:stretch>
        </p:blipFill>
        <p:spPr>
          <a:xfrm>
            <a:off x="6563465" y="1798320"/>
            <a:ext cx="4949825" cy="3210233"/>
          </a:xfrm>
          <a:prstGeom prst="rect">
            <a:avLst/>
          </a:prstGeom>
        </p:spPr>
      </p:pic>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4</a:t>
            </a:fld>
            <a:endParaRPr lang="en-US" dirty="0"/>
          </a:p>
        </p:txBody>
      </p:sp>
    </p:spTree>
    <p:extLst>
      <p:ext uri="{BB962C8B-B14F-4D97-AF65-F5344CB8AC3E}">
        <p14:creationId xmlns:p14="http://schemas.microsoft.com/office/powerpoint/2010/main" val="4152639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830" y="735921"/>
            <a:ext cx="8793479" cy="1685768"/>
          </a:xfrm>
        </p:spPr>
        <p:txBody>
          <a:bodyPr>
            <a:normAutofit fontScale="90000"/>
          </a:bodyPr>
          <a:lstStyle/>
          <a:p>
            <a:r>
              <a:rPr lang="en-US" dirty="0"/>
              <a:t>Equal Employment Officers (EEO) &amp; Diversity Advisory Committee</a:t>
            </a:r>
            <a:br>
              <a:rPr lang="en-US" dirty="0"/>
            </a:br>
            <a:r>
              <a:rPr lang="en-US" dirty="0"/>
              <a:t/>
            </a:r>
            <a:br>
              <a:rPr lang="en-US" dirty="0"/>
            </a:br>
            <a:endParaRPr lang="en-US" dirty="0"/>
          </a:p>
        </p:txBody>
      </p:sp>
      <p:sp>
        <p:nvSpPr>
          <p:cNvPr id="3" name="Content Placeholder 2"/>
          <p:cNvSpPr>
            <a:spLocks noGrp="1"/>
          </p:cNvSpPr>
          <p:nvPr>
            <p:ph idx="1"/>
          </p:nvPr>
        </p:nvSpPr>
        <p:spPr>
          <a:xfrm>
            <a:off x="952953" y="3093513"/>
            <a:ext cx="10890951" cy="2591012"/>
          </a:xfrm>
        </p:spPr>
        <p:txBody>
          <a:bodyPr/>
          <a:lstStyle/>
          <a:p>
            <a:pPr algn="ctr"/>
            <a:r>
              <a:rPr lang="en-US" sz="6600" dirty="0"/>
              <a:t>Integration Plan Highlights</a:t>
            </a:r>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5</a:t>
            </a:fld>
            <a:endParaRPr lang="en-US" dirty="0"/>
          </a:p>
        </p:txBody>
      </p:sp>
      <p:pic>
        <p:nvPicPr>
          <p:cNvPr id="5" name="Picture 4"/>
          <p:cNvPicPr>
            <a:picLocks noChangeAspect="1"/>
          </p:cNvPicPr>
          <p:nvPr/>
        </p:nvPicPr>
        <p:blipFill>
          <a:blip r:embed="rId2"/>
          <a:stretch>
            <a:fillRect/>
          </a:stretch>
        </p:blipFill>
        <p:spPr>
          <a:xfrm>
            <a:off x="3800348" y="4103620"/>
            <a:ext cx="4366623" cy="2252730"/>
          </a:xfrm>
          <a:prstGeom prst="rect">
            <a:avLst/>
          </a:prstGeom>
        </p:spPr>
      </p:pic>
    </p:spTree>
    <p:extLst>
      <p:ext uri="{BB962C8B-B14F-4D97-AF65-F5344CB8AC3E}">
        <p14:creationId xmlns:p14="http://schemas.microsoft.com/office/powerpoint/2010/main" val="2961291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E0883-9001-4D4E-9C91-E8D165DAF9C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0344" y="6229681"/>
            <a:ext cx="457081" cy="457200"/>
            <a:chOff x="11361456" y="6195813"/>
            <a:chExt cx="548640" cy="548640"/>
          </a:xfrm>
        </p:grpSpPr>
        <p:sp>
          <p:nvSpPr>
            <p:cNvPr id="11" name="Oval 10">
              <a:extLst>
                <a:ext uri="{FF2B5EF4-FFF2-40B4-BE49-F238E27FC236}">
                  <a16:creationId xmlns:a16="http://schemas.microsoft.com/office/drawing/2014/main" xmlns="" id="{94AEEF45-F5C8-4322-9C98-33BB7A5A29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xmlns="" id="{185E4386-A445-455A-91C4-16DE5DA9FC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4" name="Rectangle 13">
            <a:extLst>
              <a:ext uri="{FF2B5EF4-FFF2-40B4-BE49-F238E27FC236}">
                <a16:creationId xmlns:a16="http://schemas.microsoft.com/office/drawing/2014/main" xmlns="" id="{BCFFB95F-D901-4937-8084-8A7BAA84F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5858" y="1"/>
            <a:ext cx="4354555" cy="68579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a:extLst>
              <a:ext uri="{FF2B5EF4-FFF2-40B4-BE49-F238E27FC236}">
                <a16:creationId xmlns:a16="http://schemas.microsoft.com/office/drawing/2014/main" xmlns="" id="{1CD9F8A8-C748-4D44-B6DE-A0605B6A1D77}"/>
              </a:ext>
            </a:extLst>
          </p:cNvPr>
          <p:cNvGraphicFramePr/>
          <p:nvPr>
            <p:extLst>
              <p:ext uri="{D42A27DB-BD31-4B8C-83A1-F6EECF244321}">
                <p14:modId xmlns:p14="http://schemas.microsoft.com/office/powerpoint/2010/main" val="2512497053"/>
              </p:ext>
            </p:extLst>
          </p:nvPr>
        </p:nvGraphicFramePr>
        <p:xfrm>
          <a:off x="3846300" y="635000"/>
          <a:ext cx="7363212" cy="558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xmlns="" id="{B6A9260D-5696-4B53-9B6A-1E591845EFDF}"/>
              </a:ext>
            </a:extLst>
          </p:cNvPr>
          <p:cNvSpPr txBox="1"/>
          <p:nvPr/>
        </p:nvSpPr>
        <p:spPr>
          <a:xfrm>
            <a:off x="1097280" y="1821873"/>
            <a:ext cx="2560320" cy="2677656"/>
          </a:xfrm>
          <a:prstGeom prst="rect">
            <a:avLst/>
          </a:prstGeom>
          <a:noFill/>
        </p:spPr>
        <p:txBody>
          <a:bodyPr wrap="square" rtlCol="0">
            <a:spAutoFit/>
          </a:bodyPr>
          <a:lstStyle/>
          <a:p>
            <a:r>
              <a:rPr lang="en-US" sz="2800" dirty="0">
                <a:latin typeface="Arial Black" panose="020B0A04020102020204" pitchFamily="34" charset="0"/>
              </a:rPr>
              <a:t>Diversity, Equity and Inclusion (DEI) Integration Plan</a:t>
            </a:r>
          </a:p>
        </p:txBody>
      </p:sp>
    </p:spTree>
    <p:extLst>
      <p:ext uri="{BB962C8B-B14F-4D97-AF65-F5344CB8AC3E}">
        <p14:creationId xmlns:p14="http://schemas.microsoft.com/office/powerpoint/2010/main" val="2681016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760" y="1833563"/>
            <a:ext cx="3086793" cy="3467620"/>
          </a:xfrm>
          <a:prstGeom prst="rect">
            <a:avLst/>
          </a:prstGeom>
        </p:spPr>
      </p:pic>
      <p:sp>
        <p:nvSpPr>
          <p:cNvPr id="2" name="Title 1"/>
          <p:cNvSpPr>
            <a:spLocks noGrp="1"/>
          </p:cNvSpPr>
          <p:nvPr>
            <p:ph type="title" idx="4294967295"/>
          </p:nvPr>
        </p:nvSpPr>
        <p:spPr>
          <a:xfrm>
            <a:off x="1757363" y="0"/>
            <a:ext cx="10434637" cy="1609725"/>
          </a:xfrm>
        </p:spPr>
        <p:txBody>
          <a:bodyPr>
            <a:normAutofit/>
          </a:bodyPr>
          <a:lstStyle/>
          <a:p>
            <a:r>
              <a:rPr lang="en-US" sz="6000" b="1" dirty="0">
                <a:latin typeface="Arial Black" panose="020B0A04020102020204" pitchFamily="34" charset="0"/>
              </a:rPr>
              <a:t>Organizing the work</a:t>
            </a:r>
          </a:p>
        </p:txBody>
      </p:sp>
      <p:graphicFrame>
        <p:nvGraphicFramePr>
          <p:cNvPr id="6" name="TextBox 3">
            <a:extLst>
              <a:ext uri="{FF2B5EF4-FFF2-40B4-BE49-F238E27FC236}">
                <a16:creationId xmlns:a16="http://schemas.microsoft.com/office/drawing/2014/main" xmlns="" id="{A1BC1E9D-CE2F-4690-AC35-999E7F6A9F40}"/>
              </a:ext>
            </a:extLst>
          </p:cNvPr>
          <p:cNvGraphicFramePr/>
          <p:nvPr>
            <p:extLst>
              <p:ext uri="{D42A27DB-BD31-4B8C-83A1-F6EECF244321}">
                <p14:modId xmlns:p14="http://schemas.microsoft.com/office/powerpoint/2010/main" val="2422386755"/>
              </p:ext>
            </p:extLst>
          </p:nvPr>
        </p:nvGraphicFramePr>
        <p:xfrm>
          <a:off x="497479" y="1447801"/>
          <a:ext cx="11582400" cy="5287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259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7629" y="95829"/>
            <a:ext cx="9048428" cy="2156908"/>
          </a:xfrm>
        </p:spPr>
        <p:txBody>
          <a:bodyPr vert="horz" wrap="square" lIns="91440" tIns="45720" rIns="91440" bIns="45720" numCol="1" rtlCol="0" anchor="ctr" anchorCtr="0" compatLnSpc="1">
            <a:prstTxWarp prst="textNoShape">
              <a:avLst/>
            </a:prstTxWarp>
            <a:normAutofit/>
          </a:bodyPr>
          <a:lstStyle/>
          <a:p>
            <a:r>
              <a:rPr lang="en-US" sz="6000" b="1" dirty="0">
                <a:latin typeface="Arial Black" panose="020B0A04020102020204" pitchFamily="34" charset="0"/>
              </a:rPr>
              <a:t>Strategies</a:t>
            </a:r>
            <a:r>
              <a:rPr lang="en-US" sz="7200" b="1" dirty="0">
                <a:latin typeface="Arial Black" panose="020B0A04020102020204" pitchFamily="34" charset="0"/>
              </a:rPr>
              <a:t> </a:t>
            </a:r>
            <a:br>
              <a:rPr lang="en-US" sz="7200" b="1" dirty="0">
                <a:latin typeface="Arial Black" panose="020B0A04020102020204" pitchFamily="34" charset="0"/>
              </a:rPr>
            </a:br>
            <a:r>
              <a:rPr lang="en-US" sz="2200" b="1" dirty="0">
                <a:latin typeface="Arial Black" panose="020B0A04020102020204" pitchFamily="34" charset="0"/>
              </a:rPr>
              <a:t>Association of Chief Human Resource Officers (ACHRO), </a:t>
            </a:r>
            <a:r>
              <a:rPr lang="en-US" sz="2400" b="1" dirty="0">
                <a:latin typeface="Arial Black" panose="020B0A04020102020204" pitchFamily="34" charset="0"/>
              </a:rPr>
              <a:t>Equal Employment Officers(EEO) &amp; ASCCC</a:t>
            </a:r>
          </a:p>
        </p:txBody>
      </p:sp>
      <p:sp>
        <p:nvSpPr>
          <p:cNvPr id="73" name="Rectangle 72">
            <a:extLst>
              <a:ext uri="{FF2B5EF4-FFF2-40B4-BE49-F238E27FC236}">
                <a16:creationId xmlns:a16="http://schemas.microsoft.com/office/drawing/2014/main" xmlns=""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8110" y="2013294"/>
            <a:ext cx="1005578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TextBox 2">
            <a:extLst>
              <a:ext uri="{FF2B5EF4-FFF2-40B4-BE49-F238E27FC236}">
                <a16:creationId xmlns:a16="http://schemas.microsoft.com/office/drawing/2014/main" xmlns="" id="{D5130FB0-3D0E-465B-A377-785176E6DEC4}"/>
              </a:ext>
            </a:extLst>
          </p:cNvPr>
          <p:cNvGraphicFramePr/>
          <p:nvPr>
            <p:extLst>
              <p:ext uri="{D42A27DB-BD31-4B8C-83A1-F6EECF244321}">
                <p14:modId xmlns:p14="http://schemas.microsoft.com/office/powerpoint/2010/main" val="574145162"/>
              </p:ext>
            </p:extLst>
          </p:nvPr>
        </p:nvGraphicFramePr>
        <p:xfrm>
          <a:off x="1244290" y="2544500"/>
          <a:ext cx="10512133" cy="39893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30235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403412"/>
            <a:ext cx="8458201" cy="1196788"/>
          </a:xfrm>
        </p:spPr>
        <p:txBody>
          <a:bodyPr/>
          <a:lstStyle/>
          <a:p>
            <a:r>
              <a:rPr lang="en-US" dirty="0"/>
              <a:t>Strategies Challenges</a:t>
            </a:r>
          </a:p>
        </p:txBody>
      </p:sp>
      <p:sp>
        <p:nvSpPr>
          <p:cNvPr id="3" name="Content Placeholder 2"/>
          <p:cNvSpPr>
            <a:spLocks noGrp="1"/>
          </p:cNvSpPr>
          <p:nvPr>
            <p:ph idx="1"/>
          </p:nvPr>
        </p:nvSpPr>
        <p:spPr>
          <a:xfrm>
            <a:off x="1130618" y="2662568"/>
            <a:ext cx="10523806" cy="3569419"/>
          </a:xfrm>
        </p:spPr>
        <p:txBody>
          <a:bodyPr/>
          <a:lstStyle/>
          <a:p>
            <a:r>
              <a:rPr lang="en-US" sz="2800" dirty="0"/>
              <a:t>• Historical discriminatory employment policies have created disparities in representation in many jobs, work groups, departments, and industries; relying primarily on employees currently employed in a work group or discipline to serve on committees prevents diverse participation</a:t>
            </a:r>
          </a:p>
          <a:p>
            <a:r>
              <a:rPr lang="en-US" sz="2800" dirty="0"/>
              <a:t>• Subject matter expertise is overvalued in committee participation and assessing applicants’ ability to serve people from diverse communities is undervalued</a:t>
            </a:r>
          </a:p>
        </p:txBody>
      </p:sp>
      <p:sp>
        <p:nvSpPr>
          <p:cNvPr id="4" name="Slide Number Placeholder 3"/>
          <p:cNvSpPr>
            <a:spLocks noGrp="1"/>
          </p:cNvSpPr>
          <p:nvPr>
            <p:ph type="sldNum" sz="quarter" idx="10"/>
          </p:nvPr>
        </p:nvSpPr>
        <p:spPr/>
        <p:txBody>
          <a:bodyPr/>
          <a:lstStyle/>
          <a:p>
            <a:pPr>
              <a:defRPr/>
            </a:pPr>
            <a:fld id="{EF3FA80C-C703-6A42-9526-28B957E5C050}" type="slidenum">
              <a:rPr lang="en-US" smtClean="0"/>
              <a:pPr>
                <a:defRPr/>
              </a:pPr>
              <a:t>9</a:t>
            </a:fld>
            <a:endParaRPr lang="en-US" dirty="0"/>
          </a:p>
        </p:txBody>
      </p:sp>
    </p:spTree>
    <p:extLst>
      <p:ext uri="{BB962C8B-B14F-4D97-AF65-F5344CB8AC3E}">
        <p14:creationId xmlns:p14="http://schemas.microsoft.com/office/powerpoint/2010/main" val="261911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1  -  Compatibility Mode" id="{3E6D1484-3BBD-4745-B211-CAEC55FD0E72}" vid="{6BFFB59E-2EC8-4D41-9B0D-FA85E4430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1-2</Template>
  <TotalTime>897</TotalTime>
  <Words>1789</Words>
  <Application>Microsoft Office PowerPoint</Application>
  <PresentationFormat>Widescreen</PresentationFormat>
  <Paragraphs>201</Paragraphs>
  <Slides>19</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-apple-system</vt:lpstr>
      <vt:lpstr>Arial</vt:lpstr>
      <vt:lpstr>Arial Black</vt:lpstr>
      <vt:lpstr>Calibri</vt:lpstr>
      <vt:lpstr>Gill Sans</vt:lpstr>
      <vt:lpstr>Lucida Grande</vt:lpstr>
      <vt:lpstr>Palatino</vt:lpstr>
      <vt:lpstr>Wingdings</vt:lpstr>
      <vt:lpstr>ASCCC Curriculum Inst. 2020 Theme</vt:lpstr>
      <vt:lpstr>Wednesday, June 16th 11:00-12:15pm  Embedding DEI into Hiring Processes and Supporting Faculty Diversification Michelle Velasquez Bean, ASCCC Treasurer  LaTonya L. Parker Ed. D., ASCCC Area D Representative </vt:lpstr>
      <vt:lpstr>Session Description</vt:lpstr>
      <vt:lpstr>ASCCC Sandbox – Your Chat Connecting Space…</vt:lpstr>
      <vt:lpstr>Agenda</vt:lpstr>
      <vt:lpstr>Equal Employment Officers (EEO) &amp; Diversity Advisory Committee  </vt:lpstr>
      <vt:lpstr>PowerPoint Presentation</vt:lpstr>
      <vt:lpstr>Organizing the work</vt:lpstr>
      <vt:lpstr>Strategies  Association of Chief Human Resource Officers (ACHRO), Equal Employment Officers(EEO) &amp; ASCCC</vt:lpstr>
      <vt:lpstr>Strategies Challenges</vt:lpstr>
      <vt:lpstr>Challenges Continued…</vt:lpstr>
      <vt:lpstr>Challenges Continued</vt:lpstr>
      <vt:lpstr>Recommendation: Add Student Participation in ALL Hiring Committees </vt:lpstr>
      <vt:lpstr>Recommendation: Add DEI Discussion to Every Agenda </vt:lpstr>
      <vt:lpstr>Why It Matters?</vt:lpstr>
      <vt:lpstr>How to Start Antiracist Work: Faculty Hiring Practices for Diversification</vt:lpstr>
      <vt:lpstr>Faculty Hiring and Diversity: An Ongoing Collaborative Effort  Dolores Davison, ASCCC President Mayra Cruz, ASCCC  2020-2021 Treasurer </vt:lpstr>
      <vt:lpstr>Practical Steps for Anti-Racist Hiring Practices (Dr. Buul) </vt:lpstr>
      <vt:lpstr>ASCCC Model Hiring Practices Canvas Module </vt:lpstr>
      <vt:lpstr>Shared Best Practices/Q &amp; 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June 16th 11:00-12:15pm  Embedding DEI into Hiring Processes and Supporting Faculty Diversification Michelle Velasquez Bean, ASCCC Treasurer  LaTonya L. Parker Ed. D., ASCCC Area D Representative</dc:title>
  <dc:creator>LaTonya Parker</dc:creator>
  <cp:lastModifiedBy>LaTonya Parker</cp:lastModifiedBy>
  <cp:revision>57</cp:revision>
  <cp:lastPrinted>2020-11-24T19:39:26Z</cp:lastPrinted>
  <dcterms:created xsi:type="dcterms:W3CDTF">2021-06-11T01:33:33Z</dcterms:created>
  <dcterms:modified xsi:type="dcterms:W3CDTF">2021-06-14T23:35:23Z</dcterms:modified>
</cp:coreProperties>
</file>