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7"/>
  </p:notesMasterIdLst>
  <p:handoutMasterIdLst>
    <p:handoutMasterId r:id="rId28"/>
  </p:handoutMasterIdLst>
  <p:sldIdLst>
    <p:sldId id="256" r:id="rId2"/>
    <p:sldId id="257" r:id="rId3"/>
    <p:sldId id="270" r:id="rId4"/>
    <p:sldId id="267" r:id="rId5"/>
    <p:sldId id="295" r:id="rId6"/>
    <p:sldId id="299" r:id="rId7"/>
    <p:sldId id="298" r:id="rId8"/>
    <p:sldId id="269" r:id="rId9"/>
    <p:sldId id="297" r:id="rId10"/>
    <p:sldId id="300" r:id="rId11"/>
    <p:sldId id="303" r:id="rId12"/>
    <p:sldId id="286" r:id="rId13"/>
    <p:sldId id="287" r:id="rId14"/>
    <p:sldId id="288" r:id="rId15"/>
    <p:sldId id="638" r:id="rId16"/>
    <p:sldId id="639" r:id="rId17"/>
    <p:sldId id="571" r:id="rId18"/>
    <p:sldId id="573" r:id="rId19"/>
    <p:sldId id="642" r:id="rId20"/>
    <p:sldId id="271" r:id="rId21"/>
    <p:sldId id="296" r:id="rId22"/>
    <p:sldId id="321" r:id="rId23"/>
    <p:sldId id="643" r:id="rId24"/>
    <p:sldId id="637" r:id="rId25"/>
    <p:sldId id="259" r:id="rId26"/>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1" d="100"/>
          <a:sy n="61" d="100"/>
        </p:scale>
        <p:origin x="1430" y="26"/>
      </p:cViewPr>
      <p:guideLst>
        <p:guide orient="horz" pos="2160"/>
        <p:guide pos="2880"/>
      </p:guideLst>
    </p:cSldViewPr>
  </p:slideViewPr>
  <p:notesTextViewPr>
    <p:cViewPr>
      <p:scale>
        <a:sx n="100" d="100"/>
        <a:sy n="100" d="100"/>
      </p:scale>
      <p:origin x="0" y="-175"/>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1669BE-65B0-4A39-BC38-848BB66BAE9C}" type="doc">
      <dgm:prSet loTypeId="urn:microsoft.com/office/officeart/2018/2/layout/IconCircleList" loCatId="icon" qsTypeId="urn:microsoft.com/office/officeart/2005/8/quickstyle/simple4" qsCatId="simple" csTypeId="urn:microsoft.com/office/officeart/2018/5/colors/Iconchunking_neutralicon_colorful5" csCatId="colorful" phldr="1"/>
      <dgm:spPr/>
      <dgm:t>
        <a:bodyPr/>
        <a:lstStyle/>
        <a:p>
          <a:endParaRPr lang="en-US"/>
        </a:p>
      </dgm:t>
    </dgm:pt>
    <dgm:pt modelId="{02E73F23-182B-4374-9289-6F81C4D733F4}">
      <dgm:prSet custT="1"/>
      <dgm:spPr/>
      <dgm:t>
        <a:bodyPr/>
        <a:lstStyle/>
        <a:p>
          <a:pPr>
            <a:lnSpc>
              <a:spcPct val="100000"/>
            </a:lnSpc>
          </a:pPr>
          <a:r>
            <a:rPr lang="en-US" sz="1800" dirty="0"/>
            <a:t>Sustainability of colleges and programs based on initiatives/ legislative mandates </a:t>
          </a:r>
          <a:r>
            <a:rPr lang="en-US" sz="1800" b="1" i="1" dirty="0"/>
            <a:t>must</a:t>
          </a:r>
          <a:r>
            <a:rPr lang="en-US" sz="1800" dirty="0"/>
            <a:t> rely on shared governance and effective decision-making structures </a:t>
          </a:r>
          <a:r>
            <a:rPr lang="en-US" sz="1700" dirty="0"/>
            <a:t>  </a:t>
          </a:r>
        </a:p>
      </dgm:t>
    </dgm:pt>
    <dgm:pt modelId="{C4D28845-A244-452E-8D11-B4B54A40E70C}" type="parTrans" cxnId="{4EE19CA1-F4F3-44FA-AA4B-0D849A17EA4F}">
      <dgm:prSet/>
      <dgm:spPr/>
      <dgm:t>
        <a:bodyPr/>
        <a:lstStyle/>
        <a:p>
          <a:endParaRPr lang="en-US"/>
        </a:p>
      </dgm:t>
    </dgm:pt>
    <dgm:pt modelId="{726FAA6A-AF35-4175-B2AF-AC043F2A9C55}" type="sibTrans" cxnId="{4EE19CA1-F4F3-44FA-AA4B-0D849A17EA4F}">
      <dgm:prSet/>
      <dgm:spPr/>
      <dgm:t>
        <a:bodyPr/>
        <a:lstStyle/>
        <a:p>
          <a:pPr>
            <a:lnSpc>
              <a:spcPct val="100000"/>
            </a:lnSpc>
          </a:pPr>
          <a:endParaRPr lang="en-US"/>
        </a:p>
      </dgm:t>
    </dgm:pt>
    <dgm:pt modelId="{2BB71FAA-B3E3-4E61-8E38-B356CB2493F4}">
      <dgm:prSet custT="1"/>
      <dgm:spPr/>
      <dgm:t>
        <a:bodyPr/>
        <a:lstStyle/>
        <a:p>
          <a:pPr>
            <a:lnSpc>
              <a:spcPct val="100000"/>
            </a:lnSpc>
          </a:pPr>
          <a:r>
            <a:rPr lang="en-US" sz="1800" dirty="0"/>
            <a:t>Ensure involvement to represent all faculty disciplines and expertise</a:t>
          </a:r>
        </a:p>
      </dgm:t>
    </dgm:pt>
    <dgm:pt modelId="{5F4BA987-0DE3-4C4C-A147-7F24F6020500}" type="parTrans" cxnId="{42471DFD-7971-44DD-A8DD-185A219BF03F}">
      <dgm:prSet/>
      <dgm:spPr/>
      <dgm:t>
        <a:bodyPr/>
        <a:lstStyle/>
        <a:p>
          <a:endParaRPr lang="en-US"/>
        </a:p>
      </dgm:t>
    </dgm:pt>
    <dgm:pt modelId="{FEC88AEF-9422-45EC-94EB-0B7657175EC4}" type="sibTrans" cxnId="{42471DFD-7971-44DD-A8DD-185A219BF03F}">
      <dgm:prSet/>
      <dgm:spPr/>
      <dgm:t>
        <a:bodyPr/>
        <a:lstStyle/>
        <a:p>
          <a:pPr>
            <a:lnSpc>
              <a:spcPct val="100000"/>
            </a:lnSpc>
          </a:pPr>
          <a:endParaRPr lang="en-US"/>
        </a:p>
      </dgm:t>
    </dgm:pt>
    <dgm:pt modelId="{11A013D1-819D-4223-977C-8D1F3CC961BE}">
      <dgm:prSet custT="1"/>
      <dgm:spPr/>
      <dgm:t>
        <a:bodyPr/>
        <a:lstStyle/>
        <a:p>
          <a:pPr>
            <a:lnSpc>
              <a:spcPct val="100000"/>
            </a:lnSpc>
          </a:pPr>
          <a:r>
            <a:rPr lang="en-US" sz="1800" dirty="0"/>
            <a:t>High-level oversight body created specifically for leadership that interacts and reports to existing governance structures</a:t>
          </a:r>
        </a:p>
      </dgm:t>
    </dgm:pt>
    <dgm:pt modelId="{B0207F76-DD9A-4C9B-B64F-87AB817B65BF}" type="parTrans" cxnId="{4A28D349-8779-4C11-9046-F89E31849221}">
      <dgm:prSet/>
      <dgm:spPr/>
      <dgm:t>
        <a:bodyPr/>
        <a:lstStyle/>
        <a:p>
          <a:endParaRPr lang="en-US"/>
        </a:p>
      </dgm:t>
    </dgm:pt>
    <dgm:pt modelId="{242CD4D9-1F43-4B26-8B82-584FAE5FA7E6}" type="sibTrans" cxnId="{4A28D349-8779-4C11-9046-F89E31849221}">
      <dgm:prSet/>
      <dgm:spPr/>
      <dgm:t>
        <a:bodyPr/>
        <a:lstStyle/>
        <a:p>
          <a:endParaRPr lang="en-US"/>
        </a:p>
      </dgm:t>
    </dgm:pt>
    <dgm:pt modelId="{9CC46E5A-35A9-4B4C-8CA0-D4F3441EAC70}" type="pres">
      <dgm:prSet presAssocID="{721669BE-65B0-4A39-BC38-848BB66BAE9C}" presName="root" presStyleCnt="0">
        <dgm:presLayoutVars>
          <dgm:dir/>
          <dgm:resizeHandles val="exact"/>
        </dgm:presLayoutVars>
      </dgm:prSet>
      <dgm:spPr/>
    </dgm:pt>
    <dgm:pt modelId="{31001651-A8A3-46C6-86E5-B7AA86A1EFD4}" type="pres">
      <dgm:prSet presAssocID="{721669BE-65B0-4A39-BC38-848BB66BAE9C}" presName="container" presStyleCnt="0">
        <dgm:presLayoutVars>
          <dgm:dir/>
          <dgm:resizeHandles val="exact"/>
        </dgm:presLayoutVars>
      </dgm:prSet>
      <dgm:spPr/>
    </dgm:pt>
    <dgm:pt modelId="{64A1AF0A-16AF-46FD-AD22-01B8C239CC3A}" type="pres">
      <dgm:prSet presAssocID="{02E73F23-182B-4374-9289-6F81C4D733F4}" presName="compNode" presStyleCnt="0"/>
      <dgm:spPr/>
    </dgm:pt>
    <dgm:pt modelId="{F17F6B05-AE0B-40D1-8DF9-ACB126BEF07C}" type="pres">
      <dgm:prSet presAssocID="{02E73F23-182B-4374-9289-6F81C4D733F4}" presName="iconBgRect" presStyleLbl="bgShp" presStyleIdx="0" presStyleCnt="3"/>
      <dgm:spPr/>
    </dgm:pt>
    <dgm:pt modelId="{02C7C820-D522-4953-9B9D-87CB078AF4C6}" type="pres">
      <dgm:prSet presAssocID="{02E73F23-182B-4374-9289-6F81C4D733F4}"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ad with Gears"/>
        </a:ext>
      </dgm:extLst>
    </dgm:pt>
    <dgm:pt modelId="{4F19A7A6-9612-4F0C-A8BA-42EF2BC944FB}" type="pres">
      <dgm:prSet presAssocID="{02E73F23-182B-4374-9289-6F81C4D733F4}" presName="spaceRect" presStyleCnt="0"/>
      <dgm:spPr/>
    </dgm:pt>
    <dgm:pt modelId="{7C817846-B01B-47CF-9037-0CE2395130CB}" type="pres">
      <dgm:prSet presAssocID="{02E73F23-182B-4374-9289-6F81C4D733F4}" presName="textRect" presStyleLbl="revTx" presStyleIdx="0" presStyleCnt="3" custScaleX="109196" custScaleY="200284">
        <dgm:presLayoutVars>
          <dgm:chMax val="1"/>
          <dgm:chPref val="1"/>
        </dgm:presLayoutVars>
      </dgm:prSet>
      <dgm:spPr/>
    </dgm:pt>
    <dgm:pt modelId="{671525CD-2C02-4305-8C82-9683774AF8D3}" type="pres">
      <dgm:prSet presAssocID="{726FAA6A-AF35-4175-B2AF-AC043F2A9C55}" presName="sibTrans" presStyleLbl="sibTrans2D1" presStyleIdx="0" presStyleCnt="0"/>
      <dgm:spPr/>
    </dgm:pt>
    <dgm:pt modelId="{3FA21EB3-1246-437B-9CF9-DC077E822DB9}" type="pres">
      <dgm:prSet presAssocID="{2BB71FAA-B3E3-4E61-8E38-B356CB2493F4}" presName="compNode" presStyleCnt="0"/>
      <dgm:spPr/>
    </dgm:pt>
    <dgm:pt modelId="{E341CAE7-E075-4FDA-9857-089B409E06E9}" type="pres">
      <dgm:prSet presAssocID="{2BB71FAA-B3E3-4E61-8E38-B356CB2493F4}" presName="iconBgRect" presStyleLbl="bgShp" presStyleIdx="1" presStyleCnt="3"/>
      <dgm:spPr/>
    </dgm:pt>
    <dgm:pt modelId="{08ED1249-7072-4EBA-99EF-BDB9AC2C0189}" type="pres">
      <dgm:prSet presAssocID="{2BB71FAA-B3E3-4E61-8E38-B356CB2493F4}"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eacher"/>
        </a:ext>
      </dgm:extLst>
    </dgm:pt>
    <dgm:pt modelId="{290D484C-2FA1-4E45-A6FF-A4854584FAE0}" type="pres">
      <dgm:prSet presAssocID="{2BB71FAA-B3E3-4E61-8E38-B356CB2493F4}" presName="spaceRect" presStyleCnt="0"/>
      <dgm:spPr/>
    </dgm:pt>
    <dgm:pt modelId="{C2871E19-6E6A-4527-A621-35D0BEB907A9}" type="pres">
      <dgm:prSet presAssocID="{2BB71FAA-B3E3-4E61-8E38-B356CB2493F4}" presName="textRect" presStyleLbl="revTx" presStyleIdx="1" presStyleCnt="3" custScaleX="96504" custScaleY="203946">
        <dgm:presLayoutVars>
          <dgm:chMax val="1"/>
          <dgm:chPref val="1"/>
        </dgm:presLayoutVars>
      </dgm:prSet>
      <dgm:spPr/>
    </dgm:pt>
    <dgm:pt modelId="{B1D5021C-36CE-4290-9087-0724DA75C2E9}" type="pres">
      <dgm:prSet presAssocID="{FEC88AEF-9422-45EC-94EB-0B7657175EC4}" presName="sibTrans" presStyleLbl="sibTrans2D1" presStyleIdx="0" presStyleCnt="0"/>
      <dgm:spPr/>
    </dgm:pt>
    <dgm:pt modelId="{7291C2DA-26DC-4D77-AF41-B87680899115}" type="pres">
      <dgm:prSet presAssocID="{11A013D1-819D-4223-977C-8D1F3CC961BE}" presName="compNode" presStyleCnt="0"/>
      <dgm:spPr/>
    </dgm:pt>
    <dgm:pt modelId="{41CA0803-88E6-4D0A-9F60-9C9D7A443F2B}" type="pres">
      <dgm:prSet presAssocID="{11A013D1-819D-4223-977C-8D1F3CC961BE}" presName="iconBgRect" presStyleLbl="bgShp" presStyleIdx="2" presStyleCnt="3"/>
      <dgm:spPr/>
    </dgm:pt>
    <dgm:pt modelId="{3D9EE2D9-59E6-4BF1-8672-D1A2A474D012}" type="pres">
      <dgm:prSet presAssocID="{11A013D1-819D-4223-977C-8D1F3CC961BE}"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sers"/>
        </a:ext>
      </dgm:extLst>
    </dgm:pt>
    <dgm:pt modelId="{A6552AC1-990B-44DF-A56B-4C40BEC84CBE}" type="pres">
      <dgm:prSet presAssocID="{11A013D1-819D-4223-977C-8D1F3CC961BE}" presName="spaceRect" presStyleCnt="0"/>
      <dgm:spPr/>
    </dgm:pt>
    <dgm:pt modelId="{EBE3A0AD-92D7-4E3F-9777-E0D62B7BAA05}" type="pres">
      <dgm:prSet presAssocID="{11A013D1-819D-4223-977C-8D1F3CC961BE}" presName="textRect" presStyleLbl="revTx" presStyleIdx="2" presStyleCnt="3">
        <dgm:presLayoutVars>
          <dgm:chMax val="1"/>
          <dgm:chPref val="1"/>
        </dgm:presLayoutVars>
      </dgm:prSet>
      <dgm:spPr/>
    </dgm:pt>
  </dgm:ptLst>
  <dgm:cxnLst>
    <dgm:cxn modelId="{547EE90B-FA30-42C8-82A4-1E83EC0EA3E4}" type="presOf" srcId="{721669BE-65B0-4A39-BC38-848BB66BAE9C}" destId="{9CC46E5A-35A9-4B4C-8CA0-D4F3441EAC70}" srcOrd="0" destOrd="0" presId="urn:microsoft.com/office/officeart/2018/2/layout/IconCircleList"/>
    <dgm:cxn modelId="{4A28D349-8779-4C11-9046-F89E31849221}" srcId="{721669BE-65B0-4A39-BC38-848BB66BAE9C}" destId="{11A013D1-819D-4223-977C-8D1F3CC961BE}" srcOrd="2" destOrd="0" parTransId="{B0207F76-DD9A-4C9B-B64F-87AB817B65BF}" sibTransId="{242CD4D9-1F43-4B26-8B82-584FAE5FA7E6}"/>
    <dgm:cxn modelId="{4EE19CA1-F4F3-44FA-AA4B-0D849A17EA4F}" srcId="{721669BE-65B0-4A39-BC38-848BB66BAE9C}" destId="{02E73F23-182B-4374-9289-6F81C4D733F4}" srcOrd="0" destOrd="0" parTransId="{C4D28845-A244-452E-8D11-B4B54A40E70C}" sibTransId="{726FAA6A-AF35-4175-B2AF-AC043F2A9C55}"/>
    <dgm:cxn modelId="{887710C0-B2C5-4087-9495-75102466441A}" type="presOf" srcId="{FEC88AEF-9422-45EC-94EB-0B7657175EC4}" destId="{B1D5021C-36CE-4290-9087-0724DA75C2E9}" srcOrd="0" destOrd="0" presId="urn:microsoft.com/office/officeart/2018/2/layout/IconCircleList"/>
    <dgm:cxn modelId="{2E171ADC-81F7-4F2D-A285-CF5928119748}" type="presOf" srcId="{11A013D1-819D-4223-977C-8D1F3CC961BE}" destId="{EBE3A0AD-92D7-4E3F-9777-E0D62B7BAA05}" srcOrd="0" destOrd="0" presId="urn:microsoft.com/office/officeart/2018/2/layout/IconCircleList"/>
    <dgm:cxn modelId="{26EED1E4-A5E9-404D-B4C8-D0937E002348}" type="presOf" srcId="{726FAA6A-AF35-4175-B2AF-AC043F2A9C55}" destId="{671525CD-2C02-4305-8C82-9683774AF8D3}" srcOrd="0" destOrd="0" presId="urn:microsoft.com/office/officeart/2018/2/layout/IconCircleList"/>
    <dgm:cxn modelId="{59D699F0-39E7-4A0E-9C58-D4F59082C61F}" type="presOf" srcId="{02E73F23-182B-4374-9289-6F81C4D733F4}" destId="{7C817846-B01B-47CF-9037-0CE2395130CB}" srcOrd="0" destOrd="0" presId="urn:microsoft.com/office/officeart/2018/2/layout/IconCircleList"/>
    <dgm:cxn modelId="{1F2F6CF5-107C-4C43-AA2B-A53A249C609D}" type="presOf" srcId="{2BB71FAA-B3E3-4E61-8E38-B356CB2493F4}" destId="{C2871E19-6E6A-4527-A621-35D0BEB907A9}" srcOrd="0" destOrd="0" presId="urn:microsoft.com/office/officeart/2018/2/layout/IconCircleList"/>
    <dgm:cxn modelId="{42471DFD-7971-44DD-A8DD-185A219BF03F}" srcId="{721669BE-65B0-4A39-BC38-848BB66BAE9C}" destId="{2BB71FAA-B3E3-4E61-8E38-B356CB2493F4}" srcOrd="1" destOrd="0" parTransId="{5F4BA987-0DE3-4C4C-A147-7F24F6020500}" sibTransId="{FEC88AEF-9422-45EC-94EB-0B7657175EC4}"/>
    <dgm:cxn modelId="{195A9244-C355-4DBF-91F4-ECDAA73BD875}" type="presParOf" srcId="{9CC46E5A-35A9-4B4C-8CA0-D4F3441EAC70}" destId="{31001651-A8A3-46C6-86E5-B7AA86A1EFD4}" srcOrd="0" destOrd="0" presId="urn:microsoft.com/office/officeart/2018/2/layout/IconCircleList"/>
    <dgm:cxn modelId="{56625997-2A2E-4593-AD22-9BD903FA5EFA}" type="presParOf" srcId="{31001651-A8A3-46C6-86E5-B7AA86A1EFD4}" destId="{64A1AF0A-16AF-46FD-AD22-01B8C239CC3A}" srcOrd="0" destOrd="0" presId="urn:microsoft.com/office/officeart/2018/2/layout/IconCircleList"/>
    <dgm:cxn modelId="{2874FA0F-5C59-45D0-B746-2FD9A8719D67}" type="presParOf" srcId="{64A1AF0A-16AF-46FD-AD22-01B8C239CC3A}" destId="{F17F6B05-AE0B-40D1-8DF9-ACB126BEF07C}" srcOrd="0" destOrd="0" presId="urn:microsoft.com/office/officeart/2018/2/layout/IconCircleList"/>
    <dgm:cxn modelId="{517513A8-46A5-4D39-9346-CD20B529CF80}" type="presParOf" srcId="{64A1AF0A-16AF-46FD-AD22-01B8C239CC3A}" destId="{02C7C820-D522-4953-9B9D-87CB078AF4C6}" srcOrd="1" destOrd="0" presId="urn:microsoft.com/office/officeart/2018/2/layout/IconCircleList"/>
    <dgm:cxn modelId="{B5493114-AAA0-49A1-9B3E-6002892C6F5A}" type="presParOf" srcId="{64A1AF0A-16AF-46FD-AD22-01B8C239CC3A}" destId="{4F19A7A6-9612-4F0C-A8BA-42EF2BC944FB}" srcOrd="2" destOrd="0" presId="urn:microsoft.com/office/officeart/2018/2/layout/IconCircleList"/>
    <dgm:cxn modelId="{75120274-635C-47A2-82C3-62ABFDF35D72}" type="presParOf" srcId="{64A1AF0A-16AF-46FD-AD22-01B8C239CC3A}" destId="{7C817846-B01B-47CF-9037-0CE2395130CB}" srcOrd="3" destOrd="0" presId="urn:microsoft.com/office/officeart/2018/2/layout/IconCircleList"/>
    <dgm:cxn modelId="{40348B52-53E6-452C-A877-6BE412A3CDD5}" type="presParOf" srcId="{31001651-A8A3-46C6-86E5-B7AA86A1EFD4}" destId="{671525CD-2C02-4305-8C82-9683774AF8D3}" srcOrd="1" destOrd="0" presId="urn:microsoft.com/office/officeart/2018/2/layout/IconCircleList"/>
    <dgm:cxn modelId="{F5C07A1D-3DC9-4964-82F0-1CB9969DEC29}" type="presParOf" srcId="{31001651-A8A3-46C6-86E5-B7AA86A1EFD4}" destId="{3FA21EB3-1246-437B-9CF9-DC077E822DB9}" srcOrd="2" destOrd="0" presId="urn:microsoft.com/office/officeart/2018/2/layout/IconCircleList"/>
    <dgm:cxn modelId="{FEC528A8-815B-4F5D-A48D-1A0C27CB60ED}" type="presParOf" srcId="{3FA21EB3-1246-437B-9CF9-DC077E822DB9}" destId="{E341CAE7-E075-4FDA-9857-089B409E06E9}" srcOrd="0" destOrd="0" presId="urn:microsoft.com/office/officeart/2018/2/layout/IconCircleList"/>
    <dgm:cxn modelId="{A3953338-454D-4C99-88D2-98971AF7A1BD}" type="presParOf" srcId="{3FA21EB3-1246-437B-9CF9-DC077E822DB9}" destId="{08ED1249-7072-4EBA-99EF-BDB9AC2C0189}" srcOrd="1" destOrd="0" presId="urn:microsoft.com/office/officeart/2018/2/layout/IconCircleList"/>
    <dgm:cxn modelId="{11EBEB83-3390-481A-A1EA-6C7F2E306339}" type="presParOf" srcId="{3FA21EB3-1246-437B-9CF9-DC077E822DB9}" destId="{290D484C-2FA1-4E45-A6FF-A4854584FAE0}" srcOrd="2" destOrd="0" presId="urn:microsoft.com/office/officeart/2018/2/layout/IconCircleList"/>
    <dgm:cxn modelId="{0C9A348C-695F-4E78-88A5-A1464248D3C9}" type="presParOf" srcId="{3FA21EB3-1246-437B-9CF9-DC077E822DB9}" destId="{C2871E19-6E6A-4527-A621-35D0BEB907A9}" srcOrd="3" destOrd="0" presId="urn:microsoft.com/office/officeart/2018/2/layout/IconCircleList"/>
    <dgm:cxn modelId="{AAC3AFA6-AB97-4BEC-9600-0D68CEF36DDF}" type="presParOf" srcId="{31001651-A8A3-46C6-86E5-B7AA86A1EFD4}" destId="{B1D5021C-36CE-4290-9087-0724DA75C2E9}" srcOrd="3" destOrd="0" presId="urn:microsoft.com/office/officeart/2018/2/layout/IconCircleList"/>
    <dgm:cxn modelId="{4F75590B-7F3D-4D57-AA44-FA7908023E69}" type="presParOf" srcId="{31001651-A8A3-46C6-86E5-B7AA86A1EFD4}" destId="{7291C2DA-26DC-4D77-AF41-B87680899115}" srcOrd="4" destOrd="0" presId="urn:microsoft.com/office/officeart/2018/2/layout/IconCircleList"/>
    <dgm:cxn modelId="{634FBF32-18DA-469C-BFC0-5C83E0AE8943}" type="presParOf" srcId="{7291C2DA-26DC-4D77-AF41-B87680899115}" destId="{41CA0803-88E6-4D0A-9F60-9C9D7A443F2B}" srcOrd="0" destOrd="0" presId="urn:microsoft.com/office/officeart/2018/2/layout/IconCircleList"/>
    <dgm:cxn modelId="{4F1030C6-8E95-4C54-AAF4-E499A9DE5B28}" type="presParOf" srcId="{7291C2DA-26DC-4D77-AF41-B87680899115}" destId="{3D9EE2D9-59E6-4BF1-8672-D1A2A474D012}" srcOrd="1" destOrd="0" presId="urn:microsoft.com/office/officeart/2018/2/layout/IconCircleList"/>
    <dgm:cxn modelId="{85E5A9D4-997A-4523-94F1-FB0A921734BD}" type="presParOf" srcId="{7291C2DA-26DC-4D77-AF41-B87680899115}" destId="{A6552AC1-990B-44DF-A56B-4C40BEC84CBE}" srcOrd="2" destOrd="0" presId="urn:microsoft.com/office/officeart/2018/2/layout/IconCircleList"/>
    <dgm:cxn modelId="{29638A20-016B-4DE5-B84C-D4AE94BB6763}" type="presParOf" srcId="{7291C2DA-26DC-4D77-AF41-B87680899115}" destId="{EBE3A0AD-92D7-4E3F-9777-E0D62B7BAA05}"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BB13D64-E7F9-4773-A9D7-5E75A8AF27FC}"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BB008502-4525-431B-B682-32307DA5AA9A}">
      <dgm:prSet/>
      <dgm:spPr/>
      <dgm:t>
        <a:bodyPr/>
        <a:lstStyle/>
        <a:p>
          <a:r>
            <a:rPr lang="en-US" b="1"/>
            <a:t>TITLE 5 §51023.5 (a)</a:t>
          </a:r>
          <a:endParaRPr lang="en-US"/>
        </a:p>
      </dgm:t>
    </dgm:pt>
    <dgm:pt modelId="{DF1B497C-195A-4569-9588-165D798F5A4C}" type="parTrans" cxnId="{80D729E9-9830-4468-946F-87F6911BBE62}">
      <dgm:prSet/>
      <dgm:spPr/>
      <dgm:t>
        <a:bodyPr/>
        <a:lstStyle/>
        <a:p>
          <a:endParaRPr lang="en-US"/>
        </a:p>
      </dgm:t>
    </dgm:pt>
    <dgm:pt modelId="{2FBA458D-9547-48C7-8721-7D74628312F7}" type="sibTrans" cxnId="{80D729E9-9830-4468-946F-87F6911BBE62}">
      <dgm:prSet/>
      <dgm:spPr/>
      <dgm:t>
        <a:bodyPr/>
        <a:lstStyle/>
        <a:p>
          <a:endParaRPr lang="en-US"/>
        </a:p>
      </dgm:t>
    </dgm:pt>
    <dgm:pt modelId="{8CB2C4E6-D82D-4687-B742-F4D3533EE4FD}">
      <dgm:prSet/>
      <dgm:spPr/>
      <dgm:t>
        <a:bodyPr/>
        <a:lstStyle/>
        <a:p>
          <a:r>
            <a:rPr lang="en-US"/>
            <a:t>The governing board shall adopt policies and procedures that provide district and college staff the opportunity to participate effectively in district and college governance.</a:t>
          </a:r>
        </a:p>
      </dgm:t>
    </dgm:pt>
    <dgm:pt modelId="{7F02C914-7248-4314-8B5E-1F4AA407F3D7}" type="parTrans" cxnId="{BB42374C-49F6-4A37-B0D3-B14343787D99}">
      <dgm:prSet/>
      <dgm:spPr/>
      <dgm:t>
        <a:bodyPr/>
        <a:lstStyle/>
        <a:p>
          <a:endParaRPr lang="en-US"/>
        </a:p>
      </dgm:t>
    </dgm:pt>
    <dgm:pt modelId="{FDCCC8FE-0B0D-4E27-A7AE-EEFD1C9BEEDC}" type="sibTrans" cxnId="{BB42374C-49F6-4A37-B0D3-B14343787D99}">
      <dgm:prSet/>
      <dgm:spPr/>
      <dgm:t>
        <a:bodyPr/>
        <a:lstStyle/>
        <a:p>
          <a:endParaRPr lang="en-US"/>
        </a:p>
      </dgm:t>
    </dgm:pt>
    <dgm:pt modelId="{E903EB95-8824-4CB6-87AF-52291212D5C5}" type="pres">
      <dgm:prSet presAssocID="{7BB13D64-E7F9-4773-A9D7-5E75A8AF27FC}" presName="linear" presStyleCnt="0">
        <dgm:presLayoutVars>
          <dgm:animLvl val="lvl"/>
          <dgm:resizeHandles val="exact"/>
        </dgm:presLayoutVars>
      </dgm:prSet>
      <dgm:spPr/>
    </dgm:pt>
    <dgm:pt modelId="{101F7031-3E52-4875-9A57-A6A88916DF5F}" type="pres">
      <dgm:prSet presAssocID="{BB008502-4525-431B-B682-32307DA5AA9A}" presName="parentText" presStyleLbl="node1" presStyleIdx="0" presStyleCnt="2">
        <dgm:presLayoutVars>
          <dgm:chMax val="0"/>
          <dgm:bulletEnabled val="1"/>
        </dgm:presLayoutVars>
      </dgm:prSet>
      <dgm:spPr/>
    </dgm:pt>
    <dgm:pt modelId="{220C9772-185F-4090-9D53-A54FA4F708A8}" type="pres">
      <dgm:prSet presAssocID="{2FBA458D-9547-48C7-8721-7D74628312F7}" presName="spacer" presStyleCnt="0"/>
      <dgm:spPr/>
    </dgm:pt>
    <dgm:pt modelId="{277D7CBB-B039-4B84-8AB3-14216DA7DE2F}" type="pres">
      <dgm:prSet presAssocID="{8CB2C4E6-D82D-4687-B742-F4D3533EE4FD}" presName="parentText" presStyleLbl="node1" presStyleIdx="1" presStyleCnt="2">
        <dgm:presLayoutVars>
          <dgm:chMax val="0"/>
          <dgm:bulletEnabled val="1"/>
        </dgm:presLayoutVars>
      </dgm:prSet>
      <dgm:spPr/>
    </dgm:pt>
  </dgm:ptLst>
  <dgm:cxnLst>
    <dgm:cxn modelId="{BB42374C-49F6-4A37-B0D3-B14343787D99}" srcId="{7BB13D64-E7F9-4773-A9D7-5E75A8AF27FC}" destId="{8CB2C4E6-D82D-4687-B742-F4D3533EE4FD}" srcOrd="1" destOrd="0" parTransId="{7F02C914-7248-4314-8B5E-1F4AA407F3D7}" sibTransId="{FDCCC8FE-0B0D-4E27-A7AE-EEFD1C9BEEDC}"/>
    <dgm:cxn modelId="{41D29694-9BDF-427E-8654-777B4C55062C}" type="presOf" srcId="{BB008502-4525-431B-B682-32307DA5AA9A}" destId="{101F7031-3E52-4875-9A57-A6A88916DF5F}" srcOrd="0" destOrd="0" presId="urn:microsoft.com/office/officeart/2005/8/layout/vList2"/>
    <dgm:cxn modelId="{52EA90D8-EE3F-4EF5-A23B-7E278340975D}" type="presOf" srcId="{7BB13D64-E7F9-4773-A9D7-5E75A8AF27FC}" destId="{E903EB95-8824-4CB6-87AF-52291212D5C5}" srcOrd="0" destOrd="0" presId="urn:microsoft.com/office/officeart/2005/8/layout/vList2"/>
    <dgm:cxn modelId="{99AFE1E8-38C1-496C-8234-A049DFA1FBDC}" type="presOf" srcId="{8CB2C4E6-D82D-4687-B742-F4D3533EE4FD}" destId="{277D7CBB-B039-4B84-8AB3-14216DA7DE2F}" srcOrd="0" destOrd="0" presId="urn:microsoft.com/office/officeart/2005/8/layout/vList2"/>
    <dgm:cxn modelId="{80D729E9-9830-4468-946F-87F6911BBE62}" srcId="{7BB13D64-E7F9-4773-A9D7-5E75A8AF27FC}" destId="{BB008502-4525-431B-B682-32307DA5AA9A}" srcOrd="0" destOrd="0" parTransId="{DF1B497C-195A-4569-9588-165D798F5A4C}" sibTransId="{2FBA458D-9547-48C7-8721-7D74628312F7}"/>
    <dgm:cxn modelId="{14E50B30-92E0-411F-971D-8980EE576030}" type="presParOf" srcId="{E903EB95-8824-4CB6-87AF-52291212D5C5}" destId="{101F7031-3E52-4875-9A57-A6A88916DF5F}" srcOrd="0" destOrd="0" presId="urn:microsoft.com/office/officeart/2005/8/layout/vList2"/>
    <dgm:cxn modelId="{4A9876C8-A30C-4E89-AA05-ED1351FD0925}" type="presParOf" srcId="{E903EB95-8824-4CB6-87AF-52291212D5C5}" destId="{220C9772-185F-4090-9D53-A54FA4F708A8}" srcOrd="1" destOrd="0" presId="urn:microsoft.com/office/officeart/2005/8/layout/vList2"/>
    <dgm:cxn modelId="{2E60B22A-4309-4299-9AB1-D4AFEA90C0A3}" type="presParOf" srcId="{E903EB95-8824-4CB6-87AF-52291212D5C5}" destId="{277D7CBB-B039-4B84-8AB3-14216DA7DE2F}"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7F6B05-AE0B-40D1-8DF9-ACB126BEF07C}">
      <dsp:nvSpPr>
        <dsp:cNvPr id="0" name=""/>
        <dsp:cNvSpPr/>
      </dsp:nvSpPr>
      <dsp:spPr>
        <a:xfrm>
          <a:off x="260344" y="2276825"/>
          <a:ext cx="657176" cy="657176"/>
        </a:xfrm>
        <a:prstGeom prst="ellipse">
          <a:avLst/>
        </a:prstGeom>
        <a:solidFill>
          <a:schemeClr val="accent5">
            <a:hueOff val="0"/>
            <a:satOff val="0"/>
            <a:lumOff val="0"/>
            <a:alphaOff val="0"/>
          </a:scheme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sp>
    <dsp:sp modelId="{02C7C820-D522-4953-9B9D-87CB078AF4C6}">
      <dsp:nvSpPr>
        <dsp:cNvPr id="0" name=""/>
        <dsp:cNvSpPr/>
      </dsp:nvSpPr>
      <dsp:spPr>
        <a:xfrm>
          <a:off x="398351" y="2414832"/>
          <a:ext cx="381162" cy="3811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7C817846-B01B-47CF-9037-0CE2395130CB}">
      <dsp:nvSpPr>
        <dsp:cNvPr id="0" name=""/>
        <dsp:cNvSpPr/>
      </dsp:nvSpPr>
      <dsp:spPr>
        <a:xfrm>
          <a:off x="987118" y="1947304"/>
          <a:ext cx="1691509" cy="13162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kern="1200" dirty="0"/>
            <a:t>Sustainability of colleges and programs based on initiatives/ legislative mandates </a:t>
          </a:r>
          <a:r>
            <a:rPr lang="en-US" sz="1800" b="1" i="1" kern="1200" dirty="0"/>
            <a:t>must</a:t>
          </a:r>
          <a:r>
            <a:rPr lang="en-US" sz="1800" kern="1200" dirty="0"/>
            <a:t> rely on shared governance and effective decision-making structures </a:t>
          </a:r>
          <a:r>
            <a:rPr lang="en-US" sz="1700" kern="1200" dirty="0"/>
            <a:t>  </a:t>
          </a:r>
        </a:p>
      </dsp:txBody>
      <dsp:txXfrm>
        <a:off x="987118" y="1947304"/>
        <a:ext cx="1691509" cy="1316218"/>
      </dsp:txXfrm>
    </dsp:sp>
    <dsp:sp modelId="{E341CAE7-E075-4FDA-9857-089B409E06E9}">
      <dsp:nvSpPr>
        <dsp:cNvPr id="0" name=""/>
        <dsp:cNvSpPr/>
      </dsp:nvSpPr>
      <dsp:spPr>
        <a:xfrm>
          <a:off x="2948538" y="2276825"/>
          <a:ext cx="657176" cy="657176"/>
        </a:xfrm>
        <a:prstGeom prst="ellipse">
          <a:avLst/>
        </a:prstGeom>
        <a:solidFill>
          <a:schemeClr val="accent5">
            <a:hueOff val="-6116806"/>
            <a:satOff val="42038"/>
            <a:lumOff val="-4118"/>
            <a:alphaOff val="0"/>
          </a:scheme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sp>
    <dsp:sp modelId="{08ED1249-7072-4EBA-99EF-BDB9AC2C0189}">
      <dsp:nvSpPr>
        <dsp:cNvPr id="0" name=""/>
        <dsp:cNvSpPr/>
      </dsp:nvSpPr>
      <dsp:spPr>
        <a:xfrm>
          <a:off x="3086545" y="2414832"/>
          <a:ext cx="381162" cy="3811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C2871E19-6E6A-4527-A621-35D0BEB907A9}">
      <dsp:nvSpPr>
        <dsp:cNvPr id="0" name=""/>
        <dsp:cNvSpPr/>
      </dsp:nvSpPr>
      <dsp:spPr>
        <a:xfrm>
          <a:off x="3773615" y="1935271"/>
          <a:ext cx="1494902" cy="13402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kern="1200" dirty="0"/>
            <a:t>Ensure involvement to represent all faculty disciplines and expertise</a:t>
          </a:r>
        </a:p>
      </dsp:txBody>
      <dsp:txXfrm>
        <a:off x="3773615" y="1935271"/>
        <a:ext cx="1494902" cy="1340284"/>
      </dsp:txXfrm>
    </dsp:sp>
    <dsp:sp modelId="{41CA0803-88E6-4D0A-9F60-9C9D7A443F2B}">
      <dsp:nvSpPr>
        <dsp:cNvPr id="0" name=""/>
        <dsp:cNvSpPr/>
      </dsp:nvSpPr>
      <dsp:spPr>
        <a:xfrm>
          <a:off x="5538430" y="2276825"/>
          <a:ext cx="657176" cy="657176"/>
        </a:xfrm>
        <a:prstGeom prst="ellipse">
          <a:avLst/>
        </a:prstGeom>
        <a:solidFill>
          <a:schemeClr val="accent5">
            <a:hueOff val="-12233612"/>
            <a:satOff val="84076"/>
            <a:lumOff val="-8236"/>
            <a:alphaOff val="0"/>
          </a:scheme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sp>
    <dsp:sp modelId="{3D9EE2D9-59E6-4BF1-8672-D1A2A474D012}">
      <dsp:nvSpPr>
        <dsp:cNvPr id="0" name=""/>
        <dsp:cNvSpPr/>
      </dsp:nvSpPr>
      <dsp:spPr>
        <a:xfrm>
          <a:off x="5676437" y="2414832"/>
          <a:ext cx="381162" cy="38116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EBE3A0AD-92D7-4E3F-9777-E0D62B7BAA05}">
      <dsp:nvSpPr>
        <dsp:cNvPr id="0" name=""/>
        <dsp:cNvSpPr/>
      </dsp:nvSpPr>
      <dsp:spPr>
        <a:xfrm>
          <a:off x="6336429" y="2276825"/>
          <a:ext cx="1549057" cy="6571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kern="1200" dirty="0"/>
            <a:t>High-level oversight body created specifically for leadership that interacts and reports to existing governance structures</a:t>
          </a:r>
        </a:p>
      </dsp:txBody>
      <dsp:txXfrm>
        <a:off x="6336429" y="2276825"/>
        <a:ext cx="1549057" cy="6571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1F7031-3E52-4875-9A57-A6A88916DF5F}">
      <dsp:nvSpPr>
        <dsp:cNvPr id="0" name=""/>
        <dsp:cNvSpPr/>
      </dsp:nvSpPr>
      <dsp:spPr>
        <a:xfrm>
          <a:off x="0" y="376949"/>
          <a:ext cx="8229600" cy="2018250"/>
        </a:xfrm>
        <a:prstGeom prst="roundRect">
          <a:avLst/>
        </a:prstGeom>
        <a:solidFill>
          <a:schemeClr val="accent5">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b="1" kern="1200"/>
            <a:t>TITLE 5 §51023.5 (a)</a:t>
          </a:r>
          <a:endParaRPr lang="en-US" sz="3000" kern="1200"/>
        </a:p>
      </dsp:txBody>
      <dsp:txXfrm>
        <a:off x="98523" y="475472"/>
        <a:ext cx="8032554" cy="1821204"/>
      </dsp:txXfrm>
    </dsp:sp>
    <dsp:sp modelId="{277D7CBB-B039-4B84-8AB3-14216DA7DE2F}">
      <dsp:nvSpPr>
        <dsp:cNvPr id="0" name=""/>
        <dsp:cNvSpPr/>
      </dsp:nvSpPr>
      <dsp:spPr>
        <a:xfrm>
          <a:off x="0" y="2481600"/>
          <a:ext cx="8229600" cy="2018250"/>
        </a:xfrm>
        <a:prstGeom prst="roundRect">
          <a:avLst/>
        </a:prstGeom>
        <a:solidFill>
          <a:schemeClr val="accent5">
            <a:hueOff val="-12233612"/>
            <a:satOff val="84076"/>
            <a:lumOff val="-8236"/>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The governing board shall adopt policies and procedures that provide district and college staff the opportunity to participate effectively in district and college governance.</a:t>
          </a:r>
        </a:p>
      </dsp:txBody>
      <dsp:txXfrm>
        <a:off x="98523" y="2580123"/>
        <a:ext cx="8032554" cy="1821204"/>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E369C9EC-5296-D44A-A7E3-9D50F2CBDD28}" type="datetimeFigureOut">
              <a:rPr lang="en-US" smtClean="0"/>
              <a:t>6/13/2019</a:t>
            </a:fld>
            <a:endParaRPr lang="en-US"/>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20AE1346-2993-0F4D-AEB3-7C0F53CDDF6D}" type="slidenum">
              <a:rPr lang="en-US" smtClean="0"/>
              <a:t>‹#›</a:t>
            </a:fld>
            <a:endParaRPr lang="en-US"/>
          </a:p>
        </p:txBody>
      </p:sp>
    </p:spTree>
    <p:extLst>
      <p:ext uri="{BB962C8B-B14F-4D97-AF65-F5344CB8AC3E}">
        <p14:creationId xmlns:p14="http://schemas.microsoft.com/office/powerpoint/2010/main" val="1093976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AC8C79D6-1503-7C47-8D3D-9B8B046E9A19}" type="datetimeFigureOut">
              <a:rPr lang="en-US" smtClean="0"/>
              <a:t>6/13/2019</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A898C551-7708-9B49-90E3-D153F408E572}" type="slidenum">
              <a:rPr lang="en-US" smtClean="0"/>
              <a:t>‹#›</a:t>
            </a:fld>
            <a:endParaRPr lang="en-US"/>
          </a:p>
        </p:txBody>
      </p:sp>
    </p:spTree>
    <p:extLst>
      <p:ext uri="{BB962C8B-B14F-4D97-AF65-F5344CB8AC3E}">
        <p14:creationId xmlns:p14="http://schemas.microsoft.com/office/powerpoint/2010/main" val="5880962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briarpatchmagazine.com/articles/view/a-note-on-call-out-culture"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1</a:t>
            </a:fld>
            <a:endParaRPr lang="en-US"/>
          </a:p>
        </p:txBody>
      </p:sp>
    </p:spTree>
    <p:extLst>
      <p:ext uri="{BB962C8B-B14F-4D97-AF65-F5344CB8AC3E}">
        <p14:creationId xmlns:p14="http://schemas.microsoft.com/office/powerpoint/2010/main" val="5771750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42926">
              <a:defRPr sz="1200">
                <a:solidFill>
                  <a:schemeClr val="tx1"/>
                </a:solidFill>
                <a:latin typeface="Times New Roman" charset="0"/>
                <a:ea typeface="ＭＳ Ｐゴシック" charset="0"/>
                <a:cs typeface="ＭＳ Ｐゴシック" charset="0"/>
              </a:defRPr>
            </a:lvl1pPr>
            <a:lvl2pPr marL="753054" indent="-289636" defTabSz="942926">
              <a:defRPr sz="1200">
                <a:solidFill>
                  <a:schemeClr val="tx1"/>
                </a:solidFill>
                <a:latin typeface="Times New Roman" charset="0"/>
                <a:ea typeface="ＭＳ Ｐゴシック" charset="0"/>
              </a:defRPr>
            </a:lvl2pPr>
            <a:lvl3pPr marL="1158545" indent="-231709" defTabSz="942926">
              <a:defRPr sz="1200">
                <a:solidFill>
                  <a:schemeClr val="tx1"/>
                </a:solidFill>
                <a:latin typeface="Times New Roman" charset="0"/>
                <a:ea typeface="ＭＳ Ｐゴシック" charset="0"/>
              </a:defRPr>
            </a:lvl3pPr>
            <a:lvl4pPr marL="1621963" indent="-231709" defTabSz="942926">
              <a:defRPr sz="1200">
                <a:solidFill>
                  <a:schemeClr val="tx1"/>
                </a:solidFill>
                <a:latin typeface="Times New Roman" charset="0"/>
                <a:ea typeface="ＭＳ Ｐゴシック" charset="0"/>
              </a:defRPr>
            </a:lvl4pPr>
            <a:lvl5pPr marL="2085381" indent="-231709" defTabSz="942926">
              <a:defRPr sz="1200">
                <a:solidFill>
                  <a:schemeClr val="tx1"/>
                </a:solidFill>
                <a:latin typeface="Times New Roman" charset="0"/>
                <a:ea typeface="ＭＳ Ｐゴシック" charset="0"/>
              </a:defRPr>
            </a:lvl5pPr>
            <a:lvl6pPr marL="2548799" indent="-231709" defTabSz="942926" eaLnBrk="0" fontAlgn="base" hangingPunct="0">
              <a:spcBef>
                <a:spcPct val="30000"/>
              </a:spcBef>
              <a:spcAft>
                <a:spcPct val="0"/>
              </a:spcAft>
              <a:defRPr sz="1200">
                <a:solidFill>
                  <a:schemeClr val="tx1"/>
                </a:solidFill>
                <a:latin typeface="Times New Roman" charset="0"/>
                <a:ea typeface="ＭＳ Ｐゴシック" charset="0"/>
              </a:defRPr>
            </a:lvl6pPr>
            <a:lvl7pPr marL="3012215" indent="-231709" defTabSz="942926" eaLnBrk="0" fontAlgn="base" hangingPunct="0">
              <a:spcBef>
                <a:spcPct val="30000"/>
              </a:spcBef>
              <a:spcAft>
                <a:spcPct val="0"/>
              </a:spcAft>
              <a:defRPr sz="1200">
                <a:solidFill>
                  <a:schemeClr val="tx1"/>
                </a:solidFill>
                <a:latin typeface="Times New Roman" charset="0"/>
                <a:ea typeface="ＭＳ Ｐゴシック" charset="0"/>
              </a:defRPr>
            </a:lvl7pPr>
            <a:lvl8pPr marL="3475633" indent="-231709" defTabSz="942926" eaLnBrk="0" fontAlgn="base" hangingPunct="0">
              <a:spcBef>
                <a:spcPct val="30000"/>
              </a:spcBef>
              <a:spcAft>
                <a:spcPct val="0"/>
              </a:spcAft>
              <a:defRPr sz="1200">
                <a:solidFill>
                  <a:schemeClr val="tx1"/>
                </a:solidFill>
                <a:latin typeface="Times New Roman" charset="0"/>
                <a:ea typeface="ＭＳ Ｐゴシック" charset="0"/>
              </a:defRPr>
            </a:lvl8pPr>
            <a:lvl9pPr marL="3939051" indent="-231709" defTabSz="942926" eaLnBrk="0" fontAlgn="base" hangingPunct="0">
              <a:spcBef>
                <a:spcPct val="30000"/>
              </a:spcBef>
              <a:spcAft>
                <a:spcPct val="0"/>
              </a:spcAft>
              <a:defRPr sz="1200">
                <a:solidFill>
                  <a:schemeClr val="tx1"/>
                </a:solidFill>
                <a:latin typeface="Times New Roman" charset="0"/>
                <a:ea typeface="ＭＳ Ｐゴシック" charset="0"/>
              </a:defRPr>
            </a:lvl9pPr>
          </a:lstStyle>
          <a:p>
            <a:fld id="{06B15591-4B94-3247-AC20-4F612D0BC543}" type="slidenum">
              <a:rPr lang="en-US">
                <a:solidFill>
                  <a:schemeClr val="bg1"/>
                </a:solidFill>
              </a:rPr>
              <a:pPr/>
              <a:t>12</a:t>
            </a:fld>
            <a:endParaRPr lang="en-US">
              <a:solidFill>
                <a:schemeClr val="bg1"/>
              </a:solidFill>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xfrm>
            <a:off x="947535" y="4459848"/>
            <a:ext cx="6159782" cy="51855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dirty="0">
                <a:latin typeface="Times New Roman" charset="0"/>
                <a:ea typeface="ＭＳ Ｐゴシック" charset="0"/>
                <a:cs typeface="ＭＳ Ｐゴシック" charset="0"/>
              </a:rPr>
              <a:t>Defined in Title 5 but not Education Code; note that the 2005 appellate court decision </a:t>
            </a:r>
          </a:p>
          <a:p>
            <a:r>
              <a:rPr lang="en-US" dirty="0">
                <a:latin typeface="Times New Roman" charset="0"/>
                <a:ea typeface="ＭＳ Ｐゴシック" charset="0"/>
                <a:cs typeface="ＭＳ Ｐゴシック" charset="0"/>
              </a:rPr>
              <a:t>recognized local senates as having legal standing</a:t>
            </a:r>
          </a:p>
        </p:txBody>
      </p:sp>
    </p:spTree>
    <p:extLst>
      <p:ext uri="{BB962C8B-B14F-4D97-AF65-F5344CB8AC3E}">
        <p14:creationId xmlns:p14="http://schemas.microsoft.com/office/powerpoint/2010/main" val="4138093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HAND OUT 10+1 CARDS!</a:t>
            </a:r>
          </a:p>
        </p:txBody>
      </p:sp>
      <p:sp>
        <p:nvSpPr>
          <p:cNvPr id="4" name="Slide Number Placeholder 3"/>
          <p:cNvSpPr>
            <a:spLocks noGrp="1"/>
          </p:cNvSpPr>
          <p:nvPr>
            <p:ph type="sldNum" sz="quarter" idx="5"/>
          </p:nvPr>
        </p:nvSpPr>
        <p:spPr/>
        <p:txBody>
          <a:bodyPr/>
          <a:lstStyle/>
          <a:p>
            <a:fld id="{76E77EC7-3D42-4340-B5F7-26BCB61F7111}" type="slidenum">
              <a:rPr lang="en-US" smtClean="0"/>
              <a:t>13</a:t>
            </a:fld>
            <a:endParaRPr lang="en-US" dirty="0"/>
          </a:p>
        </p:txBody>
      </p:sp>
    </p:spTree>
    <p:extLst>
      <p:ext uri="{BB962C8B-B14F-4D97-AF65-F5344CB8AC3E}">
        <p14:creationId xmlns:p14="http://schemas.microsoft.com/office/powerpoint/2010/main" val="7083316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42926">
              <a:defRPr sz="1200">
                <a:solidFill>
                  <a:schemeClr val="tx1"/>
                </a:solidFill>
                <a:latin typeface="Times New Roman" charset="0"/>
                <a:ea typeface="ＭＳ Ｐゴシック" charset="0"/>
                <a:cs typeface="ＭＳ Ｐゴシック" charset="0"/>
              </a:defRPr>
            </a:lvl1pPr>
            <a:lvl2pPr marL="753054" indent="-289636" defTabSz="942926">
              <a:defRPr sz="1200">
                <a:solidFill>
                  <a:schemeClr val="tx1"/>
                </a:solidFill>
                <a:latin typeface="Times New Roman" charset="0"/>
                <a:ea typeface="ＭＳ Ｐゴシック" charset="0"/>
              </a:defRPr>
            </a:lvl2pPr>
            <a:lvl3pPr marL="1158545" indent="-231709" defTabSz="942926">
              <a:defRPr sz="1200">
                <a:solidFill>
                  <a:schemeClr val="tx1"/>
                </a:solidFill>
                <a:latin typeface="Times New Roman" charset="0"/>
                <a:ea typeface="ＭＳ Ｐゴシック" charset="0"/>
              </a:defRPr>
            </a:lvl3pPr>
            <a:lvl4pPr marL="1621963" indent="-231709" defTabSz="942926">
              <a:defRPr sz="1200">
                <a:solidFill>
                  <a:schemeClr val="tx1"/>
                </a:solidFill>
                <a:latin typeface="Times New Roman" charset="0"/>
                <a:ea typeface="ＭＳ Ｐゴシック" charset="0"/>
              </a:defRPr>
            </a:lvl4pPr>
            <a:lvl5pPr marL="2085381" indent="-231709" defTabSz="942926">
              <a:defRPr sz="1200">
                <a:solidFill>
                  <a:schemeClr val="tx1"/>
                </a:solidFill>
                <a:latin typeface="Times New Roman" charset="0"/>
                <a:ea typeface="ＭＳ Ｐゴシック" charset="0"/>
              </a:defRPr>
            </a:lvl5pPr>
            <a:lvl6pPr marL="2548799" indent="-231709" defTabSz="942926" eaLnBrk="0" fontAlgn="base" hangingPunct="0">
              <a:spcBef>
                <a:spcPct val="30000"/>
              </a:spcBef>
              <a:spcAft>
                <a:spcPct val="0"/>
              </a:spcAft>
              <a:defRPr sz="1200">
                <a:solidFill>
                  <a:schemeClr val="tx1"/>
                </a:solidFill>
                <a:latin typeface="Times New Roman" charset="0"/>
                <a:ea typeface="ＭＳ Ｐゴシック" charset="0"/>
              </a:defRPr>
            </a:lvl6pPr>
            <a:lvl7pPr marL="3012215" indent="-231709" defTabSz="942926" eaLnBrk="0" fontAlgn="base" hangingPunct="0">
              <a:spcBef>
                <a:spcPct val="30000"/>
              </a:spcBef>
              <a:spcAft>
                <a:spcPct val="0"/>
              </a:spcAft>
              <a:defRPr sz="1200">
                <a:solidFill>
                  <a:schemeClr val="tx1"/>
                </a:solidFill>
                <a:latin typeface="Times New Roman" charset="0"/>
                <a:ea typeface="ＭＳ Ｐゴシック" charset="0"/>
              </a:defRPr>
            </a:lvl7pPr>
            <a:lvl8pPr marL="3475633" indent="-231709" defTabSz="942926" eaLnBrk="0" fontAlgn="base" hangingPunct="0">
              <a:spcBef>
                <a:spcPct val="30000"/>
              </a:spcBef>
              <a:spcAft>
                <a:spcPct val="0"/>
              </a:spcAft>
              <a:defRPr sz="1200">
                <a:solidFill>
                  <a:schemeClr val="tx1"/>
                </a:solidFill>
                <a:latin typeface="Times New Roman" charset="0"/>
                <a:ea typeface="ＭＳ Ｐゴシック" charset="0"/>
              </a:defRPr>
            </a:lvl8pPr>
            <a:lvl9pPr marL="3939051" indent="-231709" defTabSz="942926" eaLnBrk="0" fontAlgn="base" hangingPunct="0">
              <a:spcBef>
                <a:spcPct val="30000"/>
              </a:spcBef>
              <a:spcAft>
                <a:spcPct val="0"/>
              </a:spcAft>
              <a:defRPr sz="1200">
                <a:solidFill>
                  <a:schemeClr val="tx1"/>
                </a:solidFill>
                <a:latin typeface="Times New Roman" charset="0"/>
                <a:ea typeface="ＭＳ Ｐゴシック" charset="0"/>
              </a:defRPr>
            </a:lvl9pPr>
          </a:lstStyle>
          <a:p>
            <a:fld id="{42255BA7-7896-4C43-994C-3C7791959424}" type="slidenum">
              <a:rPr lang="en-US">
                <a:solidFill>
                  <a:schemeClr val="bg1"/>
                </a:solidFill>
              </a:rPr>
              <a:pPr/>
              <a:t>14</a:t>
            </a:fld>
            <a:endParaRPr lang="en-US">
              <a:solidFill>
                <a:schemeClr val="bg1"/>
              </a:solidFill>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xfrm>
            <a:off x="947537" y="4459848"/>
            <a:ext cx="6264705" cy="51855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dirty="0">
                <a:latin typeface="Times New Roman" charset="0"/>
                <a:ea typeface="ＭＳ Ｐゴシック" charset="0"/>
                <a:cs typeface="ＭＳ Ｐゴシック" charset="0"/>
              </a:rPr>
              <a:t>Examples may include: Faculty office reorganization; reorganization; classroom usage; marketing plan; efforts </a:t>
            </a:r>
          </a:p>
          <a:p>
            <a:r>
              <a:rPr lang="en-US" dirty="0">
                <a:latin typeface="Times New Roman" charset="0"/>
                <a:ea typeface="ＭＳ Ｐゴシック" charset="0"/>
                <a:cs typeface="ＭＳ Ｐゴシック" charset="0"/>
              </a:rPr>
              <a:t>of the college foundation</a:t>
            </a:r>
          </a:p>
          <a:p>
            <a:r>
              <a:rPr lang="en-US" dirty="0">
                <a:latin typeface="Times New Roman" charset="0"/>
                <a:ea typeface="ＭＳ Ｐゴシック" charset="0"/>
                <a:cs typeface="ＭＳ Ｐゴシック" charset="0"/>
              </a:rPr>
              <a:t>Role AND Responsibility</a:t>
            </a:r>
          </a:p>
        </p:txBody>
      </p:sp>
    </p:spTree>
    <p:extLst>
      <p:ext uri="{BB962C8B-B14F-4D97-AF65-F5344CB8AC3E}">
        <p14:creationId xmlns:p14="http://schemas.microsoft.com/office/powerpoint/2010/main" val="1215277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 voice, too!</a:t>
            </a:r>
          </a:p>
        </p:txBody>
      </p:sp>
      <p:sp>
        <p:nvSpPr>
          <p:cNvPr id="4" name="Slide Number Placeholder 3"/>
          <p:cNvSpPr>
            <a:spLocks noGrp="1"/>
          </p:cNvSpPr>
          <p:nvPr>
            <p:ph type="sldNum" sz="quarter" idx="5"/>
          </p:nvPr>
        </p:nvSpPr>
        <p:spPr/>
        <p:txBody>
          <a:bodyPr/>
          <a:lstStyle/>
          <a:p>
            <a:fld id="{76E77EC7-3D42-4340-B5F7-26BCB61F7111}" type="slidenum">
              <a:rPr lang="en-US" smtClean="0"/>
              <a:t>15</a:t>
            </a:fld>
            <a:endParaRPr lang="en-US" dirty="0"/>
          </a:p>
        </p:txBody>
      </p:sp>
    </p:spTree>
    <p:extLst>
      <p:ext uri="{BB962C8B-B14F-4D97-AF65-F5344CB8AC3E}">
        <p14:creationId xmlns:p14="http://schemas.microsoft.com/office/powerpoint/2010/main" val="35546688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Classified Professionals</a:t>
            </a:r>
          </a:p>
        </p:txBody>
      </p:sp>
      <p:sp>
        <p:nvSpPr>
          <p:cNvPr id="4" name="Slide Number Placeholder 3"/>
          <p:cNvSpPr>
            <a:spLocks noGrp="1"/>
          </p:cNvSpPr>
          <p:nvPr>
            <p:ph type="sldNum" sz="quarter" idx="5"/>
          </p:nvPr>
        </p:nvSpPr>
        <p:spPr/>
        <p:txBody>
          <a:bodyPr/>
          <a:lstStyle/>
          <a:p>
            <a:fld id="{76E77EC7-3D42-4340-B5F7-26BCB61F7111}" type="slidenum">
              <a:rPr lang="en-US" smtClean="0"/>
              <a:t>16</a:t>
            </a:fld>
            <a:endParaRPr lang="en-US" dirty="0"/>
          </a:p>
        </p:txBody>
      </p:sp>
    </p:spTree>
    <p:extLst>
      <p:ext uri="{BB962C8B-B14F-4D97-AF65-F5344CB8AC3E}">
        <p14:creationId xmlns:p14="http://schemas.microsoft.com/office/powerpoint/2010/main" val="36143651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53358" indent="-276797">
              <a:spcAft>
                <a:spcPts val="464"/>
              </a:spcAft>
              <a:buSzPts val="2040"/>
              <a:buChar char="●"/>
            </a:pPr>
            <a:r>
              <a:rPr lang="en-US" dirty="0">
                <a:cs typeface="Times New Roman" panose="02020603050405020304" pitchFamily="18" charset="0"/>
              </a:rPr>
              <a:t>Academic Calendar</a:t>
            </a:r>
          </a:p>
          <a:p>
            <a:pPr marL="353358" indent="-276797">
              <a:spcAft>
                <a:spcPts val="464"/>
              </a:spcAft>
              <a:buSzPts val="2040"/>
              <a:buChar char="●"/>
            </a:pPr>
            <a:r>
              <a:rPr lang="en-US" dirty="0">
                <a:cs typeface="Times New Roman" panose="02020603050405020304" pitchFamily="18" charset="0"/>
              </a:rPr>
              <a:t>Faculty Evaluations</a:t>
            </a:r>
          </a:p>
          <a:p>
            <a:pPr marL="353358" indent="-276797">
              <a:spcAft>
                <a:spcPts val="464"/>
              </a:spcAft>
              <a:buSzPts val="2040"/>
              <a:buChar char="●"/>
            </a:pPr>
            <a:r>
              <a:rPr lang="en-US" dirty="0">
                <a:cs typeface="Times New Roman" panose="02020603050405020304" pitchFamily="18" charset="0"/>
              </a:rPr>
              <a:t>Tenure Review Process</a:t>
            </a:r>
          </a:p>
          <a:p>
            <a:pPr marL="353358" indent="-276797">
              <a:spcAft>
                <a:spcPts val="464"/>
              </a:spcAft>
              <a:buSzPts val="2040"/>
              <a:buChar char="●"/>
            </a:pPr>
            <a:r>
              <a:rPr lang="en-US" dirty="0">
                <a:cs typeface="Times New Roman" panose="02020603050405020304" pitchFamily="18" charset="0"/>
              </a:rPr>
              <a:t>Faculty Hiring Procedures</a:t>
            </a:r>
          </a:p>
          <a:p>
            <a:pPr marL="353358" indent="-276797">
              <a:spcAft>
                <a:spcPts val="464"/>
              </a:spcAft>
              <a:buSzPts val="2040"/>
              <a:buChar char="●"/>
            </a:pPr>
            <a:r>
              <a:rPr lang="en-US" dirty="0">
                <a:cs typeface="Times New Roman" panose="02020603050405020304" pitchFamily="18" charset="0"/>
              </a:rPr>
              <a:t>Enrollment Management</a:t>
            </a:r>
          </a:p>
          <a:p>
            <a:pPr marL="353358" indent="-276797">
              <a:spcAft>
                <a:spcPts val="464"/>
              </a:spcAft>
              <a:buSzPts val="2040"/>
              <a:buChar char="●"/>
            </a:pPr>
            <a:r>
              <a:rPr lang="en-US" dirty="0">
                <a:cs typeface="Times New Roman" panose="02020603050405020304" pitchFamily="18" charset="0"/>
              </a:rPr>
              <a:t>Program Viability/Discontinuance</a:t>
            </a:r>
          </a:p>
          <a:p>
            <a:pPr marL="353358" indent="-276797">
              <a:spcAft>
                <a:spcPts val="464"/>
              </a:spcAft>
              <a:buSzPts val="2040"/>
              <a:buChar char="●"/>
            </a:pPr>
            <a:r>
              <a:rPr lang="en-US" dirty="0">
                <a:cs typeface="Times New Roman" panose="02020603050405020304" pitchFamily="18" charset="0"/>
              </a:rPr>
              <a:t>Office Assignment</a:t>
            </a:r>
          </a:p>
          <a:p>
            <a:pPr marL="353358" indent="-276797">
              <a:spcAft>
                <a:spcPts val="464"/>
              </a:spcAft>
              <a:buSzPts val="2040"/>
              <a:buChar char="●"/>
            </a:pPr>
            <a:r>
              <a:rPr lang="en-US" dirty="0">
                <a:cs typeface="Times New Roman" panose="02020603050405020304" pitchFamily="18" charset="0"/>
              </a:rPr>
              <a:t>Textbooks</a:t>
            </a:r>
          </a:p>
          <a:p>
            <a:pPr marL="353358" indent="-276797">
              <a:spcAft>
                <a:spcPts val="464"/>
              </a:spcAft>
              <a:buSzPts val="2040"/>
              <a:buChar char="●"/>
            </a:pPr>
            <a:r>
              <a:rPr lang="en-US" dirty="0">
                <a:cs typeface="Times New Roman" panose="02020603050405020304" pitchFamily="18" charset="0"/>
              </a:rPr>
              <a:t>Professional Development</a:t>
            </a:r>
          </a:p>
        </p:txBody>
      </p:sp>
      <p:sp>
        <p:nvSpPr>
          <p:cNvPr id="4" name="Slide Number Placeholder 3"/>
          <p:cNvSpPr>
            <a:spLocks noGrp="1"/>
          </p:cNvSpPr>
          <p:nvPr>
            <p:ph type="sldNum" sz="quarter" idx="5"/>
          </p:nvPr>
        </p:nvSpPr>
        <p:spPr/>
        <p:txBody>
          <a:bodyPr/>
          <a:lstStyle/>
          <a:p>
            <a:fld id="{76E77EC7-3D42-4340-B5F7-26BCB61F7111}" type="slidenum">
              <a:rPr lang="en-US" smtClean="0"/>
              <a:t>17</a:t>
            </a:fld>
            <a:endParaRPr lang="en-US" dirty="0"/>
          </a:p>
        </p:txBody>
      </p:sp>
    </p:spTree>
    <p:extLst>
      <p:ext uri="{BB962C8B-B14F-4D97-AF65-F5344CB8AC3E}">
        <p14:creationId xmlns:p14="http://schemas.microsoft.com/office/powerpoint/2010/main" val="30561543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Students, Unions… it’s all about relationships!</a:t>
            </a:r>
          </a:p>
        </p:txBody>
      </p:sp>
      <p:sp>
        <p:nvSpPr>
          <p:cNvPr id="4" name="Slide Number Placeholder 3"/>
          <p:cNvSpPr>
            <a:spLocks noGrp="1"/>
          </p:cNvSpPr>
          <p:nvPr>
            <p:ph type="sldNum" sz="quarter" idx="5"/>
          </p:nvPr>
        </p:nvSpPr>
        <p:spPr/>
        <p:txBody>
          <a:bodyPr/>
          <a:lstStyle/>
          <a:p>
            <a:fld id="{76E77EC7-3D42-4340-B5F7-26BCB61F7111}" type="slidenum">
              <a:rPr lang="en-US" smtClean="0"/>
              <a:t>18</a:t>
            </a:fld>
            <a:endParaRPr lang="en-US" dirty="0"/>
          </a:p>
        </p:txBody>
      </p:sp>
    </p:spTree>
    <p:extLst>
      <p:ext uri="{BB962C8B-B14F-4D97-AF65-F5344CB8AC3E}">
        <p14:creationId xmlns:p14="http://schemas.microsoft.com/office/powerpoint/2010/main" val="41571595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AUTHORITY?!</a:t>
            </a:r>
          </a:p>
        </p:txBody>
      </p:sp>
      <p:sp>
        <p:nvSpPr>
          <p:cNvPr id="4" name="Slide Number Placeholder 3"/>
          <p:cNvSpPr>
            <a:spLocks noGrp="1"/>
          </p:cNvSpPr>
          <p:nvPr>
            <p:ph type="sldNum" sz="quarter" idx="5"/>
          </p:nvPr>
        </p:nvSpPr>
        <p:spPr/>
        <p:txBody>
          <a:bodyPr/>
          <a:lstStyle/>
          <a:p>
            <a:fld id="{A898C551-7708-9B49-90E3-D153F408E572}" type="slidenum">
              <a:rPr lang="en-US" smtClean="0"/>
              <a:t>19</a:t>
            </a:fld>
            <a:endParaRPr lang="en-US"/>
          </a:p>
        </p:txBody>
      </p:sp>
    </p:spTree>
    <p:extLst>
      <p:ext uri="{BB962C8B-B14F-4D97-AF65-F5344CB8AC3E}">
        <p14:creationId xmlns:p14="http://schemas.microsoft.com/office/powerpoint/2010/main" val="9785431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 round and round with dynamics at play… hard to figure out just what dynamic most influences the constructive or </a:t>
            </a:r>
            <a:r>
              <a:rPr lang="en-US" dirty="0" err="1"/>
              <a:t>destructuve</a:t>
            </a:r>
            <a:r>
              <a:rPr lang="en-US" dirty="0"/>
              <a:t> components of relationship building</a:t>
            </a:r>
          </a:p>
        </p:txBody>
      </p:sp>
      <p:sp>
        <p:nvSpPr>
          <p:cNvPr id="4" name="Slide Number Placeholder 3"/>
          <p:cNvSpPr>
            <a:spLocks noGrp="1"/>
          </p:cNvSpPr>
          <p:nvPr>
            <p:ph type="sldNum" sz="quarter" idx="5"/>
          </p:nvPr>
        </p:nvSpPr>
        <p:spPr/>
        <p:txBody>
          <a:bodyPr/>
          <a:lstStyle/>
          <a:p>
            <a:fld id="{A898C551-7708-9B49-90E3-D153F408E572}" type="slidenum">
              <a:rPr lang="en-US" smtClean="0"/>
              <a:t>20</a:t>
            </a:fld>
            <a:endParaRPr lang="en-US"/>
          </a:p>
        </p:txBody>
      </p:sp>
    </p:spTree>
    <p:extLst>
      <p:ext uri="{BB962C8B-B14F-4D97-AF65-F5344CB8AC3E}">
        <p14:creationId xmlns:p14="http://schemas.microsoft.com/office/powerpoint/2010/main" val="18379725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GROUP ACTIVITY- </a:t>
            </a:r>
          </a:p>
          <a:p>
            <a:r>
              <a:rPr lang="en-US" dirty="0"/>
              <a:t>Develop principles of effective relationships  </a:t>
            </a:r>
          </a:p>
          <a:p>
            <a:r>
              <a:rPr lang="en-US" dirty="0"/>
              <a:t>Develop strategies for effective relationships</a:t>
            </a:r>
          </a:p>
          <a:p>
            <a:r>
              <a:rPr lang="en-US" dirty="0"/>
              <a:t>Trust</a:t>
            </a:r>
          </a:p>
          <a:p>
            <a:r>
              <a:rPr lang="en-US" dirty="0"/>
              <a:t>Establish expectations</a:t>
            </a:r>
          </a:p>
          <a:p>
            <a:r>
              <a:rPr lang="en-US" dirty="0"/>
              <a:t>Call in vs. call out culture</a:t>
            </a:r>
          </a:p>
          <a:p>
            <a:r>
              <a:rPr lang="en-US" baseline="-25000" dirty="0">
                <a:hlinkClick r:id="rId3"/>
              </a:rPr>
              <a:t>Call-out culture</a:t>
            </a:r>
            <a:r>
              <a:rPr lang="en-US" baseline="-25000" dirty="0"/>
              <a:t> refers to publicly naming instances or patterns of oppressive behavior and language use by others. People can be called out for statements and actions that are sexist, racist, ableist, and the list goes on. </a:t>
            </a:r>
            <a:endParaRPr lang="en-US" dirty="0"/>
          </a:p>
          <a:p>
            <a:r>
              <a:rPr lang="en-US" baseline="-25000" dirty="0"/>
              <a:t>Calling in as a practice of valuing each other enough to allow each other to make mistakes; a practice of loving ourselves enough to know that what we’re trying to do here is a radical unlearning of everything we have been configured to believe is normal</a:t>
            </a:r>
          </a:p>
          <a:p>
            <a:r>
              <a:rPr lang="en-US" baseline="-25000" dirty="0"/>
              <a:t>EXAMPLES:</a:t>
            </a:r>
            <a:endParaRPr lang="en-US" dirty="0"/>
          </a:p>
          <a:p>
            <a:r>
              <a:rPr lang="en-US" baseline="-25000" dirty="0"/>
              <a:t>Be present</a:t>
            </a:r>
            <a:endParaRPr lang="en-US" dirty="0"/>
          </a:p>
          <a:p>
            <a:r>
              <a:rPr lang="en-US" baseline="-25000" dirty="0"/>
              <a:t>Pay attention to what has heart and meaning</a:t>
            </a:r>
            <a:endParaRPr lang="en-US" dirty="0"/>
          </a:p>
          <a:p>
            <a:r>
              <a:rPr lang="en-US" baseline="-25000" dirty="0"/>
              <a:t>Speak the truth without blame or judgment </a:t>
            </a:r>
            <a:endParaRPr lang="en-US" dirty="0"/>
          </a:p>
          <a:p>
            <a:r>
              <a:rPr lang="en-US" baseline="-25000" dirty="0"/>
              <a:t>Be open to outcome, not attached to outcome</a:t>
            </a:r>
            <a:endParaRPr lang="en-US" dirty="0"/>
          </a:p>
          <a:p>
            <a:r>
              <a:rPr lang="en-US" dirty="0"/>
              <a:t>Regular or scheduled time to connect</a:t>
            </a:r>
          </a:p>
          <a:p>
            <a:r>
              <a:rPr lang="en-US" dirty="0"/>
              <a:t>What else?</a:t>
            </a:r>
          </a:p>
          <a:p>
            <a:r>
              <a:rPr lang="en-US" dirty="0"/>
              <a:t>Themes? Trends?</a:t>
            </a:r>
          </a:p>
          <a:p>
            <a:endParaRPr lang="en-US" dirty="0"/>
          </a:p>
        </p:txBody>
      </p:sp>
      <p:sp>
        <p:nvSpPr>
          <p:cNvPr id="4" name="Slide Number Placeholder 3"/>
          <p:cNvSpPr>
            <a:spLocks noGrp="1"/>
          </p:cNvSpPr>
          <p:nvPr>
            <p:ph type="sldNum" sz="quarter" idx="5"/>
          </p:nvPr>
        </p:nvSpPr>
        <p:spPr/>
        <p:txBody>
          <a:bodyPr/>
          <a:lstStyle/>
          <a:p>
            <a:fld id="{A898C551-7708-9B49-90E3-D153F408E572}" type="slidenum">
              <a:rPr lang="en-US" smtClean="0"/>
              <a:t>21</a:t>
            </a:fld>
            <a:endParaRPr lang="en-US"/>
          </a:p>
        </p:txBody>
      </p:sp>
    </p:spTree>
    <p:extLst>
      <p:ext uri="{BB962C8B-B14F-4D97-AF65-F5344CB8AC3E}">
        <p14:creationId xmlns:p14="http://schemas.microsoft.com/office/powerpoint/2010/main" val="1364146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2</a:t>
            </a:fld>
            <a:endParaRPr lang="en-US"/>
          </a:p>
        </p:txBody>
      </p:sp>
    </p:spTree>
    <p:extLst>
      <p:ext uri="{BB962C8B-B14F-4D97-AF65-F5344CB8AC3E}">
        <p14:creationId xmlns:p14="http://schemas.microsoft.com/office/powerpoint/2010/main" val="19308273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E77EC7-3D42-4340-B5F7-26BCB61F7111}" type="slidenum">
              <a:rPr lang="en-US" smtClean="0"/>
              <a:t>22</a:t>
            </a:fld>
            <a:endParaRPr lang="en-US" dirty="0"/>
          </a:p>
        </p:txBody>
      </p:sp>
    </p:spTree>
    <p:extLst>
      <p:ext uri="{BB962C8B-B14F-4D97-AF65-F5344CB8AC3E}">
        <p14:creationId xmlns:p14="http://schemas.microsoft.com/office/powerpoint/2010/main" val="16950642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8C551-7708-9B49-90E3-D153F408E572}" type="slidenum">
              <a:rPr lang="en-US" smtClean="0"/>
              <a:t>23</a:t>
            </a:fld>
            <a:endParaRPr lang="en-US"/>
          </a:p>
        </p:txBody>
      </p:sp>
    </p:spTree>
    <p:extLst>
      <p:ext uri="{BB962C8B-B14F-4D97-AF65-F5344CB8AC3E}">
        <p14:creationId xmlns:p14="http://schemas.microsoft.com/office/powerpoint/2010/main" val="42587861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Sometimes is cordial, collegial, or just on an as needed basis!</a:t>
            </a:r>
          </a:p>
          <a:p>
            <a:r>
              <a:rPr lang="en-US" dirty="0"/>
              <a:t>Easier said, than done- right? </a:t>
            </a:r>
          </a:p>
          <a:p>
            <a:r>
              <a:rPr lang="en-US" dirty="0"/>
              <a:t>If relationships were easy, we wouldn’t have 10000x resources (and everyone would have the answers)</a:t>
            </a:r>
          </a:p>
          <a:p>
            <a:r>
              <a:rPr lang="en-US" dirty="0"/>
              <a:t>Relationships with yourself!</a:t>
            </a:r>
          </a:p>
        </p:txBody>
      </p:sp>
      <p:sp>
        <p:nvSpPr>
          <p:cNvPr id="4" name="Slide Number Placeholder 3"/>
          <p:cNvSpPr>
            <a:spLocks noGrp="1"/>
          </p:cNvSpPr>
          <p:nvPr>
            <p:ph type="sldNum" sz="quarter" idx="5"/>
          </p:nvPr>
        </p:nvSpPr>
        <p:spPr/>
        <p:txBody>
          <a:bodyPr/>
          <a:lstStyle/>
          <a:p>
            <a:fld id="{76E77EC7-3D42-4340-B5F7-26BCB61F7111}" type="slidenum">
              <a:rPr lang="en-US" smtClean="0"/>
              <a:t>24</a:t>
            </a:fld>
            <a:endParaRPr lang="en-US" dirty="0"/>
          </a:p>
        </p:txBody>
      </p:sp>
    </p:spTree>
    <p:extLst>
      <p:ext uri="{BB962C8B-B14F-4D97-AF65-F5344CB8AC3E}">
        <p14:creationId xmlns:p14="http://schemas.microsoft.com/office/powerpoint/2010/main" val="839184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8C551-7708-9B49-90E3-D153F408E572}" type="slidenum">
              <a:rPr lang="en-US" smtClean="0"/>
              <a:t>3</a:t>
            </a:fld>
            <a:endParaRPr lang="en-US"/>
          </a:p>
        </p:txBody>
      </p:sp>
    </p:spTree>
    <p:extLst>
      <p:ext uri="{BB962C8B-B14F-4D97-AF65-F5344CB8AC3E}">
        <p14:creationId xmlns:p14="http://schemas.microsoft.com/office/powerpoint/2010/main" val="19438595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10 second debut… NO JUDGEMENT!</a:t>
            </a:r>
          </a:p>
        </p:txBody>
      </p:sp>
      <p:sp>
        <p:nvSpPr>
          <p:cNvPr id="4" name="Slide Number Placeholder 3"/>
          <p:cNvSpPr>
            <a:spLocks noGrp="1"/>
          </p:cNvSpPr>
          <p:nvPr>
            <p:ph type="sldNum" sz="quarter" idx="5"/>
          </p:nvPr>
        </p:nvSpPr>
        <p:spPr/>
        <p:txBody>
          <a:bodyPr/>
          <a:lstStyle/>
          <a:p>
            <a:fld id="{A898C551-7708-9B49-90E3-D153F408E572}" type="slidenum">
              <a:rPr lang="en-US" smtClean="0"/>
              <a:t>5</a:t>
            </a:fld>
            <a:endParaRPr lang="en-US"/>
          </a:p>
        </p:txBody>
      </p:sp>
    </p:spTree>
    <p:extLst>
      <p:ext uri="{BB962C8B-B14F-4D97-AF65-F5344CB8AC3E}">
        <p14:creationId xmlns:p14="http://schemas.microsoft.com/office/powerpoint/2010/main" val="2715784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Will later discuss obligations and responsibilities…</a:t>
            </a:r>
          </a:p>
        </p:txBody>
      </p:sp>
      <p:sp>
        <p:nvSpPr>
          <p:cNvPr id="4" name="Slide Number Placeholder 3"/>
          <p:cNvSpPr>
            <a:spLocks noGrp="1"/>
          </p:cNvSpPr>
          <p:nvPr>
            <p:ph type="sldNum" sz="quarter" idx="5"/>
          </p:nvPr>
        </p:nvSpPr>
        <p:spPr/>
        <p:txBody>
          <a:bodyPr/>
          <a:lstStyle/>
          <a:p>
            <a:fld id="{76E77EC7-3D42-4340-B5F7-26BCB61F7111}" type="slidenum">
              <a:rPr lang="en-US" smtClean="0"/>
              <a:t>6</a:t>
            </a:fld>
            <a:endParaRPr lang="en-US" dirty="0"/>
          </a:p>
        </p:txBody>
      </p:sp>
    </p:spTree>
    <p:extLst>
      <p:ext uri="{BB962C8B-B14F-4D97-AF65-F5344CB8AC3E}">
        <p14:creationId xmlns:p14="http://schemas.microsoft.com/office/powerpoint/2010/main" val="9478418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REALITIES: Local and state academic senates operate under components of decision-making structures and action.</a:t>
            </a:r>
          </a:p>
        </p:txBody>
      </p:sp>
      <p:sp>
        <p:nvSpPr>
          <p:cNvPr id="4" name="Slide Number Placeholder 3"/>
          <p:cNvSpPr>
            <a:spLocks noGrp="1"/>
          </p:cNvSpPr>
          <p:nvPr>
            <p:ph type="sldNum" sz="quarter" idx="10"/>
          </p:nvPr>
        </p:nvSpPr>
        <p:spPr/>
        <p:txBody>
          <a:bodyPr/>
          <a:lstStyle/>
          <a:p>
            <a:fld id="{A898C551-7708-9B49-90E3-D153F408E572}" type="slidenum">
              <a:rPr lang="en-US" smtClean="0"/>
              <a:t>7</a:t>
            </a:fld>
            <a:endParaRPr lang="en-US" dirty="0"/>
          </a:p>
        </p:txBody>
      </p:sp>
    </p:spTree>
    <p:extLst>
      <p:ext uri="{BB962C8B-B14F-4D97-AF65-F5344CB8AC3E}">
        <p14:creationId xmlns:p14="http://schemas.microsoft.com/office/powerpoint/2010/main" val="31973727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PONDER: What works? What doesn’t?</a:t>
            </a:r>
          </a:p>
        </p:txBody>
      </p:sp>
      <p:sp>
        <p:nvSpPr>
          <p:cNvPr id="4" name="Slide Number Placeholder 3"/>
          <p:cNvSpPr>
            <a:spLocks noGrp="1"/>
          </p:cNvSpPr>
          <p:nvPr>
            <p:ph type="sldNum" sz="quarter" idx="5"/>
          </p:nvPr>
        </p:nvSpPr>
        <p:spPr/>
        <p:txBody>
          <a:bodyPr/>
          <a:lstStyle/>
          <a:p>
            <a:fld id="{A898C551-7708-9B49-90E3-D153F408E572}" type="slidenum">
              <a:rPr lang="en-US" smtClean="0"/>
              <a:t>8</a:t>
            </a:fld>
            <a:endParaRPr lang="en-US"/>
          </a:p>
        </p:txBody>
      </p:sp>
    </p:spTree>
    <p:extLst>
      <p:ext uri="{BB962C8B-B14F-4D97-AF65-F5344CB8AC3E}">
        <p14:creationId xmlns:p14="http://schemas.microsoft.com/office/powerpoint/2010/main" val="5449379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Easy to think “things” just happen, but we have a right and responsibility to academic and professional matters!</a:t>
            </a:r>
          </a:p>
          <a:p>
            <a:r>
              <a:rPr lang="en-US" dirty="0"/>
              <a:t>Easy to wait for “things” to happen- but empowerment, leadership, voice!</a:t>
            </a:r>
          </a:p>
        </p:txBody>
      </p:sp>
      <p:sp>
        <p:nvSpPr>
          <p:cNvPr id="4" name="Slide Number Placeholder 3"/>
          <p:cNvSpPr>
            <a:spLocks noGrp="1"/>
          </p:cNvSpPr>
          <p:nvPr>
            <p:ph type="sldNum" sz="quarter" idx="5"/>
          </p:nvPr>
        </p:nvSpPr>
        <p:spPr/>
        <p:txBody>
          <a:bodyPr/>
          <a:lstStyle/>
          <a:p>
            <a:fld id="{76E77EC7-3D42-4340-B5F7-26BCB61F7111}" type="slidenum">
              <a:rPr lang="en-US" smtClean="0"/>
              <a:t>10</a:t>
            </a:fld>
            <a:endParaRPr lang="en-US" dirty="0"/>
          </a:p>
        </p:txBody>
      </p:sp>
    </p:spTree>
    <p:extLst>
      <p:ext uri="{BB962C8B-B14F-4D97-AF65-F5344CB8AC3E}">
        <p14:creationId xmlns:p14="http://schemas.microsoft.com/office/powerpoint/2010/main" val="26543844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42926">
              <a:defRPr sz="1200">
                <a:solidFill>
                  <a:schemeClr val="tx1"/>
                </a:solidFill>
                <a:latin typeface="Times New Roman" charset="0"/>
                <a:ea typeface="ＭＳ Ｐゴシック" charset="0"/>
                <a:cs typeface="ＭＳ Ｐゴシック" charset="0"/>
              </a:defRPr>
            </a:lvl1pPr>
            <a:lvl2pPr marL="753054" indent="-289636" defTabSz="942926">
              <a:defRPr sz="1200">
                <a:solidFill>
                  <a:schemeClr val="tx1"/>
                </a:solidFill>
                <a:latin typeface="Times New Roman" charset="0"/>
                <a:ea typeface="ＭＳ Ｐゴシック" charset="0"/>
              </a:defRPr>
            </a:lvl2pPr>
            <a:lvl3pPr marL="1158545" indent="-231709" defTabSz="942926">
              <a:defRPr sz="1200">
                <a:solidFill>
                  <a:schemeClr val="tx1"/>
                </a:solidFill>
                <a:latin typeface="Times New Roman" charset="0"/>
                <a:ea typeface="ＭＳ Ｐゴシック" charset="0"/>
              </a:defRPr>
            </a:lvl3pPr>
            <a:lvl4pPr marL="1621963" indent="-231709" defTabSz="942926">
              <a:defRPr sz="1200">
                <a:solidFill>
                  <a:schemeClr val="tx1"/>
                </a:solidFill>
                <a:latin typeface="Times New Roman" charset="0"/>
                <a:ea typeface="ＭＳ Ｐゴシック" charset="0"/>
              </a:defRPr>
            </a:lvl4pPr>
            <a:lvl5pPr marL="2085381" indent="-231709" defTabSz="942926">
              <a:defRPr sz="1200">
                <a:solidFill>
                  <a:schemeClr val="tx1"/>
                </a:solidFill>
                <a:latin typeface="Times New Roman" charset="0"/>
                <a:ea typeface="ＭＳ Ｐゴシック" charset="0"/>
              </a:defRPr>
            </a:lvl5pPr>
            <a:lvl6pPr marL="2548799" indent="-231709" defTabSz="942926" eaLnBrk="0" fontAlgn="base" hangingPunct="0">
              <a:spcBef>
                <a:spcPct val="30000"/>
              </a:spcBef>
              <a:spcAft>
                <a:spcPct val="0"/>
              </a:spcAft>
              <a:defRPr sz="1200">
                <a:solidFill>
                  <a:schemeClr val="tx1"/>
                </a:solidFill>
                <a:latin typeface="Times New Roman" charset="0"/>
                <a:ea typeface="ＭＳ Ｐゴシック" charset="0"/>
              </a:defRPr>
            </a:lvl6pPr>
            <a:lvl7pPr marL="3012215" indent="-231709" defTabSz="942926" eaLnBrk="0" fontAlgn="base" hangingPunct="0">
              <a:spcBef>
                <a:spcPct val="30000"/>
              </a:spcBef>
              <a:spcAft>
                <a:spcPct val="0"/>
              </a:spcAft>
              <a:defRPr sz="1200">
                <a:solidFill>
                  <a:schemeClr val="tx1"/>
                </a:solidFill>
                <a:latin typeface="Times New Roman" charset="0"/>
                <a:ea typeface="ＭＳ Ｐゴシック" charset="0"/>
              </a:defRPr>
            </a:lvl7pPr>
            <a:lvl8pPr marL="3475633" indent="-231709" defTabSz="942926" eaLnBrk="0" fontAlgn="base" hangingPunct="0">
              <a:spcBef>
                <a:spcPct val="30000"/>
              </a:spcBef>
              <a:spcAft>
                <a:spcPct val="0"/>
              </a:spcAft>
              <a:defRPr sz="1200">
                <a:solidFill>
                  <a:schemeClr val="tx1"/>
                </a:solidFill>
                <a:latin typeface="Times New Roman" charset="0"/>
                <a:ea typeface="ＭＳ Ｐゴシック" charset="0"/>
              </a:defRPr>
            </a:lvl8pPr>
            <a:lvl9pPr marL="3939051" indent="-231709" defTabSz="942926" eaLnBrk="0" fontAlgn="base" hangingPunct="0">
              <a:spcBef>
                <a:spcPct val="30000"/>
              </a:spcBef>
              <a:spcAft>
                <a:spcPct val="0"/>
              </a:spcAft>
              <a:defRPr sz="1200">
                <a:solidFill>
                  <a:schemeClr val="tx1"/>
                </a:solidFill>
                <a:latin typeface="Times New Roman" charset="0"/>
                <a:ea typeface="ＭＳ Ｐゴシック" charset="0"/>
              </a:defRPr>
            </a:lvl9pPr>
          </a:lstStyle>
          <a:p>
            <a:fld id="{697EAA49-E3E9-544B-820A-C7485BAE835A}" type="slidenum">
              <a:rPr lang="en-US">
                <a:solidFill>
                  <a:schemeClr val="bg1"/>
                </a:solidFill>
              </a:rPr>
              <a:pPr/>
              <a:t>11</a:t>
            </a:fld>
            <a:endParaRPr lang="en-US">
              <a:solidFill>
                <a:schemeClr val="bg1"/>
              </a:solidFill>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xfrm>
            <a:off x="947536" y="4459848"/>
            <a:ext cx="5983835" cy="277737"/>
          </a:xfrm>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88097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Thursday, June 13,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C057FC-95B6-4D89-AFDA-ABA33EE921E5}" type="datetime2">
              <a:rPr lang="en-US" smtClean="0"/>
              <a:t>Thursday, June 13,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Thursday, June 13,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800"/>
            </a:lvl1pPr>
          </a:lstStyle>
          <a:p>
            <a:r>
              <a:rPr lang="en-US" dirty="0"/>
              <a:t>Click to edit Master title style</a:t>
            </a:r>
          </a:p>
        </p:txBody>
      </p:sp>
      <p:sp>
        <p:nvSpPr>
          <p:cNvPr id="3" name="Content Placeholder 2"/>
          <p:cNvSpPr>
            <a:spLocks noGrp="1"/>
          </p:cNvSpPr>
          <p:nvPr>
            <p:ph idx="1"/>
          </p:nvPr>
        </p:nvSpPr>
        <p:spPr/>
        <p:txBody>
          <a:bodyPr/>
          <a:lstStyle>
            <a:lvl1pPr>
              <a:defRPr sz="2800"/>
            </a:lvl1pPr>
            <a:lvl2pPr>
              <a:defRPr sz="2400"/>
            </a:lvl2pPr>
            <a:lvl3pPr>
              <a:defRPr sz="20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Thursday, June 13,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Thursday, June 13,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Thursday, June 13, 2019</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CD4847-11EF-4466-A8AD-85CDB7B49118}" type="datetime2">
              <a:rPr lang="en-US" smtClean="0"/>
              <a:t>Thursday, June 13, 2019</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Thursday, June 13, 2019</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Thursday, June 13,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Thursday, June 13,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Thursday, June 13, 2019</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1.next.westlaw.com/Link/Document/FullText?findType=L&amp;originatingContext=document&amp;transitionType=DocumentItem&amp;pubNum=1000211&amp;refType=LQ&amp;originatingDoc=I9bdd4f60058d11e88670e77d497dbc01&amp;cite=CAGTS3544.1"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1.next.westlaw.com/Link/Document/FullText?findType=L&amp;originatingContext=document&amp;transitionType=DocumentItem&amp;pubNum=1000211&amp;refType=LQ&amp;originatingDoc=I9bdd4f61058d11e88670e77d497dbc01&amp;cite=CAGTS3544.7"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bruzzeaa@piercecollege.edu" TargetMode="External"/><Relationship Id="rId2" Type="http://schemas.openxmlformats.org/officeDocument/2006/relationships/image" Target="../media/image19.jpeg"/><Relationship Id="rId1" Type="http://schemas.openxmlformats.org/officeDocument/2006/relationships/slideLayout" Target="../slideLayouts/slideLayout4.xml"/><Relationship Id="rId5" Type="http://schemas.openxmlformats.org/officeDocument/2006/relationships/hyperlink" Target="mailto:RobersonCa@butte.edu" TargetMode="External"/><Relationship Id="rId4" Type="http://schemas.openxmlformats.org/officeDocument/2006/relationships/hyperlink" Target="mailto:shenderson@losmedanos.ed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6679" y="1521912"/>
            <a:ext cx="8611644" cy="1830888"/>
          </a:xfrm>
        </p:spPr>
        <p:txBody>
          <a:bodyPr/>
          <a:lstStyle/>
          <a:p>
            <a:pPr algn="ctr"/>
            <a:r>
              <a:rPr lang="en-US" sz="3200" b="1" cap="none"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EMPOWERMENT. LEADERSHIP. VOICE.</a:t>
            </a:r>
            <a:br>
              <a:rPr lang="en-US" sz="3200" b="1" cap="none"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3200" cap="none"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The Power of Relationship Building for an Effective Academic Senate</a:t>
            </a:r>
          </a:p>
        </p:txBody>
      </p:sp>
      <p:sp>
        <p:nvSpPr>
          <p:cNvPr id="3" name="Subtitle 2"/>
          <p:cNvSpPr>
            <a:spLocks noGrp="1"/>
          </p:cNvSpPr>
          <p:nvPr>
            <p:ph type="subTitle" idx="1"/>
          </p:nvPr>
        </p:nvSpPr>
        <p:spPr>
          <a:xfrm>
            <a:off x="685800" y="3505200"/>
            <a:ext cx="7848600" cy="3083490"/>
          </a:xfrm>
        </p:spPr>
        <p:txBody>
          <a:bodyPr>
            <a:normAutofit/>
          </a:bodyPr>
          <a:lstStyle/>
          <a:p>
            <a:pPr algn="ctr"/>
            <a:endParaRPr lang="en-US" dirty="0">
              <a:latin typeface="Tahoma" panose="020B0604030504040204" pitchFamily="34" charset="0"/>
              <a:ea typeface="Tahoma" panose="020B0604030504040204" pitchFamily="34" charset="0"/>
              <a:cs typeface="Tahoma" panose="020B0604030504040204" pitchFamily="34" charset="0"/>
            </a:endParaRPr>
          </a:p>
          <a:p>
            <a:pPr algn="ctr"/>
            <a:r>
              <a:rPr lang="en-US" dirty="0">
                <a:latin typeface="Tahoma" panose="020B0604030504040204" pitchFamily="34" charset="0"/>
                <a:ea typeface="Tahoma" panose="020B0604030504040204" pitchFamily="34" charset="0"/>
                <a:cs typeface="Tahoma" panose="020B0604030504040204" pitchFamily="34" charset="0"/>
              </a:rPr>
              <a:t>Anna </a:t>
            </a:r>
            <a:r>
              <a:rPr lang="en-US" dirty="0" err="1">
                <a:latin typeface="Tahoma" panose="020B0604030504040204" pitchFamily="34" charset="0"/>
                <a:ea typeface="Tahoma" panose="020B0604030504040204" pitchFamily="34" charset="0"/>
                <a:cs typeface="Tahoma" panose="020B0604030504040204" pitchFamily="34" charset="0"/>
              </a:rPr>
              <a:t>Bruzzese</a:t>
            </a:r>
            <a:r>
              <a:rPr lang="en-US" dirty="0">
                <a:latin typeface="Tahoma" panose="020B0604030504040204" pitchFamily="34" charset="0"/>
                <a:ea typeface="Tahoma" panose="020B0604030504040204" pitchFamily="34" charset="0"/>
                <a:cs typeface="Tahoma" panose="020B0604030504040204" pitchFamily="34" charset="0"/>
              </a:rPr>
              <a:t>, South Representative</a:t>
            </a:r>
          </a:p>
          <a:p>
            <a:pPr algn="ctr"/>
            <a:r>
              <a:rPr lang="en-US" dirty="0">
                <a:latin typeface="Tahoma" panose="020B0604030504040204" pitchFamily="34" charset="0"/>
                <a:ea typeface="Tahoma" panose="020B0604030504040204" pitchFamily="34" charset="0"/>
                <a:cs typeface="Tahoma" panose="020B0604030504040204" pitchFamily="34" charset="0"/>
              </a:rPr>
              <a:t>Silvester Henderson, ASCCC At Large Representative</a:t>
            </a:r>
          </a:p>
          <a:p>
            <a:pPr algn="ctr"/>
            <a:r>
              <a:rPr lang="en-US" dirty="0">
                <a:latin typeface="Tahoma" panose="020B0604030504040204" pitchFamily="34" charset="0"/>
                <a:ea typeface="Tahoma" panose="020B0604030504040204" pitchFamily="34" charset="0"/>
                <a:cs typeface="Tahoma" panose="020B0604030504040204" pitchFamily="34" charset="0"/>
              </a:rPr>
              <a:t>Carrie Roberson, ASCCC North Representative </a:t>
            </a:r>
          </a:p>
          <a:p>
            <a:endParaRPr lang="en-US" dirty="0">
              <a:latin typeface="Tahoma" panose="020B0604030504040204" pitchFamily="34" charset="0"/>
              <a:ea typeface="Tahoma" panose="020B0604030504040204" pitchFamily="34" charset="0"/>
              <a:cs typeface="Tahoma" panose="020B0604030504040204" pitchFamily="34" charset="0"/>
            </a:endParaRPr>
          </a:p>
          <a:p>
            <a:pPr algn="ctr"/>
            <a:r>
              <a:rPr lang="en-US" sz="1800" b="1" dirty="0">
                <a:solidFill>
                  <a:schemeClr val="accent1"/>
                </a:solidFill>
                <a:cs typeface="Times New Roman"/>
              </a:rPr>
              <a:t>Faculty Leadership Institute 2019</a:t>
            </a:r>
          </a:p>
          <a:p>
            <a:pPr algn="ctr"/>
            <a:r>
              <a:rPr lang="en-US" sz="1800" b="1" dirty="0">
                <a:solidFill>
                  <a:schemeClr val="accent1"/>
                </a:solidFill>
                <a:cs typeface="Times New Roman"/>
              </a:rPr>
              <a:t>Sheraton Grand Sacramento</a:t>
            </a:r>
            <a:endParaRPr lang="en-US" sz="1800" dirty="0">
              <a:solidFill>
                <a:schemeClr val="accent1"/>
              </a:solidFill>
              <a:cs typeface="Times New Roman"/>
            </a:endParaRPr>
          </a:p>
          <a:p>
            <a:endParaRPr lang="en-US" dirty="0">
              <a:latin typeface="Tahoma" panose="020B0604030504040204" pitchFamily="34" charset="0"/>
              <a:ea typeface="Tahoma" panose="020B0604030504040204" pitchFamily="34" charset="0"/>
              <a:cs typeface="Tahoma" panose="020B0604030504040204" pitchFamily="34" charset="0"/>
            </a:endParaRPr>
          </a:p>
        </p:txBody>
      </p:sp>
      <p:pic>
        <p:nvPicPr>
          <p:cNvPr id="6" name="Picture 5">
            <a:extLst>
              <a:ext uri="{FF2B5EF4-FFF2-40B4-BE49-F238E27FC236}">
                <a16:creationId xmlns:a16="http://schemas.microsoft.com/office/drawing/2014/main" id="{F7D86394-97B1-4A50-9566-A75BB6CDF256}"/>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947798" y="504173"/>
            <a:ext cx="4572000" cy="1102500"/>
          </a:xfrm>
          <a:prstGeom prst="rect">
            <a:avLst/>
          </a:prstGeom>
        </p:spPr>
      </p:pic>
    </p:spTree>
    <p:extLst>
      <p:ext uri="{BB962C8B-B14F-4D97-AF65-F5344CB8AC3E}">
        <p14:creationId xmlns:p14="http://schemas.microsoft.com/office/powerpoint/2010/main" val="2571385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49A54-63FE-410C-9EC6-AAC690F139D7}"/>
              </a:ext>
            </a:extLst>
          </p:cNvPr>
          <p:cNvSpPr>
            <a:spLocks noGrp="1"/>
          </p:cNvSpPr>
          <p:nvPr>
            <p:ph type="title"/>
          </p:nvPr>
        </p:nvSpPr>
        <p:spPr>
          <a:xfrm>
            <a:off x="628651" y="457200"/>
            <a:ext cx="3223103" cy="1668066"/>
          </a:xfrm>
        </p:spPr>
        <p:txBody>
          <a:bodyPr>
            <a:normAutofit/>
          </a:bodyPr>
          <a:lstStyle/>
          <a:p>
            <a:pPr algn="ctr"/>
            <a:r>
              <a:rPr lang="en-US" sz="4500" b="1" dirty="0"/>
              <a:t> And YOU…?</a:t>
            </a:r>
          </a:p>
        </p:txBody>
      </p:sp>
      <p:pic>
        <p:nvPicPr>
          <p:cNvPr id="6" name="Picture 5">
            <a:extLst>
              <a:ext uri="{FF2B5EF4-FFF2-40B4-BE49-F238E27FC236}">
                <a16:creationId xmlns:a16="http://schemas.microsoft.com/office/drawing/2014/main" id="{CFE3ADC4-C2ED-4EAA-939B-848785AB8BBE}"/>
              </a:ext>
            </a:extLst>
          </p:cNvPr>
          <p:cNvPicPr>
            <a:picLocks noChangeAspect="1"/>
          </p:cNvPicPr>
          <p:nvPr/>
        </p:nvPicPr>
        <p:blipFill rotWithShape="1">
          <a:blip r:embed="rId3" cstate="email">
            <a:extLst>
              <a:ext uri="{28A0092B-C50C-407E-A947-70E740481C1C}">
                <a14:useLocalDpi xmlns:a14="http://schemas.microsoft.com/office/drawing/2010/main" val="0"/>
              </a:ext>
            </a:extLst>
          </a:blip>
          <a:srcRect l="3151" r="12534" b="2"/>
          <a:stretch/>
        </p:blipFill>
        <p:spPr>
          <a:xfrm>
            <a:off x="287862" y="2246073"/>
            <a:ext cx="4201901" cy="3538260"/>
          </a:xfrm>
          <a:prstGeom prst="rect">
            <a:avLst/>
          </a:prstGeom>
        </p:spPr>
      </p:pic>
      <p:sp>
        <p:nvSpPr>
          <p:cNvPr id="3" name="Content Placeholder 2">
            <a:extLst>
              <a:ext uri="{FF2B5EF4-FFF2-40B4-BE49-F238E27FC236}">
                <a16:creationId xmlns:a16="http://schemas.microsoft.com/office/drawing/2014/main" id="{BE303211-3308-4080-9F61-DB9081C847AB}"/>
              </a:ext>
            </a:extLst>
          </p:cNvPr>
          <p:cNvSpPr>
            <a:spLocks noGrp="1"/>
          </p:cNvSpPr>
          <p:nvPr>
            <p:ph idx="1"/>
          </p:nvPr>
        </p:nvSpPr>
        <p:spPr>
          <a:xfrm>
            <a:off x="4427131" y="770352"/>
            <a:ext cx="4638581" cy="4662030"/>
          </a:xfrm>
        </p:spPr>
        <p:txBody>
          <a:bodyPr>
            <a:noAutofit/>
          </a:bodyPr>
          <a:lstStyle/>
          <a:p>
            <a:pPr marL="342900" lvl="1" indent="0">
              <a:buNone/>
            </a:pPr>
            <a:endParaRPr lang="en-US" dirty="0"/>
          </a:p>
          <a:p>
            <a:pPr lvl="1">
              <a:buFont typeface="Wingdings" panose="05000000000000000000" pitchFamily="2" charset="2"/>
              <a:buChar char="ü"/>
            </a:pPr>
            <a:r>
              <a:rPr lang="en-US" dirty="0"/>
              <a:t>EMPOWERMENT</a:t>
            </a:r>
          </a:p>
          <a:p>
            <a:pPr lvl="1">
              <a:buFont typeface="Wingdings" panose="05000000000000000000" pitchFamily="2" charset="2"/>
              <a:buChar char="ü"/>
            </a:pPr>
            <a:r>
              <a:rPr lang="en-US" dirty="0"/>
              <a:t>LEADERSHIP</a:t>
            </a:r>
          </a:p>
          <a:p>
            <a:pPr lvl="1">
              <a:buFont typeface="Wingdings" panose="05000000000000000000" pitchFamily="2" charset="2"/>
              <a:buChar char="ü"/>
            </a:pPr>
            <a:r>
              <a:rPr lang="en-US" dirty="0"/>
              <a:t>VOICE</a:t>
            </a:r>
          </a:p>
          <a:p>
            <a:pPr marL="342900" lvl="1" indent="0">
              <a:buNone/>
            </a:pPr>
            <a:endParaRPr lang="en-US" dirty="0"/>
          </a:p>
          <a:p>
            <a:pPr lvl="1">
              <a:buFont typeface="Wingdings" panose="05000000000000000000" pitchFamily="2" charset="2"/>
              <a:buChar char="ü"/>
            </a:pPr>
            <a:r>
              <a:rPr lang="en-US" dirty="0"/>
              <a:t>The rules governing the operations of California community colleges come from legislation (Assembly/Senate Bills), Education Code, Title 5, and Standing Orders of the Board of Governors. </a:t>
            </a:r>
          </a:p>
          <a:p>
            <a:pPr marL="342900" lvl="1" indent="0">
              <a:buNone/>
            </a:pPr>
            <a:endParaRPr lang="en-US" sz="750" dirty="0"/>
          </a:p>
          <a:p>
            <a:pPr marL="342900" lvl="1" indent="0">
              <a:buNone/>
            </a:pPr>
            <a:r>
              <a:rPr lang="en-US" dirty="0"/>
              <a:t>   </a:t>
            </a:r>
          </a:p>
        </p:txBody>
      </p:sp>
    </p:spTree>
    <p:extLst>
      <p:ext uri="{BB962C8B-B14F-4D97-AF65-F5344CB8AC3E}">
        <p14:creationId xmlns:p14="http://schemas.microsoft.com/office/powerpoint/2010/main" val="3961349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26"/>
          <p:cNvSpPr>
            <a:spLocks noGrp="1" noChangeArrowheads="1"/>
          </p:cNvSpPr>
          <p:nvPr>
            <p:ph type="title"/>
          </p:nvPr>
        </p:nvSpPr>
        <p:spPr/>
        <p:txBody>
          <a:bodyPr/>
          <a:lstStyle/>
          <a:p>
            <a:r>
              <a:rPr lang="en-US" dirty="0">
                <a:effectLst>
                  <a:outerShdw blurRad="38100" dist="38100" dir="2700000" algn="tl">
                    <a:srgbClr val="000000">
                      <a:alpha val="43137"/>
                    </a:srgbClr>
                  </a:outerShdw>
                </a:effectLst>
              </a:rPr>
              <a:t>Authority: Academic Senates</a:t>
            </a:r>
          </a:p>
        </p:txBody>
      </p:sp>
      <p:sp>
        <p:nvSpPr>
          <p:cNvPr id="13315" name="Rectangle 1027"/>
          <p:cNvSpPr>
            <a:spLocks noGrp="1" noChangeArrowheads="1"/>
          </p:cNvSpPr>
          <p:nvPr>
            <p:ph idx="1"/>
          </p:nvPr>
        </p:nvSpPr>
        <p:spPr>
          <a:xfrm>
            <a:off x="457200" y="1572016"/>
            <a:ext cx="8229600" cy="5110620"/>
          </a:xfrm>
        </p:spPr>
        <p:txBody>
          <a:bodyPr>
            <a:normAutofit fontScale="92500" lnSpcReduction="20000"/>
          </a:bodyPr>
          <a:lstStyle/>
          <a:p>
            <a:pPr marL="0" indent="0">
              <a:buNone/>
            </a:pPr>
            <a:r>
              <a:rPr lang="en-US" b="1" dirty="0">
                <a:cs typeface="Times New Roman" panose="02020603050405020304" pitchFamily="18" charset="0"/>
              </a:rPr>
              <a:t>Ed Code 70901(b)(1)(E) </a:t>
            </a:r>
          </a:p>
          <a:p>
            <a:pPr marL="0" indent="0">
              <a:buNone/>
            </a:pPr>
            <a:r>
              <a:rPr lang="en-US" sz="1700" u="sng" dirty="0">
                <a:solidFill>
                  <a:srgbClr val="333333"/>
                </a:solidFill>
                <a:ea typeface="Verdana"/>
                <a:cs typeface="Times New Roman" panose="02020603050405020304" pitchFamily="18" charset="0"/>
                <a:sym typeface="Verdana"/>
              </a:rPr>
              <a:t>Minimum</a:t>
            </a:r>
            <a:r>
              <a:rPr lang="en-US" sz="1700" dirty="0">
                <a:solidFill>
                  <a:srgbClr val="333333"/>
                </a:solidFill>
                <a:ea typeface="Verdana"/>
                <a:cs typeface="Times New Roman" panose="02020603050405020304" pitchFamily="18" charset="0"/>
                <a:sym typeface="Verdana"/>
              </a:rPr>
              <a:t> </a:t>
            </a:r>
            <a:r>
              <a:rPr lang="en-US" sz="1700" u="sng" dirty="0">
                <a:solidFill>
                  <a:srgbClr val="333333"/>
                </a:solidFill>
                <a:ea typeface="Verdana"/>
                <a:cs typeface="Times New Roman" panose="02020603050405020304" pitchFamily="18" charset="0"/>
                <a:sym typeface="Verdana"/>
              </a:rPr>
              <a:t>standards</a:t>
            </a:r>
            <a:r>
              <a:rPr lang="en-US" sz="1700" dirty="0">
                <a:solidFill>
                  <a:srgbClr val="333333"/>
                </a:solidFill>
                <a:ea typeface="Verdana"/>
                <a:cs typeface="Times New Roman" panose="02020603050405020304" pitchFamily="18" charset="0"/>
                <a:sym typeface="Verdana"/>
              </a:rPr>
              <a:t> governing procedures established by governing boards of community college districts to ensure faculty, staff, and students the right to participate effectively in district and college governance, and the opportunity to express their opinions at the campus level and to ensure that these opinions are given every reasonable consideration, and the right of academic senates to assume primary responsibility for making recommendations in the areas of curriculum and academic standards.</a:t>
            </a:r>
          </a:p>
          <a:p>
            <a:pPr marL="0" indent="0">
              <a:buNone/>
            </a:pPr>
            <a:endParaRPr lang="en-US" b="1" dirty="0">
              <a:cs typeface="Times New Roman" panose="02020603050405020304" pitchFamily="18" charset="0"/>
            </a:endParaRPr>
          </a:p>
          <a:p>
            <a:r>
              <a:rPr lang="en-US" b="1" dirty="0">
                <a:cs typeface="Times New Roman" panose="02020603050405020304" pitchFamily="18" charset="0"/>
              </a:rPr>
              <a:t>Ed Code 70902(b)(7)</a:t>
            </a:r>
          </a:p>
          <a:p>
            <a:pPr marL="0" indent="0">
              <a:buNone/>
            </a:pPr>
            <a:r>
              <a:rPr lang="en-US" sz="1700" dirty="0">
                <a:solidFill>
                  <a:srgbClr val="333333"/>
                </a:solidFill>
                <a:ea typeface="Verdana"/>
                <a:cs typeface="Times New Roman" panose="02020603050405020304" pitchFamily="18" charset="0"/>
                <a:sym typeface="Verdana"/>
              </a:rPr>
              <a:t>Establish </a:t>
            </a:r>
            <a:r>
              <a:rPr lang="en-US" sz="1700" u="sng" dirty="0">
                <a:solidFill>
                  <a:srgbClr val="333333"/>
                </a:solidFill>
                <a:ea typeface="Verdana"/>
                <a:cs typeface="Times New Roman" panose="02020603050405020304" pitchFamily="18" charset="0"/>
                <a:sym typeface="Verdana"/>
              </a:rPr>
              <a:t>procedures</a:t>
            </a:r>
            <a:r>
              <a:rPr lang="en-US" sz="1700" dirty="0">
                <a:solidFill>
                  <a:srgbClr val="333333"/>
                </a:solidFill>
                <a:ea typeface="Verdana"/>
                <a:cs typeface="Times New Roman" panose="02020603050405020304" pitchFamily="18" charset="0"/>
                <a:sym typeface="Verdana"/>
              </a:rPr>
              <a:t> that are </a:t>
            </a:r>
            <a:r>
              <a:rPr lang="en-US" sz="1700" u="sng" dirty="0">
                <a:solidFill>
                  <a:srgbClr val="333333"/>
                </a:solidFill>
                <a:ea typeface="Verdana"/>
                <a:cs typeface="Times New Roman" panose="02020603050405020304" pitchFamily="18" charset="0"/>
                <a:sym typeface="Verdana"/>
              </a:rPr>
              <a:t>consistent with minimum standards </a:t>
            </a:r>
            <a:r>
              <a:rPr lang="en-US" sz="1700" dirty="0">
                <a:solidFill>
                  <a:srgbClr val="333333"/>
                </a:solidFill>
                <a:ea typeface="Verdana"/>
                <a:cs typeface="Times New Roman" panose="02020603050405020304" pitchFamily="18" charset="0"/>
                <a:sym typeface="Verdana"/>
              </a:rPr>
              <a:t>established by the board of governors to ensure faculty, staff, and students the opportunity to express their opinions at the campus level, to ensure that these opinions are given every reasonable consideration, to ensure the right to participate effectively in district and college governance, and to ensure the right of academic senates to assume primary responsibility for making recommendations in the areas of curriculum and academic standards.</a:t>
            </a:r>
          </a:p>
          <a:p>
            <a:pPr marL="0" indent="0">
              <a:buNone/>
            </a:pPr>
            <a:endParaRPr lang="en-US" dirty="0">
              <a:solidFill>
                <a:srgbClr val="333333"/>
              </a:solidFill>
              <a:ea typeface="Verdana"/>
              <a:cs typeface="Times New Roman" panose="02020603050405020304" pitchFamily="18" charset="0"/>
              <a:sym typeface="Verdana"/>
            </a:endParaRPr>
          </a:p>
          <a:p>
            <a:r>
              <a:rPr lang="en-US" dirty="0"/>
              <a:t>Established by AB 1725 </a:t>
            </a:r>
            <a:r>
              <a:rPr lang="mr-IN" dirty="0"/>
              <a:t>–</a:t>
            </a:r>
            <a:r>
              <a:rPr lang="en-US" dirty="0"/>
              <a:t> Passed by the legislature and signed by the governor in 1988</a:t>
            </a:r>
          </a:p>
          <a:p>
            <a:endParaRPr lang="en-US" b="1" dirty="0">
              <a:cs typeface="Times New Roman" panose="02020603050405020304" pitchFamily="18" charset="0"/>
            </a:endParaRPr>
          </a:p>
          <a:p>
            <a:endParaRPr lang="en-US" dirty="0"/>
          </a:p>
        </p:txBody>
      </p:sp>
    </p:spTree>
    <p:extLst>
      <p:ext uri="{BB962C8B-B14F-4D97-AF65-F5344CB8AC3E}">
        <p14:creationId xmlns:p14="http://schemas.microsoft.com/office/powerpoint/2010/main" val="108495696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a:t>Title 5 § 53200 - </a:t>
            </a:r>
            <a:r>
              <a:rPr lang="en-US" dirty="0">
                <a:effectLst>
                  <a:outerShdw blurRad="38100" dist="38100" dir="2700000" algn="tl">
                    <a:srgbClr val="000000">
                      <a:alpha val="43137"/>
                    </a:srgbClr>
                  </a:outerShdw>
                </a:effectLst>
              </a:rPr>
              <a:t>Definitions</a:t>
            </a:r>
          </a:p>
        </p:txBody>
      </p:sp>
      <p:sp>
        <p:nvSpPr>
          <p:cNvPr id="15363" name="Rectangle 3"/>
          <p:cNvSpPr>
            <a:spLocks noGrp="1" noChangeArrowheads="1"/>
          </p:cNvSpPr>
          <p:nvPr>
            <p:ph idx="1"/>
          </p:nvPr>
        </p:nvSpPr>
        <p:spPr/>
        <p:txBody>
          <a:bodyPr/>
          <a:lstStyle/>
          <a:p>
            <a:r>
              <a:rPr lang="en-US" dirty="0"/>
              <a:t>(b) Academic Senate means an organization whose primary function is to make recommendations with respect to academic and professional matters.</a:t>
            </a:r>
            <a:br>
              <a:rPr lang="en-US" dirty="0"/>
            </a:br>
            <a:endParaRPr lang="en-US" dirty="0"/>
          </a:p>
          <a:p>
            <a:r>
              <a:rPr lang="en-US" dirty="0"/>
              <a:t>(c) Academic and Professional matters means the following policy development and implementation matters:</a:t>
            </a:r>
          </a:p>
        </p:txBody>
      </p:sp>
    </p:spTree>
    <p:extLst>
      <p:ext uri="{BB962C8B-B14F-4D97-AF65-F5344CB8AC3E}">
        <p14:creationId xmlns:p14="http://schemas.microsoft.com/office/powerpoint/2010/main" val="868371076"/>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The </a:t>
            </a:r>
            <a:r>
              <a:rPr lang="en-US" b="1" dirty="0">
                <a:effectLst>
                  <a:outerShdw blurRad="38100" dist="38100" dir="2700000" algn="tl">
                    <a:srgbClr val="000000">
                      <a:alpha val="43137"/>
                    </a:srgbClr>
                  </a:outerShdw>
                </a:effectLst>
              </a:rPr>
              <a:t>“10 + 1”</a:t>
            </a:r>
            <a:br>
              <a:rPr lang="en-US" dirty="0"/>
            </a:br>
            <a:r>
              <a:rPr lang="en-US" dirty="0"/>
              <a:t>Title 5 §53200 (c)</a:t>
            </a:r>
          </a:p>
        </p:txBody>
      </p:sp>
      <p:sp>
        <p:nvSpPr>
          <p:cNvPr id="3" name="Content Placeholder 2"/>
          <p:cNvSpPr>
            <a:spLocks noGrp="1"/>
          </p:cNvSpPr>
          <p:nvPr>
            <p:ph sz="half" idx="1"/>
          </p:nvPr>
        </p:nvSpPr>
        <p:spPr>
          <a:xfrm>
            <a:off x="457200" y="1935270"/>
            <a:ext cx="4038600" cy="4456385"/>
          </a:xfrm>
        </p:spPr>
        <p:txBody>
          <a:bodyPr>
            <a:normAutofit fontScale="70000" lnSpcReduction="20000"/>
          </a:bodyPr>
          <a:lstStyle/>
          <a:p>
            <a:r>
              <a:rPr lang="en-US" dirty="0"/>
              <a:t>Curriculum, including establishing prerequisites</a:t>
            </a:r>
          </a:p>
          <a:p>
            <a:pPr marL="0" indent="0">
              <a:buNone/>
            </a:pPr>
            <a:endParaRPr lang="en-US" dirty="0"/>
          </a:p>
          <a:p>
            <a:r>
              <a:rPr lang="en-US" dirty="0"/>
              <a:t>Degree &amp; Certificate Requirements</a:t>
            </a:r>
          </a:p>
          <a:p>
            <a:pPr marL="0" indent="0">
              <a:buNone/>
            </a:pPr>
            <a:endParaRPr lang="en-US" dirty="0"/>
          </a:p>
          <a:p>
            <a:r>
              <a:rPr lang="en-US" dirty="0"/>
              <a:t>Grading Policies</a:t>
            </a:r>
          </a:p>
          <a:p>
            <a:pPr marL="0" indent="0">
              <a:buNone/>
            </a:pPr>
            <a:endParaRPr lang="en-US" dirty="0"/>
          </a:p>
          <a:p>
            <a:r>
              <a:rPr lang="en-US" dirty="0"/>
              <a:t>Educational Program Development</a:t>
            </a:r>
          </a:p>
          <a:p>
            <a:pPr marL="0" indent="0">
              <a:buNone/>
            </a:pPr>
            <a:endParaRPr lang="en-US" dirty="0"/>
          </a:p>
          <a:p>
            <a:r>
              <a:rPr lang="en-US" dirty="0"/>
              <a:t>Standards &amp; Policies regarding </a:t>
            </a:r>
            <a:br>
              <a:rPr lang="en-US" dirty="0"/>
            </a:br>
            <a:r>
              <a:rPr lang="en-US" dirty="0"/>
              <a:t>Student Preparation and Success</a:t>
            </a:r>
          </a:p>
          <a:p>
            <a:pPr marL="0" indent="0">
              <a:buNone/>
            </a:pPr>
            <a:endParaRPr lang="en-US" dirty="0"/>
          </a:p>
        </p:txBody>
      </p:sp>
      <p:sp>
        <p:nvSpPr>
          <p:cNvPr id="4" name="Content Placeholder 3"/>
          <p:cNvSpPr>
            <a:spLocks noGrp="1"/>
          </p:cNvSpPr>
          <p:nvPr>
            <p:ph sz="half" idx="2"/>
          </p:nvPr>
        </p:nvSpPr>
        <p:spPr>
          <a:xfrm>
            <a:off x="4648200" y="1885166"/>
            <a:ext cx="4038600" cy="4506489"/>
          </a:xfrm>
        </p:spPr>
        <p:txBody>
          <a:bodyPr>
            <a:normAutofit fontScale="70000" lnSpcReduction="20000"/>
          </a:bodyPr>
          <a:lstStyle/>
          <a:p>
            <a:r>
              <a:rPr lang="en-US" dirty="0"/>
              <a:t>College governance structures, as related to faculty roles</a:t>
            </a:r>
          </a:p>
          <a:p>
            <a:pPr marL="0" indent="0">
              <a:buNone/>
            </a:pPr>
            <a:endParaRPr lang="en-US" dirty="0"/>
          </a:p>
          <a:p>
            <a:r>
              <a:rPr lang="en-US" dirty="0"/>
              <a:t>Faculty roles and involvement in accreditation process </a:t>
            </a:r>
          </a:p>
          <a:p>
            <a:pPr marL="0" indent="0">
              <a:buNone/>
            </a:pPr>
            <a:endParaRPr lang="en-US" dirty="0"/>
          </a:p>
          <a:p>
            <a:r>
              <a:rPr lang="en-US" dirty="0"/>
              <a:t>Policies for faculty professional development activities</a:t>
            </a:r>
          </a:p>
          <a:p>
            <a:pPr marL="0" indent="0">
              <a:buNone/>
            </a:pPr>
            <a:endParaRPr lang="en-US" dirty="0"/>
          </a:p>
          <a:p>
            <a:r>
              <a:rPr lang="en-US" dirty="0"/>
              <a:t>Processes for program review </a:t>
            </a:r>
          </a:p>
          <a:p>
            <a:pPr marL="0" indent="0">
              <a:buNone/>
            </a:pPr>
            <a:endParaRPr lang="en-US" dirty="0"/>
          </a:p>
          <a:p>
            <a:r>
              <a:rPr lang="en-US" dirty="0"/>
              <a:t>Processes for institutional planning and budget development</a:t>
            </a:r>
          </a:p>
          <a:p>
            <a:endParaRPr lang="en-US" dirty="0"/>
          </a:p>
        </p:txBody>
      </p:sp>
    </p:spTree>
    <p:extLst>
      <p:ext uri="{BB962C8B-B14F-4D97-AF65-F5344CB8AC3E}">
        <p14:creationId xmlns:p14="http://schemas.microsoft.com/office/powerpoint/2010/main" val="1341192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0" y="412750"/>
            <a:ext cx="5432425" cy="1384300"/>
          </a:xfrm>
        </p:spPr>
        <p:txBody>
          <a:bodyPr>
            <a:normAutofit/>
          </a:bodyPr>
          <a:lstStyle/>
          <a:p>
            <a:pPr algn="ctr"/>
            <a:r>
              <a:rPr lang="en-US" sz="4050" b="1" dirty="0">
                <a:ea typeface="Times New Roman" charset="0"/>
                <a:cs typeface="Times New Roman" charset="0"/>
              </a:rPr>
              <a:t>And don’t forget</a:t>
            </a:r>
            <a:r>
              <a:rPr lang="mr-IN" sz="4050" b="1" dirty="0">
                <a:ea typeface="Times New Roman" charset="0"/>
                <a:cs typeface="Times New Roman" charset="0"/>
              </a:rPr>
              <a:t>…</a:t>
            </a:r>
            <a:br>
              <a:rPr lang="en-US" altLang="ja-JP" dirty="0">
                <a:solidFill>
                  <a:schemeClr val="accent2"/>
                </a:solidFill>
                <a:latin typeface="Times New Roman" charset="0"/>
                <a:ea typeface="Times New Roman" charset="0"/>
                <a:cs typeface="Times New Roman" charset="0"/>
              </a:rPr>
            </a:br>
            <a:endParaRPr lang="en-US" sz="1350" dirty="0">
              <a:solidFill>
                <a:schemeClr val="accent2"/>
              </a:solidFill>
              <a:latin typeface="Times New Roman" charset="0"/>
              <a:ea typeface="Times New Roman" charset="0"/>
              <a:cs typeface="Times New Roman" charset="0"/>
            </a:endParaRPr>
          </a:p>
        </p:txBody>
      </p:sp>
      <p:sp>
        <p:nvSpPr>
          <p:cNvPr id="18435" name="Rectangle 3"/>
          <p:cNvSpPr>
            <a:spLocks noGrp="1" noChangeArrowheads="1"/>
          </p:cNvSpPr>
          <p:nvPr>
            <p:ph sz="quarter" idx="4294967295"/>
          </p:nvPr>
        </p:nvSpPr>
        <p:spPr>
          <a:xfrm>
            <a:off x="532356" y="1546225"/>
            <a:ext cx="7822657" cy="3948113"/>
          </a:xfrm>
        </p:spPr>
        <p:txBody>
          <a:bodyPr>
            <a:normAutofit/>
          </a:bodyPr>
          <a:lstStyle/>
          <a:p>
            <a:pPr>
              <a:buNone/>
            </a:pPr>
            <a:r>
              <a:rPr lang="ja-JP" altLang="en-US" sz="2800" dirty="0">
                <a:ea typeface="Times New Roman" charset="0"/>
                <a:cs typeface="Times New Roman" charset="0"/>
              </a:rPr>
              <a:t>“</a:t>
            </a:r>
            <a:r>
              <a:rPr lang="en-US" altLang="ja-JP" sz="2800" dirty="0">
                <a:ea typeface="Times New Roman" charset="0"/>
                <a:cs typeface="Times New Roman" charset="0"/>
              </a:rPr>
              <a:t>+ 1</a:t>
            </a:r>
            <a:r>
              <a:rPr lang="ja-JP" altLang="en-US" sz="2800" dirty="0">
                <a:ea typeface="Times New Roman" charset="0"/>
                <a:cs typeface="Times New Roman" charset="0"/>
              </a:rPr>
              <a:t>”</a:t>
            </a:r>
            <a:endParaRPr lang="en-US" sz="2800" b="1" dirty="0">
              <a:ea typeface="Times New Roman" charset="0"/>
              <a:cs typeface="Times New Roman" charset="0"/>
            </a:endParaRPr>
          </a:p>
          <a:p>
            <a:pPr marL="685800" indent="-685800">
              <a:buAutoNum type="arabicPeriod" startAt="11"/>
            </a:pPr>
            <a:r>
              <a:rPr lang="en-US" sz="2700" dirty="0">
                <a:ea typeface="Times New Roman" charset="0"/>
                <a:cs typeface="Times New Roman" charset="0"/>
              </a:rPr>
              <a:t>Other academic and professional matters as mutually agreed upon</a:t>
            </a:r>
          </a:p>
          <a:p>
            <a:pPr marL="685800" indent="-685800">
              <a:buAutoNum type="arabicPeriod" startAt="11"/>
            </a:pPr>
            <a:endParaRPr lang="en-US" sz="2700" dirty="0">
              <a:ea typeface="Times New Roman" charset="0"/>
              <a:cs typeface="Times New Roman" charset="0"/>
            </a:endParaRPr>
          </a:p>
          <a:p>
            <a:pPr marL="0" indent="0" algn="ctr">
              <a:buNone/>
            </a:pPr>
            <a:endParaRPr lang="en-US" sz="2700" dirty="0">
              <a:ea typeface="Times New Roman" charset="0"/>
              <a:cs typeface="Times New Roman" charset="0"/>
            </a:endParaRPr>
          </a:p>
        </p:txBody>
      </p:sp>
      <p:pic>
        <p:nvPicPr>
          <p:cNvPr id="1026" name="Picture 2" descr="Image result for complex arrows">
            <a:extLst>
              <a:ext uri="{FF2B5EF4-FFF2-40B4-BE49-F238E27FC236}">
                <a16:creationId xmlns:a16="http://schemas.microsoft.com/office/drawing/2014/main" id="{FC28FAB5-6195-4DFF-9851-5DCBEA38E993}"/>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407079" y="3070419"/>
            <a:ext cx="4743191" cy="35573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9854066"/>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32770"/>
          </a:xfrm>
        </p:spPr>
        <p:txBody>
          <a:bodyPr>
            <a:normAutofit fontScale="90000"/>
          </a:bodyPr>
          <a:lstStyle/>
          <a:p>
            <a:pPr algn="ctr"/>
            <a:r>
              <a:rPr lang="en-US" dirty="0">
                <a:effectLst>
                  <a:outerShdw blurRad="38100" dist="38100" dir="2700000" algn="tl">
                    <a:srgbClr val="000000">
                      <a:alpha val="43137"/>
                    </a:srgbClr>
                  </a:outerShdw>
                </a:effectLst>
              </a:rPr>
              <a:t>Title 5 § 51023.7 Students.</a:t>
            </a:r>
            <a:br>
              <a:rPr lang="en-US" dirty="0"/>
            </a:br>
            <a:r>
              <a:rPr lang="en-US" dirty="0"/>
              <a:t>“</a:t>
            </a:r>
            <a:r>
              <a:rPr lang="en-US" dirty="0">
                <a:effectLst>
                  <a:outerShdw blurRad="38100" dist="38100" dir="2700000" algn="tl">
                    <a:srgbClr val="000000">
                      <a:alpha val="43137"/>
                    </a:srgbClr>
                  </a:outerShdw>
                </a:effectLst>
              </a:rPr>
              <a:t>9+1”</a:t>
            </a:r>
          </a:p>
        </p:txBody>
      </p:sp>
      <p:sp>
        <p:nvSpPr>
          <p:cNvPr id="3" name="Content Placeholder 2"/>
          <p:cNvSpPr>
            <a:spLocks noGrp="1"/>
          </p:cNvSpPr>
          <p:nvPr>
            <p:ph idx="1"/>
          </p:nvPr>
        </p:nvSpPr>
        <p:spPr>
          <a:xfrm>
            <a:off x="457200" y="1903956"/>
            <a:ext cx="8229600" cy="4573044"/>
          </a:xfrm>
        </p:spPr>
        <p:txBody>
          <a:bodyPr>
            <a:normAutofit fontScale="85000" lnSpcReduction="20000"/>
          </a:bodyPr>
          <a:lstStyle/>
          <a:p>
            <a:r>
              <a:rPr lang="en-US" dirty="0"/>
              <a:t>Grading policies</a:t>
            </a:r>
          </a:p>
          <a:p>
            <a:r>
              <a:rPr lang="en-US" dirty="0"/>
              <a:t>Codes of student conduct</a:t>
            </a:r>
          </a:p>
          <a:p>
            <a:r>
              <a:rPr lang="en-US" dirty="0"/>
              <a:t>Academic disciplinary policies</a:t>
            </a:r>
          </a:p>
          <a:p>
            <a:r>
              <a:rPr lang="en-US" dirty="0"/>
              <a:t>Curriculum development</a:t>
            </a:r>
          </a:p>
          <a:p>
            <a:r>
              <a:rPr lang="en-US" dirty="0"/>
              <a:t>Course/program initiation or elimination</a:t>
            </a:r>
          </a:p>
          <a:p>
            <a:r>
              <a:rPr lang="en-US" dirty="0"/>
              <a:t>Processes for institutional planning and budget development</a:t>
            </a:r>
          </a:p>
          <a:p>
            <a:r>
              <a:rPr lang="en-US" dirty="0"/>
              <a:t>Standards and policies regarding student preparation and success</a:t>
            </a:r>
          </a:p>
          <a:p>
            <a:r>
              <a:rPr lang="en-US" dirty="0"/>
              <a:t>Student services planning and development</a:t>
            </a:r>
          </a:p>
          <a:p>
            <a:r>
              <a:rPr lang="en-US" dirty="0"/>
              <a:t>Student fees</a:t>
            </a:r>
          </a:p>
          <a:p>
            <a:r>
              <a:rPr lang="en-US" dirty="0"/>
              <a:t> + 1. Any other district or college policy… that will have a significant effect on students</a:t>
            </a:r>
          </a:p>
        </p:txBody>
      </p:sp>
      <p:pic>
        <p:nvPicPr>
          <p:cNvPr id="8" name="Picture 7">
            <a:extLst>
              <a:ext uri="{FF2B5EF4-FFF2-40B4-BE49-F238E27FC236}">
                <a16:creationId xmlns:a16="http://schemas.microsoft.com/office/drawing/2014/main" id="{9D0AFF1A-41C3-42EF-9CBA-2061D2EF9B1B}"/>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481053" y="1903956"/>
            <a:ext cx="1836229" cy="1836229"/>
          </a:xfrm>
          <a:prstGeom prst="rect">
            <a:avLst/>
          </a:prstGeom>
        </p:spPr>
      </p:pic>
    </p:spTree>
    <p:extLst>
      <p:ext uri="{BB962C8B-B14F-4D97-AF65-F5344CB8AC3E}">
        <p14:creationId xmlns:p14="http://schemas.microsoft.com/office/powerpoint/2010/main" val="14921579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75" b="1" dirty="0">
                <a:solidFill>
                  <a:srgbClr val="FFFFFF"/>
                </a:solidFill>
                <a:latin typeface="Times New Roman" charset="0"/>
                <a:ea typeface="Times New Roman" charset="0"/>
                <a:cs typeface="Times New Roman" charset="0"/>
              </a:rPr>
              <a:t>Effective Participation: Staff</a:t>
            </a:r>
          </a:p>
        </p:txBody>
      </p:sp>
      <p:graphicFrame>
        <p:nvGraphicFramePr>
          <p:cNvPr id="5" name="Content Placeholder 2">
            <a:extLst>
              <a:ext uri="{FF2B5EF4-FFF2-40B4-BE49-F238E27FC236}">
                <a16:creationId xmlns:a16="http://schemas.microsoft.com/office/drawing/2014/main" id="{F2CCF64E-6ADA-4BA0-AC92-FADC9C1BC411}"/>
              </a:ext>
            </a:extLst>
          </p:cNvPr>
          <p:cNvGraphicFramePr>
            <a:graphicFrameLocks noGrp="1"/>
          </p:cNvGraphicFramePr>
          <p:nvPr>
            <p:ph idx="1"/>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49721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0FC59-C46D-470A-BE00-F66623446067}"/>
              </a:ext>
            </a:extLst>
          </p:cNvPr>
          <p:cNvSpPr>
            <a:spLocks noGrp="1"/>
          </p:cNvSpPr>
          <p:nvPr>
            <p:ph type="title"/>
          </p:nvPr>
        </p:nvSpPr>
        <p:spPr>
          <a:xfrm>
            <a:off x="732773" y="444675"/>
            <a:ext cx="7271359" cy="1605680"/>
          </a:xfrm>
        </p:spPr>
        <p:txBody>
          <a:bodyPr/>
          <a:lstStyle/>
          <a:p>
            <a:pPr algn="ctr"/>
            <a:r>
              <a:rPr lang="en-US" dirty="0">
                <a:effectLst>
                  <a:outerShdw blurRad="38100" dist="38100" dir="2700000" algn="tl">
                    <a:srgbClr val="000000">
                      <a:alpha val="43137"/>
                    </a:srgbClr>
                  </a:outerShdw>
                </a:effectLst>
              </a:rPr>
              <a:t>AUTHORITY: UNION</a:t>
            </a:r>
          </a:p>
        </p:txBody>
      </p:sp>
      <p:sp>
        <p:nvSpPr>
          <p:cNvPr id="3" name="Content Placeholder 2">
            <a:extLst>
              <a:ext uri="{FF2B5EF4-FFF2-40B4-BE49-F238E27FC236}">
                <a16:creationId xmlns:a16="http://schemas.microsoft.com/office/drawing/2014/main" id="{4060EFE3-E0DE-412C-BDC9-ECEB40080002}"/>
              </a:ext>
            </a:extLst>
          </p:cNvPr>
          <p:cNvSpPr>
            <a:spLocks noGrp="1"/>
          </p:cNvSpPr>
          <p:nvPr>
            <p:ph idx="1"/>
          </p:nvPr>
        </p:nvSpPr>
        <p:spPr>
          <a:xfrm>
            <a:off x="652073" y="2050353"/>
            <a:ext cx="7858593" cy="4269027"/>
          </a:xfrm>
        </p:spPr>
        <p:txBody>
          <a:bodyPr>
            <a:normAutofit/>
          </a:bodyPr>
          <a:lstStyle/>
          <a:p>
            <a:pPr marL="0" indent="0" algn="ctr">
              <a:lnSpc>
                <a:spcPct val="80000"/>
              </a:lnSpc>
              <a:spcBef>
                <a:spcPts val="450"/>
              </a:spcBef>
              <a:buNone/>
            </a:pPr>
            <a:r>
              <a:rPr lang="en-US" sz="2100" b="1" dirty="0">
                <a:solidFill>
                  <a:srgbClr val="C00000"/>
                </a:solidFill>
                <a:cs typeface="Times New Roman" panose="02020603050405020304" pitchFamily="18" charset="0"/>
              </a:rPr>
              <a:t>Salary and Working Conditions</a:t>
            </a:r>
          </a:p>
          <a:p>
            <a:pPr marL="0" indent="0" algn="ctr">
              <a:lnSpc>
                <a:spcPct val="80000"/>
              </a:lnSpc>
              <a:spcBef>
                <a:spcPts val="450"/>
              </a:spcBef>
              <a:buNone/>
            </a:pPr>
            <a:endParaRPr lang="en-US" sz="2100" b="1" dirty="0">
              <a:solidFill>
                <a:srgbClr val="FF0000"/>
              </a:solidFill>
              <a:cs typeface="Times New Roman" panose="02020603050405020304" pitchFamily="18" charset="0"/>
            </a:endParaRPr>
          </a:p>
          <a:p>
            <a:pPr marL="0" indent="0">
              <a:lnSpc>
                <a:spcPct val="80000"/>
              </a:lnSpc>
              <a:spcBef>
                <a:spcPts val="450"/>
              </a:spcBef>
              <a:buNone/>
            </a:pPr>
            <a:r>
              <a:rPr lang="en-US" sz="2000" b="1" dirty="0">
                <a:cs typeface="Times New Roman" panose="02020603050405020304" pitchFamily="18" charset="0"/>
              </a:rPr>
              <a:t>California Government Code section 3543 (a)</a:t>
            </a:r>
          </a:p>
          <a:p>
            <a:pPr marL="0" indent="0">
              <a:lnSpc>
                <a:spcPct val="80000"/>
              </a:lnSpc>
              <a:spcBef>
                <a:spcPts val="450"/>
              </a:spcBef>
              <a:buNone/>
            </a:pPr>
            <a:r>
              <a:rPr lang="en-US" sz="2000" dirty="0">
                <a:cs typeface="Times New Roman" panose="02020603050405020304" pitchFamily="18" charset="0"/>
              </a:rPr>
              <a:t>(a) Public school employees shall have the right to form, join, and participate in the activities of employee organizations of their own choosing for the purpose of representation on all matters of employer-employee relations. Public school employees shall have the right to represent themselves individually in their employment relations with the public school employer, except that once the employees in an appropriate unit have selected an exclusive representative and it has been recognized pursuant to </a:t>
            </a:r>
            <a:r>
              <a:rPr lang="en-US" sz="2000" u="sng" dirty="0">
                <a:solidFill>
                  <a:srgbClr val="C00000"/>
                </a:solidFill>
                <a:cs typeface="Times New Roman" panose="02020603050405020304" pitchFamily="18" charset="0"/>
                <a:hlinkClick r:id="rId3">
                  <a:extLst>
                    <a:ext uri="{A12FA001-AC4F-418D-AE19-62706E023703}">
                      <ahyp:hlinkClr xmlns:ahyp="http://schemas.microsoft.com/office/drawing/2018/hyperlinkcolor" val="tx"/>
                    </a:ext>
                  </a:extLst>
                </a:hlinkClick>
              </a:rPr>
              <a:t>Section 3544.1</a:t>
            </a:r>
            <a:r>
              <a:rPr lang="en-US" sz="2000" dirty="0">
                <a:solidFill>
                  <a:srgbClr val="C00000"/>
                </a:solidFill>
                <a:cs typeface="Times New Roman" panose="02020603050405020304" pitchFamily="18" charset="0"/>
              </a:rPr>
              <a:t> </a:t>
            </a:r>
            <a:r>
              <a:rPr lang="en-US" sz="2000" dirty="0">
                <a:cs typeface="Times New Roman" panose="02020603050405020304" pitchFamily="18" charset="0"/>
              </a:rPr>
              <a:t>or certified pursuant to </a:t>
            </a:r>
            <a:r>
              <a:rPr lang="en-US" sz="2000" u="sng" dirty="0">
                <a:solidFill>
                  <a:srgbClr val="C00000"/>
                </a:solidFill>
                <a:cs typeface="Times New Roman" panose="02020603050405020304" pitchFamily="18" charset="0"/>
                <a:hlinkClick r:id="rId4">
                  <a:extLst>
                    <a:ext uri="{A12FA001-AC4F-418D-AE19-62706E023703}">
                      <ahyp:hlinkClr xmlns:ahyp="http://schemas.microsoft.com/office/drawing/2018/hyperlinkcolor" val="tx"/>
                    </a:ext>
                  </a:extLst>
                </a:hlinkClick>
              </a:rPr>
              <a:t>Section 3544.7</a:t>
            </a:r>
            <a:r>
              <a:rPr lang="en-US" sz="2000" dirty="0">
                <a:cs typeface="Times New Roman" panose="02020603050405020304" pitchFamily="18" charset="0"/>
              </a:rPr>
              <a:t> , an employee in that unit shall not meet and negotiate with the public school employer. </a:t>
            </a:r>
            <a:r>
              <a:rPr lang="en-US" sz="2000" b="1" dirty="0">
                <a:cs typeface="Times New Roman" panose="02020603050405020304" pitchFamily="18" charset="0"/>
              </a:rPr>
              <a:t> </a:t>
            </a:r>
          </a:p>
        </p:txBody>
      </p:sp>
    </p:spTree>
    <p:extLst>
      <p:ext uri="{BB962C8B-B14F-4D97-AF65-F5344CB8AC3E}">
        <p14:creationId xmlns:p14="http://schemas.microsoft.com/office/powerpoint/2010/main" val="13451702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6309D-249B-489D-AB69-9EF8982C6EFD}"/>
              </a:ext>
            </a:extLst>
          </p:cNvPr>
          <p:cNvSpPr>
            <a:spLocks noGrp="1"/>
          </p:cNvSpPr>
          <p:nvPr>
            <p:ph type="title"/>
          </p:nvPr>
        </p:nvSpPr>
        <p:spPr>
          <a:xfrm>
            <a:off x="1186433" y="745299"/>
            <a:ext cx="7024377" cy="1399001"/>
          </a:xfrm>
        </p:spPr>
        <p:txBody>
          <a:bodyPr>
            <a:normAutofit/>
          </a:bodyPr>
          <a:lstStyle/>
          <a:p>
            <a:pPr algn="ctr"/>
            <a:r>
              <a:rPr lang="en-US" dirty="0">
                <a:effectLst>
                  <a:outerShdw blurRad="38100" dist="38100" dir="2700000" algn="tl">
                    <a:srgbClr val="000000">
                      <a:alpha val="43137"/>
                    </a:srgbClr>
                  </a:outerShdw>
                </a:effectLst>
              </a:rPr>
              <a:t>Collective Bargaining Agent</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(Union)</a:t>
            </a:r>
          </a:p>
        </p:txBody>
      </p:sp>
      <p:sp>
        <p:nvSpPr>
          <p:cNvPr id="4" name="Content Placeholder 3">
            <a:extLst>
              <a:ext uri="{FF2B5EF4-FFF2-40B4-BE49-F238E27FC236}">
                <a16:creationId xmlns:a16="http://schemas.microsoft.com/office/drawing/2014/main" id="{6EA1E4E8-13B4-4A6D-95B0-4FA3674F1735}"/>
              </a:ext>
            </a:extLst>
          </p:cNvPr>
          <p:cNvSpPr>
            <a:spLocks noGrp="1"/>
          </p:cNvSpPr>
          <p:nvPr>
            <p:ph sz="half" idx="1"/>
          </p:nvPr>
        </p:nvSpPr>
        <p:spPr>
          <a:xfrm>
            <a:off x="1186434" y="2421438"/>
            <a:ext cx="3385566" cy="3377330"/>
          </a:xfrm>
        </p:spPr>
        <p:txBody>
          <a:bodyPr>
            <a:normAutofit fontScale="92500" lnSpcReduction="10000"/>
          </a:bodyPr>
          <a:lstStyle/>
          <a:p>
            <a:pPr marL="0" indent="0">
              <a:spcBef>
                <a:spcPts val="360"/>
              </a:spcBef>
              <a:buClr>
                <a:schemeClr val="dk1"/>
              </a:buClr>
              <a:buSzPts val="1100"/>
              <a:buNone/>
            </a:pPr>
            <a:r>
              <a:rPr lang="en-US" sz="1950" dirty="0">
                <a:cs typeface="Times New Roman" panose="02020603050405020304" pitchFamily="18" charset="0"/>
              </a:rPr>
              <a:t>a.  School calendar;</a:t>
            </a:r>
          </a:p>
          <a:p>
            <a:pPr marL="0" indent="0">
              <a:spcBef>
                <a:spcPts val="360"/>
              </a:spcBef>
              <a:buClr>
                <a:schemeClr val="dk1"/>
              </a:buClr>
              <a:buSzPts val="1100"/>
              <a:buNone/>
            </a:pPr>
            <a:r>
              <a:rPr lang="en-US" sz="1950" dirty="0">
                <a:cs typeface="Times New Roman" panose="02020603050405020304" pitchFamily="18" charset="0"/>
              </a:rPr>
              <a:t>b.  Compensation;</a:t>
            </a:r>
          </a:p>
          <a:p>
            <a:pPr marL="0" indent="0">
              <a:spcBef>
                <a:spcPts val="360"/>
              </a:spcBef>
              <a:buClr>
                <a:schemeClr val="dk1"/>
              </a:buClr>
              <a:buSzPts val="1100"/>
              <a:buNone/>
            </a:pPr>
            <a:r>
              <a:rPr lang="en-US" sz="1950" dirty="0">
                <a:cs typeface="Times New Roman" panose="02020603050405020304" pitchFamily="18" charset="0"/>
              </a:rPr>
              <a:t>c.  Wages;</a:t>
            </a:r>
          </a:p>
          <a:p>
            <a:pPr marL="0" indent="0">
              <a:spcBef>
                <a:spcPts val="360"/>
              </a:spcBef>
              <a:buClr>
                <a:schemeClr val="dk1"/>
              </a:buClr>
              <a:buSzPts val="1100"/>
              <a:buNone/>
            </a:pPr>
            <a:r>
              <a:rPr lang="en-US" sz="1950" dirty="0">
                <a:cs typeface="Times New Roman" panose="02020603050405020304" pitchFamily="18" charset="0"/>
              </a:rPr>
              <a:t>d.  Hours of employment;</a:t>
            </a:r>
          </a:p>
          <a:p>
            <a:pPr marL="0" indent="0">
              <a:spcBef>
                <a:spcPts val="360"/>
              </a:spcBef>
              <a:buClr>
                <a:schemeClr val="dk1"/>
              </a:buClr>
              <a:buSzPts val="1100"/>
              <a:buNone/>
            </a:pPr>
            <a:r>
              <a:rPr lang="en-US" sz="1950" dirty="0">
                <a:cs typeface="Times New Roman" panose="02020603050405020304" pitchFamily="18" charset="0"/>
              </a:rPr>
              <a:t>e.  Terms and conditions of employment – health/welfare benefits;</a:t>
            </a:r>
          </a:p>
          <a:p>
            <a:pPr marL="0" indent="0">
              <a:spcBef>
                <a:spcPts val="360"/>
              </a:spcBef>
              <a:buClr>
                <a:schemeClr val="dk1"/>
              </a:buClr>
              <a:buSzPts val="1100"/>
              <a:buNone/>
            </a:pPr>
            <a:r>
              <a:rPr lang="en-US" sz="1950" dirty="0">
                <a:cs typeface="Times New Roman" panose="02020603050405020304" pitchFamily="18" charset="0"/>
              </a:rPr>
              <a:t>f.   Leave;</a:t>
            </a:r>
          </a:p>
          <a:p>
            <a:pPr marL="0" indent="0">
              <a:spcBef>
                <a:spcPts val="360"/>
              </a:spcBef>
              <a:buNone/>
            </a:pPr>
            <a:r>
              <a:rPr lang="en-US" sz="1950" dirty="0">
                <a:cs typeface="Times New Roman" panose="02020603050405020304" pitchFamily="18" charset="0"/>
              </a:rPr>
              <a:t>g.  Transfer and reassignment policies;</a:t>
            </a:r>
          </a:p>
          <a:p>
            <a:pPr marL="0" indent="0">
              <a:spcBef>
                <a:spcPts val="360"/>
              </a:spcBef>
              <a:buClr>
                <a:schemeClr val="dk1"/>
              </a:buClr>
              <a:buSzPts val="1100"/>
              <a:buNone/>
            </a:pPr>
            <a:r>
              <a:rPr lang="en-US" sz="1950" dirty="0">
                <a:cs typeface="Times New Roman" panose="02020603050405020304" pitchFamily="18" charset="0"/>
              </a:rPr>
              <a:t>h.  Safety conditions;</a:t>
            </a:r>
          </a:p>
        </p:txBody>
      </p:sp>
      <p:sp>
        <p:nvSpPr>
          <p:cNvPr id="5" name="Content Placeholder 4">
            <a:extLst>
              <a:ext uri="{FF2B5EF4-FFF2-40B4-BE49-F238E27FC236}">
                <a16:creationId xmlns:a16="http://schemas.microsoft.com/office/drawing/2014/main" id="{4198FB42-0159-44F7-99B6-0C72079076AE}"/>
              </a:ext>
            </a:extLst>
          </p:cNvPr>
          <p:cNvSpPr>
            <a:spLocks noGrp="1"/>
          </p:cNvSpPr>
          <p:nvPr>
            <p:ph sz="half" idx="2"/>
          </p:nvPr>
        </p:nvSpPr>
        <p:spPr>
          <a:xfrm>
            <a:off x="4753736" y="2421437"/>
            <a:ext cx="3954984" cy="3691263"/>
          </a:xfrm>
        </p:spPr>
        <p:txBody>
          <a:bodyPr>
            <a:normAutofit fontScale="92500" lnSpcReduction="10000"/>
          </a:bodyPr>
          <a:lstStyle/>
          <a:p>
            <a:pPr marL="0" indent="0">
              <a:spcBef>
                <a:spcPts val="360"/>
              </a:spcBef>
              <a:buNone/>
            </a:pPr>
            <a:r>
              <a:rPr lang="en-US" sz="1950" dirty="0" err="1">
                <a:cs typeface="Times New Roman" panose="02020603050405020304" pitchFamily="18" charset="0"/>
              </a:rPr>
              <a:t>i</a:t>
            </a:r>
            <a:r>
              <a:rPr lang="en-US" sz="1950" dirty="0">
                <a:cs typeface="Times New Roman" panose="02020603050405020304" pitchFamily="18" charset="0"/>
              </a:rPr>
              <a:t>.   Class size;</a:t>
            </a:r>
          </a:p>
          <a:p>
            <a:pPr marL="0" indent="0">
              <a:spcBef>
                <a:spcPts val="360"/>
              </a:spcBef>
              <a:buNone/>
            </a:pPr>
            <a:r>
              <a:rPr lang="en-US" sz="1950" dirty="0">
                <a:cs typeface="Times New Roman" panose="02020603050405020304" pitchFamily="18" charset="0"/>
              </a:rPr>
              <a:t>j.   Procedures for evaluation of employees;</a:t>
            </a:r>
          </a:p>
          <a:p>
            <a:pPr marL="0" indent="0">
              <a:spcBef>
                <a:spcPts val="360"/>
              </a:spcBef>
              <a:buNone/>
            </a:pPr>
            <a:r>
              <a:rPr lang="en-US" sz="1950" dirty="0">
                <a:cs typeface="Times New Roman" panose="02020603050405020304" pitchFamily="18" charset="0"/>
              </a:rPr>
              <a:t>k.  Organization security;</a:t>
            </a:r>
          </a:p>
          <a:p>
            <a:pPr marL="0" indent="0">
              <a:spcBef>
                <a:spcPts val="360"/>
              </a:spcBef>
              <a:buNone/>
            </a:pPr>
            <a:r>
              <a:rPr lang="en-US" sz="1950" dirty="0">
                <a:cs typeface="Times New Roman" panose="02020603050405020304" pitchFamily="18" charset="0"/>
              </a:rPr>
              <a:t>l.   Procedures for processing grievances;</a:t>
            </a:r>
          </a:p>
          <a:p>
            <a:pPr marL="0" indent="0">
              <a:spcBef>
                <a:spcPts val="360"/>
              </a:spcBef>
              <a:buNone/>
            </a:pPr>
            <a:r>
              <a:rPr lang="en-US" sz="1950" dirty="0">
                <a:cs typeface="Times New Roman" panose="02020603050405020304" pitchFamily="18" charset="0"/>
              </a:rPr>
              <a:t>m. Layoff procedures;</a:t>
            </a:r>
          </a:p>
          <a:p>
            <a:pPr marL="0" indent="0">
              <a:spcBef>
                <a:spcPts val="360"/>
              </a:spcBef>
              <a:buNone/>
            </a:pPr>
            <a:r>
              <a:rPr lang="en-US" sz="1950" dirty="0">
                <a:cs typeface="Times New Roman" panose="02020603050405020304" pitchFamily="18" charset="0"/>
              </a:rPr>
              <a:t>n.  Alternative compensation or benefits for employees adversely affected by pension limitations;</a:t>
            </a:r>
          </a:p>
          <a:p>
            <a:pPr marL="0" indent="0">
              <a:spcBef>
                <a:spcPts val="360"/>
              </a:spcBef>
              <a:buNone/>
            </a:pPr>
            <a:r>
              <a:rPr lang="en-US" sz="1950" dirty="0">
                <a:cs typeface="Times New Roman" panose="02020603050405020304" pitchFamily="18" charset="0"/>
              </a:rPr>
              <a:t>o.  Additional compensation or salary schedule based on criteria other than years of training and experience.</a:t>
            </a:r>
          </a:p>
          <a:p>
            <a:endParaRPr lang="en-US" dirty="0"/>
          </a:p>
        </p:txBody>
      </p:sp>
    </p:spTree>
    <p:extLst>
      <p:ext uri="{BB962C8B-B14F-4D97-AF65-F5344CB8AC3E}">
        <p14:creationId xmlns:p14="http://schemas.microsoft.com/office/powerpoint/2010/main" val="2777848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DB6A7-2F12-431A-8C27-E156DFEF3FEE}"/>
              </a:ext>
            </a:extLst>
          </p:cNvPr>
          <p:cNvSpPr>
            <a:spLocks noGrp="1"/>
          </p:cNvSpPr>
          <p:nvPr>
            <p:ph type="title"/>
          </p:nvPr>
        </p:nvSpPr>
        <p:spPr/>
        <p:txBody>
          <a:bodyPr>
            <a:normAutofit fontScale="90000"/>
          </a:bodyPr>
          <a:lstStyle/>
          <a:p>
            <a:pPr algn="ctr"/>
            <a:r>
              <a:rPr lang="en-US" dirty="0"/>
              <a:t>It’s all about </a:t>
            </a:r>
            <a:r>
              <a:rPr lang="en-US" dirty="0">
                <a:effectLst>
                  <a:outerShdw blurRad="38100" dist="38100" dir="2700000" algn="tl">
                    <a:srgbClr val="000000">
                      <a:alpha val="43137"/>
                    </a:srgbClr>
                  </a:outerShdw>
                </a:effectLst>
              </a:rPr>
              <a:t>RELATIONSHIPS</a:t>
            </a:r>
            <a:r>
              <a:rPr lang="en-US" dirty="0"/>
              <a:t>!</a:t>
            </a:r>
          </a:p>
        </p:txBody>
      </p:sp>
      <p:sp>
        <p:nvSpPr>
          <p:cNvPr id="3" name="Content Placeholder 2">
            <a:extLst>
              <a:ext uri="{FF2B5EF4-FFF2-40B4-BE49-F238E27FC236}">
                <a16:creationId xmlns:a16="http://schemas.microsoft.com/office/drawing/2014/main" id="{CAB36F42-B14E-439D-844A-E27260670B90}"/>
              </a:ext>
            </a:extLst>
          </p:cNvPr>
          <p:cNvSpPr>
            <a:spLocks noGrp="1"/>
          </p:cNvSpPr>
          <p:nvPr>
            <p:ph idx="1"/>
          </p:nvPr>
        </p:nvSpPr>
        <p:spPr/>
        <p:txBody>
          <a:bodyPr/>
          <a:lstStyle/>
          <a:p>
            <a:pPr marL="0" indent="0" algn="ctr">
              <a:buNone/>
            </a:pPr>
            <a:r>
              <a:rPr lang="en-US" dirty="0"/>
              <a:t>How do these roles and responsibilities -with authority- impact the relationships on campus or within a district? Beyond?</a:t>
            </a:r>
          </a:p>
          <a:p>
            <a:pPr marL="0" indent="0" algn="ctr">
              <a:buNone/>
            </a:pPr>
            <a:endParaRPr lang="en-US" dirty="0"/>
          </a:p>
          <a:p>
            <a:pPr marL="0" indent="0">
              <a:buNone/>
            </a:pPr>
            <a:endParaRPr lang="en-US" dirty="0"/>
          </a:p>
        </p:txBody>
      </p:sp>
      <p:pic>
        <p:nvPicPr>
          <p:cNvPr id="4" name="Picture 3">
            <a:extLst>
              <a:ext uri="{FF2B5EF4-FFF2-40B4-BE49-F238E27FC236}">
                <a16:creationId xmlns:a16="http://schemas.microsoft.com/office/drawing/2014/main" id="{4B27D62A-A92B-4629-B21B-4DB6163DA76B}"/>
              </a:ext>
            </a:extLst>
          </p:cNvPr>
          <p:cNvPicPr>
            <a:picLocks noChangeAspect="1"/>
          </p:cNvPicPr>
          <p:nvPr/>
        </p:nvPicPr>
        <p:blipFill rotWithShape="1">
          <a:blip r:embed="rId3">
            <a:extLst>
              <a:ext uri="{28A0092B-C50C-407E-A947-70E740481C1C}">
                <a14:useLocalDpi xmlns:a14="http://schemas.microsoft.com/office/drawing/2010/main" val="0"/>
              </a:ext>
            </a:extLst>
          </a:blip>
          <a:srcRect l="20386" r="37368"/>
          <a:stretch/>
        </p:blipFill>
        <p:spPr>
          <a:xfrm>
            <a:off x="3232184" y="3009931"/>
            <a:ext cx="2542314" cy="3761169"/>
          </a:xfrm>
          <a:prstGeom prst="rect">
            <a:avLst/>
          </a:prstGeom>
          <a:effectLst/>
        </p:spPr>
      </p:pic>
    </p:spTree>
    <p:extLst>
      <p:ext uri="{BB962C8B-B14F-4D97-AF65-F5344CB8AC3E}">
        <p14:creationId xmlns:p14="http://schemas.microsoft.com/office/powerpoint/2010/main" val="3475274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000000">
                      <a:alpha val="43137"/>
                    </a:srgbClr>
                  </a:outerShdw>
                </a:effectLst>
              </a:rPr>
              <a:t>Here we are…</a:t>
            </a:r>
          </a:p>
        </p:txBody>
      </p:sp>
      <p:sp>
        <p:nvSpPr>
          <p:cNvPr id="3" name="Content Placeholder 2"/>
          <p:cNvSpPr>
            <a:spLocks noGrp="1"/>
          </p:cNvSpPr>
          <p:nvPr>
            <p:ph idx="1"/>
          </p:nvPr>
        </p:nvSpPr>
        <p:spPr/>
        <p:txBody>
          <a:bodyPr>
            <a:normAutofit fontScale="92500"/>
          </a:bodyPr>
          <a:lstStyle/>
          <a:p>
            <a:pPr marL="0" indent="0">
              <a:buNone/>
            </a:pPr>
            <a:r>
              <a:rPr lang="en-US" dirty="0"/>
              <a:t>Developing effective relationships with administrators, union leaders, board members, and other campus professionals is essential for academic senate leaders to exude impact and empowerment on academic and professional matters. This breakout will focus on how local academic senate leaders can reflect on what is working well, enhance areas for improvement, and cultivate environments for courageous conversations around critical issues. Join us to explore creative approaches that will empower the voice of senate leaders and ultimately support our students. </a:t>
            </a:r>
          </a:p>
        </p:txBody>
      </p:sp>
    </p:spTree>
    <p:extLst>
      <p:ext uri="{BB962C8B-B14F-4D97-AF65-F5344CB8AC3E}">
        <p14:creationId xmlns:p14="http://schemas.microsoft.com/office/powerpoint/2010/main" val="27624276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21A03-26C2-49AA-B4A8-12288F28ADDC}"/>
              </a:ext>
            </a:extLst>
          </p:cNvPr>
          <p:cNvSpPr>
            <a:spLocks noGrp="1"/>
          </p:cNvSpPr>
          <p:nvPr>
            <p:ph type="title"/>
          </p:nvPr>
        </p:nvSpPr>
        <p:spPr/>
        <p:txBody>
          <a:bodyPr/>
          <a:lstStyle/>
          <a:p>
            <a:r>
              <a:rPr lang="en-US" dirty="0">
                <a:effectLst>
                  <a:outerShdw blurRad="38100" dist="38100" dir="2700000" algn="tl">
                    <a:srgbClr val="000000">
                      <a:alpha val="43137"/>
                    </a:srgbClr>
                  </a:outerShdw>
                </a:effectLst>
              </a:rPr>
              <a:t>RELATIONSHIP Dynamics…</a:t>
            </a:r>
          </a:p>
        </p:txBody>
      </p:sp>
      <p:sp>
        <p:nvSpPr>
          <p:cNvPr id="3" name="Content Placeholder 2">
            <a:extLst>
              <a:ext uri="{FF2B5EF4-FFF2-40B4-BE49-F238E27FC236}">
                <a16:creationId xmlns:a16="http://schemas.microsoft.com/office/drawing/2014/main" id="{DAA70178-CA1B-408A-B19E-49029DE94630}"/>
              </a:ext>
            </a:extLst>
          </p:cNvPr>
          <p:cNvSpPr>
            <a:spLocks noGrp="1"/>
          </p:cNvSpPr>
          <p:nvPr>
            <p:ph idx="1"/>
          </p:nvPr>
        </p:nvSpPr>
        <p:spPr/>
        <p:txBody>
          <a:bodyPr/>
          <a:lstStyle/>
          <a:p>
            <a:r>
              <a:rPr lang="en-US" dirty="0"/>
              <a:t>Power and/or authority implications</a:t>
            </a:r>
          </a:p>
          <a:p>
            <a:r>
              <a:rPr lang="en-US" dirty="0"/>
              <a:t>Institutional organization</a:t>
            </a:r>
          </a:p>
          <a:p>
            <a:r>
              <a:rPr lang="en-US" dirty="0"/>
              <a:t>Context</a:t>
            </a:r>
          </a:p>
          <a:p>
            <a:r>
              <a:rPr lang="en-US" dirty="0"/>
              <a:t>Situation</a:t>
            </a:r>
          </a:p>
          <a:p>
            <a:r>
              <a:rPr lang="en-US" dirty="0"/>
              <a:t>What else?</a:t>
            </a:r>
          </a:p>
          <a:p>
            <a:endParaRPr lang="en-US" dirty="0"/>
          </a:p>
        </p:txBody>
      </p:sp>
      <p:pic>
        <p:nvPicPr>
          <p:cNvPr id="3076" name="Picture 4" descr="Image result for arrow cycle">
            <a:extLst>
              <a:ext uri="{FF2B5EF4-FFF2-40B4-BE49-F238E27FC236}">
                <a16:creationId xmlns:a16="http://schemas.microsoft.com/office/drawing/2014/main" id="{65427AE7-299F-4C8A-B29B-293054205B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287552"/>
            <a:ext cx="3369501" cy="2858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26198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4BA48-54E1-49C8-ACCC-8BE3D0B28F63}"/>
              </a:ext>
            </a:extLst>
          </p:cNvPr>
          <p:cNvSpPr>
            <a:spLocks noGrp="1"/>
          </p:cNvSpPr>
          <p:nvPr>
            <p:ph type="title"/>
          </p:nvPr>
        </p:nvSpPr>
        <p:spPr>
          <a:xfrm>
            <a:off x="263047" y="533400"/>
            <a:ext cx="8630432" cy="1270348"/>
          </a:xfrm>
        </p:spPr>
        <p:txBody>
          <a:bodyPr>
            <a:normAutofit fontScale="90000"/>
          </a:bodyPr>
          <a:lstStyle/>
          <a:p>
            <a:pPr algn="ctr"/>
            <a:r>
              <a:rPr lang="en-US" dirty="0">
                <a:effectLst>
                  <a:outerShdw blurRad="38100" dist="38100" dir="2700000" algn="tl">
                    <a:srgbClr val="000000">
                      <a:alpha val="43137"/>
                    </a:srgbClr>
                  </a:outerShdw>
                </a:effectLst>
              </a:rPr>
              <a:t>PRINCIPLES</a:t>
            </a:r>
            <a:r>
              <a:rPr lang="en-US" dirty="0"/>
              <a:t> </a:t>
            </a:r>
            <a:br>
              <a:rPr lang="en-US" dirty="0"/>
            </a:br>
            <a:r>
              <a:rPr lang="en-US" sz="3600" dirty="0"/>
              <a:t>to guide relationships and interactions!</a:t>
            </a:r>
          </a:p>
        </p:txBody>
      </p:sp>
      <p:sp>
        <p:nvSpPr>
          <p:cNvPr id="3" name="Content Placeholder 2">
            <a:extLst>
              <a:ext uri="{FF2B5EF4-FFF2-40B4-BE49-F238E27FC236}">
                <a16:creationId xmlns:a16="http://schemas.microsoft.com/office/drawing/2014/main" id="{2EA30B66-0A5B-49A6-B594-7D7FC51FE32E}"/>
              </a:ext>
            </a:extLst>
          </p:cNvPr>
          <p:cNvSpPr>
            <a:spLocks noGrp="1"/>
          </p:cNvSpPr>
          <p:nvPr>
            <p:ph idx="1"/>
          </p:nvPr>
        </p:nvSpPr>
        <p:spPr>
          <a:xfrm>
            <a:off x="457200" y="2173266"/>
            <a:ext cx="8229600" cy="4303734"/>
          </a:xfrm>
        </p:spPr>
        <p:txBody>
          <a:bodyPr>
            <a:normAutofit/>
          </a:bodyPr>
          <a:lstStyle/>
          <a:p>
            <a:r>
              <a:rPr lang="en-US" dirty="0"/>
              <a:t>10+1 Academic and Professional matters…and MATTERS!</a:t>
            </a:r>
          </a:p>
          <a:p>
            <a:r>
              <a:rPr lang="en-US" dirty="0"/>
              <a:t>What works?</a:t>
            </a:r>
          </a:p>
          <a:p>
            <a:r>
              <a:rPr lang="en-US" dirty="0"/>
              <a:t>What doesn’t?</a:t>
            </a:r>
          </a:p>
          <a:p>
            <a:pPr marL="0" indent="0">
              <a:buNone/>
            </a:pPr>
            <a:endParaRPr lang="en-US" dirty="0"/>
          </a:p>
          <a:p>
            <a:pPr marL="0" indent="0">
              <a:buNone/>
            </a:pPr>
            <a:endParaRPr lang="en-US" dirty="0"/>
          </a:p>
          <a:p>
            <a:pPr marL="0" indent="0" algn="ctr">
              <a:buNone/>
            </a:pPr>
            <a:endParaRPr lang="en-US" dirty="0">
              <a:effectLst>
                <a:outerShdw blurRad="38100" dist="38100" dir="2700000" algn="tl">
                  <a:srgbClr val="000000">
                    <a:alpha val="43137"/>
                  </a:srgbClr>
                </a:outerShdw>
              </a:effectLst>
            </a:endParaRPr>
          </a:p>
          <a:p>
            <a:pPr marL="0" indent="0" algn="ctr">
              <a:buNone/>
            </a:pPr>
            <a:r>
              <a:rPr lang="en-US" sz="4000" dirty="0">
                <a:effectLst>
                  <a:outerShdw blurRad="38100" dist="38100" dir="2700000" algn="tl">
                    <a:srgbClr val="000000">
                      <a:alpha val="43137"/>
                    </a:srgbClr>
                  </a:outerShdw>
                </a:effectLst>
              </a:rPr>
              <a:t>YOUR TURN!</a:t>
            </a:r>
            <a:endParaRPr lang="en-US" sz="4000" dirty="0"/>
          </a:p>
          <a:p>
            <a:endParaRPr lang="en-US" dirty="0"/>
          </a:p>
        </p:txBody>
      </p:sp>
      <p:pic>
        <p:nvPicPr>
          <p:cNvPr id="4" name="Picture 3">
            <a:extLst>
              <a:ext uri="{FF2B5EF4-FFF2-40B4-BE49-F238E27FC236}">
                <a16:creationId xmlns:a16="http://schemas.microsoft.com/office/drawing/2014/main" id="{242DAD63-7295-4DB7-A357-D5DEF23AFF1B}"/>
              </a:ext>
            </a:extLst>
          </p:cNvPr>
          <p:cNvPicPr>
            <a:picLocks noChangeAspect="1"/>
          </p:cNvPicPr>
          <p:nvPr/>
        </p:nvPicPr>
        <p:blipFill>
          <a:blip r:embed="rId3"/>
          <a:stretch>
            <a:fillRect/>
          </a:stretch>
        </p:blipFill>
        <p:spPr>
          <a:xfrm>
            <a:off x="4778679" y="2834434"/>
            <a:ext cx="3560043" cy="2981398"/>
          </a:xfrm>
          <a:prstGeom prst="rect">
            <a:avLst/>
          </a:prstGeom>
        </p:spPr>
      </p:pic>
    </p:spTree>
    <p:extLst>
      <p:ext uri="{BB962C8B-B14F-4D97-AF65-F5344CB8AC3E}">
        <p14:creationId xmlns:p14="http://schemas.microsoft.com/office/powerpoint/2010/main" val="39019020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90361-1E4F-3348-99AA-4AF15AAF9B82}"/>
              </a:ext>
            </a:extLst>
          </p:cNvPr>
          <p:cNvSpPr>
            <a:spLocks noGrp="1"/>
          </p:cNvSpPr>
          <p:nvPr>
            <p:ph type="title"/>
          </p:nvPr>
        </p:nvSpPr>
        <p:spPr>
          <a:xfrm>
            <a:off x="423472" y="438411"/>
            <a:ext cx="8297056" cy="1875376"/>
          </a:xfrm>
        </p:spPr>
        <p:txBody>
          <a:bodyPr>
            <a:normAutofit/>
          </a:bodyPr>
          <a:lstStyle/>
          <a:p>
            <a:pPr algn="ctr"/>
            <a:r>
              <a:rPr lang="en-US" dirty="0">
                <a:effectLst>
                  <a:outerShdw blurRad="38100" dist="38100" dir="2700000" algn="tl">
                    <a:srgbClr val="000000">
                      <a:alpha val="43137"/>
                    </a:srgbClr>
                  </a:outerShdw>
                </a:effectLst>
              </a:rPr>
              <a:t>EFFECTIVE STRATEGIES for RELATIONSHIP BUILDING</a:t>
            </a:r>
          </a:p>
        </p:txBody>
      </p:sp>
      <p:sp>
        <p:nvSpPr>
          <p:cNvPr id="3" name="Content Placeholder 2">
            <a:extLst>
              <a:ext uri="{FF2B5EF4-FFF2-40B4-BE49-F238E27FC236}">
                <a16:creationId xmlns:a16="http://schemas.microsoft.com/office/drawing/2014/main" id="{BDBBC17C-E3CC-C145-B46F-00988467E34B}"/>
              </a:ext>
            </a:extLst>
          </p:cNvPr>
          <p:cNvSpPr>
            <a:spLocks noGrp="1"/>
          </p:cNvSpPr>
          <p:nvPr>
            <p:ph idx="1"/>
          </p:nvPr>
        </p:nvSpPr>
        <p:spPr>
          <a:xfrm>
            <a:off x="423472" y="2392471"/>
            <a:ext cx="8297056" cy="4027118"/>
          </a:xfrm>
        </p:spPr>
        <p:txBody>
          <a:bodyPr>
            <a:normAutofit/>
          </a:bodyPr>
          <a:lstStyle/>
          <a:p>
            <a:pPr marL="371475" indent="-342900">
              <a:spcBef>
                <a:spcPts val="0"/>
              </a:spcBef>
              <a:buSzPts val="3000"/>
            </a:pPr>
            <a:r>
              <a:rPr lang="en-US" sz="2400" dirty="0"/>
              <a:t>Mutual understanding of roles/responsibilities and </a:t>
            </a:r>
            <a:r>
              <a:rPr lang="en-US" sz="2400" i="1" dirty="0"/>
              <a:t>genuine</a:t>
            </a:r>
            <a:r>
              <a:rPr lang="en-US" sz="2400" dirty="0"/>
              <a:t> respect</a:t>
            </a:r>
          </a:p>
          <a:p>
            <a:pPr marL="28575" indent="0">
              <a:spcBef>
                <a:spcPts val="0"/>
              </a:spcBef>
              <a:buSzPts val="3000"/>
              <a:buNone/>
            </a:pPr>
            <a:endParaRPr lang="en-US" sz="2400" dirty="0"/>
          </a:p>
          <a:p>
            <a:pPr marL="371475" indent="-342900">
              <a:spcBef>
                <a:spcPts val="0"/>
              </a:spcBef>
              <a:buSzPts val="3000"/>
            </a:pPr>
            <a:r>
              <a:rPr lang="en-US" sz="2400" dirty="0"/>
              <a:t>Inclusivity, transparency, diplomacy</a:t>
            </a:r>
          </a:p>
          <a:p>
            <a:pPr marL="28575" indent="0">
              <a:spcBef>
                <a:spcPts val="0"/>
              </a:spcBef>
              <a:buSzPts val="3000"/>
              <a:buNone/>
            </a:pPr>
            <a:endParaRPr lang="en-US" sz="2400" dirty="0"/>
          </a:p>
          <a:p>
            <a:pPr marL="371475" indent="-342900">
              <a:spcBef>
                <a:spcPts val="0"/>
              </a:spcBef>
              <a:buSzPts val="3000"/>
            </a:pPr>
            <a:r>
              <a:rPr lang="en-US" sz="2400" dirty="0"/>
              <a:t>Direction from local board policies, administrative procedures, and contract </a:t>
            </a:r>
          </a:p>
          <a:p>
            <a:pPr marL="28575" indent="0">
              <a:spcBef>
                <a:spcPts val="0"/>
              </a:spcBef>
              <a:buSzPts val="3000"/>
              <a:buNone/>
            </a:pPr>
            <a:endParaRPr lang="en-US" sz="2400" dirty="0"/>
          </a:p>
          <a:p>
            <a:pPr marL="371475" indent="-342900">
              <a:spcBef>
                <a:spcPts val="0"/>
              </a:spcBef>
              <a:buSzPts val="3000"/>
            </a:pPr>
            <a:r>
              <a:rPr lang="en-US" sz="2400" dirty="0"/>
              <a:t>Written agreements!</a:t>
            </a:r>
          </a:p>
          <a:p>
            <a:pPr marL="28575" indent="0">
              <a:spcBef>
                <a:spcPts val="0"/>
              </a:spcBef>
              <a:buSzPts val="3000"/>
              <a:buNone/>
            </a:pPr>
            <a:r>
              <a:rPr lang="en-US" sz="1650" dirty="0"/>
              <a:t>**Generate when not stressed by conflict or other major concerns</a:t>
            </a:r>
          </a:p>
        </p:txBody>
      </p:sp>
    </p:spTree>
    <p:extLst>
      <p:ext uri="{BB962C8B-B14F-4D97-AF65-F5344CB8AC3E}">
        <p14:creationId xmlns:p14="http://schemas.microsoft.com/office/powerpoint/2010/main" val="21445001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1EC2F-EDD2-431D-8EC8-C64E47925A30}"/>
              </a:ext>
            </a:extLst>
          </p:cNvPr>
          <p:cNvSpPr>
            <a:spLocks noGrp="1"/>
          </p:cNvSpPr>
          <p:nvPr>
            <p:ph type="title"/>
          </p:nvPr>
        </p:nvSpPr>
        <p:spPr/>
        <p:txBody>
          <a:bodyPr/>
          <a:lstStyle/>
          <a:p>
            <a:r>
              <a:rPr lang="en-US" dirty="0">
                <a:effectLst>
                  <a:outerShdw blurRad="38100" dist="38100" dir="2700000" algn="tl">
                    <a:srgbClr val="000000">
                      <a:alpha val="43137"/>
                    </a:srgbClr>
                  </a:outerShdw>
                </a:effectLst>
              </a:rPr>
              <a:t>And…</a:t>
            </a:r>
          </a:p>
        </p:txBody>
      </p:sp>
      <p:sp>
        <p:nvSpPr>
          <p:cNvPr id="3" name="Content Placeholder 2">
            <a:extLst>
              <a:ext uri="{FF2B5EF4-FFF2-40B4-BE49-F238E27FC236}">
                <a16:creationId xmlns:a16="http://schemas.microsoft.com/office/drawing/2014/main" id="{E141BEEE-48C3-455C-B9A2-2CA495DE5A31}"/>
              </a:ext>
            </a:extLst>
          </p:cNvPr>
          <p:cNvSpPr>
            <a:spLocks noGrp="1"/>
          </p:cNvSpPr>
          <p:nvPr>
            <p:ph idx="1"/>
          </p:nvPr>
        </p:nvSpPr>
        <p:spPr>
          <a:xfrm>
            <a:off x="457200" y="1524000"/>
            <a:ext cx="8229600" cy="5139846"/>
          </a:xfrm>
        </p:spPr>
        <p:txBody>
          <a:bodyPr>
            <a:normAutofit fontScale="92500" lnSpcReduction="20000"/>
          </a:bodyPr>
          <a:lstStyle/>
          <a:p>
            <a:r>
              <a:rPr lang="en-US" dirty="0"/>
              <a:t>Think about what makes your relationship with this person important.</a:t>
            </a:r>
          </a:p>
          <a:p>
            <a:pPr lvl="0"/>
            <a:r>
              <a:rPr lang="en-US" dirty="0"/>
              <a:t>Seek the source of the disagreement and points of common purpose (Is this a hill to die on?)</a:t>
            </a:r>
          </a:p>
          <a:p>
            <a:pPr lvl="0"/>
            <a:r>
              <a:rPr lang="en-US" dirty="0"/>
              <a:t>Stay responsible for your feelings</a:t>
            </a:r>
          </a:p>
          <a:p>
            <a:pPr lvl="0"/>
            <a:r>
              <a:rPr lang="en-US" dirty="0"/>
              <a:t>Identify unconscious biases (conversation filters)</a:t>
            </a:r>
          </a:p>
          <a:p>
            <a:pPr lvl="0"/>
            <a:r>
              <a:rPr lang="en-US" dirty="0"/>
              <a:t>Be mindful of personal power and privilege</a:t>
            </a:r>
          </a:p>
          <a:p>
            <a:pPr lvl="0"/>
            <a:r>
              <a:rPr lang="en-US" dirty="0"/>
              <a:t>Engage in dialogue including clarifying values/checking personal perception</a:t>
            </a:r>
          </a:p>
          <a:p>
            <a:pPr lvl="0"/>
            <a:r>
              <a:rPr lang="en-US" dirty="0"/>
              <a:t>Pay attention to what has heart and meaning</a:t>
            </a:r>
          </a:p>
          <a:p>
            <a:pPr lvl="0"/>
            <a:r>
              <a:rPr lang="en-US" dirty="0"/>
              <a:t>Speak the truth without blame or judgment </a:t>
            </a:r>
          </a:p>
          <a:p>
            <a:pPr lvl="0"/>
            <a:r>
              <a:rPr lang="en-US" dirty="0"/>
              <a:t>Be open to outcome, not attached to outcome</a:t>
            </a:r>
          </a:p>
          <a:p>
            <a:r>
              <a:rPr lang="en-US" dirty="0"/>
              <a:t>Allow for mistakes to happen!</a:t>
            </a:r>
          </a:p>
        </p:txBody>
      </p:sp>
    </p:spTree>
    <p:extLst>
      <p:ext uri="{BB962C8B-B14F-4D97-AF65-F5344CB8AC3E}">
        <p14:creationId xmlns:p14="http://schemas.microsoft.com/office/powerpoint/2010/main" val="25491178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A743C-917B-4669-98ED-296B8EDCA1A0}"/>
              </a:ext>
            </a:extLst>
          </p:cNvPr>
          <p:cNvSpPr>
            <a:spLocks noGrp="1"/>
          </p:cNvSpPr>
          <p:nvPr>
            <p:ph type="title"/>
          </p:nvPr>
        </p:nvSpPr>
        <p:spPr>
          <a:xfrm>
            <a:off x="457200" y="533399"/>
            <a:ext cx="8229600" cy="1583499"/>
          </a:xfrm>
        </p:spPr>
        <p:txBody>
          <a:bodyPr/>
          <a:lstStyle/>
          <a:p>
            <a:pPr algn="ctr"/>
            <a:r>
              <a:rPr lang="en-US" dirty="0">
                <a:effectLst>
                  <a:outerShdw blurRad="38100" dist="38100" dir="2700000" algn="tl">
                    <a:srgbClr val="000000">
                      <a:alpha val="43137"/>
                    </a:srgbClr>
                  </a:outerShdw>
                </a:effectLst>
              </a:rPr>
              <a:t>Effective Relationships </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are CRUCIAL!</a:t>
            </a:r>
          </a:p>
        </p:txBody>
      </p:sp>
      <p:pic>
        <p:nvPicPr>
          <p:cNvPr id="5" name="Picture 4" descr="A group of people flying kites in the sky&#10;&#10;Description automatically generated">
            <a:extLst>
              <a:ext uri="{FF2B5EF4-FFF2-40B4-BE49-F238E27FC236}">
                <a16:creationId xmlns:a16="http://schemas.microsoft.com/office/drawing/2014/main" id="{92151C5D-0671-411C-8352-0CAAAE19498A}"/>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612397" y="2260949"/>
            <a:ext cx="5771965" cy="4196219"/>
          </a:xfrm>
          <a:prstGeom prst="rect">
            <a:avLst/>
          </a:prstGeom>
        </p:spPr>
      </p:pic>
    </p:spTree>
    <p:extLst>
      <p:ext uri="{BB962C8B-B14F-4D97-AF65-F5344CB8AC3E}">
        <p14:creationId xmlns:p14="http://schemas.microsoft.com/office/powerpoint/2010/main" val="21828101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effectLst>
                  <a:outerShdw blurRad="38100" dist="38100" dir="2700000" algn="tl">
                    <a:srgbClr val="000000">
                      <a:alpha val="43137"/>
                    </a:srgbClr>
                  </a:outerShdw>
                </a:effectLst>
              </a:rPr>
              <a:t>Q &amp; A…and THANK YOU!</a:t>
            </a:r>
          </a:p>
        </p:txBody>
      </p:sp>
      <p:pic>
        <p:nvPicPr>
          <p:cNvPr id="6" name="Picture 2" descr="questions">
            <a:extLst>
              <a:ext uri="{FF2B5EF4-FFF2-40B4-BE49-F238E27FC236}">
                <a16:creationId xmlns:a16="http://schemas.microsoft.com/office/drawing/2014/main" id="{42B6F758-AABE-4679-B3B7-6C1F5C800715}"/>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rot="21039650">
            <a:off x="275313" y="1610254"/>
            <a:ext cx="4612800" cy="3856485"/>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a:extLst>
              <a:ext uri="{FF2B5EF4-FFF2-40B4-BE49-F238E27FC236}">
                <a16:creationId xmlns:a16="http://schemas.microsoft.com/office/drawing/2014/main" id="{C3FAC9F6-2B9B-4243-87D8-CAE246CF1874}"/>
              </a:ext>
            </a:extLst>
          </p:cNvPr>
          <p:cNvSpPr>
            <a:spLocks noGrp="1"/>
          </p:cNvSpPr>
          <p:nvPr>
            <p:ph sz="half" idx="2"/>
          </p:nvPr>
        </p:nvSpPr>
        <p:spPr>
          <a:xfrm>
            <a:off x="4845197" y="1673352"/>
            <a:ext cx="3841603" cy="4718304"/>
          </a:xfrm>
        </p:spPr>
        <p:txBody>
          <a:bodyPr>
            <a:normAutofit/>
          </a:bodyPr>
          <a:lstStyle/>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r>
              <a:rPr lang="en-US" sz="2000" dirty="0"/>
              <a:t>Anna </a:t>
            </a:r>
            <a:r>
              <a:rPr lang="en-US" sz="2000" dirty="0" err="1"/>
              <a:t>Bruzzese</a:t>
            </a:r>
            <a:r>
              <a:rPr lang="en-US" sz="2000" dirty="0"/>
              <a:t>: </a:t>
            </a:r>
            <a:br>
              <a:rPr lang="en-US" sz="2000" dirty="0"/>
            </a:br>
            <a:r>
              <a:rPr lang="en-US" sz="2000" dirty="0">
                <a:solidFill>
                  <a:schemeClr val="accent1"/>
                </a:solidFill>
                <a:hlinkClick r:id="rId3">
                  <a:extLst>
                    <a:ext uri="{A12FA001-AC4F-418D-AE19-62706E023703}">
                      <ahyp:hlinkClr xmlns:ahyp="http://schemas.microsoft.com/office/drawing/2018/hyperlinkcolor" val="tx"/>
                    </a:ext>
                  </a:extLst>
                </a:hlinkClick>
              </a:rPr>
              <a:t>bruzzeaa@piercecollege.edu</a:t>
            </a:r>
            <a:endParaRPr lang="en-US" sz="2000" dirty="0">
              <a:solidFill>
                <a:schemeClr val="accent1"/>
              </a:solidFill>
            </a:endParaRPr>
          </a:p>
          <a:p>
            <a:pPr marL="0" indent="0">
              <a:buNone/>
            </a:pPr>
            <a:r>
              <a:rPr lang="en-US" sz="2000" dirty="0"/>
              <a:t>Silvester Henderson:</a:t>
            </a:r>
          </a:p>
          <a:p>
            <a:pPr marL="0" indent="0">
              <a:buNone/>
            </a:pPr>
            <a:r>
              <a:rPr lang="en-US" sz="2000" dirty="0">
                <a:solidFill>
                  <a:schemeClr val="accent1"/>
                </a:solidFill>
                <a:hlinkClick r:id="rId4">
                  <a:extLst>
                    <a:ext uri="{A12FA001-AC4F-418D-AE19-62706E023703}">
                      <ahyp:hlinkClr xmlns:ahyp="http://schemas.microsoft.com/office/drawing/2018/hyperlinkcolor" val="tx"/>
                    </a:ext>
                  </a:extLst>
                </a:hlinkClick>
              </a:rPr>
              <a:t>shenderson@losmedanos.edu</a:t>
            </a:r>
            <a:endParaRPr lang="en-US" sz="2000" dirty="0">
              <a:solidFill>
                <a:schemeClr val="accent1"/>
              </a:solidFill>
            </a:endParaRPr>
          </a:p>
          <a:p>
            <a:pPr marL="0" indent="0">
              <a:buNone/>
            </a:pPr>
            <a:r>
              <a:rPr lang="en-US" sz="2000" dirty="0"/>
              <a:t>Carrie Roberson:</a:t>
            </a:r>
          </a:p>
          <a:p>
            <a:pPr marL="0" indent="0">
              <a:buNone/>
            </a:pPr>
            <a:r>
              <a:rPr lang="en-US" sz="2000" dirty="0">
                <a:solidFill>
                  <a:schemeClr val="accent1"/>
                </a:solidFill>
                <a:hlinkClick r:id="rId5">
                  <a:extLst>
                    <a:ext uri="{A12FA001-AC4F-418D-AE19-62706E023703}">
                      <ahyp:hlinkClr xmlns:ahyp="http://schemas.microsoft.com/office/drawing/2018/hyperlinkcolor" val="tx"/>
                    </a:ext>
                  </a:extLst>
                </a:hlinkClick>
              </a:rPr>
              <a:t>RobersonCa@butte.edu</a:t>
            </a:r>
            <a:endParaRPr lang="en-US" sz="2000" dirty="0">
              <a:solidFill>
                <a:schemeClr val="accent1"/>
              </a:solidFill>
            </a:endParaRPr>
          </a:p>
        </p:txBody>
      </p:sp>
    </p:spTree>
    <p:extLst>
      <p:ext uri="{BB962C8B-B14F-4D97-AF65-F5344CB8AC3E}">
        <p14:creationId xmlns:p14="http://schemas.microsoft.com/office/powerpoint/2010/main" val="3894436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F30BA2C-F7F7-4EAB-939F-9F8FEC38BDAE}"/>
              </a:ext>
            </a:extLst>
          </p:cNvPr>
          <p:cNvSpPr/>
          <p:nvPr/>
        </p:nvSpPr>
        <p:spPr>
          <a:xfrm>
            <a:off x="1227551" y="1935271"/>
            <a:ext cx="6995786" cy="2677656"/>
          </a:xfrm>
          <a:prstGeom prst="rect">
            <a:avLst/>
          </a:prstGeom>
        </p:spPr>
        <p:txBody>
          <a:bodyPr wrap="square">
            <a:spAutoFit/>
          </a:bodyPr>
          <a:lstStyle/>
          <a:p>
            <a:pPr marL="45720" indent="0" algn="ctr">
              <a:buNone/>
            </a:pPr>
            <a:r>
              <a:rPr lang="en-US" sz="3200" dirty="0"/>
              <a:t>“No one should make the claim of being educated until he or she has learned to live in harmony with people who are different.” </a:t>
            </a:r>
          </a:p>
          <a:p>
            <a:pPr marL="45720" indent="0">
              <a:buNone/>
            </a:pPr>
            <a:endParaRPr lang="en-US" dirty="0"/>
          </a:p>
          <a:p>
            <a:pPr marL="45720" indent="0">
              <a:buNone/>
            </a:pPr>
            <a:r>
              <a:rPr lang="en-US" sz="1100" dirty="0"/>
              <a:t>Wilson, A. H. (1982, Summer). </a:t>
            </a:r>
            <a:r>
              <a:rPr lang="en-US" sz="1100" i="1" dirty="0"/>
              <a:t>Cross-cultural experiential learning for teachers</a:t>
            </a:r>
            <a:r>
              <a:rPr lang="en-US" sz="1100" dirty="0"/>
              <a:t>. </a:t>
            </a:r>
          </a:p>
          <a:p>
            <a:pPr marL="45720" indent="0">
              <a:buNone/>
            </a:pPr>
            <a:r>
              <a:rPr lang="en-US" sz="1100" dirty="0"/>
              <a:t>Theory Into Practice, 21(3), 184-192. </a:t>
            </a:r>
            <a:endParaRPr lang="en-US" sz="1100" i="1" dirty="0"/>
          </a:p>
        </p:txBody>
      </p:sp>
    </p:spTree>
    <p:extLst>
      <p:ext uri="{BB962C8B-B14F-4D97-AF65-F5344CB8AC3E}">
        <p14:creationId xmlns:p14="http://schemas.microsoft.com/office/powerpoint/2010/main" val="2600108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effectLst>
                  <a:outerShdw blurRad="38100" dist="38100" dir="2700000" algn="tl">
                    <a:srgbClr val="000000">
                      <a:alpha val="43137"/>
                    </a:srgbClr>
                  </a:outerShdw>
                </a:effectLst>
              </a:rPr>
              <a:t>TODAY</a:t>
            </a:r>
          </a:p>
        </p:txBody>
      </p:sp>
      <p:sp>
        <p:nvSpPr>
          <p:cNvPr id="3" name="Content Placeholder 2"/>
          <p:cNvSpPr>
            <a:spLocks noGrp="1"/>
          </p:cNvSpPr>
          <p:nvPr>
            <p:ph idx="1"/>
          </p:nvPr>
        </p:nvSpPr>
        <p:spPr>
          <a:xfrm>
            <a:off x="206679" y="1600200"/>
            <a:ext cx="8768220" cy="5032332"/>
          </a:xfrm>
        </p:spPr>
        <p:txBody>
          <a:bodyPr>
            <a:normAutofit/>
          </a:bodyPr>
          <a:lstStyle/>
          <a:p>
            <a:r>
              <a:rPr lang="en-US" dirty="0"/>
              <a:t>Relationships 101</a:t>
            </a:r>
          </a:p>
          <a:p>
            <a:r>
              <a:rPr lang="en-US" dirty="0"/>
              <a:t>Reality of AUTHORITY!</a:t>
            </a:r>
          </a:p>
          <a:p>
            <a:r>
              <a:rPr lang="en-US" dirty="0"/>
              <a:t>Relationship dynamics</a:t>
            </a:r>
          </a:p>
          <a:p>
            <a:r>
              <a:rPr lang="en-US" dirty="0"/>
              <a:t>Principles &amp; Strategies…what works? what doesn’t?</a:t>
            </a:r>
          </a:p>
          <a:p>
            <a:r>
              <a:rPr lang="en-US" dirty="0"/>
              <a:t>Strategies for Effective Relationships</a:t>
            </a:r>
          </a:p>
          <a:p>
            <a:r>
              <a:rPr lang="en-US" dirty="0"/>
              <a:t>What’s next?</a:t>
            </a:r>
          </a:p>
          <a:p>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499569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1B63B-0B13-4FAF-A2BF-BE18FBB6727D}"/>
              </a:ext>
            </a:extLst>
          </p:cNvPr>
          <p:cNvSpPr>
            <a:spLocks noGrp="1"/>
          </p:cNvSpPr>
          <p:nvPr>
            <p:ph type="title"/>
          </p:nvPr>
        </p:nvSpPr>
        <p:spPr/>
        <p:txBody>
          <a:bodyPr/>
          <a:lstStyle/>
          <a:p>
            <a:pPr algn="ctr"/>
            <a:r>
              <a:rPr lang="en-US" dirty="0">
                <a:effectLst>
                  <a:outerShdw blurRad="38100" dist="38100" dir="2700000" algn="tl">
                    <a:srgbClr val="000000">
                      <a:alpha val="43137"/>
                    </a:srgbClr>
                  </a:outerShdw>
                </a:effectLst>
              </a:rPr>
              <a:t>Help US Help YOU?!</a:t>
            </a:r>
          </a:p>
        </p:txBody>
      </p:sp>
      <p:sp>
        <p:nvSpPr>
          <p:cNvPr id="3" name="Content Placeholder 2">
            <a:extLst>
              <a:ext uri="{FF2B5EF4-FFF2-40B4-BE49-F238E27FC236}">
                <a16:creationId xmlns:a16="http://schemas.microsoft.com/office/drawing/2014/main" id="{B73C0EAC-D860-4475-B7F4-B3F6A8E6706B}"/>
              </a:ext>
            </a:extLst>
          </p:cNvPr>
          <p:cNvSpPr>
            <a:spLocks noGrp="1"/>
          </p:cNvSpPr>
          <p:nvPr>
            <p:ph idx="1"/>
          </p:nvPr>
        </p:nvSpPr>
        <p:spPr/>
        <p:txBody>
          <a:bodyPr/>
          <a:lstStyle/>
          <a:p>
            <a:r>
              <a:rPr lang="en-US" dirty="0"/>
              <a:t>Who are you?</a:t>
            </a:r>
          </a:p>
          <a:p>
            <a:r>
              <a:rPr lang="en-US" dirty="0"/>
              <a:t>What is your current role?</a:t>
            </a:r>
          </a:p>
          <a:p>
            <a:r>
              <a:rPr lang="en-US" dirty="0"/>
              <a:t>What do you hope to take away from this breakout session?</a:t>
            </a:r>
          </a:p>
        </p:txBody>
      </p:sp>
      <p:pic>
        <p:nvPicPr>
          <p:cNvPr id="5" name="Picture 4" descr="http://ronedmondson.com/wp-content/uploads/2010/12/success-learn-lead.jpg">
            <a:extLst>
              <a:ext uri="{FF2B5EF4-FFF2-40B4-BE49-F238E27FC236}">
                <a16:creationId xmlns:a16="http://schemas.microsoft.com/office/drawing/2014/main" id="{5851749C-E8BB-4476-AFC1-5CAC7EAD87EA}"/>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676390" y="3248939"/>
            <a:ext cx="4484316" cy="3363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101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effectLst>
                  <a:outerShdw blurRad="38100" dist="38100" dir="2700000" algn="tl">
                    <a:srgbClr val="000000">
                      <a:alpha val="43137"/>
                    </a:srgbClr>
                  </a:outerShdw>
                </a:effectLst>
              </a:rPr>
              <a:t>A question before we start</a:t>
            </a:r>
            <a:r>
              <a:rPr lang="mr-IN" dirty="0">
                <a:effectLst>
                  <a:outerShdw blurRad="38100" dist="38100" dir="2700000" algn="tl">
                    <a:srgbClr val="000000">
                      <a:alpha val="43137"/>
                    </a:srgbClr>
                  </a:outerShdw>
                </a:effectLst>
              </a:rPr>
              <a: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lgn="ctr">
              <a:buNone/>
            </a:pPr>
            <a:r>
              <a:rPr lang="en-US" dirty="0"/>
              <a:t>Why do we have academic senates?</a:t>
            </a:r>
          </a:p>
          <a:p>
            <a:endParaRPr lang="en-US" dirty="0"/>
          </a:p>
          <a:p>
            <a:endParaRPr lang="en-US" dirty="0"/>
          </a:p>
        </p:txBody>
      </p:sp>
      <p:pic>
        <p:nvPicPr>
          <p:cNvPr id="7" name="Content Placeholder 4" descr="Constitutional &lt;strong&gt;questions&lt;/strong&gt; | prior probability">
            <a:extLst>
              <a:ext uri="{FF2B5EF4-FFF2-40B4-BE49-F238E27FC236}">
                <a16:creationId xmlns:a16="http://schemas.microsoft.com/office/drawing/2014/main" id="{45D441EB-7849-4093-9825-7ED5002947F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482235" y="2635384"/>
            <a:ext cx="2297617" cy="3841616"/>
          </a:xfrm>
          <a:prstGeom prst="rect">
            <a:avLst/>
          </a:prstGeom>
        </p:spPr>
      </p:pic>
    </p:spTree>
    <p:extLst>
      <p:ext uri="{BB962C8B-B14F-4D97-AF65-F5344CB8AC3E}">
        <p14:creationId xmlns:p14="http://schemas.microsoft.com/office/powerpoint/2010/main" val="1297820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73672-864D-48F5-9B48-6C99C1C8313D}"/>
              </a:ext>
            </a:extLst>
          </p:cNvPr>
          <p:cNvSpPr>
            <a:spLocks noGrp="1"/>
          </p:cNvSpPr>
          <p:nvPr>
            <p:ph type="title"/>
          </p:nvPr>
        </p:nvSpPr>
        <p:spPr>
          <a:xfrm>
            <a:off x="628650" y="444674"/>
            <a:ext cx="7886700" cy="1283918"/>
          </a:xfrm>
        </p:spPr>
        <p:txBody>
          <a:bodyPr>
            <a:normAutofit/>
          </a:bodyPr>
          <a:lstStyle/>
          <a:p>
            <a:pPr algn="ctr"/>
            <a:r>
              <a:rPr lang="en-US" sz="4050" dirty="0">
                <a:effectLst>
                  <a:outerShdw blurRad="38100" dist="38100" dir="2700000" algn="tl">
                    <a:srgbClr val="000000">
                      <a:alpha val="43137"/>
                    </a:srgbClr>
                  </a:outerShdw>
                </a:effectLst>
                <a:latin typeface="+mn-lt"/>
                <a:ea typeface="Times New Roman" charset="0"/>
                <a:cs typeface="Times New Roman" charset="0"/>
              </a:rPr>
              <a:t>LOCAL &amp; State Academic Senates</a:t>
            </a:r>
            <a:endParaRPr lang="en-US" sz="4050" dirty="0">
              <a:effectLst>
                <a:outerShdw blurRad="38100" dist="38100" dir="2700000" algn="tl">
                  <a:srgbClr val="000000">
                    <a:alpha val="43137"/>
                  </a:srgbClr>
                </a:outerShdw>
              </a:effectLst>
              <a:latin typeface="+mn-lt"/>
            </a:endParaRPr>
          </a:p>
        </p:txBody>
      </p:sp>
      <p:graphicFrame>
        <p:nvGraphicFramePr>
          <p:cNvPr id="14" name="Content Placeholder 2">
            <a:extLst>
              <a:ext uri="{FF2B5EF4-FFF2-40B4-BE49-F238E27FC236}">
                <a16:creationId xmlns:a16="http://schemas.microsoft.com/office/drawing/2014/main" id="{0DF80576-8539-46BD-BD0E-674A3207F0E3}"/>
              </a:ext>
            </a:extLst>
          </p:cNvPr>
          <p:cNvGraphicFramePr>
            <a:graphicFrameLocks noGrp="1"/>
          </p:cNvGraphicFramePr>
          <p:nvPr>
            <p:ph idx="1"/>
            <p:extLst>
              <p:ext uri="{D42A27DB-BD31-4B8C-83A1-F6EECF244321}">
                <p14:modId xmlns:p14="http://schemas.microsoft.com/office/powerpoint/2010/main" val="1231080892"/>
              </p:ext>
            </p:extLst>
          </p:nvPr>
        </p:nvGraphicFramePr>
        <p:xfrm>
          <a:off x="369518" y="1346548"/>
          <a:ext cx="8145832" cy="52108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41121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1A159-513F-4457-AC80-F7EDA5372D5F}"/>
              </a:ext>
            </a:extLst>
          </p:cNvPr>
          <p:cNvSpPr>
            <a:spLocks noGrp="1"/>
          </p:cNvSpPr>
          <p:nvPr>
            <p:ph type="title"/>
          </p:nvPr>
        </p:nvSpPr>
        <p:spPr>
          <a:xfrm>
            <a:off x="457200" y="375782"/>
            <a:ext cx="8229600" cy="1039660"/>
          </a:xfrm>
        </p:spPr>
        <p:txBody>
          <a:bodyPr/>
          <a:lstStyle/>
          <a:p>
            <a:r>
              <a:rPr lang="en-US" dirty="0">
                <a:effectLst>
                  <a:outerShdw blurRad="38100" dist="38100" dir="2700000" algn="tl">
                    <a:srgbClr val="000000">
                      <a:alpha val="43137"/>
                    </a:srgbClr>
                  </a:outerShdw>
                </a:effectLst>
              </a:rPr>
              <a:t>Relationships 101</a:t>
            </a:r>
          </a:p>
        </p:txBody>
      </p:sp>
      <p:sp>
        <p:nvSpPr>
          <p:cNvPr id="3" name="Content Placeholder 2">
            <a:extLst>
              <a:ext uri="{FF2B5EF4-FFF2-40B4-BE49-F238E27FC236}">
                <a16:creationId xmlns:a16="http://schemas.microsoft.com/office/drawing/2014/main" id="{E672B40C-345F-47A8-B168-D87DB2C218EA}"/>
              </a:ext>
            </a:extLst>
          </p:cNvPr>
          <p:cNvSpPr>
            <a:spLocks noGrp="1"/>
          </p:cNvSpPr>
          <p:nvPr>
            <p:ph idx="1"/>
          </p:nvPr>
        </p:nvSpPr>
        <p:spPr>
          <a:xfrm>
            <a:off x="457200" y="1524000"/>
            <a:ext cx="8229600" cy="3574093"/>
          </a:xfrm>
        </p:spPr>
        <p:txBody>
          <a:bodyPr>
            <a:normAutofit/>
          </a:bodyPr>
          <a:lstStyle/>
          <a:p>
            <a:r>
              <a:rPr lang="en-US" b="1" dirty="0"/>
              <a:t>WHO: </a:t>
            </a:r>
            <a:r>
              <a:rPr lang="en-US" dirty="0"/>
              <a:t>we are a complex system!</a:t>
            </a:r>
          </a:p>
          <a:p>
            <a:r>
              <a:rPr lang="en-US" b="1" dirty="0"/>
              <a:t>WHAT: </a:t>
            </a:r>
            <a:r>
              <a:rPr lang="en-US" dirty="0"/>
              <a:t>role and responsibility dynamics</a:t>
            </a:r>
          </a:p>
          <a:p>
            <a:r>
              <a:rPr lang="en-US" b="1" dirty="0"/>
              <a:t>WHEN: </a:t>
            </a:r>
            <a:r>
              <a:rPr lang="en-US" dirty="0"/>
              <a:t>decision-making</a:t>
            </a:r>
          </a:p>
          <a:p>
            <a:r>
              <a:rPr lang="en-US" b="1" dirty="0"/>
              <a:t>WHERE: </a:t>
            </a:r>
            <a:r>
              <a:rPr lang="en-US" dirty="0"/>
              <a:t>Local college, district, program, department, system stakeholders, other?</a:t>
            </a:r>
          </a:p>
          <a:p>
            <a:r>
              <a:rPr lang="en-US" b="1" dirty="0"/>
              <a:t>WHY: </a:t>
            </a:r>
            <a:r>
              <a:rPr lang="en-US" dirty="0"/>
              <a:t>Relationships are crucial!</a:t>
            </a:r>
          </a:p>
          <a:p>
            <a:r>
              <a:rPr lang="en-US" b="1" dirty="0"/>
              <a:t>HOW: </a:t>
            </a:r>
            <a:r>
              <a:rPr lang="en-US" dirty="0"/>
              <a:t>Easier said, than done!</a:t>
            </a:r>
          </a:p>
        </p:txBody>
      </p:sp>
      <p:pic>
        <p:nvPicPr>
          <p:cNvPr id="6" name="Picture 5">
            <a:extLst>
              <a:ext uri="{FF2B5EF4-FFF2-40B4-BE49-F238E27FC236}">
                <a16:creationId xmlns:a16="http://schemas.microsoft.com/office/drawing/2014/main" id="{E3772F20-50A2-4A8B-8D9E-9F5EF09D7295}"/>
              </a:ext>
            </a:extLst>
          </p:cNvPr>
          <p:cNvPicPr>
            <a:picLocks noChangeAspect="1"/>
          </p:cNvPicPr>
          <p:nvPr/>
        </p:nvPicPr>
        <p:blipFill>
          <a:blip r:embed="rId3"/>
          <a:stretch>
            <a:fillRect/>
          </a:stretch>
        </p:blipFill>
        <p:spPr>
          <a:xfrm>
            <a:off x="5999966" y="4097290"/>
            <a:ext cx="3087665" cy="2585799"/>
          </a:xfrm>
          <a:prstGeom prst="rect">
            <a:avLst/>
          </a:prstGeom>
        </p:spPr>
      </p:pic>
    </p:spTree>
    <p:extLst>
      <p:ext uri="{BB962C8B-B14F-4D97-AF65-F5344CB8AC3E}">
        <p14:creationId xmlns:p14="http://schemas.microsoft.com/office/powerpoint/2010/main" val="3482590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0BFD1-3179-4D38-A21D-DA9F3CE97047}"/>
              </a:ext>
            </a:extLst>
          </p:cNvPr>
          <p:cNvSpPr>
            <a:spLocks noGrp="1"/>
          </p:cNvSpPr>
          <p:nvPr>
            <p:ph type="title"/>
          </p:nvPr>
        </p:nvSpPr>
        <p:spPr>
          <a:xfrm>
            <a:off x="457200" y="432148"/>
            <a:ext cx="8229600" cy="1321496"/>
          </a:xfrm>
        </p:spPr>
        <p:txBody>
          <a:bodyPr>
            <a:normAutofit fontScale="90000"/>
          </a:bodyPr>
          <a:lstStyle/>
          <a:p>
            <a:pPr algn="ctr"/>
            <a:r>
              <a:rPr lang="en-US" b="1" dirty="0">
                <a:effectLst>
                  <a:outerShdw blurRad="38100" dist="38100" dir="2700000" algn="tl">
                    <a:srgbClr val="000000">
                      <a:alpha val="43137"/>
                    </a:srgbClr>
                  </a:outerShdw>
                </a:effectLst>
              </a:rPr>
              <a:t>WHO? </a:t>
            </a:r>
            <a:br>
              <a:rPr lang="en-US" dirty="0"/>
            </a:br>
            <a:r>
              <a:rPr lang="en-US" dirty="0">
                <a:effectLst>
                  <a:outerShdw blurRad="38100" dist="38100" dir="2700000" algn="tl">
                    <a:srgbClr val="000000">
                      <a:alpha val="43137"/>
                    </a:srgbClr>
                  </a:outerShdw>
                </a:effectLst>
              </a:rPr>
              <a:t>Complex system and institutions!</a:t>
            </a:r>
          </a:p>
        </p:txBody>
      </p:sp>
      <p:sp>
        <p:nvSpPr>
          <p:cNvPr id="3" name="Content Placeholder 2">
            <a:extLst>
              <a:ext uri="{FF2B5EF4-FFF2-40B4-BE49-F238E27FC236}">
                <a16:creationId xmlns:a16="http://schemas.microsoft.com/office/drawing/2014/main" id="{216773FA-4C7E-4621-8E2F-23E887C11BEE}"/>
              </a:ext>
            </a:extLst>
          </p:cNvPr>
          <p:cNvSpPr>
            <a:spLocks noGrp="1"/>
          </p:cNvSpPr>
          <p:nvPr>
            <p:ph idx="1"/>
          </p:nvPr>
        </p:nvSpPr>
        <p:spPr>
          <a:xfrm>
            <a:off x="457200" y="1866377"/>
            <a:ext cx="8229600" cy="4822521"/>
          </a:xfrm>
        </p:spPr>
        <p:txBody>
          <a:bodyPr>
            <a:normAutofit lnSpcReduction="10000"/>
          </a:bodyPr>
          <a:lstStyle/>
          <a:p>
            <a:r>
              <a:rPr lang="en-US" dirty="0"/>
              <a:t>STUDENTS!</a:t>
            </a:r>
          </a:p>
          <a:p>
            <a:r>
              <a:rPr lang="en-US" dirty="0"/>
              <a:t>Colleagues</a:t>
            </a:r>
          </a:p>
          <a:p>
            <a:r>
              <a:rPr lang="en-US" dirty="0"/>
              <a:t>Deans/ Supervisors</a:t>
            </a:r>
          </a:p>
          <a:p>
            <a:r>
              <a:rPr lang="en-US" dirty="0"/>
              <a:t>Vice President(s)</a:t>
            </a:r>
          </a:p>
          <a:p>
            <a:r>
              <a:rPr lang="en-US" dirty="0"/>
              <a:t>Superintendent/President/ Chief Executive Officer (CEO)</a:t>
            </a:r>
          </a:p>
          <a:p>
            <a:r>
              <a:rPr lang="en-US" dirty="0"/>
              <a:t>Chancellor</a:t>
            </a:r>
          </a:p>
          <a:p>
            <a:r>
              <a:rPr lang="en-US" dirty="0"/>
              <a:t>Board of Trustees</a:t>
            </a:r>
          </a:p>
          <a:p>
            <a:r>
              <a:rPr lang="en-US" dirty="0"/>
              <a:t>UNIONS</a:t>
            </a:r>
          </a:p>
          <a:p>
            <a:r>
              <a:rPr lang="en-US" dirty="0"/>
              <a:t>Other stakeholders?</a:t>
            </a:r>
          </a:p>
        </p:txBody>
      </p:sp>
      <p:pic>
        <p:nvPicPr>
          <p:cNvPr id="4" name="Content Placeholder 4">
            <a:extLst>
              <a:ext uri="{FF2B5EF4-FFF2-40B4-BE49-F238E27FC236}">
                <a16:creationId xmlns:a16="http://schemas.microsoft.com/office/drawing/2014/main" id="{E02321B2-9D66-47FB-97E4-B93F2ABE9409}"/>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395522" y="4302690"/>
            <a:ext cx="3650528" cy="2073500"/>
          </a:xfrm>
          <a:prstGeom prst="rect">
            <a:avLst/>
          </a:prstGeom>
        </p:spPr>
      </p:pic>
    </p:spTree>
    <p:extLst>
      <p:ext uri="{BB962C8B-B14F-4D97-AF65-F5344CB8AC3E}">
        <p14:creationId xmlns:p14="http://schemas.microsoft.com/office/powerpoint/2010/main" val="35851985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2891</TotalTime>
  <Words>1512</Words>
  <Application>Microsoft Office PowerPoint</Application>
  <PresentationFormat>On-screen Show (4:3)</PresentationFormat>
  <Paragraphs>309</Paragraphs>
  <Slides>25</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Tahoma</vt:lpstr>
      <vt:lpstr>Times New Roman</vt:lpstr>
      <vt:lpstr>Wingdings</vt:lpstr>
      <vt:lpstr>Clarity</vt:lpstr>
      <vt:lpstr>EMPOWERMENT. LEADERSHIP. VOICE. The Power of Relationship Building for an Effective Academic Senate</vt:lpstr>
      <vt:lpstr>Here we are…</vt:lpstr>
      <vt:lpstr>PowerPoint Presentation</vt:lpstr>
      <vt:lpstr>TODAY</vt:lpstr>
      <vt:lpstr>Help US Help YOU?!</vt:lpstr>
      <vt:lpstr>A question before we start…</vt:lpstr>
      <vt:lpstr>LOCAL &amp; State Academic Senates</vt:lpstr>
      <vt:lpstr>Relationships 101</vt:lpstr>
      <vt:lpstr>WHO?  Complex system and institutions!</vt:lpstr>
      <vt:lpstr> And YOU…?</vt:lpstr>
      <vt:lpstr>Authority: Academic Senates</vt:lpstr>
      <vt:lpstr>Title 5 § 53200 - Definitions</vt:lpstr>
      <vt:lpstr>The “10 + 1” Title 5 §53200 (c)</vt:lpstr>
      <vt:lpstr>And don’t forget… </vt:lpstr>
      <vt:lpstr>Title 5 § 51023.7 Students. “9+1”</vt:lpstr>
      <vt:lpstr>Effective Participation: Staff</vt:lpstr>
      <vt:lpstr>AUTHORITY: UNION</vt:lpstr>
      <vt:lpstr>Collective Bargaining Agent (Union)</vt:lpstr>
      <vt:lpstr>It’s all about RELATIONSHIPS!</vt:lpstr>
      <vt:lpstr>RELATIONSHIP Dynamics…</vt:lpstr>
      <vt:lpstr>PRINCIPLES  to guide relationships and interactions!</vt:lpstr>
      <vt:lpstr>EFFECTIVE STRATEGIES for RELATIONSHIP BUILDING</vt:lpstr>
      <vt:lpstr>And…</vt:lpstr>
      <vt:lpstr>Effective Relationships  are CRUCIAL!</vt:lpstr>
      <vt:lpstr>Q &amp; A…and 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Virginia May</dc:creator>
  <cp:lastModifiedBy>Roberson, Carrie</cp:lastModifiedBy>
  <cp:revision>78</cp:revision>
  <cp:lastPrinted>2019-06-12T13:46:41Z</cp:lastPrinted>
  <dcterms:created xsi:type="dcterms:W3CDTF">2015-10-21T19:14:41Z</dcterms:created>
  <dcterms:modified xsi:type="dcterms:W3CDTF">2019-06-13T22:27:58Z</dcterms:modified>
</cp:coreProperties>
</file>