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Libre Franklin" panose="020B060402020202020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57EAF3-6B57-444C-8A87-56B4CE5CF136}">
  <a:tblStyle styleId="{FE57EAF3-6B57-444C-8A87-56B4CE5CF1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rldefense.com/v3/__https:/onlinenetworkofeducators.org/2021/03/19/conducting-an-online-course-cultural-curriculum-audit-steps-toward-student-equity-and-success/__;!!NQI0YCo!_0xgld25zO7PkDi7KeAq6xl0EeZx21A7XMsM1KP7zLObHtyQJfu-2zADlkgP0VI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rldefense.com/v3/__https:/mackenzie-scott.medium.com/seeding-by-ceding-ea6de642bf__;!!NQI0YCo!-v6nSDqkVMgrgXUBIH0T6ccPLvSabyetDrJhUdDfZZ1mJaNqggtks88-a3Tb5OW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f3fbe9b3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f3fbe9b3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a:p>
            <a:pPr marL="0" lvl="0" indent="0" algn="l" rtl="0">
              <a:spcBef>
                <a:spcPts val="0"/>
              </a:spcBef>
              <a:spcAft>
                <a:spcPts val="0"/>
              </a:spcAft>
              <a:buNone/>
            </a:pPr>
            <a:endParaRPr sz="1000"/>
          </a:p>
          <a:p>
            <a:pPr marL="0" lvl="0" indent="0" algn="l" rtl="0">
              <a:lnSpc>
                <a:spcPct val="90000"/>
              </a:lnSpc>
              <a:spcBef>
                <a:spcPts val="0"/>
              </a:spcBef>
              <a:spcAft>
                <a:spcPts val="0"/>
              </a:spcAft>
              <a:buClr>
                <a:schemeClr val="dk1"/>
              </a:buClr>
              <a:buSzPts val="1100"/>
              <a:buFont typeface="Arial"/>
              <a:buNone/>
            </a:pPr>
            <a:r>
              <a:rPr lang="en" sz="1000">
                <a:solidFill>
                  <a:schemeClr val="dk1"/>
                </a:solidFill>
              </a:rPr>
              <a:t>•</a:t>
            </a:r>
            <a:r>
              <a:rPr lang="en" sz="1000">
                <a:solidFill>
                  <a:srgbClr val="53575A"/>
                </a:solidFill>
              </a:rPr>
              <a:t>A district must institutionalize a commitment to DEI. </a:t>
            </a:r>
            <a:endParaRPr sz="1000">
              <a:solidFill>
                <a:srgbClr val="53575A"/>
              </a:solidFill>
            </a:endParaRPr>
          </a:p>
          <a:p>
            <a:pPr marL="0" lvl="0" indent="0" algn="l" rtl="0">
              <a:lnSpc>
                <a:spcPct val="90000"/>
              </a:lnSpc>
              <a:spcBef>
                <a:spcPts val="0"/>
              </a:spcBef>
              <a:spcAft>
                <a:spcPts val="0"/>
              </a:spcAft>
              <a:buClr>
                <a:schemeClr val="dk1"/>
              </a:buClr>
              <a:buSzPts val="1100"/>
              <a:buFont typeface="Arial"/>
              <a:buNone/>
            </a:pPr>
            <a:r>
              <a:rPr lang="en" sz="1000">
                <a:solidFill>
                  <a:schemeClr val="dk1"/>
                </a:solidFill>
              </a:rPr>
              <a:t>•</a:t>
            </a:r>
            <a:r>
              <a:rPr lang="en" sz="1000">
                <a:solidFill>
                  <a:srgbClr val="53575A"/>
                </a:solidFill>
              </a:rPr>
              <a:t>Integrating a district commitment into the strategic planning process is critical.</a:t>
            </a:r>
            <a:endParaRPr sz="1000">
              <a:solidFill>
                <a:srgbClr val="53575A"/>
              </a:solidFill>
            </a:endParaRPr>
          </a:p>
          <a:p>
            <a:pPr marL="0" lvl="0" indent="0" algn="l" rtl="0">
              <a:lnSpc>
                <a:spcPct val="90000"/>
              </a:lnSpc>
              <a:spcBef>
                <a:spcPts val="0"/>
              </a:spcBef>
              <a:spcAft>
                <a:spcPts val="0"/>
              </a:spcAft>
              <a:buClr>
                <a:schemeClr val="dk1"/>
              </a:buClr>
              <a:buSzPts val="1100"/>
              <a:buFont typeface="Arial"/>
              <a:buNone/>
            </a:pPr>
            <a:r>
              <a:rPr lang="en" sz="1000">
                <a:solidFill>
                  <a:schemeClr val="dk1"/>
                </a:solidFill>
              </a:rPr>
              <a:t>•</a:t>
            </a:r>
            <a:r>
              <a:rPr lang="en" sz="1000">
                <a:solidFill>
                  <a:srgbClr val="53575A"/>
                </a:solidFill>
              </a:rPr>
              <a:t>Districts must build in support like a manual for hiring policies, professional development, faculty academies, etc.</a:t>
            </a:r>
            <a:endParaRPr sz="1000">
              <a:solidFill>
                <a:srgbClr val="53575A"/>
              </a:solidFill>
            </a:endParaRPr>
          </a:p>
          <a:p>
            <a:pPr marL="0" lvl="0" indent="0" algn="l" rtl="0">
              <a:lnSpc>
                <a:spcPct val="90000"/>
              </a:lnSpc>
              <a:spcBef>
                <a:spcPts val="0"/>
              </a:spcBef>
              <a:spcAft>
                <a:spcPts val="0"/>
              </a:spcAft>
              <a:buClr>
                <a:schemeClr val="dk1"/>
              </a:buClr>
              <a:buSzPts val="1100"/>
              <a:buFont typeface="Arial"/>
              <a:buNone/>
            </a:pPr>
            <a:r>
              <a:rPr lang="en" sz="1000">
                <a:solidFill>
                  <a:schemeClr val="dk1"/>
                </a:solidFill>
              </a:rPr>
              <a:t>•</a:t>
            </a:r>
            <a:r>
              <a:rPr lang="en" sz="1000">
                <a:solidFill>
                  <a:srgbClr val="53575A"/>
                </a:solidFill>
              </a:rPr>
              <a:t>Academic Senate and the bargaining units must develop a partnership.</a:t>
            </a:r>
            <a:endParaRPr sz="1000">
              <a:solidFill>
                <a:srgbClr val="53575A"/>
              </a:solidFill>
            </a:endParaRPr>
          </a:p>
          <a:p>
            <a:pPr marL="0" lvl="0" indent="0" algn="l" rtl="0">
              <a:lnSpc>
                <a:spcPct val="90000"/>
              </a:lnSpc>
              <a:spcBef>
                <a:spcPts val="0"/>
              </a:spcBef>
              <a:spcAft>
                <a:spcPts val="0"/>
              </a:spcAft>
              <a:buClr>
                <a:schemeClr val="dk1"/>
              </a:buClr>
              <a:buSzPts val="1100"/>
              <a:buFont typeface="Arial"/>
              <a:buNone/>
            </a:pPr>
            <a:r>
              <a:rPr lang="en" sz="1000">
                <a:solidFill>
                  <a:schemeClr val="dk1"/>
                </a:solidFill>
              </a:rPr>
              <a:t>•</a:t>
            </a:r>
            <a:r>
              <a:rPr lang="en" sz="1000">
                <a:solidFill>
                  <a:srgbClr val="53575A"/>
                </a:solidFill>
              </a:rPr>
              <a:t>This work is about bringing people in and empowering people to lead courageously. </a:t>
            </a:r>
            <a:endParaRPr sz="1000">
              <a:solidFill>
                <a:srgbClr val="53575A"/>
              </a:solidFill>
            </a:endParaRPr>
          </a:p>
          <a:p>
            <a:pPr marL="0" lvl="0" indent="0" algn="l" rtl="0">
              <a:lnSpc>
                <a:spcPct val="90000"/>
              </a:lnSpc>
              <a:spcBef>
                <a:spcPts val="0"/>
              </a:spcBef>
              <a:spcAft>
                <a:spcPts val="0"/>
              </a:spcAft>
              <a:buClr>
                <a:schemeClr val="dk1"/>
              </a:buClr>
              <a:buSzPts val="1100"/>
              <a:buFont typeface="Arial"/>
              <a:buNone/>
            </a:pPr>
            <a:r>
              <a:rPr lang="en" sz="1000">
                <a:solidFill>
                  <a:schemeClr val="dk1"/>
                </a:solidFill>
              </a:rPr>
              <a:t>•</a:t>
            </a:r>
            <a:r>
              <a:rPr lang="en" sz="1000">
                <a:solidFill>
                  <a:srgbClr val="53575A"/>
                </a:solidFill>
              </a:rPr>
              <a:t>Code switching is key and interest-based negotiations facilitate building trust.</a:t>
            </a:r>
            <a:endParaRPr sz="1000">
              <a:solidFill>
                <a:srgbClr val="53575A"/>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f3fbe9b3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f3fbe9b3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ManuelProject MATCHMentors Act To Change Historyis a project at the Los Angeles Community College District. Project MATCH was launched in 1991 to increase and diversify the faculty applicant pool in the Los Angeles Community College District. MATCH recruits and 2 prepares individuals from historically underrepresented groups for careers as community college instructors. MATCH primarily targets candidates with master's degrees who have not yet taught at the community college level</a:t>
            </a:r>
            <a:endParaRPr/>
          </a:p>
          <a:p>
            <a:pPr marL="0" lvl="0" indent="0" algn="l" rtl="0">
              <a:spcBef>
                <a:spcPts val="0"/>
              </a:spcBef>
              <a:spcAft>
                <a:spcPts val="0"/>
              </a:spcAft>
              <a:buNone/>
            </a:pPr>
            <a:endParaRPr/>
          </a:p>
          <a:p>
            <a:pPr marL="0" lvl="0" indent="0" algn="l" rtl="0">
              <a:spcBef>
                <a:spcPts val="0"/>
              </a:spcBef>
              <a:spcAft>
                <a:spcPts val="0"/>
              </a:spcAft>
              <a:buNone/>
            </a:pPr>
            <a:r>
              <a:rPr lang="en" sz="1400">
                <a:solidFill>
                  <a:srgbClr val="2D261C"/>
                </a:solidFill>
                <a:highlight>
                  <a:srgbClr val="FCFCFC"/>
                </a:highlight>
                <a:latin typeface="Calibri"/>
                <a:ea typeface="Calibri"/>
                <a:cs typeface="Calibri"/>
                <a:sym typeface="Calibri"/>
              </a:rPr>
              <a:t>The program embodies LACCD’s equity framework dedicated to the principles of equity, justice and community. LACCD and its colleges are actively working together to build our antiracist organizational capacity and resilience and move forward towards a more socially and racially-just academic community.</a:t>
            </a:r>
            <a:endParaRPr sz="1400">
              <a:solidFill>
                <a:srgbClr val="2D261C"/>
              </a:solidFill>
              <a:highlight>
                <a:srgbClr val="FCFCFC"/>
              </a:highlight>
              <a:latin typeface="Calibri"/>
              <a:ea typeface="Calibri"/>
              <a:cs typeface="Calibri"/>
              <a:sym typeface="Calibri"/>
            </a:endParaRPr>
          </a:p>
          <a:p>
            <a:pPr marL="0" lvl="0" indent="0" algn="l" rtl="0">
              <a:spcBef>
                <a:spcPts val="0"/>
              </a:spcBef>
              <a:spcAft>
                <a:spcPts val="0"/>
              </a:spcAft>
              <a:buNone/>
            </a:pPr>
            <a:endParaRPr sz="1400">
              <a:solidFill>
                <a:srgbClr val="2D261C"/>
              </a:solidFill>
              <a:highlight>
                <a:srgbClr val="FCFCFC"/>
              </a:highlight>
              <a:latin typeface="Calibri"/>
              <a:ea typeface="Calibri"/>
              <a:cs typeface="Calibri"/>
              <a:sym typeface="Calibri"/>
            </a:endParaRPr>
          </a:p>
          <a:p>
            <a:pPr marL="0" lvl="0" indent="0" algn="l" rtl="0">
              <a:spcBef>
                <a:spcPts val="0"/>
              </a:spcBef>
              <a:spcAft>
                <a:spcPts val="0"/>
              </a:spcAft>
              <a:buNone/>
            </a:pPr>
            <a:r>
              <a:rPr lang="en" sz="1400">
                <a:solidFill>
                  <a:srgbClr val="2D261C"/>
                </a:solidFill>
                <a:highlight>
                  <a:srgbClr val="FCFCFC"/>
                </a:highlight>
                <a:latin typeface="Calibri"/>
                <a:ea typeface="Calibri"/>
                <a:cs typeface="Calibri"/>
                <a:sym typeface="Calibri"/>
              </a:rPr>
              <a:t>Each year hundreds of applicants are interviewed.  Those who are chosen attend </a:t>
            </a:r>
            <a:r>
              <a:rPr lang="en" sz="1400">
                <a:solidFill>
                  <a:srgbClr val="2D261C"/>
                </a:solidFill>
                <a:highlight>
                  <a:srgbClr val="FFFFFF"/>
                </a:highlight>
                <a:latin typeface="Calibri"/>
                <a:ea typeface="Calibri"/>
                <a:cs typeface="Calibri"/>
                <a:sym typeface="Calibri"/>
              </a:rPr>
              <a:t>The Summer Institute, held during the months of July and August, designed to give mentees the fundamental theories and skills necessary to thrive in their community college mentorship. Summer Institute classes are scheduled twice per week on Thursday and on Saturday. Thursday class is from 6:00 pm to 10:00 p.m. and the Saturday class is from 8:30am to 3:00pm.  Mentees are given a stipend of $800 and work along with their mentor during the fall semester (3 hours per week for 15 weeks)</a:t>
            </a:r>
            <a:endParaRPr sz="1400">
              <a:solidFill>
                <a:srgbClr val="2D261C"/>
              </a:solidFill>
              <a:highlight>
                <a:srgbClr val="FFFFFF"/>
              </a:highlight>
              <a:latin typeface="Calibri"/>
              <a:ea typeface="Calibri"/>
              <a:cs typeface="Calibri"/>
              <a:sym typeface="Calibri"/>
            </a:endParaRPr>
          </a:p>
          <a:p>
            <a:pPr marL="0" lvl="0" indent="0" algn="l" rtl="0">
              <a:spcBef>
                <a:spcPts val="0"/>
              </a:spcBef>
              <a:spcAft>
                <a:spcPts val="0"/>
              </a:spcAft>
              <a:buNone/>
            </a:pPr>
            <a:endParaRPr sz="1400">
              <a:solidFill>
                <a:srgbClr val="2D261C"/>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i="1">
                <a:solidFill>
                  <a:srgbClr val="2D261C"/>
                </a:solidFill>
                <a:highlight>
                  <a:srgbClr val="FCFCFC"/>
                </a:highlight>
                <a:latin typeface="Calibri"/>
                <a:ea typeface="Calibri"/>
                <a:cs typeface="Calibri"/>
                <a:sym typeface="Calibri"/>
              </a:rPr>
              <a:t>The 2013 Dr. John W. Rice Diversity Awards hosted by the Foundation for California Community Colleges</a:t>
            </a:r>
            <a:endParaRPr sz="1500" i="1">
              <a:solidFill>
                <a:srgbClr val="2D261C"/>
              </a:solidFill>
              <a:highlight>
                <a:srgbClr val="FCFCFC"/>
              </a:highlight>
              <a:latin typeface="Calibri"/>
              <a:ea typeface="Calibri"/>
              <a:cs typeface="Calibri"/>
              <a:sym typeface="Calibri"/>
            </a:endParaRPr>
          </a:p>
          <a:p>
            <a:pPr marL="0" lvl="0" indent="0" algn="l" rtl="0">
              <a:spcBef>
                <a:spcPts val="0"/>
              </a:spcBef>
              <a:spcAft>
                <a:spcPts val="0"/>
              </a:spcAft>
              <a:buNone/>
            </a:pPr>
            <a:endParaRPr sz="1500" i="1">
              <a:solidFill>
                <a:srgbClr val="2D261C"/>
              </a:solidFill>
              <a:highlight>
                <a:srgbClr val="FCFCFC"/>
              </a:highlight>
              <a:latin typeface="Calibri"/>
              <a:ea typeface="Calibri"/>
              <a:cs typeface="Calibri"/>
              <a:sym typeface="Calibri"/>
            </a:endParaRPr>
          </a:p>
          <a:p>
            <a:pPr marL="0" lvl="0" indent="0" algn="l" rtl="0">
              <a:spcBef>
                <a:spcPts val="0"/>
              </a:spcBef>
              <a:spcAft>
                <a:spcPts val="0"/>
              </a:spcAft>
              <a:buNone/>
            </a:pPr>
            <a:endParaRPr sz="1500" i="1">
              <a:solidFill>
                <a:srgbClr val="2D261C"/>
              </a:solidFill>
              <a:highlight>
                <a:srgbClr val="FCFCFC"/>
              </a:highlight>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f3fbe9b3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f3fbe9b3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fd56888e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fd56888e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df3fbe9b3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df3fbe9b3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fc6a87b5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fc6a87b5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dd4b6ed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dd4b6ed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DEI implementation approved by BOG Sept 2019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dd4b6ed8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dd4b6ed8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dd4b6ed8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dd4b6ed8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000" b="1">
                <a:solidFill>
                  <a:srgbClr val="595959"/>
                </a:solidFill>
              </a:rPr>
              <a:t>4 Broad recommendation areas:</a:t>
            </a:r>
            <a:endParaRPr sz="1000" b="1">
              <a:solidFill>
                <a:srgbClr val="595959"/>
              </a:solidFill>
            </a:endParaRPr>
          </a:p>
          <a:p>
            <a:pPr marL="0" lvl="0" indent="0" algn="l" rtl="0">
              <a:lnSpc>
                <a:spcPct val="90000"/>
              </a:lnSpc>
              <a:spcBef>
                <a:spcPts val="0"/>
              </a:spcBef>
              <a:spcAft>
                <a:spcPts val="0"/>
              </a:spcAft>
              <a:buNone/>
            </a:pPr>
            <a:r>
              <a:rPr lang="en" sz="1000">
                <a:solidFill>
                  <a:srgbClr val="595959"/>
                </a:solidFill>
              </a:rPr>
              <a:t>Fostering inclusive institutions</a:t>
            </a:r>
            <a:endParaRPr sz="1000">
              <a:solidFill>
                <a:srgbClr val="595959"/>
              </a:solidFill>
            </a:endParaRPr>
          </a:p>
          <a:p>
            <a:pPr marL="0" lvl="0" indent="0" algn="l" rtl="0">
              <a:lnSpc>
                <a:spcPct val="90000"/>
              </a:lnSpc>
              <a:spcBef>
                <a:spcPts val="0"/>
              </a:spcBef>
              <a:spcAft>
                <a:spcPts val="0"/>
              </a:spcAft>
              <a:buNone/>
            </a:pPr>
            <a:r>
              <a:rPr lang="en" sz="1000">
                <a:solidFill>
                  <a:srgbClr val="595959"/>
                </a:solidFill>
              </a:rPr>
              <a:t>Streamlining pathways to degrees</a:t>
            </a:r>
            <a:endParaRPr sz="1000">
              <a:solidFill>
                <a:srgbClr val="595959"/>
              </a:solidFill>
            </a:endParaRPr>
          </a:p>
          <a:p>
            <a:pPr marL="0" lvl="0" indent="0" algn="l" rtl="0">
              <a:lnSpc>
                <a:spcPct val="90000"/>
              </a:lnSpc>
              <a:spcBef>
                <a:spcPts val="0"/>
              </a:spcBef>
              <a:spcAft>
                <a:spcPts val="0"/>
              </a:spcAft>
              <a:buNone/>
            </a:pPr>
            <a:r>
              <a:rPr lang="en" sz="1000">
                <a:solidFill>
                  <a:srgbClr val="595959"/>
                </a:solidFill>
              </a:rPr>
              <a:t>Facilitating student transitions</a:t>
            </a:r>
            <a:endParaRPr sz="1000">
              <a:solidFill>
                <a:srgbClr val="595959"/>
              </a:solidFill>
            </a:endParaRPr>
          </a:p>
          <a:p>
            <a:pPr marL="0" lvl="0" indent="0" algn="l" rtl="0">
              <a:lnSpc>
                <a:spcPct val="90000"/>
              </a:lnSpc>
              <a:spcBef>
                <a:spcPts val="0"/>
              </a:spcBef>
              <a:spcAft>
                <a:spcPts val="0"/>
              </a:spcAft>
              <a:buNone/>
            </a:pPr>
            <a:r>
              <a:rPr lang="en" sz="1000">
                <a:solidFill>
                  <a:srgbClr val="595959"/>
                </a:solidFill>
              </a:rPr>
              <a:t>Simplifying Supports for Student Stability</a:t>
            </a:r>
            <a:endParaRPr sz="1000">
              <a:solidFill>
                <a:srgbClr val="595959"/>
              </a:solidFill>
            </a:endParaRPr>
          </a:p>
          <a:p>
            <a:pPr marL="0" lvl="0" indent="0" algn="l" rtl="0">
              <a:lnSpc>
                <a:spcPct val="90000"/>
              </a:lnSpc>
              <a:spcBef>
                <a:spcPts val="0"/>
              </a:spcBef>
              <a:spcAft>
                <a:spcPts val="0"/>
              </a:spcAft>
              <a:buNone/>
            </a:pPr>
            <a:endParaRPr sz="1000">
              <a:solidFill>
                <a:srgbClr val="595959"/>
              </a:solidFill>
            </a:endParaRPr>
          </a:p>
          <a:p>
            <a:pPr marL="0" lvl="0" indent="0" algn="l" rtl="0">
              <a:lnSpc>
                <a:spcPct val="90000"/>
              </a:lnSpc>
              <a:spcBef>
                <a:spcPts val="0"/>
              </a:spcBef>
              <a:spcAft>
                <a:spcPts val="0"/>
              </a:spcAft>
              <a:buNone/>
            </a:pPr>
            <a:r>
              <a:rPr lang="en" sz="1000">
                <a:solidFill>
                  <a:srgbClr val="595959"/>
                </a:solidFill>
              </a:rPr>
              <a:t>Elements of Fostering Inclusive Institutions:</a:t>
            </a:r>
            <a:endParaRPr sz="1000">
              <a:solidFill>
                <a:srgbClr val="595959"/>
              </a:solidFill>
            </a:endParaRPr>
          </a:p>
          <a:p>
            <a:pPr marL="0" lvl="0" indent="0" algn="l" rtl="0">
              <a:lnSpc>
                <a:spcPct val="90000"/>
              </a:lnSpc>
              <a:spcBef>
                <a:spcPts val="0"/>
              </a:spcBef>
              <a:spcAft>
                <a:spcPts val="0"/>
              </a:spcAft>
              <a:buClr>
                <a:schemeClr val="dk1"/>
              </a:buClr>
              <a:buSzPts val="1100"/>
              <a:buFont typeface="Arial"/>
              <a:buNone/>
            </a:pPr>
            <a:r>
              <a:rPr lang="en" sz="1000">
                <a:solidFill>
                  <a:srgbClr val="595959"/>
                </a:solidFill>
              </a:rPr>
              <a:t>1.</a:t>
            </a:r>
            <a:r>
              <a:rPr lang="en" sz="1000">
                <a:solidFill>
                  <a:schemeClr val="dk1"/>
                </a:solidFill>
                <a:latin typeface="Verdana"/>
                <a:ea typeface="Verdana"/>
                <a:cs typeface="Verdana"/>
                <a:sym typeface="Verdana"/>
              </a:rPr>
              <a:t>Enact legislation mandating that each segment upskill all board members, staff, faculty, and administrators with training and professional development in implicit bias, cultural competency/fluency, and effective teaching techniques for diverse learners, targeting 2022 for completion of first-round professional development.</a:t>
            </a:r>
            <a:endParaRPr sz="1000">
              <a:solidFill>
                <a:schemeClr val="dk1"/>
              </a:solidFill>
              <a:latin typeface="Verdana"/>
              <a:ea typeface="Verdana"/>
              <a:cs typeface="Verdana"/>
              <a:sym typeface="Verdana"/>
            </a:endParaRPr>
          </a:p>
          <a:p>
            <a:pPr marL="0" lvl="0" indent="0" algn="l" rtl="0">
              <a:lnSpc>
                <a:spcPct val="90000"/>
              </a:lnSpc>
              <a:spcBef>
                <a:spcPts val="0"/>
              </a:spcBef>
              <a:spcAft>
                <a:spcPts val="0"/>
              </a:spcAft>
              <a:buClr>
                <a:schemeClr val="dk1"/>
              </a:buClr>
              <a:buSzPts val="1100"/>
              <a:buFont typeface="Arial"/>
              <a:buNone/>
            </a:pPr>
            <a:endParaRPr sz="1000">
              <a:solidFill>
                <a:srgbClr val="595959"/>
              </a:solidFill>
            </a:endParaRPr>
          </a:p>
          <a:p>
            <a:pPr marL="0" lvl="0" indent="0" algn="l" rtl="0">
              <a:lnSpc>
                <a:spcPct val="90000"/>
              </a:lnSpc>
              <a:spcBef>
                <a:spcPts val="0"/>
              </a:spcBef>
              <a:spcAft>
                <a:spcPts val="0"/>
              </a:spcAft>
              <a:buClr>
                <a:schemeClr val="dk1"/>
              </a:buClr>
              <a:buSzPts val="1100"/>
              <a:buFont typeface="Arial"/>
              <a:buNone/>
            </a:pPr>
            <a:r>
              <a:rPr lang="en" sz="1000">
                <a:solidFill>
                  <a:srgbClr val="595959"/>
                </a:solidFill>
              </a:rPr>
              <a:t>2.</a:t>
            </a:r>
            <a:r>
              <a:rPr lang="en" sz="1000">
                <a:solidFill>
                  <a:schemeClr val="dk1"/>
                </a:solidFill>
                <a:latin typeface="Verdana"/>
                <a:ea typeface="Verdana"/>
                <a:cs typeface="Verdana"/>
                <a:sym typeface="Verdana"/>
              </a:rPr>
              <a:t>Re-envision curricula across disciplines to be anti-racist and equity-centered and foster a sense of belonging among students…For example, students’ course evaluations could include a question pertaining to whether the course content aligned with principles of diversity, equity, and inclusion.</a:t>
            </a:r>
            <a:endParaRPr sz="1000">
              <a:solidFill>
                <a:schemeClr val="dk1"/>
              </a:solidFill>
              <a:latin typeface="Verdana"/>
              <a:ea typeface="Verdana"/>
              <a:cs typeface="Verdana"/>
              <a:sym typeface="Verdana"/>
            </a:endParaRPr>
          </a:p>
          <a:p>
            <a:pPr marL="0" lvl="0" indent="0" algn="l" rtl="0">
              <a:lnSpc>
                <a:spcPct val="90000"/>
              </a:lnSpc>
              <a:spcBef>
                <a:spcPts val="0"/>
              </a:spcBef>
              <a:spcAft>
                <a:spcPts val="0"/>
              </a:spcAft>
              <a:buClr>
                <a:schemeClr val="dk1"/>
              </a:buClr>
              <a:buSzPts val="1100"/>
              <a:buFont typeface="Arial"/>
              <a:buNone/>
            </a:pPr>
            <a:endParaRPr sz="1000">
              <a:solidFill>
                <a:srgbClr val="595959"/>
              </a:solidFill>
            </a:endParaRPr>
          </a:p>
          <a:p>
            <a:pPr marL="0" lvl="0" indent="0" algn="l" rtl="0">
              <a:lnSpc>
                <a:spcPct val="90000"/>
              </a:lnSpc>
              <a:spcBef>
                <a:spcPts val="0"/>
              </a:spcBef>
              <a:spcAft>
                <a:spcPts val="0"/>
              </a:spcAft>
              <a:buClr>
                <a:schemeClr val="dk1"/>
              </a:buClr>
              <a:buSzPts val="1100"/>
              <a:buFont typeface="Arial"/>
              <a:buNone/>
            </a:pPr>
            <a:r>
              <a:rPr lang="en" sz="1000">
                <a:solidFill>
                  <a:srgbClr val="595959"/>
                </a:solidFill>
              </a:rPr>
              <a:t>3.</a:t>
            </a:r>
            <a:r>
              <a:rPr lang="en" sz="1000">
                <a:solidFill>
                  <a:schemeClr val="dk1"/>
                </a:solidFill>
                <a:latin typeface="Verdana"/>
                <a:ea typeface="Verdana"/>
                <a:cs typeface="Verdana"/>
                <a:sym typeface="Verdana"/>
              </a:rPr>
              <a:t> Implement culturally competent teaching and learning practices, which include routinely assessing instruction from a diversity, equity, and inclusion perspective.</a:t>
            </a:r>
            <a:endParaRPr sz="1000">
              <a:solidFill>
                <a:schemeClr val="dk1"/>
              </a:solidFill>
              <a:latin typeface="Verdana"/>
              <a:ea typeface="Verdana"/>
              <a:cs typeface="Verdana"/>
              <a:sym typeface="Verdana"/>
            </a:endParaRPr>
          </a:p>
          <a:p>
            <a:pPr marL="0" lvl="0" indent="0" algn="l" rtl="0">
              <a:lnSpc>
                <a:spcPct val="90000"/>
              </a:lnSpc>
              <a:spcBef>
                <a:spcPts val="0"/>
              </a:spcBef>
              <a:spcAft>
                <a:spcPts val="0"/>
              </a:spcAft>
              <a:buClr>
                <a:schemeClr val="dk1"/>
              </a:buClr>
              <a:buSzPts val="1100"/>
              <a:buFont typeface="Arial"/>
              <a:buNone/>
            </a:pPr>
            <a:endParaRPr sz="1000">
              <a:solidFill>
                <a:srgbClr val="595959"/>
              </a:solidFill>
            </a:endParaRPr>
          </a:p>
          <a:p>
            <a:pPr marL="0" lvl="0" indent="0" algn="l" rtl="0">
              <a:lnSpc>
                <a:spcPct val="90000"/>
              </a:lnSpc>
              <a:spcBef>
                <a:spcPts val="0"/>
              </a:spcBef>
              <a:spcAft>
                <a:spcPts val="0"/>
              </a:spcAft>
              <a:buClr>
                <a:schemeClr val="dk1"/>
              </a:buClr>
              <a:buSzPts val="1100"/>
              <a:buFont typeface="Arial"/>
              <a:buNone/>
            </a:pPr>
            <a:r>
              <a:rPr lang="en" sz="1000" b="1">
                <a:solidFill>
                  <a:srgbClr val="595959"/>
                </a:solidFill>
              </a:rPr>
              <a:t>4.</a:t>
            </a:r>
            <a:r>
              <a:rPr lang="en" sz="1000" b="1">
                <a:solidFill>
                  <a:schemeClr val="dk1"/>
                </a:solidFill>
                <a:latin typeface="Verdana"/>
                <a:ea typeface="Verdana"/>
                <a:cs typeface="Verdana"/>
                <a:sym typeface="Verdana"/>
              </a:rPr>
              <a:t> </a:t>
            </a:r>
            <a:r>
              <a:rPr lang="en" sz="1000">
                <a:solidFill>
                  <a:schemeClr val="dk1"/>
                </a:solidFill>
                <a:latin typeface="Verdana"/>
                <a:ea typeface="Verdana"/>
                <a:cs typeface="Verdana"/>
                <a:sym typeface="Verdana"/>
              </a:rPr>
              <a:t>Incorporate equity-centered practices into teaching and learning, grading, annual evaluations, and faculty review/tenure processes.</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f3fbe9b3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f3fbe9b3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fc6a87b5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fc6a87b5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To date, how many instructors have completed the program? Does participation/interest grow each year?</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have had approximately 230 LBCC faculty participate in the Cultural Curriculum Audit over the past 2 years (that number is about 270 when we include participants from other colleges). Yes! The cohort sizes have grown each year. In Summer 2019, when we were still on campus, there were about 30 participants. By Summer 2020, with the online audit, we reached 65 participants.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What are the most visible or positive outcomes of the program to date?</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most visible outcomes of the program include a clear application of equity-minded skills and practices. At the end of the audit, each participant spends time completing and submitting final deliverables. This includes a revised and equity-minded syllabus, culturally relevant lesson plan, transparent assignments, and a slideshow presentation highlighting these changes. The before and after of these items is often quite remarkable. In addition, we have seen a strong trend of audit participants/leaders moving into campus leadership positions. Currently, the following positions are held by former audit participants: Student Equity Coordinator, FPD Coordinator, Online Education Faculty Coordinator, OER Coordinator, Academic Senate President, Cultural Curriculum Audit Coordinator.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Are participants compensated for participating and if not, how are participants recruited?</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Yes.​ Participants who complete the audit, including all program deliverables noted above, receive a $1,000 stipend. This was originally funded through Guided Pathways, and has since been covered by CARES Act funds with the focus being online instruction.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How much, if at all, has the program evolved or changed since its inception?</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​Wendy will be writing you on this point, as she has been a key leader since the beginning. In addition, here is our recent article through @ONE that briefly sums up the evolution of the audit: </a:t>
            </a:r>
            <a:r>
              <a:rPr lang="en" sz="1200" u="sng">
                <a:solidFill>
                  <a:schemeClr val="hlink"/>
                </a:solidFill>
                <a:latin typeface="Calibri"/>
                <a:ea typeface="Calibri"/>
                <a:cs typeface="Calibri"/>
                <a:sym typeface="Calibri"/>
                <a:hlinkClick r:id="rId3"/>
              </a:rPr>
              <a:t>https://onlinenetworkofeducators.org/2021/03/19/conducting-an-online-course-cultural-curriculum-audit-steps-toward-student-equity-and-success/</a:t>
            </a:r>
            <a:endParaRPr sz="1200" u="sng">
              <a:solidFill>
                <a:schemeClr val="hlink"/>
              </a:solidFill>
              <a:latin typeface="Calibri"/>
              <a:ea typeface="Calibri"/>
              <a:cs typeface="Calibri"/>
              <a:sym typeface="Calibri"/>
            </a:endParaRPr>
          </a:p>
          <a:p>
            <a:pPr marL="0" lvl="0" indent="0" algn="l" rtl="0">
              <a:spcBef>
                <a:spcPts val="1200"/>
              </a:spcBef>
              <a:spcAft>
                <a:spcPts val="0"/>
              </a:spcAft>
              <a:buNone/>
            </a:pPr>
            <a:r>
              <a:rPr lang="en">
                <a:solidFill>
                  <a:srgbClr val="212121"/>
                </a:solidFill>
                <a:highlight>
                  <a:srgbClr val="FFFFFF"/>
                </a:highlight>
                <a:latin typeface="Calibri"/>
                <a:ea typeface="Calibri"/>
                <a:cs typeface="Calibri"/>
                <a:sym typeface="Calibri"/>
              </a:rPr>
              <a:t>I’m thrilled to announce that our College has been generously gifted $30 million from </a:t>
            </a:r>
            <a:r>
              <a:rPr lang="en" u="sng">
                <a:solidFill>
                  <a:srgbClr val="954F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author and philanthropist MacKenzie Scott</a:t>
            </a:r>
            <a:r>
              <a:rPr lang="en">
                <a:solidFill>
                  <a:srgbClr val="212121"/>
                </a:solidFill>
                <a:highlight>
                  <a:srgbClr val="FFFFFF"/>
                </a:highlight>
                <a:latin typeface="Calibri"/>
                <a:ea typeface="Calibri"/>
                <a:cs typeface="Calibri"/>
                <a:sym typeface="Calibri"/>
              </a:rPr>
              <a:t>. This money has been given in recognition of the work we’ve already accomplished to further our equity efforts and become a more race conscious college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f3fbe9b3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f3fbe9b3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In terms a a general description of "</a:t>
            </a:r>
            <a:r>
              <a:rPr lang="en" sz="1000" b="1">
                <a:solidFill>
                  <a:schemeClr val="dk1"/>
                </a:solidFill>
                <a:latin typeface="Times New Roman"/>
                <a:ea typeface="Times New Roman"/>
                <a:cs typeface="Times New Roman"/>
                <a:sym typeface="Times New Roman"/>
              </a:rPr>
              <a:t>The San Diego Mesa College 13 Point Strategic Action Plan for Accountability in Diversity, Equity and Inclusion,"</a:t>
            </a:r>
            <a:r>
              <a:rPr lang="en" sz="1000">
                <a:solidFill>
                  <a:schemeClr val="dk1"/>
                </a:solidFill>
                <a:latin typeface="Times New Roman"/>
                <a:ea typeface="Times New Roman"/>
                <a:cs typeface="Times New Roman"/>
                <a:sym typeface="Times New Roman"/>
              </a:rPr>
              <a:t>  I would summarize it as follows: </a:t>
            </a:r>
            <a:r>
              <a:rPr lang="en" sz="1000" i="1">
                <a:solidFill>
                  <a:schemeClr val="dk1"/>
                </a:solidFill>
                <a:latin typeface="Times New Roman"/>
                <a:ea typeface="Times New Roman"/>
                <a:cs typeface="Times New Roman"/>
                <a:sym typeface="Times New Roman"/>
              </a:rPr>
              <a:t>The 13 Point Strategic Action Plan for Accountability in Diversity, Equity and Inclusion is a comprehensive approach to assessing the extent of Mesa College's support for diversity, equity and inclusion initiatives on our campus. The 13 Point Plan not only assesses, but organizes a structure for the review, planning and integration of evaluative data. The purpose of the plan is to hold all campus and District constituencies accountable for seeing that our programs, policies, procedures, governance structures and spaces, are socially just, culturally affirming, anti-racist and equitable.  The plan will necessitate ongoing review, input, implementation and participation from students, faculty, professional staff and administrators. The goal of the plan is to encourage more transparency, better communication, and an expansion of the reach of diversity, equity and inclusion to all aspects of our campus, including classrooms, schools, programs, persons, services and governance structures. The 13 Point Plan has been synchronized with the San Diego Community College District's policies supporting diversity, equity and inclusion, the Mesa College 2030 Master Plan, and the goals set forth by the Mesa College Success, Equity and Transformation Committee and the Mesa College Committee for Diversity Action, Inclusion &amp; Equity.</a:t>
            </a:r>
            <a:endParaRPr sz="1000" i="1">
              <a:solidFill>
                <a:schemeClr val="dk1"/>
              </a:solidFill>
              <a:latin typeface="Times New Roman"/>
              <a:ea typeface="Times New Roman"/>
              <a:cs typeface="Times New Roman"/>
              <a:sym typeface="Times New Roman"/>
            </a:endParaRPr>
          </a:p>
          <a:p>
            <a:pPr marL="457200" lvl="0" indent="-292100" algn="l" rtl="0">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Regarding the goal, see the above summary.</a:t>
            </a:r>
            <a:endParaRPr sz="1000">
              <a:solidFill>
                <a:schemeClr val="dk1"/>
              </a:solidFill>
              <a:latin typeface="Times New Roman"/>
              <a:ea typeface="Times New Roman"/>
              <a:cs typeface="Times New Roman"/>
              <a:sym typeface="Times New Roman"/>
            </a:endParaRPr>
          </a:p>
          <a:p>
            <a:pPr marL="457200" lvl="0" indent="-292100" algn="l" rtl="0">
              <a:lnSpc>
                <a:spcPct val="115000"/>
              </a:lnSpc>
              <a:spcBef>
                <a:spcPts val="0"/>
              </a:spcBef>
              <a:spcAft>
                <a:spcPts val="0"/>
              </a:spcAft>
              <a:buClr>
                <a:schemeClr val="dk1"/>
              </a:buClr>
              <a:buSzPts val="1000"/>
              <a:buFont typeface="Times New Roman"/>
              <a:buAutoNum type="arabicPeriod"/>
            </a:pPr>
            <a:r>
              <a:rPr lang="en" sz="1000">
                <a:solidFill>
                  <a:schemeClr val="dk1"/>
                </a:solidFill>
                <a:latin typeface="Times New Roman"/>
                <a:ea typeface="Times New Roman"/>
                <a:cs typeface="Times New Roman"/>
                <a:sym typeface="Times New Roman"/>
              </a:rPr>
              <a:t>Regarding the response to the plan, there have been several recommendations from campus constituents for amending or appending the Plan. These suggestions were excellent, greatly appreciated and incorporated into the Plan. Although there are many divergent ideas on </a:t>
            </a:r>
            <a:r>
              <a:rPr lang="en" sz="1000" i="1">
                <a:solidFill>
                  <a:schemeClr val="dk1"/>
                </a:solidFill>
                <a:latin typeface="Times New Roman"/>
                <a:ea typeface="Times New Roman"/>
                <a:cs typeface="Times New Roman"/>
                <a:sym typeface="Times New Roman"/>
              </a:rPr>
              <a:t>how</a:t>
            </a:r>
            <a:r>
              <a:rPr lang="en" sz="1000">
                <a:solidFill>
                  <a:schemeClr val="dk1"/>
                </a:solidFill>
                <a:latin typeface="Times New Roman"/>
                <a:ea typeface="Times New Roman"/>
                <a:cs typeface="Times New Roman"/>
                <a:sym typeface="Times New Roman"/>
              </a:rPr>
              <a:t> each of the tenets of the Plan should be operationalized, the overall Plan itself has been met with universal approval, including from the AFT and the District's Campus Diversity Advisory Council. On campus, the 13 Point Plan was approved by the Academic Senate, the Classified Professional Senate, the Associated Students and the President's Cabinet. Further, President Luster has set a meeting on June 17, 2021 at 4 pm </a:t>
            </a:r>
            <a:r>
              <a:rPr lang="en" sz="1000" i="1">
                <a:solidFill>
                  <a:schemeClr val="dk1"/>
                </a:solidFill>
                <a:latin typeface="Times New Roman"/>
                <a:ea typeface="Times New Roman"/>
                <a:cs typeface="Times New Roman"/>
                <a:sym typeface="Times New Roman"/>
              </a:rPr>
              <a:t>(Let me know if you want to attend, and I'll have Sara Beth send you a Zoom link) </a:t>
            </a:r>
            <a:r>
              <a:rPr lang="en" sz="1000">
                <a:solidFill>
                  <a:schemeClr val="dk1"/>
                </a:solidFill>
                <a:latin typeface="Times New Roman"/>
                <a:ea typeface="Times New Roman"/>
                <a:cs typeface="Times New Roman"/>
                <a:sym typeface="Times New Roman"/>
              </a:rPr>
              <a:t>to further discuss the implementation of the plan, resources and timeline.</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3467100" y="1600199"/>
            <a:ext cx="5209200" cy="2849400"/>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006393"/>
              </a:buClr>
              <a:buSzPts val="3300"/>
              <a:buFont typeface="Palatino"/>
              <a:buNone/>
              <a:defRPr sz="3300">
                <a:solidFill>
                  <a:srgbClr val="006393"/>
                </a:solidFill>
              </a:defRPr>
            </a:lvl1pPr>
            <a:lvl2pPr lvl="1" algn="l">
              <a:lnSpc>
                <a:spcPct val="90000"/>
              </a:lnSpc>
              <a:spcBef>
                <a:spcPts val="0"/>
              </a:spcBef>
              <a:spcAft>
                <a:spcPts val="0"/>
              </a:spcAft>
              <a:buClr>
                <a:schemeClr val="accent1"/>
              </a:buClr>
              <a:buSzPts val="1400"/>
              <a:buNone/>
              <a:defRPr/>
            </a:lvl2pPr>
            <a:lvl3pPr lvl="2" algn="l">
              <a:lnSpc>
                <a:spcPct val="90000"/>
              </a:lnSpc>
              <a:spcBef>
                <a:spcPts val="0"/>
              </a:spcBef>
              <a:spcAft>
                <a:spcPts val="0"/>
              </a:spcAft>
              <a:buClr>
                <a:schemeClr val="accent1"/>
              </a:buClr>
              <a:buSzPts val="1400"/>
              <a:buNone/>
              <a:defRPr/>
            </a:lvl3pPr>
            <a:lvl4pPr lvl="3" algn="l">
              <a:lnSpc>
                <a:spcPct val="90000"/>
              </a:lnSpc>
              <a:spcBef>
                <a:spcPts val="0"/>
              </a:spcBef>
              <a:spcAft>
                <a:spcPts val="0"/>
              </a:spcAft>
              <a:buClr>
                <a:schemeClr val="accent1"/>
              </a:buClr>
              <a:buSzPts val="1400"/>
              <a:buNone/>
              <a:defRPr/>
            </a:lvl4pPr>
            <a:lvl5pPr lvl="4" algn="l">
              <a:lnSpc>
                <a:spcPct val="90000"/>
              </a:lnSpc>
              <a:spcBef>
                <a:spcPts val="0"/>
              </a:spcBef>
              <a:spcAft>
                <a:spcPts val="0"/>
              </a:spcAft>
              <a:buClr>
                <a:schemeClr val="accent1"/>
              </a:buClr>
              <a:buSzPts val="1400"/>
              <a:buNone/>
              <a:defRPr/>
            </a:lvl5pPr>
            <a:lvl6pPr lvl="5" algn="l">
              <a:lnSpc>
                <a:spcPct val="90000"/>
              </a:lnSpc>
              <a:spcBef>
                <a:spcPts val="0"/>
              </a:spcBef>
              <a:spcAft>
                <a:spcPts val="0"/>
              </a:spcAft>
              <a:buClr>
                <a:schemeClr val="accent1"/>
              </a:buClr>
              <a:buSzPts val="1400"/>
              <a:buNone/>
              <a:defRPr/>
            </a:lvl6pPr>
            <a:lvl7pPr lvl="6" algn="l">
              <a:lnSpc>
                <a:spcPct val="90000"/>
              </a:lnSpc>
              <a:spcBef>
                <a:spcPts val="0"/>
              </a:spcBef>
              <a:spcAft>
                <a:spcPts val="0"/>
              </a:spcAft>
              <a:buClr>
                <a:schemeClr val="accent1"/>
              </a:buClr>
              <a:buSzPts val="1400"/>
              <a:buNone/>
              <a:defRPr/>
            </a:lvl7pPr>
            <a:lvl8pPr lvl="7" algn="l">
              <a:lnSpc>
                <a:spcPct val="90000"/>
              </a:lnSpc>
              <a:spcBef>
                <a:spcPts val="0"/>
              </a:spcBef>
              <a:spcAft>
                <a:spcPts val="0"/>
              </a:spcAft>
              <a:buClr>
                <a:schemeClr val="accent1"/>
              </a:buClr>
              <a:buSzPts val="1400"/>
              <a:buNone/>
              <a:defRPr/>
            </a:lvl8pPr>
            <a:lvl9pPr lvl="8" algn="l">
              <a:lnSpc>
                <a:spcPct val="90000"/>
              </a:lnSpc>
              <a:spcBef>
                <a:spcPts val="0"/>
              </a:spcBef>
              <a:spcAft>
                <a:spcPts val="0"/>
              </a:spcAft>
              <a:buClr>
                <a:schemeClr val="accent1"/>
              </a:buClr>
              <a:buSzPts val="1400"/>
              <a:buNone/>
              <a:defRPr/>
            </a:lvl9pPr>
          </a:lstStyle>
          <a:p>
            <a:endParaRPr/>
          </a:p>
        </p:txBody>
      </p:sp>
      <p:sp>
        <p:nvSpPr>
          <p:cNvPr id="13" name="Google Shape;13;p2"/>
          <p:cNvSpPr txBox="1">
            <a:spLocks noGrp="1"/>
          </p:cNvSpPr>
          <p:nvPr>
            <p:ph type="sldNum" idx="12"/>
          </p:nvPr>
        </p:nvSpPr>
        <p:spPr>
          <a:xfrm>
            <a:off x="4419600" y="4629150"/>
            <a:ext cx="2133600" cy="138600"/>
          </a:xfrm>
          <a:prstGeom prst="rect">
            <a:avLst/>
          </a:prstGeom>
          <a:noFill/>
          <a:ln>
            <a:noFill/>
          </a:ln>
        </p:spPr>
        <p:txBody>
          <a:bodyPr spcFirstLastPara="1" wrap="square" lIns="0" tIns="0" rIns="0" bIns="0" anchor="ctr" anchorCtr="0">
            <a:spAutoFit/>
          </a:bodyPr>
          <a:lstStyle>
            <a:lvl1pPr marL="0" lvl="0" indent="0" algn="r">
              <a:lnSpc>
                <a:spcPct val="100000"/>
              </a:lnSpc>
              <a:spcBef>
                <a:spcPts val="0"/>
              </a:spcBef>
              <a:spcAft>
                <a:spcPts val="0"/>
              </a:spcAft>
              <a:buClr>
                <a:srgbClr val="7F7F7F"/>
              </a:buClr>
              <a:buSzPts val="900"/>
              <a:buFont typeface="Arial"/>
              <a:buNone/>
              <a:defRPr sz="900">
                <a:solidFill>
                  <a:srgbClr val="7F7F7F"/>
                </a:solidFill>
              </a:defRPr>
            </a:lvl1pPr>
            <a:lvl2pPr marL="0" lvl="1" indent="0" algn="r">
              <a:lnSpc>
                <a:spcPct val="100000"/>
              </a:lnSpc>
              <a:spcBef>
                <a:spcPts val="0"/>
              </a:spcBef>
              <a:spcAft>
                <a:spcPts val="0"/>
              </a:spcAft>
              <a:buClr>
                <a:srgbClr val="7F7F7F"/>
              </a:buClr>
              <a:buSzPts val="900"/>
              <a:buFont typeface="Arial"/>
              <a:buNone/>
              <a:defRPr sz="900">
                <a:solidFill>
                  <a:srgbClr val="7F7F7F"/>
                </a:solidFill>
              </a:defRPr>
            </a:lvl2pPr>
            <a:lvl3pPr marL="0" lvl="2" indent="0" algn="r">
              <a:lnSpc>
                <a:spcPct val="100000"/>
              </a:lnSpc>
              <a:spcBef>
                <a:spcPts val="0"/>
              </a:spcBef>
              <a:spcAft>
                <a:spcPts val="0"/>
              </a:spcAft>
              <a:buClr>
                <a:srgbClr val="7F7F7F"/>
              </a:buClr>
              <a:buSzPts val="900"/>
              <a:buFont typeface="Arial"/>
              <a:buNone/>
              <a:defRPr sz="900">
                <a:solidFill>
                  <a:srgbClr val="7F7F7F"/>
                </a:solidFill>
              </a:defRPr>
            </a:lvl3pPr>
            <a:lvl4pPr marL="0" lvl="3" indent="0" algn="r">
              <a:lnSpc>
                <a:spcPct val="100000"/>
              </a:lnSpc>
              <a:spcBef>
                <a:spcPts val="0"/>
              </a:spcBef>
              <a:spcAft>
                <a:spcPts val="0"/>
              </a:spcAft>
              <a:buClr>
                <a:srgbClr val="7F7F7F"/>
              </a:buClr>
              <a:buSzPts val="900"/>
              <a:buFont typeface="Arial"/>
              <a:buNone/>
              <a:defRPr sz="900">
                <a:solidFill>
                  <a:srgbClr val="7F7F7F"/>
                </a:solidFill>
              </a:defRPr>
            </a:lvl4pPr>
            <a:lvl5pPr marL="0" lvl="4" indent="0" algn="r">
              <a:lnSpc>
                <a:spcPct val="100000"/>
              </a:lnSpc>
              <a:spcBef>
                <a:spcPts val="0"/>
              </a:spcBef>
              <a:spcAft>
                <a:spcPts val="0"/>
              </a:spcAft>
              <a:buClr>
                <a:srgbClr val="7F7F7F"/>
              </a:buClr>
              <a:buSzPts val="900"/>
              <a:buFont typeface="Arial"/>
              <a:buNone/>
              <a:defRPr sz="900">
                <a:solidFill>
                  <a:srgbClr val="7F7F7F"/>
                </a:solidFill>
              </a:defRPr>
            </a:lvl5pPr>
            <a:lvl6pPr marL="0" lvl="5" indent="0" algn="r">
              <a:lnSpc>
                <a:spcPct val="100000"/>
              </a:lnSpc>
              <a:spcBef>
                <a:spcPts val="0"/>
              </a:spcBef>
              <a:spcAft>
                <a:spcPts val="0"/>
              </a:spcAft>
              <a:buClr>
                <a:srgbClr val="7F7F7F"/>
              </a:buClr>
              <a:buSzPts val="900"/>
              <a:buFont typeface="Arial"/>
              <a:buNone/>
              <a:defRPr sz="900">
                <a:solidFill>
                  <a:srgbClr val="7F7F7F"/>
                </a:solidFill>
              </a:defRPr>
            </a:lvl6pPr>
            <a:lvl7pPr marL="0" lvl="6" indent="0" algn="r">
              <a:lnSpc>
                <a:spcPct val="100000"/>
              </a:lnSpc>
              <a:spcBef>
                <a:spcPts val="0"/>
              </a:spcBef>
              <a:spcAft>
                <a:spcPts val="0"/>
              </a:spcAft>
              <a:buClr>
                <a:srgbClr val="7F7F7F"/>
              </a:buClr>
              <a:buSzPts val="900"/>
              <a:buFont typeface="Arial"/>
              <a:buNone/>
              <a:defRPr sz="900">
                <a:solidFill>
                  <a:srgbClr val="7F7F7F"/>
                </a:solidFill>
              </a:defRPr>
            </a:lvl7pPr>
            <a:lvl8pPr marL="0" lvl="7" indent="0" algn="r">
              <a:lnSpc>
                <a:spcPct val="100000"/>
              </a:lnSpc>
              <a:spcBef>
                <a:spcPts val="0"/>
              </a:spcBef>
              <a:spcAft>
                <a:spcPts val="0"/>
              </a:spcAft>
              <a:buClr>
                <a:srgbClr val="7F7F7F"/>
              </a:buClr>
              <a:buSzPts val="900"/>
              <a:buFont typeface="Arial"/>
              <a:buNone/>
              <a:defRPr sz="900">
                <a:solidFill>
                  <a:srgbClr val="7F7F7F"/>
                </a:solidFill>
              </a:defRPr>
            </a:lvl8pPr>
            <a:lvl9pPr marL="0" lvl="8" indent="0" algn="r">
              <a:lnSpc>
                <a:spcPct val="100000"/>
              </a:lnSpc>
              <a:spcBef>
                <a:spcPts val="0"/>
              </a:spcBef>
              <a:spcAft>
                <a:spcPts val="0"/>
              </a:spcAft>
              <a:buClr>
                <a:srgbClr val="7F7F7F"/>
              </a:buClr>
              <a:buSzPts val="900"/>
              <a:buFont typeface="Arial"/>
              <a:buNone/>
              <a:defRPr sz="900">
                <a:solidFill>
                  <a:srgbClr val="7F7F7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2 Column Slide">
  <p:cSld name="Content 2 Column Slide">
    <p:spTree>
      <p:nvGrpSpPr>
        <p:cNvPr id="1" name="Shape 14"/>
        <p:cNvGrpSpPr/>
        <p:nvPr/>
      </p:nvGrpSpPr>
      <p:grpSpPr>
        <a:xfrm>
          <a:off x="0" y="0"/>
          <a:ext cx="0" cy="0"/>
          <a:chOff x="0" y="0"/>
          <a:chExt cx="0" cy="0"/>
        </a:xfrm>
      </p:grpSpPr>
      <p:sp>
        <p:nvSpPr>
          <p:cNvPr id="15" name="Google Shape;15;p3"/>
          <p:cNvSpPr/>
          <p:nvPr/>
        </p:nvSpPr>
        <p:spPr>
          <a:xfrm>
            <a:off x="0" y="0"/>
            <a:ext cx="695400" cy="5143500"/>
          </a:xfrm>
          <a:prstGeom prst="rect">
            <a:avLst/>
          </a:prstGeom>
          <a:solidFill>
            <a:srgbClr val="006393"/>
          </a:solidFill>
          <a:ln>
            <a:noFill/>
          </a:ln>
          <a:effectLst>
            <a:outerShdw blurRad="190500" dist="38100" rotWithShape="0">
              <a:srgbClr val="000000">
                <a:alpha val="40000"/>
              </a:srgbClr>
            </a:outerShdw>
          </a:effectLst>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6" name="Google Shape;16;p3" descr="Picture 5"/>
          <p:cNvPicPr preferRelativeResize="0"/>
          <p:nvPr/>
        </p:nvPicPr>
        <p:blipFill rotWithShape="1">
          <a:blip r:embed="rId2">
            <a:alphaModFix/>
          </a:blip>
          <a:srcRect/>
          <a:stretch/>
        </p:blipFill>
        <p:spPr>
          <a:xfrm>
            <a:off x="937022" y="4782740"/>
            <a:ext cx="258366" cy="258366"/>
          </a:xfrm>
          <a:prstGeom prst="rect">
            <a:avLst/>
          </a:prstGeom>
          <a:noFill/>
          <a:ln>
            <a:noFill/>
          </a:ln>
        </p:spPr>
      </p:pic>
      <p:sp>
        <p:nvSpPr>
          <p:cNvPr id="17" name="Google Shape;17;p3"/>
          <p:cNvSpPr txBox="1">
            <a:spLocks noGrp="1"/>
          </p:cNvSpPr>
          <p:nvPr>
            <p:ph type="title"/>
          </p:nvPr>
        </p:nvSpPr>
        <p:spPr>
          <a:xfrm>
            <a:off x="958238" y="273844"/>
            <a:ext cx="7534500" cy="994200"/>
          </a:xfrm>
          <a:prstGeom prst="rect">
            <a:avLst/>
          </a:prstGeom>
          <a:noFill/>
          <a:ln>
            <a:noFill/>
          </a:ln>
        </p:spPr>
        <p:txBody>
          <a:bodyPr spcFirstLastPara="1" wrap="square" lIns="34275" tIns="34275" rIns="342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90000"/>
              </a:lnSpc>
              <a:spcBef>
                <a:spcPts val="0"/>
              </a:spcBef>
              <a:spcAft>
                <a:spcPts val="0"/>
              </a:spcAft>
              <a:buClr>
                <a:schemeClr val="accent1"/>
              </a:buClr>
              <a:buSzPts val="1400"/>
              <a:buNone/>
              <a:defRPr/>
            </a:lvl2pPr>
            <a:lvl3pPr lvl="2" algn="l">
              <a:lnSpc>
                <a:spcPct val="90000"/>
              </a:lnSpc>
              <a:spcBef>
                <a:spcPts val="0"/>
              </a:spcBef>
              <a:spcAft>
                <a:spcPts val="0"/>
              </a:spcAft>
              <a:buClr>
                <a:schemeClr val="accent1"/>
              </a:buClr>
              <a:buSzPts val="1400"/>
              <a:buNone/>
              <a:defRPr/>
            </a:lvl3pPr>
            <a:lvl4pPr lvl="3" algn="l">
              <a:lnSpc>
                <a:spcPct val="90000"/>
              </a:lnSpc>
              <a:spcBef>
                <a:spcPts val="0"/>
              </a:spcBef>
              <a:spcAft>
                <a:spcPts val="0"/>
              </a:spcAft>
              <a:buClr>
                <a:schemeClr val="accent1"/>
              </a:buClr>
              <a:buSzPts val="1400"/>
              <a:buNone/>
              <a:defRPr/>
            </a:lvl4pPr>
            <a:lvl5pPr lvl="4" algn="l">
              <a:lnSpc>
                <a:spcPct val="90000"/>
              </a:lnSpc>
              <a:spcBef>
                <a:spcPts val="0"/>
              </a:spcBef>
              <a:spcAft>
                <a:spcPts val="0"/>
              </a:spcAft>
              <a:buClr>
                <a:schemeClr val="accent1"/>
              </a:buClr>
              <a:buSzPts val="1400"/>
              <a:buNone/>
              <a:defRPr/>
            </a:lvl5pPr>
            <a:lvl6pPr lvl="5" algn="l">
              <a:lnSpc>
                <a:spcPct val="90000"/>
              </a:lnSpc>
              <a:spcBef>
                <a:spcPts val="0"/>
              </a:spcBef>
              <a:spcAft>
                <a:spcPts val="0"/>
              </a:spcAft>
              <a:buClr>
                <a:schemeClr val="accent1"/>
              </a:buClr>
              <a:buSzPts val="1400"/>
              <a:buNone/>
              <a:defRPr/>
            </a:lvl6pPr>
            <a:lvl7pPr lvl="6" algn="l">
              <a:lnSpc>
                <a:spcPct val="90000"/>
              </a:lnSpc>
              <a:spcBef>
                <a:spcPts val="0"/>
              </a:spcBef>
              <a:spcAft>
                <a:spcPts val="0"/>
              </a:spcAft>
              <a:buClr>
                <a:schemeClr val="accent1"/>
              </a:buClr>
              <a:buSzPts val="1400"/>
              <a:buNone/>
              <a:defRPr/>
            </a:lvl7pPr>
            <a:lvl8pPr lvl="7" algn="l">
              <a:lnSpc>
                <a:spcPct val="90000"/>
              </a:lnSpc>
              <a:spcBef>
                <a:spcPts val="0"/>
              </a:spcBef>
              <a:spcAft>
                <a:spcPts val="0"/>
              </a:spcAft>
              <a:buClr>
                <a:schemeClr val="accent1"/>
              </a:buClr>
              <a:buSzPts val="1400"/>
              <a:buNone/>
              <a:defRPr/>
            </a:lvl8pPr>
            <a:lvl9pPr lvl="8" algn="l">
              <a:lnSpc>
                <a:spcPct val="90000"/>
              </a:lnSpc>
              <a:spcBef>
                <a:spcPts val="0"/>
              </a:spcBef>
              <a:spcAft>
                <a:spcPts val="0"/>
              </a:spcAft>
              <a:buClr>
                <a:schemeClr val="accent1"/>
              </a:buClr>
              <a:buSzPts val="1400"/>
              <a:buNone/>
              <a:defRPr/>
            </a:lvl9pPr>
          </a:lstStyle>
          <a:p>
            <a:endParaRPr/>
          </a:p>
        </p:txBody>
      </p:sp>
      <p:sp>
        <p:nvSpPr>
          <p:cNvPr id="18" name="Google Shape;18;p3"/>
          <p:cNvSpPr txBox="1">
            <a:spLocks noGrp="1"/>
          </p:cNvSpPr>
          <p:nvPr>
            <p:ph type="body" idx="1"/>
          </p:nvPr>
        </p:nvSpPr>
        <p:spPr>
          <a:xfrm>
            <a:off x="958238" y="1348740"/>
            <a:ext cx="3691800" cy="3293400"/>
          </a:xfrm>
          <a:prstGeom prst="rect">
            <a:avLst/>
          </a:prstGeom>
          <a:noFill/>
          <a:ln>
            <a:noFill/>
          </a:ln>
        </p:spPr>
        <p:txBody>
          <a:bodyPr spcFirstLastPara="1" wrap="square" lIns="34275" tIns="34275" rIns="34275" bIns="34275" anchor="t" anchorCtr="0">
            <a:norm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800"/>
              </a:spcBef>
              <a:spcAft>
                <a:spcPts val="0"/>
              </a:spcAft>
              <a:buClr>
                <a:srgbClr val="404040"/>
              </a:buClr>
              <a:buSzPts val="1400"/>
              <a:buChar char="•"/>
              <a:defRPr/>
            </a:lvl2pPr>
            <a:lvl3pPr marL="1371600" lvl="2" indent="-317500" algn="l">
              <a:lnSpc>
                <a:spcPct val="90000"/>
              </a:lnSpc>
              <a:spcBef>
                <a:spcPts val="800"/>
              </a:spcBef>
              <a:spcAft>
                <a:spcPts val="0"/>
              </a:spcAft>
              <a:buClr>
                <a:srgbClr val="404040"/>
              </a:buClr>
              <a:buSzPts val="1400"/>
              <a:buChar char="•"/>
              <a:defRPr/>
            </a:lvl3pPr>
            <a:lvl4pPr marL="1828800" lvl="3" indent="-317500" algn="l">
              <a:lnSpc>
                <a:spcPct val="90000"/>
              </a:lnSpc>
              <a:spcBef>
                <a:spcPts val="800"/>
              </a:spcBef>
              <a:spcAft>
                <a:spcPts val="0"/>
              </a:spcAft>
              <a:buClr>
                <a:srgbClr val="404040"/>
              </a:buClr>
              <a:buSzPts val="1400"/>
              <a:buChar char="•"/>
              <a:defRPr/>
            </a:lvl4pPr>
            <a:lvl5pPr marL="2286000" lvl="4" indent="-317500" algn="l">
              <a:lnSpc>
                <a:spcPct val="90000"/>
              </a:lnSpc>
              <a:spcBef>
                <a:spcPts val="800"/>
              </a:spcBef>
              <a:spcAft>
                <a:spcPts val="0"/>
              </a:spcAft>
              <a:buClr>
                <a:srgbClr val="404040"/>
              </a:buClr>
              <a:buSzPts val="1400"/>
              <a:buChar char="•"/>
              <a:defRPr/>
            </a:lvl5pPr>
            <a:lvl6pPr marL="2743200" lvl="5" indent="-317500" algn="l">
              <a:lnSpc>
                <a:spcPct val="90000"/>
              </a:lnSpc>
              <a:spcBef>
                <a:spcPts val="800"/>
              </a:spcBef>
              <a:spcAft>
                <a:spcPts val="0"/>
              </a:spcAft>
              <a:buClr>
                <a:srgbClr val="404040"/>
              </a:buClr>
              <a:buSzPts val="1400"/>
              <a:buChar char="•"/>
              <a:defRPr/>
            </a:lvl6pPr>
            <a:lvl7pPr marL="3200400" lvl="6" indent="-317500" algn="l">
              <a:lnSpc>
                <a:spcPct val="90000"/>
              </a:lnSpc>
              <a:spcBef>
                <a:spcPts val="800"/>
              </a:spcBef>
              <a:spcAft>
                <a:spcPts val="0"/>
              </a:spcAft>
              <a:buClr>
                <a:srgbClr val="404040"/>
              </a:buClr>
              <a:buSzPts val="1400"/>
              <a:buChar char="•"/>
              <a:defRPr/>
            </a:lvl7pPr>
            <a:lvl8pPr marL="3657600" lvl="7" indent="-317500" algn="l">
              <a:lnSpc>
                <a:spcPct val="90000"/>
              </a:lnSpc>
              <a:spcBef>
                <a:spcPts val="800"/>
              </a:spcBef>
              <a:spcAft>
                <a:spcPts val="0"/>
              </a:spcAft>
              <a:buClr>
                <a:srgbClr val="404040"/>
              </a:buClr>
              <a:buSzPts val="1400"/>
              <a:buChar char="•"/>
              <a:defRPr/>
            </a:lvl8pPr>
            <a:lvl9pPr marL="4114800" lvl="8" indent="-317500" algn="l">
              <a:lnSpc>
                <a:spcPct val="90000"/>
              </a:lnSpc>
              <a:spcBef>
                <a:spcPts val="800"/>
              </a:spcBef>
              <a:spcAft>
                <a:spcPts val="0"/>
              </a:spcAft>
              <a:buClr>
                <a:srgbClr val="404040"/>
              </a:buClr>
              <a:buSzPts val="1400"/>
              <a:buChar char="•"/>
              <a:defRPr/>
            </a:lvl9pPr>
          </a:lstStyle>
          <a:p>
            <a:endParaRPr/>
          </a:p>
        </p:txBody>
      </p:sp>
      <p:sp>
        <p:nvSpPr>
          <p:cNvPr id="19" name="Google Shape;19;p3"/>
          <p:cNvSpPr txBox="1">
            <a:spLocks noGrp="1"/>
          </p:cNvSpPr>
          <p:nvPr>
            <p:ph type="sldNum" idx="12"/>
          </p:nvPr>
        </p:nvSpPr>
        <p:spPr>
          <a:xfrm>
            <a:off x="8378688" y="4839379"/>
            <a:ext cx="136800" cy="138600"/>
          </a:xfrm>
          <a:prstGeom prst="rect">
            <a:avLst/>
          </a:prstGeom>
          <a:noFill/>
          <a:ln>
            <a:noFill/>
          </a:ln>
        </p:spPr>
        <p:txBody>
          <a:bodyPr spcFirstLastPara="1" wrap="square" lIns="0" tIns="0" rIns="0" bIns="0" anchor="ctr" anchorCtr="0">
            <a:spAutoFit/>
          </a:bodyPr>
          <a:lstStyle>
            <a:lvl1pPr marL="0" lvl="0" indent="0" algn="r">
              <a:lnSpc>
                <a:spcPct val="100000"/>
              </a:lnSpc>
              <a:spcBef>
                <a:spcPts val="0"/>
              </a:spcBef>
              <a:spcAft>
                <a:spcPts val="0"/>
              </a:spcAft>
              <a:buClr>
                <a:srgbClr val="7F7F7F"/>
              </a:buClr>
              <a:buSzPts val="900"/>
              <a:buFont typeface="Arial"/>
              <a:buNone/>
              <a:defRPr sz="900">
                <a:solidFill>
                  <a:srgbClr val="7F7F7F"/>
                </a:solidFill>
              </a:defRPr>
            </a:lvl1pPr>
            <a:lvl2pPr marL="0" lvl="1" indent="0" algn="r">
              <a:lnSpc>
                <a:spcPct val="100000"/>
              </a:lnSpc>
              <a:spcBef>
                <a:spcPts val="0"/>
              </a:spcBef>
              <a:spcAft>
                <a:spcPts val="0"/>
              </a:spcAft>
              <a:buClr>
                <a:srgbClr val="7F7F7F"/>
              </a:buClr>
              <a:buSzPts val="900"/>
              <a:buFont typeface="Arial"/>
              <a:buNone/>
              <a:defRPr sz="900">
                <a:solidFill>
                  <a:srgbClr val="7F7F7F"/>
                </a:solidFill>
              </a:defRPr>
            </a:lvl2pPr>
            <a:lvl3pPr marL="0" lvl="2" indent="0" algn="r">
              <a:lnSpc>
                <a:spcPct val="100000"/>
              </a:lnSpc>
              <a:spcBef>
                <a:spcPts val="0"/>
              </a:spcBef>
              <a:spcAft>
                <a:spcPts val="0"/>
              </a:spcAft>
              <a:buClr>
                <a:srgbClr val="7F7F7F"/>
              </a:buClr>
              <a:buSzPts val="900"/>
              <a:buFont typeface="Arial"/>
              <a:buNone/>
              <a:defRPr sz="900">
                <a:solidFill>
                  <a:srgbClr val="7F7F7F"/>
                </a:solidFill>
              </a:defRPr>
            </a:lvl3pPr>
            <a:lvl4pPr marL="0" lvl="3" indent="0" algn="r">
              <a:lnSpc>
                <a:spcPct val="100000"/>
              </a:lnSpc>
              <a:spcBef>
                <a:spcPts val="0"/>
              </a:spcBef>
              <a:spcAft>
                <a:spcPts val="0"/>
              </a:spcAft>
              <a:buClr>
                <a:srgbClr val="7F7F7F"/>
              </a:buClr>
              <a:buSzPts val="900"/>
              <a:buFont typeface="Arial"/>
              <a:buNone/>
              <a:defRPr sz="900">
                <a:solidFill>
                  <a:srgbClr val="7F7F7F"/>
                </a:solidFill>
              </a:defRPr>
            </a:lvl4pPr>
            <a:lvl5pPr marL="0" lvl="4" indent="0" algn="r">
              <a:lnSpc>
                <a:spcPct val="100000"/>
              </a:lnSpc>
              <a:spcBef>
                <a:spcPts val="0"/>
              </a:spcBef>
              <a:spcAft>
                <a:spcPts val="0"/>
              </a:spcAft>
              <a:buClr>
                <a:srgbClr val="7F7F7F"/>
              </a:buClr>
              <a:buSzPts val="900"/>
              <a:buFont typeface="Arial"/>
              <a:buNone/>
              <a:defRPr sz="900">
                <a:solidFill>
                  <a:srgbClr val="7F7F7F"/>
                </a:solidFill>
              </a:defRPr>
            </a:lvl5pPr>
            <a:lvl6pPr marL="0" lvl="5" indent="0" algn="r">
              <a:lnSpc>
                <a:spcPct val="100000"/>
              </a:lnSpc>
              <a:spcBef>
                <a:spcPts val="0"/>
              </a:spcBef>
              <a:spcAft>
                <a:spcPts val="0"/>
              </a:spcAft>
              <a:buClr>
                <a:srgbClr val="7F7F7F"/>
              </a:buClr>
              <a:buSzPts val="900"/>
              <a:buFont typeface="Arial"/>
              <a:buNone/>
              <a:defRPr sz="900">
                <a:solidFill>
                  <a:srgbClr val="7F7F7F"/>
                </a:solidFill>
              </a:defRPr>
            </a:lvl6pPr>
            <a:lvl7pPr marL="0" lvl="6" indent="0" algn="r">
              <a:lnSpc>
                <a:spcPct val="100000"/>
              </a:lnSpc>
              <a:spcBef>
                <a:spcPts val="0"/>
              </a:spcBef>
              <a:spcAft>
                <a:spcPts val="0"/>
              </a:spcAft>
              <a:buClr>
                <a:srgbClr val="7F7F7F"/>
              </a:buClr>
              <a:buSzPts val="900"/>
              <a:buFont typeface="Arial"/>
              <a:buNone/>
              <a:defRPr sz="900">
                <a:solidFill>
                  <a:srgbClr val="7F7F7F"/>
                </a:solidFill>
              </a:defRPr>
            </a:lvl7pPr>
            <a:lvl8pPr marL="0" lvl="7" indent="0" algn="r">
              <a:lnSpc>
                <a:spcPct val="100000"/>
              </a:lnSpc>
              <a:spcBef>
                <a:spcPts val="0"/>
              </a:spcBef>
              <a:spcAft>
                <a:spcPts val="0"/>
              </a:spcAft>
              <a:buClr>
                <a:srgbClr val="7F7F7F"/>
              </a:buClr>
              <a:buSzPts val="900"/>
              <a:buFont typeface="Arial"/>
              <a:buNone/>
              <a:defRPr sz="900">
                <a:solidFill>
                  <a:srgbClr val="7F7F7F"/>
                </a:solidFill>
              </a:defRPr>
            </a:lvl8pPr>
            <a:lvl9pPr marL="0" lvl="8" indent="0" algn="r">
              <a:lnSpc>
                <a:spcPct val="100000"/>
              </a:lnSpc>
              <a:spcBef>
                <a:spcPts val="0"/>
              </a:spcBef>
              <a:spcAft>
                <a:spcPts val="0"/>
              </a:spcAft>
              <a:buClr>
                <a:srgbClr val="7F7F7F"/>
              </a:buClr>
              <a:buSzPts val="900"/>
              <a:buFont typeface="Arial"/>
              <a:buNone/>
              <a:defRPr sz="900">
                <a:solidFill>
                  <a:srgbClr val="7F7F7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958238" y="273844"/>
            <a:ext cx="7534500" cy="994200"/>
          </a:xfrm>
          <a:prstGeom prst="rect">
            <a:avLst/>
          </a:prstGeom>
          <a:noFill/>
          <a:ln>
            <a:noFill/>
          </a:ln>
        </p:spPr>
        <p:txBody>
          <a:bodyPr spcFirstLastPara="1" wrap="square" lIns="34275" tIns="34275" rIns="342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90000"/>
              </a:lnSpc>
              <a:spcBef>
                <a:spcPts val="0"/>
              </a:spcBef>
              <a:spcAft>
                <a:spcPts val="0"/>
              </a:spcAft>
              <a:buClr>
                <a:schemeClr val="accent1"/>
              </a:buClr>
              <a:buSzPts val="1400"/>
              <a:buNone/>
              <a:defRPr/>
            </a:lvl2pPr>
            <a:lvl3pPr lvl="2" algn="l">
              <a:lnSpc>
                <a:spcPct val="90000"/>
              </a:lnSpc>
              <a:spcBef>
                <a:spcPts val="0"/>
              </a:spcBef>
              <a:spcAft>
                <a:spcPts val="0"/>
              </a:spcAft>
              <a:buClr>
                <a:schemeClr val="accent1"/>
              </a:buClr>
              <a:buSzPts val="1400"/>
              <a:buNone/>
              <a:defRPr/>
            </a:lvl3pPr>
            <a:lvl4pPr lvl="3" algn="l">
              <a:lnSpc>
                <a:spcPct val="90000"/>
              </a:lnSpc>
              <a:spcBef>
                <a:spcPts val="0"/>
              </a:spcBef>
              <a:spcAft>
                <a:spcPts val="0"/>
              </a:spcAft>
              <a:buClr>
                <a:schemeClr val="accent1"/>
              </a:buClr>
              <a:buSzPts val="1400"/>
              <a:buNone/>
              <a:defRPr/>
            </a:lvl4pPr>
            <a:lvl5pPr lvl="4" algn="l">
              <a:lnSpc>
                <a:spcPct val="90000"/>
              </a:lnSpc>
              <a:spcBef>
                <a:spcPts val="0"/>
              </a:spcBef>
              <a:spcAft>
                <a:spcPts val="0"/>
              </a:spcAft>
              <a:buClr>
                <a:schemeClr val="accent1"/>
              </a:buClr>
              <a:buSzPts val="1400"/>
              <a:buNone/>
              <a:defRPr/>
            </a:lvl5pPr>
            <a:lvl6pPr lvl="5" algn="l">
              <a:lnSpc>
                <a:spcPct val="90000"/>
              </a:lnSpc>
              <a:spcBef>
                <a:spcPts val="0"/>
              </a:spcBef>
              <a:spcAft>
                <a:spcPts val="0"/>
              </a:spcAft>
              <a:buClr>
                <a:schemeClr val="accent1"/>
              </a:buClr>
              <a:buSzPts val="1400"/>
              <a:buNone/>
              <a:defRPr/>
            </a:lvl6pPr>
            <a:lvl7pPr lvl="6" algn="l">
              <a:lnSpc>
                <a:spcPct val="90000"/>
              </a:lnSpc>
              <a:spcBef>
                <a:spcPts val="0"/>
              </a:spcBef>
              <a:spcAft>
                <a:spcPts val="0"/>
              </a:spcAft>
              <a:buClr>
                <a:schemeClr val="accent1"/>
              </a:buClr>
              <a:buSzPts val="1400"/>
              <a:buNone/>
              <a:defRPr/>
            </a:lvl7pPr>
            <a:lvl8pPr lvl="7" algn="l">
              <a:lnSpc>
                <a:spcPct val="90000"/>
              </a:lnSpc>
              <a:spcBef>
                <a:spcPts val="0"/>
              </a:spcBef>
              <a:spcAft>
                <a:spcPts val="0"/>
              </a:spcAft>
              <a:buClr>
                <a:schemeClr val="accent1"/>
              </a:buClr>
              <a:buSzPts val="1400"/>
              <a:buNone/>
              <a:defRPr/>
            </a:lvl8pPr>
            <a:lvl9pPr lvl="8" algn="l">
              <a:lnSpc>
                <a:spcPct val="90000"/>
              </a:lnSpc>
              <a:spcBef>
                <a:spcPts val="0"/>
              </a:spcBef>
              <a:spcAft>
                <a:spcPts val="0"/>
              </a:spcAft>
              <a:buClr>
                <a:schemeClr val="accent1"/>
              </a:buClr>
              <a:buSzPts val="1400"/>
              <a:buNone/>
              <a:defRPr/>
            </a:lvl9pPr>
          </a:lstStyle>
          <a:p>
            <a:endParaRPr/>
          </a:p>
        </p:txBody>
      </p:sp>
      <p:sp>
        <p:nvSpPr>
          <p:cNvPr id="22" name="Google Shape;22;p4"/>
          <p:cNvSpPr txBox="1">
            <a:spLocks noGrp="1"/>
          </p:cNvSpPr>
          <p:nvPr>
            <p:ph type="body" idx="1"/>
          </p:nvPr>
        </p:nvSpPr>
        <p:spPr>
          <a:xfrm>
            <a:off x="958238" y="1348740"/>
            <a:ext cx="7543800" cy="3314700"/>
          </a:xfrm>
          <a:prstGeom prst="rect">
            <a:avLst/>
          </a:prstGeom>
          <a:noFill/>
          <a:ln>
            <a:noFill/>
          </a:ln>
        </p:spPr>
        <p:txBody>
          <a:bodyPr spcFirstLastPara="1" wrap="square" lIns="34275" tIns="34275" rIns="34275" bIns="34275" anchor="t" anchorCtr="0">
            <a:norm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800"/>
              </a:spcBef>
              <a:spcAft>
                <a:spcPts val="0"/>
              </a:spcAft>
              <a:buClr>
                <a:srgbClr val="404040"/>
              </a:buClr>
              <a:buSzPts val="1400"/>
              <a:buChar char="•"/>
              <a:defRPr/>
            </a:lvl2pPr>
            <a:lvl3pPr marL="1371600" lvl="2" indent="-317500" algn="l">
              <a:lnSpc>
                <a:spcPct val="90000"/>
              </a:lnSpc>
              <a:spcBef>
                <a:spcPts val="800"/>
              </a:spcBef>
              <a:spcAft>
                <a:spcPts val="0"/>
              </a:spcAft>
              <a:buClr>
                <a:srgbClr val="404040"/>
              </a:buClr>
              <a:buSzPts val="1400"/>
              <a:buChar char="•"/>
              <a:defRPr/>
            </a:lvl3pPr>
            <a:lvl4pPr marL="1828800" lvl="3" indent="-317500" algn="l">
              <a:lnSpc>
                <a:spcPct val="90000"/>
              </a:lnSpc>
              <a:spcBef>
                <a:spcPts val="800"/>
              </a:spcBef>
              <a:spcAft>
                <a:spcPts val="0"/>
              </a:spcAft>
              <a:buClr>
                <a:srgbClr val="404040"/>
              </a:buClr>
              <a:buSzPts val="1400"/>
              <a:buChar char="•"/>
              <a:defRPr/>
            </a:lvl4pPr>
            <a:lvl5pPr marL="2286000" lvl="4" indent="-317500" algn="l">
              <a:lnSpc>
                <a:spcPct val="90000"/>
              </a:lnSpc>
              <a:spcBef>
                <a:spcPts val="800"/>
              </a:spcBef>
              <a:spcAft>
                <a:spcPts val="0"/>
              </a:spcAft>
              <a:buClr>
                <a:srgbClr val="404040"/>
              </a:buClr>
              <a:buSzPts val="1400"/>
              <a:buChar char="•"/>
              <a:defRPr/>
            </a:lvl5pPr>
            <a:lvl6pPr marL="2743200" lvl="5" indent="-317500" algn="l">
              <a:lnSpc>
                <a:spcPct val="90000"/>
              </a:lnSpc>
              <a:spcBef>
                <a:spcPts val="800"/>
              </a:spcBef>
              <a:spcAft>
                <a:spcPts val="0"/>
              </a:spcAft>
              <a:buClr>
                <a:srgbClr val="404040"/>
              </a:buClr>
              <a:buSzPts val="1400"/>
              <a:buChar char="•"/>
              <a:defRPr/>
            </a:lvl6pPr>
            <a:lvl7pPr marL="3200400" lvl="6" indent="-317500" algn="l">
              <a:lnSpc>
                <a:spcPct val="90000"/>
              </a:lnSpc>
              <a:spcBef>
                <a:spcPts val="800"/>
              </a:spcBef>
              <a:spcAft>
                <a:spcPts val="0"/>
              </a:spcAft>
              <a:buClr>
                <a:srgbClr val="404040"/>
              </a:buClr>
              <a:buSzPts val="1400"/>
              <a:buChar char="•"/>
              <a:defRPr/>
            </a:lvl7pPr>
            <a:lvl8pPr marL="3657600" lvl="7" indent="-317500" algn="l">
              <a:lnSpc>
                <a:spcPct val="90000"/>
              </a:lnSpc>
              <a:spcBef>
                <a:spcPts val="800"/>
              </a:spcBef>
              <a:spcAft>
                <a:spcPts val="0"/>
              </a:spcAft>
              <a:buClr>
                <a:srgbClr val="404040"/>
              </a:buClr>
              <a:buSzPts val="1400"/>
              <a:buChar char="•"/>
              <a:defRPr/>
            </a:lvl8pPr>
            <a:lvl9pPr marL="4114800" lvl="8" indent="-317500" algn="l">
              <a:lnSpc>
                <a:spcPct val="90000"/>
              </a:lnSpc>
              <a:spcBef>
                <a:spcPts val="800"/>
              </a:spcBef>
              <a:spcAft>
                <a:spcPts val="0"/>
              </a:spcAft>
              <a:buClr>
                <a:srgbClr val="404040"/>
              </a:buClr>
              <a:buSzPts val="1400"/>
              <a:buChar char="•"/>
              <a:defRPr/>
            </a:lvl9pPr>
          </a:lstStyle>
          <a:p>
            <a:endParaRPr/>
          </a:p>
        </p:txBody>
      </p:sp>
      <p:sp>
        <p:nvSpPr>
          <p:cNvPr id="23" name="Google Shape;23;p4"/>
          <p:cNvSpPr txBox="1">
            <a:spLocks noGrp="1"/>
          </p:cNvSpPr>
          <p:nvPr>
            <p:ph type="sldNum" idx="12"/>
          </p:nvPr>
        </p:nvSpPr>
        <p:spPr>
          <a:xfrm>
            <a:off x="8378688" y="4839379"/>
            <a:ext cx="136800" cy="138600"/>
          </a:xfrm>
          <a:prstGeom prst="rect">
            <a:avLst/>
          </a:prstGeom>
          <a:noFill/>
          <a:ln>
            <a:noFill/>
          </a:ln>
        </p:spPr>
        <p:txBody>
          <a:bodyPr spcFirstLastPara="1" wrap="square" lIns="0" tIns="0" rIns="0" bIns="0" anchor="ctr" anchorCtr="0">
            <a:spAutoFit/>
          </a:bodyPr>
          <a:lstStyle>
            <a:lvl1pPr marL="0" lvl="0" indent="0" algn="r">
              <a:lnSpc>
                <a:spcPct val="100000"/>
              </a:lnSpc>
              <a:spcBef>
                <a:spcPts val="0"/>
              </a:spcBef>
              <a:spcAft>
                <a:spcPts val="0"/>
              </a:spcAft>
              <a:buClr>
                <a:srgbClr val="7F7F7F"/>
              </a:buClr>
              <a:buSzPts val="900"/>
              <a:buFont typeface="Arial"/>
              <a:buNone/>
              <a:defRPr sz="900">
                <a:solidFill>
                  <a:srgbClr val="7F7F7F"/>
                </a:solidFill>
              </a:defRPr>
            </a:lvl1pPr>
            <a:lvl2pPr marL="0" lvl="1" indent="0" algn="r">
              <a:lnSpc>
                <a:spcPct val="100000"/>
              </a:lnSpc>
              <a:spcBef>
                <a:spcPts val="0"/>
              </a:spcBef>
              <a:spcAft>
                <a:spcPts val="0"/>
              </a:spcAft>
              <a:buClr>
                <a:srgbClr val="7F7F7F"/>
              </a:buClr>
              <a:buSzPts val="900"/>
              <a:buFont typeface="Arial"/>
              <a:buNone/>
              <a:defRPr sz="900">
                <a:solidFill>
                  <a:srgbClr val="7F7F7F"/>
                </a:solidFill>
              </a:defRPr>
            </a:lvl2pPr>
            <a:lvl3pPr marL="0" lvl="2" indent="0" algn="r">
              <a:lnSpc>
                <a:spcPct val="100000"/>
              </a:lnSpc>
              <a:spcBef>
                <a:spcPts val="0"/>
              </a:spcBef>
              <a:spcAft>
                <a:spcPts val="0"/>
              </a:spcAft>
              <a:buClr>
                <a:srgbClr val="7F7F7F"/>
              </a:buClr>
              <a:buSzPts val="900"/>
              <a:buFont typeface="Arial"/>
              <a:buNone/>
              <a:defRPr sz="900">
                <a:solidFill>
                  <a:srgbClr val="7F7F7F"/>
                </a:solidFill>
              </a:defRPr>
            </a:lvl3pPr>
            <a:lvl4pPr marL="0" lvl="3" indent="0" algn="r">
              <a:lnSpc>
                <a:spcPct val="100000"/>
              </a:lnSpc>
              <a:spcBef>
                <a:spcPts val="0"/>
              </a:spcBef>
              <a:spcAft>
                <a:spcPts val="0"/>
              </a:spcAft>
              <a:buClr>
                <a:srgbClr val="7F7F7F"/>
              </a:buClr>
              <a:buSzPts val="900"/>
              <a:buFont typeface="Arial"/>
              <a:buNone/>
              <a:defRPr sz="900">
                <a:solidFill>
                  <a:srgbClr val="7F7F7F"/>
                </a:solidFill>
              </a:defRPr>
            </a:lvl4pPr>
            <a:lvl5pPr marL="0" lvl="4" indent="0" algn="r">
              <a:lnSpc>
                <a:spcPct val="100000"/>
              </a:lnSpc>
              <a:spcBef>
                <a:spcPts val="0"/>
              </a:spcBef>
              <a:spcAft>
                <a:spcPts val="0"/>
              </a:spcAft>
              <a:buClr>
                <a:srgbClr val="7F7F7F"/>
              </a:buClr>
              <a:buSzPts val="900"/>
              <a:buFont typeface="Arial"/>
              <a:buNone/>
              <a:defRPr sz="900">
                <a:solidFill>
                  <a:srgbClr val="7F7F7F"/>
                </a:solidFill>
              </a:defRPr>
            </a:lvl5pPr>
            <a:lvl6pPr marL="0" lvl="5" indent="0" algn="r">
              <a:lnSpc>
                <a:spcPct val="100000"/>
              </a:lnSpc>
              <a:spcBef>
                <a:spcPts val="0"/>
              </a:spcBef>
              <a:spcAft>
                <a:spcPts val="0"/>
              </a:spcAft>
              <a:buClr>
                <a:srgbClr val="7F7F7F"/>
              </a:buClr>
              <a:buSzPts val="900"/>
              <a:buFont typeface="Arial"/>
              <a:buNone/>
              <a:defRPr sz="900">
                <a:solidFill>
                  <a:srgbClr val="7F7F7F"/>
                </a:solidFill>
              </a:defRPr>
            </a:lvl6pPr>
            <a:lvl7pPr marL="0" lvl="6" indent="0" algn="r">
              <a:lnSpc>
                <a:spcPct val="100000"/>
              </a:lnSpc>
              <a:spcBef>
                <a:spcPts val="0"/>
              </a:spcBef>
              <a:spcAft>
                <a:spcPts val="0"/>
              </a:spcAft>
              <a:buClr>
                <a:srgbClr val="7F7F7F"/>
              </a:buClr>
              <a:buSzPts val="900"/>
              <a:buFont typeface="Arial"/>
              <a:buNone/>
              <a:defRPr sz="900">
                <a:solidFill>
                  <a:srgbClr val="7F7F7F"/>
                </a:solidFill>
              </a:defRPr>
            </a:lvl7pPr>
            <a:lvl8pPr marL="0" lvl="7" indent="0" algn="r">
              <a:lnSpc>
                <a:spcPct val="100000"/>
              </a:lnSpc>
              <a:spcBef>
                <a:spcPts val="0"/>
              </a:spcBef>
              <a:spcAft>
                <a:spcPts val="0"/>
              </a:spcAft>
              <a:buClr>
                <a:srgbClr val="7F7F7F"/>
              </a:buClr>
              <a:buSzPts val="900"/>
              <a:buFont typeface="Arial"/>
              <a:buNone/>
              <a:defRPr sz="900">
                <a:solidFill>
                  <a:srgbClr val="7F7F7F"/>
                </a:solidFill>
              </a:defRPr>
            </a:lvl8pPr>
            <a:lvl9pPr marL="0" lvl="8" indent="0" algn="r">
              <a:lnSpc>
                <a:spcPct val="100000"/>
              </a:lnSpc>
              <a:spcBef>
                <a:spcPts val="0"/>
              </a:spcBef>
              <a:spcAft>
                <a:spcPts val="0"/>
              </a:spcAft>
              <a:buClr>
                <a:srgbClr val="7F7F7F"/>
              </a:buClr>
              <a:buSzPts val="900"/>
              <a:buFont typeface="Arial"/>
              <a:buNone/>
              <a:defRPr sz="900">
                <a:solidFill>
                  <a:srgbClr val="7F7F7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Slide B">
  <p:cSld name="Section Slide B">
    <p:spTree>
      <p:nvGrpSpPr>
        <p:cNvPr id="1" name="Shape 24"/>
        <p:cNvGrpSpPr/>
        <p:nvPr/>
      </p:nvGrpSpPr>
      <p:grpSpPr>
        <a:xfrm>
          <a:off x="0" y="0"/>
          <a:ext cx="0" cy="0"/>
          <a:chOff x="0" y="0"/>
          <a:chExt cx="0" cy="0"/>
        </a:xfrm>
      </p:grpSpPr>
      <p:pic>
        <p:nvPicPr>
          <p:cNvPr id="25" name="Google Shape;25;p5" descr="Picture 4"/>
          <p:cNvPicPr preferRelativeResize="0"/>
          <p:nvPr/>
        </p:nvPicPr>
        <p:blipFill rotWithShape="1">
          <a:blip r:embed="rId2">
            <a:alphaModFix/>
          </a:blip>
          <a:srcRect/>
          <a:stretch/>
        </p:blipFill>
        <p:spPr>
          <a:xfrm>
            <a:off x="-20241" y="1190"/>
            <a:ext cx="3026570" cy="5142310"/>
          </a:xfrm>
          <a:prstGeom prst="rect">
            <a:avLst/>
          </a:prstGeom>
          <a:noFill/>
          <a:ln>
            <a:noFill/>
          </a:ln>
          <a:effectLst>
            <a:outerShdw blurRad="190500" dist="38100" rotWithShape="0">
              <a:srgbClr val="000000">
                <a:alpha val="40000"/>
              </a:srgbClr>
            </a:outerShdw>
          </a:effectLst>
        </p:spPr>
      </p:pic>
      <p:sp>
        <p:nvSpPr>
          <p:cNvPr id="26" name="Google Shape;26;p5"/>
          <p:cNvSpPr/>
          <p:nvPr/>
        </p:nvSpPr>
        <p:spPr>
          <a:xfrm>
            <a:off x="-20242" y="862013"/>
            <a:ext cx="3026700" cy="3419400"/>
          </a:xfrm>
          <a:prstGeom prst="rect">
            <a:avLst/>
          </a:prstGeom>
          <a:solidFill>
            <a:srgbClr val="FFFFFF">
              <a:alpha val="69803"/>
            </a:srgbClr>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27" name="Google Shape;27;p5" descr="Picture 8"/>
          <p:cNvPicPr preferRelativeResize="0"/>
          <p:nvPr/>
        </p:nvPicPr>
        <p:blipFill rotWithShape="1">
          <a:blip r:embed="rId3">
            <a:alphaModFix/>
          </a:blip>
          <a:srcRect/>
          <a:stretch/>
        </p:blipFill>
        <p:spPr>
          <a:xfrm>
            <a:off x="3242072" y="4782740"/>
            <a:ext cx="258366" cy="258366"/>
          </a:xfrm>
          <a:prstGeom prst="rect">
            <a:avLst/>
          </a:prstGeom>
          <a:noFill/>
          <a:ln>
            <a:noFill/>
          </a:ln>
        </p:spPr>
      </p:pic>
      <p:sp>
        <p:nvSpPr>
          <p:cNvPr id="28" name="Google Shape;28;p5"/>
          <p:cNvSpPr/>
          <p:nvPr/>
        </p:nvSpPr>
        <p:spPr>
          <a:xfrm>
            <a:off x="8633222" y="-11906"/>
            <a:ext cx="510900" cy="5170800"/>
          </a:xfrm>
          <a:prstGeom prst="rect">
            <a:avLst/>
          </a:prstGeom>
          <a:solidFill>
            <a:srgbClr val="006393"/>
          </a:solidFill>
          <a:ln>
            <a:noFill/>
          </a:ln>
          <a:effectLst>
            <a:outerShdw blurRad="190500" dist="38100" dir="10800000" rotWithShape="0">
              <a:srgbClr val="000000">
                <a:alpha val="40000"/>
              </a:srgbClr>
            </a:outerShdw>
          </a:effectLst>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 name="Google Shape;29;p5"/>
          <p:cNvSpPr/>
          <p:nvPr/>
        </p:nvSpPr>
        <p:spPr>
          <a:xfrm>
            <a:off x="-20242" y="860822"/>
            <a:ext cx="3026700" cy="3419400"/>
          </a:xfrm>
          <a:prstGeom prst="rect">
            <a:avLst/>
          </a:prstGeom>
          <a:solidFill>
            <a:srgbClr val="61D2E6">
              <a:alpha val="54901"/>
            </a:srgbClr>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 name="Google Shape;30;p5"/>
          <p:cNvSpPr txBox="1">
            <a:spLocks noGrp="1"/>
          </p:cNvSpPr>
          <p:nvPr>
            <p:ph type="title"/>
          </p:nvPr>
        </p:nvSpPr>
        <p:spPr>
          <a:xfrm>
            <a:off x="185351" y="1001318"/>
            <a:ext cx="2687700" cy="1209000"/>
          </a:xfrm>
          <a:prstGeom prst="rect">
            <a:avLst/>
          </a:prstGeom>
          <a:noFill/>
          <a:ln>
            <a:noFill/>
          </a:ln>
        </p:spPr>
        <p:txBody>
          <a:bodyPr spcFirstLastPara="1" wrap="square" lIns="34275" tIns="34275" rIns="34275" bIns="34275" anchor="b" anchorCtr="0">
            <a:normAutofit/>
          </a:bodyPr>
          <a:lstStyle>
            <a:lvl1pPr lvl="0" algn="ctr">
              <a:lnSpc>
                <a:spcPct val="90000"/>
              </a:lnSpc>
              <a:spcBef>
                <a:spcPts val="0"/>
              </a:spcBef>
              <a:spcAft>
                <a:spcPts val="0"/>
              </a:spcAft>
              <a:buClr>
                <a:srgbClr val="006393"/>
              </a:buClr>
              <a:buSzPts val="2700"/>
              <a:buFont typeface="Palatino"/>
              <a:buNone/>
              <a:defRPr>
                <a:solidFill>
                  <a:srgbClr val="006393"/>
                </a:solidFill>
              </a:defRPr>
            </a:lvl1pPr>
            <a:lvl2pPr lvl="1" algn="l">
              <a:lnSpc>
                <a:spcPct val="90000"/>
              </a:lnSpc>
              <a:spcBef>
                <a:spcPts val="0"/>
              </a:spcBef>
              <a:spcAft>
                <a:spcPts val="0"/>
              </a:spcAft>
              <a:buClr>
                <a:schemeClr val="accent1"/>
              </a:buClr>
              <a:buSzPts val="1400"/>
              <a:buNone/>
              <a:defRPr/>
            </a:lvl2pPr>
            <a:lvl3pPr lvl="2" algn="l">
              <a:lnSpc>
                <a:spcPct val="90000"/>
              </a:lnSpc>
              <a:spcBef>
                <a:spcPts val="0"/>
              </a:spcBef>
              <a:spcAft>
                <a:spcPts val="0"/>
              </a:spcAft>
              <a:buClr>
                <a:schemeClr val="accent1"/>
              </a:buClr>
              <a:buSzPts val="1400"/>
              <a:buNone/>
              <a:defRPr/>
            </a:lvl3pPr>
            <a:lvl4pPr lvl="3" algn="l">
              <a:lnSpc>
                <a:spcPct val="90000"/>
              </a:lnSpc>
              <a:spcBef>
                <a:spcPts val="0"/>
              </a:spcBef>
              <a:spcAft>
                <a:spcPts val="0"/>
              </a:spcAft>
              <a:buClr>
                <a:schemeClr val="accent1"/>
              </a:buClr>
              <a:buSzPts val="1400"/>
              <a:buNone/>
              <a:defRPr/>
            </a:lvl4pPr>
            <a:lvl5pPr lvl="4" algn="l">
              <a:lnSpc>
                <a:spcPct val="90000"/>
              </a:lnSpc>
              <a:spcBef>
                <a:spcPts val="0"/>
              </a:spcBef>
              <a:spcAft>
                <a:spcPts val="0"/>
              </a:spcAft>
              <a:buClr>
                <a:schemeClr val="accent1"/>
              </a:buClr>
              <a:buSzPts val="1400"/>
              <a:buNone/>
              <a:defRPr/>
            </a:lvl5pPr>
            <a:lvl6pPr lvl="5" algn="l">
              <a:lnSpc>
                <a:spcPct val="90000"/>
              </a:lnSpc>
              <a:spcBef>
                <a:spcPts val="0"/>
              </a:spcBef>
              <a:spcAft>
                <a:spcPts val="0"/>
              </a:spcAft>
              <a:buClr>
                <a:schemeClr val="accent1"/>
              </a:buClr>
              <a:buSzPts val="1400"/>
              <a:buNone/>
              <a:defRPr/>
            </a:lvl6pPr>
            <a:lvl7pPr lvl="6" algn="l">
              <a:lnSpc>
                <a:spcPct val="90000"/>
              </a:lnSpc>
              <a:spcBef>
                <a:spcPts val="0"/>
              </a:spcBef>
              <a:spcAft>
                <a:spcPts val="0"/>
              </a:spcAft>
              <a:buClr>
                <a:schemeClr val="accent1"/>
              </a:buClr>
              <a:buSzPts val="1400"/>
              <a:buNone/>
              <a:defRPr/>
            </a:lvl7pPr>
            <a:lvl8pPr lvl="7" algn="l">
              <a:lnSpc>
                <a:spcPct val="90000"/>
              </a:lnSpc>
              <a:spcBef>
                <a:spcPts val="0"/>
              </a:spcBef>
              <a:spcAft>
                <a:spcPts val="0"/>
              </a:spcAft>
              <a:buClr>
                <a:schemeClr val="accent1"/>
              </a:buClr>
              <a:buSzPts val="1400"/>
              <a:buNone/>
              <a:defRPr/>
            </a:lvl8pPr>
            <a:lvl9pPr lvl="8" algn="l">
              <a:lnSpc>
                <a:spcPct val="90000"/>
              </a:lnSpc>
              <a:spcBef>
                <a:spcPts val="0"/>
              </a:spcBef>
              <a:spcAft>
                <a:spcPts val="0"/>
              </a:spcAft>
              <a:buClr>
                <a:schemeClr val="accent1"/>
              </a:buClr>
              <a:buSzPts val="1400"/>
              <a:buNone/>
              <a:defRPr/>
            </a:lvl9pPr>
          </a:lstStyle>
          <a:p>
            <a:endParaRPr/>
          </a:p>
        </p:txBody>
      </p:sp>
      <p:sp>
        <p:nvSpPr>
          <p:cNvPr id="31" name="Google Shape;31;p5"/>
          <p:cNvSpPr txBox="1">
            <a:spLocks noGrp="1"/>
          </p:cNvSpPr>
          <p:nvPr>
            <p:ph type="body" idx="1"/>
          </p:nvPr>
        </p:nvSpPr>
        <p:spPr>
          <a:xfrm>
            <a:off x="185351" y="2210314"/>
            <a:ext cx="2687700" cy="1886100"/>
          </a:xfrm>
          <a:prstGeom prst="rect">
            <a:avLst/>
          </a:prstGeom>
          <a:noFill/>
          <a:ln>
            <a:noFill/>
          </a:ln>
        </p:spPr>
        <p:txBody>
          <a:bodyPr spcFirstLastPara="1" wrap="square" lIns="34275" tIns="34275" rIns="34275" bIns="34275" anchor="t" anchorCtr="0">
            <a:normAutofit/>
          </a:bodyPr>
          <a:lstStyle>
            <a:lvl1pPr marL="457200" lvl="0" indent="-228600" algn="ctr">
              <a:lnSpc>
                <a:spcPct val="90000"/>
              </a:lnSpc>
              <a:spcBef>
                <a:spcPts val="800"/>
              </a:spcBef>
              <a:spcAft>
                <a:spcPts val="0"/>
              </a:spcAft>
              <a:buClr>
                <a:schemeClr val="accent2"/>
              </a:buClr>
              <a:buSzPts val="2000"/>
              <a:buFont typeface="Arial"/>
              <a:buNone/>
              <a:defRPr sz="2000">
                <a:solidFill>
                  <a:schemeClr val="accent2"/>
                </a:solidFill>
              </a:defRPr>
            </a:lvl1pPr>
            <a:lvl2pPr marL="914400" lvl="1" indent="-228600" algn="ctr">
              <a:lnSpc>
                <a:spcPct val="90000"/>
              </a:lnSpc>
              <a:spcBef>
                <a:spcPts val="800"/>
              </a:spcBef>
              <a:spcAft>
                <a:spcPts val="0"/>
              </a:spcAft>
              <a:buClr>
                <a:schemeClr val="accent2"/>
              </a:buClr>
              <a:buSzPts val="2000"/>
              <a:buFont typeface="Arial"/>
              <a:buNone/>
              <a:defRPr sz="2000">
                <a:solidFill>
                  <a:schemeClr val="accent2"/>
                </a:solidFill>
              </a:defRPr>
            </a:lvl2pPr>
            <a:lvl3pPr marL="1371600" lvl="2" indent="-228600" algn="ctr">
              <a:lnSpc>
                <a:spcPct val="90000"/>
              </a:lnSpc>
              <a:spcBef>
                <a:spcPts val="800"/>
              </a:spcBef>
              <a:spcAft>
                <a:spcPts val="0"/>
              </a:spcAft>
              <a:buClr>
                <a:schemeClr val="accent2"/>
              </a:buClr>
              <a:buSzPts val="2000"/>
              <a:buFont typeface="Arial"/>
              <a:buNone/>
              <a:defRPr sz="2000">
                <a:solidFill>
                  <a:schemeClr val="accent2"/>
                </a:solidFill>
              </a:defRPr>
            </a:lvl3pPr>
            <a:lvl4pPr marL="1828800" lvl="3" indent="-228600" algn="ctr">
              <a:lnSpc>
                <a:spcPct val="90000"/>
              </a:lnSpc>
              <a:spcBef>
                <a:spcPts val="800"/>
              </a:spcBef>
              <a:spcAft>
                <a:spcPts val="0"/>
              </a:spcAft>
              <a:buClr>
                <a:schemeClr val="accent2"/>
              </a:buClr>
              <a:buSzPts val="2000"/>
              <a:buFont typeface="Arial"/>
              <a:buNone/>
              <a:defRPr sz="2000">
                <a:solidFill>
                  <a:schemeClr val="accent2"/>
                </a:solidFill>
              </a:defRPr>
            </a:lvl4pPr>
            <a:lvl5pPr marL="2286000" lvl="4" indent="-228600" algn="ctr">
              <a:lnSpc>
                <a:spcPct val="90000"/>
              </a:lnSpc>
              <a:spcBef>
                <a:spcPts val="800"/>
              </a:spcBef>
              <a:spcAft>
                <a:spcPts val="0"/>
              </a:spcAft>
              <a:buClr>
                <a:schemeClr val="accent2"/>
              </a:buClr>
              <a:buSzPts val="2000"/>
              <a:buFont typeface="Arial"/>
              <a:buNone/>
              <a:defRPr sz="2000">
                <a:solidFill>
                  <a:schemeClr val="accent2"/>
                </a:solidFill>
              </a:defRPr>
            </a:lvl5pPr>
            <a:lvl6pPr marL="2743200" lvl="5" indent="-317500" algn="l">
              <a:lnSpc>
                <a:spcPct val="90000"/>
              </a:lnSpc>
              <a:spcBef>
                <a:spcPts val="800"/>
              </a:spcBef>
              <a:spcAft>
                <a:spcPts val="0"/>
              </a:spcAft>
              <a:buClr>
                <a:srgbClr val="404040"/>
              </a:buClr>
              <a:buSzPts val="1400"/>
              <a:buChar char="•"/>
              <a:defRPr/>
            </a:lvl6pPr>
            <a:lvl7pPr marL="3200400" lvl="6" indent="-317500" algn="l">
              <a:lnSpc>
                <a:spcPct val="90000"/>
              </a:lnSpc>
              <a:spcBef>
                <a:spcPts val="800"/>
              </a:spcBef>
              <a:spcAft>
                <a:spcPts val="0"/>
              </a:spcAft>
              <a:buClr>
                <a:srgbClr val="404040"/>
              </a:buClr>
              <a:buSzPts val="1400"/>
              <a:buChar char="•"/>
              <a:defRPr/>
            </a:lvl7pPr>
            <a:lvl8pPr marL="3657600" lvl="7" indent="-317500" algn="l">
              <a:lnSpc>
                <a:spcPct val="90000"/>
              </a:lnSpc>
              <a:spcBef>
                <a:spcPts val="800"/>
              </a:spcBef>
              <a:spcAft>
                <a:spcPts val="0"/>
              </a:spcAft>
              <a:buClr>
                <a:srgbClr val="404040"/>
              </a:buClr>
              <a:buSzPts val="1400"/>
              <a:buChar char="•"/>
              <a:defRPr/>
            </a:lvl8pPr>
            <a:lvl9pPr marL="4114800" lvl="8" indent="-317500" algn="l">
              <a:lnSpc>
                <a:spcPct val="90000"/>
              </a:lnSpc>
              <a:spcBef>
                <a:spcPts val="800"/>
              </a:spcBef>
              <a:spcAft>
                <a:spcPts val="0"/>
              </a:spcAft>
              <a:buClr>
                <a:srgbClr val="404040"/>
              </a:buClr>
              <a:buSzPts val="1400"/>
              <a:buChar char="•"/>
              <a:defRPr/>
            </a:lvl9pPr>
          </a:lstStyle>
          <a:p>
            <a:endParaRPr/>
          </a:p>
        </p:txBody>
      </p:sp>
      <p:sp>
        <p:nvSpPr>
          <p:cNvPr id="32" name="Google Shape;32;p5"/>
          <p:cNvSpPr txBox="1">
            <a:spLocks noGrp="1"/>
          </p:cNvSpPr>
          <p:nvPr>
            <p:ph type="sldNum" idx="12"/>
          </p:nvPr>
        </p:nvSpPr>
        <p:spPr>
          <a:xfrm>
            <a:off x="8138182" y="4840569"/>
            <a:ext cx="136800" cy="138600"/>
          </a:xfrm>
          <a:prstGeom prst="rect">
            <a:avLst/>
          </a:prstGeom>
          <a:noFill/>
          <a:ln>
            <a:noFill/>
          </a:ln>
        </p:spPr>
        <p:txBody>
          <a:bodyPr spcFirstLastPara="1" wrap="square" lIns="0" tIns="0" rIns="0" bIns="0" anchor="ctr" anchorCtr="0">
            <a:spAutoFit/>
          </a:bodyPr>
          <a:lstStyle>
            <a:lvl1pPr marL="0" lvl="0" indent="0" algn="r">
              <a:lnSpc>
                <a:spcPct val="100000"/>
              </a:lnSpc>
              <a:spcBef>
                <a:spcPts val="0"/>
              </a:spcBef>
              <a:spcAft>
                <a:spcPts val="0"/>
              </a:spcAft>
              <a:buClr>
                <a:srgbClr val="7F7F7F"/>
              </a:buClr>
              <a:buSzPts val="900"/>
              <a:buFont typeface="Arial"/>
              <a:buNone/>
              <a:defRPr sz="900">
                <a:solidFill>
                  <a:srgbClr val="7F7F7F"/>
                </a:solidFill>
              </a:defRPr>
            </a:lvl1pPr>
            <a:lvl2pPr marL="0" lvl="1" indent="0" algn="r">
              <a:lnSpc>
                <a:spcPct val="100000"/>
              </a:lnSpc>
              <a:spcBef>
                <a:spcPts val="0"/>
              </a:spcBef>
              <a:spcAft>
                <a:spcPts val="0"/>
              </a:spcAft>
              <a:buClr>
                <a:srgbClr val="7F7F7F"/>
              </a:buClr>
              <a:buSzPts val="900"/>
              <a:buFont typeface="Arial"/>
              <a:buNone/>
              <a:defRPr sz="900">
                <a:solidFill>
                  <a:srgbClr val="7F7F7F"/>
                </a:solidFill>
              </a:defRPr>
            </a:lvl2pPr>
            <a:lvl3pPr marL="0" lvl="2" indent="0" algn="r">
              <a:lnSpc>
                <a:spcPct val="100000"/>
              </a:lnSpc>
              <a:spcBef>
                <a:spcPts val="0"/>
              </a:spcBef>
              <a:spcAft>
                <a:spcPts val="0"/>
              </a:spcAft>
              <a:buClr>
                <a:srgbClr val="7F7F7F"/>
              </a:buClr>
              <a:buSzPts val="900"/>
              <a:buFont typeface="Arial"/>
              <a:buNone/>
              <a:defRPr sz="900">
                <a:solidFill>
                  <a:srgbClr val="7F7F7F"/>
                </a:solidFill>
              </a:defRPr>
            </a:lvl3pPr>
            <a:lvl4pPr marL="0" lvl="3" indent="0" algn="r">
              <a:lnSpc>
                <a:spcPct val="100000"/>
              </a:lnSpc>
              <a:spcBef>
                <a:spcPts val="0"/>
              </a:spcBef>
              <a:spcAft>
                <a:spcPts val="0"/>
              </a:spcAft>
              <a:buClr>
                <a:srgbClr val="7F7F7F"/>
              </a:buClr>
              <a:buSzPts val="900"/>
              <a:buFont typeface="Arial"/>
              <a:buNone/>
              <a:defRPr sz="900">
                <a:solidFill>
                  <a:srgbClr val="7F7F7F"/>
                </a:solidFill>
              </a:defRPr>
            </a:lvl4pPr>
            <a:lvl5pPr marL="0" lvl="4" indent="0" algn="r">
              <a:lnSpc>
                <a:spcPct val="100000"/>
              </a:lnSpc>
              <a:spcBef>
                <a:spcPts val="0"/>
              </a:spcBef>
              <a:spcAft>
                <a:spcPts val="0"/>
              </a:spcAft>
              <a:buClr>
                <a:srgbClr val="7F7F7F"/>
              </a:buClr>
              <a:buSzPts val="900"/>
              <a:buFont typeface="Arial"/>
              <a:buNone/>
              <a:defRPr sz="900">
                <a:solidFill>
                  <a:srgbClr val="7F7F7F"/>
                </a:solidFill>
              </a:defRPr>
            </a:lvl5pPr>
            <a:lvl6pPr marL="0" lvl="5" indent="0" algn="r">
              <a:lnSpc>
                <a:spcPct val="100000"/>
              </a:lnSpc>
              <a:spcBef>
                <a:spcPts val="0"/>
              </a:spcBef>
              <a:spcAft>
                <a:spcPts val="0"/>
              </a:spcAft>
              <a:buClr>
                <a:srgbClr val="7F7F7F"/>
              </a:buClr>
              <a:buSzPts val="900"/>
              <a:buFont typeface="Arial"/>
              <a:buNone/>
              <a:defRPr sz="900">
                <a:solidFill>
                  <a:srgbClr val="7F7F7F"/>
                </a:solidFill>
              </a:defRPr>
            </a:lvl6pPr>
            <a:lvl7pPr marL="0" lvl="6" indent="0" algn="r">
              <a:lnSpc>
                <a:spcPct val="100000"/>
              </a:lnSpc>
              <a:spcBef>
                <a:spcPts val="0"/>
              </a:spcBef>
              <a:spcAft>
                <a:spcPts val="0"/>
              </a:spcAft>
              <a:buClr>
                <a:srgbClr val="7F7F7F"/>
              </a:buClr>
              <a:buSzPts val="900"/>
              <a:buFont typeface="Arial"/>
              <a:buNone/>
              <a:defRPr sz="900">
                <a:solidFill>
                  <a:srgbClr val="7F7F7F"/>
                </a:solidFill>
              </a:defRPr>
            </a:lvl7pPr>
            <a:lvl8pPr marL="0" lvl="7" indent="0" algn="r">
              <a:lnSpc>
                <a:spcPct val="100000"/>
              </a:lnSpc>
              <a:spcBef>
                <a:spcPts val="0"/>
              </a:spcBef>
              <a:spcAft>
                <a:spcPts val="0"/>
              </a:spcAft>
              <a:buClr>
                <a:srgbClr val="7F7F7F"/>
              </a:buClr>
              <a:buSzPts val="900"/>
              <a:buFont typeface="Arial"/>
              <a:buNone/>
              <a:defRPr sz="900">
                <a:solidFill>
                  <a:srgbClr val="7F7F7F"/>
                </a:solidFill>
              </a:defRPr>
            </a:lvl8pPr>
            <a:lvl9pPr marL="0" lvl="8" indent="0" algn="r">
              <a:lnSpc>
                <a:spcPct val="100000"/>
              </a:lnSpc>
              <a:spcBef>
                <a:spcPts val="0"/>
              </a:spcBef>
              <a:spcAft>
                <a:spcPts val="0"/>
              </a:spcAft>
              <a:buClr>
                <a:srgbClr val="7F7F7F"/>
              </a:buClr>
              <a:buSzPts val="900"/>
              <a:buFont typeface="Arial"/>
              <a:buNone/>
              <a:defRPr sz="900">
                <a:solidFill>
                  <a:srgbClr val="7F7F7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3"/>
        <p:cNvGrpSpPr/>
        <p:nvPr/>
      </p:nvGrpSpPr>
      <p:grpSpPr>
        <a:xfrm>
          <a:off x="0" y="0"/>
          <a:ext cx="0" cy="0"/>
          <a:chOff x="0" y="0"/>
          <a:chExt cx="0" cy="0"/>
        </a:xfrm>
      </p:grpSpPr>
      <p:pic>
        <p:nvPicPr>
          <p:cNvPr id="34" name="Google Shape;34;p6" descr="Picture 5"/>
          <p:cNvPicPr preferRelativeResize="0"/>
          <p:nvPr/>
        </p:nvPicPr>
        <p:blipFill rotWithShape="1">
          <a:blip r:embed="rId2">
            <a:alphaModFix/>
          </a:blip>
          <a:srcRect/>
          <a:stretch/>
        </p:blipFill>
        <p:spPr>
          <a:xfrm>
            <a:off x="631031" y="4782740"/>
            <a:ext cx="258367" cy="258366"/>
          </a:xfrm>
          <a:prstGeom prst="rect">
            <a:avLst/>
          </a:prstGeom>
          <a:noFill/>
          <a:ln>
            <a:noFill/>
          </a:ln>
        </p:spPr>
      </p:pic>
      <p:sp>
        <p:nvSpPr>
          <p:cNvPr id="35" name="Google Shape;35;p6"/>
          <p:cNvSpPr txBox="1">
            <a:spLocks noGrp="1"/>
          </p:cNvSpPr>
          <p:nvPr>
            <p:ph type="sldNum" idx="12"/>
          </p:nvPr>
        </p:nvSpPr>
        <p:spPr>
          <a:xfrm>
            <a:off x="8378688" y="4839379"/>
            <a:ext cx="136800" cy="138600"/>
          </a:xfrm>
          <a:prstGeom prst="rect">
            <a:avLst/>
          </a:prstGeom>
          <a:noFill/>
          <a:ln>
            <a:noFill/>
          </a:ln>
        </p:spPr>
        <p:txBody>
          <a:bodyPr spcFirstLastPara="1" wrap="square" lIns="0" tIns="0" rIns="0" bIns="0" anchor="ctr" anchorCtr="0">
            <a:spAutoFit/>
          </a:bodyPr>
          <a:lstStyle>
            <a:lvl1pPr marL="0" lvl="0" indent="0" algn="r">
              <a:lnSpc>
                <a:spcPct val="100000"/>
              </a:lnSpc>
              <a:spcBef>
                <a:spcPts val="0"/>
              </a:spcBef>
              <a:spcAft>
                <a:spcPts val="0"/>
              </a:spcAft>
              <a:buClr>
                <a:srgbClr val="7F7F7F"/>
              </a:buClr>
              <a:buSzPts val="900"/>
              <a:buFont typeface="Arial"/>
              <a:buNone/>
              <a:defRPr sz="900">
                <a:solidFill>
                  <a:srgbClr val="7F7F7F"/>
                </a:solidFill>
              </a:defRPr>
            </a:lvl1pPr>
            <a:lvl2pPr marL="0" lvl="1" indent="0" algn="r">
              <a:lnSpc>
                <a:spcPct val="100000"/>
              </a:lnSpc>
              <a:spcBef>
                <a:spcPts val="0"/>
              </a:spcBef>
              <a:spcAft>
                <a:spcPts val="0"/>
              </a:spcAft>
              <a:buClr>
                <a:srgbClr val="7F7F7F"/>
              </a:buClr>
              <a:buSzPts val="900"/>
              <a:buFont typeface="Arial"/>
              <a:buNone/>
              <a:defRPr sz="900">
                <a:solidFill>
                  <a:srgbClr val="7F7F7F"/>
                </a:solidFill>
              </a:defRPr>
            </a:lvl2pPr>
            <a:lvl3pPr marL="0" lvl="2" indent="0" algn="r">
              <a:lnSpc>
                <a:spcPct val="100000"/>
              </a:lnSpc>
              <a:spcBef>
                <a:spcPts val="0"/>
              </a:spcBef>
              <a:spcAft>
                <a:spcPts val="0"/>
              </a:spcAft>
              <a:buClr>
                <a:srgbClr val="7F7F7F"/>
              </a:buClr>
              <a:buSzPts val="900"/>
              <a:buFont typeface="Arial"/>
              <a:buNone/>
              <a:defRPr sz="900">
                <a:solidFill>
                  <a:srgbClr val="7F7F7F"/>
                </a:solidFill>
              </a:defRPr>
            </a:lvl3pPr>
            <a:lvl4pPr marL="0" lvl="3" indent="0" algn="r">
              <a:lnSpc>
                <a:spcPct val="100000"/>
              </a:lnSpc>
              <a:spcBef>
                <a:spcPts val="0"/>
              </a:spcBef>
              <a:spcAft>
                <a:spcPts val="0"/>
              </a:spcAft>
              <a:buClr>
                <a:srgbClr val="7F7F7F"/>
              </a:buClr>
              <a:buSzPts val="900"/>
              <a:buFont typeface="Arial"/>
              <a:buNone/>
              <a:defRPr sz="900">
                <a:solidFill>
                  <a:srgbClr val="7F7F7F"/>
                </a:solidFill>
              </a:defRPr>
            </a:lvl4pPr>
            <a:lvl5pPr marL="0" lvl="4" indent="0" algn="r">
              <a:lnSpc>
                <a:spcPct val="100000"/>
              </a:lnSpc>
              <a:spcBef>
                <a:spcPts val="0"/>
              </a:spcBef>
              <a:spcAft>
                <a:spcPts val="0"/>
              </a:spcAft>
              <a:buClr>
                <a:srgbClr val="7F7F7F"/>
              </a:buClr>
              <a:buSzPts val="900"/>
              <a:buFont typeface="Arial"/>
              <a:buNone/>
              <a:defRPr sz="900">
                <a:solidFill>
                  <a:srgbClr val="7F7F7F"/>
                </a:solidFill>
              </a:defRPr>
            </a:lvl5pPr>
            <a:lvl6pPr marL="0" lvl="5" indent="0" algn="r">
              <a:lnSpc>
                <a:spcPct val="100000"/>
              </a:lnSpc>
              <a:spcBef>
                <a:spcPts val="0"/>
              </a:spcBef>
              <a:spcAft>
                <a:spcPts val="0"/>
              </a:spcAft>
              <a:buClr>
                <a:srgbClr val="7F7F7F"/>
              </a:buClr>
              <a:buSzPts val="900"/>
              <a:buFont typeface="Arial"/>
              <a:buNone/>
              <a:defRPr sz="900">
                <a:solidFill>
                  <a:srgbClr val="7F7F7F"/>
                </a:solidFill>
              </a:defRPr>
            </a:lvl6pPr>
            <a:lvl7pPr marL="0" lvl="6" indent="0" algn="r">
              <a:lnSpc>
                <a:spcPct val="100000"/>
              </a:lnSpc>
              <a:spcBef>
                <a:spcPts val="0"/>
              </a:spcBef>
              <a:spcAft>
                <a:spcPts val="0"/>
              </a:spcAft>
              <a:buClr>
                <a:srgbClr val="7F7F7F"/>
              </a:buClr>
              <a:buSzPts val="900"/>
              <a:buFont typeface="Arial"/>
              <a:buNone/>
              <a:defRPr sz="900">
                <a:solidFill>
                  <a:srgbClr val="7F7F7F"/>
                </a:solidFill>
              </a:defRPr>
            </a:lvl7pPr>
            <a:lvl8pPr marL="0" lvl="7" indent="0" algn="r">
              <a:lnSpc>
                <a:spcPct val="100000"/>
              </a:lnSpc>
              <a:spcBef>
                <a:spcPts val="0"/>
              </a:spcBef>
              <a:spcAft>
                <a:spcPts val="0"/>
              </a:spcAft>
              <a:buClr>
                <a:srgbClr val="7F7F7F"/>
              </a:buClr>
              <a:buSzPts val="900"/>
              <a:buFont typeface="Arial"/>
              <a:buNone/>
              <a:defRPr sz="900">
                <a:solidFill>
                  <a:srgbClr val="7F7F7F"/>
                </a:solidFill>
              </a:defRPr>
            </a:lvl8pPr>
            <a:lvl9pPr marL="0" lvl="8" indent="0" algn="r">
              <a:lnSpc>
                <a:spcPct val="100000"/>
              </a:lnSpc>
              <a:spcBef>
                <a:spcPts val="0"/>
              </a:spcBef>
              <a:spcAft>
                <a:spcPts val="0"/>
              </a:spcAft>
              <a:buClr>
                <a:srgbClr val="7F7F7F"/>
              </a:buClr>
              <a:buSzPts val="900"/>
              <a:buFont typeface="Arial"/>
              <a:buNone/>
              <a:defRPr sz="900">
                <a:solidFill>
                  <a:srgbClr val="7F7F7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7"/>
          <p:cNvSpPr txBox="1">
            <a:spLocks noGrp="1"/>
          </p:cNvSpPr>
          <p:nvPr>
            <p:ph type="ctrTitle"/>
          </p:nvPr>
        </p:nvSpPr>
        <p:spPr>
          <a:xfrm>
            <a:off x="311708" y="744575"/>
            <a:ext cx="8520600" cy="2052600"/>
          </a:xfrm>
          <a:prstGeom prst="rect">
            <a:avLst/>
          </a:prstGeom>
        </p:spPr>
        <p:txBody>
          <a:bodyPr spcFirstLastPara="1" wrap="square" lIns="34275" tIns="34275" rIns="342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 name="Google Shape;38;p7"/>
          <p:cNvSpPr txBox="1">
            <a:spLocks noGrp="1"/>
          </p:cNvSpPr>
          <p:nvPr>
            <p:ph type="subTitle" idx="1"/>
          </p:nvPr>
        </p:nvSpPr>
        <p:spPr>
          <a:xfrm>
            <a:off x="311700" y="2834125"/>
            <a:ext cx="8520600" cy="792600"/>
          </a:xfrm>
          <a:prstGeom prst="rect">
            <a:avLst/>
          </a:prstGeom>
        </p:spPr>
        <p:txBody>
          <a:bodyPr spcFirstLastPara="1" wrap="square" lIns="34275" tIns="34275" rIns="342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800"/>
              </a:spcBef>
              <a:spcAft>
                <a:spcPts val="0"/>
              </a:spcAft>
              <a:buSzPts val="2800"/>
              <a:buNone/>
              <a:defRPr sz="2800"/>
            </a:lvl2pPr>
            <a:lvl3pPr lvl="2" algn="ctr" rtl="0">
              <a:lnSpc>
                <a:spcPct val="100000"/>
              </a:lnSpc>
              <a:spcBef>
                <a:spcPts val="800"/>
              </a:spcBef>
              <a:spcAft>
                <a:spcPts val="0"/>
              </a:spcAft>
              <a:buSzPts val="2800"/>
              <a:buNone/>
              <a:defRPr sz="2800"/>
            </a:lvl3pPr>
            <a:lvl4pPr lvl="3" algn="ctr" rtl="0">
              <a:lnSpc>
                <a:spcPct val="100000"/>
              </a:lnSpc>
              <a:spcBef>
                <a:spcPts val="800"/>
              </a:spcBef>
              <a:spcAft>
                <a:spcPts val="0"/>
              </a:spcAft>
              <a:buSzPts val="2800"/>
              <a:buNone/>
              <a:defRPr sz="2800"/>
            </a:lvl4pPr>
            <a:lvl5pPr lvl="4" algn="ctr" rtl="0">
              <a:lnSpc>
                <a:spcPct val="100000"/>
              </a:lnSpc>
              <a:spcBef>
                <a:spcPts val="800"/>
              </a:spcBef>
              <a:spcAft>
                <a:spcPts val="0"/>
              </a:spcAft>
              <a:buSzPts val="2800"/>
              <a:buNone/>
              <a:defRPr sz="2800"/>
            </a:lvl5pPr>
            <a:lvl6pPr lvl="5" algn="ctr" rtl="0">
              <a:lnSpc>
                <a:spcPct val="100000"/>
              </a:lnSpc>
              <a:spcBef>
                <a:spcPts val="800"/>
              </a:spcBef>
              <a:spcAft>
                <a:spcPts val="0"/>
              </a:spcAft>
              <a:buSzPts val="2800"/>
              <a:buNone/>
              <a:defRPr sz="2800"/>
            </a:lvl6pPr>
            <a:lvl7pPr lvl="6" algn="ctr" rtl="0">
              <a:lnSpc>
                <a:spcPct val="100000"/>
              </a:lnSpc>
              <a:spcBef>
                <a:spcPts val="800"/>
              </a:spcBef>
              <a:spcAft>
                <a:spcPts val="0"/>
              </a:spcAft>
              <a:buSzPts val="2800"/>
              <a:buNone/>
              <a:defRPr sz="2800"/>
            </a:lvl7pPr>
            <a:lvl8pPr lvl="7" algn="ctr" rtl="0">
              <a:lnSpc>
                <a:spcPct val="100000"/>
              </a:lnSpc>
              <a:spcBef>
                <a:spcPts val="800"/>
              </a:spcBef>
              <a:spcAft>
                <a:spcPts val="0"/>
              </a:spcAft>
              <a:buSzPts val="2800"/>
              <a:buNone/>
              <a:defRPr sz="2800"/>
            </a:lvl8pPr>
            <a:lvl9pPr lvl="8" algn="ctr" rtl="0">
              <a:lnSpc>
                <a:spcPct val="100000"/>
              </a:lnSpc>
              <a:spcBef>
                <a:spcPts val="800"/>
              </a:spcBef>
              <a:spcAft>
                <a:spcPts val="0"/>
              </a:spcAft>
              <a:buSzPts val="2800"/>
              <a:buNone/>
              <a:defRPr sz="2800"/>
            </a:lvl9pPr>
          </a:lstStyle>
          <a:p>
            <a:endParaRPr/>
          </a:p>
        </p:txBody>
      </p:sp>
      <p:sp>
        <p:nvSpPr>
          <p:cNvPr id="39" name="Google Shape;39;p7"/>
          <p:cNvSpPr txBox="1">
            <a:spLocks noGrp="1"/>
          </p:cNvSpPr>
          <p:nvPr>
            <p:ph type="sldNum" idx="12"/>
          </p:nvPr>
        </p:nvSpPr>
        <p:spPr>
          <a:xfrm>
            <a:off x="8472458" y="4663217"/>
            <a:ext cx="548700" cy="138600"/>
          </a:xfrm>
          <a:prstGeom prst="rect">
            <a:avLst/>
          </a:prstGeom>
        </p:spPr>
        <p:txBody>
          <a:bodyPr spcFirstLastPara="1" wrap="square" lIns="0" tIns="0" rIns="0" bIns="0" anchor="ctr"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445025"/>
            <a:ext cx="8520600" cy="572700"/>
          </a:xfrm>
          <a:prstGeom prst="rect">
            <a:avLst/>
          </a:prstGeom>
        </p:spPr>
        <p:txBody>
          <a:bodyPr spcFirstLastPara="1" wrap="square" lIns="34275" tIns="34275" rIns="34275" bIns="34275" anchor="b" anchorCtr="0">
            <a:norm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42" name="Google Shape;42;p8"/>
          <p:cNvSpPr txBox="1">
            <a:spLocks noGrp="1"/>
          </p:cNvSpPr>
          <p:nvPr>
            <p:ph type="body" idx="1"/>
          </p:nvPr>
        </p:nvSpPr>
        <p:spPr>
          <a:xfrm>
            <a:off x="311700" y="1152475"/>
            <a:ext cx="8520600" cy="3416400"/>
          </a:xfrm>
          <a:prstGeom prst="rect">
            <a:avLst/>
          </a:prstGeom>
        </p:spPr>
        <p:txBody>
          <a:bodyPr spcFirstLastPara="1" wrap="square" lIns="34275" tIns="34275" rIns="34275" bIns="34275" anchor="t" anchorCtr="0">
            <a:normAutofit/>
          </a:bodyPr>
          <a:lstStyle>
            <a:lvl1pPr marL="457200" lvl="0" indent="-342900" rtl="0">
              <a:spcBef>
                <a:spcPts val="80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0"/>
              </a:spcAft>
              <a:buSzPts val="1800"/>
              <a:buChar char="•"/>
              <a:defRPr/>
            </a:lvl9pPr>
          </a:lstStyle>
          <a:p>
            <a:endParaRPr/>
          </a:p>
        </p:txBody>
      </p:sp>
      <p:sp>
        <p:nvSpPr>
          <p:cNvPr id="43" name="Google Shape;43;p8"/>
          <p:cNvSpPr txBox="1">
            <a:spLocks noGrp="1"/>
          </p:cNvSpPr>
          <p:nvPr>
            <p:ph type="sldNum" idx="12"/>
          </p:nvPr>
        </p:nvSpPr>
        <p:spPr>
          <a:xfrm>
            <a:off x="8472458" y="4663217"/>
            <a:ext cx="548700" cy="138600"/>
          </a:xfrm>
          <a:prstGeom prst="rect">
            <a:avLst/>
          </a:prstGeom>
        </p:spPr>
        <p:txBody>
          <a:bodyPr spcFirstLastPara="1" wrap="square" lIns="0" tIns="0" rIns="0" bIns="0" anchor="ctr"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695400" cy="5143500"/>
          </a:xfrm>
          <a:prstGeom prst="rect">
            <a:avLst/>
          </a:prstGeom>
          <a:solidFill>
            <a:srgbClr val="006393"/>
          </a:solidFill>
          <a:ln>
            <a:noFill/>
          </a:ln>
          <a:effectLst>
            <a:outerShdw blurRad="190500" dist="38100" rotWithShape="0">
              <a:srgbClr val="000000">
                <a:alpha val="40000"/>
              </a:srgbClr>
            </a:outerShdw>
          </a:effectLst>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 name="Google Shape;7;p1" descr="Picture 6"/>
          <p:cNvPicPr preferRelativeResize="0"/>
          <p:nvPr/>
        </p:nvPicPr>
        <p:blipFill rotWithShape="1">
          <a:blip r:embed="rId9">
            <a:alphaModFix/>
          </a:blip>
          <a:srcRect/>
          <a:stretch/>
        </p:blipFill>
        <p:spPr>
          <a:xfrm>
            <a:off x="926306" y="4782740"/>
            <a:ext cx="258367" cy="258366"/>
          </a:xfrm>
          <a:prstGeom prst="rect">
            <a:avLst/>
          </a:prstGeom>
          <a:noFill/>
          <a:ln>
            <a:noFill/>
          </a:ln>
        </p:spPr>
      </p:pic>
      <p:sp>
        <p:nvSpPr>
          <p:cNvPr id="8" name="Google Shape;8;p1"/>
          <p:cNvSpPr txBox="1">
            <a:spLocks noGrp="1"/>
          </p:cNvSpPr>
          <p:nvPr>
            <p:ph type="title"/>
          </p:nvPr>
        </p:nvSpPr>
        <p:spPr>
          <a:xfrm>
            <a:off x="958238" y="273844"/>
            <a:ext cx="7534500" cy="994200"/>
          </a:xfrm>
          <a:prstGeom prst="rect">
            <a:avLst/>
          </a:prstGeom>
          <a:noFill/>
          <a:ln>
            <a:noFill/>
          </a:ln>
        </p:spPr>
        <p:txBody>
          <a:bodyPr spcFirstLastPara="1" wrap="square" lIns="34275" tIns="34275" rIns="34275" bIns="34275" anchor="b" anchorCtr="0">
            <a:normAutofit/>
          </a:bodyPr>
          <a:lstStyle>
            <a:lvl1pPr marR="0" lvl="0"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1pPr>
            <a:lvl2pPr marR="0" lvl="1"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2pPr>
            <a:lvl3pPr marR="0" lvl="2"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3pPr>
            <a:lvl4pPr marR="0" lvl="3"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4pPr>
            <a:lvl5pPr marR="0" lvl="4"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5pPr>
            <a:lvl6pPr marR="0" lvl="5"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6pPr>
            <a:lvl7pPr marR="0" lvl="6"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7pPr>
            <a:lvl8pPr marR="0" lvl="7"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8pPr>
            <a:lvl9pPr marR="0" lvl="8" algn="l" rtl="0">
              <a:lnSpc>
                <a:spcPct val="90000"/>
              </a:lnSpc>
              <a:spcBef>
                <a:spcPts val="0"/>
              </a:spcBef>
              <a:spcAft>
                <a:spcPts val="0"/>
              </a:spcAft>
              <a:buClr>
                <a:schemeClr val="accent1"/>
              </a:buClr>
              <a:buSzPts val="2700"/>
              <a:buFont typeface="Palatino"/>
              <a:buNone/>
              <a:defRPr sz="2700" b="0" i="0" u="none" strike="noStrike" cap="none">
                <a:solidFill>
                  <a:schemeClr val="accent1"/>
                </a:solidFill>
                <a:latin typeface="Palatino"/>
                <a:ea typeface="Palatino"/>
                <a:cs typeface="Palatino"/>
                <a:sym typeface="Palatino"/>
              </a:defRPr>
            </a:lvl9pPr>
          </a:lstStyle>
          <a:p>
            <a:endParaRPr/>
          </a:p>
        </p:txBody>
      </p:sp>
      <p:sp>
        <p:nvSpPr>
          <p:cNvPr id="9" name="Google Shape;9;p1"/>
          <p:cNvSpPr txBox="1">
            <a:spLocks noGrp="1"/>
          </p:cNvSpPr>
          <p:nvPr>
            <p:ph type="body" idx="1"/>
          </p:nvPr>
        </p:nvSpPr>
        <p:spPr>
          <a:xfrm>
            <a:off x="958238" y="1348740"/>
            <a:ext cx="7543800" cy="3314700"/>
          </a:xfrm>
          <a:prstGeom prst="rect">
            <a:avLst/>
          </a:prstGeom>
          <a:noFill/>
          <a:ln>
            <a:noFill/>
          </a:ln>
        </p:spPr>
        <p:txBody>
          <a:bodyPr spcFirstLastPara="1" wrap="square" lIns="34275" tIns="34275" rIns="34275" bIns="34275" anchor="t" anchorCtr="0">
            <a:norm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2pPr>
            <a:lvl3pPr marL="1371600" marR="0" lvl="2"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3pPr>
            <a:lvl4pPr marL="1828800" marR="0" lvl="3"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6pPr>
            <a:lvl7pPr marL="3200400" marR="0" lvl="6"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7pPr>
            <a:lvl8pPr marL="3657600" marR="0" lvl="7"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8pPr>
            <a:lvl9pPr marL="4114800" marR="0" lvl="8"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378688" y="4839379"/>
            <a:ext cx="136800" cy="1386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1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cccco-dei-report.pdf?la=en&amp;hash=FAB1854B05779EA47FBA10D1E5DED7A290D5C9E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5-dei-integration-plan.pdf?la=en&amp;hash=2402789D82435E8C3E70D3E9E3A8F30F5AB13F1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cccconfer.zoom.us/rec/play/yLmCAKOf6bPzcU3zm-mg7ZYjanI6kKk4wO7FpldPS52wA7n7Yu3Ii2SpbxD9MA5weMvXhHoYFG3z67Zn.qn0J4hsauxgdne3X?startTime=1591200002000&amp;_x_zm_rtaid=fchX2IVvTJSaw766x0DWVg.1623618329791.3e8d179371963f28b9a128071c29650f&amp;_x_zm_rhtaid=26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capostsecondaryforall.org/wp-content/uploads/2021/03/Recovery-with-Equity_2021Mar25-12pm.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467100" y="1600199"/>
            <a:ext cx="5209200" cy="2849400"/>
          </a:xfrm>
          <a:prstGeom prst="rect">
            <a:avLst/>
          </a:prstGeom>
        </p:spPr>
        <p:txBody>
          <a:bodyPr spcFirstLastPara="1" wrap="square" lIns="34275" tIns="34275" rIns="34275" bIns="34275" anchor="ctr" anchorCtr="0">
            <a:normAutofit/>
          </a:bodyPr>
          <a:lstStyle/>
          <a:p>
            <a:pPr marL="0" lvl="0" indent="0" algn="l" rtl="0">
              <a:lnSpc>
                <a:spcPct val="115000"/>
              </a:lnSpc>
              <a:spcBef>
                <a:spcPts val="0"/>
              </a:spcBef>
              <a:spcAft>
                <a:spcPts val="0"/>
              </a:spcAft>
              <a:buNone/>
            </a:pPr>
            <a:r>
              <a:rPr lang="en" sz="3600" b="1">
                <a:latin typeface="Arial"/>
                <a:ea typeface="Arial"/>
                <a:cs typeface="Arial"/>
                <a:sym typeface="Arial"/>
              </a:rPr>
              <a:t>Beyond Buzzwords</a:t>
            </a:r>
            <a:endParaRPr sz="3600" b="1">
              <a:latin typeface="Arial"/>
              <a:ea typeface="Arial"/>
              <a:cs typeface="Arial"/>
              <a:sym typeface="Arial"/>
            </a:endParaRPr>
          </a:p>
          <a:p>
            <a:pPr marL="0" lvl="0" indent="0" algn="l" rtl="0">
              <a:lnSpc>
                <a:spcPct val="115000"/>
              </a:lnSpc>
              <a:spcBef>
                <a:spcPts val="0"/>
              </a:spcBef>
              <a:spcAft>
                <a:spcPts val="0"/>
              </a:spcAft>
              <a:buNone/>
            </a:pPr>
            <a:r>
              <a:rPr lang="en" sz="2000">
                <a:solidFill>
                  <a:schemeClr val="dk1"/>
                </a:solidFill>
                <a:latin typeface="Arial"/>
                <a:ea typeface="Arial"/>
                <a:cs typeface="Arial"/>
                <a:sym typeface="Arial"/>
              </a:rPr>
              <a:t>Creating a Culture of Accountability Around Diversity, Equity, and Inclusion</a:t>
            </a:r>
            <a:endParaRPr sz="27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body" idx="1"/>
          </p:nvPr>
        </p:nvSpPr>
        <p:spPr>
          <a:xfrm>
            <a:off x="895350" y="1397625"/>
            <a:ext cx="5616900" cy="3745800"/>
          </a:xfrm>
          <a:prstGeom prst="rect">
            <a:avLst/>
          </a:prstGeom>
        </p:spPr>
        <p:txBody>
          <a:bodyPr spcFirstLastPara="1" wrap="square" lIns="34275" tIns="34275" rIns="34275" bIns="34275" anchor="t" anchorCtr="0">
            <a:normAutofit lnSpcReduction="20000"/>
          </a:bodyPr>
          <a:lstStyle/>
          <a:p>
            <a:pPr marL="0" lvl="0" indent="0" algn="l" rtl="0">
              <a:spcBef>
                <a:spcPts val="800"/>
              </a:spcBef>
              <a:spcAft>
                <a:spcPts val="0"/>
              </a:spcAft>
              <a:buNone/>
            </a:pPr>
            <a:r>
              <a:rPr lang="en"/>
              <a:t>March 2021 Learning Session</a:t>
            </a:r>
            <a:br>
              <a:rPr lang="en"/>
            </a:br>
            <a:r>
              <a:rPr lang="en"/>
              <a:t>with DEI Implementation Task Force</a:t>
            </a:r>
            <a:endParaRPr/>
          </a:p>
          <a:p>
            <a:pPr marL="457200" lvl="0" indent="-342900" algn="l" rtl="0">
              <a:spcBef>
                <a:spcPts val="800"/>
              </a:spcBef>
              <a:spcAft>
                <a:spcPts val="0"/>
              </a:spcAft>
              <a:buSzPts val="1800"/>
              <a:buChar char="•"/>
            </a:pPr>
            <a:r>
              <a:rPr lang="en"/>
              <a:t>Incorporating a DEI self-reflection question into faculty evaluation process</a:t>
            </a:r>
            <a:endParaRPr/>
          </a:p>
          <a:p>
            <a:pPr marL="0" lvl="0" indent="0" algn="l" rtl="0">
              <a:spcBef>
                <a:spcPts val="800"/>
              </a:spcBef>
              <a:spcAft>
                <a:spcPts val="0"/>
              </a:spcAft>
              <a:buNone/>
            </a:pPr>
            <a:r>
              <a:rPr lang="en"/>
              <a:t>Takeaways from LRCCD:</a:t>
            </a:r>
            <a:endParaRPr/>
          </a:p>
          <a:p>
            <a:pPr marL="457200" lvl="0" indent="-342900" algn="l" rtl="0">
              <a:spcBef>
                <a:spcPts val="800"/>
              </a:spcBef>
              <a:spcAft>
                <a:spcPts val="0"/>
              </a:spcAft>
              <a:buSzPts val="1800"/>
              <a:buChar char="•"/>
            </a:pPr>
            <a:r>
              <a:rPr lang="en"/>
              <a:t>A commitment to DEI must be institutionalized, including integration into the strategic planning process</a:t>
            </a:r>
            <a:endParaRPr/>
          </a:p>
          <a:p>
            <a:pPr marL="457200" lvl="0" indent="-342900" algn="l" rtl="0">
              <a:spcBef>
                <a:spcPts val="0"/>
              </a:spcBef>
              <a:spcAft>
                <a:spcPts val="0"/>
              </a:spcAft>
              <a:buSzPts val="1800"/>
              <a:buChar char="•"/>
            </a:pPr>
            <a:r>
              <a:rPr lang="en"/>
              <a:t>Support structures and resources are critical</a:t>
            </a:r>
            <a:endParaRPr/>
          </a:p>
          <a:p>
            <a:pPr marL="457200" lvl="0" indent="-342900" algn="l" rtl="0">
              <a:spcBef>
                <a:spcPts val="0"/>
              </a:spcBef>
              <a:spcAft>
                <a:spcPts val="0"/>
              </a:spcAft>
              <a:buSzPts val="1800"/>
              <a:buChar char="•"/>
            </a:pPr>
            <a:r>
              <a:rPr lang="en"/>
              <a:t>Partnerships between academic senates and unions are integral</a:t>
            </a:r>
            <a:endParaRPr/>
          </a:p>
          <a:p>
            <a:pPr marL="457200" lvl="0" indent="-342900" algn="l" rtl="0">
              <a:spcBef>
                <a:spcPts val="0"/>
              </a:spcBef>
              <a:spcAft>
                <a:spcPts val="0"/>
              </a:spcAft>
              <a:buSzPts val="1800"/>
              <a:buChar char="•"/>
            </a:pPr>
            <a:r>
              <a:rPr lang="en"/>
              <a:t>Including and empowering people to lead courageously is important</a:t>
            </a:r>
            <a:endParaRPr/>
          </a:p>
          <a:p>
            <a:pPr marL="457200" lvl="0" indent="-342900" algn="l" rtl="0">
              <a:spcBef>
                <a:spcPts val="0"/>
              </a:spcBef>
              <a:spcAft>
                <a:spcPts val="0"/>
              </a:spcAft>
              <a:buSzPts val="1800"/>
              <a:buChar char="•"/>
            </a:pPr>
            <a:r>
              <a:rPr lang="en"/>
              <a:t>Facilitating trust through code-switching and interest-based negotiations is key</a:t>
            </a:r>
            <a:br>
              <a:rPr lang="en"/>
            </a:br>
            <a:endParaRPr/>
          </a:p>
        </p:txBody>
      </p:sp>
      <p:pic>
        <p:nvPicPr>
          <p:cNvPr id="113" name="Google Shape;113;p18"/>
          <p:cNvPicPr preferRelativeResize="0"/>
          <p:nvPr/>
        </p:nvPicPr>
        <p:blipFill>
          <a:blip r:embed="rId3">
            <a:alphaModFix/>
          </a:blip>
          <a:stretch>
            <a:fillRect/>
          </a:stretch>
        </p:blipFill>
        <p:spPr>
          <a:xfrm>
            <a:off x="6393775" y="172900"/>
            <a:ext cx="2750224" cy="2636575"/>
          </a:xfrm>
          <a:prstGeom prst="rect">
            <a:avLst/>
          </a:prstGeom>
          <a:noFill/>
          <a:ln>
            <a:noFill/>
          </a:ln>
        </p:spPr>
      </p:pic>
      <p:sp>
        <p:nvSpPr>
          <p:cNvPr id="114" name="Google Shape;114;p18"/>
          <p:cNvSpPr txBox="1">
            <a:spLocks noGrp="1"/>
          </p:cNvSpPr>
          <p:nvPr>
            <p:ph type="title"/>
          </p:nvPr>
        </p:nvSpPr>
        <p:spPr>
          <a:xfrm>
            <a:off x="895350" y="94125"/>
            <a:ext cx="6240300" cy="1303500"/>
          </a:xfrm>
          <a:prstGeom prst="rect">
            <a:avLst/>
          </a:prstGeom>
        </p:spPr>
        <p:txBody>
          <a:bodyPr spcFirstLastPara="1" wrap="square" lIns="34275" tIns="34275" rIns="34275" bIns="34275" anchor="b" anchorCtr="0">
            <a:normAutofit fontScale="90000"/>
          </a:bodyPr>
          <a:lstStyle/>
          <a:p>
            <a:pPr marL="0" lvl="0" indent="0" algn="l" rtl="0">
              <a:spcBef>
                <a:spcPts val="0"/>
              </a:spcBef>
              <a:spcAft>
                <a:spcPts val="0"/>
              </a:spcAft>
              <a:buNone/>
            </a:pPr>
            <a:r>
              <a:rPr lang="en"/>
              <a:t>Los Rios Community College District:</a:t>
            </a:r>
            <a:endParaRPr/>
          </a:p>
          <a:p>
            <a:pPr marL="0" lvl="0" indent="0" algn="l" rtl="0">
              <a:lnSpc>
                <a:spcPct val="100000"/>
              </a:lnSpc>
              <a:spcBef>
                <a:spcPts val="0"/>
              </a:spcBef>
              <a:spcAft>
                <a:spcPts val="0"/>
              </a:spcAft>
              <a:buClr>
                <a:srgbClr val="000000"/>
              </a:buClr>
              <a:buSzPct val="103597"/>
              <a:buFont typeface="Arial"/>
              <a:buNone/>
            </a:pPr>
            <a:r>
              <a:rPr lang="en" sz="3088">
                <a:solidFill>
                  <a:schemeClr val="dk1"/>
                </a:solidFill>
                <a:latin typeface="Times New Roman"/>
                <a:ea typeface="Times New Roman"/>
                <a:cs typeface="Times New Roman"/>
                <a:sym typeface="Times New Roman"/>
              </a:rPr>
              <a:t>Incorporating DEI </a:t>
            </a:r>
            <a:endParaRPr sz="3088">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ct val="103597"/>
              <a:buFont typeface="Arial"/>
              <a:buNone/>
            </a:pPr>
            <a:r>
              <a:rPr lang="en" sz="3088">
                <a:solidFill>
                  <a:schemeClr val="dk1"/>
                </a:solidFill>
                <a:latin typeface="Times New Roman"/>
                <a:ea typeface="Times New Roman"/>
                <a:cs typeface="Times New Roman"/>
                <a:sym typeface="Times New Roman"/>
              </a:rPr>
              <a:t>into Faculty Evaluations</a:t>
            </a:r>
            <a:endParaRPr sz="2588">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58875" y="197850"/>
            <a:ext cx="5160000" cy="1158600"/>
          </a:xfrm>
          <a:prstGeom prst="rect">
            <a:avLst/>
          </a:prstGeom>
        </p:spPr>
        <p:txBody>
          <a:bodyPr spcFirstLastPara="1" wrap="square" lIns="34275" tIns="34275" rIns="34275" bIns="34275" anchor="ctr" anchorCtr="0">
            <a:normAutofit/>
          </a:bodyPr>
          <a:lstStyle/>
          <a:p>
            <a:pPr marL="0" lvl="0" indent="0" algn="l" rtl="0">
              <a:spcBef>
                <a:spcPts val="0"/>
              </a:spcBef>
              <a:spcAft>
                <a:spcPts val="0"/>
              </a:spcAft>
              <a:buSzPts val="990"/>
              <a:buNone/>
            </a:pPr>
            <a:r>
              <a:rPr lang="en" sz="2150"/>
              <a:t>Los Angeles Community College District</a:t>
            </a:r>
            <a:endParaRPr sz="2150"/>
          </a:p>
          <a:p>
            <a:pPr marL="0" lvl="0" indent="0" algn="l" rtl="0">
              <a:spcBef>
                <a:spcPts val="0"/>
              </a:spcBef>
              <a:spcAft>
                <a:spcPts val="0"/>
              </a:spcAft>
              <a:buSzPts val="990"/>
              <a:buNone/>
            </a:pPr>
            <a:r>
              <a:rPr lang="en" sz="3230">
                <a:solidFill>
                  <a:schemeClr val="dk1"/>
                </a:solidFill>
              </a:rPr>
              <a:t>Project Match</a:t>
            </a:r>
            <a:endParaRPr sz="3230">
              <a:solidFill>
                <a:schemeClr val="dk1"/>
              </a:solidFill>
            </a:endParaRPr>
          </a:p>
        </p:txBody>
      </p:sp>
      <p:sp>
        <p:nvSpPr>
          <p:cNvPr id="120" name="Google Shape;120;p19"/>
          <p:cNvSpPr txBox="1">
            <a:spLocks noGrp="1"/>
          </p:cNvSpPr>
          <p:nvPr>
            <p:ph type="body" idx="1"/>
          </p:nvPr>
        </p:nvSpPr>
        <p:spPr>
          <a:xfrm>
            <a:off x="858875" y="1786800"/>
            <a:ext cx="7804800" cy="2891100"/>
          </a:xfrm>
          <a:prstGeom prst="rect">
            <a:avLst/>
          </a:prstGeom>
        </p:spPr>
        <p:txBody>
          <a:bodyPr spcFirstLastPara="1" wrap="square" lIns="34275" tIns="34275" rIns="34275" bIns="34275" anchor="t" anchorCtr="0">
            <a:normAutofit/>
          </a:bodyPr>
          <a:lstStyle/>
          <a:p>
            <a:pPr marL="0" lvl="0" indent="0" algn="l" rtl="0">
              <a:spcBef>
                <a:spcPts val="800"/>
              </a:spcBef>
              <a:spcAft>
                <a:spcPts val="0"/>
              </a:spcAft>
              <a:buNone/>
            </a:pPr>
            <a:r>
              <a:rPr lang="en">
                <a:solidFill>
                  <a:srgbClr val="2D261C"/>
                </a:solidFill>
                <a:highlight>
                  <a:srgbClr val="FCFCFC"/>
                </a:highlight>
              </a:rPr>
              <a:t>Project Match is a program to prepare and recruit a diverse community college faculty who are sensitive to the needs of the students and community it serves. The goals of the program are to: </a:t>
            </a:r>
            <a:endParaRPr>
              <a:solidFill>
                <a:srgbClr val="2D261C"/>
              </a:solidFill>
              <a:highlight>
                <a:srgbClr val="FCFCFC"/>
              </a:highlight>
            </a:endParaRPr>
          </a:p>
          <a:p>
            <a:pPr marL="457200" lvl="0" indent="-342900" algn="l" rtl="0">
              <a:lnSpc>
                <a:spcPct val="100000"/>
              </a:lnSpc>
              <a:spcBef>
                <a:spcPts val="800"/>
              </a:spcBef>
              <a:spcAft>
                <a:spcPts val="0"/>
              </a:spcAft>
              <a:buClr>
                <a:srgbClr val="2D261C"/>
              </a:buClr>
              <a:buSzPts val="1800"/>
              <a:buChar char="•"/>
            </a:pPr>
            <a:r>
              <a:rPr lang="en">
                <a:solidFill>
                  <a:srgbClr val="2D261C"/>
                </a:solidFill>
                <a:highlight>
                  <a:srgbClr val="FCFCFC"/>
                </a:highlight>
              </a:rPr>
              <a:t>improve the diversity of the faculty pool in the District</a:t>
            </a:r>
            <a:endParaRPr>
              <a:solidFill>
                <a:srgbClr val="2D261C"/>
              </a:solidFill>
              <a:highlight>
                <a:srgbClr val="FCFCFC"/>
              </a:highlight>
            </a:endParaRPr>
          </a:p>
          <a:p>
            <a:pPr marL="457200" lvl="0" indent="-342900" algn="l" rtl="0">
              <a:lnSpc>
                <a:spcPct val="100000"/>
              </a:lnSpc>
              <a:spcBef>
                <a:spcPts val="0"/>
              </a:spcBef>
              <a:spcAft>
                <a:spcPts val="0"/>
              </a:spcAft>
              <a:buClr>
                <a:srgbClr val="2D261C"/>
              </a:buClr>
              <a:buSzPts val="1800"/>
              <a:buChar char="•"/>
            </a:pPr>
            <a:r>
              <a:rPr lang="en">
                <a:solidFill>
                  <a:srgbClr val="2D261C"/>
                </a:solidFill>
                <a:highlight>
                  <a:srgbClr val="FCFCFC"/>
                </a:highlight>
              </a:rPr>
              <a:t>mentor participants to serve as role models reflecting that diversity within the District</a:t>
            </a:r>
            <a:endParaRPr>
              <a:solidFill>
                <a:srgbClr val="2D261C"/>
              </a:solidFill>
              <a:highlight>
                <a:srgbClr val="FCFCFC"/>
              </a:highlight>
            </a:endParaRPr>
          </a:p>
          <a:p>
            <a:pPr marL="457200" lvl="0" indent="-342900" algn="l" rtl="0">
              <a:lnSpc>
                <a:spcPct val="100000"/>
              </a:lnSpc>
              <a:spcBef>
                <a:spcPts val="0"/>
              </a:spcBef>
              <a:spcAft>
                <a:spcPts val="0"/>
              </a:spcAft>
              <a:buClr>
                <a:srgbClr val="2D261C"/>
              </a:buClr>
              <a:buSzPts val="1800"/>
              <a:buChar char="•"/>
            </a:pPr>
            <a:r>
              <a:rPr lang="en">
                <a:solidFill>
                  <a:srgbClr val="2D261C"/>
                </a:solidFill>
                <a:highlight>
                  <a:srgbClr val="FCFCFC"/>
                </a:highlight>
              </a:rPr>
              <a:t>better reflect the diversity of the communities within the largest community college district in the nation</a:t>
            </a:r>
            <a:endParaRPr sz="2700"/>
          </a:p>
        </p:txBody>
      </p:sp>
      <p:pic>
        <p:nvPicPr>
          <p:cNvPr id="121" name="Google Shape;121;p19"/>
          <p:cNvPicPr preferRelativeResize="0"/>
          <p:nvPr/>
        </p:nvPicPr>
        <p:blipFill>
          <a:blip r:embed="rId3">
            <a:alphaModFix/>
          </a:blip>
          <a:stretch>
            <a:fillRect/>
          </a:stretch>
        </p:blipFill>
        <p:spPr>
          <a:xfrm>
            <a:off x="6529700" y="97675"/>
            <a:ext cx="2133975" cy="1358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879725" y="728072"/>
            <a:ext cx="5084400" cy="445800"/>
          </a:xfrm>
          <a:prstGeom prst="rect">
            <a:avLst/>
          </a:prstGeom>
        </p:spPr>
        <p:txBody>
          <a:bodyPr spcFirstLastPara="1" wrap="square" lIns="34275" tIns="34275" rIns="34275" bIns="34275" anchor="b" anchorCtr="0">
            <a:normAutofit/>
          </a:bodyPr>
          <a:lstStyle/>
          <a:p>
            <a:pPr marL="0" lvl="0" indent="0" algn="l" rtl="0">
              <a:spcBef>
                <a:spcPts val="0"/>
              </a:spcBef>
              <a:spcAft>
                <a:spcPts val="0"/>
              </a:spcAft>
              <a:buNone/>
            </a:pPr>
            <a:r>
              <a:rPr lang="en"/>
              <a:t>Small Group Discussion #2</a:t>
            </a:r>
            <a:endParaRPr/>
          </a:p>
        </p:txBody>
      </p:sp>
      <p:sp>
        <p:nvSpPr>
          <p:cNvPr id="127" name="Google Shape;127;p20"/>
          <p:cNvSpPr txBox="1">
            <a:spLocks noGrp="1"/>
          </p:cNvSpPr>
          <p:nvPr>
            <p:ph type="body" idx="1"/>
          </p:nvPr>
        </p:nvSpPr>
        <p:spPr>
          <a:xfrm>
            <a:off x="991250" y="1794025"/>
            <a:ext cx="7874400" cy="3177900"/>
          </a:xfrm>
          <a:prstGeom prst="rect">
            <a:avLst/>
          </a:prstGeom>
        </p:spPr>
        <p:txBody>
          <a:bodyPr spcFirstLastPara="1" wrap="square" lIns="34275" tIns="34275" rIns="34275" bIns="34275" anchor="t" anchorCtr="0">
            <a:normAutofit/>
          </a:bodyPr>
          <a:lstStyle/>
          <a:p>
            <a:pPr marL="0" lvl="0" indent="0" algn="l" rtl="0">
              <a:lnSpc>
                <a:spcPct val="100000"/>
              </a:lnSpc>
              <a:spcBef>
                <a:spcPts val="800"/>
              </a:spcBef>
              <a:spcAft>
                <a:spcPts val="0"/>
              </a:spcAft>
              <a:buNone/>
            </a:pPr>
            <a:r>
              <a:rPr lang="en" sz="1700"/>
              <a:t>As we learned during this session, the DEI Implementation Plan and Chancellor Oakley’s Call to Action certainly helped to promote and increase DEI efforts at community college’s across the state with some promising results.  In this discussion take some time to dialogue over the effectiveness of some of these programs or any efforts that you’re aware of at your college or region.  The following questions are provided to help with your discussion:</a:t>
            </a:r>
            <a:endParaRPr sz="1700"/>
          </a:p>
          <a:p>
            <a:pPr marL="457200" lvl="0" indent="-336550" algn="l" rtl="0">
              <a:lnSpc>
                <a:spcPct val="100000"/>
              </a:lnSpc>
              <a:spcBef>
                <a:spcPts val="800"/>
              </a:spcBef>
              <a:spcAft>
                <a:spcPts val="0"/>
              </a:spcAft>
              <a:buSzPts val="1700"/>
              <a:buChar char="•"/>
            </a:pPr>
            <a:r>
              <a:rPr lang="en" sz="1700"/>
              <a:t>Of the programs presented, which would work best at your college? If your college is currently offering a similar program, tell us about it.</a:t>
            </a:r>
            <a:endParaRPr sz="1700"/>
          </a:p>
          <a:p>
            <a:pPr marL="457200" lvl="0" indent="-336550" algn="l" rtl="0">
              <a:lnSpc>
                <a:spcPct val="100000"/>
              </a:lnSpc>
              <a:spcBef>
                <a:spcPts val="0"/>
              </a:spcBef>
              <a:spcAft>
                <a:spcPts val="0"/>
              </a:spcAft>
              <a:buSzPts val="1700"/>
              <a:buChar char="•"/>
            </a:pPr>
            <a:r>
              <a:rPr lang="en" sz="1700"/>
              <a:t>In what ways, if at all, do these efforts move us past “buzzwords”?</a:t>
            </a:r>
            <a:endParaRPr sz="1700"/>
          </a:p>
          <a:p>
            <a:pPr marL="457200" lvl="0" indent="-336550" algn="l" rtl="0">
              <a:lnSpc>
                <a:spcPct val="100000"/>
              </a:lnSpc>
              <a:spcBef>
                <a:spcPts val="0"/>
              </a:spcBef>
              <a:spcAft>
                <a:spcPts val="0"/>
              </a:spcAft>
              <a:buSzPts val="1700"/>
              <a:buChar char="•"/>
            </a:pPr>
            <a:r>
              <a:rPr lang="en" sz="1700"/>
              <a:t>What can the ASCCC do to promote and support DEI efforts? The Chancellor’s Office? The Board of Governors?</a:t>
            </a:r>
            <a:endParaRPr sz="1700"/>
          </a:p>
        </p:txBody>
      </p:sp>
      <p:pic>
        <p:nvPicPr>
          <p:cNvPr id="128" name="Google Shape;128;p20"/>
          <p:cNvPicPr preferRelativeResize="0"/>
          <p:nvPr/>
        </p:nvPicPr>
        <p:blipFill>
          <a:blip r:embed="rId3">
            <a:alphaModFix/>
          </a:blip>
          <a:stretch>
            <a:fillRect/>
          </a:stretch>
        </p:blipFill>
        <p:spPr>
          <a:xfrm>
            <a:off x="6489025" y="178200"/>
            <a:ext cx="2508624" cy="1672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166276" y="1967243"/>
            <a:ext cx="2687700" cy="1209000"/>
          </a:xfrm>
          <a:prstGeom prst="rect">
            <a:avLst/>
          </a:prstGeom>
        </p:spPr>
        <p:txBody>
          <a:bodyPr spcFirstLastPara="1" wrap="square" lIns="34275" tIns="34275" rIns="34275" bIns="34275" anchor="b" anchorCtr="0">
            <a:noAutofit/>
          </a:bodyPr>
          <a:lstStyle/>
          <a:p>
            <a:pPr marL="0" lvl="0" indent="0" algn="ctr" rtl="0">
              <a:spcBef>
                <a:spcPts val="0"/>
              </a:spcBef>
              <a:spcAft>
                <a:spcPts val="0"/>
              </a:spcAft>
              <a:buSzPts val="990"/>
              <a:buNone/>
            </a:pPr>
            <a:r>
              <a:rPr lang="en" sz="1360"/>
              <a:t>Cheryl Aschenbach </a:t>
            </a:r>
            <a:endParaRPr sz="1360"/>
          </a:p>
          <a:p>
            <a:pPr marL="0" lvl="0" indent="0" algn="ctr" rtl="0">
              <a:spcBef>
                <a:spcPts val="0"/>
              </a:spcBef>
              <a:spcAft>
                <a:spcPts val="0"/>
              </a:spcAft>
              <a:buSzPts val="990"/>
              <a:buNone/>
            </a:pPr>
            <a:r>
              <a:rPr lang="en" sz="1360"/>
              <a:t>ASCCC Executive Committee Secretary</a:t>
            </a:r>
            <a:endParaRPr sz="1360"/>
          </a:p>
          <a:p>
            <a:pPr marL="0" lvl="0" indent="0" algn="ctr" rtl="0">
              <a:spcBef>
                <a:spcPts val="0"/>
              </a:spcBef>
              <a:spcAft>
                <a:spcPts val="0"/>
              </a:spcAft>
              <a:buSzPts val="990"/>
              <a:buNone/>
            </a:pPr>
            <a:r>
              <a:rPr lang="en" sz="1360"/>
              <a:t>caschenbach@lassencollege.edu</a:t>
            </a:r>
            <a:endParaRPr sz="1360"/>
          </a:p>
          <a:p>
            <a:pPr marL="0" lvl="0" indent="0" algn="ctr" rtl="0">
              <a:spcBef>
                <a:spcPts val="0"/>
              </a:spcBef>
              <a:spcAft>
                <a:spcPts val="0"/>
              </a:spcAft>
              <a:buSzPts val="990"/>
              <a:buNone/>
            </a:pPr>
            <a:endParaRPr sz="1360"/>
          </a:p>
          <a:p>
            <a:pPr marL="0" lvl="0" indent="0" algn="ctr" rtl="0">
              <a:spcBef>
                <a:spcPts val="0"/>
              </a:spcBef>
              <a:spcAft>
                <a:spcPts val="0"/>
              </a:spcAft>
              <a:buSzPts val="990"/>
              <a:buNone/>
            </a:pPr>
            <a:r>
              <a:rPr lang="en" sz="1360"/>
              <a:t>Manuel J. Vélez </a:t>
            </a:r>
            <a:endParaRPr sz="1360"/>
          </a:p>
          <a:p>
            <a:pPr marL="0" lvl="0" indent="0" algn="ctr" rtl="0">
              <a:spcBef>
                <a:spcPts val="0"/>
              </a:spcBef>
              <a:spcAft>
                <a:spcPts val="0"/>
              </a:spcAft>
              <a:buSzPts val="990"/>
              <a:buNone/>
            </a:pPr>
            <a:r>
              <a:rPr lang="en" sz="1360"/>
              <a:t>ASCCC Executive Committee South Representative</a:t>
            </a:r>
            <a:endParaRPr sz="1360"/>
          </a:p>
          <a:p>
            <a:pPr marL="0" lvl="0" indent="0" algn="ctr" rtl="0">
              <a:spcBef>
                <a:spcPts val="0"/>
              </a:spcBef>
              <a:spcAft>
                <a:spcPts val="0"/>
              </a:spcAft>
              <a:buSzPts val="990"/>
              <a:buNone/>
            </a:pPr>
            <a:r>
              <a:rPr lang="en" sz="1360"/>
              <a:t>mvelez@sdccd.edu</a:t>
            </a:r>
            <a:endParaRPr sz="1360"/>
          </a:p>
        </p:txBody>
      </p:sp>
      <p:pic>
        <p:nvPicPr>
          <p:cNvPr id="134" name="Google Shape;134;p21"/>
          <p:cNvPicPr preferRelativeResize="0"/>
          <p:nvPr/>
        </p:nvPicPr>
        <p:blipFill>
          <a:blip r:embed="rId3">
            <a:alphaModFix/>
          </a:blip>
          <a:stretch>
            <a:fillRect/>
          </a:stretch>
        </p:blipFill>
        <p:spPr>
          <a:xfrm>
            <a:off x="3239725" y="1001325"/>
            <a:ext cx="5110099" cy="2758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049700" y="217025"/>
            <a:ext cx="7978800" cy="530700"/>
          </a:xfrm>
          <a:prstGeom prst="rect">
            <a:avLst/>
          </a:prstGeom>
        </p:spPr>
        <p:txBody>
          <a:bodyPr spcFirstLastPara="1" wrap="square" lIns="34275" tIns="34275" rIns="34275" bIns="34275" anchor="b" anchorCtr="0">
            <a:normAutofit/>
          </a:bodyPr>
          <a:lstStyle/>
          <a:p>
            <a:pPr marL="0" lvl="0" indent="0" algn="l" rtl="0">
              <a:spcBef>
                <a:spcPts val="0"/>
              </a:spcBef>
              <a:spcAft>
                <a:spcPts val="0"/>
              </a:spcAft>
              <a:buNone/>
            </a:pPr>
            <a:r>
              <a:rPr lang="en"/>
              <a:t>Introduction</a:t>
            </a:r>
            <a:endParaRPr/>
          </a:p>
        </p:txBody>
      </p:sp>
      <p:sp>
        <p:nvSpPr>
          <p:cNvPr id="54" name="Google Shape;54;p10"/>
          <p:cNvSpPr txBox="1">
            <a:spLocks noGrp="1"/>
          </p:cNvSpPr>
          <p:nvPr>
            <p:ph type="body" idx="1"/>
          </p:nvPr>
        </p:nvSpPr>
        <p:spPr>
          <a:xfrm>
            <a:off x="1087875" y="1003175"/>
            <a:ext cx="7744500" cy="3431100"/>
          </a:xfrm>
          <a:prstGeom prst="rect">
            <a:avLst/>
          </a:prstGeom>
        </p:spPr>
        <p:txBody>
          <a:bodyPr spcFirstLastPara="1" wrap="square" lIns="34275" tIns="34275" rIns="34275" bIns="34275" anchor="t" anchorCtr="0">
            <a:normAutofit/>
          </a:bodyPr>
          <a:lstStyle/>
          <a:p>
            <a:pPr marL="0" lvl="0" indent="0" algn="l" rtl="0">
              <a:spcBef>
                <a:spcPts val="800"/>
              </a:spcBef>
              <a:spcAft>
                <a:spcPts val="0"/>
              </a:spcAft>
              <a:buNone/>
            </a:pPr>
            <a:r>
              <a:rPr lang="en" sz="1600">
                <a:solidFill>
                  <a:schemeClr val="dk1"/>
                </a:solidFill>
              </a:rPr>
              <a:t>Over the last decade we’ve seen an increase in focus on concepts such as diversity and equity across the nation.  This positive development is evident in the support DEI efforts have gained from local, regional, and statewide groups, including the ASCCC.  At the community college level this has translated into efforts to encourage diversity and equity through professional learning, curriculum redesign, and other efforts that are finally moving DEI goals past superficial conversations and towards concrete efforts that effectively work to address structural racism and the difference in student success levels that it creates. In this session we’ll explore the various ways that our colleges are working to sincerely and successfully infuse diversity, equity, and inclusion into their college culture and discuss ideas for implementing effective DEI strategies at your college.</a:t>
            </a:r>
            <a:endParaRPr/>
          </a:p>
        </p:txBody>
      </p:sp>
      <p:sp>
        <p:nvSpPr>
          <p:cNvPr id="55" name="Google Shape;55;p10"/>
          <p:cNvSpPr txBox="1"/>
          <p:nvPr/>
        </p:nvSpPr>
        <p:spPr>
          <a:xfrm>
            <a:off x="1087875" y="3818675"/>
            <a:ext cx="5843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Cheryl Aschenbach, ASCCC Secretary</a:t>
            </a:r>
            <a:endParaRPr/>
          </a:p>
          <a:p>
            <a:pPr marL="0" lvl="0" indent="0" algn="l" rtl="0">
              <a:spcBef>
                <a:spcPts val="0"/>
              </a:spcBef>
              <a:spcAft>
                <a:spcPts val="0"/>
              </a:spcAft>
              <a:buNone/>
            </a:pPr>
            <a:r>
              <a:rPr lang="en"/>
              <a:t>Manuel Vélez, ASCCC South Representative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77100" y="244375"/>
            <a:ext cx="7955100" cy="549000"/>
          </a:xfrm>
          <a:prstGeom prst="rect">
            <a:avLst/>
          </a:prstGeom>
        </p:spPr>
        <p:txBody>
          <a:bodyPr spcFirstLastPara="1" wrap="square" lIns="34275" tIns="34275" rIns="34275" bIns="34275" anchor="b" anchorCtr="0">
            <a:normAutofit/>
          </a:bodyPr>
          <a:lstStyle/>
          <a:p>
            <a:pPr marL="0" lvl="0" indent="0" algn="l" rtl="0">
              <a:spcBef>
                <a:spcPts val="800"/>
              </a:spcBef>
              <a:spcAft>
                <a:spcPts val="0"/>
              </a:spcAft>
              <a:buNone/>
            </a:pPr>
            <a:r>
              <a:rPr lang="en"/>
              <a:t>DEI Efforts at CCCs</a:t>
            </a:r>
            <a:endParaRPr/>
          </a:p>
        </p:txBody>
      </p:sp>
      <p:sp>
        <p:nvSpPr>
          <p:cNvPr id="61" name="Google Shape;61;p11"/>
          <p:cNvSpPr txBox="1">
            <a:spLocks noGrp="1"/>
          </p:cNvSpPr>
          <p:nvPr>
            <p:ph type="body" idx="1"/>
          </p:nvPr>
        </p:nvSpPr>
        <p:spPr>
          <a:xfrm>
            <a:off x="822375" y="860625"/>
            <a:ext cx="5531400" cy="3890700"/>
          </a:xfrm>
          <a:prstGeom prst="rect">
            <a:avLst/>
          </a:prstGeom>
        </p:spPr>
        <p:txBody>
          <a:bodyPr spcFirstLastPara="1" wrap="square" lIns="34275" tIns="34275" rIns="34275" bIns="34275" anchor="t" anchorCtr="0">
            <a:normAutofit/>
          </a:bodyPr>
          <a:lstStyle/>
          <a:p>
            <a:pPr marL="0" lvl="0" indent="0" algn="l" rtl="0">
              <a:lnSpc>
                <a:spcPct val="100000"/>
              </a:lnSpc>
              <a:spcBef>
                <a:spcPts val="800"/>
              </a:spcBef>
              <a:spcAft>
                <a:spcPts val="0"/>
              </a:spcAft>
              <a:buNone/>
            </a:pPr>
            <a:r>
              <a:rPr lang="en" sz="1600"/>
              <a:t>In 2019 the </a:t>
            </a:r>
            <a:r>
              <a:rPr lang="en" sz="1600" i="1">
                <a:solidFill>
                  <a:srgbClr val="565659"/>
                </a:solidFill>
              </a:rPr>
              <a:t>Vision for Success </a:t>
            </a:r>
            <a:r>
              <a:rPr lang="en" sz="1600">
                <a:solidFill>
                  <a:srgbClr val="565659"/>
                </a:solidFill>
              </a:rPr>
              <a:t>Diversity, Equity and Inclusion Task Force was established at the request of the Board of Governors. This group had two main goals:</a:t>
            </a:r>
            <a:endParaRPr sz="1600">
              <a:solidFill>
                <a:srgbClr val="565659"/>
              </a:solidFill>
            </a:endParaRPr>
          </a:p>
          <a:p>
            <a:pPr marL="457200" lvl="0" indent="-323335" algn="l" rtl="0">
              <a:lnSpc>
                <a:spcPct val="100000"/>
              </a:lnSpc>
              <a:spcBef>
                <a:spcPts val="800"/>
              </a:spcBef>
              <a:spcAft>
                <a:spcPts val="0"/>
              </a:spcAft>
              <a:buClr>
                <a:srgbClr val="223266"/>
              </a:buClr>
              <a:buSzPts val="1492"/>
              <a:buChar char="•"/>
            </a:pPr>
            <a:r>
              <a:rPr lang="en" sz="1491">
                <a:solidFill>
                  <a:srgbClr val="565659"/>
                </a:solidFill>
              </a:rPr>
              <a:t>Consider adding a diversity-related goal and/or commitment to the </a:t>
            </a:r>
            <a:r>
              <a:rPr lang="en" sz="1491" i="1">
                <a:solidFill>
                  <a:srgbClr val="565659"/>
                </a:solidFill>
              </a:rPr>
              <a:t>Vision for Success</a:t>
            </a:r>
            <a:r>
              <a:rPr lang="en" sz="1491">
                <a:solidFill>
                  <a:srgbClr val="565659"/>
                </a:solidFill>
              </a:rPr>
              <a:t>; and</a:t>
            </a:r>
            <a:endParaRPr sz="1491">
              <a:solidFill>
                <a:srgbClr val="565659"/>
              </a:solidFill>
            </a:endParaRPr>
          </a:p>
          <a:p>
            <a:pPr marL="457200" lvl="0" indent="-323335" algn="l" rtl="0">
              <a:lnSpc>
                <a:spcPct val="100000"/>
              </a:lnSpc>
              <a:spcBef>
                <a:spcPts val="800"/>
              </a:spcBef>
              <a:spcAft>
                <a:spcPts val="0"/>
              </a:spcAft>
              <a:buClr>
                <a:srgbClr val="223266"/>
              </a:buClr>
              <a:buSzPts val="1492"/>
              <a:buChar char="•"/>
            </a:pPr>
            <a:r>
              <a:rPr lang="en" sz="1491">
                <a:solidFill>
                  <a:srgbClr val="565659"/>
                </a:solidFill>
              </a:rPr>
              <a:t>Design, draft and implement a set of statewide structural changes, including policies, practices and tools that the system can utilize to rapidly improve recruitment, retention and support of diverse faculty, staff, and administrators.</a:t>
            </a:r>
            <a:endParaRPr sz="1491"/>
          </a:p>
          <a:p>
            <a:pPr marL="457200" lvl="0" indent="0" algn="l" rtl="0">
              <a:lnSpc>
                <a:spcPct val="100000"/>
              </a:lnSpc>
              <a:spcBef>
                <a:spcPts val="800"/>
              </a:spcBef>
              <a:spcAft>
                <a:spcPts val="400"/>
              </a:spcAft>
              <a:buNone/>
            </a:pPr>
            <a:endParaRPr sz="1491"/>
          </a:p>
        </p:txBody>
      </p:sp>
      <p:pic>
        <p:nvPicPr>
          <p:cNvPr id="62" name="Google Shape;62;p11">
            <a:hlinkClick r:id="rId3"/>
          </p:cNvPr>
          <p:cNvPicPr preferRelativeResize="0"/>
          <p:nvPr/>
        </p:nvPicPr>
        <p:blipFill>
          <a:blip r:embed="rId4">
            <a:alphaModFix/>
          </a:blip>
          <a:stretch>
            <a:fillRect/>
          </a:stretch>
        </p:blipFill>
        <p:spPr>
          <a:xfrm>
            <a:off x="6489400" y="853663"/>
            <a:ext cx="2654600" cy="34361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6550" y="430625"/>
            <a:ext cx="8520600" cy="572700"/>
          </a:xfrm>
          <a:prstGeom prst="rect">
            <a:avLst/>
          </a:prstGeom>
        </p:spPr>
        <p:txBody>
          <a:bodyPr spcFirstLastPara="1" wrap="square" lIns="34275" tIns="34275" rIns="34275" bIns="34275" anchor="b" anchorCtr="0">
            <a:normAutofit/>
          </a:bodyPr>
          <a:lstStyle/>
          <a:p>
            <a:pPr marL="0" lvl="0" indent="0" algn="l" rtl="0">
              <a:spcBef>
                <a:spcPts val="0"/>
              </a:spcBef>
              <a:spcAft>
                <a:spcPts val="0"/>
              </a:spcAft>
              <a:buNone/>
            </a:pPr>
            <a:r>
              <a:rPr lang="en"/>
              <a:t>DEI Efforts at CCCs</a:t>
            </a:r>
            <a:endParaRPr/>
          </a:p>
        </p:txBody>
      </p:sp>
      <p:sp>
        <p:nvSpPr>
          <p:cNvPr id="68" name="Google Shape;68;p12"/>
          <p:cNvSpPr txBox="1">
            <a:spLocks noGrp="1"/>
          </p:cNvSpPr>
          <p:nvPr>
            <p:ph type="body" idx="1"/>
          </p:nvPr>
        </p:nvSpPr>
        <p:spPr>
          <a:xfrm>
            <a:off x="696550" y="1138075"/>
            <a:ext cx="8520600" cy="4005300"/>
          </a:xfrm>
          <a:prstGeom prst="rect">
            <a:avLst/>
          </a:prstGeom>
        </p:spPr>
        <p:txBody>
          <a:bodyPr spcFirstLastPara="1" wrap="square" lIns="34275" tIns="34275" rIns="34275" bIns="34275" anchor="t" anchorCtr="0">
            <a:normAutofit/>
          </a:bodyPr>
          <a:lstStyle/>
          <a:p>
            <a:pPr marL="0" lvl="0" indent="0" algn="l" rtl="0">
              <a:spcBef>
                <a:spcPts val="800"/>
              </a:spcBef>
              <a:spcAft>
                <a:spcPts val="0"/>
              </a:spcAft>
              <a:buNone/>
            </a:pPr>
            <a:r>
              <a:rPr lang="en"/>
              <a:t>Transforming Culture</a:t>
            </a:r>
            <a:endParaRPr/>
          </a:p>
          <a:p>
            <a:pPr marL="0" lvl="0" indent="0" algn="l" rtl="0">
              <a:spcBef>
                <a:spcPts val="800"/>
              </a:spcBef>
              <a:spcAft>
                <a:spcPts val="0"/>
              </a:spcAft>
              <a:buNone/>
            </a:pPr>
            <a:endParaRPr/>
          </a:p>
          <a:p>
            <a:pPr marL="0" lvl="0" indent="0" algn="l" rtl="0">
              <a:spcBef>
                <a:spcPts val="800"/>
              </a:spcBef>
              <a:spcAft>
                <a:spcPts val="0"/>
              </a:spcAft>
              <a:buNone/>
            </a:pPr>
            <a:r>
              <a:rPr lang="en"/>
              <a:t>DEI Implementation Plan</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sz="1200" u="sng">
                <a:solidFill>
                  <a:schemeClr val="hlink"/>
                </a:solidFill>
                <a:hlinkClick r:id="rId3"/>
              </a:rPr>
              <a:t>https://www.cccco.edu/-/media/CCCCO-Website/Files/Communications/vision-for-success/5-dei-integration-plan.pdf?la=en&amp;hash=2402789D82435E8C3E70D3E9E3A8F30F5AB13F1D</a:t>
            </a:r>
            <a:endParaRPr sz="1200"/>
          </a:p>
        </p:txBody>
      </p:sp>
      <p:pic>
        <p:nvPicPr>
          <p:cNvPr id="69" name="Google Shape;69;p12"/>
          <p:cNvPicPr preferRelativeResize="0"/>
          <p:nvPr/>
        </p:nvPicPr>
        <p:blipFill>
          <a:blip r:embed="rId4">
            <a:alphaModFix/>
          </a:blip>
          <a:stretch>
            <a:fillRect/>
          </a:stretch>
        </p:blipFill>
        <p:spPr>
          <a:xfrm>
            <a:off x="4572000" y="81750"/>
            <a:ext cx="4360700" cy="455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699600" y="445025"/>
            <a:ext cx="8520600" cy="572700"/>
          </a:xfrm>
          <a:prstGeom prst="rect">
            <a:avLst/>
          </a:prstGeom>
        </p:spPr>
        <p:txBody>
          <a:bodyPr spcFirstLastPara="1" wrap="square" lIns="34275" tIns="34275" rIns="34275" bIns="34275" anchor="b" anchorCtr="0">
            <a:normAutofit/>
          </a:bodyPr>
          <a:lstStyle/>
          <a:p>
            <a:pPr marL="0" lvl="0" indent="0" algn="l" rtl="0">
              <a:spcBef>
                <a:spcPts val="0"/>
              </a:spcBef>
              <a:spcAft>
                <a:spcPts val="0"/>
              </a:spcAft>
              <a:buNone/>
            </a:pPr>
            <a:r>
              <a:rPr lang="en"/>
              <a:t>DEI Efforts at CCCs</a:t>
            </a:r>
            <a:endParaRPr/>
          </a:p>
        </p:txBody>
      </p:sp>
      <p:sp>
        <p:nvSpPr>
          <p:cNvPr id="75" name="Google Shape;75;p13"/>
          <p:cNvSpPr txBox="1">
            <a:spLocks noGrp="1"/>
          </p:cNvSpPr>
          <p:nvPr>
            <p:ph type="body" idx="1"/>
          </p:nvPr>
        </p:nvSpPr>
        <p:spPr>
          <a:xfrm>
            <a:off x="699600" y="1152475"/>
            <a:ext cx="8520600" cy="3416400"/>
          </a:xfrm>
          <a:prstGeom prst="rect">
            <a:avLst/>
          </a:prstGeom>
        </p:spPr>
        <p:txBody>
          <a:bodyPr spcFirstLastPara="1" wrap="square" lIns="34275" tIns="34275" rIns="34275" bIns="34275" anchor="t" anchorCtr="0">
            <a:normAutofit/>
          </a:bodyPr>
          <a:lstStyle/>
          <a:p>
            <a:pPr marL="0" lvl="0" indent="0" algn="l" rtl="0">
              <a:lnSpc>
                <a:spcPct val="100000"/>
              </a:lnSpc>
              <a:spcBef>
                <a:spcPts val="800"/>
              </a:spcBef>
              <a:spcAft>
                <a:spcPts val="0"/>
              </a:spcAft>
              <a:buNone/>
            </a:pPr>
            <a:r>
              <a:rPr lang="en" sz="1600"/>
              <a:t>In June of 2020, Chancellor Oakley called on the CCC system to “take action against structural racism”, identifying 5 areas around which mobilization could take place.  Among them were areas related to DEI:</a:t>
            </a:r>
            <a:endParaRPr sz="1600"/>
          </a:p>
          <a:p>
            <a:pPr marL="457200" lvl="0" indent="-323335" algn="l" rtl="0">
              <a:lnSpc>
                <a:spcPct val="100000"/>
              </a:lnSpc>
              <a:spcBef>
                <a:spcPts val="800"/>
              </a:spcBef>
              <a:spcAft>
                <a:spcPts val="0"/>
              </a:spcAft>
              <a:buSzPts val="1492"/>
              <a:buChar char="•"/>
            </a:pPr>
            <a:r>
              <a:rPr lang="en" sz="1491"/>
              <a:t>Audit classroom and create inclusive classrooms with anti-racism curriculum</a:t>
            </a:r>
            <a:endParaRPr sz="1491"/>
          </a:p>
          <a:p>
            <a:pPr marL="457200" lvl="0" indent="-323335" algn="l" rtl="0">
              <a:lnSpc>
                <a:spcPct val="100000"/>
              </a:lnSpc>
              <a:spcBef>
                <a:spcPts val="800"/>
              </a:spcBef>
              <a:spcAft>
                <a:spcPts val="0"/>
              </a:spcAft>
              <a:buSzPts val="1492"/>
              <a:buChar char="•"/>
            </a:pPr>
            <a:r>
              <a:rPr lang="en" sz="1491"/>
              <a:t>District-wide reviews of equity plans</a:t>
            </a:r>
            <a:endParaRPr sz="1491"/>
          </a:p>
          <a:p>
            <a:pPr marL="457200" lvl="0" indent="-323335" algn="l" rtl="0">
              <a:lnSpc>
                <a:spcPct val="100000"/>
              </a:lnSpc>
              <a:spcBef>
                <a:spcPts val="800"/>
              </a:spcBef>
              <a:spcAft>
                <a:spcPts val="400"/>
              </a:spcAft>
              <a:buSzPts val="1492"/>
              <a:buChar char="•"/>
            </a:pPr>
            <a:r>
              <a:rPr lang="en" sz="1491"/>
              <a:t>Focus on early implementation of the CCC Diversity, Equity, and Inclusion Integration Plan </a:t>
            </a:r>
            <a:endParaRPr/>
          </a:p>
        </p:txBody>
      </p:sp>
      <p:pic>
        <p:nvPicPr>
          <p:cNvPr id="76" name="Google Shape;76;p13">
            <a:hlinkClick r:id="rId3"/>
          </p:cNvPr>
          <p:cNvPicPr preferRelativeResize="0"/>
          <p:nvPr/>
        </p:nvPicPr>
        <p:blipFill>
          <a:blip r:embed="rId4">
            <a:alphaModFix/>
          </a:blip>
          <a:stretch>
            <a:fillRect/>
          </a:stretch>
        </p:blipFill>
        <p:spPr>
          <a:xfrm>
            <a:off x="5033075" y="2991600"/>
            <a:ext cx="3683525" cy="20423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729525" y="509825"/>
            <a:ext cx="8520600" cy="572700"/>
          </a:xfrm>
          <a:prstGeom prst="rect">
            <a:avLst/>
          </a:prstGeom>
        </p:spPr>
        <p:txBody>
          <a:bodyPr spcFirstLastPara="1" wrap="square" lIns="34275" tIns="34275" rIns="34275" bIns="34275" anchor="b" anchorCtr="0">
            <a:normAutofit/>
          </a:bodyPr>
          <a:lstStyle/>
          <a:p>
            <a:pPr marL="0" lvl="0" indent="0" algn="l" rtl="0">
              <a:spcBef>
                <a:spcPts val="0"/>
              </a:spcBef>
              <a:spcAft>
                <a:spcPts val="0"/>
              </a:spcAft>
              <a:buNone/>
            </a:pPr>
            <a:r>
              <a:rPr lang="en"/>
              <a:t>Governor’s Recovery with Equity Report</a:t>
            </a:r>
            <a:endParaRPr/>
          </a:p>
        </p:txBody>
      </p:sp>
      <p:sp>
        <p:nvSpPr>
          <p:cNvPr id="82" name="Google Shape;82;p14"/>
          <p:cNvSpPr txBox="1">
            <a:spLocks noGrp="1"/>
          </p:cNvSpPr>
          <p:nvPr>
            <p:ph type="body" idx="1"/>
          </p:nvPr>
        </p:nvSpPr>
        <p:spPr>
          <a:xfrm>
            <a:off x="1440300" y="4849700"/>
            <a:ext cx="7703700" cy="408600"/>
          </a:xfrm>
          <a:prstGeom prst="rect">
            <a:avLst/>
          </a:prstGeom>
        </p:spPr>
        <p:txBody>
          <a:bodyPr spcFirstLastPara="1" wrap="square" lIns="34275" tIns="34275" rIns="34275" bIns="34275" anchor="t" anchorCtr="0">
            <a:normAutofit fontScale="47500" lnSpcReduction="20000"/>
          </a:bodyPr>
          <a:lstStyle/>
          <a:p>
            <a:pPr marL="0" lvl="0" indent="0" algn="l" rtl="0">
              <a:spcBef>
                <a:spcPts val="0"/>
              </a:spcBef>
              <a:spcAft>
                <a:spcPts val="0"/>
              </a:spcAft>
              <a:buNone/>
            </a:pPr>
            <a:r>
              <a:rPr lang="en" sz="2150" u="sng">
                <a:solidFill>
                  <a:schemeClr val="hlink"/>
                </a:solidFill>
                <a:latin typeface="Verdana"/>
                <a:ea typeface="Verdana"/>
                <a:cs typeface="Verdana"/>
                <a:sym typeface="Verdana"/>
                <a:hlinkClick r:id="rId3"/>
              </a:rPr>
              <a:t>https://www.capostsecondaryforall.org/wp-content/uploads/2021/03/Recovery-with-Equity_2021Mar25-12pm.pdf</a:t>
            </a:r>
            <a:endParaRPr sz="2150">
              <a:solidFill>
                <a:srgbClr val="000000"/>
              </a:solidFill>
              <a:latin typeface="Verdana"/>
              <a:ea typeface="Verdana"/>
              <a:cs typeface="Verdana"/>
              <a:sym typeface="Verdana"/>
            </a:endParaRPr>
          </a:p>
          <a:p>
            <a:pPr marL="0" lvl="0" indent="0" algn="l" rtl="0">
              <a:spcBef>
                <a:spcPts val="800"/>
              </a:spcBef>
              <a:spcAft>
                <a:spcPts val="0"/>
              </a:spcAft>
              <a:buNone/>
            </a:pPr>
            <a:endParaRPr/>
          </a:p>
        </p:txBody>
      </p:sp>
      <p:pic>
        <p:nvPicPr>
          <p:cNvPr id="83" name="Google Shape;83;p14"/>
          <p:cNvPicPr preferRelativeResize="0"/>
          <p:nvPr/>
        </p:nvPicPr>
        <p:blipFill>
          <a:blip r:embed="rId4">
            <a:alphaModFix/>
          </a:blip>
          <a:stretch>
            <a:fillRect/>
          </a:stretch>
        </p:blipFill>
        <p:spPr>
          <a:xfrm>
            <a:off x="729525" y="1370675"/>
            <a:ext cx="2562150" cy="3277725"/>
          </a:xfrm>
          <a:prstGeom prst="rect">
            <a:avLst/>
          </a:prstGeom>
          <a:noFill/>
          <a:ln>
            <a:noFill/>
          </a:ln>
        </p:spPr>
      </p:pic>
      <p:pic>
        <p:nvPicPr>
          <p:cNvPr id="84" name="Google Shape;84;p14"/>
          <p:cNvPicPr preferRelativeResize="0"/>
          <p:nvPr/>
        </p:nvPicPr>
        <p:blipFill>
          <a:blip r:embed="rId5">
            <a:alphaModFix/>
          </a:blip>
          <a:stretch>
            <a:fillRect/>
          </a:stretch>
        </p:blipFill>
        <p:spPr>
          <a:xfrm>
            <a:off x="3457825" y="1541625"/>
            <a:ext cx="5527775" cy="279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957825" y="830200"/>
            <a:ext cx="4347900" cy="533700"/>
          </a:xfrm>
          <a:prstGeom prst="rect">
            <a:avLst/>
          </a:prstGeom>
        </p:spPr>
        <p:txBody>
          <a:bodyPr spcFirstLastPara="1" wrap="square" lIns="34275" tIns="34275" rIns="34275" bIns="34275" anchor="b" anchorCtr="0">
            <a:normAutofit fontScale="90000"/>
          </a:bodyPr>
          <a:lstStyle/>
          <a:p>
            <a:pPr marL="0" lvl="0" indent="0" algn="l" rtl="0">
              <a:spcBef>
                <a:spcPts val="0"/>
              </a:spcBef>
              <a:spcAft>
                <a:spcPts val="0"/>
              </a:spcAft>
              <a:buNone/>
            </a:pPr>
            <a:r>
              <a:rPr lang="en"/>
              <a:t>Small Group Discussion Prompt #1</a:t>
            </a:r>
            <a:endParaRPr/>
          </a:p>
        </p:txBody>
      </p:sp>
      <p:sp>
        <p:nvSpPr>
          <p:cNvPr id="90" name="Google Shape;90;p15"/>
          <p:cNvSpPr txBox="1">
            <a:spLocks noGrp="1"/>
          </p:cNvSpPr>
          <p:nvPr>
            <p:ph type="body" idx="1"/>
          </p:nvPr>
        </p:nvSpPr>
        <p:spPr>
          <a:xfrm>
            <a:off x="957825" y="2061225"/>
            <a:ext cx="7850100" cy="2808600"/>
          </a:xfrm>
          <a:prstGeom prst="rect">
            <a:avLst/>
          </a:prstGeom>
        </p:spPr>
        <p:txBody>
          <a:bodyPr spcFirstLastPara="1" wrap="square" lIns="34275" tIns="34275" rIns="34275" bIns="34275" anchor="t" anchorCtr="0">
            <a:normAutofit fontScale="92500"/>
          </a:bodyPr>
          <a:lstStyle/>
          <a:p>
            <a:pPr marL="0" lvl="0" indent="0" algn="l" rtl="0">
              <a:lnSpc>
                <a:spcPct val="100000"/>
              </a:lnSpc>
              <a:spcBef>
                <a:spcPts val="800"/>
              </a:spcBef>
              <a:spcAft>
                <a:spcPts val="0"/>
              </a:spcAft>
              <a:buNone/>
            </a:pPr>
            <a:r>
              <a:rPr lang="en"/>
              <a:t>The DEI Implementation Plan and Chancellor’s “Call to Action” motivated many local colleges and districts to implement their own efforts to address structural racism and to promote diversity, equity, and inclusion.  Take some time to discuss with your group how your college and district reacted to this call.  You many consider some of the following points to help you in your discussion:</a:t>
            </a:r>
            <a:endParaRPr/>
          </a:p>
          <a:p>
            <a:pPr marL="457200" lvl="0" indent="-334327" algn="l" rtl="0">
              <a:lnSpc>
                <a:spcPct val="100000"/>
              </a:lnSpc>
              <a:spcBef>
                <a:spcPts val="800"/>
              </a:spcBef>
              <a:spcAft>
                <a:spcPts val="0"/>
              </a:spcAft>
              <a:buSzPct val="100000"/>
              <a:buAutoNum type="arabicPeriod"/>
            </a:pPr>
            <a:r>
              <a:rPr lang="en"/>
              <a:t>What level of support did the “call to action” have at your college or district? Was there any opposition and if so, what was this opposition based on?</a:t>
            </a:r>
            <a:endParaRPr/>
          </a:p>
          <a:p>
            <a:pPr marL="457200" lvl="0" indent="-334327" algn="l" rtl="0">
              <a:lnSpc>
                <a:spcPct val="100000"/>
              </a:lnSpc>
              <a:spcBef>
                <a:spcPts val="0"/>
              </a:spcBef>
              <a:spcAft>
                <a:spcPts val="0"/>
              </a:spcAft>
              <a:buSzPct val="100000"/>
              <a:buAutoNum type="arabicPeriod"/>
            </a:pPr>
            <a:r>
              <a:rPr lang="en"/>
              <a:t>In what ways did your Academic Senate respond to the Chancellor’s call?</a:t>
            </a:r>
            <a:endParaRPr/>
          </a:p>
          <a:p>
            <a:pPr marL="457200" lvl="0" indent="-334327" algn="l" rtl="0">
              <a:lnSpc>
                <a:spcPct val="100000"/>
              </a:lnSpc>
              <a:spcBef>
                <a:spcPts val="0"/>
              </a:spcBef>
              <a:spcAft>
                <a:spcPts val="0"/>
              </a:spcAft>
              <a:buSzPct val="100000"/>
              <a:buAutoNum type="arabicPeriod"/>
            </a:pPr>
            <a:r>
              <a:rPr lang="en"/>
              <a:t>What DEI efforts were already on their way at your college/district prior to the Chancellor’s call? What DEI efforts were specifically motivated by the the call?</a:t>
            </a:r>
            <a:endParaRPr/>
          </a:p>
        </p:txBody>
      </p:sp>
      <p:pic>
        <p:nvPicPr>
          <p:cNvPr id="91" name="Google Shape;91;p15"/>
          <p:cNvPicPr preferRelativeResize="0"/>
          <p:nvPr/>
        </p:nvPicPr>
        <p:blipFill>
          <a:blip r:embed="rId3">
            <a:alphaModFix/>
          </a:blip>
          <a:stretch>
            <a:fillRect/>
          </a:stretch>
        </p:blipFill>
        <p:spPr>
          <a:xfrm>
            <a:off x="6241100" y="178200"/>
            <a:ext cx="2756550" cy="183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886250" y="782450"/>
            <a:ext cx="5397300" cy="572700"/>
          </a:xfrm>
          <a:prstGeom prst="rect">
            <a:avLst/>
          </a:prstGeom>
        </p:spPr>
        <p:txBody>
          <a:bodyPr spcFirstLastPara="1" wrap="square" lIns="34275" tIns="34275" rIns="34275" bIns="34275" anchor="b" anchorCtr="0">
            <a:normAutofit fontScale="90000"/>
          </a:bodyPr>
          <a:lstStyle/>
          <a:p>
            <a:pPr marL="0" lvl="0" indent="0" algn="l" rtl="0">
              <a:spcBef>
                <a:spcPts val="0"/>
              </a:spcBef>
              <a:spcAft>
                <a:spcPts val="0"/>
              </a:spcAft>
              <a:buNone/>
            </a:pPr>
            <a:r>
              <a:rPr lang="en"/>
              <a:t>Long Beach City College</a:t>
            </a:r>
            <a:endParaRPr/>
          </a:p>
          <a:p>
            <a:pPr marL="0" lvl="0" indent="0" algn="l" rtl="0">
              <a:spcBef>
                <a:spcPts val="0"/>
              </a:spcBef>
              <a:spcAft>
                <a:spcPts val="0"/>
              </a:spcAft>
              <a:buNone/>
            </a:pPr>
            <a:r>
              <a:rPr lang="en" sz="3366">
                <a:solidFill>
                  <a:schemeClr val="dk1"/>
                </a:solidFill>
              </a:rPr>
              <a:t>Cultural Curriculum Audit</a:t>
            </a:r>
            <a:endParaRPr sz="3366">
              <a:solidFill>
                <a:schemeClr val="dk1"/>
              </a:solidFill>
            </a:endParaRPr>
          </a:p>
        </p:txBody>
      </p:sp>
      <p:sp>
        <p:nvSpPr>
          <p:cNvPr id="97" name="Google Shape;97;p16"/>
          <p:cNvSpPr txBox="1">
            <a:spLocks noGrp="1"/>
          </p:cNvSpPr>
          <p:nvPr>
            <p:ph type="body" idx="1"/>
          </p:nvPr>
        </p:nvSpPr>
        <p:spPr>
          <a:xfrm>
            <a:off x="886250" y="1450025"/>
            <a:ext cx="6227100" cy="3237600"/>
          </a:xfrm>
          <a:prstGeom prst="rect">
            <a:avLst/>
          </a:prstGeom>
        </p:spPr>
        <p:txBody>
          <a:bodyPr spcFirstLastPara="1" wrap="square" lIns="34275" tIns="34275" rIns="34275" bIns="34275" anchor="t" anchorCtr="0">
            <a:normAutofit/>
          </a:bodyPr>
          <a:lstStyle/>
          <a:p>
            <a:pPr marL="0" lvl="0" indent="0" algn="l" rtl="0">
              <a:spcBef>
                <a:spcPts val="800"/>
              </a:spcBef>
              <a:spcAft>
                <a:spcPts val="0"/>
              </a:spcAft>
              <a:buNone/>
            </a:pPr>
            <a:r>
              <a:rPr lang="en" sz="1400">
                <a:solidFill>
                  <a:srgbClr val="000000"/>
                </a:solidFill>
              </a:rPr>
              <a:t>The Cultural Curriculum Audit is a three day intensive workshop for faculty.  The goal of the audit is to redesign a course (individually or as part of a team) with a focus on increasing equity and student success.  The audit includes presentations on a variety of topics as well as time to collaborate with discipline partners and small groups of faculty across disciplines.  Because of the three-day time commitment this is a stipended workshop that generally occurs outside of the semester during the summer and winter intersessions. The following topics are covered in the workshop:</a:t>
            </a:r>
            <a:endParaRPr sz="1400">
              <a:solidFill>
                <a:srgbClr val="000000"/>
              </a:solidFill>
            </a:endParaRPr>
          </a:p>
        </p:txBody>
      </p:sp>
      <p:pic>
        <p:nvPicPr>
          <p:cNvPr id="98" name="Google Shape;98;p16"/>
          <p:cNvPicPr preferRelativeResize="0"/>
          <p:nvPr/>
        </p:nvPicPr>
        <p:blipFill>
          <a:blip r:embed="rId3">
            <a:alphaModFix/>
          </a:blip>
          <a:stretch>
            <a:fillRect/>
          </a:stretch>
        </p:blipFill>
        <p:spPr>
          <a:xfrm>
            <a:off x="7352500" y="577500"/>
            <a:ext cx="1568176" cy="1994249"/>
          </a:xfrm>
          <a:prstGeom prst="rect">
            <a:avLst/>
          </a:prstGeom>
          <a:noFill/>
          <a:ln>
            <a:noFill/>
          </a:ln>
          <a:effectLst>
            <a:outerShdw blurRad="57150" dist="19050" dir="5400000" algn="bl" rotWithShape="0">
              <a:srgbClr val="000000">
                <a:alpha val="50000"/>
              </a:srgbClr>
            </a:outerShdw>
          </a:effectLst>
        </p:spPr>
      </p:pic>
      <p:graphicFrame>
        <p:nvGraphicFramePr>
          <p:cNvPr id="99" name="Google Shape;99;p16"/>
          <p:cNvGraphicFramePr/>
          <p:nvPr/>
        </p:nvGraphicFramePr>
        <p:xfrm>
          <a:off x="952500" y="3161025"/>
          <a:ext cx="3000000" cy="3000000"/>
        </p:xfrm>
        <a:graphic>
          <a:graphicData uri="http://schemas.openxmlformats.org/drawingml/2006/table">
            <a:tbl>
              <a:tblPr>
                <a:noFill/>
                <a:tableStyleId>{FE57EAF3-6B57-444C-8A87-56B4CE5CF136}</a:tableStyleId>
              </a:tblPr>
              <a:tblGrid>
                <a:gridCol w="3368225">
                  <a:extLst>
                    <a:ext uri="{9D8B030D-6E8A-4147-A177-3AD203B41FA5}">
                      <a16:colId xmlns:a16="http://schemas.microsoft.com/office/drawing/2014/main" val="20000"/>
                    </a:ext>
                  </a:extLst>
                </a:gridCol>
                <a:gridCol w="4462375">
                  <a:extLst>
                    <a:ext uri="{9D8B030D-6E8A-4147-A177-3AD203B41FA5}">
                      <a16:colId xmlns:a16="http://schemas.microsoft.com/office/drawing/2014/main" val="20001"/>
                    </a:ext>
                  </a:extLst>
                </a:gridCol>
              </a:tblGrid>
              <a:tr h="1572300">
                <a:tc>
                  <a:txBody>
                    <a:bodyPr/>
                    <a:lstStyle/>
                    <a:p>
                      <a:pPr marL="0" lvl="0" indent="0" algn="l" rtl="0">
                        <a:lnSpc>
                          <a:spcPct val="115000"/>
                        </a:lnSpc>
                        <a:spcBef>
                          <a:spcPts val="0"/>
                        </a:spcBef>
                        <a:spcAft>
                          <a:spcPts val="0"/>
                        </a:spcAft>
                        <a:buNone/>
                      </a:pPr>
                      <a:r>
                        <a:rPr lang="en" sz="1200"/>
                        <a:t>Understanding Success and Equity Data</a:t>
                      </a:r>
                      <a:endParaRPr sz="1200"/>
                    </a:p>
                    <a:p>
                      <a:pPr marL="0" lvl="0" indent="0" algn="l" rtl="0">
                        <a:lnSpc>
                          <a:spcPct val="115000"/>
                        </a:lnSpc>
                        <a:spcBef>
                          <a:spcPts val="300"/>
                        </a:spcBef>
                        <a:spcAft>
                          <a:spcPts val="0"/>
                        </a:spcAft>
                        <a:buNone/>
                      </a:pPr>
                      <a:r>
                        <a:rPr lang="en" sz="1200"/>
                        <a:t>Principles of Student Equity</a:t>
                      </a:r>
                      <a:endParaRPr sz="1200"/>
                    </a:p>
                    <a:p>
                      <a:pPr marL="0" lvl="0" indent="0" algn="l" rtl="0">
                        <a:lnSpc>
                          <a:spcPct val="115000"/>
                        </a:lnSpc>
                        <a:spcBef>
                          <a:spcPts val="300"/>
                        </a:spcBef>
                        <a:spcAft>
                          <a:spcPts val="0"/>
                        </a:spcAft>
                        <a:buNone/>
                      </a:pPr>
                      <a:r>
                        <a:rPr lang="en" sz="1200"/>
                        <a:t>Thinking About Identity</a:t>
                      </a:r>
                      <a:endParaRPr sz="1200"/>
                    </a:p>
                    <a:p>
                      <a:pPr marL="0" lvl="0" indent="0" algn="l" rtl="0">
                        <a:lnSpc>
                          <a:spcPct val="115000"/>
                        </a:lnSpc>
                        <a:spcBef>
                          <a:spcPts val="300"/>
                        </a:spcBef>
                        <a:spcAft>
                          <a:spcPts val="0"/>
                        </a:spcAft>
                        <a:buNone/>
                      </a:pPr>
                      <a:r>
                        <a:rPr lang="en" sz="1200"/>
                        <a:t>Implicit Bias</a:t>
                      </a:r>
                      <a:endParaRPr sz="1200"/>
                    </a:p>
                    <a:p>
                      <a:pPr marL="0" lvl="0" indent="0" algn="l" rtl="0">
                        <a:lnSpc>
                          <a:spcPct val="115000"/>
                        </a:lnSpc>
                        <a:spcBef>
                          <a:spcPts val="300"/>
                        </a:spcBef>
                        <a:spcAft>
                          <a:spcPts val="0"/>
                        </a:spcAft>
                        <a:buNone/>
                      </a:pPr>
                      <a:r>
                        <a:rPr lang="en" sz="1200"/>
                        <a:t>Redesigning the Syllabus</a:t>
                      </a:r>
                      <a:endParaRPr sz="1200"/>
                    </a:p>
                    <a:p>
                      <a:pPr marL="0" lvl="0" indent="0" algn="l" rtl="0">
                        <a:lnSpc>
                          <a:spcPct val="115000"/>
                        </a:lnSpc>
                        <a:spcBef>
                          <a:spcPts val="300"/>
                        </a:spcBef>
                        <a:spcAft>
                          <a:spcPts val="0"/>
                        </a:spcAft>
                        <a:buNone/>
                      </a:pPr>
                      <a:r>
                        <a:rPr lang="en" sz="1200"/>
                        <a:t>Creating a Welcoming Canvas Home Page</a:t>
                      </a:r>
                      <a:endParaRPr sz="1200"/>
                    </a:p>
                    <a:p>
                      <a:pPr marL="0" lvl="0" indent="0" algn="l" rtl="0">
                        <a:lnSpc>
                          <a:spcPct val="115000"/>
                        </a:lnSpc>
                        <a:spcBef>
                          <a:spcPts val="300"/>
                        </a:spcBef>
                        <a:spcAft>
                          <a:spcPts val="0"/>
                        </a:spcAft>
                        <a:buNone/>
                      </a:pPr>
                      <a:endParaRPr sz="1100"/>
                    </a:p>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Modifying a COR</a:t>
                      </a:r>
                      <a:endParaRPr sz="1200"/>
                    </a:p>
                    <a:p>
                      <a:pPr marL="0" lvl="0" indent="0" algn="l" rtl="0">
                        <a:lnSpc>
                          <a:spcPct val="115000"/>
                        </a:lnSpc>
                        <a:spcBef>
                          <a:spcPts val="300"/>
                        </a:spcBef>
                        <a:spcAft>
                          <a:spcPts val="0"/>
                        </a:spcAft>
                        <a:buNone/>
                      </a:pPr>
                      <a:r>
                        <a:rPr lang="en" sz="1200"/>
                        <a:t>Redesigning Course Content</a:t>
                      </a:r>
                      <a:endParaRPr sz="1200"/>
                    </a:p>
                    <a:p>
                      <a:pPr marL="0" lvl="0" indent="0" algn="l" rtl="0">
                        <a:lnSpc>
                          <a:spcPct val="115000"/>
                        </a:lnSpc>
                        <a:spcBef>
                          <a:spcPts val="300"/>
                        </a:spcBef>
                        <a:spcAft>
                          <a:spcPts val="0"/>
                        </a:spcAft>
                        <a:buNone/>
                      </a:pPr>
                      <a:r>
                        <a:rPr lang="en" sz="1200"/>
                        <a:t>Creating an Inclusive and Empowering Zoom Classroom</a:t>
                      </a:r>
                      <a:endParaRPr sz="1200"/>
                    </a:p>
                    <a:p>
                      <a:pPr marL="0" lvl="0" indent="0" algn="l" rtl="0">
                        <a:lnSpc>
                          <a:spcPct val="115000"/>
                        </a:lnSpc>
                        <a:spcBef>
                          <a:spcPts val="300"/>
                        </a:spcBef>
                        <a:spcAft>
                          <a:spcPts val="0"/>
                        </a:spcAft>
                        <a:buNone/>
                      </a:pPr>
                      <a:r>
                        <a:rPr lang="en" sz="1200"/>
                        <a:t>101 Active Learning Strategies</a:t>
                      </a:r>
                      <a:endParaRPr sz="1200"/>
                    </a:p>
                    <a:p>
                      <a:pPr marL="0" lvl="0" indent="0" algn="l" rtl="0">
                        <a:lnSpc>
                          <a:spcPct val="115000"/>
                        </a:lnSpc>
                        <a:spcBef>
                          <a:spcPts val="300"/>
                        </a:spcBef>
                        <a:spcAft>
                          <a:spcPts val="0"/>
                        </a:spcAft>
                        <a:buNone/>
                      </a:pPr>
                      <a:r>
                        <a:rPr lang="en" sz="1200"/>
                        <a:t>Making Assignments More Transparent</a:t>
                      </a:r>
                      <a:endParaRPr sz="1200"/>
                    </a:p>
                    <a:p>
                      <a:pPr marL="0" lvl="0" indent="0" algn="l" rtl="0">
                        <a:lnSpc>
                          <a:spcPct val="115000"/>
                        </a:lnSpc>
                        <a:spcBef>
                          <a:spcPts val="300"/>
                        </a:spcBef>
                        <a:spcAft>
                          <a:spcPts val="300"/>
                        </a:spcAft>
                        <a:buNone/>
                      </a:pPr>
                      <a:r>
                        <a:rPr lang="en" sz="1200"/>
                        <a:t>Grading Through an Equity Lens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943400" y="483150"/>
            <a:ext cx="6240300" cy="904800"/>
          </a:xfrm>
          <a:prstGeom prst="rect">
            <a:avLst/>
          </a:prstGeom>
        </p:spPr>
        <p:txBody>
          <a:bodyPr spcFirstLastPara="1" wrap="square" lIns="34275" tIns="34275" rIns="34275" bIns="34275" anchor="b" anchorCtr="0">
            <a:normAutofit fontScale="90000"/>
          </a:bodyPr>
          <a:lstStyle/>
          <a:p>
            <a:pPr marL="0" lvl="0" indent="0" algn="l" rtl="0">
              <a:spcBef>
                <a:spcPts val="0"/>
              </a:spcBef>
              <a:spcAft>
                <a:spcPts val="0"/>
              </a:spcAft>
              <a:buNone/>
            </a:pPr>
            <a:r>
              <a:rPr lang="en"/>
              <a:t>San Diego Mesa College:</a:t>
            </a:r>
            <a:endParaRPr/>
          </a:p>
          <a:p>
            <a:pPr marL="0" lvl="0" indent="0" algn="l" rtl="0">
              <a:lnSpc>
                <a:spcPct val="100000"/>
              </a:lnSpc>
              <a:spcBef>
                <a:spcPts val="0"/>
              </a:spcBef>
              <a:spcAft>
                <a:spcPts val="0"/>
              </a:spcAft>
              <a:buNone/>
            </a:pPr>
            <a:r>
              <a:rPr lang="en" sz="3088">
                <a:solidFill>
                  <a:schemeClr val="dk1"/>
                </a:solidFill>
                <a:latin typeface="Times New Roman"/>
                <a:ea typeface="Times New Roman"/>
                <a:cs typeface="Times New Roman"/>
                <a:sym typeface="Times New Roman"/>
              </a:rPr>
              <a:t>13 Point Strategic Action Plan </a:t>
            </a:r>
            <a:endParaRPr sz="3088">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ct val="103597"/>
              <a:buFont typeface="Arial"/>
              <a:buNone/>
            </a:pPr>
            <a:r>
              <a:rPr lang="en" sz="3088">
                <a:solidFill>
                  <a:schemeClr val="dk1"/>
                </a:solidFill>
                <a:latin typeface="Times New Roman"/>
                <a:ea typeface="Times New Roman"/>
                <a:cs typeface="Times New Roman"/>
                <a:sym typeface="Times New Roman"/>
              </a:rPr>
              <a:t>for Racial &amp; Social Justice</a:t>
            </a:r>
            <a:endParaRPr sz="2588">
              <a:solidFill>
                <a:schemeClr val="dk1"/>
              </a:solidFill>
            </a:endParaRPr>
          </a:p>
        </p:txBody>
      </p:sp>
      <p:sp>
        <p:nvSpPr>
          <p:cNvPr id="105" name="Google Shape;105;p17"/>
          <p:cNvSpPr txBox="1">
            <a:spLocks noGrp="1"/>
          </p:cNvSpPr>
          <p:nvPr>
            <p:ph type="body" idx="1"/>
          </p:nvPr>
        </p:nvSpPr>
        <p:spPr>
          <a:xfrm>
            <a:off x="813275" y="1871125"/>
            <a:ext cx="8030100" cy="2773200"/>
          </a:xfrm>
          <a:prstGeom prst="rect">
            <a:avLst/>
          </a:prstGeom>
        </p:spPr>
        <p:txBody>
          <a:bodyPr spcFirstLastPara="1" wrap="square" lIns="34275" tIns="34275" rIns="34275" bIns="34275" anchor="t" anchorCtr="0">
            <a:normAutofit/>
          </a:bodyPr>
          <a:lstStyle/>
          <a:p>
            <a:pPr marL="0" lvl="0" indent="0" algn="l" rtl="0">
              <a:spcBef>
                <a:spcPts val="800"/>
              </a:spcBef>
              <a:spcAft>
                <a:spcPts val="0"/>
              </a:spcAft>
              <a:buNone/>
            </a:pPr>
            <a:r>
              <a:rPr lang="en" sz="1500"/>
              <a:t>The 13 Point </a:t>
            </a:r>
            <a:r>
              <a:rPr lang="en" sz="1500">
                <a:solidFill>
                  <a:schemeClr val="dk1"/>
                </a:solidFill>
              </a:rPr>
              <a:t>Strategic Action Plan for Racial &amp; Social Justice is a comprehensive vision for campus-wide efforts based on community organizational plans.  The action plan calls for a college-wide commitments to DEI, Community Involvement, Accountability and Transparency, and Restorative Justice through 13 “actions”:</a:t>
            </a:r>
            <a:endParaRPr sz="1500"/>
          </a:p>
        </p:txBody>
      </p:sp>
      <p:pic>
        <p:nvPicPr>
          <p:cNvPr id="106" name="Google Shape;106;p17"/>
          <p:cNvPicPr preferRelativeResize="0"/>
          <p:nvPr/>
        </p:nvPicPr>
        <p:blipFill>
          <a:blip r:embed="rId3">
            <a:alphaModFix/>
          </a:blip>
          <a:stretch>
            <a:fillRect/>
          </a:stretch>
        </p:blipFill>
        <p:spPr>
          <a:xfrm>
            <a:off x="6885275" y="171801"/>
            <a:ext cx="2063226" cy="1527501"/>
          </a:xfrm>
          <a:prstGeom prst="rect">
            <a:avLst/>
          </a:prstGeom>
          <a:noFill/>
          <a:ln>
            <a:noFill/>
          </a:ln>
          <a:effectLst>
            <a:outerShdw blurRad="57150" dist="19050" dir="5400000" algn="bl" rotWithShape="0">
              <a:srgbClr val="000000">
                <a:alpha val="50000"/>
              </a:srgbClr>
            </a:outerShdw>
          </a:effectLst>
        </p:spPr>
      </p:pic>
      <p:graphicFrame>
        <p:nvGraphicFramePr>
          <p:cNvPr id="107" name="Google Shape;107;p17"/>
          <p:cNvGraphicFramePr/>
          <p:nvPr/>
        </p:nvGraphicFramePr>
        <p:xfrm>
          <a:off x="952500" y="2891700"/>
          <a:ext cx="3000000" cy="3000000"/>
        </p:xfrm>
        <a:graphic>
          <a:graphicData uri="http://schemas.openxmlformats.org/drawingml/2006/table">
            <a:tbl>
              <a:tblPr>
                <a:noFill/>
                <a:tableStyleId>{FE57EAF3-6B57-444C-8A87-56B4CE5CF136}</a:tableStyleId>
              </a:tblPr>
              <a:tblGrid>
                <a:gridCol w="3912950">
                  <a:extLst>
                    <a:ext uri="{9D8B030D-6E8A-4147-A177-3AD203B41FA5}">
                      <a16:colId xmlns:a16="http://schemas.microsoft.com/office/drawing/2014/main" val="20000"/>
                    </a:ext>
                  </a:extLst>
                </a:gridCol>
                <a:gridCol w="3912950">
                  <a:extLst>
                    <a:ext uri="{9D8B030D-6E8A-4147-A177-3AD203B41FA5}">
                      <a16:colId xmlns:a16="http://schemas.microsoft.com/office/drawing/2014/main" val="20001"/>
                    </a:ext>
                  </a:extLst>
                </a:gridCol>
              </a:tblGrid>
              <a:tr h="1889725">
                <a:tc>
                  <a:txBody>
                    <a:bodyPr/>
                    <a:lstStyle/>
                    <a:p>
                      <a:pPr marL="457200" lvl="0" indent="-311150" algn="l" rtl="0">
                        <a:spcBef>
                          <a:spcPts val="0"/>
                        </a:spcBef>
                        <a:spcAft>
                          <a:spcPts val="0"/>
                        </a:spcAft>
                        <a:buSzPts val="1300"/>
                        <a:buChar char="●"/>
                      </a:pPr>
                      <a:r>
                        <a:rPr lang="en" sz="1300"/>
                        <a:t>Develop a proactive hiring plan</a:t>
                      </a:r>
                      <a:endParaRPr sz="1300"/>
                    </a:p>
                    <a:p>
                      <a:pPr marL="457200" lvl="0" indent="-311150" algn="l" rtl="0">
                        <a:spcBef>
                          <a:spcPts val="0"/>
                        </a:spcBef>
                        <a:spcAft>
                          <a:spcPts val="0"/>
                        </a:spcAft>
                        <a:buSzPts val="1300"/>
                        <a:buChar char="●"/>
                      </a:pPr>
                      <a:r>
                        <a:rPr lang="en" sz="1300"/>
                        <a:t>Provide campus DEI training</a:t>
                      </a:r>
                      <a:endParaRPr sz="1300"/>
                    </a:p>
                    <a:p>
                      <a:pPr marL="457200" lvl="0" indent="-311150" algn="l" rtl="0">
                        <a:spcBef>
                          <a:spcPts val="0"/>
                        </a:spcBef>
                        <a:spcAft>
                          <a:spcPts val="0"/>
                        </a:spcAft>
                        <a:buSzPts val="1300"/>
                        <a:buFont typeface="Libre Franklin"/>
                        <a:buChar char="●"/>
                      </a:pPr>
                      <a:r>
                        <a:rPr lang="en" sz="1300">
                          <a:latin typeface="Libre Franklin"/>
                          <a:ea typeface="Libre Franklin"/>
                          <a:cs typeface="Libre Franklin"/>
                          <a:sym typeface="Libre Franklin"/>
                        </a:rPr>
                        <a:t>Provide evidence of DEI training for employee evaluation and advancement</a:t>
                      </a:r>
                      <a:endParaRPr sz="1300">
                        <a:latin typeface="Libre Franklin"/>
                        <a:ea typeface="Libre Franklin"/>
                        <a:cs typeface="Libre Franklin"/>
                        <a:sym typeface="Libre Franklin"/>
                      </a:endParaRPr>
                    </a:p>
                    <a:p>
                      <a:pPr marL="457200" lvl="0" indent="-311150" algn="l" rtl="0">
                        <a:spcBef>
                          <a:spcPts val="0"/>
                        </a:spcBef>
                        <a:spcAft>
                          <a:spcPts val="0"/>
                        </a:spcAft>
                        <a:buSzPts val="1300"/>
                        <a:buFont typeface="Libre Franklin"/>
                        <a:buChar char="●"/>
                      </a:pPr>
                      <a:r>
                        <a:rPr lang="en" sz="1300">
                          <a:latin typeface="Libre Franklin"/>
                          <a:ea typeface="Libre Franklin"/>
                          <a:cs typeface="Libre Franklin"/>
                          <a:sym typeface="Libre Franklin"/>
                        </a:rPr>
                        <a:t>Evaluate and improve DEI in classrooms</a:t>
                      </a:r>
                      <a:endParaRPr sz="1300">
                        <a:latin typeface="Libre Franklin"/>
                        <a:ea typeface="Libre Franklin"/>
                        <a:cs typeface="Libre Franklin"/>
                        <a:sym typeface="Libre Franklin"/>
                      </a:endParaRPr>
                    </a:p>
                    <a:p>
                      <a:pPr marL="457200" lvl="0" indent="-311150" algn="l" rtl="0">
                        <a:spcBef>
                          <a:spcPts val="0"/>
                        </a:spcBef>
                        <a:spcAft>
                          <a:spcPts val="0"/>
                        </a:spcAft>
                        <a:buSzPts val="1300"/>
                        <a:buFont typeface="Libre Franklin"/>
                        <a:buChar char="●"/>
                      </a:pPr>
                      <a:r>
                        <a:rPr lang="en" sz="1300">
                          <a:latin typeface="Libre Franklin"/>
                          <a:ea typeface="Libre Franklin"/>
                          <a:cs typeface="Libre Franklin"/>
                          <a:sym typeface="Libre Franklin"/>
                        </a:rPr>
                        <a:t>Evaluate and improve DEI in departments</a:t>
                      </a:r>
                      <a:endParaRPr sz="1300">
                        <a:latin typeface="Libre Franklin"/>
                        <a:ea typeface="Libre Franklin"/>
                        <a:cs typeface="Libre Franklin"/>
                        <a:sym typeface="Libre Franklin"/>
                      </a:endParaRPr>
                    </a:p>
                    <a:p>
                      <a:pPr marL="457200" lvl="0" indent="-311150" algn="l" rtl="0">
                        <a:spcBef>
                          <a:spcPts val="0"/>
                        </a:spcBef>
                        <a:spcAft>
                          <a:spcPts val="0"/>
                        </a:spcAft>
                        <a:buSzPts val="1300"/>
                        <a:buFont typeface="Libre Franklin"/>
                        <a:buChar char="●"/>
                      </a:pPr>
                      <a:r>
                        <a:rPr lang="en" sz="1300">
                          <a:latin typeface="Libre Franklin"/>
                          <a:ea typeface="Libre Franklin"/>
                          <a:cs typeface="Libre Franklin"/>
                          <a:sym typeface="Libre Franklin"/>
                        </a:rPr>
                        <a:t>Evaluate and improve DEI in schools</a:t>
                      </a:r>
                      <a:endParaRPr sz="1300">
                        <a:latin typeface="Libre Franklin"/>
                        <a:ea typeface="Libre Franklin"/>
                        <a:cs typeface="Libre Franklin"/>
                        <a:sym typeface="Libre Franklin"/>
                      </a:endParaRPr>
                    </a:p>
                    <a:p>
                      <a:pPr marL="457200" lvl="0" indent="-311150" algn="l" rtl="0">
                        <a:spcBef>
                          <a:spcPts val="0"/>
                        </a:spcBef>
                        <a:spcAft>
                          <a:spcPts val="0"/>
                        </a:spcAft>
                        <a:buSzPts val="1300"/>
                        <a:buFont typeface="Libre Franklin"/>
                        <a:buChar char="●"/>
                      </a:pPr>
                      <a:r>
                        <a:rPr lang="en" sz="1300">
                          <a:latin typeface="Libre Franklin"/>
                          <a:ea typeface="Libre Franklin"/>
                          <a:cs typeface="Libre Franklin"/>
                          <a:sym typeface="Libre Franklin"/>
                        </a:rPr>
                        <a:t>Evaluate and improve DEI in administration</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1150" algn="l" rtl="0">
                        <a:spcBef>
                          <a:spcPts val="0"/>
                        </a:spcBef>
                        <a:spcAft>
                          <a:spcPts val="0"/>
                        </a:spcAft>
                        <a:buSzPts val="1300"/>
                        <a:buChar char="●"/>
                      </a:pPr>
                      <a:r>
                        <a:rPr lang="en" sz="1300"/>
                        <a:t>Provide sense of belonging via services, activities, spaces</a:t>
                      </a:r>
                      <a:endParaRPr sz="1300"/>
                    </a:p>
                    <a:p>
                      <a:pPr marL="457200" lvl="0" indent="-311150" algn="l" rtl="0">
                        <a:spcBef>
                          <a:spcPts val="0"/>
                        </a:spcBef>
                        <a:spcAft>
                          <a:spcPts val="0"/>
                        </a:spcAft>
                        <a:buSzPts val="1300"/>
                        <a:buChar char="●"/>
                      </a:pPr>
                      <a:r>
                        <a:rPr lang="en" sz="1300"/>
                        <a:t>Provide sense of belonging via Ethnic Studies curricula and programs</a:t>
                      </a:r>
                      <a:endParaRPr sz="1300"/>
                    </a:p>
                    <a:p>
                      <a:pPr marL="457200" lvl="0" indent="-311150" algn="l" rtl="0">
                        <a:spcBef>
                          <a:spcPts val="0"/>
                        </a:spcBef>
                        <a:spcAft>
                          <a:spcPts val="0"/>
                        </a:spcAft>
                        <a:buSzPts val="1300"/>
                        <a:buChar char="●"/>
                      </a:pPr>
                      <a:r>
                        <a:rPr lang="en" sz="1300"/>
                        <a:t>Provide sense of belonging via campus climate</a:t>
                      </a:r>
                      <a:endParaRPr sz="1300"/>
                    </a:p>
                    <a:p>
                      <a:pPr marL="457200" lvl="0" indent="-311150" algn="l" rtl="0">
                        <a:spcBef>
                          <a:spcPts val="0"/>
                        </a:spcBef>
                        <a:spcAft>
                          <a:spcPts val="0"/>
                        </a:spcAft>
                        <a:buSzPts val="1300"/>
                        <a:buChar char="●"/>
                      </a:pPr>
                      <a:r>
                        <a:rPr lang="en" sz="1300"/>
                        <a:t>Expand DEI positions and influence</a:t>
                      </a:r>
                      <a:endParaRPr sz="1300"/>
                    </a:p>
                    <a:p>
                      <a:pPr marL="457200" lvl="0" indent="-311150" algn="l" rtl="0">
                        <a:spcBef>
                          <a:spcPts val="0"/>
                        </a:spcBef>
                        <a:spcAft>
                          <a:spcPts val="0"/>
                        </a:spcAft>
                        <a:buSzPts val="1300"/>
                        <a:buChar char="●"/>
                      </a:pPr>
                      <a:r>
                        <a:rPr lang="en" sz="1300"/>
                        <a:t>Conduct annual DEI evaluations</a:t>
                      </a:r>
                      <a:endParaRPr sz="1300"/>
                    </a:p>
                    <a:p>
                      <a:pPr marL="457200" lvl="0" indent="-311150" algn="l" rtl="0">
                        <a:spcBef>
                          <a:spcPts val="0"/>
                        </a:spcBef>
                        <a:spcAft>
                          <a:spcPts val="0"/>
                        </a:spcAft>
                        <a:buSzPts val="1300"/>
                        <a:buChar char="●"/>
                      </a:pPr>
                      <a:r>
                        <a:rPr lang="en" sz="1300"/>
                        <a:t>DEI data analysis report and integration</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ASCCC Curriculum Inst. 2020 Theme">
  <a:themeElements>
    <a:clrScheme name="ASCCC Curriculum Inst. 2020 Theme">
      <a:dk1>
        <a:srgbClr val="0A3D57"/>
      </a:dk1>
      <a:lt1>
        <a:srgbClr val="FFFFFF"/>
      </a:lt1>
      <a:dk2>
        <a:srgbClr val="A7A7A7"/>
      </a:dk2>
      <a:lt2>
        <a:srgbClr val="535353"/>
      </a:lt2>
      <a:accent1>
        <a:srgbClr val="189B5A"/>
      </a:accent1>
      <a:accent2>
        <a:srgbClr val="7454B6"/>
      </a:accent2>
      <a:accent3>
        <a:srgbClr val="86D6F3"/>
      </a:accent3>
      <a:accent4>
        <a:srgbClr val="9EDA5C"/>
      </a:accent4>
      <a:accent5>
        <a:srgbClr val="007E48"/>
      </a:accent5>
      <a:accent6>
        <a:srgbClr val="63CBE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2531</Words>
  <Application>Microsoft Office PowerPoint</Application>
  <PresentationFormat>On-screen Show (16:9)</PresentationFormat>
  <Paragraphs>141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Verdana</vt:lpstr>
      <vt:lpstr>Arial</vt:lpstr>
      <vt:lpstr>Calibri</vt:lpstr>
      <vt:lpstr>Libre Franklin</vt:lpstr>
      <vt:lpstr>Palatino</vt:lpstr>
      <vt:lpstr>Times New Roman</vt:lpstr>
      <vt:lpstr>ASCCC Curriculum Inst. 2020 Theme</vt:lpstr>
      <vt:lpstr>Beyond Buzzwords Creating a Culture of Accountability Around Diversity, Equity, and Inclusion</vt:lpstr>
      <vt:lpstr>Introduction</vt:lpstr>
      <vt:lpstr>DEI Efforts at CCCs</vt:lpstr>
      <vt:lpstr>DEI Efforts at CCCs</vt:lpstr>
      <vt:lpstr>DEI Efforts at CCCs</vt:lpstr>
      <vt:lpstr>Governor’s Recovery with Equity Report</vt:lpstr>
      <vt:lpstr>Small Group Discussion Prompt #1</vt:lpstr>
      <vt:lpstr>Long Beach City College Cultural Curriculum Audit</vt:lpstr>
      <vt:lpstr>San Diego Mesa College: 13 Point Strategic Action Plan  for Racial &amp; Social Justice</vt:lpstr>
      <vt:lpstr>Los Rios Community College District: Incorporating DEI  into Faculty Evaluations</vt:lpstr>
      <vt:lpstr>Los Angeles Community College District Project Match</vt:lpstr>
      <vt:lpstr>Small Group Discussion #2</vt:lpstr>
      <vt:lpstr>Cheryl Aschenbach  ASCCC Executive Committee Secretary caschenbach@lassencollege.edu  Manuel J. Vélez  ASCCC Executive Committee South Representative mvelez@sdccd.edu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Buzzwords Creating a Culture of Accountability Around Diversity, Equity, and Inclusion</dc:title>
  <dc:creator>Edie Martinelli</dc:creator>
  <cp:lastModifiedBy>Edie</cp:lastModifiedBy>
  <cp:revision>1</cp:revision>
  <dcterms:modified xsi:type="dcterms:W3CDTF">2021-06-17T17:54:18Z</dcterms:modified>
</cp:coreProperties>
</file>