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7"/>
  </p:notesMasterIdLst>
  <p:handoutMasterIdLst>
    <p:handoutMasterId r:id="rId38"/>
  </p:handoutMasterIdLst>
  <p:sldIdLst>
    <p:sldId id="256" r:id="rId2"/>
    <p:sldId id="257" r:id="rId3"/>
    <p:sldId id="261" r:id="rId4"/>
    <p:sldId id="260" r:id="rId5"/>
    <p:sldId id="290" r:id="rId6"/>
    <p:sldId id="269" r:id="rId7"/>
    <p:sldId id="270" r:id="rId8"/>
    <p:sldId id="271" r:id="rId9"/>
    <p:sldId id="272" r:id="rId10"/>
    <p:sldId id="273" r:id="rId11"/>
    <p:sldId id="274" r:id="rId12"/>
    <p:sldId id="275" r:id="rId13"/>
    <p:sldId id="276" r:id="rId14"/>
    <p:sldId id="277" r:id="rId15"/>
    <p:sldId id="292" r:id="rId16"/>
    <p:sldId id="278" r:id="rId17"/>
    <p:sldId id="279" r:id="rId18"/>
    <p:sldId id="293" r:id="rId19"/>
    <p:sldId id="294" r:id="rId20"/>
    <p:sldId id="295" r:id="rId21"/>
    <p:sldId id="280" r:id="rId22"/>
    <p:sldId id="263" r:id="rId23"/>
    <p:sldId id="264" r:id="rId24"/>
    <p:sldId id="265" r:id="rId25"/>
    <p:sldId id="266" r:id="rId26"/>
    <p:sldId id="267" r:id="rId27"/>
    <p:sldId id="268" r:id="rId28"/>
    <p:sldId id="281" r:id="rId29"/>
    <p:sldId id="289" r:id="rId30"/>
    <p:sldId id="282" r:id="rId31"/>
    <p:sldId id="283" r:id="rId32"/>
    <p:sldId id="284" r:id="rId33"/>
    <p:sldId id="291" r:id="rId34"/>
    <p:sldId id="288" r:id="rId35"/>
    <p:sldId id="287"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FEC6CB-099F-4F14-8587-69A4D4DB41A7}" v="1" dt="2021-06-16T04:29:03.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0"/>
    <p:restoredTop sz="79873" autoAdjust="0"/>
  </p:normalViewPr>
  <p:slideViewPr>
    <p:cSldViewPr snapToGrid="0" snapToObjects="1">
      <p:cViewPr varScale="1">
        <p:scale>
          <a:sx n="76" d="100"/>
          <a:sy n="76" d="100"/>
        </p:scale>
        <p:origin x="824" y="88"/>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Bean" userId="0d8acacb-9479-4755-afc3-7abd1af15332" providerId="ADAL" clId="{EBFEC6CB-099F-4F14-8587-69A4D4DB41A7}"/>
    <pc:docChg chg="modSld">
      <pc:chgData name="Michelle  Bean" userId="0d8acacb-9479-4755-afc3-7abd1af15332" providerId="ADAL" clId="{EBFEC6CB-099F-4F14-8587-69A4D4DB41A7}" dt="2021-06-16T04:29:51.375" v="5" actId="113"/>
      <pc:docMkLst>
        <pc:docMk/>
      </pc:docMkLst>
      <pc:sldChg chg="modSp mod">
        <pc:chgData name="Michelle  Bean" userId="0d8acacb-9479-4755-afc3-7abd1af15332" providerId="ADAL" clId="{EBFEC6CB-099F-4F14-8587-69A4D4DB41A7}" dt="2021-06-16T04:27:06.730" v="0" actId="13926"/>
        <pc:sldMkLst>
          <pc:docMk/>
          <pc:sldMk cId="0" sldId="270"/>
        </pc:sldMkLst>
        <pc:spChg chg="mod">
          <ac:chgData name="Michelle  Bean" userId="0d8acacb-9479-4755-afc3-7abd1af15332" providerId="ADAL" clId="{EBFEC6CB-099F-4F14-8587-69A4D4DB41A7}" dt="2021-06-16T04:27:06.730" v="0" actId="13926"/>
          <ac:spMkLst>
            <pc:docMk/>
            <pc:sldMk cId="0" sldId="270"/>
            <ac:spMk id="358" creationId="{00000000-0000-0000-0000-000000000000}"/>
          </ac:spMkLst>
        </pc:spChg>
      </pc:sldChg>
      <pc:sldChg chg="modSp mod">
        <pc:chgData name="Michelle  Bean" userId="0d8acacb-9479-4755-afc3-7abd1af15332" providerId="ADAL" clId="{EBFEC6CB-099F-4F14-8587-69A4D4DB41A7}" dt="2021-06-16T04:29:03.629" v="4" actId="14100"/>
        <pc:sldMkLst>
          <pc:docMk/>
          <pc:sldMk cId="0" sldId="280"/>
        </pc:sldMkLst>
        <pc:spChg chg="mod">
          <ac:chgData name="Michelle  Bean" userId="0d8acacb-9479-4755-afc3-7abd1af15332" providerId="ADAL" clId="{EBFEC6CB-099F-4F14-8587-69A4D4DB41A7}" dt="2021-06-16T04:29:03.629" v="4" actId="14100"/>
          <ac:spMkLst>
            <pc:docMk/>
            <pc:sldMk cId="0" sldId="280"/>
            <ac:spMk id="3" creationId="{6AC4472E-A3C1-4922-994A-FEB5E2041ED2}"/>
          </ac:spMkLst>
        </pc:spChg>
      </pc:sldChg>
      <pc:sldChg chg="modSp mod">
        <pc:chgData name="Michelle  Bean" userId="0d8acacb-9479-4755-afc3-7abd1af15332" providerId="ADAL" clId="{EBFEC6CB-099F-4F14-8587-69A4D4DB41A7}" dt="2021-06-16T04:29:51.375" v="5" actId="113"/>
        <pc:sldMkLst>
          <pc:docMk/>
          <pc:sldMk cId="0" sldId="283"/>
        </pc:sldMkLst>
        <pc:spChg chg="mod">
          <ac:chgData name="Michelle  Bean" userId="0d8acacb-9479-4755-afc3-7abd1af15332" providerId="ADAL" clId="{EBFEC6CB-099F-4F14-8587-69A4D4DB41A7}" dt="2021-06-16T04:29:51.375" v="5" actId="113"/>
          <ac:spMkLst>
            <pc:docMk/>
            <pc:sldMk cId="0" sldId="283"/>
            <ac:spMk id="5" creationId="{A8981182-21C0-4B9D-A10D-E2ACFF74330F}"/>
          </ac:spMkLst>
        </pc:spChg>
      </pc:sldChg>
      <pc:sldChg chg="modSp mod">
        <pc:chgData name="Michelle  Bean" userId="0d8acacb-9479-4755-afc3-7abd1af15332" providerId="ADAL" clId="{EBFEC6CB-099F-4F14-8587-69A4D4DB41A7}" dt="2021-06-16T04:27:55.727" v="2" actId="20577"/>
        <pc:sldMkLst>
          <pc:docMk/>
          <pc:sldMk cId="2681168625" sldId="292"/>
        </pc:sldMkLst>
        <pc:spChg chg="mod">
          <ac:chgData name="Michelle  Bean" userId="0d8acacb-9479-4755-afc3-7abd1af15332" providerId="ADAL" clId="{EBFEC6CB-099F-4F14-8587-69A4D4DB41A7}" dt="2021-06-16T04:27:55.727" v="2" actId="20577"/>
          <ac:spMkLst>
            <pc:docMk/>
            <pc:sldMk cId="2681168625" sldId="292"/>
            <ac:spMk id="449"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C3437A-62D8-4CFE-A74E-147297496E64}"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6FB152D1-B02C-4F2A-B425-6A5DD96C8C30}">
      <dgm:prSet/>
      <dgm:spPr/>
      <dgm:t>
        <a:bodyPr/>
        <a:lstStyle/>
        <a:p>
          <a:r>
            <a:rPr lang="en-US"/>
            <a:t>Michelle Velasquez Bean, ASCCC Treasurer </a:t>
          </a:r>
        </a:p>
      </dgm:t>
    </dgm:pt>
    <dgm:pt modelId="{20F88A97-4315-4FBE-B14A-7E9C236BAF58}" type="parTrans" cxnId="{D7DBA215-C526-42FA-A56F-573BB847D942}">
      <dgm:prSet/>
      <dgm:spPr/>
      <dgm:t>
        <a:bodyPr/>
        <a:lstStyle/>
        <a:p>
          <a:endParaRPr lang="en-US"/>
        </a:p>
      </dgm:t>
    </dgm:pt>
    <dgm:pt modelId="{AD696653-9647-48F2-B3D4-DA34D45AF4EA}" type="sibTrans" cxnId="{D7DBA215-C526-42FA-A56F-573BB847D942}">
      <dgm:prSet/>
      <dgm:spPr/>
      <dgm:t>
        <a:bodyPr/>
        <a:lstStyle/>
        <a:p>
          <a:endParaRPr lang="en-US"/>
        </a:p>
      </dgm:t>
    </dgm:pt>
    <dgm:pt modelId="{D0D9E11C-EB66-4DF0-96E1-D8763B0B067C}">
      <dgm:prSet/>
      <dgm:spPr/>
      <dgm:t>
        <a:bodyPr/>
        <a:lstStyle/>
        <a:p>
          <a:r>
            <a:rPr lang="en-US"/>
            <a:t>Mario Rodriguez, Los Rios Community College District, Vice Chancellor of Finance and Administration</a:t>
          </a:r>
          <a:br>
            <a:rPr lang="en-US"/>
          </a:br>
          <a:endParaRPr lang="en-US"/>
        </a:p>
      </dgm:t>
    </dgm:pt>
    <dgm:pt modelId="{BE762E52-EA97-4191-B61E-3963EE2AB383}" type="parTrans" cxnId="{A369AF12-DDA8-4985-B6B6-2D00EEA9A202}">
      <dgm:prSet/>
      <dgm:spPr/>
      <dgm:t>
        <a:bodyPr/>
        <a:lstStyle/>
        <a:p>
          <a:endParaRPr lang="en-US"/>
        </a:p>
      </dgm:t>
    </dgm:pt>
    <dgm:pt modelId="{324E50E5-410D-4FA3-AD63-E22DB1A7B8ED}" type="sibTrans" cxnId="{A369AF12-DDA8-4985-B6B6-2D00EEA9A202}">
      <dgm:prSet/>
      <dgm:spPr/>
      <dgm:t>
        <a:bodyPr/>
        <a:lstStyle/>
        <a:p>
          <a:endParaRPr lang="en-US"/>
        </a:p>
      </dgm:t>
    </dgm:pt>
    <dgm:pt modelId="{ABCD304F-7EB4-4960-8295-5C77D5DCA416}" type="pres">
      <dgm:prSet presAssocID="{DBC3437A-62D8-4CFE-A74E-147297496E64}" presName="linear" presStyleCnt="0">
        <dgm:presLayoutVars>
          <dgm:animLvl val="lvl"/>
          <dgm:resizeHandles val="exact"/>
        </dgm:presLayoutVars>
      </dgm:prSet>
      <dgm:spPr/>
    </dgm:pt>
    <dgm:pt modelId="{CFF0B9CA-6001-422D-90AC-12EA69C05ECC}" type="pres">
      <dgm:prSet presAssocID="{6FB152D1-B02C-4F2A-B425-6A5DD96C8C30}" presName="parentText" presStyleLbl="node1" presStyleIdx="0" presStyleCnt="2">
        <dgm:presLayoutVars>
          <dgm:chMax val="0"/>
          <dgm:bulletEnabled val="1"/>
        </dgm:presLayoutVars>
      </dgm:prSet>
      <dgm:spPr/>
    </dgm:pt>
    <dgm:pt modelId="{74E0531B-C7EB-4BB4-A4A8-C16101B57D0F}" type="pres">
      <dgm:prSet presAssocID="{AD696653-9647-48F2-B3D4-DA34D45AF4EA}" presName="spacer" presStyleCnt="0"/>
      <dgm:spPr/>
    </dgm:pt>
    <dgm:pt modelId="{C8BBFE61-5F85-48F8-A525-C062E2353FB5}" type="pres">
      <dgm:prSet presAssocID="{D0D9E11C-EB66-4DF0-96E1-D8763B0B067C}" presName="parentText" presStyleLbl="node1" presStyleIdx="1" presStyleCnt="2">
        <dgm:presLayoutVars>
          <dgm:chMax val="0"/>
          <dgm:bulletEnabled val="1"/>
        </dgm:presLayoutVars>
      </dgm:prSet>
      <dgm:spPr/>
    </dgm:pt>
  </dgm:ptLst>
  <dgm:cxnLst>
    <dgm:cxn modelId="{5B3ED503-7ECC-4F6F-9264-93D57F578452}" type="presOf" srcId="{6FB152D1-B02C-4F2A-B425-6A5DD96C8C30}" destId="{CFF0B9CA-6001-422D-90AC-12EA69C05ECC}" srcOrd="0" destOrd="0" presId="urn:microsoft.com/office/officeart/2005/8/layout/vList2"/>
    <dgm:cxn modelId="{A369AF12-DDA8-4985-B6B6-2D00EEA9A202}" srcId="{DBC3437A-62D8-4CFE-A74E-147297496E64}" destId="{D0D9E11C-EB66-4DF0-96E1-D8763B0B067C}" srcOrd="1" destOrd="0" parTransId="{BE762E52-EA97-4191-B61E-3963EE2AB383}" sibTransId="{324E50E5-410D-4FA3-AD63-E22DB1A7B8ED}"/>
    <dgm:cxn modelId="{D7DBA215-C526-42FA-A56F-573BB847D942}" srcId="{DBC3437A-62D8-4CFE-A74E-147297496E64}" destId="{6FB152D1-B02C-4F2A-B425-6A5DD96C8C30}" srcOrd="0" destOrd="0" parTransId="{20F88A97-4315-4FBE-B14A-7E9C236BAF58}" sibTransId="{AD696653-9647-48F2-B3D4-DA34D45AF4EA}"/>
    <dgm:cxn modelId="{C909174E-FD90-4446-84D4-B323EDAC14E9}" type="presOf" srcId="{D0D9E11C-EB66-4DF0-96E1-D8763B0B067C}" destId="{C8BBFE61-5F85-48F8-A525-C062E2353FB5}" srcOrd="0" destOrd="0" presId="urn:microsoft.com/office/officeart/2005/8/layout/vList2"/>
    <dgm:cxn modelId="{CA1A6F4E-0879-461D-9F13-DD91B2E44385}" type="presOf" srcId="{DBC3437A-62D8-4CFE-A74E-147297496E64}" destId="{ABCD304F-7EB4-4960-8295-5C77D5DCA416}" srcOrd="0" destOrd="0" presId="urn:microsoft.com/office/officeart/2005/8/layout/vList2"/>
    <dgm:cxn modelId="{37E0A63F-7329-43D2-A1F0-088DE26A53B8}" type="presParOf" srcId="{ABCD304F-7EB4-4960-8295-5C77D5DCA416}" destId="{CFF0B9CA-6001-422D-90AC-12EA69C05ECC}" srcOrd="0" destOrd="0" presId="urn:microsoft.com/office/officeart/2005/8/layout/vList2"/>
    <dgm:cxn modelId="{814695D4-4FC6-48DC-ACA2-C8FD2EF00ACB}" type="presParOf" srcId="{ABCD304F-7EB4-4960-8295-5C77D5DCA416}" destId="{74E0531B-C7EB-4BB4-A4A8-C16101B57D0F}" srcOrd="1" destOrd="0" presId="urn:microsoft.com/office/officeart/2005/8/layout/vList2"/>
    <dgm:cxn modelId="{27E65C7C-6971-4A7B-893A-F03CA6E96F4E}" type="presParOf" srcId="{ABCD304F-7EB4-4960-8295-5C77D5DCA416}" destId="{C8BBFE61-5F85-48F8-A525-C062E2353FB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DD1783-7E0B-4218-96AA-FCA4BBB5BCFE}"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CCEA719A-C1E0-462A-8A18-A0653A359C3D}">
      <dgm:prSet/>
      <dgm:spPr/>
      <dgm:t>
        <a:bodyPr/>
        <a:lstStyle/>
        <a:p>
          <a:r>
            <a:rPr lang="en-US"/>
            <a:t>Overview of student centered funding formula</a:t>
          </a:r>
        </a:p>
      </dgm:t>
    </dgm:pt>
    <dgm:pt modelId="{4CCFE7B7-A875-46F3-B9AD-B788D34BC2BC}" type="parTrans" cxnId="{96028B59-2A2A-4621-82C4-61E214E18326}">
      <dgm:prSet/>
      <dgm:spPr/>
      <dgm:t>
        <a:bodyPr/>
        <a:lstStyle/>
        <a:p>
          <a:endParaRPr lang="en-US"/>
        </a:p>
      </dgm:t>
    </dgm:pt>
    <dgm:pt modelId="{096B8440-8E85-4B94-A356-72700693BF7C}" type="sibTrans" cxnId="{96028B59-2A2A-4621-82C4-61E214E18326}">
      <dgm:prSet/>
      <dgm:spPr/>
      <dgm:t>
        <a:bodyPr/>
        <a:lstStyle/>
        <a:p>
          <a:endParaRPr lang="en-US"/>
        </a:p>
      </dgm:t>
    </dgm:pt>
    <dgm:pt modelId="{41B94B69-3CD3-427C-9F04-89536DF6DF65}">
      <dgm:prSet/>
      <dgm:spPr/>
      <dgm:t>
        <a:bodyPr/>
        <a:lstStyle/>
        <a:p>
          <a:r>
            <a:rPr lang="en-US"/>
            <a:t>Impact on how local budget allocations</a:t>
          </a:r>
        </a:p>
      </dgm:t>
    </dgm:pt>
    <dgm:pt modelId="{8FE446D4-7E32-4DBC-959F-664BF97963F3}" type="parTrans" cxnId="{37B9BE5B-D6CF-400D-8DEE-50214B3F245C}">
      <dgm:prSet/>
      <dgm:spPr/>
      <dgm:t>
        <a:bodyPr/>
        <a:lstStyle/>
        <a:p>
          <a:endParaRPr lang="en-US"/>
        </a:p>
      </dgm:t>
    </dgm:pt>
    <dgm:pt modelId="{018C69DC-ADCA-4506-A931-414D36AD7A59}" type="sibTrans" cxnId="{37B9BE5B-D6CF-400D-8DEE-50214B3F245C}">
      <dgm:prSet/>
      <dgm:spPr/>
      <dgm:t>
        <a:bodyPr/>
        <a:lstStyle/>
        <a:p>
          <a:endParaRPr lang="en-US"/>
        </a:p>
      </dgm:t>
    </dgm:pt>
    <dgm:pt modelId="{19986480-C94B-4567-A65A-EE0948F902E0}">
      <dgm:prSet/>
      <dgm:spPr/>
      <dgm:t>
        <a:bodyPr/>
        <a:lstStyle/>
        <a:p>
          <a:r>
            <a:rPr lang="en-US"/>
            <a:t>Overview of state budget process</a:t>
          </a:r>
        </a:p>
      </dgm:t>
    </dgm:pt>
    <dgm:pt modelId="{706116C9-BDB0-4BA3-9FD6-10B00908AC39}" type="parTrans" cxnId="{82C012A6-D916-4757-8B6E-EB1F89499C34}">
      <dgm:prSet/>
      <dgm:spPr/>
      <dgm:t>
        <a:bodyPr/>
        <a:lstStyle/>
        <a:p>
          <a:endParaRPr lang="en-US"/>
        </a:p>
      </dgm:t>
    </dgm:pt>
    <dgm:pt modelId="{9B98ABAB-9B17-4ADE-8CAD-0666216BB610}" type="sibTrans" cxnId="{82C012A6-D916-4757-8B6E-EB1F89499C34}">
      <dgm:prSet/>
      <dgm:spPr/>
      <dgm:t>
        <a:bodyPr/>
        <a:lstStyle/>
        <a:p>
          <a:endParaRPr lang="en-US"/>
        </a:p>
      </dgm:t>
    </dgm:pt>
    <dgm:pt modelId="{78303FC8-F0C4-4DEB-9B4A-AA56043BD799}">
      <dgm:prSet/>
      <dgm:spPr/>
      <dgm:t>
        <a:bodyPr/>
        <a:lstStyle/>
        <a:p>
          <a:r>
            <a:rPr lang="en-US"/>
            <a:t>Overview of current budget proposals</a:t>
          </a:r>
        </a:p>
      </dgm:t>
    </dgm:pt>
    <dgm:pt modelId="{8B6F7642-2C07-4DEE-9545-47F8748B85A1}" type="parTrans" cxnId="{AA171372-81FD-4659-99B5-EF23062F8D5A}">
      <dgm:prSet/>
      <dgm:spPr/>
      <dgm:t>
        <a:bodyPr/>
        <a:lstStyle/>
        <a:p>
          <a:endParaRPr lang="en-US"/>
        </a:p>
      </dgm:t>
    </dgm:pt>
    <dgm:pt modelId="{1C8CF4F4-19E4-4D95-8EDF-0D2574330DB8}" type="sibTrans" cxnId="{AA171372-81FD-4659-99B5-EF23062F8D5A}">
      <dgm:prSet/>
      <dgm:spPr/>
      <dgm:t>
        <a:bodyPr/>
        <a:lstStyle/>
        <a:p>
          <a:endParaRPr lang="en-US"/>
        </a:p>
      </dgm:t>
    </dgm:pt>
    <dgm:pt modelId="{4534D683-4D67-47C6-9AE7-6AD7C021D333}">
      <dgm:prSet/>
      <dgm:spPr/>
      <dgm:t>
        <a:bodyPr/>
        <a:lstStyle/>
        <a:p>
          <a:r>
            <a:rPr lang="en-US"/>
            <a:t>Federal stimulus focused on mitigating impact on students</a:t>
          </a:r>
        </a:p>
      </dgm:t>
    </dgm:pt>
    <dgm:pt modelId="{FC11EF21-F618-4B9B-9FB3-70B94FC77609}" type="parTrans" cxnId="{79AACEC5-9B5D-420C-B3FA-5279B5A9B9F6}">
      <dgm:prSet/>
      <dgm:spPr/>
      <dgm:t>
        <a:bodyPr/>
        <a:lstStyle/>
        <a:p>
          <a:endParaRPr lang="en-US"/>
        </a:p>
      </dgm:t>
    </dgm:pt>
    <dgm:pt modelId="{D4793359-7360-4E9B-9068-2C605F2C6E6F}" type="sibTrans" cxnId="{79AACEC5-9B5D-420C-B3FA-5279B5A9B9F6}">
      <dgm:prSet/>
      <dgm:spPr/>
      <dgm:t>
        <a:bodyPr/>
        <a:lstStyle/>
        <a:p>
          <a:endParaRPr lang="en-US"/>
        </a:p>
      </dgm:t>
    </dgm:pt>
    <dgm:pt modelId="{17FD4714-04A9-457A-A937-A934B7B10D75}">
      <dgm:prSet/>
      <dgm:spPr/>
      <dgm:t>
        <a:bodyPr/>
        <a:lstStyle/>
        <a:p>
          <a:r>
            <a:rPr lang="en-US" dirty="0"/>
            <a:t>Involvement in budget discussions—the faculty role</a:t>
          </a:r>
        </a:p>
      </dgm:t>
    </dgm:pt>
    <dgm:pt modelId="{9F98B632-3D6B-4888-98A7-74A4C89C1BB1}" type="parTrans" cxnId="{9B033CD5-433A-4877-98B1-EA09A2852254}">
      <dgm:prSet/>
      <dgm:spPr/>
      <dgm:t>
        <a:bodyPr/>
        <a:lstStyle/>
        <a:p>
          <a:endParaRPr lang="en-US"/>
        </a:p>
      </dgm:t>
    </dgm:pt>
    <dgm:pt modelId="{2FC1E31A-78FD-45C2-B6B9-D27E34D05F52}" type="sibTrans" cxnId="{9B033CD5-433A-4877-98B1-EA09A2852254}">
      <dgm:prSet/>
      <dgm:spPr/>
      <dgm:t>
        <a:bodyPr/>
        <a:lstStyle/>
        <a:p>
          <a:endParaRPr lang="en-US"/>
        </a:p>
      </dgm:t>
    </dgm:pt>
    <dgm:pt modelId="{A22D6E72-5F8D-4710-9C67-3EF496E66DF0}" type="pres">
      <dgm:prSet presAssocID="{D5DD1783-7E0B-4218-96AA-FCA4BBB5BCFE}" presName="linear" presStyleCnt="0">
        <dgm:presLayoutVars>
          <dgm:animLvl val="lvl"/>
          <dgm:resizeHandles val="exact"/>
        </dgm:presLayoutVars>
      </dgm:prSet>
      <dgm:spPr/>
    </dgm:pt>
    <dgm:pt modelId="{187A2788-1286-4D17-BF0C-EF6B3ABE7695}" type="pres">
      <dgm:prSet presAssocID="{CCEA719A-C1E0-462A-8A18-A0653A359C3D}" presName="parentText" presStyleLbl="node1" presStyleIdx="0" presStyleCnt="6">
        <dgm:presLayoutVars>
          <dgm:chMax val="0"/>
          <dgm:bulletEnabled val="1"/>
        </dgm:presLayoutVars>
      </dgm:prSet>
      <dgm:spPr/>
    </dgm:pt>
    <dgm:pt modelId="{B41FBAA3-2928-4CF2-9CCA-B7B8C861B5D9}" type="pres">
      <dgm:prSet presAssocID="{096B8440-8E85-4B94-A356-72700693BF7C}" presName="spacer" presStyleCnt="0"/>
      <dgm:spPr/>
    </dgm:pt>
    <dgm:pt modelId="{847114C0-D84D-46FC-BFDE-C3AA6FFE42F3}" type="pres">
      <dgm:prSet presAssocID="{41B94B69-3CD3-427C-9F04-89536DF6DF65}" presName="parentText" presStyleLbl="node1" presStyleIdx="1" presStyleCnt="6">
        <dgm:presLayoutVars>
          <dgm:chMax val="0"/>
          <dgm:bulletEnabled val="1"/>
        </dgm:presLayoutVars>
      </dgm:prSet>
      <dgm:spPr/>
    </dgm:pt>
    <dgm:pt modelId="{8A1B9719-2B6A-41B7-97B3-A465CD84B5D2}" type="pres">
      <dgm:prSet presAssocID="{018C69DC-ADCA-4506-A931-414D36AD7A59}" presName="spacer" presStyleCnt="0"/>
      <dgm:spPr/>
    </dgm:pt>
    <dgm:pt modelId="{7332E6A8-91BC-45A2-919C-2BEA7F0A0A75}" type="pres">
      <dgm:prSet presAssocID="{19986480-C94B-4567-A65A-EE0948F902E0}" presName="parentText" presStyleLbl="node1" presStyleIdx="2" presStyleCnt="6">
        <dgm:presLayoutVars>
          <dgm:chMax val="0"/>
          <dgm:bulletEnabled val="1"/>
        </dgm:presLayoutVars>
      </dgm:prSet>
      <dgm:spPr/>
    </dgm:pt>
    <dgm:pt modelId="{01A3674C-C3B9-4D18-8E99-0DC9C59EF69C}" type="pres">
      <dgm:prSet presAssocID="{9B98ABAB-9B17-4ADE-8CAD-0666216BB610}" presName="spacer" presStyleCnt="0"/>
      <dgm:spPr/>
    </dgm:pt>
    <dgm:pt modelId="{6503DC57-C9DC-488F-8C4B-CCC47CF5B770}" type="pres">
      <dgm:prSet presAssocID="{78303FC8-F0C4-4DEB-9B4A-AA56043BD799}" presName="parentText" presStyleLbl="node1" presStyleIdx="3" presStyleCnt="6">
        <dgm:presLayoutVars>
          <dgm:chMax val="0"/>
          <dgm:bulletEnabled val="1"/>
        </dgm:presLayoutVars>
      </dgm:prSet>
      <dgm:spPr/>
    </dgm:pt>
    <dgm:pt modelId="{A42AC36C-0773-4CE8-932A-0FE74E980E5C}" type="pres">
      <dgm:prSet presAssocID="{1C8CF4F4-19E4-4D95-8EDF-0D2574330DB8}" presName="spacer" presStyleCnt="0"/>
      <dgm:spPr/>
    </dgm:pt>
    <dgm:pt modelId="{30BEC44D-E98F-45E5-A7B1-590D42DE12AF}" type="pres">
      <dgm:prSet presAssocID="{4534D683-4D67-47C6-9AE7-6AD7C021D333}" presName="parentText" presStyleLbl="node1" presStyleIdx="4" presStyleCnt="6">
        <dgm:presLayoutVars>
          <dgm:chMax val="0"/>
          <dgm:bulletEnabled val="1"/>
        </dgm:presLayoutVars>
      </dgm:prSet>
      <dgm:spPr/>
    </dgm:pt>
    <dgm:pt modelId="{F99A62ED-C677-4FED-912F-424BE3FC4BB1}" type="pres">
      <dgm:prSet presAssocID="{D4793359-7360-4E9B-9068-2C605F2C6E6F}" presName="spacer" presStyleCnt="0"/>
      <dgm:spPr/>
    </dgm:pt>
    <dgm:pt modelId="{1FF2730D-21BD-40F2-9874-AD88543924D3}" type="pres">
      <dgm:prSet presAssocID="{17FD4714-04A9-457A-A937-A934B7B10D75}" presName="parentText" presStyleLbl="node1" presStyleIdx="5" presStyleCnt="6">
        <dgm:presLayoutVars>
          <dgm:chMax val="0"/>
          <dgm:bulletEnabled val="1"/>
        </dgm:presLayoutVars>
      </dgm:prSet>
      <dgm:spPr/>
    </dgm:pt>
  </dgm:ptLst>
  <dgm:cxnLst>
    <dgm:cxn modelId="{28956A0A-8559-41BC-ACED-DC5D465DD0E2}" type="presOf" srcId="{CCEA719A-C1E0-462A-8A18-A0653A359C3D}" destId="{187A2788-1286-4D17-BF0C-EF6B3ABE7695}" srcOrd="0" destOrd="0" presId="urn:microsoft.com/office/officeart/2005/8/layout/vList2"/>
    <dgm:cxn modelId="{6A6EA115-8A15-4C4C-8309-D14FBC73F252}" type="presOf" srcId="{78303FC8-F0C4-4DEB-9B4A-AA56043BD799}" destId="{6503DC57-C9DC-488F-8C4B-CCC47CF5B770}" srcOrd="0" destOrd="0" presId="urn:microsoft.com/office/officeart/2005/8/layout/vList2"/>
    <dgm:cxn modelId="{C3EB501C-1D56-4FD3-95FC-1A98334EE230}" type="presOf" srcId="{19986480-C94B-4567-A65A-EE0948F902E0}" destId="{7332E6A8-91BC-45A2-919C-2BEA7F0A0A75}" srcOrd="0" destOrd="0" presId="urn:microsoft.com/office/officeart/2005/8/layout/vList2"/>
    <dgm:cxn modelId="{37B9BE5B-D6CF-400D-8DEE-50214B3F245C}" srcId="{D5DD1783-7E0B-4218-96AA-FCA4BBB5BCFE}" destId="{41B94B69-3CD3-427C-9F04-89536DF6DF65}" srcOrd="1" destOrd="0" parTransId="{8FE446D4-7E32-4DBC-959F-664BF97963F3}" sibTransId="{018C69DC-ADCA-4506-A931-414D36AD7A59}"/>
    <dgm:cxn modelId="{6892946E-F700-4A48-A529-5E5EEE0DA50B}" type="presOf" srcId="{17FD4714-04A9-457A-A937-A934B7B10D75}" destId="{1FF2730D-21BD-40F2-9874-AD88543924D3}" srcOrd="0" destOrd="0" presId="urn:microsoft.com/office/officeart/2005/8/layout/vList2"/>
    <dgm:cxn modelId="{2DD96551-1C13-41D6-B206-55D8A29D790E}" type="presOf" srcId="{4534D683-4D67-47C6-9AE7-6AD7C021D333}" destId="{30BEC44D-E98F-45E5-A7B1-590D42DE12AF}" srcOrd="0" destOrd="0" presId="urn:microsoft.com/office/officeart/2005/8/layout/vList2"/>
    <dgm:cxn modelId="{AA171372-81FD-4659-99B5-EF23062F8D5A}" srcId="{D5DD1783-7E0B-4218-96AA-FCA4BBB5BCFE}" destId="{78303FC8-F0C4-4DEB-9B4A-AA56043BD799}" srcOrd="3" destOrd="0" parTransId="{8B6F7642-2C07-4DEE-9545-47F8748B85A1}" sibTransId="{1C8CF4F4-19E4-4D95-8EDF-0D2574330DB8}"/>
    <dgm:cxn modelId="{96028B59-2A2A-4621-82C4-61E214E18326}" srcId="{D5DD1783-7E0B-4218-96AA-FCA4BBB5BCFE}" destId="{CCEA719A-C1E0-462A-8A18-A0653A359C3D}" srcOrd="0" destOrd="0" parTransId="{4CCFE7B7-A875-46F3-B9AD-B788D34BC2BC}" sibTransId="{096B8440-8E85-4B94-A356-72700693BF7C}"/>
    <dgm:cxn modelId="{82C012A6-D916-4757-8B6E-EB1F89499C34}" srcId="{D5DD1783-7E0B-4218-96AA-FCA4BBB5BCFE}" destId="{19986480-C94B-4567-A65A-EE0948F902E0}" srcOrd="2" destOrd="0" parTransId="{706116C9-BDB0-4BA3-9FD6-10B00908AC39}" sibTransId="{9B98ABAB-9B17-4ADE-8CAD-0666216BB610}"/>
    <dgm:cxn modelId="{79AACEC5-9B5D-420C-B3FA-5279B5A9B9F6}" srcId="{D5DD1783-7E0B-4218-96AA-FCA4BBB5BCFE}" destId="{4534D683-4D67-47C6-9AE7-6AD7C021D333}" srcOrd="4" destOrd="0" parTransId="{FC11EF21-F618-4B9B-9FB3-70B94FC77609}" sibTransId="{D4793359-7360-4E9B-9068-2C605F2C6E6F}"/>
    <dgm:cxn modelId="{9B033CD5-433A-4877-98B1-EA09A2852254}" srcId="{D5DD1783-7E0B-4218-96AA-FCA4BBB5BCFE}" destId="{17FD4714-04A9-457A-A937-A934B7B10D75}" srcOrd="5" destOrd="0" parTransId="{9F98B632-3D6B-4888-98A7-74A4C89C1BB1}" sibTransId="{2FC1E31A-78FD-45C2-B6B9-D27E34D05F52}"/>
    <dgm:cxn modelId="{705230D6-7B46-4C08-AE36-D029B2E478E6}" type="presOf" srcId="{41B94B69-3CD3-427C-9F04-89536DF6DF65}" destId="{847114C0-D84D-46FC-BFDE-C3AA6FFE42F3}" srcOrd="0" destOrd="0" presId="urn:microsoft.com/office/officeart/2005/8/layout/vList2"/>
    <dgm:cxn modelId="{583B7BDC-A825-47F3-BC1D-ECCAF5262D6B}" type="presOf" srcId="{D5DD1783-7E0B-4218-96AA-FCA4BBB5BCFE}" destId="{A22D6E72-5F8D-4710-9C67-3EF496E66DF0}" srcOrd="0" destOrd="0" presId="urn:microsoft.com/office/officeart/2005/8/layout/vList2"/>
    <dgm:cxn modelId="{7ACC398E-B2D1-496C-8C31-03F37A44B758}" type="presParOf" srcId="{A22D6E72-5F8D-4710-9C67-3EF496E66DF0}" destId="{187A2788-1286-4D17-BF0C-EF6B3ABE7695}" srcOrd="0" destOrd="0" presId="urn:microsoft.com/office/officeart/2005/8/layout/vList2"/>
    <dgm:cxn modelId="{F5446E22-8980-41F5-AF3D-F16C81C4B2CD}" type="presParOf" srcId="{A22D6E72-5F8D-4710-9C67-3EF496E66DF0}" destId="{B41FBAA3-2928-4CF2-9CCA-B7B8C861B5D9}" srcOrd="1" destOrd="0" presId="urn:microsoft.com/office/officeart/2005/8/layout/vList2"/>
    <dgm:cxn modelId="{002BD007-5B25-477E-B976-5F754E9664BD}" type="presParOf" srcId="{A22D6E72-5F8D-4710-9C67-3EF496E66DF0}" destId="{847114C0-D84D-46FC-BFDE-C3AA6FFE42F3}" srcOrd="2" destOrd="0" presId="urn:microsoft.com/office/officeart/2005/8/layout/vList2"/>
    <dgm:cxn modelId="{98FE1261-A170-4624-819C-29E155C30E30}" type="presParOf" srcId="{A22D6E72-5F8D-4710-9C67-3EF496E66DF0}" destId="{8A1B9719-2B6A-41B7-97B3-A465CD84B5D2}" srcOrd="3" destOrd="0" presId="urn:microsoft.com/office/officeart/2005/8/layout/vList2"/>
    <dgm:cxn modelId="{C211FF7F-25D4-4A51-BCEE-601EB4808C03}" type="presParOf" srcId="{A22D6E72-5F8D-4710-9C67-3EF496E66DF0}" destId="{7332E6A8-91BC-45A2-919C-2BEA7F0A0A75}" srcOrd="4" destOrd="0" presId="urn:microsoft.com/office/officeart/2005/8/layout/vList2"/>
    <dgm:cxn modelId="{BCAD20F2-087E-488A-90B6-CFCDD0A61A82}" type="presParOf" srcId="{A22D6E72-5F8D-4710-9C67-3EF496E66DF0}" destId="{01A3674C-C3B9-4D18-8E99-0DC9C59EF69C}" srcOrd="5" destOrd="0" presId="urn:microsoft.com/office/officeart/2005/8/layout/vList2"/>
    <dgm:cxn modelId="{C8F0B52A-AB58-469A-9CA2-33572D5DD727}" type="presParOf" srcId="{A22D6E72-5F8D-4710-9C67-3EF496E66DF0}" destId="{6503DC57-C9DC-488F-8C4B-CCC47CF5B770}" srcOrd="6" destOrd="0" presId="urn:microsoft.com/office/officeart/2005/8/layout/vList2"/>
    <dgm:cxn modelId="{E8394FC1-3C67-455B-A7CD-DC515969D7B9}" type="presParOf" srcId="{A22D6E72-5F8D-4710-9C67-3EF496E66DF0}" destId="{A42AC36C-0773-4CE8-932A-0FE74E980E5C}" srcOrd="7" destOrd="0" presId="urn:microsoft.com/office/officeart/2005/8/layout/vList2"/>
    <dgm:cxn modelId="{F77247B5-B6DB-45D9-A739-93DCD246FED1}" type="presParOf" srcId="{A22D6E72-5F8D-4710-9C67-3EF496E66DF0}" destId="{30BEC44D-E98F-45E5-A7B1-590D42DE12AF}" srcOrd="8" destOrd="0" presId="urn:microsoft.com/office/officeart/2005/8/layout/vList2"/>
    <dgm:cxn modelId="{58DAE8DF-D683-4984-9C82-FEAFBA670F27}" type="presParOf" srcId="{A22D6E72-5F8D-4710-9C67-3EF496E66DF0}" destId="{F99A62ED-C677-4FED-912F-424BE3FC4BB1}" srcOrd="9" destOrd="0" presId="urn:microsoft.com/office/officeart/2005/8/layout/vList2"/>
    <dgm:cxn modelId="{126FC66A-783B-4FCA-9C30-AD1602DCC338}" type="presParOf" srcId="{A22D6E72-5F8D-4710-9C67-3EF496E66DF0}" destId="{1FF2730D-21BD-40F2-9874-AD88543924D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0B9CA-6001-422D-90AC-12EA69C05ECC}">
      <dsp:nvSpPr>
        <dsp:cNvPr id="0" name=""/>
        <dsp:cNvSpPr/>
      </dsp:nvSpPr>
      <dsp:spPr>
        <a:xfrm>
          <a:off x="0" y="53829"/>
          <a:ext cx="10523806" cy="1684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Michelle Velasquez Bean, ASCCC Treasurer </a:t>
          </a:r>
        </a:p>
      </dsp:txBody>
      <dsp:txXfrm>
        <a:off x="82245" y="136074"/>
        <a:ext cx="10359316" cy="1520310"/>
      </dsp:txXfrm>
    </dsp:sp>
    <dsp:sp modelId="{C8BBFE61-5F85-48F8-A525-C062E2353FB5}">
      <dsp:nvSpPr>
        <dsp:cNvPr id="0" name=""/>
        <dsp:cNvSpPr/>
      </dsp:nvSpPr>
      <dsp:spPr>
        <a:xfrm>
          <a:off x="0" y="1830789"/>
          <a:ext cx="10523806" cy="1684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Mario Rodriguez, Los Rios Community College District, Vice Chancellor of Finance and Administration</a:t>
          </a:r>
          <a:br>
            <a:rPr lang="en-US" sz="3200" kern="1200"/>
          </a:br>
          <a:endParaRPr lang="en-US" sz="3200" kern="1200"/>
        </a:p>
      </dsp:txBody>
      <dsp:txXfrm>
        <a:off x="82245" y="1913034"/>
        <a:ext cx="10359316" cy="1520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A2788-1286-4D17-BF0C-EF6B3ABE7695}">
      <dsp:nvSpPr>
        <dsp:cNvPr id="0" name=""/>
        <dsp:cNvSpPr/>
      </dsp:nvSpPr>
      <dsp:spPr>
        <a:xfrm>
          <a:off x="0" y="42600"/>
          <a:ext cx="10058399" cy="65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Overview of student centered funding formula</a:t>
          </a:r>
        </a:p>
      </dsp:txBody>
      <dsp:txXfrm>
        <a:off x="31984" y="74584"/>
        <a:ext cx="9994431" cy="591232"/>
      </dsp:txXfrm>
    </dsp:sp>
    <dsp:sp modelId="{847114C0-D84D-46FC-BFDE-C3AA6FFE42F3}">
      <dsp:nvSpPr>
        <dsp:cNvPr id="0" name=""/>
        <dsp:cNvSpPr/>
      </dsp:nvSpPr>
      <dsp:spPr>
        <a:xfrm>
          <a:off x="0" y="778440"/>
          <a:ext cx="10058399" cy="65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Impact on how local budget allocations</a:t>
          </a:r>
        </a:p>
      </dsp:txBody>
      <dsp:txXfrm>
        <a:off x="31984" y="810424"/>
        <a:ext cx="9994431" cy="591232"/>
      </dsp:txXfrm>
    </dsp:sp>
    <dsp:sp modelId="{7332E6A8-91BC-45A2-919C-2BEA7F0A0A75}">
      <dsp:nvSpPr>
        <dsp:cNvPr id="0" name=""/>
        <dsp:cNvSpPr/>
      </dsp:nvSpPr>
      <dsp:spPr>
        <a:xfrm>
          <a:off x="0" y="1514280"/>
          <a:ext cx="10058399" cy="65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Overview of state budget process</a:t>
          </a:r>
        </a:p>
      </dsp:txBody>
      <dsp:txXfrm>
        <a:off x="31984" y="1546264"/>
        <a:ext cx="9994431" cy="591232"/>
      </dsp:txXfrm>
    </dsp:sp>
    <dsp:sp modelId="{6503DC57-C9DC-488F-8C4B-CCC47CF5B770}">
      <dsp:nvSpPr>
        <dsp:cNvPr id="0" name=""/>
        <dsp:cNvSpPr/>
      </dsp:nvSpPr>
      <dsp:spPr>
        <a:xfrm>
          <a:off x="0" y="2250120"/>
          <a:ext cx="10058399" cy="65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Overview of current budget proposals</a:t>
          </a:r>
        </a:p>
      </dsp:txBody>
      <dsp:txXfrm>
        <a:off x="31984" y="2282104"/>
        <a:ext cx="9994431" cy="591232"/>
      </dsp:txXfrm>
    </dsp:sp>
    <dsp:sp modelId="{30BEC44D-E98F-45E5-A7B1-590D42DE12AF}">
      <dsp:nvSpPr>
        <dsp:cNvPr id="0" name=""/>
        <dsp:cNvSpPr/>
      </dsp:nvSpPr>
      <dsp:spPr>
        <a:xfrm>
          <a:off x="0" y="2985959"/>
          <a:ext cx="10058399" cy="65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Federal stimulus focused on mitigating impact on students</a:t>
          </a:r>
        </a:p>
      </dsp:txBody>
      <dsp:txXfrm>
        <a:off x="31984" y="3017943"/>
        <a:ext cx="9994431" cy="591232"/>
      </dsp:txXfrm>
    </dsp:sp>
    <dsp:sp modelId="{1FF2730D-21BD-40F2-9874-AD88543924D3}">
      <dsp:nvSpPr>
        <dsp:cNvPr id="0" name=""/>
        <dsp:cNvSpPr/>
      </dsp:nvSpPr>
      <dsp:spPr>
        <a:xfrm>
          <a:off x="0" y="3721800"/>
          <a:ext cx="10058399" cy="65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Involvement in budget discussions—the faculty role</a:t>
          </a:r>
        </a:p>
      </dsp:txBody>
      <dsp:txXfrm>
        <a:off x="31984" y="3753784"/>
        <a:ext cx="9994431" cy="5912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0FCCD1-1911-A546-84C2-BC5FCBB51E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79913FB-7893-BE4E-A89A-8FA7CB8263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6640F6E-FB3B-C643-8371-EC79A26267BB}" type="datetimeFigureOut">
              <a:rPr lang="en-US"/>
              <a:pPr>
                <a:defRPr/>
              </a:pPr>
              <a:t>6/15/2021</a:t>
            </a:fld>
            <a:endParaRPr lang="en-US"/>
          </a:p>
        </p:txBody>
      </p:sp>
      <p:sp>
        <p:nvSpPr>
          <p:cNvPr id="4" name="Footer Placeholder 3">
            <a:extLst>
              <a:ext uri="{FF2B5EF4-FFF2-40B4-BE49-F238E27FC236}">
                <a16:creationId xmlns:a16="http://schemas.microsoft.com/office/drawing/2014/main" id="{EBF30DDE-9A68-3E4D-A87E-14DCA109ED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782BAAF4-6F15-F746-B45D-0443E339DFDA}"/>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C73744A-90E3-9644-8C3F-2014586A625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08727C-47B6-9644-9498-635FE25C67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106E24C-9683-1C42-902F-E5436AFAE9F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1D4B3B6-0FED-D04D-98E5-83B6415910EA}" type="datetimeFigureOut">
              <a:rPr lang="en-US"/>
              <a:pPr>
                <a:defRPr/>
              </a:pPr>
              <a:t>6/15/2021</a:t>
            </a:fld>
            <a:endParaRPr lang="en-US"/>
          </a:p>
        </p:txBody>
      </p:sp>
      <p:sp>
        <p:nvSpPr>
          <p:cNvPr id="4" name="Slide Image Placeholder 3">
            <a:extLst>
              <a:ext uri="{FF2B5EF4-FFF2-40B4-BE49-F238E27FC236}">
                <a16:creationId xmlns:a16="http://schemas.microsoft.com/office/drawing/2014/main" id="{76CC8565-74CD-F146-B4E3-4273F8C616A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2906178-6DF2-0640-A5DA-CC068B435AF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E090E28-5A4B-9741-A98D-2AB5E57BB2A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7BAFD77C-4F8D-3A43-8152-CB9D552C5C3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9DA6944-B3EF-6B4F-89E7-EA41C81253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multco.us/diversity-equity/equity-and-empowerment-len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d936c70596_1_253:notes"/>
          <p:cNvSpPr txBox="1">
            <a:spLocks noGrp="1"/>
          </p:cNvSpPr>
          <p:nvPr>
            <p:ph type="body" idx="1"/>
          </p:nvPr>
        </p:nvSpPr>
        <p:spPr>
          <a:xfrm>
            <a:off x="777240" y="4777560"/>
            <a:ext cx="6217560" cy="45259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gd936c70596_1_253: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d936c70596_1_259:notes"/>
          <p:cNvSpPr txBox="1">
            <a:spLocks noGrp="1"/>
          </p:cNvSpPr>
          <p:nvPr>
            <p:ph type="body" idx="1"/>
          </p:nvPr>
        </p:nvSpPr>
        <p:spPr>
          <a:xfrm>
            <a:off x="777240" y="4777560"/>
            <a:ext cx="6217560" cy="45259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1" name="Google Shape;401;gd936c70596_1_259: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d936c70596_1_265:notes"/>
          <p:cNvSpPr txBox="1">
            <a:spLocks noGrp="1"/>
          </p:cNvSpPr>
          <p:nvPr>
            <p:ph type="body" idx="1"/>
          </p:nvPr>
        </p:nvSpPr>
        <p:spPr>
          <a:xfrm>
            <a:off x="777240" y="4777560"/>
            <a:ext cx="6217560" cy="45259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gd936c70596_1_265: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d936c70596_1_272:notes"/>
          <p:cNvSpPr txBox="1">
            <a:spLocks noGrp="1"/>
          </p:cNvSpPr>
          <p:nvPr>
            <p:ph type="body" idx="1"/>
          </p:nvPr>
        </p:nvSpPr>
        <p:spPr>
          <a:xfrm>
            <a:off x="777240" y="4777560"/>
            <a:ext cx="6217560" cy="45259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gd936c70596_1_272: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d936c70596_1_279:notes"/>
          <p:cNvSpPr txBox="1">
            <a:spLocks noGrp="1"/>
          </p:cNvSpPr>
          <p:nvPr>
            <p:ph type="body" idx="1"/>
          </p:nvPr>
        </p:nvSpPr>
        <p:spPr>
          <a:xfrm>
            <a:off x="777240" y="4777560"/>
            <a:ext cx="6217560" cy="45259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gd936c70596_1_279: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d936c70596_1_300:notes"/>
          <p:cNvSpPr txBox="1">
            <a:spLocks noGrp="1"/>
          </p:cNvSpPr>
          <p:nvPr>
            <p:ph type="body" idx="1"/>
          </p:nvPr>
        </p:nvSpPr>
        <p:spPr>
          <a:xfrm>
            <a:off x="777240" y="4777560"/>
            <a:ext cx="6217560" cy="45259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gd936c70596_1_300: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7126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d936c70596_1_300:notes"/>
          <p:cNvSpPr txBox="1">
            <a:spLocks noGrp="1"/>
          </p:cNvSpPr>
          <p:nvPr>
            <p:ph type="body" idx="1"/>
          </p:nvPr>
        </p:nvSpPr>
        <p:spPr>
          <a:xfrm>
            <a:off x="777240" y="4777560"/>
            <a:ext cx="6217560" cy="45259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gd936c70596_1_300: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d936c70596_1_306:notes"/>
          <p:cNvSpPr txBox="1">
            <a:spLocks noGrp="1"/>
          </p:cNvSpPr>
          <p:nvPr>
            <p:ph type="body" idx="1"/>
          </p:nvPr>
        </p:nvSpPr>
        <p:spPr>
          <a:xfrm>
            <a:off x="777240" y="4777560"/>
            <a:ext cx="6217560" cy="45259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gd936c70596_1_306: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d936c70596_1_300:notes"/>
          <p:cNvSpPr txBox="1">
            <a:spLocks noGrp="1"/>
          </p:cNvSpPr>
          <p:nvPr>
            <p:ph type="body" idx="1"/>
          </p:nvPr>
        </p:nvSpPr>
        <p:spPr>
          <a:xfrm>
            <a:off x="777240" y="4777560"/>
            <a:ext cx="6217560" cy="45259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gd936c70596_1_300: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6570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d936c70596_1_300:notes"/>
          <p:cNvSpPr txBox="1">
            <a:spLocks noGrp="1"/>
          </p:cNvSpPr>
          <p:nvPr>
            <p:ph type="body" idx="1"/>
          </p:nvPr>
        </p:nvSpPr>
        <p:spPr>
          <a:xfrm>
            <a:off x="777240" y="4777560"/>
            <a:ext cx="6217560" cy="45259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gd936c70596_1_300: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1832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d936c5caa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d936c5caa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d936c70596_1_300:notes"/>
          <p:cNvSpPr txBox="1">
            <a:spLocks noGrp="1"/>
          </p:cNvSpPr>
          <p:nvPr>
            <p:ph type="body" idx="1"/>
          </p:nvPr>
        </p:nvSpPr>
        <p:spPr>
          <a:xfrm>
            <a:off x="777240" y="4777560"/>
            <a:ext cx="6217560" cy="45259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gd936c70596_1_300: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1159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d936c70596_1_3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0" name="Google Shape;460;gd936c70596_1_312: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461" name="Google Shape;461;gd936c70596_1_312:notes"/>
          <p:cNvSpPr txBox="1"/>
          <p:nvPr/>
        </p:nvSpPr>
        <p:spPr>
          <a:xfrm>
            <a:off x="3884760" y="8685360"/>
            <a:ext cx="2971440" cy="45828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 sz="1200" b="0" strike="noStrike">
                <a:solidFill>
                  <a:schemeClr val="dk1"/>
                </a:solidFill>
                <a:latin typeface="Times New Roman"/>
                <a:ea typeface="Times New Roman"/>
                <a:cs typeface="Times New Roman"/>
                <a:sym typeface="Times New Roman"/>
              </a:rPr>
              <a:t>21</a:t>
            </a:fld>
            <a:endParaRPr sz="1200" b="0"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d936c70596_1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0" name="Google Shape;300;gd936c70596_1_117: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None/>
            </a:pPr>
            <a:r>
              <a:rPr lang="en" sz="1200" b="0" strike="noStrike" dirty="0">
                <a:solidFill>
                  <a:srgbClr val="000000"/>
                </a:solidFill>
                <a:latin typeface="Arial"/>
                <a:ea typeface="Arial"/>
                <a:cs typeface="Arial"/>
                <a:sym typeface="Arial"/>
              </a:rPr>
              <a:t>Retrieved from </a:t>
            </a:r>
            <a:r>
              <a:rPr lang="en" sz="2000" b="0" u="sng" strike="noStrike" dirty="0">
                <a:solidFill>
                  <a:schemeClr val="hlink"/>
                </a:solidFill>
                <a:latin typeface="Arial"/>
                <a:ea typeface="Arial"/>
                <a:cs typeface="Arial"/>
                <a:sym typeface="Arial"/>
                <a:hlinkClick r:id="rId3"/>
              </a:rPr>
              <a:t>https://multco.us/diversity-equity/equity-and-empowerment-lens</a:t>
            </a:r>
            <a:endParaRPr sz="2000" b="0" strike="noStrike" dirty="0">
              <a:latin typeface="Arial"/>
              <a:ea typeface="Arial"/>
              <a:cs typeface="Arial"/>
              <a:sym typeface="Arial"/>
            </a:endParaRPr>
          </a:p>
          <a:p>
            <a:pPr marL="216000" lvl="0" indent="-216000" algn="l" rtl="0">
              <a:lnSpc>
                <a:spcPct val="100000"/>
              </a:lnSpc>
              <a:spcBef>
                <a:spcPts val="0"/>
              </a:spcBef>
              <a:spcAft>
                <a:spcPts val="0"/>
              </a:spcAft>
              <a:buNone/>
            </a:pPr>
            <a:r>
              <a:rPr lang="en" sz="1200" b="0" strike="noStrike" dirty="0">
                <a:solidFill>
                  <a:srgbClr val="000000"/>
                </a:solidFill>
                <a:latin typeface="Arial"/>
                <a:ea typeface="Arial"/>
                <a:cs typeface="Arial"/>
                <a:sym typeface="Arial"/>
              </a:rPr>
              <a:t>The equity and empowerment lens (with a racial justice focus) improves planning, decision-making, and resource allocation leading to more racially equitable policies and programs. At its core, it is a set of principles, reflective questions, and processes that focuses at the individual, institutional, and systemic levels by:</a:t>
            </a:r>
            <a:endParaRPr sz="1200" b="0" strike="noStrike" dirty="0">
              <a:latin typeface="Arial"/>
              <a:ea typeface="Arial"/>
              <a:cs typeface="Arial"/>
              <a:sym typeface="Arial"/>
            </a:endParaRPr>
          </a:p>
          <a:p>
            <a:pPr marL="171360" lvl="0" indent="-171000" algn="l" rtl="0">
              <a:lnSpc>
                <a:spcPct val="100000"/>
              </a:lnSpc>
              <a:spcBef>
                <a:spcPts val="0"/>
              </a:spcBef>
              <a:spcAft>
                <a:spcPts val="0"/>
              </a:spcAft>
              <a:buClr>
                <a:srgbClr val="000000"/>
              </a:buClr>
              <a:buSzPts val="1200"/>
              <a:buFont typeface="Arial"/>
              <a:buChar char="•"/>
            </a:pPr>
            <a:r>
              <a:rPr lang="en" sz="1200" b="0" strike="noStrike" dirty="0">
                <a:solidFill>
                  <a:srgbClr val="000000"/>
                </a:solidFill>
                <a:latin typeface="Arial"/>
                <a:ea typeface="Arial"/>
                <a:cs typeface="Arial"/>
                <a:sym typeface="Arial"/>
              </a:rPr>
              <a:t>deconstructing what is not working around racial equity;</a:t>
            </a:r>
            <a:endParaRPr sz="1200" b="0" strike="noStrike" dirty="0">
              <a:latin typeface="Arial"/>
              <a:ea typeface="Arial"/>
              <a:cs typeface="Arial"/>
              <a:sym typeface="Arial"/>
            </a:endParaRPr>
          </a:p>
          <a:p>
            <a:pPr marL="171360" lvl="0" indent="-171000" algn="l" rtl="0">
              <a:lnSpc>
                <a:spcPct val="100000"/>
              </a:lnSpc>
              <a:spcBef>
                <a:spcPts val="0"/>
              </a:spcBef>
              <a:spcAft>
                <a:spcPts val="0"/>
              </a:spcAft>
              <a:buClr>
                <a:srgbClr val="000000"/>
              </a:buClr>
              <a:buSzPts val="1200"/>
              <a:buFont typeface="Arial"/>
              <a:buChar char="•"/>
            </a:pPr>
            <a:r>
              <a:rPr lang="en" sz="1200" b="0" strike="noStrike" dirty="0">
                <a:solidFill>
                  <a:srgbClr val="000000"/>
                </a:solidFill>
                <a:latin typeface="Arial"/>
                <a:ea typeface="Arial"/>
                <a:cs typeface="Arial"/>
                <a:sym typeface="Arial"/>
              </a:rPr>
              <a:t>reconstructing and supporting what is working;</a:t>
            </a:r>
            <a:endParaRPr sz="1200" b="0" strike="noStrike" dirty="0">
              <a:latin typeface="Arial"/>
              <a:ea typeface="Arial"/>
              <a:cs typeface="Arial"/>
              <a:sym typeface="Arial"/>
            </a:endParaRPr>
          </a:p>
          <a:p>
            <a:pPr marL="171360" lvl="0" indent="-171000" algn="l" rtl="0">
              <a:lnSpc>
                <a:spcPct val="100000"/>
              </a:lnSpc>
              <a:spcBef>
                <a:spcPts val="0"/>
              </a:spcBef>
              <a:spcAft>
                <a:spcPts val="0"/>
              </a:spcAft>
              <a:buClr>
                <a:srgbClr val="000000"/>
              </a:buClr>
              <a:buSzPts val="1200"/>
              <a:buFont typeface="Arial"/>
              <a:buChar char="•"/>
            </a:pPr>
            <a:r>
              <a:rPr lang="en" sz="1200" b="0" strike="noStrike" dirty="0">
                <a:solidFill>
                  <a:srgbClr val="000000"/>
                </a:solidFill>
                <a:latin typeface="Arial"/>
                <a:ea typeface="Arial"/>
                <a:cs typeface="Arial"/>
                <a:sym typeface="Arial"/>
              </a:rPr>
              <a:t>shifting the way we make decisions and think about this work; and</a:t>
            </a:r>
            <a:endParaRPr sz="1200" b="0" strike="noStrike" dirty="0">
              <a:latin typeface="Arial"/>
              <a:ea typeface="Arial"/>
              <a:cs typeface="Arial"/>
              <a:sym typeface="Arial"/>
            </a:endParaRPr>
          </a:p>
          <a:p>
            <a:pPr marL="171360" lvl="0" indent="-171000" algn="l" rtl="0">
              <a:lnSpc>
                <a:spcPct val="100000"/>
              </a:lnSpc>
              <a:spcBef>
                <a:spcPts val="0"/>
              </a:spcBef>
              <a:spcAft>
                <a:spcPts val="0"/>
              </a:spcAft>
              <a:buClr>
                <a:srgbClr val="000000"/>
              </a:buClr>
              <a:buSzPts val="1200"/>
              <a:buFont typeface="Arial"/>
              <a:buChar char="•"/>
            </a:pPr>
            <a:r>
              <a:rPr lang="en" sz="1200" b="0" strike="noStrike" dirty="0">
                <a:solidFill>
                  <a:srgbClr val="000000"/>
                </a:solidFill>
                <a:latin typeface="Arial"/>
                <a:ea typeface="Arial"/>
                <a:cs typeface="Arial"/>
                <a:sym typeface="Arial"/>
              </a:rPr>
              <a:t>healing and transforming our structures, our environments, and ourselves.</a:t>
            </a:r>
          </a:p>
          <a:p>
            <a:pPr marL="171360" lvl="0" indent="-171000" algn="l" rtl="0">
              <a:lnSpc>
                <a:spcPct val="100000"/>
              </a:lnSpc>
              <a:spcBef>
                <a:spcPts val="0"/>
              </a:spcBef>
              <a:spcAft>
                <a:spcPts val="0"/>
              </a:spcAft>
              <a:buClr>
                <a:srgbClr val="000000"/>
              </a:buClr>
              <a:buSzPts val="1200"/>
              <a:buFont typeface="Arial"/>
              <a:buChar char="•"/>
            </a:pPr>
            <a:endParaRPr lang="en" sz="1200" b="0" strike="noStrike" dirty="0">
              <a:solidFill>
                <a:srgbClr val="000000"/>
              </a:solidFill>
              <a:latin typeface="Arial"/>
              <a:ea typeface="Arial"/>
              <a:cs typeface="Arial"/>
              <a:sym typeface="Arial"/>
            </a:endParaRPr>
          </a:p>
          <a:p>
            <a:pPr marL="360" lvl="0" indent="0" algn="l" rtl="0">
              <a:lnSpc>
                <a:spcPct val="100000"/>
              </a:lnSpc>
              <a:spcBef>
                <a:spcPts val="0"/>
              </a:spcBef>
              <a:spcAft>
                <a:spcPts val="0"/>
              </a:spcAft>
              <a:buClr>
                <a:srgbClr val="000000"/>
              </a:buClr>
              <a:buSzPts val="1200"/>
              <a:buFont typeface="Arial"/>
              <a:buNone/>
            </a:pPr>
            <a:r>
              <a:rPr lang="en" sz="1200" b="0" strike="noStrike" dirty="0">
                <a:solidFill>
                  <a:srgbClr val="000000"/>
                </a:solidFill>
                <a:latin typeface="Arial"/>
                <a:ea typeface="Arial"/>
                <a:cs typeface="Arial"/>
                <a:sym typeface="Arial"/>
              </a:rPr>
              <a:t>SSCCC: Action Plan: </a:t>
            </a:r>
            <a:r>
              <a:rPr lang="en-US" sz="1200" b="0" strike="noStrike" dirty="0">
                <a:solidFill>
                  <a:srgbClr val="000000"/>
                </a:solidFill>
                <a:latin typeface="Arial"/>
                <a:ea typeface="Arial"/>
                <a:cs typeface="Arial"/>
                <a:sym typeface="Arial"/>
              </a:rPr>
              <a:t>https://studentsenateccc.org/news-events/newsroom/newsroom.html/article/2020/09/06/ssccc-anti-racism-a-student-plan-of-action</a:t>
            </a:r>
            <a:endParaRPr sz="1200" b="0" strike="noStrike" dirty="0">
              <a:latin typeface="Arial"/>
              <a:ea typeface="Arial"/>
              <a:cs typeface="Arial"/>
              <a:sym typeface="Arial"/>
            </a:endParaRPr>
          </a:p>
          <a:p>
            <a:pPr marL="0" lvl="0" indent="0" algn="l" rtl="0">
              <a:lnSpc>
                <a:spcPct val="100000"/>
              </a:lnSpc>
              <a:spcBef>
                <a:spcPts val="0"/>
              </a:spcBef>
              <a:spcAft>
                <a:spcPts val="0"/>
              </a:spcAft>
              <a:buNone/>
            </a:pPr>
            <a:endParaRPr sz="1200" b="0" strike="noStrike" dirty="0">
              <a:latin typeface="Arial"/>
              <a:ea typeface="Arial"/>
              <a:cs typeface="Arial"/>
              <a:sym typeface="Arial"/>
            </a:endParaRPr>
          </a:p>
          <a:p>
            <a:pPr marL="0" lvl="0" indent="0" algn="l" rtl="0">
              <a:lnSpc>
                <a:spcPct val="100000"/>
              </a:lnSpc>
              <a:spcBef>
                <a:spcPts val="0"/>
              </a:spcBef>
              <a:spcAft>
                <a:spcPts val="0"/>
              </a:spcAft>
              <a:buNone/>
            </a:pPr>
            <a:endParaRPr sz="1200" b="0" strike="noStrike" dirty="0">
              <a:latin typeface="Arial"/>
              <a:ea typeface="Arial"/>
              <a:cs typeface="Arial"/>
              <a:sym typeface="Arial"/>
            </a:endParaRPr>
          </a:p>
        </p:txBody>
      </p:sp>
      <p:sp>
        <p:nvSpPr>
          <p:cNvPr id="301" name="Google Shape;301;gd936c70596_1_117:notes"/>
          <p:cNvSpPr txBox="1"/>
          <p:nvPr/>
        </p:nvSpPr>
        <p:spPr>
          <a:xfrm>
            <a:off x="3884760" y="8685360"/>
            <a:ext cx="2971440" cy="45828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 sz="1200" b="0" i="0" u="none" strike="noStrike" cap="none">
                <a:solidFill>
                  <a:schemeClr val="dk1"/>
                </a:solidFill>
                <a:latin typeface="Times New Roman"/>
                <a:ea typeface="Times New Roman"/>
                <a:cs typeface="Times New Roman"/>
                <a:sym typeface="Times New Roman"/>
              </a:rPr>
              <a:t>22</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d936c70596_1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9" name="Google Shape;309;gd936c70596_1_177: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2000" b="0" strike="noStrike" dirty="0">
                <a:latin typeface="Arial"/>
                <a:ea typeface="Arial"/>
                <a:cs typeface="Arial"/>
                <a:sym typeface="Arial"/>
              </a:rPr>
              <a:t>Align—with vision, mission, values, goals and commitments statewide and locally!</a:t>
            </a:r>
          </a:p>
          <a:p>
            <a:pPr marL="0" lvl="0" indent="0" algn="l" rtl="0">
              <a:spcBef>
                <a:spcPts val="0"/>
              </a:spcBef>
              <a:spcAft>
                <a:spcPts val="0"/>
              </a:spcAft>
              <a:buNone/>
            </a:pPr>
            <a:r>
              <a:rPr lang="en-US" sz="2000" b="0" strike="noStrike" dirty="0">
                <a:latin typeface="Arial"/>
                <a:ea typeface="Arial"/>
                <a:cs typeface="Arial"/>
                <a:sym typeface="Arial"/>
              </a:rPr>
              <a:t>How is the academic senate transforming and working toward these efforts?</a:t>
            </a:r>
            <a:endParaRPr sz="2000" b="0" strike="noStrike" dirty="0">
              <a:latin typeface="Arial"/>
              <a:ea typeface="Arial"/>
              <a:cs typeface="Arial"/>
              <a:sym typeface="Arial"/>
            </a:endParaRPr>
          </a:p>
        </p:txBody>
      </p:sp>
      <p:sp>
        <p:nvSpPr>
          <p:cNvPr id="310" name="Google Shape;310;gd936c70596_1_177:notes"/>
          <p:cNvSpPr txBox="1"/>
          <p:nvPr/>
        </p:nvSpPr>
        <p:spPr>
          <a:xfrm>
            <a:off x="3884760" y="8685360"/>
            <a:ext cx="2971440" cy="45828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 sz="1200" b="0" i="0" u="none" strike="noStrike" cap="none">
                <a:solidFill>
                  <a:schemeClr val="dk1"/>
                </a:solidFill>
                <a:latin typeface="Times New Roman"/>
                <a:ea typeface="Times New Roman"/>
                <a:cs typeface="Times New Roman"/>
                <a:sym typeface="Times New Roman"/>
              </a:rPr>
              <a:t>23</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d936c70596_1_183:notes"/>
          <p:cNvSpPr txBox="1">
            <a:spLocks noGrp="1"/>
          </p:cNvSpPr>
          <p:nvPr>
            <p:ph type="body" idx="1"/>
          </p:nvPr>
        </p:nvSpPr>
        <p:spPr>
          <a:xfrm>
            <a:off x="777240" y="4777560"/>
            <a:ext cx="6217560" cy="45259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2020 Call to Action from CCCCO</a:t>
            </a:r>
          </a:p>
          <a:p>
            <a:pPr marL="0" lvl="0" indent="0" algn="l" rtl="0">
              <a:spcBef>
                <a:spcPts val="0"/>
              </a:spcBef>
              <a:spcAft>
                <a:spcPts val="0"/>
              </a:spcAft>
              <a:buNone/>
            </a:pPr>
            <a:r>
              <a:rPr lang="en-US" dirty="0"/>
              <a:t>2020 Call to Action from ASCCC</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 sz="1200" dirty="0">
                <a:solidFill>
                  <a:schemeClr val="dk1"/>
                </a:solidFill>
                <a:ea typeface="Arial"/>
                <a:cs typeface="Arial"/>
                <a:sym typeface="Arial"/>
              </a:rPr>
              <a:t>Leading courageous and brave conversation--acknowledge, without assigning blame, that the structure of the college houses the biases and prejudices of its founding time </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 sz="1200" dirty="0">
                <a:solidFill>
                  <a:schemeClr val="dk1"/>
                </a:solidFill>
                <a:ea typeface="Arial"/>
                <a:cs typeface="Arial"/>
                <a:sym typeface="Arial"/>
              </a:rPr>
              <a:t>Equity minded hiring practices—use the Canvas modules to frame the questions: </a:t>
            </a:r>
            <a:r>
              <a:rPr lang="en-US" sz="1200" dirty="0">
                <a:solidFill>
                  <a:schemeClr val="dk1"/>
                </a:solidFill>
                <a:ea typeface="Arial"/>
                <a:cs typeface="Arial"/>
                <a:sym typeface="Arial"/>
              </a:rPr>
              <a:t>https://ccconlineed.instructure.com/courses/5733</a:t>
            </a:r>
            <a:endParaRPr lang="en" sz="1200" dirty="0">
              <a:solidFill>
                <a:schemeClr val="dk1"/>
              </a:solidFill>
              <a:ea typeface="Arial"/>
              <a:cs typeface="Arial"/>
              <a:sym typeface="Arial"/>
            </a:endParaRPr>
          </a:p>
          <a:p>
            <a:pPr marL="0" lvl="0" indent="0" algn="l" rtl="0">
              <a:spcBef>
                <a:spcPts val="0"/>
              </a:spcBef>
              <a:spcAft>
                <a:spcPts val="0"/>
              </a:spcAft>
              <a:buNone/>
            </a:pPr>
            <a:endParaRPr dirty="0"/>
          </a:p>
        </p:txBody>
      </p:sp>
      <p:sp>
        <p:nvSpPr>
          <p:cNvPr id="316" name="Google Shape;316;gd936c70596_1_183: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d936c70596_1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4" name="Google Shape;324;gd936c70596_1_190: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a:latin typeface="Arial"/>
              <a:ea typeface="Arial"/>
              <a:cs typeface="Arial"/>
              <a:sym typeface="Arial"/>
            </a:endParaRPr>
          </a:p>
        </p:txBody>
      </p:sp>
      <p:sp>
        <p:nvSpPr>
          <p:cNvPr id="325" name="Google Shape;325;gd936c70596_1_190:notes"/>
          <p:cNvSpPr txBox="1"/>
          <p:nvPr/>
        </p:nvSpPr>
        <p:spPr>
          <a:xfrm>
            <a:off x="3884760" y="8685360"/>
            <a:ext cx="2971440" cy="45828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 sz="1200" b="0" i="0" u="none" strike="noStrike" cap="none">
                <a:solidFill>
                  <a:schemeClr val="dk1"/>
                </a:solidFill>
                <a:latin typeface="Times New Roman"/>
                <a:ea typeface="Times New Roman"/>
                <a:cs typeface="Times New Roman"/>
                <a:sym typeface="Times New Roman"/>
              </a:rPr>
              <a:t>25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d936c70596_1_197:notes"/>
          <p:cNvSpPr txBox="1">
            <a:spLocks noGrp="1"/>
          </p:cNvSpPr>
          <p:nvPr>
            <p:ph type="body" idx="1"/>
          </p:nvPr>
        </p:nvSpPr>
        <p:spPr>
          <a:xfrm>
            <a:off x="777240" y="4777560"/>
            <a:ext cx="6217560" cy="45259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Stephen </a:t>
            </a:r>
            <a:r>
              <a:rPr lang="en-US" dirty="0" err="1"/>
              <a:t>Kudour</a:t>
            </a:r>
            <a:r>
              <a:rPr lang="en-US" dirty="0"/>
              <a:t>: “If it’s about the students, without the students, then it’s not for the students.”</a:t>
            </a:r>
            <a:endParaRPr dirty="0"/>
          </a:p>
        </p:txBody>
      </p:sp>
      <p:sp>
        <p:nvSpPr>
          <p:cNvPr id="332" name="Google Shape;332;gd936c70596_1_197: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d936c70596_1_203:notes"/>
          <p:cNvSpPr txBox="1">
            <a:spLocks noGrp="1"/>
          </p:cNvSpPr>
          <p:nvPr>
            <p:ph type="body" idx="1"/>
          </p:nvPr>
        </p:nvSpPr>
        <p:spPr>
          <a:xfrm>
            <a:off x="777240" y="4777560"/>
            <a:ext cx="6217560" cy="45259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is the recap of the why:</a:t>
            </a:r>
          </a:p>
          <a:p>
            <a:pPr marL="0" lvl="0" indent="0" algn="l" rtl="0">
              <a:spcBef>
                <a:spcPts val="0"/>
              </a:spcBef>
              <a:spcAft>
                <a:spcPts val="0"/>
              </a:spcAft>
              <a:buNone/>
            </a:pPr>
            <a:r>
              <a:rPr lang="en-US" dirty="0"/>
              <a:t>Continuous of improvement—requires the ask, the action, the assessment (aligned?), the reflection (values?), the action, </a:t>
            </a:r>
            <a:r>
              <a:rPr lang="en-US" dirty="0" err="1"/>
              <a:t>assmt</a:t>
            </a:r>
            <a:r>
              <a:rPr lang="en-US" dirty="0"/>
              <a:t>, reflection, etc. CYCLICAL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Next is Mario—for the budget process details at state level</a:t>
            </a:r>
            <a:endParaRPr dirty="0"/>
          </a:p>
        </p:txBody>
      </p:sp>
      <p:sp>
        <p:nvSpPr>
          <p:cNvPr id="339" name="Google Shape;339;gd936c70596_1_203: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d936c70596_1_319:notes"/>
          <p:cNvSpPr txBox="1">
            <a:spLocks noGrp="1"/>
          </p:cNvSpPr>
          <p:nvPr>
            <p:ph type="body" idx="1"/>
          </p:nvPr>
        </p:nvSpPr>
        <p:spPr>
          <a:xfrm>
            <a:off x="777240" y="4777560"/>
            <a:ext cx="6217560" cy="45259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Michelle—assert your role as faculty AB 1725 (10+1)</a:t>
            </a:r>
          </a:p>
          <a:p>
            <a:pPr marL="0" lvl="0" indent="0" algn="l" rtl="0">
              <a:spcBef>
                <a:spcPts val="0"/>
              </a:spcBef>
              <a:spcAft>
                <a:spcPts val="0"/>
              </a:spcAft>
              <a:buNone/>
            </a:pPr>
            <a:r>
              <a:rPr lang="en-US" dirty="0"/>
              <a:t>Read policies—every district may be different on what is mutual agreed and what is relied primarily upon (on specifics of 10+1)</a:t>
            </a:r>
            <a:endParaRPr dirty="0"/>
          </a:p>
        </p:txBody>
      </p:sp>
      <p:sp>
        <p:nvSpPr>
          <p:cNvPr id="468" name="Google Shape;468;gd936c70596_1_319: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how to use the 10+1 regularly: What part of the 10+1 are you referring/using?</a:t>
            </a:r>
          </a:p>
          <a:p>
            <a:endParaRPr lang="en-US" dirty="0"/>
          </a:p>
          <a:p>
            <a:r>
              <a:rPr lang="en-US" dirty="0"/>
              <a:t>Graphic: https://www.asccc.org/10_1</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49DA6944-B3EF-6B4F-89E7-EA41C8125302}" type="slidenum">
              <a:rPr lang="en-US" altLang="en-US" smtClean="0"/>
              <a:pPr>
                <a:defRPr/>
              </a:pPr>
              <a:t>29</a:t>
            </a:fld>
            <a:endParaRPr lang="en-US" altLang="en-US"/>
          </a:p>
        </p:txBody>
      </p:sp>
    </p:spTree>
    <p:extLst>
      <p:ext uri="{BB962C8B-B14F-4D97-AF65-F5344CB8AC3E}">
        <p14:creationId xmlns:p14="http://schemas.microsoft.com/office/powerpoint/2010/main" val="3924358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d936c70596_1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6" name="Google Shape;286;gd936c70596_1_51: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None/>
            </a:pPr>
            <a:endParaRPr sz="1200" b="0" strike="noStrike" dirty="0">
              <a:latin typeface="Arial"/>
              <a:ea typeface="Arial"/>
              <a:cs typeface="Arial"/>
              <a:sym typeface="Arial"/>
            </a:endParaRPr>
          </a:p>
        </p:txBody>
      </p:sp>
      <p:sp>
        <p:nvSpPr>
          <p:cNvPr id="287" name="Google Shape;287;gd936c70596_1_51:notes"/>
          <p:cNvSpPr txBox="1"/>
          <p:nvPr/>
        </p:nvSpPr>
        <p:spPr>
          <a:xfrm>
            <a:off x="3884760" y="8685360"/>
            <a:ext cx="2971440" cy="45828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 sz="1200" b="0" i="0" u="none" strike="noStrike" cap="none">
                <a:solidFill>
                  <a:schemeClr val="dk1"/>
                </a:solidFill>
                <a:latin typeface="Times New Roman"/>
                <a:ea typeface="Times New Roman"/>
                <a:cs typeface="Times New Roman"/>
                <a:sym typeface="Times New Roman"/>
              </a:rPr>
              <a:t>3</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d936c70596_1_3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5" name="Google Shape;475;gd936c70596_1_325: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2000" b="0" strike="noStrike" dirty="0">
                <a:latin typeface="Arial"/>
                <a:ea typeface="Arial"/>
                <a:cs typeface="Arial"/>
                <a:sym typeface="Arial"/>
              </a:rPr>
              <a:t>Budget paper: </a:t>
            </a:r>
            <a:endParaRPr sz="2000" b="0" strike="noStrike" dirty="0">
              <a:latin typeface="Arial"/>
              <a:ea typeface="Arial"/>
              <a:cs typeface="Arial"/>
              <a:sym typeface="Arial"/>
            </a:endParaRPr>
          </a:p>
        </p:txBody>
      </p:sp>
      <p:sp>
        <p:nvSpPr>
          <p:cNvPr id="476" name="Google Shape;476;gd936c70596_1_325:notes"/>
          <p:cNvSpPr txBox="1"/>
          <p:nvPr/>
        </p:nvSpPr>
        <p:spPr>
          <a:xfrm>
            <a:off x="3884760" y="8685360"/>
            <a:ext cx="2971440" cy="45828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 sz="1200" b="0" strike="noStrike">
                <a:solidFill>
                  <a:schemeClr val="dk1"/>
                </a:solidFill>
                <a:latin typeface="Times New Roman"/>
                <a:ea typeface="Times New Roman"/>
                <a:cs typeface="Times New Roman"/>
                <a:sym typeface="Times New Roman"/>
              </a:rPr>
              <a:t>30</a:t>
            </a:fld>
            <a:endParaRPr sz="1200" b="0"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d936c70596_1_332:notes"/>
          <p:cNvSpPr txBox="1">
            <a:spLocks noGrp="1"/>
          </p:cNvSpPr>
          <p:nvPr>
            <p:ph type="body" idx="1"/>
          </p:nvPr>
        </p:nvSpPr>
        <p:spPr>
          <a:xfrm>
            <a:off x="777240" y="4777560"/>
            <a:ext cx="6217560" cy="4525920"/>
          </a:xfrm>
          <a:prstGeom prst="rect">
            <a:avLst/>
          </a:prstGeom>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sz="1200" b="0" strike="noStrike" dirty="0">
                <a:solidFill>
                  <a:srgbClr val="000000"/>
                </a:solidFill>
                <a:latin typeface="Arial"/>
                <a:ea typeface="Arial"/>
                <a:cs typeface="Arial"/>
                <a:sym typeface="Arial"/>
              </a:rPr>
              <a:t>Others—Perkins, HSI grants, basic needs, and other grants and special funding</a:t>
            </a:r>
          </a:p>
          <a:p>
            <a:pPr marL="0" marR="0" lvl="0" indent="0" algn="l" defTabSz="914400" rtl="0" eaLnBrk="0" fontAlgn="base" latinLnBrk="0" hangingPunct="0">
              <a:lnSpc>
                <a:spcPct val="100000"/>
              </a:lnSpc>
              <a:spcBef>
                <a:spcPts val="0"/>
              </a:spcBef>
              <a:spcAft>
                <a:spcPts val="0"/>
              </a:spcAft>
              <a:buClrTx/>
              <a:buSzTx/>
              <a:buFontTx/>
              <a:buNone/>
              <a:tabLst/>
              <a:defRPr/>
            </a:pPr>
            <a:endParaRPr lang="en-US" sz="1200" b="0" strike="noStrike" dirty="0">
              <a:solidFill>
                <a:srgbClr val="000000"/>
              </a:solidFill>
              <a:latin typeface="Arial"/>
              <a:ea typeface="Arial"/>
              <a:cs typeface="Arial"/>
              <a:sym typeface="Arial"/>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en-US" sz="1200" b="0" strike="noStrike" dirty="0">
                <a:solidFill>
                  <a:srgbClr val="000000"/>
                </a:solidFill>
                <a:latin typeface="Arial"/>
                <a:ea typeface="Arial"/>
                <a:cs typeface="Arial"/>
                <a:sym typeface="Arial"/>
              </a:rPr>
              <a:t>Last point-Discuss how faculty leaders must be empowered to better understand the current budget climate to ensure budgetary decisions are made to best serve students, faculty leaders should understand how the budget works at the state and at the local level </a:t>
            </a:r>
          </a:p>
          <a:p>
            <a:pPr marL="0" marR="0" lvl="0" indent="0" algn="l" defTabSz="914400" rtl="0" eaLnBrk="0" fontAlgn="base" latinLnBrk="0" hangingPunct="0">
              <a:lnSpc>
                <a:spcPct val="100000"/>
              </a:lnSpc>
              <a:spcBef>
                <a:spcPts val="0"/>
              </a:spcBef>
              <a:spcAft>
                <a:spcPts val="0"/>
              </a:spcAft>
              <a:buClrTx/>
              <a:buSzTx/>
              <a:buFontTx/>
              <a:buNone/>
              <a:tabLst/>
              <a:defRPr/>
            </a:pPr>
            <a:endParaRPr lang="en-US" sz="1200" b="0" strike="noStrike" dirty="0">
              <a:solidFill>
                <a:srgbClr val="000000"/>
              </a:solidFill>
              <a:latin typeface="Arial"/>
              <a:ea typeface="Arial"/>
              <a:cs typeface="Arial"/>
              <a:sym typeface="Arial"/>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sz="1200" dirty="0">
                <a:solidFill>
                  <a:srgbClr val="404040"/>
                </a:solidFill>
                <a:latin typeface="Arial"/>
                <a:ea typeface="Arial"/>
                <a:cs typeface="Arial"/>
                <a:sym typeface="Arial"/>
              </a:rPr>
              <a:t>Student Centered Funding Formula—Performance-based Funding</a:t>
            </a:r>
            <a:endParaRPr lang="en-US" dirty="0"/>
          </a:p>
          <a:p>
            <a:pPr marL="237049" lvl="0" indent="-229610">
              <a:lnSpc>
                <a:spcPct val="90000"/>
              </a:lnSpc>
              <a:spcBef>
                <a:spcPts val="1067"/>
              </a:spcBef>
              <a:spcAft>
                <a:spcPts val="0"/>
              </a:spcAft>
              <a:buClr>
                <a:srgbClr val="0070C0"/>
              </a:buClr>
              <a:buSzPct val="100000"/>
              <a:buFont typeface="Arial"/>
              <a:buChar char="•"/>
            </a:pPr>
            <a:r>
              <a:rPr lang="en-US" sz="2400" dirty="0">
                <a:solidFill>
                  <a:srgbClr val="404040"/>
                </a:solidFill>
                <a:latin typeface="Arial"/>
                <a:ea typeface="Arial"/>
                <a:cs typeface="Arial"/>
                <a:sym typeface="Arial"/>
              </a:rPr>
              <a:t>Guided Pathways and AB 705 Implementation:</a:t>
            </a:r>
            <a:endParaRPr lang="en-US" sz="1467" dirty="0">
              <a:highlight>
                <a:srgbClr val="FFFF00"/>
              </a:highlight>
            </a:endParaRPr>
          </a:p>
          <a:p>
            <a:pPr marL="1151438" lvl="2" indent="-242139">
              <a:spcBef>
                <a:spcPts val="1067"/>
              </a:spcBef>
              <a:spcAft>
                <a:spcPts val="0"/>
              </a:spcAft>
              <a:buClr>
                <a:srgbClr val="0070C0"/>
              </a:buClr>
              <a:buSzPct val="100000"/>
              <a:buFont typeface="Arial"/>
              <a:buChar char="•"/>
            </a:pPr>
            <a:r>
              <a:rPr lang="en-US" dirty="0">
                <a:ea typeface="Arial"/>
                <a:cs typeface="Arial"/>
                <a:sym typeface="Arial"/>
              </a:rPr>
              <a:t>Monitor student success and persistence</a:t>
            </a:r>
            <a:endParaRPr lang="en-US" sz="1467" dirty="0"/>
          </a:p>
          <a:p>
            <a:pPr marL="1151438" lvl="2" indent="-242139">
              <a:lnSpc>
                <a:spcPct val="90000"/>
              </a:lnSpc>
              <a:spcBef>
                <a:spcPts val="1067"/>
              </a:spcBef>
              <a:spcAft>
                <a:spcPts val="0"/>
              </a:spcAft>
              <a:buClr>
                <a:srgbClr val="0070C0"/>
              </a:buClr>
              <a:buSzPct val="100000"/>
              <a:buFont typeface="Arial"/>
              <a:buChar char="•"/>
            </a:pPr>
            <a:r>
              <a:rPr lang="en-US" sz="2000" dirty="0">
                <a:solidFill>
                  <a:srgbClr val="404040"/>
                </a:solidFill>
                <a:latin typeface="Arial"/>
                <a:ea typeface="Arial"/>
                <a:cs typeface="Arial"/>
                <a:sym typeface="Arial"/>
              </a:rPr>
              <a:t>Watch enrollment trends—AB 1805 </a:t>
            </a:r>
            <a:endParaRPr lang="en-US" sz="1467" dirty="0"/>
          </a:p>
          <a:p>
            <a:pPr marL="0" lvl="0" indent="0" algn="l" rtl="0">
              <a:spcBef>
                <a:spcPts val="0"/>
              </a:spcBef>
              <a:spcAft>
                <a:spcPts val="0"/>
              </a:spcAft>
              <a:buNone/>
            </a:pPr>
            <a:endParaRPr dirty="0"/>
          </a:p>
        </p:txBody>
      </p:sp>
      <p:sp>
        <p:nvSpPr>
          <p:cNvPr id="483" name="Google Shape;483;gd936c70596_1_332: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d936c70596_1_3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0" name="Google Shape;490;gd936c70596_1_392: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Font typeface="Arial" panose="020B0604020202020204" pitchFamily="34" charset="0"/>
              <a:buNone/>
            </a:pPr>
            <a:r>
              <a:rPr lang="en" sz="2000" b="0" strike="noStrike" dirty="0">
                <a:latin typeface="Arial"/>
                <a:ea typeface="Arial"/>
                <a:cs typeface="Arial"/>
                <a:sym typeface="Arial"/>
              </a:rPr>
              <a:t>Local Senates Handbook: Part 3 (Duites of Local Senate President) page 32: </a:t>
            </a:r>
            <a:r>
              <a:rPr lang="en-US" sz="2000" b="0" strike="noStrike" dirty="0">
                <a:latin typeface="Arial"/>
                <a:ea typeface="Arial"/>
                <a:cs typeface="Arial"/>
                <a:sym typeface="Arial"/>
              </a:rPr>
              <a:t>https://indd.adobe.com/view/7f4e2df0-a2c8-42cd-8a88-bb92cfc68ed3 </a:t>
            </a:r>
            <a:endParaRPr lang="en" sz="2000" b="0" strike="noStrike" dirty="0">
              <a:latin typeface="Arial"/>
              <a:ea typeface="Arial"/>
              <a:cs typeface="Arial"/>
              <a:sym typeface="Arial"/>
            </a:endParaRPr>
          </a:p>
          <a:p>
            <a:pPr marL="0" lvl="0" indent="0" algn="l" rtl="0">
              <a:lnSpc>
                <a:spcPct val="100000"/>
              </a:lnSpc>
              <a:spcBef>
                <a:spcPts val="0"/>
              </a:spcBef>
              <a:spcAft>
                <a:spcPts val="0"/>
              </a:spcAft>
              <a:buFont typeface="Arial" panose="020B0604020202020204" pitchFamily="34" charset="0"/>
              <a:buNone/>
            </a:pPr>
            <a:endParaRPr lang="en" sz="2000" b="0" strike="noStrike" dirty="0">
              <a:latin typeface="Arial"/>
              <a:ea typeface="Arial"/>
              <a:cs typeface="Arial"/>
              <a:sym typeface="Arial"/>
            </a:endParaRPr>
          </a:p>
          <a:p>
            <a:pPr marL="342900" lvl="0" indent="-342900" algn="l" rtl="0">
              <a:lnSpc>
                <a:spcPct val="100000"/>
              </a:lnSpc>
              <a:spcBef>
                <a:spcPts val="0"/>
              </a:spcBef>
              <a:spcAft>
                <a:spcPts val="0"/>
              </a:spcAft>
              <a:buFont typeface="Arial" panose="020B0604020202020204" pitchFamily="34" charset="0"/>
              <a:buChar char="•"/>
            </a:pPr>
            <a:r>
              <a:rPr lang="en" sz="2000" b="0" strike="noStrike" dirty="0">
                <a:latin typeface="Arial"/>
                <a:ea typeface="Arial"/>
                <a:cs typeface="Arial"/>
                <a:sym typeface="Arial"/>
              </a:rPr>
              <a:t>There may be other budget items that senates are responsible for such as clerical staff, equipment and supplies – </a:t>
            </a:r>
            <a:r>
              <a:rPr lang="en" sz="2000" b="1" strike="noStrike" dirty="0">
                <a:latin typeface="Arial"/>
                <a:ea typeface="Arial"/>
                <a:cs typeface="Arial"/>
                <a:sym typeface="Arial"/>
              </a:rPr>
              <a:t>not all colleges have this.</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sz="1200" b="0" strike="noStrike" dirty="0">
                <a:latin typeface="Arial"/>
                <a:ea typeface="Arial"/>
                <a:cs typeface="Arial"/>
                <a:sym typeface="Arial"/>
              </a:rPr>
              <a:t>Reassigned time, travel funds, professional development funds, supplies, funds to host events, and such.</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sz="1200" b="0" strike="noStrike" dirty="0">
                <a:latin typeface="Arial"/>
                <a:ea typeface="Arial"/>
                <a:cs typeface="Arial"/>
                <a:sym typeface="Arial"/>
              </a:rPr>
              <a:t>And documenting agreements is crucial!</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endParaRPr lang="en-US" sz="1200" b="0" strike="noStrike" dirty="0">
              <a:latin typeface="Arial"/>
              <a:ea typeface="Arial"/>
              <a:cs typeface="Arial"/>
              <a:sym typeface="Arial"/>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sz="1200" b="0" strike="noStrike" dirty="0">
                <a:latin typeface="Arial"/>
                <a:ea typeface="Arial"/>
                <a:cs typeface="Arial"/>
                <a:sym typeface="Arial"/>
              </a:rPr>
              <a:t>Remember the WHY—when asking for resources!</a:t>
            </a:r>
          </a:p>
          <a:p>
            <a:pPr marL="216000" marR="0" lvl="0" indent="-216000" algn="l" defTabSz="914400" rtl="0" eaLnBrk="0" fontAlgn="base" latinLnBrk="0" hangingPunct="0">
              <a:lnSpc>
                <a:spcPct val="100000"/>
              </a:lnSpc>
              <a:spcBef>
                <a:spcPts val="0"/>
              </a:spcBef>
              <a:spcAft>
                <a:spcPts val="0"/>
              </a:spcAft>
              <a:buClrTx/>
              <a:buSzTx/>
              <a:buFontTx/>
              <a:buNone/>
              <a:tabLst/>
              <a:defRPr/>
            </a:pPr>
            <a:endParaRPr lang="en-US" dirty="0"/>
          </a:p>
          <a:p>
            <a:pPr marL="216000" lvl="0" indent="-216000" algn="l" rtl="0">
              <a:lnSpc>
                <a:spcPct val="100000"/>
              </a:lnSpc>
              <a:spcBef>
                <a:spcPts val="0"/>
              </a:spcBef>
              <a:spcAft>
                <a:spcPts val="0"/>
              </a:spcAft>
              <a:buNone/>
            </a:pPr>
            <a:endParaRPr dirty="0"/>
          </a:p>
        </p:txBody>
      </p:sp>
      <p:sp>
        <p:nvSpPr>
          <p:cNvPr id="491" name="Google Shape;491;gd936c70596_1_392:notes"/>
          <p:cNvSpPr txBox="1"/>
          <p:nvPr/>
        </p:nvSpPr>
        <p:spPr>
          <a:xfrm>
            <a:off x="3884760" y="8685360"/>
            <a:ext cx="2971440" cy="45828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 sz="1200" b="0" strike="noStrike">
                <a:solidFill>
                  <a:schemeClr val="dk1"/>
                </a:solidFill>
                <a:latin typeface="Times New Roman"/>
                <a:ea typeface="Times New Roman"/>
                <a:cs typeface="Times New Roman"/>
                <a:sym typeface="Times New Roman"/>
              </a:rPr>
              <a:t>32</a:t>
            </a:fld>
            <a:endParaRPr sz="1200" b="0"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Chat monitor </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49DA6944-B3EF-6B4F-89E7-EA41C8125302}" type="slidenum">
              <a:rPr lang="en-US" altLang="en-US" smtClean="0"/>
              <a:pPr>
                <a:defRPr/>
              </a:pPr>
              <a:t>33</a:t>
            </a:fld>
            <a:endParaRPr lang="en-US" altLang="en-US"/>
          </a:p>
        </p:txBody>
      </p:sp>
    </p:spTree>
    <p:extLst>
      <p:ext uri="{BB962C8B-B14F-4D97-AF65-F5344CB8AC3E}">
        <p14:creationId xmlns:p14="http://schemas.microsoft.com/office/powerpoint/2010/main" val="3305694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d936c70596_1_419:notes"/>
          <p:cNvSpPr txBox="1">
            <a:spLocks noGrp="1"/>
          </p:cNvSpPr>
          <p:nvPr>
            <p:ph type="body" idx="1"/>
          </p:nvPr>
        </p:nvSpPr>
        <p:spPr>
          <a:xfrm>
            <a:off x="777240" y="4777560"/>
            <a:ext cx="6217560" cy="45259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gd936c70596_1_419: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d936c70596_1_413:notes"/>
          <p:cNvSpPr txBox="1">
            <a:spLocks noGrp="1"/>
          </p:cNvSpPr>
          <p:nvPr>
            <p:ph type="body" idx="1"/>
          </p:nvPr>
        </p:nvSpPr>
        <p:spPr>
          <a:xfrm>
            <a:off x="777240" y="4777560"/>
            <a:ext cx="6217560" cy="45259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4" name="Google Shape;514;gd936c70596_1_413: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db529577e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db529577e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Today. . .</a:t>
            </a:r>
          </a:p>
          <a:p>
            <a:pPr marL="171450" lvl="0" indent="-171450" algn="l" rtl="0">
              <a:spcBef>
                <a:spcPts val="0"/>
              </a:spcBef>
              <a:spcAft>
                <a:spcPts val="0"/>
              </a:spcAft>
              <a:buFont typeface="Arial" panose="020B0604020202020204" pitchFamily="34" charset="0"/>
              <a:buChar char="•"/>
            </a:pPr>
            <a:r>
              <a:rPr lang="en-US" dirty="0"/>
              <a:t>Mario will review all the nuances of budgets and budget processes</a:t>
            </a:r>
          </a:p>
          <a:p>
            <a:pPr marL="171450" lvl="0" indent="-171450" algn="l" rtl="0">
              <a:spcBef>
                <a:spcPts val="0"/>
              </a:spcBef>
              <a:spcAft>
                <a:spcPts val="0"/>
              </a:spcAft>
              <a:buFont typeface="Arial" panose="020B0604020202020204" pitchFamily="34" charset="0"/>
              <a:buChar char="•"/>
            </a:pPr>
            <a:r>
              <a:rPr lang="en-US" dirty="0"/>
              <a:t>I will end with faculty role and what and why its necessary</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t>
            </a:r>
            <a:r>
              <a:rPr lang="en-US" dirty="0" err="1"/>
              <a:t>Pathable</a:t>
            </a:r>
            <a:r>
              <a:rPr lang="en-US" dirty="0"/>
              <a:t> for Chat for Q&amp;A</a:t>
            </a:r>
          </a:p>
          <a:p>
            <a:r>
              <a:rPr lang="en-US" dirty="0"/>
              <a:t>Closed caption</a:t>
            </a:r>
          </a:p>
          <a:p>
            <a:r>
              <a:rPr lang="en-US" dirty="0"/>
              <a:t>PPT in </a:t>
            </a:r>
            <a:r>
              <a:rPr lang="en-US" dirty="0" err="1"/>
              <a:t>Pathable</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49DA6944-B3EF-6B4F-89E7-EA41C8125302}" type="slidenum">
              <a:rPr lang="en-US" altLang="en-US" smtClean="0"/>
              <a:pPr>
                <a:defRPr/>
              </a:pPr>
              <a:t>5</a:t>
            </a:fld>
            <a:endParaRPr lang="en-US" altLang="en-US"/>
          </a:p>
        </p:txBody>
      </p:sp>
    </p:spTree>
    <p:extLst>
      <p:ext uri="{BB962C8B-B14F-4D97-AF65-F5344CB8AC3E}">
        <p14:creationId xmlns:p14="http://schemas.microsoft.com/office/powerpoint/2010/main" val="3071419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d936c70596_1_209:notes"/>
          <p:cNvSpPr txBox="1">
            <a:spLocks noGrp="1"/>
          </p:cNvSpPr>
          <p:nvPr>
            <p:ph type="body" idx="1"/>
          </p:nvPr>
        </p:nvSpPr>
        <p:spPr>
          <a:xfrm>
            <a:off x="777240" y="4777560"/>
            <a:ext cx="6217560" cy="45259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gd936c70596_1_209: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d936c70596_1_2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3" name="Google Shape;353;gd936c70596_1_215:notes"/>
          <p:cNvSpPr txBox="1">
            <a:spLocks noGrp="1"/>
          </p:cNvSpPr>
          <p:nvPr>
            <p:ph type="body" idx="1"/>
          </p:nvPr>
        </p:nvSpPr>
        <p:spPr>
          <a:xfrm>
            <a:off x="685800" y="4400640"/>
            <a:ext cx="5486040" cy="360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2000" b="0" strike="noStrike">
                <a:latin typeface="Arial"/>
                <a:ea typeface="Arial"/>
                <a:cs typeface="Arial"/>
                <a:sym typeface="Arial"/>
              </a:rPr>
              <a:t>Deferrals vs cut to base apportionment- Those deferrals will be a challenge for districts but seem better than a permanent reduction to apportionment rates.  </a:t>
            </a:r>
            <a:endParaRPr/>
          </a:p>
          <a:p>
            <a:pPr marL="0" lvl="0" indent="0" algn="l" rtl="0">
              <a:lnSpc>
                <a:spcPct val="100000"/>
              </a:lnSpc>
              <a:spcBef>
                <a:spcPts val="0"/>
              </a:spcBef>
              <a:spcAft>
                <a:spcPts val="0"/>
              </a:spcAft>
              <a:buNone/>
            </a:pPr>
            <a:r>
              <a:rPr lang="en" sz="2000" b="0" strike="noStrike">
                <a:latin typeface="Arial"/>
                <a:ea typeface="Arial"/>
                <a:cs typeface="Arial"/>
                <a:sym typeface="Arial"/>
              </a:rPr>
              <a:t>Note for Mario: Outcome of the conference committee between the legislature and the administration to be conclude by June 15. </a:t>
            </a:r>
            <a:endParaRPr/>
          </a:p>
          <a:p>
            <a:pPr marL="0" lvl="0" indent="0" algn="l" rtl="0">
              <a:lnSpc>
                <a:spcPct val="100000"/>
              </a:lnSpc>
              <a:spcBef>
                <a:spcPts val="0"/>
              </a:spcBef>
              <a:spcAft>
                <a:spcPts val="0"/>
              </a:spcAft>
              <a:buNone/>
            </a:pPr>
            <a:endParaRPr sz="2000" b="0" strike="noStrike">
              <a:latin typeface="Arial"/>
              <a:ea typeface="Arial"/>
              <a:cs typeface="Arial"/>
              <a:sym typeface="Arial"/>
            </a:endParaRPr>
          </a:p>
          <a:p>
            <a:pPr marL="0" lvl="0" indent="0" algn="l" rtl="0">
              <a:lnSpc>
                <a:spcPct val="100000"/>
              </a:lnSpc>
              <a:spcBef>
                <a:spcPts val="0"/>
              </a:spcBef>
              <a:spcAft>
                <a:spcPts val="0"/>
              </a:spcAft>
              <a:buNone/>
            </a:pPr>
            <a:endParaRPr sz="2000" b="0" strike="noStrike">
              <a:latin typeface="Arial"/>
              <a:ea typeface="Arial"/>
              <a:cs typeface="Arial"/>
              <a:sym typeface="Arial"/>
            </a:endParaRPr>
          </a:p>
        </p:txBody>
      </p:sp>
      <p:sp>
        <p:nvSpPr>
          <p:cNvPr id="354" name="Google Shape;354;gd936c70596_1_215:notes"/>
          <p:cNvSpPr txBox="1"/>
          <p:nvPr/>
        </p:nvSpPr>
        <p:spPr>
          <a:xfrm>
            <a:off x="3884760" y="8685360"/>
            <a:ext cx="2971440" cy="45828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 sz="1200" b="0" i="0" u="none" strike="noStrike" cap="none">
                <a:solidFill>
                  <a:schemeClr val="dk1"/>
                </a:solidFill>
                <a:latin typeface="Times New Roman"/>
                <a:ea typeface="Times New Roman"/>
                <a:cs typeface="Times New Roman"/>
                <a:sym typeface="Times New Roman"/>
              </a:rPr>
              <a:t>7</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d936c70596_1_241:notes"/>
          <p:cNvSpPr txBox="1">
            <a:spLocks noGrp="1"/>
          </p:cNvSpPr>
          <p:nvPr>
            <p:ph type="body" idx="1"/>
          </p:nvPr>
        </p:nvSpPr>
        <p:spPr>
          <a:xfrm>
            <a:off x="777240" y="4777560"/>
            <a:ext cx="6217560" cy="45259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gd936c70596_1_241: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d936c70596_1_247:notes"/>
          <p:cNvSpPr txBox="1">
            <a:spLocks noGrp="1"/>
          </p:cNvSpPr>
          <p:nvPr>
            <p:ph type="body" idx="1"/>
          </p:nvPr>
        </p:nvSpPr>
        <p:spPr>
          <a:xfrm>
            <a:off x="777240" y="4777560"/>
            <a:ext cx="6217560" cy="45259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gd936c70596_1_247: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32940"/>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2584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descr="&quot;&quot;">
            <a:extLst>
              <a:ext uri="{FF2B5EF4-FFF2-40B4-BE49-F238E27FC236}">
                <a16:creationId xmlns:a16="http://schemas.microsoft.com/office/drawing/2014/main" id="{6510BF65-0C03-E747-98C0-EB8748DFAAEB}"/>
              </a:ext>
            </a:extLst>
          </p:cNvPr>
          <p:cNvSpPr/>
          <p:nvPr userDrawn="1"/>
        </p:nvSpPr>
        <p:spPr>
          <a:xfrm>
            <a:off x="0" y="0"/>
            <a:ext cx="12192000" cy="2355850"/>
          </a:xfrm>
          <a:prstGeom prst="rect">
            <a:avLst/>
          </a:prstGeom>
          <a:solidFill>
            <a:srgbClr val="006393"/>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F06088A0-6770-8842-AAB0-A6DCBD8300DC}"/>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ASCCC logo icon">
            <a:extLst>
              <a:ext uri="{FF2B5EF4-FFF2-40B4-BE49-F238E27FC236}">
                <a16:creationId xmlns:a16="http://schemas.microsoft.com/office/drawing/2014/main" id="{CA6626D6-0C8A-4D4D-91B2-DE99EDE243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B7271532-3037-2346-AF9C-8177E827F622}"/>
              </a:ext>
            </a:extLst>
          </p:cNvPr>
          <p:cNvSpPr>
            <a:spLocks noGrp="1"/>
          </p:cNvSpPr>
          <p:nvPr>
            <p:ph type="sldNum" sz="quarter" idx="10"/>
          </p:nvPr>
        </p:nvSpPr>
        <p:spPr/>
        <p:txBody>
          <a:bodyPr/>
          <a:lstStyle>
            <a:lvl1pPr>
              <a:defRPr/>
            </a:lvl1pPr>
          </a:lstStyle>
          <a:p>
            <a:pPr>
              <a:defRPr/>
            </a:pPr>
            <a:fld id="{EF3FA80C-C703-6A42-9526-28B957E5C050}" type="slidenum">
              <a:rPr lang="en-US"/>
              <a:pPr>
                <a:defRPr/>
              </a:pPr>
              <a:t>‹#›</a:t>
            </a:fld>
            <a:endParaRPr lang="en-US" dirty="0"/>
          </a:p>
        </p:txBody>
      </p:sp>
    </p:spTree>
    <p:extLst>
      <p:ext uri="{BB962C8B-B14F-4D97-AF65-F5344CB8AC3E}">
        <p14:creationId xmlns:p14="http://schemas.microsoft.com/office/powerpoint/2010/main" val="98882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descr="&quot;&quot;">
            <a:extLst>
              <a:ext uri="{FF2B5EF4-FFF2-40B4-BE49-F238E27FC236}">
                <a16:creationId xmlns:a16="http://schemas.microsoft.com/office/drawing/2014/main" id="{44FE5459-A402-FB42-AC0D-E0FF3CC42319}"/>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descr="ASCCC logo icon">
            <a:extLst>
              <a:ext uri="{FF2B5EF4-FFF2-40B4-BE49-F238E27FC236}">
                <a16:creationId xmlns:a16="http://schemas.microsoft.com/office/drawing/2014/main" id="{B031F5E2-4C21-4F46-8C47-0FB44A7108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3F1DFAC4-3422-CC4B-94BC-AF8D95D29337}"/>
              </a:ext>
            </a:extLst>
          </p:cNvPr>
          <p:cNvSpPr>
            <a:spLocks noGrp="1"/>
          </p:cNvSpPr>
          <p:nvPr>
            <p:ph type="sldNum" sz="quarter" idx="10"/>
          </p:nvPr>
        </p:nvSpPr>
        <p:spPr/>
        <p:txBody>
          <a:bodyPr/>
          <a:lstStyle>
            <a:lvl1pPr>
              <a:defRPr/>
            </a:lvl1pPr>
          </a:lstStyle>
          <a:p>
            <a:pPr>
              <a:defRPr/>
            </a:pPr>
            <a:fld id="{1E27EA8E-F2C1-F748-878A-C61AEC0E9D53}" type="slidenum">
              <a:rPr lang="en-US" altLang="en-US"/>
              <a:pPr>
                <a:defRPr/>
              </a:pPr>
              <a:t>‹#›</a:t>
            </a:fld>
            <a:endParaRPr lang="en-US" altLang="en-US"/>
          </a:p>
        </p:txBody>
      </p:sp>
    </p:spTree>
    <p:extLst>
      <p:ext uri="{BB962C8B-B14F-4D97-AF65-F5344CB8AC3E}">
        <p14:creationId xmlns:p14="http://schemas.microsoft.com/office/powerpoint/2010/main" val="189300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descr="&quot;&quot;">
            <a:extLst>
              <a:ext uri="{FF2B5EF4-FFF2-40B4-BE49-F238E27FC236}">
                <a16:creationId xmlns:a16="http://schemas.microsoft.com/office/drawing/2014/main" id="{2314A92D-EB3F-2C4B-8627-77F00AB3D247}"/>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descr="ASCCC logo icon">
            <a:extLst>
              <a:ext uri="{FF2B5EF4-FFF2-40B4-BE49-F238E27FC236}">
                <a16:creationId xmlns:a16="http://schemas.microsoft.com/office/drawing/2014/main" id="{40E4AAF6-590B-524E-849F-CB60975D57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84C2D47D-B4E2-2144-A1A8-709D7128A424}"/>
              </a:ext>
            </a:extLst>
          </p:cNvPr>
          <p:cNvSpPr>
            <a:spLocks noGrp="1"/>
          </p:cNvSpPr>
          <p:nvPr>
            <p:ph type="sldNum" sz="quarter" idx="10"/>
          </p:nvPr>
        </p:nvSpPr>
        <p:spPr/>
        <p:txBody>
          <a:bodyPr/>
          <a:lstStyle>
            <a:lvl1pPr>
              <a:defRPr/>
            </a:lvl1pPr>
          </a:lstStyle>
          <a:p>
            <a:pPr>
              <a:defRPr/>
            </a:pPr>
            <a:fld id="{384C949E-1E58-A146-8787-2A5DB0B69B3F}" type="slidenum">
              <a:rPr lang="en-US" altLang="en-US"/>
              <a:pPr>
                <a:defRPr/>
              </a:pPr>
              <a:t>‹#›</a:t>
            </a:fld>
            <a:endParaRPr lang="en-US" altLang="en-US"/>
          </a:p>
        </p:txBody>
      </p:sp>
    </p:spTree>
    <p:extLst>
      <p:ext uri="{BB962C8B-B14F-4D97-AF65-F5344CB8AC3E}">
        <p14:creationId xmlns:p14="http://schemas.microsoft.com/office/powerpoint/2010/main" val="256914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ASCCC logo icon">
            <a:extLst>
              <a:ext uri="{FF2B5EF4-FFF2-40B4-BE49-F238E27FC236}">
                <a16:creationId xmlns:a16="http://schemas.microsoft.com/office/drawing/2014/main" id="{6F5915FB-CAAB-D74F-A521-80C11144F0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F3FF7C1B-BDD6-2548-8849-A85713EC56FC}"/>
              </a:ext>
            </a:extLst>
          </p:cNvPr>
          <p:cNvSpPr>
            <a:spLocks noGrp="1"/>
          </p:cNvSpPr>
          <p:nvPr>
            <p:ph type="sldNum" sz="quarter" idx="10"/>
          </p:nvPr>
        </p:nvSpPr>
        <p:spPr>
          <a:xfrm>
            <a:off x="10298113" y="6356350"/>
            <a:ext cx="1055687" cy="365125"/>
          </a:xfrm>
        </p:spPr>
        <p:txBody>
          <a:bodyPr/>
          <a:lstStyle>
            <a:lvl1pPr>
              <a:defRPr/>
            </a:lvl1pPr>
          </a:lstStyle>
          <a:p>
            <a:pPr>
              <a:defRPr/>
            </a:pPr>
            <a:fld id="{5B52717C-FF9A-4447-B61B-DCD0284B8E7A}" type="slidenum">
              <a:rPr lang="en-US" altLang="en-US"/>
              <a:pPr>
                <a:defRPr/>
              </a:pPr>
              <a:t>‹#›</a:t>
            </a:fld>
            <a:endParaRPr lang="en-US" altLang="en-US"/>
          </a:p>
        </p:txBody>
      </p:sp>
    </p:spTree>
    <p:extLst>
      <p:ext uri="{BB962C8B-B14F-4D97-AF65-F5344CB8AC3E}">
        <p14:creationId xmlns:p14="http://schemas.microsoft.com/office/powerpoint/2010/main" val="1286709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989863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5600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2 Content" type="twoObj">
  <p:cSld name="Title, 2 Content">
    <p:spTree>
      <p:nvGrpSpPr>
        <p:cNvPr id="1" name="Shape 107"/>
        <p:cNvGrpSpPr/>
        <p:nvPr/>
      </p:nvGrpSpPr>
      <p:grpSpPr>
        <a:xfrm>
          <a:off x="0" y="0"/>
          <a:ext cx="0" cy="0"/>
          <a:chOff x="0" y="0"/>
          <a:chExt cx="0" cy="0"/>
        </a:xfrm>
      </p:grpSpPr>
      <p:sp>
        <p:nvSpPr>
          <p:cNvPr id="108" name="Google Shape;108;p28"/>
          <p:cNvSpPr txBox="1">
            <a:spLocks noGrp="1"/>
          </p:cNvSpPr>
          <p:nvPr>
            <p:ph type="title"/>
          </p:nvPr>
        </p:nvSpPr>
        <p:spPr>
          <a:xfrm>
            <a:off x="1066680" y="403560"/>
            <a:ext cx="10058040" cy="168552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9" name="Google Shape;109;p28"/>
          <p:cNvSpPr txBox="1">
            <a:spLocks noGrp="1"/>
          </p:cNvSpPr>
          <p:nvPr>
            <p:ph type="body" idx="1"/>
          </p:nvPr>
        </p:nvSpPr>
        <p:spPr>
          <a:xfrm>
            <a:off x="1066680" y="2662560"/>
            <a:ext cx="4908240" cy="3120120"/>
          </a:xfrm>
          <a:prstGeom prst="rect">
            <a:avLst/>
          </a:prstGeom>
          <a:noFill/>
          <a:ln>
            <a:noFill/>
          </a:ln>
        </p:spPr>
        <p:txBody>
          <a:bodyPr spcFirstLastPara="1" wrap="square" lIns="0" tIns="0" rIns="0" bIns="0"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10" name="Google Shape;110;p28"/>
          <p:cNvSpPr txBox="1">
            <a:spLocks noGrp="1"/>
          </p:cNvSpPr>
          <p:nvPr>
            <p:ph type="body" idx="2"/>
          </p:nvPr>
        </p:nvSpPr>
        <p:spPr>
          <a:xfrm>
            <a:off x="6220800" y="2662560"/>
            <a:ext cx="4908240" cy="3120120"/>
          </a:xfrm>
          <a:prstGeom prst="rect">
            <a:avLst/>
          </a:prstGeom>
          <a:noFill/>
          <a:ln>
            <a:noFill/>
          </a:ln>
        </p:spPr>
        <p:txBody>
          <a:bodyPr spcFirstLastPara="1" wrap="square" lIns="0" tIns="0" rIns="0" bIns="0"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29319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6711622-0F8F-3540-87A5-2668501ACFFD}"/>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D678B88-268D-1542-A01C-3B4EE34B6063}"/>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A9391C5F-C410-3C40-9617-A6E475C401AB}"/>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F3C0E8B-95BA-9D4D-9575-C467F062941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Lst>
  <p:hf hdr="0" dt="0"/>
  <p:txStyles>
    <p:titleStyle>
      <a:lvl1pPr algn="l" rtl="0" eaLnBrk="1" fontAlgn="base" hangingPunct="1">
        <a:lnSpc>
          <a:spcPct val="90000"/>
        </a:lnSpc>
        <a:spcBef>
          <a:spcPct val="0"/>
        </a:spcBef>
        <a:spcAft>
          <a:spcPct val="0"/>
        </a:spcAft>
        <a:defRPr sz="4400" kern="1200">
          <a:solidFill>
            <a:schemeClr val="accent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accent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3.svg"/></Relationships>
</file>

<file path=ppt/slides/_rels/slide34.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asccc.org/sites/default/files/BudgetProcess_FacultyRole.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studentsenateccc.org/news-events/newsroom/newsroom.html/article/2020/09/06/ssccc-anti-racism-a-student-plan-of-action" TargetMode="External"/><Relationship Id="rId5" Type="http://schemas.openxmlformats.org/officeDocument/2006/relationships/hyperlink" Target="https://www.cccco.edu/About-Us/Chancellors-Office/Divisions/College-Finance-and-Facilities-Planning/Student-Centered-Funding-Formula" TargetMode="External"/><Relationship Id="rId4" Type="http://schemas.openxmlformats.org/officeDocument/2006/relationships/hyperlink" Target="https://asccc.org/sites/default/files/ASCCC_Local-Senates-Handbook_2020_Apub.pdf"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65"/>
          <p:cNvSpPr txBox="1">
            <a:spLocks noGrp="1"/>
          </p:cNvSpPr>
          <p:nvPr>
            <p:ph type="title"/>
          </p:nvPr>
        </p:nvSpPr>
        <p:spPr>
          <a:xfrm>
            <a:off x="218114" y="4748169"/>
            <a:ext cx="11786531" cy="1798092"/>
          </a:xfrm>
          <a:prstGeom prst="rect">
            <a:avLst/>
          </a:prstGeom>
        </p:spPr>
        <p:txBody>
          <a:bodyPr spcFirstLastPara="1" vert="horz" wrap="square" lIns="121900" tIns="121900" rIns="121900" bIns="121900" numCol="1" anchor="ctr" anchorCtr="0" compatLnSpc="1">
            <a:prstTxWarp prst="textNoShape">
              <a:avLst/>
            </a:prstTxWarp>
            <a:noAutofit/>
          </a:bodyPr>
          <a:lstStyle/>
          <a:p>
            <a:pPr>
              <a:buSzPts val="990"/>
            </a:pPr>
            <a:r>
              <a:rPr lang="en" dirty="0"/>
              <a:t>Budgets as Value Statements: </a:t>
            </a:r>
            <a:br>
              <a:rPr lang="en" dirty="0"/>
            </a:br>
            <a:r>
              <a:rPr lang="en" dirty="0"/>
              <a:t>Breaking It Down and Bringing in the Discussion</a:t>
            </a:r>
            <a:endParaRPr dirty="0"/>
          </a:p>
        </p:txBody>
      </p:sp>
      <p:sp>
        <p:nvSpPr>
          <p:cNvPr id="265" name="Google Shape;265;p65"/>
          <p:cNvSpPr txBox="1">
            <a:spLocks noGrp="1"/>
          </p:cNvSpPr>
          <p:nvPr>
            <p:ph type="subTitle" idx="4294967295"/>
          </p:nvPr>
        </p:nvSpPr>
        <p:spPr>
          <a:xfrm>
            <a:off x="3693455" y="3287822"/>
            <a:ext cx="6622687" cy="1057275"/>
          </a:xfrm>
          <a:prstGeom prst="rect">
            <a:avLst/>
          </a:prstGeom>
        </p:spPr>
        <p:txBody>
          <a:bodyPr spcFirstLastPara="1" vert="horz" wrap="square" lIns="121900" tIns="121900" rIns="121900" bIns="121900" numCol="1" anchor="t" anchorCtr="0" compatLnSpc="1">
            <a:prstTxWarp prst="textNoShape">
              <a:avLst/>
            </a:prstTxWarp>
            <a:normAutofit fontScale="85000" lnSpcReduction="10000"/>
          </a:bodyPr>
          <a:lstStyle/>
          <a:p>
            <a:pPr marL="0" indent="0">
              <a:buNone/>
            </a:pPr>
            <a:r>
              <a:rPr lang="en" sz="2133" dirty="0">
                <a:solidFill>
                  <a:srgbClr val="0070C0"/>
                </a:solidFill>
                <a:highlight>
                  <a:srgbClr val="FFFFFF"/>
                </a:highlight>
                <a:latin typeface="Palatino"/>
                <a:ea typeface="Palatino"/>
                <a:cs typeface="Palatino"/>
                <a:sym typeface="Palatino"/>
              </a:rPr>
              <a:t>General Session: Thursday, June 17 at 1:30 -2:45 p.m.</a:t>
            </a:r>
            <a:endParaRPr sz="2133" dirty="0">
              <a:solidFill>
                <a:srgbClr val="0070C0"/>
              </a:solidFill>
              <a:highlight>
                <a:srgbClr val="FFFFFF"/>
              </a:highlight>
              <a:latin typeface="Palatino"/>
              <a:ea typeface="Palatino"/>
              <a:cs typeface="Palatino"/>
              <a:sym typeface="Palatino"/>
            </a:endParaRPr>
          </a:p>
          <a:p>
            <a:pPr marL="0" indent="0">
              <a:buNone/>
            </a:pPr>
            <a:r>
              <a:rPr lang="en" sz="2133" dirty="0">
                <a:solidFill>
                  <a:srgbClr val="0070C0"/>
                </a:solidFill>
                <a:highlight>
                  <a:srgbClr val="FFFFFF"/>
                </a:highlight>
                <a:latin typeface="Palatino"/>
                <a:ea typeface="Palatino"/>
                <a:cs typeface="Palatino"/>
                <a:sym typeface="Palatino"/>
              </a:rPr>
              <a:t>Follow- up Breakout Session: Thursday, June 17 at 3:15 p.m.</a:t>
            </a:r>
            <a:endParaRPr sz="4267"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81"/>
          <p:cNvSpPr txBox="1"/>
          <p:nvPr/>
        </p:nvSpPr>
        <p:spPr>
          <a:xfrm>
            <a:off x="1066680" y="403560"/>
            <a:ext cx="10058040" cy="1685520"/>
          </a:xfrm>
          <a:prstGeom prst="rect">
            <a:avLst/>
          </a:prstGeom>
          <a:noFill/>
          <a:ln>
            <a:noFill/>
          </a:ln>
        </p:spPr>
        <p:txBody>
          <a:bodyPr spcFirstLastPara="1" wrap="square" lIns="91433" tIns="45700" rIns="91433" bIns="45700" anchor="b" anchorCtr="0">
            <a:noAutofit/>
          </a:bodyPr>
          <a:lstStyle/>
          <a:p>
            <a:pPr algn="ctr">
              <a:lnSpc>
                <a:spcPct val="90000"/>
              </a:lnSpc>
              <a:spcBef>
                <a:spcPts val="0"/>
              </a:spcBef>
              <a:spcAft>
                <a:spcPts val="0"/>
              </a:spcAft>
            </a:pPr>
            <a:r>
              <a:rPr lang="en" sz="3600">
                <a:solidFill>
                  <a:srgbClr val="FFFFFF"/>
                </a:solidFill>
                <a:latin typeface="Palatino"/>
                <a:ea typeface="Palatino"/>
                <a:cs typeface="Palatino"/>
                <a:sym typeface="Palatino"/>
              </a:rPr>
              <a:t>SCFF Calculation - FTES</a:t>
            </a:r>
            <a:endParaRPr sz="3600">
              <a:solidFill>
                <a:srgbClr val="E02826"/>
              </a:solidFill>
              <a:latin typeface="Arial"/>
              <a:ea typeface="Arial"/>
              <a:cs typeface="Arial"/>
              <a:sym typeface="Arial"/>
            </a:endParaRPr>
          </a:p>
        </p:txBody>
      </p:sp>
      <p:sp>
        <p:nvSpPr>
          <p:cNvPr id="398" name="Google Shape;398;p81"/>
          <p:cNvSpPr txBox="1"/>
          <p:nvPr/>
        </p:nvSpPr>
        <p:spPr>
          <a:xfrm>
            <a:off x="8381880" y="6356520"/>
            <a:ext cx="2742840" cy="364680"/>
          </a:xfrm>
          <a:prstGeom prst="rect">
            <a:avLst/>
          </a:prstGeom>
          <a:noFill/>
          <a:ln>
            <a:noFill/>
          </a:ln>
        </p:spPr>
        <p:txBody>
          <a:bodyPr spcFirstLastPara="1" wrap="square" lIns="91433" tIns="45700" rIns="0" bIns="45700" anchor="ctr" anchorCtr="0">
            <a:noAutofit/>
          </a:bodyPr>
          <a:lstStyle/>
          <a:p>
            <a:pPr algn="r">
              <a:spcBef>
                <a:spcPts val="0"/>
              </a:spcBef>
              <a:spcAft>
                <a:spcPts val="0"/>
              </a:spcAft>
            </a:pPr>
            <a:fld id="{00000000-1234-1234-1234-123412341234}" type="slidenum">
              <a:rPr lang="en" sz="1067">
                <a:solidFill>
                  <a:srgbClr val="888888"/>
                </a:solidFill>
                <a:latin typeface="Arial"/>
                <a:ea typeface="Arial"/>
                <a:cs typeface="Arial"/>
                <a:sym typeface="Arial"/>
              </a:rPr>
              <a:pPr algn="r">
                <a:spcBef>
                  <a:spcPts val="0"/>
                </a:spcBef>
                <a:spcAft>
                  <a:spcPts val="0"/>
                </a:spcAft>
              </a:pPr>
              <a:t>10</a:t>
            </a:fld>
            <a:endParaRPr sz="1067">
              <a:solidFill>
                <a:schemeClr val="dk1"/>
              </a:solidFill>
              <a:latin typeface="Times New Roman"/>
              <a:ea typeface="Times New Roman"/>
              <a:cs typeface="Times New Roman"/>
              <a:sym typeface="Times New Roman"/>
            </a:endParaRPr>
          </a:p>
        </p:txBody>
      </p:sp>
      <p:pic>
        <p:nvPicPr>
          <p:cNvPr id="2" name="Picture 1"/>
          <p:cNvPicPr>
            <a:picLocks noChangeAspect="1"/>
          </p:cNvPicPr>
          <p:nvPr/>
        </p:nvPicPr>
        <p:blipFill rotWithShape="1">
          <a:blip r:embed="rId3"/>
          <a:srcRect b="3883"/>
          <a:stretch/>
        </p:blipFill>
        <p:spPr>
          <a:xfrm>
            <a:off x="1" y="867587"/>
            <a:ext cx="12192000" cy="525265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82"/>
          <p:cNvSpPr txBox="1"/>
          <p:nvPr/>
        </p:nvSpPr>
        <p:spPr>
          <a:xfrm>
            <a:off x="1066680" y="403560"/>
            <a:ext cx="10058040" cy="1685520"/>
          </a:xfrm>
          <a:prstGeom prst="rect">
            <a:avLst/>
          </a:prstGeom>
          <a:noFill/>
          <a:ln>
            <a:noFill/>
          </a:ln>
        </p:spPr>
        <p:txBody>
          <a:bodyPr spcFirstLastPara="1" wrap="square" lIns="91433" tIns="45700" rIns="91433" bIns="45700" anchor="b" anchorCtr="0">
            <a:noAutofit/>
          </a:bodyPr>
          <a:lstStyle/>
          <a:p>
            <a:pPr algn="ctr">
              <a:lnSpc>
                <a:spcPct val="90000"/>
              </a:lnSpc>
              <a:spcBef>
                <a:spcPts val="0"/>
              </a:spcBef>
              <a:spcAft>
                <a:spcPts val="0"/>
              </a:spcAft>
            </a:pPr>
            <a:r>
              <a:rPr lang="en" sz="3600">
                <a:solidFill>
                  <a:srgbClr val="FFFFFF"/>
                </a:solidFill>
                <a:latin typeface="Palatino"/>
                <a:ea typeface="Palatino"/>
                <a:cs typeface="Palatino"/>
                <a:sym typeface="Palatino"/>
              </a:rPr>
              <a:t>SCFF Calculation - Supplemental</a:t>
            </a:r>
            <a:endParaRPr sz="3600">
              <a:solidFill>
                <a:srgbClr val="E02826"/>
              </a:solidFill>
              <a:latin typeface="Arial"/>
              <a:ea typeface="Arial"/>
              <a:cs typeface="Arial"/>
              <a:sym typeface="Arial"/>
            </a:endParaRPr>
          </a:p>
        </p:txBody>
      </p:sp>
      <p:sp>
        <p:nvSpPr>
          <p:cNvPr id="405" name="Google Shape;405;p82"/>
          <p:cNvSpPr txBox="1"/>
          <p:nvPr/>
        </p:nvSpPr>
        <p:spPr>
          <a:xfrm>
            <a:off x="8381880" y="6356520"/>
            <a:ext cx="2742840" cy="364680"/>
          </a:xfrm>
          <a:prstGeom prst="rect">
            <a:avLst/>
          </a:prstGeom>
          <a:noFill/>
          <a:ln>
            <a:noFill/>
          </a:ln>
        </p:spPr>
        <p:txBody>
          <a:bodyPr spcFirstLastPara="1" wrap="square" lIns="91433" tIns="45700" rIns="0" bIns="45700" anchor="ctr" anchorCtr="0">
            <a:noAutofit/>
          </a:bodyPr>
          <a:lstStyle/>
          <a:p>
            <a:pPr algn="r">
              <a:spcBef>
                <a:spcPts val="0"/>
              </a:spcBef>
              <a:spcAft>
                <a:spcPts val="0"/>
              </a:spcAft>
            </a:pPr>
            <a:fld id="{00000000-1234-1234-1234-123412341234}" type="slidenum">
              <a:rPr lang="en" sz="1067">
                <a:solidFill>
                  <a:srgbClr val="888888"/>
                </a:solidFill>
                <a:latin typeface="Arial"/>
                <a:ea typeface="Arial"/>
                <a:cs typeface="Arial"/>
                <a:sym typeface="Arial"/>
              </a:rPr>
              <a:pPr algn="r">
                <a:spcBef>
                  <a:spcPts val="0"/>
                </a:spcBef>
                <a:spcAft>
                  <a:spcPts val="0"/>
                </a:spcAft>
              </a:pPr>
              <a:t>11</a:t>
            </a:fld>
            <a:endParaRPr sz="1067">
              <a:solidFill>
                <a:schemeClr val="dk1"/>
              </a:solidFill>
              <a:latin typeface="Times New Roman"/>
              <a:ea typeface="Times New Roman"/>
              <a:cs typeface="Times New Roman"/>
              <a:sym typeface="Times New Roman"/>
            </a:endParaRPr>
          </a:p>
        </p:txBody>
      </p:sp>
      <p:pic>
        <p:nvPicPr>
          <p:cNvPr id="2" name="Picture 1"/>
          <p:cNvPicPr>
            <a:picLocks noChangeAspect="1"/>
          </p:cNvPicPr>
          <p:nvPr/>
        </p:nvPicPr>
        <p:blipFill>
          <a:blip r:embed="rId3"/>
          <a:stretch>
            <a:fillRect/>
          </a:stretch>
        </p:blipFill>
        <p:spPr>
          <a:xfrm>
            <a:off x="0" y="2806903"/>
            <a:ext cx="12192000" cy="133081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83"/>
          <p:cNvSpPr txBox="1"/>
          <p:nvPr/>
        </p:nvSpPr>
        <p:spPr>
          <a:xfrm>
            <a:off x="1066680" y="403560"/>
            <a:ext cx="10058040" cy="1685520"/>
          </a:xfrm>
          <a:prstGeom prst="rect">
            <a:avLst/>
          </a:prstGeom>
          <a:noFill/>
          <a:ln>
            <a:noFill/>
          </a:ln>
        </p:spPr>
        <p:txBody>
          <a:bodyPr spcFirstLastPara="1" wrap="square" lIns="91433" tIns="45700" rIns="91433" bIns="45700" anchor="b" anchorCtr="0">
            <a:noAutofit/>
          </a:bodyPr>
          <a:lstStyle/>
          <a:p>
            <a:pPr algn="ctr">
              <a:lnSpc>
                <a:spcPct val="90000"/>
              </a:lnSpc>
              <a:spcBef>
                <a:spcPts val="0"/>
              </a:spcBef>
              <a:spcAft>
                <a:spcPts val="0"/>
              </a:spcAft>
            </a:pPr>
            <a:r>
              <a:rPr lang="en" sz="3600">
                <a:solidFill>
                  <a:srgbClr val="FFFFFF"/>
                </a:solidFill>
                <a:latin typeface="Palatino"/>
                <a:ea typeface="Palatino"/>
                <a:cs typeface="Palatino"/>
                <a:sym typeface="Palatino"/>
              </a:rPr>
              <a:t>SCFF Calculation – Success (All)</a:t>
            </a:r>
            <a:endParaRPr sz="3600">
              <a:solidFill>
                <a:srgbClr val="E02826"/>
              </a:solidFill>
              <a:latin typeface="Arial"/>
              <a:ea typeface="Arial"/>
              <a:cs typeface="Arial"/>
              <a:sym typeface="Arial"/>
            </a:endParaRPr>
          </a:p>
        </p:txBody>
      </p:sp>
      <p:sp>
        <p:nvSpPr>
          <p:cNvPr id="411" name="Google Shape;411;p83"/>
          <p:cNvSpPr txBox="1"/>
          <p:nvPr/>
        </p:nvSpPr>
        <p:spPr>
          <a:xfrm>
            <a:off x="1066680" y="2662560"/>
            <a:ext cx="10058040" cy="3120120"/>
          </a:xfrm>
          <a:prstGeom prst="rect">
            <a:avLst/>
          </a:prstGeom>
          <a:noFill/>
          <a:ln>
            <a:noFill/>
          </a:ln>
        </p:spPr>
        <p:txBody>
          <a:bodyPr spcFirstLastPara="1" wrap="square" lIns="91433" tIns="45700" rIns="91433" bIns="45700" anchor="t" anchorCtr="0">
            <a:noAutofit/>
          </a:bodyPr>
          <a:lstStyle/>
          <a:p>
            <a:pPr>
              <a:spcBef>
                <a:spcPts val="0"/>
              </a:spcBef>
              <a:spcAft>
                <a:spcPts val="0"/>
              </a:spcAft>
            </a:pPr>
            <a:endParaRPr sz="2400">
              <a:solidFill>
                <a:srgbClr val="404040"/>
              </a:solidFill>
              <a:latin typeface="Arial"/>
              <a:ea typeface="Arial"/>
              <a:cs typeface="Arial"/>
              <a:sym typeface="Arial"/>
            </a:endParaRPr>
          </a:p>
        </p:txBody>
      </p:sp>
      <p:sp>
        <p:nvSpPr>
          <p:cNvPr id="412" name="Google Shape;412;p83"/>
          <p:cNvSpPr txBox="1"/>
          <p:nvPr/>
        </p:nvSpPr>
        <p:spPr>
          <a:xfrm>
            <a:off x="8381880" y="6356520"/>
            <a:ext cx="2742840" cy="364680"/>
          </a:xfrm>
          <a:prstGeom prst="rect">
            <a:avLst/>
          </a:prstGeom>
          <a:noFill/>
          <a:ln>
            <a:noFill/>
          </a:ln>
        </p:spPr>
        <p:txBody>
          <a:bodyPr spcFirstLastPara="1" wrap="square" lIns="91433" tIns="45700" rIns="0" bIns="45700" anchor="ctr" anchorCtr="0">
            <a:noAutofit/>
          </a:bodyPr>
          <a:lstStyle/>
          <a:p>
            <a:pPr algn="r">
              <a:spcBef>
                <a:spcPts val="0"/>
              </a:spcBef>
              <a:spcAft>
                <a:spcPts val="0"/>
              </a:spcAft>
            </a:pPr>
            <a:fld id="{00000000-1234-1234-1234-123412341234}" type="slidenum">
              <a:rPr lang="en" sz="1067">
                <a:solidFill>
                  <a:srgbClr val="888888"/>
                </a:solidFill>
                <a:latin typeface="Arial"/>
                <a:ea typeface="Arial"/>
                <a:cs typeface="Arial"/>
                <a:sym typeface="Arial"/>
              </a:rPr>
              <a:pPr algn="r">
                <a:spcBef>
                  <a:spcPts val="0"/>
                </a:spcBef>
                <a:spcAft>
                  <a:spcPts val="0"/>
                </a:spcAft>
              </a:pPr>
              <a:t>12</a:t>
            </a:fld>
            <a:endParaRPr sz="1067">
              <a:solidFill>
                <a:schemeClr val="dk1"/>
              </a:solidFill>
              <a:latin typeface="Times New Roman"/>
              <a:ea typeface="Times New Roman"/>
              <a:cs typeface="Times New Roman"/>
              <a:sym typeface="Times New Roman"/>
            </a:endParaRPr>
          </a:p>
        </p:txBody>
      </p:sp>
      <p:pic>
        <p:nvPicPr>
          <p:cNvPr id="2" name="Picture 1"/>
          <p:cNvPicPr>
            <a:picLocks noChangeAspect="1"/>
          </p:cNvPicPr>
          <p:nvPr/>
        </p:nvPicPr>
        <p:blipFill>
          <a:blip r:embed="rId3"/>
          <a:stretch>
            <a:fillRect/>
          </a:stretch>
        </p:blipFill>
        <p:spPr>
          <a:xfrm>
            <a:off x="1" y="2223758"/>
            <a:ext cx="12192000" cy="25731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84"/>
          <p:cNvSpPr txBox="1"/>
          <p:nvPr/>
        </p:nvSpPr>
        <p:spPr>
          <a:xfrm>
            <a:off x="1066680" y="403560"/>
            <a:ext cx="10058040" cy="1685520"/>
          </a:xfrm>
          <a:prstGeom prst="rect">
            <a:avLst/>
          </a:prstGeom>
          <a:noFill/>
          <a:ln>
            <a:noFill/>
          </a:ln>
        </p:spPr>
        <p:txBody>
          <a:bodyPr spcFirstLastPara="1" wrap="square" lIns="91433" tIns="45700" rIns="91433" bIns="45700" anchor="b" anchorCtr="0">
            <a:noAutofit/>
          </a:bodyPr>
          <a:lstStyle/>
          <a:p>
            <a:pPr algn="ctr">
              <a:lnSpc>
                <a:spcPct val="90000"/>
              </a:lnSpc>
              <a:spcBef>
                <a:spcPts val="0"/>
              </a:spcBef>
              <a:spcAft>
                <a:spcPts val="0"/>
              </a:spcAft>
            </a:pPr>
            <a:r>
              <a:rPr lang="en" sz="3600">
                <a:solidFill>
                  <a:srgbClr val="FFFFFF"/>
                </a:solidFill>
                <a:latin typeface="Palatino"/>
                <a:ea typeface="Palatino"/>
                <a:cs typeface="Palatino"/>
                <a:sym typeface="Palatino"/>
              </a:rPr>
              <a:t>SCFF Calculation – Success (Pell and Promise)</a:t>
            </a:r>
            <a:endParaRPr sz="3600">
              <a:solidFill>
                <a:srgbClr val="E02826"/>
              </a:solidFill>
              <a:latin typeface="Arial"/>
              <a:ea typeface="Arial"/>
              <a:cs typeface="Arial"/>
              <a:sym typeface="Arial"/>
            </a:endParaRPr>
          </a:p>
        </p:txBody>
      </p:sp>
      <p:sp>
        <p:nvSpPr>
          <p:cNvPr id="420" name="Google Shape;420;p84"/>
          <p:cNvSpPr txBox="1"/>
          <p:nvPr/>
        </p:nvSpPr>
        <p:spPr>
          <a:xfrm>
            <a:off x="8381880" y="6356520"/>
            <a:ext cx="2742840" cy="364680"/>
          </a:xfrm>
          <a:prstGeom prst="rect">
            <a:avLst/>
          </a:prstGeom>
          <a:noFill/>
          <a:ln>
            <a:noFill/>
          </a:ln>
        </p:spPr>
        <p:txBody>
          <a:bodyPr spcFirstLastPara="1" wrap="square" lIns="91433" tIns="45700" rIns="0" bIns="45700" anchor="ctr" anchorCtr="0">
            <a:noAutofit/>
          </a:bodyPr>
          <a:lstStyle/>
          <a:p>
            <a:pPr algn="r">
              <a:spcBef>
                <a:spcPts val="0"/>
              </a:spcBef>
              <a:spcAft>
                <a:spcPts val="0"/>
              </a:spcAft>
            </a:pPr>
            <a:fld id="{00000000-1234-1234-1234-123412341234}" type="slidenum">
              <a:rPr lang="en" sz="1067">
                <a:solidFill>
                  <a:srgbClr val="888888"/>
                </a:solidFill>
                <a:latin typeface="Arial"/>
                <a:ea typeface="Arial"/>
                <a:cs typeface="Arial"/>
                <a:sym typeface="Arial"/>
              </a:rPr>
              <a:pPr algn="r">
                <a:spcBef>
                  <a:spcPts val="0"/>
                </a:spcBef>
                <a:spcAft>
                  <a:spcPts val="0"/>
                </a:spcAft>
              </a:pPr>
              <a:t>13</a:t>
            </a:fld>
            <a:endParaRPr sz="1067">
              <a:solidFill>
                <a:schemeClr val="dk1"/>
              </a:solidFill>
              <a:latin typeface="Times New Roman"/>
              <a:ea typeface="Times New Roman"/>
              <a:cs typeface="Times New Roman"/>
              <a:sym typeface="Times New Roman"/>
            </a:endParaRPr>
          </a:p>
        </p:txBody>
      </p:sp>
      <p:pic>
        <p:nvPicPr>
          <p:cNvPr id="2" name="Picture 1"/>
          <p:cNvPicPr>
            <a:picLocks noChangeAspect="1"/>
          </p:cNvPicPr>
          <p:nvPr/>
        </p:nvPicPr>
        <p:blipFill>
          <a:blip r:embed="rId3"/>
          <a:stretch>
            <a:fillRect/>
          </a:stretch>
        </p:blipFill>
        <p:spPr>
          <a:xfrm>
            <a:off x="0" y="1381990"/>
            <a:ext cx="12203352" cy="435987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85"/>
          <p:cNvSpPr/>
          <p:nvPr/>
        </p:nvSpPr>
        <p:spPr>
          <a:xfrm>
            <a:off x="0" y="0"/>
            <a:ext cx="12191760" cy="6857640"/>
          </a:xfrm>
          <a:prstGeom prst="rect">
            <a:avLst/>
          </a:prstGeom>
          <a:solidFill>
            <a:schemeClr val="lt1"/>
          </a:solidFill>
          <a:ln>
            <a:noFill/>
          </a:ln>
        </p:spPr>
        <p:txBody>
          <a:bodyPr spcFirstLastPara="1" wrap="square" lIns="91433" tIns="91433" rIns="91433" bIns="91433" anchor="ctr" anchorCtr="0">
            <a:noAutofit/>
          </a:bodyPr>
          <a:lstStyle/>
          <a:p>
            <a:pPr>
              <a:spcBef>
                <a:spcPts val="0"/>
              </a:spcBef>
              <a:spcAft>
                <a:spcPts val="0"/>
              </a:spcAft>
            </a:pPr>
            <a:endParaRPr/>
          </a:p>
        </p:txBody>
      </p:sp>
      <p:sp>
        <p:nvSpPr>
          <p:cNvPr id="427" name="Google Shape;427;p85"/>
          <p:cNvSpPr txBox="1"/>
          <p:nvPr/>
        </p:nvSpPr>
        <p:spPr>
          <a:xfrm>
            <a:off x="841320" y="251280"/>
            <a:ext cx="10506240" cy="1009800"/>
          </a:xfrm>
          <a:prstGeom prst="rect">
            <a:avLst/>
          </a:prstGeom>
          <a:noFill/>
          <a:ln>
            <a:noFill/>
          </a:ln>
        </p:spPr>
        <p:txBody>
          <a:bodyPr spcFirstLastPara="1" wrap="square" lIns="91433" tIns="45700" rIns="91433" bIns="45700" anchor="ctr" anchorCtr="0">
            <a:normAutofit/>
          </a:bodyPr>
          <a:lstStyle/>
          <a:p>
            <a:pPr>
              <a:lnSpc>
                <a:spcPct val="90000"/>
              </a:lnSpc>
              <a:spcBef>
                <a:spcPts val="0"/>
              </a:spcBef>
              <a:spcAft>
                <a:spcPts val="0"/>
              </a:spcAft>
            </a:pPr>
            <a:r>
              <a:rPr lang="en" sz="4400">
                <a:solidFill>
                  <a:srgbClr val="E02826"/>
                </a:solidFill>
                <a:latin typeface="Arial"/>
                <a:ea typeface="Arial"/>
                <a:cs typeface="Arial"/>
                <a:sym typeface="Arial"/>
              </a:rPr>
              <a:t>Important Terminology</a:t>
            </a:r>
            <a:endParaRPr sz="1467"/>
          </a:p>
        </p:txBody>
      </p:sp>
      <p:sp>
        <p:nvSpPr>
          <p:cNvPr id="428" name="Google Shape;428;p85"/>
          <p:cNvSpPr/>
          <p:nvPr/>
        </p:nvSpPr>
        <p:spPr>
          <a:xfrm>
            <a:off x="0" y="417600"/>
            <a:ext cx="127800" cy="631080"/>
          </a:xfrm>
          <a:prstGeom prst="rect">
            <a:avLst/>
          </a:prstGeom>
          <a:solidFill>
            <a:schemeClr val="accent2"/>
          </a:solidFill>
          <a:ln>
            <a:noFill/>
          </a:ln>
        </p:spPr>
        <p:txBody>
          <a:bodyPr spcFirstLastPara="1" wrap="square" lIns="91433" tIns="91433" rIns="91433" bIns="91433" anchor="ctr" anchorCtr="0">
            <a:noAutofit/>
          </a:bodyPr>
          <a:lstStyle/>
          <a:p>
            <a:pPr>
              <a:spcBef>
                <a:spcPts val="0"/>
              </a:spcBef>
              <a:spcAft>
                <a:spcPts val="0"/>
              </a:spcAft>
            </a:pPr>
            <a:endParaRPr/>
          </a:p>
        </p:txBody>
      </p:sp>
      <p:sp>
        <p:nvSpPr>
          <p:cNvPr id="429" name="Google Shape;429;p85"/>
          <p:cNvSpPr/>
          <p:nvPr/>
        </p:nvSpPr>
        <p:spPr>
          <a:xfrm>
            <a:off x="841320" y="1380960"/>
            <a:ext cx="10506240" cy="18000"/>
          </a:xfrm>
          <a:prstGeom prst="rect">
            <a:avLst/>
          </a:prstGeom>
          <a:solidFill>
            <a:srgbClr val="D5D5D5"/>
          </a:solidFill>
          <a:ln>
            <a:noFill/>
          </a:ln>
        </p:spPr>
        <p:txBody>
          <a:bodyPr spcFirstLastPara="1" wrap="square" lIns="91433" tIns="91433" rIns="91433" bIns="91433" anchor="ctr" anchorCtr="0">
            <a:noAutofit/>
          </a:bodyPr>
          <a:lstStyle/>
          <a:p>
            <a:pPr>
              <a:spcBef>
                <a:spcPts val="0"/>
              </a:spcBef>
              <a:spcAft>
                <a:spcPts val="0"/>
              </a:spcAft>
            </a:pPr>
            <a:endParaRPr/>
          </a:p>
        </p:txBody>
      </p:sp>
      <p:sp>
        <p:nvSpPr>
          <p:cNvPr id="430" name="Google Shape;430;p85"/>
          <p:cNvSpPr txBox="1"/>
          <p:nvPr/>
        </p:nvSpPr>
        <p:spPr>
          <a:xfrm>
            <a:off x="8860680" y="6356520"/>
            <a:ext cx="2489760" cy="364680"/>
          </a:xfrm>
          <a:prstGeom prst="rect">
            <a:avLst/>
          </a:prstGeom>
          <a:noFill/>
          <a:ln>
            <a:noFill/>
          </a:ln>
        </p:spPr>
        <p:txBody>
          <a:bodyPr spcFirstLastPara="1" wrap="square" lIns="91433" tIns="45700" rIns="91433" bIns="45700" anchor="ctr" anchorCtr="0">
            <a:normAutofit/>
          </a:bodyPr>
          <a:lstStyle/>
          <a:p>
            <a:pPr algn="r">
              <a:spcBef>
                <a:spcPts val="0"/>
              </a:spcBef>
              <a:spcAft>
                <a:spcPts val="0"/>
              </a:spcAft>
            </a:pPr>
            <a:fld id="{00000000-1234-1234-1234-123412341234}" type="slidenum">
              <a:rPr lang="en" sz="1200">
                <a:solidFill>
                  <a:srgbClr val="EF9392"/>
                </a:solidFill>
                <a:latin typeface="Arial"/>
                <a:ea typeface="Arial"/>
                <a:cs typeface="Arial"/>
                <a:sym typeface="Arial"/>
              </a:rPr>
              <a:pPr algn="r">
                <a:spcBef>
                  <a:spcPts val="0"/>
                </a:spcBef>
                <a:spcAft>
                  <a:spcPts val="0"/>
                </a:spcAft>
              </a:pPr>
              <a:t>14</a:t>
            </a:fld>
            <a:endParaRPr sz="1200">
              <a:solidFill>
                <a:schemeClr val="dk1"/>
              </a:solidFill>
              <a:latin typeface="Times New Roman"/>
              <a:ea typeface="Times New Roman"/>
              <a:cs typeface="Times New Roman"/>
              <a:sym typeface="Times New Roman"/>
            </a:endParaRPr>
          </a:p>
        </p:txBody>
      </p:sp>
      <p:grpSp>
        <p:nvGrpSpPr>
          <p:cNvPr id="431" name="Google Shape;431;p85"/>
          <p:cNvGrpSpPr/>
          <p:nvPr/>
        </p:nvGrpSpPr>
        <p:grpSpPr>
          <a:xfrm>
            <a:off x="838081" y="1650799"/>
            <a:ext cx="10506239" cy="4583480"/>
            <a:chOff x="0" y="559"/>
            <a:chExt cx="10506239" cy="4583480"/>
          </a:xfrm>
        </p:grpSpPr>
        <p:sp>
          <p:nvSpPr>
            <p:cNvPr id="432" name="Google Shape;432;p85"/>
            <p:cNvSpPr/>
            <p:nvPr/>
          </p:nvSpPr>
          <p:spPr>
            <a:xfrm>
              <a:off x="0" y="559"/>
              <a:ext cx="10506239" cy="1309565"/>
            </a:xfrm>
            <a:prstGeom prst="roundRect">
              <a:avLst>
                <a:gd name="adj" fmla="val 10000"/>
              </a:avLst>
            </a:prstGeom>
            <a:solidFill>
              <a:srgbClr val="024690"/>
            </a:solidFill>
            <a:ln>
              <a:noFill/>
            </a:ln>
          </p:spPr>
          <p:txBody>
            <a:bodyPr spcFirstLastPara="1" wrap="square" lIns="91433" tIns="91433" rIns="91433" bIns="91433" anchor="ctr" anchorCtr="0">
              <a:noAutofit/>
            </a:bodyPr>
            <a:lstStyle/>
            <a:p>
              <a:pPr>
                <a:spcBef>
                  <a:spcPts val="0"/>
                </a:spcBef>
                <a:spcAft>
                  <a:spcPts val="0"/>
                </a:spcAft>
              </a:pPr>
              <a:endParaRPr/>
            </a:p>
          </p:txBody>
        </p:sp>
        <p:sp>
          <p:nvSpPr>
            <p:cNvPr id="433" name="Google Shape;433;p85"/>
            <p:cNvSpPr/>
            <p:nvPr/>
          </p:nvSpPr>
          <p:spPr>
            <a:xfrm>
              <a:off x="396143" y="295211"/>
              <a:ext cx="720261" cy="720261"/>
            </a:xfrm>
            <a:prstGeom prst="rect">
              <a:avLst/>
            </a:prstGeom>
            <a:blipFill rotWithShape="1">
              <a:blip r:embed="rId3">
                <a:alphaModFix/>
              </a:blip>
              <a:stretch>
                <a:fillRect/>
              </a:stretch>
            </a:blipFill>
            <a:ln>
              <a:noFill/>
            </a:ln>
          </p:spPr>
          <p:txBody>
            <a:bodyPr spcFirstLastPara="1" wrap="square" lIns="91433" tIns="91433" rIns="91433" bIns="91433" anchor="ctr" anchorCtr="0">
              <a:noAutofit/>
            </a:bodyPr>
            <a:lstStyle/>
            <a:p>
              <a:pPr>
                <a:spcBef>
                  <a:spcPts val="0"/>
                </a:spcBef>
                <a:spcAft>
                  <a:spcPts val="0"/>
                </a:spcAft>
              </a:pPr>
              <a:endParaRPr/>
            </a:p>
          </p:txBody>
        </p:sp>
        <p:sp>
          <p:nvSpPr>
            <p:cNvPr id="434" name="Google Shape;434;p85"/>
            <p:cNvSpPr/>
            <p:nvPr/>
          </p:nvSpPr>
          <p:spPr>
            <a:xfrm>
              <a:off x="1512548" y="559"/>
              <a:ext cx="8993691" cy="1309565"/>
            </a:xfrm>
            <a:prstGeom prst="rect">
              <a:avLst/>
            </a:prstGeom>
            <a:noFill/>
            <a:ln>
              <a:noFill/>
            </a:ln>
          </p:spPr>
          <p:txBody>
            <a:bodyPr spcFirstLastPara="1" wrap="square" lIns="91433" tIns="91433" rIns="91433" bIns="91433" anchor="ctr" anchorCtr="0">
              <a:noAutofit/>
            </a:bodyPr>
            <a:lstStyle/>
            <a:p>
              <a:pPr>
                <a:spcBef>
                  <a:spcPts val="0"/>
                </a:spcBef>
                <a:spcAft>
                  <a:spcPts val="0"/>
                </a:spcAft>
              </a:pPr>
              <a:endParaRPr/>
            </a:p>
          </p:txBody>
        </p:sp>
        <p:sp>
          <p:nvSpPr>
            <p:cNvPr id="435" name="Google Shape;435;p85"/>
            <p:cNvSpPr txBox="1"/>
            <p:nvPr/>
          </p:nvSpPr>
          <p:spPr>
            <a:xfrm>
              <a:off x="1512548" y="559"/>
              <a:ext cx="8993691" cy="1309565"/>
            </a:xfrm>
            <a:prstGeom prst="rect">
              <a:avLst/>
            </a:prstGeom>
            <a:noFill/>
            <a:ln>
              <a:noFill/>
            </a:ln>
          </p:spPr>
          <p:txBody>
            <a:bodyPr spcFirstLastPara="1" wrap="square" lIns="138567" tIns="138567" rIns="138567" bIns="138567" anchor="ctr" anchorCtr="0">
              <a:noAutofit/>
            </a:bodyPr>
            <a:lstStyle/>
            <a:p>
              <a:pPr>
                <a:lnSpc>
                  <a:spcPct val="90000"/>
                </a:lnSpc>
                <a:spcBef>
                  <a:spcPts val="0"/>
                </a:spcBef>
                <a:spcAft>
                  <a:spcPts val="0"/>
                </a:spcAft>
                <a:buClr>
                  <a:schemeClr val="dk1"/>
                </a:buClr>
                <a:buSzPts val="1900"/>
              </a:pPr>
              <a:r>
                <a:rPr lang="en" sz="2533" b="1" dirty="0">
                  <a:solidFill>
                    <a:schemeClr val="bg1"/>
                  </a:solidFill>
                  <a:latin typeface="Arial"/>
                  <a:ea typeface="Arial"/>
                  <a:cs typeface="Arial"/>
                  <a:sym typeface="Arial"/>
                </a:rPr>
                <a:t>Stability</a:t>
              </a:r>
              <a:r>
                <a:rPr lang="en" sz="2533" dirty="0">
                  <a:solidFill>
                    <a:schemeClr val="bg1"/>
                  </a:solidFill>
                  <a:latin typeface="Arial"/>
                  <a:ea typeface="Arial"/>
                  <a:cs typeface="Arial"/>
                  <a:sym typeface="Arial"/>
                </a:rPr>
                <a:t>: “Guaranteed” funding for 1 year. By end of the subsequent year, college must achieve original Full Time Equivalent Students(FTES) goal or lose funding.</a:t>
              </a:r>
              <a:endParaRPr sz="2533" dirty="0">
                <a:solidFill>
                  <a:schemeClr val="bg1"/>
                </a:solidFill>
                <a:latin typeface="Arial"/>
                <a:ea typeface="Arial"/>
                <a:cs typeface="Arial"/>
                <a:sym typeface="Arial"/>
              </a:endParaRPr>
            </a:p>
          </p:txBody>
        </p:sp>
        <p:sp>
          <p:nvSpPr>
            <p:cNvPr id="436" name="Google Shape;436;p85"/>
            <p:cNvSpPr/>
            <p:nvPr/>
          </p:nvSpPr>
          <p:spPr>
            <a:xfrm>
              <a:off x="0" y="1637517"/>
              <a:ext cx="10506239" cy="1309565"/>
            </a:xfrm>
            <a:prstGeom prst="roundRect">
              <a:avLst>
                <a:gd name="adj" fmla="val 10000"/>
              </a:avLst>
            </a:prstGeom>
            <a:solidFill>
              <a:srgbClr val="F9A01C"/>
            </a:solidFill>
            <a:ln>
              <a:noFill/>
            </a:ln>
          </p:spPr>
          <p:txBody>
            <a:bodyPr spcFirstLastPara="1" wrap="square" lIns="91433" tIns="91433" rIns="91433" bIns="91433" anchor="ctr" anchorCtr="0">
              <a:noAutofit/>
            </a:bodyPr>
            <a:lstStyle/>
            <a:p>
              <a:pPr>
                <a:spcBef>
                  <a:spcPts val="0"/>
                </a:spcBef>
                <a:spcAft>
                  <a:spcPts val="0"/>
                </a:spcAft>
              </a:pPr>
              <a:endParaRPr/>
            </a:p>
          </p:txBody>
        </p:sp>
        <p:sp>
          <p:nvSpPr>
            <p:cNvPr id="437" name="Google Shape;437;p85"/>
            <p:cNvSpPr/>
            <p:nvPr/>
          </p:nvSpPr>
          <p:spPr>
            <a:xfrm>
              <a:off x="396143" y="1932169"/>
              <a:ext cx="720261" cy="720261"/>
            </a:xfrm>
            <a:prstGeom prst="rect">
              <a:avLst/>
            </a:prstGeom>
            <a:blipFill rotWithShape="1">
              <a:blip r:embed="rId4">
                <a:alphaModFix/>
              </a:blip>
              <a:stretch>
                <a:fillRect/>
              </a:stretch>
            </a:blipFill>
            <a:ln>
              <a:noFill/>
            </a:ln>
          </p:spPr>
          <p:txBody>
            <a:bodyPr spcFirstLastPara="1" wrap="square" lIns="91433" tIns="91433" rIns="91433" bIns="91433" anchor="ctr" anchorCtr="0">
              <a:noAutofit/>
            </a:bodyPr>
            <a:lstStyle/>
            <a:p>
              <a:pPr>
                <a:spcBef>
                  <a:spcPts val="0"/>
                </a:spcBef>
                <a:spcAft>
                  <a:spcPts val="0"/>
                </a:spcAft>
              </a:pPr>
              <a:endParaRPr/>
            </a:p>
          </p:txBody>
        </p:sp>
        <p:sp>
          <p:nvSpPr>
            <p:cNvPr id="438" name="Google Shape;438;p85"/>
            <p:cNvSpPr/>
            <p:nvPr/>
          </p:nvSpPr>
          <p:spPr>
            <a:xfrm>
              <a:off x="1512548" y="1637517"/>
              <a:ext cx="8993691" cy="1309565"/>
            </a:xfrm>
            <a:prstGeom prst="rect">
              <a:avLst/>
            </a:prstGeom>
            <a:noFill/>
            <a:ln>
              <a:noFill/>
            </a:ln>
          </p:spPr>
          <p:txBody>
            <a:bodyPr spcFirstLastPara="1" wrap="square" lIns="91433" tIns="91433" rIns="91433" bIns="91433" anchor="ctr" anchorCtr="0">
              <a:noAutofit/>
            </a:bodyPr>
            <a:lstStyle/>
            <a:p>
              <a:pPr>
                <a:spcBef>
                  <a:spcPts val="0"/>
                </a:spcBef>
                <a:spcAft>
                  <a:spcPts val="0"/>
                </a:spcAft>
              </a:pPr>
              <a:endParaRPr/>
            </a:p>
          </p:txBody>
        </p:sp>
        <p:sp>
          <p:nvSpPr>
            <p:cNvPr id="439" name="Google Shape;439;p85"/>
            <p:cNvSpPr txBox="1"/>
            <p:nvPr/>
          </p:nvSpPr>
          <p:spPr>
            <a:xfrm>
              <a:off x="1512548" y="1637517"/>
              <a:ext cx="8993691" cy="1309565"/>
            </a:xfrm>
            <a:prstGeom prst="rect">
              <a:avLst/>
            </a:prstGeom>
            <a:noFill/>
            <a:ln>
              <a:noFill/>
            </a:ln>
          </p:spPr>
          <p:txBody>
            <a:bodyPr spcFirstLastPara="1" wrap="square" lIns="138567" tIns="138567" rIns="138567" bIns="138567" anchor="ctr" anchorCtr="0">
              <a:noAutofit/>
            </a:bodyPr>
            <a:lstStyle/>
            <a:p>
              <a:pPr>
                <a:lnSpc>
                  <a:spcPct val="90000"/>
                </a:lnSpc>
                <a:spcBef>
                  <a:spcPts val="0"/>
                </a:spcBef>
                <a:spcAft>
                  <a:spcPts val="0"/>
                </a:spcAft>
                <a:buClr>
                  <a:schemeClr val="dk1"/>
                </a:buClr>
                <a:buSzPts val="1900"/>
              </a:pPr>
              <a:r>
                <a:rPr lang="en" sz="2533" b="1" dirty="0">
                  <a:solidFill>
                    <a:schemeClr val="bg1"/>
                  </a:solidFill>
                  <a:latin typeface="Arial"/>
                  <a:ea typeface="Arial"/>
                  <a:cs typeface="Arial"/>
                  <a:sym typeface="Arial"/>
                </a:rPr>
                <a:t>Restoration</a:t>
              </a:r>
              <a:r>
                <a:rPr lang="en" sz="2533" dirty="0">
                  <a:solidFill>
                    <a:schemeClr val="bg1"/>
                  </a:solidFill>
                  <a:latin typeface="Arial"/>
                  <a:ea typeface="Arial"/>
                  <a:cs typeface="Arial"/>
                  <a:sym typeface="Arial"/>
                </a:rPr>
                <a:t>: Entitled to restore base funded FTES during three years following year of initial decrease.</a:t>
              </a:r>
              <a:endParaRPr sz="2533" dirty="0">
                <a:solidFill>
                  <a:schemeClr val="bg1"/>
                </a:solidFill>
                <a:latin typeface="Arial"/>
                <a:ea typeface="Arial"/>
                <a:cs typeface="Arial"/>
                <a:sym typeface="Arial"/>
              </a:endParaRPr>
            </a:p>
          </p:txBody>
        </p:sp>
        <p:sp>
          <p:nvSpPr>
            <p:cNvPr id="440" name="Google Shape;440;p85"/>
            <p:cNvSpPr/>
            <p:nvPr/>
          </p:nvSpPr>
          <p:spPr>
            <a:xfrm>
              <a:off x="0" y="3274474"/>
              <a:ext cx="10506239" cy="1309565"/>
            </a:xfrm>
            <a:prstGeom prst="roundRect">
              <a:avLst>
                <a:gd name="adj" fmla="val 10000"/>
              </a:avLst>
            </a:prstGeom>
            <a:solidFill>
              <a:schemeClr val="accent4"/>
            </a:solidFill>
            <a:ln>
              <a:noFill/>
            </a:ln>
          </p:spPr>
          <p:txBody>
            <a:bodyPr spcFirstLastPara="1" wrap="square" lIns="91433" tIns="91433" rIns="91433" bIns="91433" anchor="ctr" anchorCtr="0">
              <a:noAutofit/>
            </a:bodyPr>
            <a:lstStyle/>
            <a:p>
              <a:pPr>
                <a:spcBef>
                  <a:spcPts val="0"/>
                </a:spcBef>
                <a:spcAft>
                  <a:spcPts val="0"/>
                </a:spcAft>
              </a:pPr>
              <a:endParaRPr>
                <a:solidFill>
                  <a:schemeClr val="bg1"/>
                </a:solidFill>
              </a:endParaRPr>
            </a:p>
          </p:txBody>
        </p:sp>
        <p:sp>
          <p:nvSpPr>
            <p:cNvPr id="441" name="Google Shape;441;p85"/>
            <p:cNvSpPr/>
            <p:nvPr/>
          </p:nvSpPr>
          <p:spPr>
            <a:xfrm>
              <a:off x="396143" y="3569126"/>
              <a:ext cx="720261" cy="720261"/>
            </a:xfrm>
            <a:prstGeom prst="rect">
              <a:avLst/>
            </a:prstGeom>
            <a:blipFill rotWithShape="1">
              <a:blip r:embed="rId5">
                <a:alphaModFix/>
              </a:blip>
              <a:stretch>
                <a:fillRect/>
              </a:stretch>
            </a:blipFill>
            <a:ln>
              <a:noFill/>
            </a:ln>
          </p:spPr>
          <p:txBody>
            <a:bodyPr spcFirstLastPara="1" wrap="square" lIns="91433" tIns="91433" rIns="91433" bIns="91433" anchor="ctr" anchorCtr="0">
              <a:noAutofit/>
            </a:bodyPr>
            <a:lstStyle/>
            <a:p>
              <a:pPr>
                <a:spcBef>
                  <a:spcPts val="0"/>
                </a:spcBef>
                <a:spcAft>
                  <a:spcPts val="0"/>
                </a:spcAft>
              </a:pPr>
              <a:endParaRPr/>
            </a:p>
          </p:txBody>
        </p:sp>
        <p:sp>
          <p:nvSpPr>
            <p:cNvPr id="442" name="Google Shape;442;p85"/>
            <p:cNvSpPr/>
            <p:nvPr/>
          </p:nvSpPr>
          <p:spPr>
            <a:xfrm>
              <a:off x="1512548" y="3274474"/>
              <a:ext cx="8993691" cy="1309565"/>
            </a:xfrm>
            <a:prstGeom prst="rect">
              <a:avLst/>
            </a:prstGeom>
            <a:noFill/>
            <a:ln>
              <a:noFill/>
            </a:ln>
          </p:spPr>
          <p:txBody>
            <a:bodyPr spcFirstLastPara="1" wrap="square" lIns="91433" tIns="91433" rIns="91433" bIns="91433" anchor="ctr" anchorCtr="0">
              <a:noAutofit/>
            </a:bodyPr>
            <a:lstStyle/>
            <a:p>
              <a:pPr>
                <a:spcBef>
                  <a:spcPts val="0"/>
                </a:spcBef>
                <a:spcAft>
                  <a:spcPts val="0"/>
                </a:spcAft>
              </a:pPr>
              <a:endParaRPr/>
            </a:p>
          </p:txBody>
        </p:sp>
        <p:sp>
          <p:nvSpPr>
            <p:cNvPr id="443" name="Google Shape;443;p85"/>
            <p:cNvSpPr txBox="1"/>
            <p:nvPr/>
          </p:nvSpPr>
          <p:spPr>
            <a:xfrm>
              <a:off x="1512548" y="3274474"/>
              <a:ext cx="8993691" cy="1309565"/>
            </a:xfrm>
            <a:prstGeom prst="rect">
              <a:avLst/>
            </a:prstGeom>
            <a:noFill/>
            <a:ln>
              <a:noFill/>
            </a:ln>
          </p:spPr>
          <p:txBody>
            <a:bodyPr spcFirstLastPara="1" wrap="square" lIns="138567" tIns="138567" rIns="138567" bIns="138567" anchor="ctr" anchorCtr="0">
              <a:noAutofit/>
            </a:bodyPr>
            <a:lstStyle/>
            <a:p>
              <a:pPr>
                <a:lnSpc>
                  <a:spcPct val="90000"/>
                </a:lnSpc>
                <a:spcBef>
                  <a:spcPts val="0"/>
                </a:spcBef>
                <a:spcAft>
                  <a:spcPts val="0"/>
                </a:spcAft>
                <a:buClr>
                  <a:schemeClr val="dk1"/>
                </a:buClr>
                <a:buSzPts val="1900"/>
              </a:pPr>
              <a:r>
                <a:rPr lang="en" sz="2533" b="1" dirty="0">
                  <a:solidFill>
                    <a:schemeClr val="bg1"/>
                  </a:solidFill>
                  <a:latin typeface="Arial"/>
                  <a:ea typeface="Arial"/>
                  <a:cs typeface="Arial"/>
                  <a:sym typeface="Arial"/>
                </a:rPr>
                <a:t>Hold Harmless</a:t>
              </a:r>
              <a:r>
                <a:rPr lang="en" sz="2533" dirty="0">
                  <a:solidFill>
                    <a:schemeClr val="bg1"/>
                  </a:solidFill>
                  <a:latin typeface="Arial"/>
                  <a:ea typeface="Arial"/>
                  <a:cs typeface="Arial"/>
                  <a:sym typeface="Arial"/>
                </a:rPr>
                <a:t>: The amount of funding recived in 2017-18, grown by the Cost of Living Adjustment (COLA) until 2023-24. (Note: 2021-22 budget will likely extend until 2024-25)</a:t>
              </a:r>
              <a:endParaRPr sz="2533" dirty="0">
                <a:solidFill>
                  <a:schemeClr val="bg1"/>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86"/>
          <p:cNvSpPr txBox="1"/>
          <p:nvPr/>
        </p:nvSpPr>
        <p:spPr>
          <a:xfrm>
            <a:off x="2432806" y="403560"/>
            <a:ext cx="8691913" cy="1685520"/>
          </a:xfrm>
          <a:prstGeom prst="rect">
            <a:avLst/>
          </a:prstGeom>
          <a:noFill/>
          <a:ln>
            <a:noFill/>
          </a:ln>
        </p:spPr>
        <p:txBody>
          <a:bodyPr spcFirstLastPara="1" wrap="square" lIns="91433" tIns="45700" rIns="91433" bIns="45700" anchor="b" anchorCtr="0">
            <a:noAutofit/>
          </a:bodyPr>
          <a:lstStyle/>
          <a:p>
            <a:pPr>
              <a:lnSpc>
                <a:spcPct val="90000"/>
              </a:lnSpc>
              <a:spcBef>
                <a:spcPts val="0"/>
              </a:spcBef>
              <a:spcAft>
                <a:spcPts val="0"/>
              </a:spcAft>
            </a:pPr>
            <a:r>
              <a:rPr lang="en" sz="4400" dirty="0">
                <a:solidFill>
                  <a:srgbClr val="FFFFFF"/>
                </a:solidFill>
                <a:latin typeface="Palatino"/>
                <a:ea typeface="Palatino"/>
                <a:cs typeface="Palatino"/>
                <a:sym typeface="Palatino"/>
              </a:rPr>
              <a:t>Perspective on SCFF</a:t>
            </a:r>
            <a:endParaRPr sz="4400" dirty="0">
              <a:solidFill>
                <a:srgbClr val="E02826"/>
              </a:solidFill>
              <a:latin typeface="Arial"/>
              <a:ea typeface="Arial"/>
              <a:cs typeface="Arial"/>
              <a:sym typeface="Arial"/>
            </a:endParaRPr>
          </a:p>
        </p:txBody>
      </p:sp>
      <p:sp>
        <p:nvSpPr>
          <p:cNvPr id="449" name="Google Shape;449;p86"/>
          <p:cNvSpPr txBox="1"/>
          <p:nvPr/>
        </p:nvSpPr>
        <p:spPr>
          <a:xfrm>
            <a:off x="1066679" y="2600587"/>
            <a:ext cx="10627573" cy="4018328"/>
          </a:xfrm>
          <a:prstGeom prst="rect">
            <a:avLst/>
          </a:prstGeom>
          <a:noFill/>
          <a:ln>
            <a:noFill/>
          </a:ln>
        </p:spPr>
        <p:txBody>
          <a:bodyPr spcFirstLastPara="1" wrap="square" lIns="91433" tIns="45700" rIns="91433" bIns="45700" anchor="t" anchorCtr="0">
            <a:normAutofit/>
          </a:bodyPr>
          <a:lstStyle/>
          <a:p>
            <a:pPr marL="8467">
              <a:lnSpc>
                <a:spcPct val="90000"/>
              </a:lnSpc>
              <a:spcBef>
                <a:spcPts val="0"/>
              </a:spcBef>
              <a:spcAft>
                <a:spcPts val="0"/>
              </a:spcAft>
              <a:buClr>
                <a:srgbClr val="404040"/>
              </a:buClr>
              <a:buSzPts val="2100"/>
            </a:pPr>
            <a:r>
              <a:rPr lang="en-US" sz="2400" u="sng" dirty="0">
                <a:solidFill>
                  <a:srgbClr val="404040"/>
                </a:solidFill>
                <a:latin typeface="Arial"/>
                <a:cs typeface="Arial"/>
                <a:sym typeface="Arial"/>
              </a:rPr>
              <a:t>Relative benefits of the change</a:t>
            </a:r>
          </a:p>
          <a:p>
            <a:pPr marL="457189"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cs typeface="Arial"/>
                <a:sym typeface="Arial"/>
              </a:rPr>
              <a:t>Allows conversations to occur in areas that would have seemed like just cost increases</a:t>
            </a:r>
          </a:p>
          <a:p>
            <a:pPr marL="457189"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cs typeface="Arial"/>
                <a:sym typeface="Arial"/>
              </a:rPr>
              <a:t>Considers more than just “time in seat” when making decisions</a:t>
            </a:r>
          </a:p>
          <a:p>
            <a:pPr marL="457189"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cs typeface="Arial"/>
                <a:sym typeface="Arial"/>
              </a:rPr>
              <a:t>Directs resources to areas of the state that have higher need</a:t>
            </a:r>
          </a:p>
          <a:p>
            <a:pPr marL="457189"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cs typeface="Arial"/>
                <a:sym typeface="Arial"/>
              </a:rPr>
              <a:t>Aligns resources with educational goals</a:t>
            </a:r>
          </a:p>
          <a:p>
            <a:pPr marL="457189" indent="-448722">
              <a:lnSpc>
                <a:spcPct val="90000"/>
              </a:lnSpc>
              <a:spcBef>
                <a:spcPts val="0"/>
              </a:spcBef>
              <a:spcAft>
                <a:spcPts val="0"/>
              </a:spcAft>
              <a:buClr>
                <a:srgbClr val="404040"/>
              </a:buClr>
              <a:buSzPts val="2100"/>
              <a:buFont typeface="Arial"/>
              <a:buChar char="•"/>
            </a:pPr>
            <a:endParaRPr lang="en-US" sz="2400" dirty="0">
              <a:solidFill>
                <a:srgbClr val="404040"/>
              </a:solidFill>
              <a:latin typeface="Arial"/>
              <a:cs typeface="Arial"/>
              <a:sym typeface="Arial"/>
            </a:endParaRPr>
          </a:p>
          <a:p>
            <a:pPr marL="8467">
              <a:lnSpc>
                <a:spcPct val="90000"/>
              </a:lnSpc>
              <a:spcBef>
                <a:spcPts val="0"/>
              </a:spcBef>
              <a:spcAft>
                <a:spcPts val="0"/>
              </a:spcAft>
              <a:buClr>
                <a:srgbClr val="404040"/>
              </a:buClr>
              <a:buSzPts val="2100"/>
            </a:pPr>
            <a:r>
              <a:rPr lang="en-US" sz="2400" u="sng" dirty="0">
                <a:solidFill>
                  <a:srgbClr val="404040"/>
                </a:solidFill>
                <a:latin typeface="Arial"/>
                <a:cs typeface="Arial"/>
                <a:sym typeface="Arial"/>
              </a:rPr>
              <a:t>Questions to ponder</a:t>
            </a:r>
          </a:p>
          <a:p>
            <a:pPr marL="457189"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cs typeface="Arial"/>
                <a:sym typeface="Arial"/>
              </a:rPr>
              <a:t>Are we aligning our allocations to the SCFF?</a:t>
            </a:r>
          </a:p>
          <a:p>
            <a:pPr marL="457189"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cs typeface="Arial"/>
                <a:sym typeface="Arial"/>
              </a:rPr>
              <a:t>Are we focusing on the incentives it is providing us?</a:t>
            </a:r>
          </a:p>
        </p:txBody>
      </p:sp>
      <p:sp>
        <p:nvSpPr>
          <p:cNvPr id="450" name="Google Shape;450;p86"/>
          <p:cNvSpPr txBox="1"/>
          <p:nvPr/>
        </p:nvSpPr>
        <p:spPr>
          <a:xfrm>
            <a:off x="8381880" y="6356520"/>
            <a:ext cx="2742840" cy="364680"/>
          </a:xfrm>
          <a:prstGeom prst="rect">
            <a:avLst/>
          </a:prstGeom>
          <a:noFill/>
          <a:ln>
            <a:noFill/>
          </a:ln>
        </p:spPr>
        <p:txBody>
          <a:bodyPr spcFirstLastPara="1" wrap="square" lIns="91433" tIns="45700" rIns="0" bIns="45700" anchor="ctr" anchorCtr="0">
            <a:noAutofit/>
          </a:bodyPr>
          <a:lstStyle/>
          <a:p>
            <a:pPr algn="r">
              <a:spcBef>
                <a:spcPts val="0"/>
              </a:spcBef>
              <a:spcAft>
                <a:spcPts val="0"/>
              </a:spcAft>
            </a:pPr>
            <a:fld id="{00000000-1234-1234-1234-123412341234}" type="slidenum">
              <a:rPr lang="en" sz="1067">
                <a:solidFill>
                  <a:srgbClr val="888888"/>
                </a:solidFill>
                <a:latin typeface="Arial"/>
                <a:ea typeface="Arial"/>
                <a:cs typeface="Arial"/>
                <a:sym typeface="Arial"/>
              </a:rPr>
              <a:pPr algn="r">
                <a:spcBef>
                  <a:spcPts val="0"/>
                </a:spcBef>
                <a:spcAft>
                  <a:spcPts val="0"/>
                </a:spcAft>
              </a:pPr>
              <a:t>15</a:t>
            </a:fld>
            <a:endParaRPr sz="1067">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81168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86"/>
          <p:cNvSpPr txBox="1"/>
          <p:nvPr/>
        </p:nvSpPr>
        <p:spPr>
          <a:xfrm>
            <a:off x="2432806" y="403560"/>
            <a:ext cx="8691913" cy="1685520"/>
          </a:xfrm>
          <a:prstGeom prst="rect">
            <a:avLst/>
          </a:prstGeom>
          <a:noFill/>
          <a:ln>
            <a:noFill/>
          </a:ln>
        </p:spPr>
        <p:txBody>
          <a:bodyPr spcFirstLastPara="1" wrap="square" lIns="91433" tIns="45700" rIns="91433" bIns="45700" anchor="b" anchorCtr="0">
            <a:noAutofit/>
          </a:bodyPr>
          <a:lstStyle/>
          <a:p>
            <a:pPr>
              <a:lnSpc>
                <a:spcPct val="90000"/>
              </a:lnSpc>
              <a:spcBef>
                <a:spcPts val="0"/>
              </a:spcBef>
              <a:spcAft>
                <a:spcPts val="0"/>
              </a:spcAft>
            </a:pPr>
            <a:r>
              <a:rPr lang="en" sz="4400" dirty="0">
                <a:solidFill>
                  <a:srgbClr val="FFFFFF"/>
                </a:solidFill>
                <a:latin typeface="Palatino"/>
                <a:ea typeface="Palatino"/>
                <a:cs typeface="Palatino"/>
                <a:sym typeface="Palatino"/>
              </a:rPr>
              <a:t>Faculty Obligation Number (FON)</a:t>
            </a:r>
            <a:endParaRPr sz="4400" dirty="0">
              <a:solidFill>
                <a:srgbClr val="E02826"/>
              </a:solidFill>
              <a:latin typeface="Arial"/>
              <a:ea typeface="Arial"/>
              <a:cs typeface="Arial"/>
              <a:sym typeface="Arial"/>
            </a:endParaRPr>
          </a:p>
        </p:txBody>
      </p:sp>
      <p:sp>
        <p:nvSpPr>
          <p:cNvPr id="449" name="Google Shape;449;p86"/>
          <p:cNvSpPr txBox="1"/>
          <p:nvPr/>
        </p:nvSpPr>
        <p:spPr>
          <a:xfrm>
            <a:off x="1066679" y="2600587"/>
            <a:ext cx="10627573" cy="4018328"/>
          </a:xfrm>
          <a:prstGeom prst="rect">
            <a:avLst/>
          </a:prstGeom>
          <a:noFill/>
          <a:ln>
            <a:noFill/>
          </a:ln>
        </p:spPr>
        <p:txBody>
          <a:bodyPr spcFirstLastPara="1" wrap="square" lIns="91433" tIns="45700" rIns="91433" bIns="45700" anchor="t" anchorCtr="0">
            <a:normAutofit lnSpcReduction="10000"/>
          </a:bodyPr>
          <a:lstStyle/>
          <a:p>
            <a:pPr marL="457189" indent="-448722">
              <a:lnSpc>
                <a:spcPct val="90000"/>
              </a:lnSpc>
              <a:spcBef>
                <a:spcPts val="0"/>
              </a:spcBef>
              <a:spcAft>
                <a:spcPts val="0"/>
              </a:spcAft>
              <a:buClr>
                <a:srgbClr val="404040"/>
              </a:buClr>
              <a:buSzPts val="2100"/>
              <a:buFont typeface="Arial"/>
              <a:buChar char="•"/>
            </a:pPr>
            <a:r>
              <a:rPr lang="en" sz="2400" dirty="0">
                <a:solidFill>
                  <a:srgbClr val="404040"/>
                </a:solidFill>
                <a:latin typeface="Arial"/>
                <a:ea typeface="Arial"/>
                <a:cs typeface="Arial"/>
                <a:sym typeface="Arial"/>
              </a:rPr>
              <a:t>Title 5 §§ 51025 and 53311</a:t>
            </a:r>
            <a:endParaRPr sz="1400" dirty="0"/>
          </a:p>
          <a:p>
            <a:pPr marL="457189" indent="-448722">
              <a:lnSpc>
                <a:spcPct val="90000"/>
              </a:lnSpc>
              <a:spcBef>
                <a:spcPts val="1067"/>
              </a:spcBef>
              <a:spcAft>
                <a:spcPts val="0"/>
              </a:spcAft>
              <a:buClr>
                <a:srgbClr val="404040"/>
              </a:buClr>
              <a:buSzPts val="2100"/>
              <a:buFont typeface="Arial"/>
              <a:buChar char="•"/>
            </a:pPr>
            <a:r>
              <a:rPr lang="en" sz="2400" dirty="0">
                <a:solidFill>
                  <a:srgbClr val="404040"/>
                </a:solidFill>
                <a:latin typeface="Arial"/>
                <a:ea typeface="Arial"/>
                <a:cs typeface="Arial"/>
                <a:sym typeface="Arial"/>
              </a:rPr>
              <a:t>AB1725 (passed in 1988) established a goal to reach 75% of instructional hours to be taught by full-time faculty</a:t>
            </a:r>
            <a:endParaRPr sz="1400" dirty="0"/>
          </a:p>
          <a:p>
            <a:pPr marL="457189" indent="-448722">
              <a:lnSpc>
                <a:spcPct val="90000"/>
              </a:lnSpc>
              <a:spcBef>
                <a:spcPts val="1067"/>
              </a:spcBef>
              <a:spcAft>
                <a:spcPts val="0"/>
              </a:spcAft>
              <a:buClr>
                <a:srgbClr val="404040"/>
              </a:buClr>
              <a:buSzPts val="2100"/>
              <a:buFont typeface="Arial"/>
              <a:buChar char="•"/>
            </a:pPr>
            <a:r>
              <a:rPr lang="en" sz="2400" dirty="0">
                <a:solidFill>
                  <a:srgbClr val="404040"/>
                </a:solidFill>
                <a:latin typeface="Arial"/>
                <a:ea typeface="Arial"/>
                <a:cs typeface="Arial"/>
                <a:sym typeface="Arial"/>
              </a:rPr>
              <a:t>Includes all tenured and tenure track positions (instructional and non-instructional)</a:t>
            </a:r>
            <a:endParaRPr sz="1400" dirty="0"/>
          </a:p>
          <a:p>
            <a:pPr marL="457189" indent="-448722">
              <a:lnSpc>
                <a:spcPct val="90000"/>
              </a:lnSpc>
              <a:spcBef>
                <a:spcPts val="1067"/>
              </a:spcBef>
              <a:spcAft>
                <a:spcPts val="0"/>
              </a:spcAft>
              <a:buClr>
                <a:srgbClr val="404040"/>
              </a:buClr>
              <a:buSzPts val="2100"/>
              <a:buFont typeface="Arial"/>
              <a:buChar char="•"/>
            </a:pPr>
            <a:r>
              <a:rPr lang="en" sz="2400" dirty="0">
                <a:solidFill>
                  <a:srgbClr val="404040"/>
                </a:solidFill>
                <a:latin typeface="Arial"/>
                <a:ea typeface="Arial"/>
                <a:cs typeface="Arial"/>
                <a:sym typeface="Arial"/>
              </a:rPr>
              <a:t>Does not matter the funding source (unrestricted general fund, restricted funds, etc.) </a:t>
            </a:r>
            <a:endParaRPr sz="1400" dirty="0"/>
          </a:p>
          <a:p>
            <a:pPr marL="457189" indent="-448722">
              <a:lnSpc>
                <a:spcPct val="90000"/>
              </a:lnSpc>
              <a:spcBef>
                <a:spcPts val="1067"/>
              </a:spcBef>
              <a:spcAft>
                <a:spcPts val="0"/>
              </a:spcAft>
              <a:buClr>
                <a:srgbClr val="404040"/>
              </a:buClr>
              <a:buSzPts val="2100"/>
              <a:buFont typeface="Arial"/>
              <a:buChar char="•"/>
            </a:pPr>
            <a:r>
              <a:rPr lang="en" sz="2400" dirty="0">
                <a:solidFill>
                  <a:srgbClr val="404040"/>
                </a:solidFill>
                <a:latin typeface="Arial"/>
                <a:ea typeface="Arial"/>
                <a:cs typeface="Arial"/>
                <a:sym typeface="Arial"/>
              </a:rPr>
              <a:t>Compliance based on each CCDs FON in 1988-1989</a:t>
            </a:r>
            <a:endParaRPr sz="1400" dirty="0"/>
          </a:p>
          <a:p>
            <a:pPr marL="457189" indent="-448722">
              <a:lnSpc>
                <a:spcPct val="90000"/>
              </a:lnSpc>
              <a:spcBef>
                <a:spcPts val="1067"/>
              </a:spcBef>
              <a:spcAft>
                <a:spcPts val="0"/>
              </a:spcAft>
              <a:buClr>
                <a:srgbClr val="404040"/>
              </a:buClr>
              <a:buSzPts val="2100"/>
              <a:buFont typeface="Arial"/>
              <a:buChar char="•"/>
            </a:pPr>
            <a:r>
              <a:rPr lang="en" sz="2400" dirty="0">
                <a:solidFill>
                  <a:srgbClr val="404040"/>
                </a:solidFill>
                <a:latin typeface="Arial"/>
                <a:ea typeface="Arial"/>
                <a:cs typeface="Arial"/>
                <a:sym typeface="Arial"/>
              </a:rPr>
              <a:t>Increased proportionally with funded credit FTES</a:t>
            </a:r>
            <a:endParaRPr sz="1400" dirty="0"/>
          </a:p>
          <a:p>
            <a:pPr marL="457189" indent="-448722">
              <a:lnSpc>
                <a:spcPct val="90000"/>
              </a:lnSpc>
              <a:spcBef>
                <a:spcPts val="1067"/>
              </a:spcBef>
              <a:spcAft>
                <a:spcPts val="0"/>
              </a:spcAft>
              <a:buClr>
                <a:srgbClr val="404040"/>
              </a:buClr>
              <a:buSzPts val="2100"/>
              <a:buFont typeface="Arial"/>
              <a:buChar char="•"/>
            </a:pPr>
            <a:r>
              <a:rPr lang="en" sz="2400" dirty="0">
                <a:solidFill>
                  <a:srgbClr val="404040"/>
                </a:solidFill>
                <a:latin typeface="Arial"/>
                <a:ea typeface="Arial"/>
                <a:cs typeface="Arial"/>
                <a:sym typeface="Arial"/>
              </a:rPr>
              <a:t>Compliance FON is the lower of Advance FON or P2 FON</a:t>
            </a:r>
            <a:endParaRPr sz="1467" dirty="0"/>
          </a:p>
        </p:txBody>
      </p:sp>
      <p:sp>
        <p:nvSpPr>
          <p:cNvPr id="450" name="Google Shape;450;p86"/>
          <p:cNvSpPr txBox="1"/>
          <p:nvPr/>
        </p:nvSpPr>
        <p:spPr>
          <a:xfrm>
            <a:off x="8381880" y="6356520"/>
            <a:ext cx="2742840" cy="364680"/>
          </a:xfrm>
          <a:prstGeom prst="rect">
            <a:avLst/>
          </a:prstGeom>
          <a:noFill/>
          <a:ln>
            <a:noFill/>
          </a:ln>
        </p:spPr>
        <p:txBody>
          <a:bodyPr spcFirstLastPara="1" wrap="square" lIns="91433" tIns="45700" rIns="0" bIns="45700" anchor="ctr" anchorCtr="0">
            <a:noAutofit/>
          </a:bodyPr>
          <a:lstStyle/>
          <a:p>
            <a:pPr algn="r">
              <a:spcBef>
                <a:spcPts val="0"/>
              </a:spcBef>
              <a:spcAft>
                <a:spcPts val="0"/>
              </a:spcAft>
            </a:pPr>
            <a:fld id="{00000000-1234-1234-1234-123412341234}" type="slidenum">
              <a:rPr lang="en" sz="1067">
                <a:solidFill>
                  <a:srgbClr val="888888"/>
                </a:solidFill>
                <a:latin typeface="Arial"/>
                <a:ea typeface="Arial"/>
                <a:cs typeface="Arial"/>
                <a:sym typeface="Arial"/>
              </a:rPr>
              <a:pPr algn="r">
                <a:spcBef>
                  <a:spcPts val="0"/>
                </a:spcBef>
                <a:spcAft>
                  <a:spcPts val="0"/>
                </a:spcAft>
              </a:pPr>
              <a:t>16</a:t>
            </a:fld>
            <a:endParaRPr sz="1067">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87"/>
          <p:cNvSpPr txBox="1"/>
          <p:nvPr/>
        </p:nvSpPr>
        <p:spPr>
          <a:xfrm>
            <a:off x="2550252" y="403560"/>
            <a:ext cx="8574467" cy="1685520"/>
          </a:xfrm>
          <a:prstGeom prst="rect">
            <a:avLst/>
          </a:prstGeom>
          <a:noFill/>
          <a:ln>
            <a:noFill/>
          </a:ln>
        </p:spPr>
        <p:txBody>
          <a:bodyPr spcFirstLastPara="1" wrap="square" lIns="91433" tIns="45700" rIns="91433" bIns="45700" anchor="b" anchorCtr="0">
            <a:noAutofit/>
          </a:bodyPr>
          <a:lstStyle/>
          <a:p>
            <a:pPr>
              <a:lnSpc>
                <a:spcPct val="90000"/>
              </a:lnSpc>
              <a:spcBef>
                <a:spcPts val="0"/>
              </a:spcBef>
              <a:spcAft>
                <a:spcPts val="0"/>
              </a:spcAft>
            </a:pPr>
            <a:r>
              <a:rPr lang="en" sz="6000" dirty="0">
                <a:solidFill>
                  <a:srgbClr val="FFFFFF"/>
                </a:solidFill>
                <a:latin typeface="Palatino"/>
                <a:ea typeface="Palatino"/>
                <a:cs typeface="Palatino"/>
                <a:sym typeface="Palatino"/>
              </a:rPr>
              <a:t>50% Law</a:t>
            </a:r>
            <a:endParaRPr sz="6000" dirty="0">
              <a:solidFill>
                <a:srgbClr val="E02826"/>
              </a:solidFill>
              <a:latin typeface="Arial"/>
              <a:ea typeface="Arial"/>
              <a:cs typeface="Arial"/>
              <a:sym typeface="Arial"/>
            </a:endParaRPr>
          </a:p>
        </p:txBody>
      </p:sp>
      <p:sp>
        <p:nvSpPr>
          <p:cNvPr id="456" name="Google Shape;456;p87"/>
          <p:cNvSpPr txBox="1"/>
          <p:nvPr/>
        </p:nvSpPr>
        <p:spPr>
          <a:xfrm>
            <a:off x="1066680" y="2676088"/>
            <a:ext cx="10058040" cy="3850547"/>
          </a:xfrm>
          <a:prstGeom prst="rect">
            <a:avLst/>
          </a:prstGeom>
          <a:noFill/>
          <a:ln>
            <a:noFill/>
          </a:ln>
        </p:spPr>
        <p:txBody>
          <a:bodyPr spcFirstLastPara="1" wrap="square" lIns="91433" tIns="45700" rIns="91433" bIns="45700" anchor="t" anchorCtr="0">
            <a:normAutofit fontScale="78000" lnSpcReduction="20000"/>
          </a:bodyPr>
          <a:lstStyle/>
          <a:p>
            <a:pPr marL="457189" indent="-456807">
              <a:lnSpc>
                <a:spcPct val="90000"/>
              </a:lnSpc>
              <a:spcBef>
                <a:spcPts val="0"/>
              </a:spcBef>
              <a:spcAft>
                <a:spcPts val="0"/>
              </a:spcAft>
              <a:buClr>
                <a:srgbClr val="404040"/>
              </a:buClr>
              <a:buSzPct val="100000"/>
              <a:buFont typeface="Arial"/>
              <a:buChar char="•"/>
            </a:pPr>
            <a:r>
              <a:rPr lang="en" sz="2800" dirty="0">
                <a:solidFill>
                  <a:srgbClr val="404040"/>
                </a:solidFill>
                <a:latin typeface="Arial"/>
                <a:ea typeface="Arial"/>
                <a:cs typeface="Arial"/>
                <a:sym typeface="Arial"/>
              </a:rPr>
              <a:t>Education Code § 84362</a:t>
            </a:r>
            <a:endParaRPr sz="1467" dirty="0"/>
          </a:p>
          <a:p>
            <a:pPr marL="457189" indent="-456807">
              <a:lnSpc>
                <a:spcPct val="90000"/>
              </a:lnSpc>
              <a:spcBef>
                <a:spcPts val="1067"/>
              </a:spcBef>
              <a:spcAft>
                <a:spcPts val="0"/>
              </a:spcAft>
              <a:buClr>
                <a:srgbClr val="404040"/>
              </a:buClr>
              <a:buSzPct val="100000"/>
              <a:buFont typeface="Arial"/>
              <a:buChar char="•"/>
            </a:pPr>
            <a:r>
              <a:rPr lang="en" sz="2800" dirty="0">
                <a:solidFill>
                  <a:srgbClr val="404040"/>
                </a:solidFill>
                <a:latin typeface="Arial"/>
                <a:ea typeface="Arial"/>
                <a:cs typeface="Arial"/>
                <a:sym typeface="Arial"/>
              </a:rPr>
              <a:t>Only the Unrestricted General Fund</a:t>
            </a:r>
            <a:endParaRPr sz="1467" dirty="0"/>
          </a:p>
          <a:p>
            <a:pPr marL="457189" indent="-456807">
              <a:lnSpc>
                <a:spcPct val="90000"/>
              </a:lnSpc>
              <a:spcBef>
                <a:spcPts val="1067"/>
              </a:spcBef>
              <a:spcAft>
                <a:spcPts val="0"/>
              </a:spcAft>
              <a:buClr>
                <a:srgbClr val="404040"/>
              </a:buClr>
              <a:buSzPct val="100000"/>
              <a:buFont typeface="Arial"/>
              <a:buChar char="•"/>
            </a:pPr>
            <a:r>
              <a:rPr lang="en" sz="2800" dirty="0">
                <a:solidFill>
                  <a:srgbClr val="404040"/>
                </a:solidFill>
                <a:latin typeface="Arial"/>
                <a:ea typeface="Arial"/>
                <a:cs typeface="Arial"/>
                <a:sym typeface="Arial"/>
              </a:rPr>
              <a:t>Numerator</a:t>
            </a:r>
            <a:endParaRPr sz="1467" dirty="0"/>
          </a:p>
          <a:p>
            <a:pPr marL="1151438" lvl="1" indent="-468956">
              <a:lnSpc>
                <a:spcPct val="90000"/>
              </a:lnSpc>
              <a:spcBef>
                <a:spcPts val="533"/>
              </a:spcBef>
              <a:spcAft>
                <a:spcPts val="0"/>
              </a:spcAft>
              <a:buClr>
                <a:srgbClr val="404040"/>
              </a:buClr>
              <a:buSzPct val="100000"/>
              <a:buFont typeface="Arial"/>
              <a:buChar char="•"/>
            </a:pPr>
            <a:r>
              <a:rPr lang="en" sz="2400" dirty="0">
                <a:solidFill>
                  <a:srgbClr val="404040"/>
                </a:solidFill>
                <a:latin typeface="Arial"/>
                <a:ea typeface="Arial"/>
                <a:cs typeface="Arial"/>
                <a:sym typeface="Arial"/>
              </a:rPr>
              <a:t>Full-time and part-time instructors salaries and benefits; Instructional aides salaries and benefits</a:t>
            </a:r>
            <a:endParaRPr sz="1467" dirty="0"/>
          </a:p>
          <a:p>
            <a:pPr marL="457189" indent="-457189">
              <a:lnSpc>
                <a:spcPct val="90000"/>
              </a:lnSpc>
              <a:spcBef>
                <a:spcPts val="1067"/>
              </a:spcBef>
              <a:spcAft>
                <a:spcPts val="0"/>
              </a:spcAft>
            </a:pPr>
            <a:r>
              <a:rPr lang="en" sz="2800" dirty="0">
                <a:solidFill>
                  <a:srgbClr val="404040"/>
                </a:solidFill>
                <a:latin typeface="Arial"/>
                <a:ea typeface="Arial"/>
                <a:cs typeface="Arial"/>
                <a:sym typeface="Arial"/>
              </a:rPr>
              <a:t>     Denominator</a:t>
            </a:r>
            <a:endParaRPr sz="1467" dirty="0"/>
          </a:p>
          <a:p>
            <a:pPr marL="1151438" lvl="1" indent="-468956">
              <a:lnSpc>
                <a:spcPct val="90000"/>
              </a:lnSpc>
              <a:spcBef>
                <a:spcPts val="533"/>
              </a:spcBef>
              <a:spcAft>
                <a:spcPts val="0"/>
              </a:spcAft>
              <a:buClr>
                <a:srgbClr val="404040"/>
              </a:buClr>
              <a:buSzPct val="100000"/>
              <a:buFont typeface="Arial"/>
              <a:buChar char="•"/>
            </a:pPr>
            <a:r>
              <a:rPr lang="en" sz="2400" dirty="0">
                <a:solidFill>
                  <a:srgbClr val="404040"/>
                </a:solidFill>
                <a:latin typeface="Arial"/>
                <a:ea typeface="Arial"/>
                <a:cs typeface="Arial"/>
                <a:sym typeface="Arial"/>
              </a:rPr>
              <a:t>Non-instructional salaries and benefits; Supplies and materials; Other operating expenses</a:t>
            </a:r>
            <a:endParaRPr sz="1467" dirty="0"/>
          </a:p>
          <a:p>
            <a:pPr marL="457189" indent="-456807">
              <a:lnSpc>
                <a:spcPct val="90000"/>
              </a:lnSpc>
              <a:spcBef>
                <a:spcPts val="1067"/>
              </a:spcBef>
              <a:spcAft>
                <a:spcPts val="0"/>
              </a:spcAft>
              <a:buClr>
                <a:srgbClr val="404040"/>
              </a:buClr>
              <a:buSzPct val="100000"/>
              <a:buFont typeface="Arial"/>
              <a:buChar char="•"/>
            </a:pPr>
            <a:r>
              <a:rPr lang="en" sz="2800" dirty="0">
                <a:solidFill>
                  <a:srgbClr val="404040"/>
                </a:solidFill>
                <a:latin typeface="Arial"/>
                <a:ea typeface="Arial"/>
                <a:cs typeface="Arial"/>
                <a:sym typeface="Arial"/>
              </a:rPr>
              <a:t>Exclusions</a:t>
            </a:r>
            <a:endParaRPr sz="1467" dirty="0"/>
          </a:p>
          <a:p>
            <a:pPr marL="1151438" lvl="1" indent="-468956">
              <a:lnSpc>
                <a:spcPct val="90000"/>
              </a:lnSpc>
              <a:spcBef>
                <a:spcPts val="533"/>
              </a:spcBef>
              <a:spcAft>
                <a:spcPts val="0"/>
              </a:spcAft>
              <a:buClr>
                <a:srgbClr val="404040"/>
              </a:buClr>
              <a:buSzPct val="100000"/>
              <a:buFont typeface="Arial"/>
              <a:buChar char="•"/>
            </a:pPr>
            <a:r>
              <a:rPr lang="en" sz="2400" dirty="0">
                <a:solidFill>
                  <a:srgbClr val="404040"/>
                </a:solidFill>
                <a:latin typeface="Arial"/>
                <a:ea typeface="Arial"/>
                <a:cs typeface="Arial"/>
                <a:sym typeface="Arial"/>
              </a:rPr>
              <a:t>Instructional staff-retirees’ benefits and retirement incentives; Student health services above amount collected; Student transportation; Non-instructional staff-retirees’ benefits and retirement incentives; Rents and leases; Lottery expenditures; Capital expenditures</a:t>
            </a:r>
            <a:endParaRPr sz="1467" dirty="0"/>
          </a:p>
        </p:txBody>
      </p:sp>
      <p:sp>
        <p:nvSpPr>
          <p:cNvPr id="457" name="Google Shape;457;p87"/>
          <p:cNvSpPr txBox="1"/>
          <p:nvPr/>
        </p:nvSpPr>
        <p:spPr>
          <a:xfrm>
            <a:off x="8381880" y="6356520"/>
            <a:ext cx="2742840" cy="364680"/>
          </a:xfrm>
          <a:prstGeom prst="rect">
            <a:avLst/>
          </a:prstGeom>
          <a:noFill/>
          <a:ln>
            <a:noFill/>
          </a:ln>
        </p:spPr>
        <p:txBody>
          <a:bodyPr spcFirstLastPara="1" wrap="square" lIns="91433" tIns="45700" rIns="0" bIns="45700" anchor="ctr" anchorCtr="0">
            <a:noAutofit/>
          </a:bodyPr>
          <a:lstStyle/>
          <a:p>
            <a:pPr algn="r">
              <a:spcBef>
                <a:spcPts val="0"/>
              </a:spcBef>
              <a:spcAft>
                <a:spcPts val="0"/>
              </a:spcAft>
            </a:pPr>
            <a:fld id="{00000000-1234-1234-1234-123412341234}" type="slidenum">
              <a:rPr lang="en" sz="1067">
                <a:solidFill>
                  <a:srgbClr val="888888"/>
                </a:solidFill>
                <a:latin typeface="Arial"/>
                <a:ea typeface="Arial"/>
                <a:cs typeface="Arial"/>
                <a:sym typeface="Arial"/>
              </a:rPr>
              <a:pPr algn="r">
                <a:spcBef>
                  <a:spcPts val="0"/>
                </a:spcBef>
                <a:spcAft>
                  <a:spcPts val="0"/>
                </a:spcAft>
              </a:pPr>
              <a:t>17</a:t>
            </a:fld>
            <a:endParaRPr sz="1067">
              <a:solidFill>
                <a:schemeClr val="dk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86"/>
          <p:cNvSpPr txBox="1"/>
          <p:nvPr/>
        </p:nvSpPr>
        <p:spPr>
          <a:xfrm>
            <a:off x="2432806" y="403560"/>
            <a:ext cx="8691913" cy="1685520"/>
          </a:xfrm>
          <a:prstGeom prst="rect">
            <a:avLst/>
          </a:prstGeom>
          <a:noFill/>
          <a:ln>
            <a:noFill/>
          </a:ln>
        </p:spPr>
        <p:txBody>
          <a:bodyPr spcFirstLastPara="1" wrap="square" lIns="91433" tIns="45700" rIns="91433" bIns="45700" anchor="b" anchorCtr="0">
            <a:noAutofit/>
          </a:bodyPr>
          <a:lstStyle/>
          <a:p>
            <a:pPr>
              <a:lnSpc>
                <a:spcPct val="90000"/>
              </a:lnSpc>
              <a:spcBef>
                <a:spcPts val="0"/>
              </a:spcBef>
              <a:spcAft>
                <a:spcPts val="0"/>
              </a:spcAft>
            </a:pPr>
            <a:r>
              <a:rPr lang="en" sz="4400" dirty="0">
                <a:solidFill>
                  <a:srgbClr val="FFFFFF"/>
                </a:solidFill>
                <a:latin typeface="Palatino"/>
                <a:ea typeface="Arial"/>
                <a:cs typeface="Arial"/>
                <a:sym typeface="Palatino"/>
              </a:rPr>
              <a:t>Federal Stimulus</a:t>
            </a:r>
            <a:endParaRPr sz="4400" dirty="0">
              <a:solidFill>
                <a:srgbClr val="E02826"/>
              </a:solidFill>
              <a:latin typeface="Arial"/>
              <a:ea typeface="Arial"/>
              <a:cs typeface="Arial"/>
              <a:sym typeface="Arial"/>
            </a:endParaRPr>
          </a:p>
        </p:txBody>
      </p:sp>
      <p:sp>
        <p:nvSpPr>
          <p:cNvPr id="449" name="Google Shape;449;p86"/>
          <p:cNvSpPr txBox="1"/>
          <p:nvPr/>
        </p:nvSpPr>
        <p:spPr>
          <a:xfrm>
            <a:off x="1066679" y="2600587"/>
            <a:ext cx="10627573" cy="4018328"/>
          </a:xfrm>
          <a:prstGeom prst="rect">
            <a:avLst/>
          </a:prstGeom>
          <a:noFill/>
          <a:ln>
            <a:noFill/>
          </a:ln>
        </p:spPr>
        <p:txBody>
          <a:bodyPr spcFirstLastPara="1" wrap="square" lIns="91433" tIns="45700" rIns="91433" bIns="45700" anchor="t" anchorCtr="0">
            <a:normAutofit lnSpcReduction="10000"/>
          </a:bodyPr>
          <a:lstStyle/>
          <a:p>
            <a:pPr marL="457189"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ea typeface="Arial"/>
                <a:cs typeface="Arial"/>
                <a:sym typeface="Arial"/>
              </a:rPr>
              <a:t>The Coronavirus Aid, Relief, and Economic Security Act (HEERF I)</a:t>
            </a:r>
          </a:p>
          <a:p>
            <a:pPr marL="914389" lvl="1"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ea typeface="Arial"/>
                <a:cs typeface="Arial"/>
                <a:sym typeface="Arial"/>
              </a:rPr>
              <a:t>March 2020</a:t>
            </a:r>
          </a:p>
          <a:p>
            <a:pPr marL="457189" indent="-448722">
              <a:lnSpc>
                <a:spcPct val="90000"/>
              </a:lnSpc>
              <a:spcBef>
                <a:spcPts val="0"/>
              </a:spcBef>
              <a:spcAft>
                <a:spcPts val="0"/>
              </a:spcAft>
              <a:buClr>
                <a:srgbClr val="404040"/>
              </a:buClr>
              <a:buSzPts val="2100"/>
              <a:buFont typeface="Arial"/>
              <a:buChar char="•"/>
            </a:pPr>
            <a:endParaRPr lang="en-US" sz="2400" dirty="0">
              <a:solidFill>
                <a:srgbClr val="404040"/>
              </a:solidFill>
              <a:latin typeface="Arial"/>
              <a:ea typeface="Arial"/>
              <a:cs typeface="Arial"/>
              <a:sym typeface="Arial"/>
            </a:endParaRPr>
          </a:p>
          <a:p>
            <a:pPr marL="457189"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ea typeface="Arial"/>
                <a:cs typeface="Arial"/>
                <a:sym typeface="Arial"/>
              </a:rPr>
              <a:t>The Coronavirus Response and Relief Supplemental Appropriations Act (HEERF II)</a:t>
            </a:r>
          </a:p>
          <a:p>
            <a:pPr marL="914389" lvl="1"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ea typeface="Arial"/>
                <a:cs typeface="Arial"/>
                <a:sym typeface="Arial"/>
              </a:rPr>
              <a:t>December 2021</a:t>
            </a:r>
          </a:p>
          <a:p>
            <a:pPr marL="457189" indent="-448722">
              <a:lnSpc>
                <a:spcPct val="90000"/>
              </a:lnSpc>
              <a:spcBef>
                <a:spcPts val="0"/>
              </a:spcBef>
              <a:spcAft>
                <a:spcPts val="0"/>
              </a:spcAft>
              <a:buClr>
                <a:srgbClr val="404040"/>
              </a:buClr>
              <a:buSzPts val="2100"/>
              <a:buFont typeface="Arial"/>
              <a:buChar char="•"/>
            </a:pPr>
            <a:endParaRPr lang="en-US" sz="2400" dirty="0">
              <a:solidFill>
                <a:srgbClr val="404040"/>
              </a:solidFill>
              <a:latin typeface="Arial"/>
              <a:ea typeface="Arial"/>
              <a:cs typeface="Arial"/>
              <a:sym typeface="Arial"/>
            </a:endParaRPr>
          </a:p>
          <a:p>
            <a:pPr marL="457189"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ea typeface="Arial"/>
                <a:cs typeface="Arial"/>
                <a:sym typeface="Arial"/>
              </a:rPr>
              <a:t>American Rescue Plan Act (HEERF III)</a:t>
            </a:r>
          </a:p>
          <a:p>
            <a:pPr marL="914389" lvl="1"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ea typeface="Arial"/>
                <a:cs typeface="Arial"/>
                <a:sym typeface="Arial"/>
              </a:rPr>
              <a:t>March 2021</a:t>
            </a:r>
          </a:p>
          <a:p>
            <a:pPr marL="914389" lvl="1" indent="-448722">
              <a:lnSpc>
                <a:spcPct val="90000"/>
              </a:lnSpc>
              <a:spcBef>
                <a:spcPts val="0"/>
              </a:spcBef>
              <a:spcAft>
                <a:spcPts val="0"/>
              </a:spcAft>
              <a:buClr>
                <a:srgbClr val="404040"/>
              </a:buClr>
              <a:buSzPts val="2100"/>
              <a:buFont typeface="Arial"/>
              <a:buChar char="•"/>
            </a:pPr>
            <a:endParaRPr lang="en-US" sz="2400" dirty="0">
              <a:solidFill>
                <a:srgbClr val="404040"/>
              </a:solidFill>
              <a:latin typeface="Arial"/>
              <a:ea typeface="Arial"/>
              <a:cs typeface="Arial"/>
              <a:sym typeface="Arial"/>
            </a:endParaRPr>
          </a:p>
          <a:p>
            <a:pPr marL="457189"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ea typeface="Arial"/>
                <a:cs typeface="Arial"/>
                <a:sym typeface="Arial"/>
              </a:rPr>
              <a:t>Roughly half of funding for students in emergency grants</a:t>
            </a:r>
          </a:p>
          <a:p>
            <a:pPr marL="457189"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ea typeface="Arial"/>
                <a:cs typeface="Arial"/>
                <a:sym typeface="Arial"/>
              </a:rPr>
              <a:t>Rest of funding used to defray costs associated with the pandemic</a:t>
            </a:r>
          </a:p>
        </p:txBody>
      </p:sp>
      <p:sp>
        <p:nvSpPr>
          <p:cNvPr id="450" name="Google Shape;450;p86"/>
          <p:cNvSpPr txBox="1"/>
          <p:nvPr/>
        </p:nvSpPr>
        <p:spPr>
          <a:xfrm>
            <a:off x="8381880" y="6356520"/>
            <a:ext cx="2742840" cy="364680"/>
          </a:xfrm>
          <a:prstGeom prst="rect">
            <a:avLst/>
          </a:prstGeom>
          <a:noFill/>
          <a:ln>
            <a:noFill/>
          </a:ln>
        </p:spPr>
        <p:txBody>
          <a:bodyPr spcFirstLastPara="1" wrap="square" lIns="91433" tIns="45700" rIns="0" bIns="45700" anchor="ctr" anchorCtr="0">
            <a:noAutofit/>
          </a:bodyPr>
          <a:lstStyle/>
          <a:p>
            <a:pPr algn="r">
              <a:spcBef>
                <a:spcPts val="0"/>
              </a:spcBef>
              <a:spcAft>
                <a:spcPts val="0"/>
              </a:spcAft>
            </a:pPr>
            <a:fld id="{00000000-1234-1234-1234-123412341234}" type="slidenum">
              <a:rPr lang="en" sz="1067">
                <a:solidFill>
                  <a:srgbClr val="888888"/>
                </a:solidFill>
                <a:latin typeface="Arial"/>
                <a:ea typeface="Arial"/>
                <a:cs typeface="Arial"/>
                <a:sym typeface="Arial"/>
              </a:rPr>
              <a:pPr algn="r">
                <a:spcBef>
                  <a:spcPts val="0"/>
                </a:spcBef>
                <a:spcAft>
                  <a:spcPts val="0"/>
                </a:spcAft>
              </a:pPr>
              <a:t>18</a:t>
            </a:fld>
            <a:endParaRPr sz="1067">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390003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86"/>
          <p:cNvSpPr txBox="1"/>
          <p:nvPr/>
        </p:nvSpPr>
        <p:spPr>
          <a:xfrm>
            <a:off x="2432806" y="403560"/>
            <a:ext cx="8691913" cy="1685520"/>
          </a:xfrm>
          <a:prstGeom prst="rect">
            <a:avLst/>
          </a:prstGeom>
          <a:noFill/>
          <a:ln>
            <a:noFill/>
          </a:ln>
        </p:spPr>
        <p:txBody>
          <a:bodyPr spcFirstLastPara="1" wrap="square" lIns="91433" tIns="45700" rIns="91433" bIns="45700" anchor="b" anchorCtr="0">
            <a:noAutofit/>
          </a:bodyPr>
          <a:lstStyle/>
          <a:p>
            <a:pPr>
              <a:lnSpc>
                <a:spcPct val="90000"/>
              </a:lnSpc>
              <a:spcBef>
                <a:spcPts val="0"/>
              </a:spcBef>
              <a:spcAft>
                <a:spcPts val="0"/>
              </a:spcAft>
            </a:pPr>
            <a:r>
              <a:rPr lang="en" sz="4400" dirty="0">
                <a:solidFill>
                  <a:srgbClr val="FFFFFF"/>
                </a:solidFill>
                <a:latin typeface="Palatino"/>
                <a:ea typeface="Arial"/>
                <a:cs typeface="Arial"/>
                <a:sym typeface="Palatino"/>
              </a:rPr>
              <a:t>State Stimulus</a:t>
            </a:r>
            <a:endParaRPr sz="4400" dirty="0">
              <a:solidFill>
                <a:srgbClr val="E02826"/>
              </a:solidFill>
              <a:latin typeface="Arial"/>
              <a:ea typeface="Arial"/>
              <a:cs typeface="Arial"/>
              <a:sym typeface="Arial"/>
            </a:endParaRPr>
          </a:p>
        </p:txBody>
      </p:sp>
      <p:sp>
        <p:nvSpPr>
          <p:cNvPr id="449" name="Google Shape;449;p86"/>
          <p:cNvSpPr txBox="1"/>
          <p:nvPr/>
        </p:nvSpPr>
        <p:spPr>
          <a:xfrm>
            <a:off x="1066679" y="2600587"/>
            <a:ext cx="10627573" cy="4018328"/>
          </a:xfrm>
          <a:prstGeom prst="rect">
            <a:avLst/>
          </a:prstGeom>
          <a:noFill/>
          <a:ln>
            <a:noFill/>
          </a:ln>
        </p:spPr>
        <p:txBody>
          <a:bodyPr spcFirstLastPara="1" wrap="square" lIns="91433" tIns="45700" rIns="91433" bIns="45700" anchor="t" anchorCtr="0">
            <a:normAutofit/>
          </a:bodyPr>
          <a:lstStyle/>
          <a:p>
            <a:pPr marL="457189"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ea typeface="Arial"/>
                <a:cs typeface="Arial"/>
                <a:sym typeface="Arial"/>
              </a:rPr>
              <a:t>2020-21 Budget Act</a:t>
            </a:r>
          </a:p>
          <a:p>
            <a:pPr marL="914389" lvl="1"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ea typeface="Arial"/>
                <a:cs typeface="Arial"/>
                <a:sym typeface="Arial"/>
              </a:rPr>
              <a:t>June 2020</a:t>
            </a:r>
          </a:p>
          <a:p>
            <a:pPr marL="914389" lvl="1"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ea typeface="Arial"/>
                <a:cs typeface="Arial"/>
                <a:sym typeface="Arial"/>
              </a:rPr>
              <a:t>Relief for AB 540 students through the California Dreamer Service Incentive Grant</a:t>
            </a:r>
          </a:p>
          <a:p>
            <a:pPr marL="465667" lvl="1">
              <a:lnSpc>
                <a:spcPct val="90000"/>
              </a:lnSpc>
              <a:spcBef>
                <a:spcPts val="0"/>
              </a:spcBef>
              <a:spcAft>
                <a:spcPts val="0"/>
              </a:spcAft>
              <a:buClr>
                <a:srgbClr val="404040"/>
              </a:buClr>
              <a:buSzPts val="2100"/>
            </a:pPr>
            <a:endParaRPr lang="en-US" sz="2400" dirty="0">
              <a:solidFill>
                <a:srgbClr val="404040"/>
              </a:solidFill>
              <a:latin typeface="Arial"/>
              <a:ea typeface="Arial"/>
              <a:cs typeface="Arial"/>
              <a:sym typeface="Arial"/>
            </a:endParaRPr>
          </a:p>
          <a:p>
            <a:pPr marL="457189"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ea typeface="Arial"/>
                <a:cs typeface="Arial"/>
                <a:sym typeface="Arial"/>
              </a:rPr>
              <a:t>2021-22 Budget Act</a:t>
            </a:r>
          </a:p>
          <a:p>
            <a:pPr marL="914389" lvl="1"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ea typeface="Arial"/>
                <a:cs typeface="Arial"/>
                <a:sym typeface="Arial"/>
              </a:rPr>
              <a:t>March 2021 “early action”</a:t>
            </a:r>
          </a:p>
          <a:p>
            <a:pPr marL="914389" lvl="1"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ea typeface="Arial"/>
                <a:cs typeface="Arial"/>
                <a:sym typeface="Arial"/>
              </a:rPr>
              <a:t>Emergency financial assistance to low-income students</a:t>
            </a:r>
          </a:p>
          <a:p>
            <a:pPr marL="465667" lvl="1">
              <a:lnSpc>
                <a:spcPct val="90000"/>
              </a:lnSpc>
              <a:spcBef>
                <a:spcPts val="0"/>
              </a:spcBef>
              <a:spcAft>
                <a:spcPts val="0"/>
              </a:spcAft>
              <a:buClr>
                <a:srgbClr val="404040"/>
              </a:buClr>
              <a:buSzPts val="2100"/>
            </a:pPr>
            <a:endParaRPr lang="en-US" sz="2400" dirty="0">
              <a:solidFill>
                <a:srgbClr val="404040"/>
              </a:solidFill>
              <a:latin typeface="Arial"/>
              <a:ea typeface="Arial"/>
              <a:cs typeface="Arial"/>
              <a:sym typeface="Arial"/>
            </a:endParaRPr>
          </a:p>
          <a:p>
            <a:pPr marL="457189"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ea typeface="Arial"/>
                <a:cs typeface="Arial"/>
                <a:sym typeface="Arial"/>
              </a:rPr>
              <a:t>Continued focus on dealing with the pandemic in 2021-22 Budget</a:t>
            </a:r>
          </a:p>
        </p:txBody>
      </p:sp>
      <p:sp>
        <p:nvSpPr>
          <p:cNvPr id="450" name="Google Shape;450;p86"/>
          <p:cNvSpPr txBox="1"/>
          <p:nvPr/>
        </p:nvSpPr>
        <p:spPr>
          <a:xfrm>
            <a:off x="8381880" y="6356520"/>
            <a:ext cx="2742840" cy="364680"/>
          </a:xfrm>
          <a:prstGeom prst="rect">
            <a:avLst/>
          </a:prstGeom>
          <a:noFill/>
          <a:ln>
            <a:noFill/>
          </a:ln>
        </p:spPr>
        <p:txBody>
          <a:bodyPr spcFirstLastPara="1" wrap="square" lIns="91433" tIns="45700" rIns="0" bIns="45700" anchor="ctr" anchorCtr="0">
            <a:noAutofit/>
          </a:bodyPr>
          <a:lstStyle/>
          <a:p>
            <a:pPr algn="r">
              <a:spcBef>
                <a:spcPts val="0"/>
              </a:spcBef>
              <a:spcAft>
                <a:spcPts val="0"/>
              </a:spcAft>
            </a:pPr>
            <a:fld id="{00000000-1234-1234-1234-123412341234}" type="slidenum">
              <a:rPr lang="en" sz="1067">
                <a:solidFill>
                  <a:srgbClr val="888888"/>
                </a:solidFill>
                <a:latin typeface="Arial"/>
                <a:ea typeface="Arial"/>
                <a:cs typeface="Arial"/>
                <a:sym typeface="Arial"/>
              </a:rPr>
              <a:pPr algn="r">
                <a:spcBef>
                  <a:spcPts val="0"/>
                </a:spcBef>
                <a:spcAft>
                  <a:spcPts val="0"/>
                </a:spcAft>
              </a:pPr>
              <a:t>19</a:t>
            </a:fld>
            <a:endParaRPr sz="1067">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046089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69"/>
        <p:cNvGrpSpPr/>
        <p:nvPr/>
      </p:nvGrpSpPr>
      <p:grpSpPr>
        <a:xfrm>
          <a:off x="0" y="0"/>
          <a:ext cx="0" cy="0"/>
          <a:chOff x="0" y="0"/>
          <a:chExt cx="0" cy="0"/>
        </a:xfrm>
      </p:grpSpPr>
      <p:sp>
        <p:nvSpPr>
          <p:cNvPr id="270" name="Google Shape;270;p66"/>
          <p:cNvSpPr txBox="1">
            <a:spLocks noGrp="1"/>
          </p:cNvSpPr>
          <p:nvPr>
            <p:ph type="title"/>
          </p:nvPr>
        </p:nvSpPr>
        <p:spPr>
          <a:prstGeom prst="rect">
            <a:avLst/>
          </a:prstGeom>
        </p:spPr>
        <p:txBody>
          <a:bodyPr spcFirstLastPara="1" vert="horz" wrap="square" lIns="121900" tIns="121900" rIns="121900" bIns="121900" numCol="1" anchor="t" anchorCtr="0" compatLnSpc="1">
            <a:prstTxWarp prst="textNoShape">
              <a:avLst/>
            </a:prstTxWarp>
            <a:normAutofit/>
          </a:bodyPr>
          <a:lstStyle/>
          <a:p>
            <a:r>
              <a:rPr lang="en" dirty="0"/>
              <a:t>General Session Description</a:t>
            </a:r>
            <a:endParaRPr dirty="0"/>
          </a:p>
        </p:txBody>
      </p:sp>
      <p:sp>
        <p:nvSpPr>
          <p:cNvPr id="271" name="Google Shape;271;p66"/>
          <p:cNvSpPr txBox="1">
            <a:spLocks noGrp="1"/>
          </p:cNvSpPr>
          <p:nvPr>
            <p:ph idx="1"/>
          </p:nvPr>
        </p:nvSpPr>
        <p:spPr>
          <a:xfrm>
            <a:off x="829992" y="2322934"/>
            <a:ext cx="10523806" cy="4347832"/>
          </a:xfrm>
          <a:prstGeom prst="rect">
            <a:avLst/>
          </a:prstGeom>
        </p:spPr>
        <p:txBody>
          <a:bodyPr spcFirstLastPara="1" vert="horz" wrap="square" lIns="121900" tIns="121900" rIns="121900" bIns="121900" numCol="1" anchor="t" anchorCtr="0" compatLnSpc="1">
            <a:prstTxWarp prst="textNoShape">
              <a:avLst/>
            </a:prstTxWarp>
            <a:noAutofit/>
          </a:bodyPr>
          <a:lstStyle/>
          <a:p>
            <a:pPr marL="287859" indent="0">
              <a:buClr>
                <a:schemeClr val="dk1"/>
              </a:buClr>
              <a:buSzPts val="1100"/>
              <a:buNone/>
            </a:pPr>
            <a:r>
              <a:rPr lang="en" dirty="0">
                <a:solidFill>
                  <a:schemeClr val="dk1"/>
                </a:solidFill>
              </a:rPr>
              <a:t>While it is a harried and crazy time right now, it is also an important time to discuss useful and innovative ways to use federal and state money to support the work we are doing for student success, diversity, inclusion, equity, and antiracism. What is being proposed and what is changing in the budget? How are we going to address the harm done and the impacts on our students and our system as a result of the pandemic? How do we redesign and reimagine the way we address the acute needs of students and reflect the values of California community colleges? During this session, the presenters will provide an overview of state and federal budgeting processes and give suggestions on how faculty leaders might get involved and feel more empowered to ask questions in order to make sound decisions that drive the DEI work on our college campuses.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86"/>
          <p:cNvSpPr txBox="1"/>
          <p:nvPr/>
        </p:nvSpPr>
        <p:spPr>
          <a:xfrm>
            <a:off x="2432806" y="403560"/>
            <a:ext cx="8691913" cy="1685520"/>
          </a:xfrm>
          <a:prstGeom prst="rect">
            <a:avLst/>
          </a:prstGeom>
          <a:noFill/>
          <a:ln>
            <a:noFill/>
          </a:ln>
        </p:spPr>
        <p:txBody>
          <a:bodyPr spcFirstLastPara="1" wrap="square" lIns="91433" tIns="45700" rIns="91433" bIns="45700" anchor="b" anchorCtr="0">
            <a:noAutofit/>
          </a:bodyPr>
          <a:lstStyle/>
          <a:p>
            <a:pPr>
              <a:lnSpc>
                <a:spcPct val="90000"/>
              </a:lnSpc>
              <a:spcBef>
                <a:spcPts val="0"/>
              </a:spcBef>
              <a:spcAft>
                <a:spcPts val="0"/>
              </a:spcAft>
            </a:pPr>
            <a:r>
              <a:rPr lang="en" sz="4400" dirty="0">
                <a:solidFill>
                  <a:srgbClr val="FFFFFF"/>
                </a:solidFill>
                <a:latin typeface="Palatino"/>
                <a:ea typeface="Palatino"/>
                <a:cs typeface="Palatino"/>
                <a:sym typeface="Palatino"/>
              </a:rPr>
              <a:t>Perspective on Stimulus</a:t>
            </a:r>
            <a:endParaRPr sz="4400" dirty="0">
              <a:solidFill>
                <a:srgbClr val="E02826"/>
              </a:solidFill>
              <a:latin typeface="Arial"/>
              <a:ea typeface="Arial"/>
              <a:cs typeface="Arial"/>
              <a:sym typeface="Arial"/>
            </a:endParaRPr>
          </a:p>
        </p:txBody>
      </p:sp>
      <p:sp>
        <p:nvSpPr>
          <p:cNvPr id="449" name="Google Shape;449;p86"/>
          <p:cNvSpPr txBox="1"/>
          <p:nvPr/>
        </p:nvSpPr>
        <p:spPr>
          <a:xfrm>
            <a:off x="1066679" y="2600587"/>
            <a:ext cx="10627573" cy="4018328"/>
          </a:xfrm>
          <a:prstGeom prst="rect">
            <a:avLst/>
          </a:prstGeom>
          <a:noFill/>
          <a:ln>
            <a:noFill/>
          </a:ln>
        </p:spPr>
        <p:txBody>
          <a:bodyPr spcFirstLastPara="1" wrap="square" lIns="91433" tIns="45700" rIns="91433" bIns="45700" anchor="t" anchorCtr="0">
            <a:normAutofit/>
          </a:bodyPr>
          <a:lstStyle/>
          <a:p>
            <a:pPr marL="457189"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ea typeface="Arial"/>
                <a:cs typeface="Arial"/>
                <a:sym typeface="Arial"/>
              </a:rPr>
              <a:t>Three buckets of funding:</a:t>
            </a:r>
          </a:p>
          <a:p>
            <a:pPr marL="914389" lvl="1"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ea typeface="Arial"/>
                <a:cs typeface="Arial"/>
                <a:sym typeface="Arial"/>
              </a:rPr>
              <a:t>Meet the moment for our students</a:t>
            </a:r>
          </a:p>
          <a:p>
            <a:pPr marL="1371589" lvl="2"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ea typeface="Arial"/>
                <a:cs typeface="Arial"/>
                <a:sym typeface="Arial"/>
              </a:rPr>
              <a:t>Direct aid to students, digital gaps, equity gaps, supports, etc.</a:t>
            </a:r>
          </a:p>
          <a:p>
            <a:pPr marL="914389" lvl="1"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ea typeface="Arial"/>
                <a:cs typeface="Arial"/>
                <a:sym typeface="Arial"/>
              </a:rPr>
              <a:t>Defray expenses caused by the sudden change</a:t>
            </a:r>
          </a:p>
          <a:p>
            <a:pPr marL="1371589" lvl="2"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ea typeface="Arial"/>
                <a:cs typeface="Arial"/>
                <a:sym typeface="Arial"/>
              </a:rPr>
              <a:t>Lost revenue, auxiliary funds, allow college to adjust to shock, etc.</a:t>
            </a:r>
          </a:p>
          <a:p>
            <a:pPr marL="914389" lvl="1"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ea typeface="Arial"/>
                <a:cs typeface="Arial"/>
                <a:sym typeface="Arial"/>
              </a:rPr>
              <a:t>Return stronger for our new normal</a:t>
            </a:r>
          </a:p>
          <a:p>
            <a:pPr marL="1371589" lvl="2"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ea typeface="Arial"/>
                <a:cs typeface="Arial"/>
                <a:sym typeface="Arial"/>
              </a:rPr>
              <a:t>Invest in our people, technology, health, safety, etc.</a:t>
            </a:r>
          </a:p>
          <a:p>
            <a:pPr marL="457189" indent="-448722">
              <a:lnSpc>
                <a:spcPct val="90000"/>
              </a:lnSpc>
              <a:spcBef>
                <a:spcPts val="0"/>
              </a:spcBef>
              <a:spcAft>
                <a:spcPts val="0"/>
              </a:spcAft>
              <a:buClr>
                <a:srgbClr val="404040"/>
              </a:buClr>
              <a:buSzPts val="2100"/>
              <a:buFont typeface="Arial"/>
              <a:buChar char="•"/>
            </a:pPr>
            <a:endParaRPr lang="en-US" sz="2400" dirty="0">
              <a:solidFill>
                <a:srgbClr val="404040"/>
              </a:solidFill>
              <a:latin typeface="Arial"/>
              <a:ea typeface="Arial"/>
              <a:cs typeface="Arial"/>
              <a:sym typeface="Arial"/>
            </a:endParaRPr>
          </a:p>
          <a:p>
            <a:pPr marL="457189"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ea typeface="Arial"/>
                <a:cs typeface="Arial"/>
                <a:sym typeface="Arial"/>
              </a:rPr>
              <a:t>Try to find the silver lining in this dark time</a:t>
            </a:r>
          </a:p>
          <a:p>
            <a:pPr marL="457189" indent="-448722">
              <a:lnSpc>
                <a:spcPct val="90000"/>
              </a:lnSpc>
              <a:spcBef>
                <a:spcPts val="0"/>
              </a:spcBef>
              <a:spcAft>
                <a:spcPts val="0"/>
              </a:spcAft>
              <a:buClr>
                <a:srgbClr val="404040"/>
              </a:buClr>
              <a:buSzPts val="2100"/>
              <a:buFont typeface="Arial"/>
              <a:buChar char="•"/>
            </a:pPr>
            <a:r>
              <a:rPr lang="en-US" sz="2400" dirty="0">
                <a:solidFill>
                  <a:srgbClr val="404040"/>
                </a:solidFill>
                <a:latin typeface="Arial"/>
                <a:ea typeface="Arial"/>
                <a:cs typeface="Arial"/>
                <a:sym typeface="Arial"/>
              </a:rPr>
              <a:t>Keep a focus on the ongoing costs associated with the proposed changes</a:t>
            </a:r>
          </a:p>
          <a:p>
            <a:pPr marL="457189" indent="-448722">
              <a:lnSpc>
                <a:spcPct val="90000"/>
              </a:lnSpc>
              <a:spcBef>
                <a:spcPts val="0"/>
              </a:spcBef>
              <a:spcAft>
                <a:spcPts val="0"/>
              </a:spcAft>
              <a:buClr>
                <a:srgbClr val="404040"/>
              </a:buClr>
              <a:buSzPts val="2100"/>
              <a:buFont typeface="Arial"/>
              <a:buChar char="•"/>
            </a:pPr>
            <a:endParaRPr lang="en-US" sz="2400" dirty="0">
              <a:solidFill>
                <a:srgbClr val="404040"/>
              </a:solidFill>
              <a:latin typeface="Arial"/>
              <a:ea typeface="Arial"/>
              <a:cs typeface="Arial"/>
              <a:sym typeface="Arial"/>
            </a:endParaRPr>
          </a:p>
        </p:txBody>
      </p:sp>
      <p:sp>
        <p:nvSpPr>
          <p:cNvPr id="450" name="Google Shape;450;p86"/>
          <p:cNvSpPr txBox="1"/>
          <p:nvPr/>
        </p:nvSpPr>
        <p:spPr>
          <a:xfrm>
            <a:off x="8381880" y="6356520"/>
            <a:ext cx="2742840" cy="364680"/>
          </a:xfrm>
          <a:prstGeom prst="rect">
            <a:avLst/>
          </a:prstGeom>
          <a:noFill/>
          <a:ln>
            <a:noFill/>
          </a:ln>
        </p:spPr>
        <p:txBody>
          <a:bodyPr spcFirstLastPara="1" wrap="square" lIns="91433" tIns="45700" rIns="0" bIns="45700" anchor="ctr" anchorCtr="0">
            <a:noAutofit/>
          </a:bodyPr>
          <a:lstStyle/>
          <a:p>
            <a:pPr algn="r">
              <a:spcBef>
                <a:spcPts val="0"/>
              </a:spcBef>
              <a:spcAft>
                <a:spcPts val="0"/>
              </a:spcAft>
            </a:pPr>
            <a:fld id="{00000000-1234-1234-1234-123412341234}" type="slidenum">
              <a:rPr lang="en" sz="1067">
                <a:solidFill>
                  <a:srgbClr val="888888"/>
                </a:solidFill>
                <a:latin typeface="Arial"/>
                <a:ea typeface="Arial"/>
                <a:cs typeface="Arial"/>
                <a:sym typeface="Arial"/>
              </a:rPr>
              <a:pPr algn="r">
                <a:spcBef>
                  <a:spcPts val="0"/>
                </a:spcBef>
                <a:spcAft>
                  <a:spcPts val="0"/>
                </a:spcAft>
              </a:pPr>
              <a:t>20</a:t>
            </a:fld>
            <a:endParaRPr sz="1067">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89636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88"/>
          <p:cNvSpPr txBox="1"/>
          <p:nvPr/>
        </p:nvSpPr>
        <p:spPr>
          <a:xfrm>
            <a:off x="2483140" y="403920"/>
            <a:ext cx="9708859" cy="1685520"/>
          </a:xfrm>
          <a:prstGeom prst="rect">
            <a:avLst/>
          </a:prstGeom>
          <a:noFill/>
          <a:ln>
            <a:noFill/>
          </a:ln>
        </p:spPr>
        <p:txBody>
          <a:bodyPr spcFirstLastPara="1" wrap="square" lIns="91433" tIns="45700" rIns="91433" bIns="45700" anchor="b" anchorCtr="0">
            <a:noAutofit/>
          </a:bodyPr>
          <a:lstStyle/>
          <a:p>
            <a:pPr>
              <a:lnSpc>
                <a:spcPct val="90000"/>
              </a:lnSpc>
              <a:spcBef>
                <a:spcPts val="0"/>
              </a:spcBef>
              <a:spcAft>
                <a:spcPts val="0"/>
              </a:spcAft>
            </a:pPr>
            <a:r>
              <a:rPr lang="en" sz="3600" dirty="0">
                <a:solidFill>
                  <a:srgbClr val="FFFFFF"/>
                </a:solidFill>
                <a:latin typeface="Palatino"/>
                <a:ea typeface="Palatino"/>
                <a:cs typeface="Palatino"/>
                <a:sym typeface="Palatino"/>
              </a:rPr>
              <a:t>Local Budgets as Value Statements</a:t>
            </a:r>
            <a:endParaRPr sz="3600" dirty="0">
              <a:solidFill>
                <a:srgbClr val="E02826"/>
              </a:solidFill>
              <a:latin typeface="Arial"/>
              <a:ea typeface="Arial"/>
              <a:cs typeface="Arial"/>
              <a:sym typeface="Arial"/>
            </a:endParaRPr>
          </a:p>
        </p:txBody>
      </p:sp>
      <p:sp>
        <p:nvSpPr>
          <p:cNvPr id="464" name="Google Shape;464;p88"/>
          <p:cNvSpPr txBox="1"/>
          <p:nvPr/>
        </p:nvSpPr>
        <p:spPr>
          <a:xfrm>
            <a:off x="1066680" y="2662560"/>
            <a:ext cx="10058040" cy="3791520"/>
          </a:xfrm>
          <a:prstGeom prst="rect">
            <a:avLst/>
          </a:prstGeom>
          <a:noFill/>
          <a:ln>
            <a:noFill/>
          </a:ln>
        </p:spPr>
        <p:txBody>
          <a:bodyPr spcFirstLastPara="1" wrap="square" lIns="91433" tIns="45700" rIns="91433" bIns="45700" anchor="t" anchorCtr="0">
            <a:normAutofit/>
          </a:bodyPr>
          <a:lstStyle/>
          <a:p>
            <a:pPr>
              <a:lnSpc>
                <a:spcPct val="90000"/>
              </a:lnSpc>
              <a:spcBef>
                <a:spcPts val="1067"/>
              </a:spcBef>
              <a:spcAft>
                <a:spcPts val="0"/>
              </a:spcAft>
            </a:pPr>
            <a:endParaRPr sz="2800" dirty="0">
              <a:solidFill>
                <a:srgbClr val="404040"/>
              </a:solidFill>
              <a:latin typeface="Arial"/>
              <a:ea typeface="Arial"/>
              <a:cs typeface="Arial"/>
              <a:sym typeface="Arial"/>
            </a:endParaRPr>
          </a:p>
          <a:p>
            <a:pPr>
              <a:lnSpc>
                <a:spcPct val="90000"/>
              </a:lnSpc>
              <a:spcBef>
                <a:spcPts val="1067"/>
              </a:spcBef>
              <a:spcAft>
                <a:spcPts val="0"/>
              </a:spcAft>
            </a:pPr>
            <a:endParaRPr sz="2800" dirty="0">
              <a:solidFill>
                <a:srgbClr val="404040"/>
              </a:solidFill>
              <a:latin typeface="Arial"/>
              <a:ea typeface="Arial"/>
              <a:cs typeface="Arial"/>
              <a:sym typeface="Arial"/>
            </a:endParaRPr>
          </a:p>
        </p:txBody>
      </p:sp>
      <p:sp>
        <p:nvSpPr>
          <p:cNvPr id="465" name="Google Shape;465;p88"/>
          <p:cNvSpPr txBox="1"/>
          <p:nvPr/>
        </p:nvSpPr>
        <p:spPr>
          <a:xfrm>
            <a:off x="8381880" y="6356520"/>
            <a:ext cx="2742840" cy="364680"/>
          </a:xfrm>
          <a:prstGeom prst="rect">
            <a:avLst/>
          </a:prstGeom>
          <a:noFill/>
          <a:ln>
            <a:noFill/>
          </a:ln>
        </p:spPr>
        <p:txBody>
          <a:bodyPr spcFirstLastPara="1" wrap="square" lIns="91433" tIns="45700" rIns="0" bIns="45700" anchor="ctr" anchorCtr="0">
            <a:noAutofit/>
          </a:bodyPr>
          <a:lstStyle/>
          <a:p>
            <a:pPr algn="r">
              <a:spcBef>
                <a:spcPts val="0"/>
              </a:spcBef>
              <a:spcAft>
                <a:spcPts val="0"/>
              </a:spcAft>
            </a:pPr>
            <a:fld id="{00000000-1234-1234-1234-123412341234}" type="slidenum">
              <a:rPr lang="en" sz="1067">
                <a:solidFill>
                  <a:srgbClr val="888888"/>
                </a:solidFill>
                <a:latin typeface="Arial"/>
                <a:ea typeface="Arial"/>
                <a:cs typeface="Arial"/>
                <a:sym typeface="Arial"/>
              </a:rPr>
              <a:pPr algn="r">
                <a:spcBef>
                  <a:spcPts val="0"/>
                </a:spcBef>
                <a:spcAft>
                  <a:spcPts val="0"/>
                </a:spcAft>
              </a:pPr>
              <a:t>21</a:t>
            </a:fld>
            <a:endParaRPr sz="1067">
              <a:solidFill>
                <a:schemeClr val="dk1"/>
              </a:solidFill>
              <a:latin typeface="Times New Roman"/>
              <a:ea typeface="Times New Roman"/>
              <a:cs typeface="Times New Roman"/>
              <a:sym typeface="Times New Roman"/>
            </a:endParaRPr>
          </a:p>
        </p:txBody>
      </p:sp>
      <p:sp>
        <p:nvSpPr>
          <p:cNvPr id="3" name="Content Placeholder 2">
            <a:extLst>
              <a:ext uri="{FF2B5EF4-FFF2-40B4-BE49-F238E27FC236}">
                <a16:creationId xmlns:a16="http://schemas.microsoft.com/office/drawing/2014/main" id="{6AC4472E-A3C1-4922-994A-FEB5E2041ED2}"/>
              </a:ext>
            </a:extLst>
          </p:cNvPr>
          <p:cNvSpPr>
            <a:spLocks noGrp="1"/>
          </p:cNvSpPr>
          <p:nvPr>
            <p:ph idx="1"/>
          </p:nvPr>
        </p:nvSpPr>
        <p:spPr>
          <a:xfrm>
            <a:off x="829994" y="3078760"/>
            <a:ext cx="10523806" cy="3277759"/>
          </a:xfrm>
        </p:spPr>
        <p:txBody>
          <a:bodyPr/>
          <a:lstStyle/>
          <a:p>
            <a:pPr marL="457189" indent="-448722">
              <a:lnSpc>
                <a:spcPct val="90000"/>
              </a:lnSpc>
              <a:spcBef>
                <a:spcPts val="0"/>
              </a:spcBef>
              <a:spcAft>
                <a:spcPts val="600"/>
              </a:spcAft>
              <a:buClr>
                <a:srgbClr val="404040"/>
              </a:buClr>
              <a:buSzPts val="2100"/>
              <a:buFont typeface="Arial"/>
              <a:buChar char="•"/>
            </a:pPr>
            <a:r>
              <a:rPr lang="en-US" sz="2800" dirty="0">
                <a:solidFill>
                  <a:srgbClr val="404040"/>
                </a:solidFill>
                <a:latin typeface="Arial"/>
                <a:ea typeface="Arial"/>
                <a:cs typeface="Arial"/>
                <a:sym typeface="Arial"/>
              </a:rPr>
              <a:t>Aligning budget priorities with the college mission and goals</a:t>
            </a:r>
          </a:p>
          <a:p>
            <a:pPr marL="457189" indent="-448722">
              <a:lnSpc>
                <a:spcPct val="90000"/>
              </a:lnSpc>
              <a:spcBef>
                <a:spcPts val="1067"/>
              </a:spcBef>
              <a:spcAft>
                <a:spcPts val="600"/>
              </a:spcAft>
              <a:buClr>
                <a:srgbClr val="404040"/>
              </a:buClr>
              <a:buSzPts val="2100"/>
              <a:buFont typeface="Arial"/>
              <a:buChar char="•"/>
            </a:pPr>
            <a:r>
              <a:rPr lang="en-US" sz="2800" dirty="0">
                <a:solidFill>
                  <a:srgbClr val="404040"/>
                </a:solidFill>
                <a:latin typeface="Arial"/>
                <a:ea typeface="Arial"/>
                <a:cs typeface="Arial"/>
                <a:sym typeface="Arial"/>
              </a:rPr>
              <a:t>Affirming institutional equity goals</a:t>
            </a:r>
          </a:p>
          <a:p>
            <a:pPr marL="457189" indent="-448722">
              <a:lnSpc>
                <a:spcPct val="90000"/>
              </a:lnSpc>
              <a:spcBef>
                <a:spcPts val="1067"/>
              </a:spcBef>
              <a:spcAft>
                <a:spcPts val="600"/>
              </a:spcAft>
              <a:buClr>
                <a:srgbClr val="404040"/>
              </a:buClr>
              <a:buSzPts val="2100"/>
              <a:buFont typeface="Arial"/>
              <a:buChar char="•"/>
            </a:pPr>
            <a:r>
              <a:rPr lang="en-US" sz="2800" dirty="0">
                <a:solidFill>
                  <a:srgbClr val="404040"/>
                </a:solidFill>
                <a:latin typeface="Arial"/>
                <a:ea typeface="Arial"/>
                <a:cs typeface="Arial"/>
                <a:sym typeface="Arial"/>
              </a:rPr>
              <a:t>Ensuring that educational integrity and campus needs for serving a diverse student body are understood </a:t>
            </a:r>
            <a:endParaRPr lang="en-US" sz="1600"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71"/>
          <p:cNvSpPr txBox="1"/>
          <p:nvPr/>
        </p:nvSpPr>
        <p:spPr>
          <a:xfrm>
            <a:off x="838080" y="291240"/>
            <a:ext cx="10515240" cy="932400"/>
          </a:xfrm>
          <a:prstGeom prst="rect">
            <a:avLst/>
          </a:prstGeom>
          <a:noFill/>
          <a:ln>
            <a:noFill/>
          </a:ln>
        </p:spPr>
        <p:txBody>
          <a:bodyPr spcFirstLastPara="1" wrap="square" lIns="91433" tIns="45700" rIns="91433" bIns="45700" anchor="b" anchorCtr="0">
            <a:normAutofit/>
          </a:bodyPr>
          <a:lstStyle/>
          <a:p>
            <a:pPr algn="ctr">
              <a:lnSpc>
                <a:spcPct val="90000"/>
              </a:lnSpc>
              <a:spcBef>
                <a:spcPts val="0"/>
              </a:spcBef>
              <a:spcAft>
                <a:spcPts val="0"/>
              </a:spcAft>
            </a:pPr>
            <a:r>
              <a:rPr lang="en" sz="4800">
                <a:solidFill>
                  <a:srgbClr val="FFFFFF"/>
                </a:solidFill>
                <a:latin typeface="Arial"/>
                <a:ea typeface="Arial"/>
                <a:cs typeface="Arial"/>
                <a:sym typeface="Arial"/>
              </a:rPr>
              <a:t>Our Why?</a:t>
            </a:r>
            <a:endParaRPr sz="4800">
              <a:solidFill>
                <a:srgbClr val="E02826"/>
              </a:solidFill>
              <a:latin typeface="Arial"/>
              <a:ea typeface="Arial"/>
              <a:cs typeface="Arial"/>
              <a:sym typeface="Arial"/>
            </a:endParaRPr>
          </a:p>
        </p:txBody>
      </p:sp>
      <p:sp>
        <p:nvSpPr>
          <p:cNvPr id="304" name="Google Shape;304;p71"/>
          <p:cNvSpPr txBox="1"/>
          <p:nvPr/>
        </p:nvSpPr>
        <p:spPr>
          <a:xfrm>
            <a:off x="838080" y="1335599"/>
            <a:ext cx="10515240" cy="1082161"/>
          </a:xfrm>
          <a:prstGeom prst="rect">
            <a:avLst/>
          </a:prstGeom>
          <a:noFill/>
          <a:ln>
            <a:noFill/>
          </a:ln>
        </p:spPr>
        <p:txBody>
          <a:bodyPr spcFirstLastPara="1" wrap="square" lIns="91433" tIns="45700" rIns="91433" bIns="45700" anchor="t" anchorCtr="0">
            <a:normAutofit/>
          </a:bodyPr>
          <a:lstStyle/>
          <a:p>
            <a:pPr algn="ctr">
              <a:lnSpc>
                <a:spcPct val="90000"/>
              </a:lnSpc>
              <a:spcBef>
                <a:spcPts val="0"/>
              </a:spcBef>
              <a:spcAft>
                <a:spcPts val="0"/>
              </a:spcAft>
            </a:pPr>
            <a:r>
              <a:rPr lang="en" sz="2000" b="1" dirty="0">
                <a:solidFill>
                  <a:srgbClr val="FFFFFF"/>
                </a:solidFill>
                <a:latin typeface="Arial"/>
                <a:ea typeface="Arial"/>
                <a:cs typeface="Arial"/>
                <a:sym typeface="Arial"/>
              </a:rPr>
              <a:t>Applying an equity and empowerment lens</a:t>
            </a:r>
            <a:r>
              <a:rPr lang="en" sz="2000" dirty="0">
                <a:solidFill>
                  <a:srgbClr val="FFFFFF"/>
                </a:solidFill>
                <a:latin typeface="Arial"/>
                <a:ea typeface="Arial"/>
                <a:cs typeface="Arial"/>
                <a:sym typeface="Arial"/>
              </a:rPr>
              <a:t> </a:t>
            </a:r>
          </a:p>
          <a:p>
            <a:pPr algn="ctr">
              <a:lnSpc>
                <a:spcPct val="90000"/>
              </a:lnSpc>
              <a:spcBef>
                <a:spcPts val="0"/>
              </a:spcBef>
              <a:spcAft>
                <a:spcPts val="0"/>
              </a:spcAft>
            </a:pPr>
            <a:r>
              <a:rPr lang="en" sz="2000" b="1" dirty="0">
                <a:solidFill>
                  <a:srgbClr val="FFFFFF"/>
                </a:solidFill>
                <a:latin typeface="Arial"/>
                <a:ea typeface="Arial"/>
                <a:cs typeface="Arial"/>
                <a:sym typeface="Arial"/>
              </a:rPr>
              <a:t>Action toward the SSCCC Antiracism Plan</a:t>
            </a:r>
            <a:endParaRPr sz="2000" b="1" dirty="0">
              <a:solidFill>
                <a:srgbClr val="404040"/>
              </a:solidFill>
              <a:latin typeface="Arial"/>
              <a:ea typeface="Arial"/>
              <a:cs typeface="Arial"/>
              <a:sym typeface="Arial"/>
            </a:endParaRPr>
          </a:p>
        </p:txBody>
      </p:sp>
      <p:pic>
        <p:nvPicPr>
          <p:cNvPr id="305" name="Google Shape;305;p71" descr="A picture containing device&#10;&#10;Description automatically generated"/>
          <p:cNvPicPr preferRelativeResize="0"/>
          <p:nvPr/>
        </p:nvPicPr>
        <p:blipFill rotWithShape="1">
          <a:blip r:embed="rId3">
            <a:alphaModFix/>
          </a:blip>
          <a:srcRect/>
          <a:stretch/>
        </p:blipFill>
        <p:spPr>
          <a:xfrm>
            <a:off x="4142160" y="2417760"/>
            <a:ext cx="3907440" cy="4440240"/>
          </a:xfrm>
          <a:prstGeom prst="rect">
            <a:avLst/>
          </a:prstGeom>
          <a:noFill/>
          <a:ln>
            <a:noFill/>
          </a:ln>
        </p:spPr>
      </p:pic>
      <p:sp>
        <p:nvSpPr>
          <p:cNvPr id="306" name="Google Shape;306;p71"/>
          <p:cNvSpPr txBox="1"/>
          <p:nvPr/>
        </p:nvSpPr>
        <p:spPr>
          <a:xfrm>
            <a:off x="8610480" y="6356520"/>
            <a:ext cx="2742840" cy="364680"/>
          </a:xfrm>
          <a:prstGeom prst="rect">
            <a:avLst/>
          </a:prstGeom>
          <a:noFill/>
          <a:ln>
            <a:noFill/>
          </a:ln>
        </p:spPr>
        <p:txBody>
          <a:bodyPr spcFirstLastPara="1" wrap="square" lIns="91433" tIns="45700" rIns="91433" bIns="45700" anchor="ctr" anchorCtr="0">
            <a:normAutofit/>
          </a:bodyPr>
          <a:lstStyle/>
          <a:p>
            <a:pPr algn="r">
              <a:spcBef>
                <a:spcPts val="0"/>
              </a:spcBef>
              <a:spcAft>
                <a:spcPts val="0"/>
              </a:spcAft>
            </a:pPr>
            <a:fld id="{00000000-1234-1234-1234-123412341234}" type="slidenum">
              <a:rPr lang="en" sz="1200">
                <a:solidFill>
                  <a:srgbClr val="E88E8D"/>
                </a:solidFill>
                <a:latin typeface="Arial"/>
                <a:ea typeface="Arial"/>
                <a:cs typeface="Arial"/>
                <a:sym typeface="Arial"/>
              </a:rPr>
              <a:pPr algn="r">
                <a:spcBef>
                  <a:spcPts val="0"/>
                </a:spcBef>
                <a:spcAft>
                  <a:spcPts val="0"/>
                </a:spcAft>
              </a:pPr>
              <a:t>22</a:t>
            </a:fld>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72"/>
          <p:cNvSpPr txBox="1"/>
          <p:nvPr/>
        </p:nvSpPr>
        <p:spPr>
          <a:xfrm>
            <a:off x="8610480" y="6356520"/>
            <a:ext cx="2742840" cy="364680"/>
          </a:xfrm>
          <a:prstGeom prst="rect">
            <a:avLst/>
          </a:prstGeom>
          <a:noFill/>
          <a:ln>
            <a:noFill/>
          </a:ln>
        </p:spPr>
        <p:txBody>
          <a:bodyPr spcFirstLastPara="1" wrap="square" lIns="91433" tIns="45700" rIns="0" bIns="45700" anchor="ctr" anchorCtr="0">
            <a:noAutofit/>
          </a:bodyPr>
          <a:lstStyle/>
          <a:p>
            <a:pPr algn="r">
              <a:spcBef>
                <a:spcPts val="0"/>
              </a:spcBef>
              <a:spcAft>
                <a:spcPts val="0"/>
              </a:spcAft>
            </a:pPr>
            <a:fld id="{00000000-1234-1234-1234-123412341234}" type="slidenum">
              <a:rPr lang="en" sz="1067">
                <a:solidFill>
                  <a:srgbClr val="888888"/>
                </a:solidFill>
                <a:latin typeface="Arial"/>
                <a:ea typeface="Arial"/>
                <a:cs typeface="Arial"/>
                <a:sym typeface="Arial"/>
              </a:rPr>
              <a:pPr algn="r">
                <a:spcBef>
                  <a:spcPts val="0"/>
                </a:spcBef>
                <a:spcAft>
                  <a:spcPts val="0"/>
                </a:spcAft>
              </a:pPr>
              <a:t>23</a:t>
            </a:fld>
            <a:endParaRPr sz="1067">
              <a:solidFill>
                <a:schemeClr val="dk1"/>
              </a:solidFill>
              <a:latin typeface="Times New Roman"/>
              <a:ea typeface="Times New Roman"/>
              <a:cs typeface="Times New Roman"/>
              <a:sym typeface="Times New Roman"/>
            </a:endParaRPr>
          </a:p>
        </p:txBody>
      </p:sp>
      <p:pic>
        <p:nvPicPr>
          <p:cNvPr id="313" name="Google Shape;313;p72" descr="A screenshot of a cell phone&#10;&#10;Description automatically generated"/>
          <p:cNvPicPr preferRelativeResize="0"/>
          <p:nvPr/>
        </p:nvPicPr>
        <p:blipFill rotWithShape="1">
          <a:blip r:embed="rId3">
            <a:alphaModFix/>
          </a:blip>
          <a:srcRect/>
          <a:stretch/>
        </p:blipFill>
        <p:spPr>
          <a:xfrm>
            <a:off x="0" y="167400"/>
            <a:ext cx="12191760" cy="652284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73"/>
          <p:cNvSpPr txBox="1">
            <a:spLocks noGrp="1"/>
          </p:cNvSpPr>
          <p:nvPr>
            <p:ph type="title"/>
          </p:nvPr>
        </p:nvSpPr>
        <p:spPr>
          <a:prstGeom prst="rect">
            <a:avLst/>
          </a:prstGeom>
          <a:noFill/>
          <a:ln>
            <a:noFill/>
          </a:ln>
        </p:spPr>
        <p:txBody>
          <a:bodyPr spcFirstLastPara="1" vert="horz" wrap="square" lIns="0" tIns="0" rIns="0" bIns="0" numCol="1" anchor="ctr" anchorCtr="0" compatLnSpc="1">
            <a:prstTxWarp prst="textNoShape">
              <a:avLst/>
            </a:prstTxWarp>
            <a:noAutofit/>
          </a:bodyPr>
          <a:lstStyle/>
          <a:p>
            <a:pPr>
              <a:buSzPts val="3300"/>
            </a:pPr>
            <a:r>
              <a:rPr lang="en-US" sz="4400"/>
              <a:t>2020 Call for Action: What we have been asked to do</a:t>
            </a:r>
            <a:endParaRPr lang="en-US" sz="4400" dirty="0"/>
          </a:p>
        </p:txBody>
      </p:sp>
      <p:sp>
        <p:nvSpPr>
          <p:cNvPr id="319" name="Google Shape;319;p73"/>
          <p:cNvSpPr txBox="1">
            <a:spLocks noGrp="1"/>
          </p:cNvSpPr>
          <p:nvPr>
            <p:ph idx="1"/>
          </p:nvPr>
        </p:nvSpPr>
        <p:spPr>
          <a:xfrm>
            <a:off x="829993" y="2550253"/>
            <a:ext cx="10981705" cy="4085439"/>
          </a:xfrm>
          <a:prstGeom prst="rect">
            <a:avLst/>
          </a:prstGeom>
          <a:noFill/>
          <a:ln>
            <a:noFill/>
          </a:ln>
        </p:spPr>
        <p:txBody>
          <a:bodyPr spcFirstLastPara="1" vert="horz" wrap="square" lIns="0" tIns="0" rIns="0" bIns="0" numCol="1" anchor="ctr" anchorCtr="0" compatLnSpc="1">
            <a:prstTxWarp prst="textNoShape">
              <a:avLst/>
            </a:prstTxWarp>
            <a:normAutofit fontScale="70000" lnSpcReduction="20000"/>
          </a:bodyPr>
          <a:lstStyle/>
          <a:p>
            <a:pPr>
              <a:spcBef>
                <a:spcPts val="0"/>
              </a:spcBef>
              <a:spcAft>
                <a:spcPts val="600"/>
              </a:spcAft>
              <a:buSzPct val="100000"/>
            </a:pPr>
            <a:r>
              <a:rPr lang="en" sz="4500" dirty="0">
                <a:solidFill>
                  <a:schemeClr val="dk1"/>
                </a:solidFill>
                <a:latin typeface="Arial"/>
                <a:ea typeface="Arial"/>
                <a:cs typeface="Arial"/>
                <a:sym typeface="Arial"/>
              </a:rPr>
              <a:t>What resources have been allocated for the prioritizing of . . .</a:t>
            </a:r>
          </a:p>
          <a:p>
            <a:pPr marL="1200150" lvl="1" indent="-514350">
              <a:spcBef>
                <a:spcPts val="0"/>
              </a:spcBef>
              <a:spcAft>
                <a:spcPts val="600"/>
              </a:spcAft>
              <a:buSzPct val="100000"/>
              <a:buAutoNum type="arabicPeriod"/>
            </a:pPr>
            <a:r>
              <a:rPr lang="en" sz="3333" dirty="0">
                <a:solidFill>
                  <a:schemeClr val="dk1"/>
                </a:solidFill>
                <a:latin typeface="Arial"/>
                <a:ea typeface="Arial"/>
                <a:cs typeface="Arial"/>
                <a:sym typeface="Arial"/>
              </a:rPr>
              <a:t>Culturally responsive curriulum and practices</a:t>
            </a:r>
          </a:p>
          <a:p>
            <a:pPr marL="1200150" lvl="1" indent="-514350">
              <a:spcBef>
                <a:spcPts val="0"/>
              </a:spcBef>
              <a:spcAft>
                <a:spcPts val="600"/>
              </a:spcAft>
              <a:buSzPct val="100000"/>
              <a:buAutoNum type="arabicPeriod"/>
            </a:pPr>
            <a:r>
              <a:rPr lang="en" sz="3333" dirty="0">
                <a:solidFill>
                  <a:schemeClr val="dk1"/>
                </a:solidFill>
                <a:latin typeface="Arial"/>
                <a:ea typeface="Arial"/>
                <a:cs typeface="Arial"/>
                <a:sym typeface="Arial"/>
              </a:rPr>
              <a:t>Curriculum committee engagement and review of processes (e.g., audits)</a:t>
            </a:r>
          </a:p>
          <a:p>
            <a:pPr marL="1200150" lvl="1" indent="-514350">
              <a:spcBef>
                <a:spcPts val="0"/>
              </a:spcBef>
              <a:spcAft>
                <a:spcPts val="600"/>
              </a:spcAft>
              <a:buSzPct val="100000"/>
              <a:buFont typeface="Arial" panose="020B0604020202020204" pitchFamily="34" charset="0"/>
              <a:buAutoNum type="arabicPeriod"/>
            </a:pPr>
            <a:r>
              <a:rPr lang="en" sz="3333" dirty="0">
                <a:solidFill>
                  <a:schemeClr val="dk1"/>
                </a:solidFill>
                <a:ea typeface="Arial"/>
                <a:cs typeface="Arial"/>
                <a:sym typeface="Arial"/>
              </a:rPr>
              <a:t>Leading courageous and brave conversations </a:t>
            </a:r>
          </a:p>
          <a:p>
            <a:pPr marL="1200150" lvl="1" indent="-514350">
              <a:spcBef>
                <a:spcPts val="0"/>
              </a:spcBef>
              <a:spcAft>
                <a:spcPts val="600"/>
              </a:spcAft>
              <a:buSzPct val="100000"/>
              <a:buAutoNum type="arabicPeriod"/>
            </a:pPr>
            <a:r>
              <a:rPr lang="en" sz="3333" dirty="0">
                <a:solidFill>
                  <a:schemeClr val="dk1"/>
                </a:solidFill>
                <a:latin typeface="Arial"/>
                <a:ea typeface="Arial"/>
                <a:cs typeface="Arial"/>
                <a:sym typeface="Arial"/>
              </a:rPr>
              <a:t>Antiracism/no hate education and being proBlack </a:t>
            </a:r>
          </a:p>
          <a:p>
            <a:pPr marL="1200150" lvl="1" indent="-514350">
              <a:spcBef>
                <a:spcPts val="0"/>
              </a:spcBef>
              <a:spcAft>
                <a:spcPts val="600"/>
              </a:spcAft>
              <a:buSzPct val="100000"/>
              <a:buAutoNum type="arabicPeriod"/>
            </a:pPr>
            <a:r>
              <a:rPr lang="en" sz="3333" dirty="0">
                <a:solidFill>
                  <a:schemeClr val="dk1"/>
                </a:solidFill>
                <a:latin typeface="Arial"/>
                <a:ea typeface="Arial"/>
                <a:cs typeface="Arial"/>
                <a:sym typeface="Arial"/>
              </a:rPr>
              <a:t>Faculty evaluation and equitable hiring processes</a:t>
            </a:r>
          </a:p>
          <a:p>
            <a:pPr marL="1200150" lvl="1" indent="-514350">
              <a:spcBef>
                <a:spcPts val="0"/>
              </a:spcBef>
              <a:spcAft>
                <a:spcPts val="600"/>
              </a:spcAft>
              <a:buSzPct val="100000"/>
              <a:buAutoNum type="arabicPeriod"/>
            </a:pPr>
            <a:r>
              <a:rPr lang="en" sz="3333" dirty="0">
                <a:solidFill>
                  <a:schemeClr val="dk1"/>
                </a:solidFill>
                <a:latin typeface="Arial"/>
                <a:ea typeface="Arial"/>
                <a:cs typeface="Arial"/>
                <a:sym typeface="Arial"/>
              </a:rPr>
              <a:t>Representation in governance and all committees (including student voices at every table)</a:t>
            </a:r>
          </a:p>
          <a:p>
            <a:pPr marL="1200150" lvl="1" indent="-514350">
              <a:spcBef>
                <a:spcPts val="0"/>
              </a:spcBef>
              <a:spcAft>
                <a:spcPts val="600"/>
              </a:spcAft>
              <a:buSzPct val="100000"/>
              <a:buAutoNum type="arabicPeriod"/>
            </a:pPr>
            <a:r>
              <a:rPr lang="en" sz="3333" dirty="0">
                <a:solidFill>
                  <a:schemeClr val="dk1"/>
                </a:solidFill>
                <a:latin typeface="Arial"/>
                <a:ea typeface="Arial"/>
                <a:cs typeface="Arial"/>
                <a:sym typeface="Arial"/>
              </a:rPr>
              <a:t>Student Equity and Achievement plan and Equal Employment Opportunity plan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74"/>
          <p:cNvSpPr txBox="1"/>
          <p:nvPr/>
        </p:nvSpPr>
        <p:spPr>
          <a:xfrm>
            <a:off x="1066680" y="2506680"/>
            <a:ext cx="10058040" cy="4214520"/>
          </a:xfrm>
          <a:prstGeom prst="rect">
            <a:avLst/>
          </a:prstGeom>
          <a:noFill/>
          <a:ln>
            <a:noFill/>
          </a:ln>
        </p:spPr>
        <p:txBody>
          <a:bodyPr spcFirstLastPara="1" wrap="square" lIns="91433" tIns="45700" rIns="91433" bIns="45700" anchor="t" anchorCtr="0">
            <a:normAutofit fontScale="92500"/>
          </a:bodyPr>
          <a:lstStyle/>
          <a:p>
            <a:pPr marL="403225" indent="-403225">
              <a:lnSpc>
                <a:spcPct val="90000"/>
              </a:lnSpc>
              <a:spcBef>
                <a:spcPts val="0"/>
              </a:spcBef>
              <a:spcAft>
                <a:spcPts val="0"/>
              </a:spcAft>
            </a:pPr>
            <a:r>
              <a:rPr lang="en" sz="2800" dirty="0">
                <a:solidFill>
                  <a:srgbClr val="404040"/>
                </a:solidFill>
                <a:latin typeface="Arial"/>
                <a:ea typeface="Arial"/>
                <a:cs typeface="Arial"/>
                <a:sym typeface="Arial"/>
              </a:rPr>
              <a:t>1. Who are the </a:t>
            </a:r>
            <a:r>
              <a:rPr lang="en" sz="2800" b="1" dirty="0">
                <a:solidFill>
                  <a:srgbClr val="404040"/>
                </a:solidFill>
                <a:latin typeface="Arial"/>
                <a:ea typeface="Arial"/>
                <a:cs typeface="Arial"/>
                <a:sym typeface="Arial"/>
              </a:rPr>
              <a:t>racial/ethnic and student groups affected</a:t>
            </a:r>
            <a:r>
              <a:rPr lang="en" sz="2800" dirty="0">
                <a:solidFill>
                  <a:srgbClr val="404040"/>
                </a:solidFill>
                <a:latin typeface="Arial"/>
                <a:ea typeface="Arial"/>
                <a:cs typeface="Arial"/>
                <a:sym typeface="Arial"/>
              </a:rPr>
              <a:t>? What is the </a:t>
            </a:r>
            <a:r>
              <a:rPr lang="en" sz="2800" b="1" dirty="0">
                <a:solidFill>
                  <a:srgbClr val="404040"/>
                </a:solidFill>
                <a:latin typeface="Arial"/>
                <a:ea typeface="Arial"/>
                <a:cs typeface="Arial"/>
                <a:sym typeface="Arial"/>
              </a:rPr>
              <a:t>potential impact </a:t>
            </a:r>
            <a:r>
              <a:rPr lang="en" sz="2800" dirty="0">
                <a:solidFill>
                  <a:srgbClr val="404040"/>
                </a:solidFill>
                <a:latin typeface="Arial"/>
                <a:ea typeface="Arial"/>
                <a:cs typeface="Arial"/>
                <a:sym typeface="Arial"/>
              </a:rPr>
              <a:t>of the resource allocation and strategic investment to these student groups?</a:t>
            </a:r>
            <a:endParaRPr sz="1467" dirty="0"/>
          </a:p>
          <a:p>
            <a:pPr marL="403225" indent="-403225">
              <a:lnSpc>
                <a:spcPct val="90000"/>
              </a:lnSpc>
              <a:spcBef>
                <a:spcPts val="1067"/>
              </a:spcBef>
              <a:spcAft>
                <a:spcPts val="0"/>
              </a:spcAft>
            </a:pPr>
            <a:r>
              <a:rPr lang="en" sz="2800" dirty="0">
                <a:solidFill>
                  <a:srgbClr val="404040"/>
                </a:solidFill>
                <a:latin typeface="Arial"/>
                <a:ea typeface="Arial"/>
                <a:cs typeface="Arial"/>
                <a:sym typeface="Arial"/>
              </a:rPr>
              <a:t>2. Does the decision being made </a:t>
            </a:r>
            <a:r>
              <a:rPr lang="en" sz="2800" b="1" dirty="0">
                <a:solidFill>
                  <a:srgbClr val="404040"/>
                </a:solidFill>
                <a:latin typeface="Arial"/>
                <a:ea typeface="Arial"/>
                <a:cs typeface="Arial"/>
                <a:sym typeface="Arial"/>
              </a:rPr>
              <a:t>ignore or worsen </a:t>
            </a:r>
            <a:r>
              <a:rPr lang="en" sz="2800" dirty="0">
                <a:solidFill>
                  <a:srgbClr val="404040"/>
                </a:solidFill>
                <a:latin typeface="Arial"/>
                <a:ea typeface="Arial"/>
                <a:cs typeface="Arial"/>
                <a:sym typeface="Arial"/>
              </a:rPr>
              <a:t>existing </a:t>
            </a:r>
            <a:r>
              <a:rPr lang="en" sz="2800" b="1" dirty="0">
                <a:solidFill>
                  <a:srgbClr val="404040"/>
                </a:solidFill>
                <a:latin typeface="Arial"/>
                <a:ea typeface="Arial"/>
                <a:cs typeface="Arial"/>
                <a:sym typeface="Arial"/>
              </a:rPr>
              <a:t>disparities</a:t>
            </a:r>
            <a:r>
              <a:rPr lang="en" sz="2800" dirty="0">
                <a:solidFill>
                  <a:srgbClr val="404040"/>
                </a:solidFill>
                <a:latin typeface="Arial"/>
                <a:ea typeface="Arial"/>
                <a:cs typeface="Arial"/>
                <a:sym typeface="Arial"/>
              </a:rPr>
              <a:t> or produce other </a:t>
            </a:r>
            <a:r>
              <a:rPr lang="en" sz="2800" b="1" dirty="0">
                <a:solidFill>
                  <a:srgbClr val="404040"/>
                </a:solidFill>
                <a:latin typeface="Arial"/>
                <a:ea typeface="Arial"/>
                <a:cs typeface="Arial"/>
                <a:sym typeface="Arial"/>
              </a:rPr>
              <a:t>unintended consequences</a:t>
            </a:r>
            <a:r>
              <a:rPr lang="en" sz="2800" dirty="0">
                <a:solidFill>
                  <a:srgbClr val="404040"/>
                </a:solidFill>
                <a:latin typeface="Arial"/>
                <a:ea typeface="Arial"/>
                <a:cs typeface="Arial"/>
                <a:sym typeface="Arial"/>
              </a:rPr>
              <a:t>? What is the impact on eliminating the opportunity gap?</a:t>
            </a:r>
            <a:endParaRPr sz="1467" dirty="0"/>
          </a:p>
          <a:p>
            <a:pPr marL="403225" indent="-403225">
              <a:lnSpc>
                <a:spcPct val="90000"/>
              </a:lnSpc>
              <a:spcBef>
                <a:spcPts val="1067"/>
              </a:spcBef>
              <a:spcAft>
                <a:spcPts val="0"/>
              </a:spcAft>
            </a:pPr>
            <a:r>
              <a:rPr lang="en" sz="2800" dirty="0">
                <a:solidFill>
                  <a:srgbClr val="404040"/>
                </a:solidFill>
                <a:latin typeface="Arial"/>
                <a:ea typeface="Arial"/>
                <a:cs typeface="Arial"/>
                <a:sym typeface="Arial"/>
              </a:rPr>
              <a:t>3. How does the investment or resource allocation </a:t>
            </a:r>
            <a:r>
              <a:rPr lang="en" sz="2800" b="1" dirty="0">
                <a:solidFill>
                  <a:srgbClr val="404040"/>
                </a:solidFill>
                <a:latin typeface="Arial"/>
                <a:ea typeface="Arial"/>
                <a:cs typeface="Arial"/>
                <a:sym typeface="Arial"/>
              </a:rPr>
              <a:t>advance opportunities </a:t>
            </a:r>
            <a:r>
              <a:rPr lang="en" sz="2800" dirty="0">
                <a:solidFill>
                  <a:srgbClr val="404040"/>
                </a:solidFill>
                <a:latin typeface="Arial"/>
                <a:ea typeface="Arial"/>
                <a:cs typeface="Arial"/>
                <a:sym typeface="Arial"/>
              </a:rPr>
              <a:t>for students not historically served well?</a:t>
            </a:r>
            <a:endParaRPr sz="1467" dirty="0"/>
          </a:p>
          <a:p>
            <a:pPr marL="403225" indent="-403225">
              <a:lnSpc>
                <a:spcPct val="90000"/>
              </a:lnSpc>
              <a:spcBef>
                <a:spcPts val="1067"/>
              </a:spcBef>
              <a:spcAft>
                <a:spcPts val="0"/>
              </a:spcAft>
            </a:pPr>
            <a:r>
              <a:rPr lang="en" sz="2800" dirty="0">
                <a:solidFill>
                  <a:srgbClr val="404040"/>
                </a:solidFill>
                <a:latin typeface="Arial"/>
                <a:ea typeface="Arial"/>
                <a:cs typeface="Arial"/>
                <a:sym typeface="Arial"/>
              </a:rPr>
              <a:t>4. What are the </a:t>
            </a:r>
            <a:r>
              <a:rPr lang="en" sz="2800" b="1" dirty="0">
                <a:solidFill>
                  <a:srgbClr val="404040"/>
                </a:solidFill>
                <a:latin typeface="Arial"/>
                <a:ea typeface="Arial"/>
                <a:cs typeface="Arial"/>
                <a:sym typeface="Arial"/>
              </a:rPr>
              <a:t>barriers</a:t>
            </a:r>
            <a:r>
              <a:rPr lang="en" sz="2800" dirty="0">
                <a:solidFill>
                  <a:srgbClr val="404040"/>
                </a:solidFill>
                <a:latin typeface="Arial"/>
                <a:ea typeface="Arial"/>
                <a:cs typeface="Arial"/>
                <a:sym typeface="Arial"/>
              </a:rPr>
              <a:t> to more equitable outcomes? (e.g., mandated, financial, programmatic, managerial or institutional)</a:t>
            </a:r>
            <a:endParaRPr sz="1467" dirty="0"/>
          </a:p>
          <a:p>
            <a:pPr>
              <a:lnSpc>
                <a:spcPct val="90000"/>
              </a:lnSpc>
              <a:spcBef>
                <a:spcPts val="1067"/>
              </a:spcBef>
              <a:spcAft>
                <a:spcPts val="0"/>
              </a:spcAft>
            </a:pPr>
            <a:endParaRPr sz="2800" dirty="0">
              <a:solidFill>
                <a:srgbClr val="404040"/>
              </a:solidFill>
              <a:latin typeface="Arial"/>
              <a:ea typeface="Arial"/>
              <a:cs typeface="Arial"/>
              <a:sym typeface="Arial"/>
            </a:endParaRPr>
          </a:p>
        </p:txBody>
      </p:sp>
      <p:sp>
        <p:nvSpPr>
          <p:cNvPr id="328" name="Google Shape;328;p74"/>
          <p:cNvSpPr txBox="1"/>
          <p:nvPr/>
        </p:nvSpPr>
        <p:spPr>
          <a:xfrm>
            <a:off x="8381880" y="6356520"/>
            <a:ext cx="2742840" cy="364680"/>
          </a:xfrm>
          <a:prstGeom prst="rect">
            <a:avLst/>
          </a:prstGeom>
          <a:noFill/>
          <a:ln>
            <a:noFill/>
          </a:ln>
        </p:spPr>
        <p:txBody>
          <a:bodyPr spcFirstLastPara="1" wrap="square" lIns="91433" tIns="45700" rIns="0" bIns="45700" anchor="ctr" anchorCtr="0">
            <a:noAutofit/>
          </a:bodyPr>
          <a:lstStyle/>
          <a:p>
            <a:pPr algn="r">
              <a:spcBef>
                <a:spcPts val="0"/>
              </a:spcBef>
              <a:spcAft>
                <a:spcPts val="0"/>
              </a:spcAft>
            </a:pPr>
            <a:fld id="{00000000-1234-1234-1234-123412341234}" type="slidenum">
              <a:rPr lang="en" sz="1067">
                <a:solidFill>
                  <a:srgbClr val="888888"/>
                </a:solidFill>
                <a:latin typeface="Arial"/>
                <a:ea typeface="Arial"/>
                <a:cs typeface="Arial"/>
                <a:sym typeface="Arial"/>
              </a:rPr>
              <a:pPr algn="r">
                <a:spcBef>
                  <a:spcPts val="0"/>
                </a:spcBef>
                <a:spcAft>
                  <a:spcPts val="0"/>
                </a:spcAft>
              </a:pPr>
              <a:t>25</a:t>
            </a:fld>
            <a:endParaRPr sz="1067">
              <a:solidFill>
                <a:schemeClr val="dk1"/>
              </a:solidFill>
              <a:latin typeface="Times New Roman"/>
              <a:ea typeface="Times New Roman"/>
              <a:cs typeface="Times New Roman"/>
              <a:sym typeface="Times New Roman"/>
            </a:endParaRPr>
          </a:p>
        </p:txBody>
      </p:sp>
      <p:sp>
        <p:nvSpPr>
          <p:cNvPr id="329" name="Google Shape;329;p74"/>
          <p:cNvSpPr txBox="1"/>
          <p:nvPr/>
        </p:nvSpPr>
        <p:spPr>
          <a:xfrm>
            <a:off x="2449584" y="403560"/>
            <a:ext cx="8675135" cy="1685520"/>
          </a:xfrm>
          <a:prstGeom prst="rect">
            <a:avLst/>
          </a:prstGeom>
          <a:noFill/>
          <a:ln>
            <a:noFill/>
          </a:ln>
        </p:spPr>
        <p:txBody>
          <a:bodyPr spcFirstLastPara="1" wrap="square" lIns="91433" tIns="45700" rIns="91433" bIns="45700" anchor="b" anchorCtr="0">
            <a:noAutofit/>
          </a:bodyPr>
          <a:lstStyle/>
          <a:p>
            <a:pPr>
              <a:lnSpc>
                <a:spcPct val="90000"/>
              </a:lnSpc>
              <a:spcBef>
                <a:spcPts val="0"/>
              </a:spcBef>
              <a:spcAft>
                <a:spcPts val="0"/>
              </a:spcAft>
            </a:pPr>
            <a:r>
              <a:rPr lang="en" sz="3600" b="1" dirty="0">
                <a:solidFill>
                  <a:srgbClr val="FFFFFF"/>
                </a:solidFill>
                <a:latin typeface="Palatino"/>
                <a:ea typeface="Palatino"/>
                <a:cs typeface="Palatino"/>
                <a:sym typeface="Palatino"/>
              </a:rPr>
              <a:t>Questions to ask in decision making:</a:t>
            </a:r>
            <a:endParaRPr sz="3600" b="1" dirty="0">
              <a:solidFill>
                <a:srgbClr val="E02826"/>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5" name="Google Shape;335;p75"/>
          <p:cNvSpPr txBox="1"/>
          <p:nvPr/>
        </p:nvSpPr>
        <p:spPr>
          <a:xfrm>
            <a:off x="1066680" y="2576649"/>
            <a:ext cx="10058040" cy="4053960"/>
          </a:xfrm>
          <a:prstGeom prst="rect">
            <a:avLst/>
          </a:prstGeom>
          <a:noFill/>
          <a:ln>
            <a:noFill/>
          </a:ln>
        </p:spPr>
        <p:txBody>
          <a:bodyPr spcFirstLastPara="1" wrap="square" lIns="91433" tIns="45700" rIns="91433" bIns="45700" anchor="t" anchorCtr="0">
            <a:normAutofit fontScale="92000" lnSpcReduction="20000"/>
          </a:bodyPr>
          <a:lstStyle/>
          <a:p>
            <a:pPr marL="403225" indent="-403225">
              <a:lnSpc>
                <a:spcPct val="90000"/>
              </a:lnSpc>
              <a:spcBef>
                <a:spcPts val="0"/>
              </a:spcBef>
              <a:spcAft>
                <a:spcPts val="0"/>
              </a:spcAft>
            </a:pPr>
            <a:r>
              <a:rPr lang="en" sz="2800" dirty="0">
                <a:solidFill>
                  <a:srgbClr val="404040"/>
                </a:solidFill>
                <a:latin typeface="Arial"/>
                <a:ea typeface="Arial"/>
                <a:cs typeface="Arial"/>
                <a:sym typeface="Arial"/>
              </a:rPr>
              <a:t>5. How have you </a:t>
            </a:r>
            <a:r>
              <a:rPr lang="en" sz="2800" b="1" dirty="0">
                <a:solidFill>
                  <a:srgbClr val="404040"/>
                </a:solidFill>
                <a:latin typeface="Arial"/>
                <a:ea typeface="Arial"/>
                <a:cs typeface="Arial"/>
                <a:sym typeface="Arial"/>
              </a:rPr>
              <a:t>intentionally involved stakeholders </a:t>
            </a:r>
            <a:r>
              <a:rPr lang="en" sz="2800" dirty="0">
                <a:solidFill>
                  <a:srgbClr val="404040"/>
                </a:solidFill>
                <a:latin typeface="Arial"/>
                <a:ea typeface="Arial"/>
                <a:cs typeface="Arial"/>
                <a:sym typeface="Arial"/>
              </a:rPr>
              <a:t>who are also members of the communities affected by the strategic investment or resource allocation? How do you validate your assessment in (1), (2) and (3)?</a:t>
            </a:r>
            <a:endParaRPr sz="1467" dirty="0"/>
          </a:p>
          <a:p>
            <a:pPr marL="403225" indent="-403225">
              <a:lnSpc>
                <a:spcPct val="90000"/>
              </a:lnSpc>
              <a:spcBef>
                <a:spcPts val="1067"/>
              </a:spcBef>
              <a:spcAft>
                <a:spcPts val="0"/>
              </a:spcAft>
            </a:pPr>
            <a:r>
              <a:rPr lang="en" sz="2800" dirty="0">
                <a:solidFill>
                  <a:srgbClr val="404040"/>
                </a:solidFill>
                <a:latin typeface="Arial"/>
                <a:ea typeface="Arial"/>
                <a:cs typeface="Arial"/>
                <a:sym typeface="Arial"/>
              </a:rPr>
              <a:t>6. How will you modify or enhance your strategies to ensure each learner and communities’ </a:t>
            </a:r>
            <a:r>
              <a:rPr lang="en" sz="2800" b="1" dirty="0">
                <a:solidFill>
                  <a:srgbClr val="404040"/>
                </a:solidFill>
                <a:latin typeface="Arial"/>
                <a:ea typeface="Arial"/>
                <a:cs typeface="Arial"/>
                <a:sym typeface="Arial"/>
              </a:rPr>
              <a:t>individual and cultural needs </a:t>
            </a:r>
            <a:r>
              <a:rPr lang="en" sz="2800" dirty="0">
                <a:solidFill>
                  <a:srgbClr val="404040"/>
                </a:solidFill>
                <a:latin typeface="Arial"/>
                <a:ea typeface="Arial"/>
                <a:cs typeface="Arial"/>
                <a:sym typeface="Arial"/>
              </a:rPr>
              <a:t>are met?</a:t>
            </a:r>
            <a:endParaRPr sz="1467" dirty="0"/>
          </a:p>
          <a:p>
            <a:pPr marL="403225" indent="-403225">
              <a:lnSpc>
                <a:spcPct val="90000"/>
              </a:lnSpc>
              <a:spcBef>
                <a:spcPts val="1067"/>
              </a:spcBef>
              <a:spcAft>
                <a:spcPts val="0"/>
              </a:spcAft>
            </a:pPr>
            <a:r>
              <a:rPr lang="en" sz="2800" dirty="0">
                <a:solidFill>
                  <a:srgbClr val="404040"/>
                </a:solidFill>
                <a:latin typeface="Arial"/>
                <a:ea typeface="Arial"/>
                <a:cs typeface="Arial"/>
                <a:sym typeface="Arial"/>
              </a:rPr>
              <a:t>7. How are you </a:t>
            </a:r>
            <a:r>
              <a:rPr lang="en" sz="2800" b="1" dirty="0">
                <a:solidFill>
                  <a:srgbClr val="404040"/>
                </a:solidFill>
                <a:latin typeface="Arial"/>
                <a:ea typeface="Arial"/>
                <a:cs typeface="Arial"/>
                <a:sym typeface="Arial"/>
              </a:rPr>
              <a:t>collecting data on race, ethnicity, and other key data </a:t>
            </a:r>
            <a:r>
              <a:rPr lang="en" sz="2800" dirty="0">
                <a:solidFill>
                  <a:srgbClr val="404040"/>
                </a:solidFill>
                <a:latin typeface="Arial"/>
                <a:ea typeface="Arial"/>
                <a:cs typeface="Arial"/>
                <a:sym typeface="Arial"/>
              </a:rPr>
              <a:t>that addresses the "why"?</a:t>
            </a:r>
            <a:endParaRPr sz="1467" dirty="0"/>
          </a:p>
          <a:p>
            <a:pPr marL="403225" indent="-403225">
              <a:lnSpc>
                <a:spcPct val="90000"/>
              </a:lnSpc>
              <a:spcBef>
                <a:spcPts val="1067"/>
              </a:spcBef>
              <a:spcAft>
                <a:spcPts val="0"/>
              </a:spcAft>
            </a:pPr>
            <a:r>
              <a:rPr lang="en" sz="2800" dirty="0">
                <a:solidFill>
                  <a:srgbClr val="404040"/>
                </a:solidFill>
                <a:latin typeface="Arial"/>
                <a:ea typeface="Arial"/>
                <a:cs typeface="Arial"/>
                <a:sym typeface="Arial"/>
              </a:rPr>
              <a:t>8. What is the commitment to </a:t>
            </a:r>
            <a:r>
              <a:rPr lang="en" sz="2800" b="1" dirty="0">
                <a:solidFill>
                  <a:srgbClr val="404040"/>
                </a:solidFill>
                <a:latin typeface="Arial"/>
                <a:ea typeface="Arial"/>
                <a:cs typeface="Arial"/>
                <a:sym typeface="Arial"/>
              </a:rPr>
              <a:t>professional learning </a:t>
            </a:r>
            <a:r>
              <a:rPr lang="en" sz="2800" dirty="0">
                <a:solidFill>
                  <a:srgbClr val="404040"/>
                </a:solidFill>
                <a:latin typeface="Arial"/>
                <a:ea typeface="Arial"/>
                <a:cs typeface="Arial"/>
                <a:sym typeface="Arial"/>
              </a:rPr>
              <a:t>for equity? What resources are you allocating for training in culturally responsive instruction and services?</a:t>
            </a:r>
            <a:endParaRPr sz="1467" dirty="0"/>
          </a:p>
          <a:p>
            <a:pPr>
              <a:lnSpc>
                <a:spcPct val="90000"/>
              </a:lnSpc>
              <a:spcBef>
                <a:spcPts val="1067"/>
              </a:spcBef>
              <a:spcAft>
                <a:spcPts val="0"/>
              </a:spcAft>
            </a:pPr>
            <a:endParaRPr sz="2800" dirty="0">
              <a:solidFill>
                <a:srgbClr val="404040"/>
              </a:solidFill>
              <a:latin typeface="Arial"/>
              <a:ea typeface="Arial"/>
              <a:cs typeface="Arial"/>
              <a:sym typeface="Arial"/>
            </a:endParaRPr>
          </a:p>
        </p:txBody>
      </p:sp>
      <p:sp>
        <p:nvSpPr>
          <p:cNvPr id="336" name="Google Shape;336;p75"/>
          <p:cNvSpPr txBox="1"/>
          <p:nvPr/>
        </p:nvSpPr>
        <p:spPr>
          <a:xfrm>
            <a:off x="8381880" y="6356520"/>
            <a:ext cx="2742840" cy="364680"/>
          </a:xfrm>
          <a:prstGeom prst="rect">
            <a:avLst/>
          </a:prstGeom>
          <a:noFill/>
          <a:ln>
            <a:noFill/>
          </a:ln>
        </p:spPr>
        <p:txBody>
          <a:bodyPr spcFirstLastPara="1" wrap="square" lIns="91433" tIns="45700" rIns="0" bIns="45700" anchor="ctr" anchorCtr="0">
            <a:noAutofit/>
          </a:bodyPr>
          <a:lstStyle/>
          <a:p>
            <a:pPr algn="r">
              <a:spcBef>
                <a:spcPts val="0"/>
              </a:spcBef>
              <a:spcAft>
                <a:spcPts val="0"/>
              </a:spcAft>
            </a:pPr>
            <a:fld id="{00000000-1234-1234-1234-123412341234}" type="slidenum">
              <a:rPr lang="en" sz="1067">
                <a:solidFill>
                  <a:srgbClr val="888888"/>
                </a:solidFill>
                <a:latin typeface="Arial"/>
                <a:ea typeface="Arial"/>
                <a:cs typeface="Arial"/>
                <a:sym typeface="Arial"/>
              </a:rPr>
              <a:pPr algn="r">
                <a:spcBef>
                  <a:spcPts val="0"/>
                </a:spcBef>
                <a:spcAft>
                  <a:spcPts val="0"/>
                </a:spcAft>
              </a:pPr>
              <a:t>26</a:t>
            </a:fld>
            <a:endParaRPr sz="1067">
              <a:solidFill>
                <a:schemeClr val="dk1"/>
              </a:solidFill>
              <a:latin typeface="Times New Roman"/>
              <a:ea typeface="Times New Roman"/>
              <a:cs typeface="Times New Roman"/>
              <a:sym typeface="Times New Roman"/>
            </a:endParaRPr>
          </a:p>
        </p:txBody>
      </p:sp>
      <p:sp>
        <p:nvSpPr>
          <p:cNvPr id="2" name="Title 1">
            <a:extLst>
              <a:ext uri="{FF2B5EF4-FFF2-40B4-BE49-F238E27FC236}">
                <a16:creationId xmlns:a16="http://schemas.microsoft.com/office/drawing/2014/main" id="{7DFCD386-3759-42C7-A45A-31C2104F3AAF}"/>
              </a:ext>
            </a:extLst>
          </p:cNvPr>
          <p:cNvSpPr>
            <a:spLocks noGrp="1"/>
          </p:cNvSpPr>
          <p:nvPr>
            <p:ph type="title"/>
          </p:nvPr>
        </p:nvSpPr>
        <p:spPr/>
        <p:txBody>
          <a:bodyPr/>
          <a:lstStyle/>
          <a:p>
            <a:r>
              <a:rPr lang="en-US" b="1" dirty="0"/>
              <a:t>Questions (cont’d)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76"/>
          <p:cNvSpPr txBox="1"/>
          <p:nvPr/>
        </p:nvSpPr>
        <p:spPr>
          <a:xfrm>
            <a:off x="1066680" y="2500200"/>
            <a:ext cx="10058040" cy="3855600"/>
          </a:xfrm>
          <a:prstGeom prst="rect">
            <a:avLst/>
          </a:prstGeom>
          <a:noFill/>
          <a:ln>
            <a:noFill/>
          </a:ln>
        </p:spPr>
        <p:txBody>
          <a:bodyPr spcFirstLastPara="1" wrap="square" lIns="91433" tIns="45700" rIns="91433" bIns="45700" anchor="t" anchorCtr="0">
            <a:normAutofit/>
          </a:bodyPr>
          <a:lstStyle/>
          <a:p>
            <a:pPr marL="457189" indent="-448722">
              <a:lnSpc>
                <a:spcPct val="90000"/>
              </a:lnSpc>
              <a:spcBef>
                <a:spcPts val="0"/>
              </a:spcBef>
              <a:spcAft>
                <a:spcPts val="0"/>
              </a:spcAft>
              <a:buClr>
                <a:srgbClr val="404040"/>
              </a:buClr>
              <a:buSzPts val="2100"/>
              <a:buFont typeface="Arial"/>
              <a:buChar char="•"/>
            </a:pPr>
            <a:r>
              <a:rPr lang="en" sz="2800" dirty="0">
                <a:solidFill>
                  <a:srgbClr val="404040"/>
                </a:solidFill>
                <a:latin typeface="Arial"/>
                <a:ea typeface="Arial"/>
                <a:cs typeface="Arial"/>
                <a:sym typeface="Arial"/>
              </a:rPr>
              <a:t>A budget reflects the priorities of the institution.</a:t>
            </a:r>
            <a:endParaRPr sz="1467" dirty="0"/>
          </a:p>
          <a:p>
            <a:pPr marL="457189" indent="-448722">
              <a:lnSpc>
                <a:spcPct val="90000"/>
              </a:lnSpc>
              <a:spcBef>
                <a:spcPts val="1067"/>
              </a:spcBef>
              <a:spcAft>
                <a:spcPts val="0"/>
              </a:spcAft>
              <a:buClr>
                <a:srgbClr val="404040"/>
              </a:buClr>
              <a:buSzPts val="2100"/>
              <a:buFont typeface="Arial"/>
              <a:buChar char="•"/>
            </a:pPr>
            <a:r>
              <a:rPr lang="en" sz="2800" dirty="0">
                <a:solidFill>
                  <a:srgbClr val="404040"/>
                </a:solidFill>
                <a:latin typeface="Arial"/>
                <a:ea typeface="Arial"/>
                <a:cs typeface="Arial"/>
                <a:sym typeface="Arial"/>
              </a:rPr>
              <a:t>Priorities are set based on the Educational Master Plan or Strategic Plan and broad goals established by the local board of trustees.</a:t>
            </a:r>
            <a:endParaRPr sz="1467" dirty="0"/>
          </a:p>
          <a:p>
            <a:pPr marL="457189" indent="-448722">
              <a:lnSpc>
                <a:spcPct val="90000"/>
              </a:lnSpc>
              <a:spcBef>
                <a:spcPts val="1067"/>
              </a:spcBef>
              <a:spcAft>
                <a:spcPts val="0"/>
              </a:spcAft>
              <a:buClr>
                <a:srgbClr val="404040"/>
              </a:buClr>
              <a:buSzPts val="2100"/>
              <a:buFont typeface="Arial"/>
              <a:buChar char="•"/>
            </a:pPr>
            <a:r>
              <a:rPr lang="en" sz="2800" dirty="0">
                <a:solidFill>
                  <a:srgbClr val="404040"/>
                </a:solidFill>
                <a:latin typeface="Arial"/>
                <a:ea typeface="Arial"/>
                <a:cs typeface="Arial"/>
                <a:sym typeface="Arial"/>
              </a:rPr>
              <a:t>Collegial consultation is the process for the effective participation of faculty.</a:t>
            </a:r>
            <a:endParaRPr sz="1467" dirty="0"/>
          </a:p>
          <a:p>
            <a:pPr marL="457189" indent="-448722">
              <a:lnSpc>
                <a:spcPct val="90000"/>
              </a:lnSpc>
              <a:spcBef>
                <a:spcPts val="1067"/>
              </a:spcBef>
              <a:spcAft>
                <a:spcPts val="0"/>
              </a:spcAft>
              <a:buClr>
                <a:srgbClr val="404040"/>
              </a:buClr>
              <a:buSzPts val="2100"/>
              <a:buFont typeface="Arial"/>
              <a:buChar char="•"/>
            </a:pPr>
            <a:r>
              <a:rPr lang="en" sz="2800" dirty="0">
                <a:solidFill>
                  <a:srgbClr val="404040"/>
                </a:solidFill>
                <a:latin typeface="Arial"/>
                <a:ea typeface="Arial"/>
                <a:cs typeface="Arial"/>
                <a:sym typeface="Arial"/>
              </a:rPr>
              <a:t>These priorities must be aligned to the Vision for Success Goals. </a:t>
            </a:r>
            <a:endParaRPr sz="1467" dirty="0"/>
          </a:p>
        </p:txBody>
      </p:sp>
      <p:sp>
        <p:nvSpPr>
          <p:cNvPr id="342" name="Google Shape;342;p76"/>
          <p:cNvSpPr txBox="1"/>
          <p:nvPr/>
        </p:nvSpPr>
        <p:spPr>
          <a:xfrm>
            <a:off x="8381880" y="6356520"/>
            <a:ext cx="2742840" cy="364680"/>
          </a:xfrm>
          <a:prstGeom prst="rect">
            <a:avLst/>
          </a:prstGeom>
          <a:noFill/>
          <a:ln>
            <a:noFill/>
          </a:ln>
        </p:spPr>
        <p:txBody>
          <a:bodyPr spcFirstLastPara="1" wrap="square" lIns="91433" tIns="45700" rIns="0" bIns="45700" anchor="ctr" anchorCtr="0">
            <a:noAutofit/>
          </a:bodyPr>
          <a:lstStyle/>
          <a:p>
            <a:pPr algn="r">
              <a:spcBef>
                <a:spcPts val="0"/>
              </a:spcBef>
              <a:spcAft>
                <a:spcPts val="0"/>
              </a:spcAft>
            </a:pPr>
            <a:fld id="{00000000-1234-1234-1234-123412341234}" type="slidenum">
              <a:rPr lang="en" sz="1067">
                <a:solidFill>
                  <a:srgbClr val="888888"/>
                </a:solidFill>
                <a:latin typeface="Arial"/>
                <a:ea typeface="Arial"/>
                <a:cs typeface="Arial"/>
                <a:sym typeface="Arial"/>
              </a:rPr>
              <a:pPr algn="r">
                <a:spcBef>
                  <a:spcPts val="0"/>
                </a:spcBef>
                <a:spcAft>
                  <a:spcPts val="0"/>
                </a:spcAft>
              </a:pPr>
              <a:t>27</a:t>
            </a:fld>
            <a:endParaRPr sz="1067">
              <a:solidFill>
                <a:schemeClr val="dk1"/>
              </a:solidFill>
              <a:latin typeface="Times New Roman"/>
              <a:ea typeface="Times New Roman"/>
              <a:cs typeface="Times New Roman"/>
              <a:sym typeface="Times New Roman"/>
            </a:endParaRPr>
          </a:p>
        </p:txBody>
      </p:sp>
      <p:sp>
        <p:nvSpPr>
          <p:cNvPr id="2" name="Title 1">
            <a:extLst>
              <a:ext uri="{FF2B5EF4-FFF2-40B4-BE49-F238E27FC236}">
                <a16:creationId xmlns:a16="http://schemas.microsoft.com/office/drawing/2014/main" id="{C3E9A4C8-8120-4116-9417-128EDB4E2C8C}"/>
              </a:ext>
            </a:extLst>
          </p:cNvPr>
          <p:cNvSpPr>
            <a:spLocks noGrp="1"/>
          </p:cNvSpPr>
          <p:nvPr>
            <p:ph type="title"/>
          </p:nvPr>
        </p:nvSpPr>
        <p:spPr/>
        <p:txBody>
          <a:bodyPr/>
          <a:lstStyle/>
          <a:p>
            <a:r>
              <a:rPr lang="en-US" dirty="0"/>
              <a:t>Recap: Budgets Reflect Values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89"/>
          <p:cNvSpPr txBox="1"/>
          <p:nvPr/>
        </p:nvSpPr>
        <p:spPr>
          <a:xfrm>
            <a:off x="2541863" y="493547"/>
            <a:ext cx="8904215" cy="1685520"/>
          </a:xfrm>
          <a:prstGeom prst="rect">
            <a:avLst/>
          </a:prstGeom>
          <a:noFill/>
          <a:ln>
            <a:noFill/>
          </a:ln>
        </p:spPr>
        <p:txBody>
          <a:bodyPr spcFirstLastPara="1" wrap="square" lIns="91433" tIns="45700" rIns="91433" bIns="45700" anchor="b" anchorCtr="0">
            <a:noAutofit/>
          </a:bodyPr>
          <a:lstStyle/>
          <a:p>
            <a:pPr>
              <a:lnSpc>
                <a:spcPct val="90000"/>
              </a:lnSpc>
              <a:spcBef>
                <a:spcPts val="0"/>
              </a:spcBef>
              <a:spcAft>
                <a:spcPts val="0"/>
              </a:spcAft>
            </a:pPr>
            <a:r>
              <a:rPr lang="en" sz="3600" dirty="0">
                <a:solidFill>
                  <a:srgbClr val="FFFFFF"/>
                </a:solidFill>
                <a:latin typeface="Palatino"/>
                <a:ea typeface="Palatino"/>
                <a:cs typeface="Palatino"/>
                <a:sym typeface="Palatino"/>
              </a:rPr>
              <a:t>Empowering Faculty: Your Role as Leaders</a:t>
            </a:r>
            <a:endParaRPr sz="3600" dirty="0">
              <a:solidFill>
                <a:srgbClr val="E02826"/>
              </a:solidFill>
              <a:latin typeface="Arial"/>
              <a:ea typeface="Arial"/>
              <a:cs typeface="Arial"/>
              <a:sym typeface="Arial"/>
            </a:endParaRPr>
          </a:p>
        </p:txBody>
      </p:sp>
      <p:sp>
        <p:nvSpPr>
          <p:cNvPr id="472" name="Google Shape;472;p89"/>
          <p:cNvSpPr txBox="1"/>
          <p:nvPr/>
        </p:nvSpPr>
        <p:spPr>
          <a:xfrm>
            <a:off x="8381880" y="6356520"/>
            <a:ext cx="2742840" cy="364680"/>
          </a:xfrm>
          <a:prstGeom prst="rect">
            <a:avLst/>
          </a:prstGeom>
          <a:noFill/>
          <a:ln>
            <a:noFill/>
          </a:ln>
        </p:spPr>
        <p:txBody>
          <a:bodyPr spcFirstLastPara="1" wrap="square" lIns="91433" tIns="45700" rIns="0" bIns="45700" anchor="ctr" anchorCtr="0">
            <a:noAutofit/>
          </a:bodyPr>
          <a:lstStyle/>
          <a:p>
            <a:pPr algn="r">
              <a:spcBef>
                <a:spcPts val="0"/>
              </a:spcBef>
              <a:spcAft>
                <a:spcPts val="0"/>
              </a:spcAft>
            </a:pPr>
            <a:fld id="{00000000-1234-1234-1234-123412341234}" type="slidenum">
              <a:rPr lang="en" sz="1067">
                <a:solidFill>
                  <a:srgbClr val="888888"/>
                </a:solidFill>
                <a:latin typeface="Arial"/>
                <a:ea typeface="Arial"/>
                <a:cs typeface="Arial"/>
                <a:sym typeface="Arial"/>
              </a:rPr>
              <a:pPr algn="r">
                <a:spcBef>
                  <a:spcPts val="0"/>
                </a:spcBef>
                <a:spcAft>
                  <a:spcPts val="0"/>
                </a:spcAft>
              </a:pPr>
              <a:t>28</a:t>
            </a:fld>
            <a:endParaRPr sz="1067">
              <a:solidFill>
                <a:schemeClr val="dk1"/>
              </a:solidFill>
              <a:latin typeface="Times New Roman"/>
              <a:ea typeface="Times New Roman"/>
              <a:cs typeface="Times New Roman"/>
              <a:sym typeface="Times New Roman"/>
            </a:endParaRPr>
          </a:p>
        </p:txBody>
      </p:sp>
      <p:sp>
        <p:nvSpPr>
          <p:cNvPr id="3" name="Content Placeholder 2">
            <a:extLst>
              <a:ext uri="{FF2B5EF4-FFF2-40B4-BE49-F238E27FC236}">
                <a16:creationId xmlns:a16="http://schemas.microsoft.com/office/drawing/2014/main" id="{C9AD6504-06C9-41EE-926B-7B3A2D557222}"/>
              </a:ext>
            </a:extLst>
          </p:cNvPr>
          <p:cNvSpPr>
            <a:spLocks noGrp="1"/>
          </p:cNvSpPr>
          <p:nvPr>
            <p:ph idx="1"/>
          </p:nvPr>
        </p:nvSpPr>
        <p:spPr>
          <a:xfrm>
            <a:off x="829994" y="2662568"/>
            <a:ext cx="10523806" cy="3791872"/>
          </a:xfrm>
        </p:spPr>
        <p:txBody>
          <a:bodyPr/>
          <a:lstStyle/>
          <a:p>
            <a:pPr marL="457189" indent="-449653">
              <a:lnSpc>
                <a:spcPct val="90000"/>
              </a:lnSpc>
              <a:spcBef>
                <a:spcPts val="0"/>
              </a:spcBef>
              <a:spcAft>
                <a:spcPts val="0"/>
              </a:spcAft>
              <a:buClr>
                <a:srgbClr val="404040"/>
              </a:buClr>
              <a:buSzPct val="100000"/>
              <a:buFont typeface="Arial"/>
              <a:buChar char="•"/>
            </a:pPr>
            <a:r>
              <a:rPr lang="en-US" sz="2400" dirty="0">
                <a:solidFill>
                  <a:srgbClr val="404040"/>
                </a:solidFill>
                <a:latin typeface="Arial"/>
                <a:ea typeface="Arial"/>
                <a:cs typeface="Arial"/>
                <a:sym typeface="Arial"/>
              </a:rPr>
              <a:t>Education Code Section 70902 (b)7 requires boards to ensure the right of faculty to participate effectively in district and college governance</a:t>
            </a:r>
            <a:endParaRPr lang="en-US" sz="1400" dirty="0"/>
          </a:p>
          <a:p>
            <a:pPr marL="457189" indent="-449653">
              <a:lnSpc>
                <a:spcPct val="90000"/>
              </a:lnSpc>
              <a:spcBef>
                <a:spcPts val="1067"/>
              </a:spcBef>
              <a:spcAft>
                <a:spcPts val="0"/>
              </a:spcAft>
              <a:buClr>
                <a:srgbClr val="404040"/>
              </a:buClr>
              <a:buSzPct val="100000"/>
              <a:buFont typeface="Arial"/>
              <a:buChar char="•"/>
            </a:pPr>
            <a:r>
              <a:rPr lang="en-US" sz="2400" dirty="0">
                <a:solidFill>
                  <a:srgbClr val="404040"/>
                </a:solidFill>
                <a:latin typeface="Arial"/>
                <a:ea typeface="Arial"/>
                <a:cs typeface="Arial"/>
                <a:sym typeface="Arial"/>
              </a:rPr>
              <a:t>Title 5 §53203 requires that “the governing board or its designees will consult collegially with the academic senate when adopting policies and procedures on academic and professional matters.” </a:t>
            </a:r>
            <a:endParaRPr lang="en-US" sz="1400" dirty="0"/>
          </a:p>
          <a:p>
            <a:pPr marL="457189" indent="-449653">
              <a:lnSpc>
                <a:spcPct val="90000"/>
              </a:lnSpc>
              <a:spcBef>
                <a:spcPts val="1067"/>
              </a:spcBef>
              <a:spcAft>
                <a:spcPts val="0"/>
              </a:spcAft>
              <a:buClr>
                <a:srgbClr val="404040"/>
              </a:buClr>
              <a:buSzPct val="100000"/>
              <a:buFont typeface="Arial"/>
              <a:buChar char="•"/>
            </a:pPr>
            <a:r>
              <a:rPr lang="en-US" sz="2400" dirty="0">
                <a:solidFill>
                  <a:srgbClr val="404040"/>
                </a:solidFill>
                <a:latin typeface="Arial"/>
                <a:ea typeface="Arial"/>
                <a:cs typeface="Arial"/>
                <a:sym typeface="Arial"/>
              </a:rPr>
              <a:t>Academic and professional matters are defined in Title 5 §53200 and specifically provide for faculty roles in processes for institutional planning and budget development</a:t>
            </a:r>
            <a:endParaRPr lang="en-US" sz="1400"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00106-73D2-48E1-81EF-398AA56B5CD3}"/>
              </a:ext>
            </a:extLst>
          </p:cNvPr>
          <p:cNvSpPr>
            <a:spLocks noGrp="1"/>
          </p:cNvSpPr>
          <p:nvPr>
            <p:ph type="title"/>
          </p:nvPr>
        </p:nvSpPr>
        <p:spPr>
          <a:xfrm>
            <a:off x="1277650" y="365125"/>
            <a:ext cx="10046043" cy="1325563"/>
          </a:xfrm>
        </p:spPr>
        <p:txBody>
          <a:bodyPr wrap="square" anchor="b">
            <a:normAutofit/>
          </a:bodyPr>
          <a:lstStyle/>
          <a:p>
            <a:r>
              <a:rPr lang="en-US" dirty="0"/>
              <a:t>Use the 10 +1 Regularly to Frame Your Questions</a:t>
            </a:r>
          </a:p>
        </p:txBody>
      </p:sp>
      <p:pic>
        <p:nvPicPr>
          <p:cNvPr id="6" name="Content Placeholder 5" descr="10+1">
            <a:extLst>
              <a:ext uri="{FF2B5EF4-FFF2-40B4-BE49-F238E27FC236}">
                <a16:creationId xmlns:a16="http://schemas.microsoft.com/office/drawing/2014/main" id="{9AB4FE12-3761-4909-8677-F14076C7D145}"/>
              </a:ext>
            </a:extLst>
          </p:cNvPr>
          <p:cNvPicPr>
            <a:picLocks noGrp="1" noChangeAspect="1"/>
          </p:cNvPicPr>
          <p:nvPr>
            <p:ph sz="quarter" idx="4"/>
          </p:nvPr>
        </p:nvPicPr>
        <p:blipFill>
          <a:blip r:embed="rId3"/>
          <a:stretch>
            <a:fillRect/>
          </a:stretch>
        </p:blipFill>
        <p:spPr>
          <a:xfrm>
            <a:off x="4546834" y="1337788"/>
            <a:ext cx="4683807" cy="5383687"/>
          </a:xfrm>
          <a:noFill/>
        </p:spPr>
      </p:pic>
      <p:sp>
        <p:nvSpPr>
          <p:cNvPr id="4" name="Slide Number Placeholder 3">
            <a:extLst>
              <a:ext uri="{FF2B5EF4-FFF2-40B4-BE49-F238E27FC236}">
                <a16:creationId xmlns:a16="http://schemas.microsoft.com/office/drawing/2014/main" id="{99AB86A2-76C9-4809-9BB2-E80CE36CA999}"/>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EF3FA80C-C703-6A42-9526-28B957E5C050}" type="slidenum">
              <a:rPr lang="en-US" smtClean="0"/>
              <a:pPr>
                <a:spcAft>
                  <a:spcPts val="600"/>
                </a:spcAft>
                <a:defRPr/>
              </a:pPr>
              <a:t>29</a:t>
            </a:fld>
            <a:endParaRPr lang="en-US"/>
          </a:p>
        </p:txBody>
      </p:sp>
    </p:spTree>
    <p:extLst>
      <p:ext uri="{BB962C8B-B14F-4D97-AF65-F5344CB8AC3E}">
        <p14:creationId xmlns:p14="http://schemas.microsoft.com/office/powerpoint/2010/main" val="1814832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102" name="Title 1">
            <a:extLst>
              <a:ext uri="{FF2B5EF4-FFF2-40B4-BE49-F238E27FC236}">
                <a16:creationId xmlns:a16="http://schemas.microsoft.com/office/drawing/2014/main" id="{6E6D52F6-EA78-4FDE-BA2B-692B8F60F655}"/>
              </a:ext>
            </a:extLst>
          </p:cNvPr>
          <p:cNvSpPr>
            <a:spLocks noGrp="1"/>
          </p:cNvSpPr>
          <p:nvPr>
            <p:ph type="title"/>
          </p:nvPr>
        </p:nvSpPr>
        <p:spPr>
          <a:xfrm>
            <a:off x="2560319" y="403412"/>
            <a:ext cx="8793479" cy="1685768"/>
          </a:xfrm>
        </p:spPr>
        <p:txBody>
          <a:bodyPr vert="horz" wrap="square" lIns="91440" tIns="45720" rIns="91440" bIns="45720" numCol="1" anchor="b" anchorCtr="0" compatLnSpc="1">
            <a:prstTxWarp prst="textNoShape">
              <a:avLst/>
            </a:prstTxWarp>
            <a:normAutofit/>
          </a:bodyPr>
          <a:lstStyle/>
          <a:p>
            <a:r>
              <a:rPr lang="en-US" kern="1200" dirty="0"/>
              <a:t>Today’s Presenters</a:t>
            </a:r>
          </a:p>
        </p:txBody>
      </p:sp>
      <p:sp>
        <p:nvSpPr>
          <p:cNvPr id="104" name="Slide Number Placeholder 3">
            <a:extLst>
              <a:ext uri="{FF2B5EF4-FFF2-40B4-BE49-F238E27FC236}">
                <a16:creationId xmlns:a16="http://schemas.microsoft.com/office/drawing/2014/main" id="{DD236A10-5C34-47B9-B1C7-739716477F2D}"/>
              </a:ext>
            </a:extLst>
          </p:cNvPr>
          <p:cNvSpPr>
            <a:spLocks noGrp="1"/>
          </p:cNvSpPr>
          <p:nvPr>
            <p:ph type="sldNum" sz="quarter" idx="10"/>
          </p:nvPr>
        </p:nvSpPr>
        <p:spPr>
          <a:xfrm>
            <a:off x="10437813" y="6356350"/>
            <a:ext cx="915987" cy="365125"/>
          </a:xfrm>
        </p:spPr>
        <p:txBody>
          <a:bodyPr vert="horz" wrap="square" lIns="91440" tIns="45720" rIns="0" bIns="45720" numCol="1" anchor="ctr" anchorCtr="0" compatLnSpc="1">
            <a:prstTxWarp prst="textNoShape">
              <a:avLst/>
            </a:prstTxWarp>
            <a:normAutofit/>
          </a:bodyPr>
          <a:lstStyle/>
          <a:p>
            <a:pPr>
              <a:spcAft>
                <a:spcPts val="600"/>
              </a:spcAft>
              <a:defRPr/>
            </a:pPr>
            <a:fld id="{EF3FA80C-C703-6A42-9526-28B957E5C050}" type="slidenum">
              <a:rPr lang="en-US" altLang="en-US" kern="1200"/>
              <a:pPr>
                <a:spcAft>
                  <a:spcPts val="600"/>
                </a:spcAft>
                <a:defRPr/>
              </a:pPr>
              <a:t>3</a:t>
            </a:fld>
            <a:endParaRPr lang="en-US" altLang="en-US" kern="1200"/>
          </a:p>
        </p:txBody>
      </p:sp>
      <p:graphicFrame>
        <p:nvGraphicFramePr>
          <p:cNvPr id="291" name="Google Shape;289;p69">
            <a:extLst>
              <a:ext uri="{FF2B5EF4-FFF2-40B4-BE49-F238E27FC236}">
                <a16:creationId xmlns:a16="http://schemas.microsoft.com/office/drawing/2014/main" id="{26BF4A38-D229-4332-B908-56135E4535A2}"/>
              </a:ext>
            </a:extLst>
          </p:cNvPr>
          <p:cNvGraphicFramePr/>
          <p:nvPr>
            <p:extLst>
              <p:ext uri="{D42A27DB-BD31-4B8C-83A1-F6EECF244321}">
                <p14:modId xmlns:p14="http://schemas.microsoft.com/office/powerpoint/2010/main" val="3395476524"/>
              </p:ext>
            </p:extLst>
          </p:nvPr>
        </p:nvGraphicFramePr>
        <p:xfrm>
          <a:off x="829994" y="2662568"/>
          <a:ext cx="10523806" cy="356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90"/>
          <p:cNvSpPr txBox="1"/>
          <p:nvPr/>
        </p:nvSpPr>
        <p:spPr>
          <a:xfrm>
            <a:off x="2508308" y="403560"/>
            <a:ext cx="8616412" cy="1685520"/>
          </a:xfrm>
          <a:prstGeom prst="rect">
            <a:avLst/>
          </a:prstGeom>
          <a:noFill/>
          <a:ln>
            <a:noFill/>
          </a:ln>
        </p:spPr>
        <p:txBody>
          <a:bodyPr spcFirstLastPara="1" wrap="square" lIns="91433" tIns="45700" rIns="91433" bIns="45700" anchor="b" anchorCtr="0">
            <a:noAutofit/>
          </a:bodyPr>
          <a:lstStyle/>
          <a:p>
            <a:pPr>
              <a:lnSpc>
                <a:spcPct val="90000"/>
              </a:lnSpc>
              <a:spcBef>
                <a:spcPts val="0"/>
              </a:spcBef>
              <a:spcAft>
                <a:spcPts val="0"/>
              </a:spcAft>
            </a:pPr>
            <a:r>
              <a:rPr lang="en" sz="3600" b="1" dirty="0">
                <a:solidFill>
                  <a:srgbClr val="FFFFFF"/>
                </a:solidFill>
                <a:latin typeface="Palatino"/>
                <a:ea typeface="Palatino"/>
                <a:cs typeface="Palatino"/>
                <a:sym typeface="Palatino"/>
              </a:rPr>
              <a:t>Faculty Role in Budget Processes</a:t>
            </a:r>
            <a:endParaRPr sz="3600" b="1" dirty="0">
              <a:solidFill>
                <a:srgbClr val="E02826"/>
              </a:solidFill>
              <a:latin typeface="Arial"/>
              <a:ea typeface="Arial"/>
              <a:cs typeface="Arial"/>
              <a:sym typeface="Arial"/>
            </a:endParaRPr>
          </a:p>
        </p:txBody>
      </p:sp>
      <p:sp>
        <p:nvSpPr>
          <p:cNvPr id="480" name="Google Shape;480;p90"/>
          <p:cNvSpPr txBox="1"/>
          <p:nvPr/>
        </p:nvSpPr>
        <p:spPr>
          <a:xfrm>
            <a:off x="8381880" y="6356520"/>
            <a:ext cx="2742840" cy="364680"/>
          </a:xfrm>
          <a:prstGeom prst="rect">
            <a:avLst/>
          </a:prstGeom>
          <a:noFill/>
          <a:ln>
            <a:noFill/>
          </a:ln>
        </p:spPr>
        <p:txBody>
          <a:bodyPr spcFirstLastPara="1" wrap="square" lIns="91433" tIns="45700" rIns="0" bIns="45700" anchor="ctr" anchorCtr="0">
            <a:noAutofit/>
          </a:bodyPr>
          <a:lstStyle/>
          <a:p>
            <a:pPr algn="r">
              <a:spcBef>
                <a:spcPts val="0"/>
              </a:spcBef>
              <a:spcAft>
                <a:spcPts val="0"/>
              </a:spcAft>
            </a:pPr>
            <a:fld id="{00000000-1234-1234-1234-123412341234}" type="slidenum">
              <a:rPr lang="en" sz="1067">
                <a:solidFill>
                  <a:srgbClr val="888888"/>
                </a:solidFill>
                <a:latin typeface="Arial"/>
                <a:ea typeface="Arial"/>
                <a:cs typeface="Arial"/>
                <a:sym typeface="Arial"/>
              </a:rPr>
              <a:pPr algn="r">
                <a:spcBef>
                  <a:spcPts val="0"/>
                </a:spcBef>
                <a:spcAft>
                  <a:spcPts val="0"/>
                </a:spcAft>
              </a:pPr>
              <a:t>30</a:t>
            </a:fld>
            <a:endParaRPr sz="1067">
              <a:solidFill>
                <a:schemeClr val="dk1"/>
              </a:solidFill>
              <a:latin typeface="Times New Roman"/>
              <a:ea typeface="Times New Roman"/>
              <a:cs typeface="Times New Roman"/>
              <a:sym typeface="Times New Roman"/>
            </a:endParaRPr>
          </a:p>
        </p:txBody>
      </p:sp>
      <p:sp>
        <p:nvSpPr>
          <p:cNvPr id="3" name="Content Placeholder 2">
            <a:extLst>
              <a:ext uri="{FF2B5EF4-FFF2-40B4-BE49-F238E27FC236}">
                <a16:creationId xmlns:a16="http://schemas.microsoft.com/office/drawing/2014/main" id="{95068780-3728-45E4-ADEE-0547EFB9F2C1}"/>
              </a:ext>
            </a:extLst>
          </p:cNvPr>
          <p:cNvSpPr>
            <a:spLocks noGrp="1"/>
          </p:cNvSpPr>
          <p:nvPr>
            <p:ph idx="1"/>
          </p:nvPr>
        </p:nvSpPr>
        <p:spPr>
          <a:xfrm>
            <a:off x="829994" y="2662568"/>
            <a:ext cx="10523806" cy="3693852"/>
          </a:xfrm>
        </p:spPr>
        <p:txBody>
          <a:bodyPr/>
          <a:lstStyle/>
          <a:p>
            <a:pPr marL="457189" indent="-454987">
              <a:lnSpc>
                <a:spcPct val="90000"/>
              </a:lnSpc>
              <a:spcBef>
                <a:spcPts val="0"/>
              </a:spcBef>
              <a:spcAft>
                <a:spcPts val="0"/>
              </a:spcAft>
              <a:buClr>
                <a:srgbClr val="404040"/>
              </a:buClr>
              <a:buSzPct val="100000"/>
              <a:buFont typeface="Arial"/>
              <a:buChar char="•"/>
            </a:pPr>
            <a:r>
              <a:rPr lang="en-US" sz="2400" dirty="0">
                <a:solidFill>
                  <a:srgbClr val="404040"/>
                </a:solidFill>
                <a:latin typeface="Arial"/>
                <a:ea typeface="Arial"/>
                <a:cs typeface="Arial"/>
                <a:sym typeface="Arial"/>
              </a:rPr>
              <a:t>College and district budget committees: Assure that faculty </a:t>
            </a:r>
            <a:r>
              <a:rPr lang="en-US" sz="2400" b="1" dirty="0">
                <a:solidFill>
                  <a:srgbClr val="404040"/>
                </a:solidFill>
                <a:latin typeface="Arial"/>
                <a:ea typeface="Arial"/>
                <a:cs typeface="Arial"/>
                <a:sym typeface="Arial"/>
              </a:rPr>
              <a:t>appointments to all governance committees</a:t>
            </a:r>
            <a:r>
              <a:rPr lang="en-US" sz="2400" dirty="0">
                <a:solidFill>
                  <a:srgbClr val="404040"/>
                </a:solidFill>
                <a:latin typeface="Arial"/>
                <a:ea typeface="Arial"/>
                <a:cs typeface="Arial"/>
                <a:sym typeface="Arial"/>
              </a:rPr>
              <a:t>, including committees that deal with planning and budget, are made by the academic senate in a manner that ensures an </a:t>
            </a:r>
            <a:r>
              <a:rPr lang="en-US" sz="2400" b="1" dirty="0">
                <a:solidFill>
                  <a:srgbClr val="404040"/>
                </a:solidFill>
                <a:latin typeface="Arial"/>
                <a:ea typeface="Arial"/>
                <a:cs typeface="Arial"/>
                <a:sym typeface="Arial"/>
              </a:rPr>
              <a:t>equitable representation </a:t>
            </a:r>
            <a:r>
              <a:rPr lang="en-US" sz="2400" dirty="0">
                <a:solidFill>
                  <a:srgbClr val="404040"/>
                </a:solidFill>
                <a:latin typeface="Arial"/>
                <a:ea typeface="Arial"/>
                <a:cs typeface="Arial"/>
                <a:sym typeface="Arial"/>
              </a:rPr>
              <a:t>of faculty.</a:t>
            </a:r>
            <a:endParaRPr lang="en-US" sz="1400" dirty="0"/>
          </a:p>
          <a:p>
            <a:pPr marL="457189" indent="-454987">
              <a:lnSpc>
                <a:spcPct val="90000"/>
              </a:lnSpc>
              <a:spcBef>
                <a:spcPts val="1067"/>
              </a:spcBef>
              <a:spcAft>
                <a:spcPts val="0"/>
              </a:spcAft>
              <a:buClr>
                <a:srgbClr val="404040"/>
              </a:buClr>
              <a:buSzPct val="100000"/>
              <a:buFont typeface="Arial"/>
              <a:buChar char="•"/>
            </a:pPr>
            <a:r>
              <a:rPr lang="en-US" sz="2400" b="1" dirty="0">
                <a:solidFill>
                  <a:srgbClr val="404040"/>
                </a:solidFill>
                <a:latin typeface="Arial"/>
                <a:ea typeface="Arial"/>
                <a:cs typeface="Arial"/>
                <a:sym typeface="Arial"/>
              </a:rPr>
              <a:t>Evaluate all processes </a:t>
            </a:r>
            <a:r>
              <a:rPr lang="en-US" sz="2400" dirty="0">
                <a:solidFill>
                  <a:srgbClr val="404040"/>
                </a:solidFill>
                <a:latin typeface="Arial"/>
                <a:ea typeface="Arial"/>
                <a:cs typeface="Arial"/>
                <a:sym typeface="Arial"/>
              </a:rPr>
              <a:t>for program review, prioritization of needs, and budgeting and widely distribute the results of program review and prioritization processes.</a:t>
            </a:r>
            <a:endParaRPr lang="en-US" sz="1400" dirty="0"/>
          </a:p>
          <a:p>
            <a:pPr marL="457189" indent="-454987">
              <a:lnSpc>
                <a:spcPct val="90000"/>
              </a:lnSpc>
              <a:spcBef>
                <a:spcPts val="1067"/>
              </a:spcBef>
              <a:spcAft>
                <a:spcPts val="0"/>
              </a:spcAft>
              <a:buClr>
                <a:srgbClr val="404040"/>
              </a:buClr>
              <a:buSzPct val="100000"/>
              <a:buFont typeface="Arial"/>
              <a:buChar char="•"/>
            </a:pPr>
            <a:r>
              <a:rPr lang="en-US" sz="2400" dirty="0">
                <a:solidFill>
                  <a:srgbClr val="404040"/>
                </a:solidFill>
                <a:latin typeface="Arial"/>
                <a:ea typeface="Arial"/>
                <a:cs typeface="Arial"/>
                <a:sym typeface="Arial"/>
              </a:rPr>
              <a:t>Engage in the assessment of budget processes, applying an </a:t>
            </a:r>
            <a:r>
              <a:rPr lang="en-US" sz="2400" b="1" dirty="0">
                <a:solidFill>
                  <a:srgbClr val="404040"/>
                </a:solidFill>
                <a:latin typeface="Arial"/>
                <a:ea typeface="Arial"/>
                <a:cs typeface="Arial"/>
                <a:sym typeface="Arial"/>
              </a:rPr>
              <a:t>equity lens</a:t>
            </a:r>
            <a:r>
              <a:rPr lang="en-US" sz="2400" dirty="0">
                <a:solidFill>
                  <a:srgbClr val="404040"/>
                </a:solidFill>
                <a:latin typeface="Arial"/>
                <a:ea typeface="Arial"/>
                <a:cs typeface="Arial"/>
                <a:sym typeface="Arial"/>
              </a:rPr>
              <a:t>.</a:t>
            </a:r>
            <a:endParaRPr lang="en-US" sz="1400" dirty="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7" name="Google Shape;487;p91"/>
          <p:cNvSpPr txBox="1"/>
          <p:nvPr/>
        </p:nvSpPr>
        <p:spPr>
          <a:xfrm>
            <a:off x="8381880" y="6356520"/>
            <a:ext cx="2742840" cy="364680"/>
          </a:xfrm>
          <a:prstGeom prst="rect">
            <a:avLst/>
          </a:prstGeom>
          <a:noFill/>
          <a:ln>
            <a:noFill/>
          </a:ln>
        </p:spPr>
        <p:txBody>
          <a:bodyPr spcFirstLastPara="1" wrap="square" lIns="91433" tIns="45700" rIns="0" bIns="45700" anchor="ctr" anchorCtr="0">
            <a:noAutofit/>
          </a:bodyPr>
          <a:lstStyle/>
          <a:p>
            <a:pPr algn="r">
              <a:spcBef>
                <a:spcPts val="0"/>
              </a:spcBef>
              <a:spcAft>
                <a:spcPts val="0"/>
              </a:spcAft>
            </a:pPr>
            <a:fld id="{00000000-1234-1234-1234-123412341234}" type="slidenum">
              <a:rPr lang="en" sz="1067">
                <a:solidFill>
                  <a:srgbClr val="888888"/>
                </a:solidFill>
                <a:latin typeface="Arial"/>
                <a:ea typeface="Arial"/>
                <a:cs typeface="Arial"/>
                <a:sym typeface="Arial"/>
              </a:rPr>
              <a:pPr algn="r">
                <a:spcBef>
                  <a:spcPts val="0"/>
                </a:spcBef>
                <a:spcAft>
                  <a:spcPts val="0"/>
                </a:spcAft>
              </a:pPr>
              <a:t>31</a:t>
            </a:fld>
            <a:endParaRPr sz="1067">
              <a:solidFill>
                <a:schemeClr val="dk1"/>
              </a:solidFill>
              <a:latin typeface="Times New Roman"/>
              <a:ea typeface="Times New Roman"/>
              <a:cs typeface="Times New Roman"/>
              <a:sym typeface="Times New Roman"/>
            </a:endParaRPr>
          </a:p>
        </p:txBody>
      </p:sp>
      <p:sp>
        <p:nvSpPr>
          <p:cNvPr id="4" name="Title 3">
            <a:extLst>
              <a:ext uri="{FF2B5EF4-FFF2-40B4-BE49-F238E27FC236}">
                <a16:creationId xmlns:a16="http://schemas.microsoft.com/office/drawing/2014/main" id="{AD3F20CB-ABE4-413B-B78F-453A43D94FB6}"/>
              </a:ext>
            </a:extLst>
          </p:cNvPr>
          <p:cNvSpPr>
            <a:spLocks noGrp="1"/>
          </p:cNvSpPr>
          <p:nvPr>
            <p:ph type="title"/>
          </p:nvPr>
        </p:nvSpPr>
        <p:spPr>
          <a:xfrm>
            <a:off x="2560319" y="822121"/>
            <a:ext cx="9377215" cy="1258349"/>
          </a:xfrm>
        </p:spPr>
        <p:txBody>
          <a:bodyPr>
            <a:normAutofit/>
          </a:bodyPr>
          <a:lstStyle/>
          <a:p>
            <a:r>
              <a:rPr lang="en-US" b="1" dirty="0"/>
              <a:t>Local Senate President’s Role in Checks and Balances</a:t>
            </a:r>
          </a:p>
        </p:txBody>
      </p:sp>
      <p:sp>
        <p:nvSpPr>
          <p:cNvPr id="5" name="Content Placeholder 4">
            <a:extLst>
              <a:ext uri="{FF2B5EF4-FFF2-40B4-BE49-F238E27FC236}">
                <a16:creationId xmlns:a16="http://schemas.microsoft.com/office/drawing/2014/main" id="{A8981182-21C0-4B9D-A10D-E2ACFF74330F}"/>
              </a:ext>
            </a:extLst>
          </p:cNvPr>
          <p:cNvSpPr>
            <a:spLocks noGrp="1"/>
          </p:cNvSpPr>
          <p:nvPr>
            <p:ph idx="1"/>
          </p:nvPr>
        </p:nvSpPr>
        <p:spPr>
          <a:xfrm>
            <a:off x="1224792" y="2474752"/>
            <a:ext cx="10402349" cy="3984771"/>
          </a:xfrm>
        </p:spPr>
        <p:txBody>
          <a:bodyPr/>
          <a:lstStyle/>
          <a:p>
            <a:pPr marL="0" indent="0">
              <a:lnSpc>
                <a:spcPct val="90000"/>
              </a:lnSpc>
              <a:spcBef>
                <a:spcPts val="0"/>
              </a:spcBef>
              <a:spcAft>
                <a:spcPts val="0"/>
              </a:spcAft>
              <a:buNone/>
            </a:pPr>
            <a:r>
              <a:rPr lang="en-US" sz="2800" dirty="0">
                <a:solidFill>
                  <a:srgbClr val="404040"/>
                </a:solidFill>
                <a:latin typeface="Arial"/>
                <a:ea typeface="Arial"/>
                <a:cs typeface="Arial"/>
                <a:sym typeface="Arial"/>
              </a:rPr>
              <a:t>Local Academic Senate President </a:t>
            </a:r>
            <a:r>
              <a:rPr lang="en-US" sz="2800" b="1" dirty="0">
                <a:latin typeface="Arial"/>
                <a:ea typeface="Arial"/>
                <a:cs typeface="Arial"/>
                <a:sym typeface="Arial"/>
              </a:rPr>
              <a:t>s</a:t>
            </a:r>
            <a:r>
              <a:rPr lang="en-US" sz="2800" b="1" dirty="0">
                <a:solidFill>
                  <a:srgbClr val="404040"/>
                </a:solidFill>
                <a:latin typeface="Arial"/>
                <a:ea typeface="Arial"/>
                <a:cs typeface="Arial"/>
                <a:sym typeface="Arial"/>
              </a:rPr>
              <a:t>ignature</a:t>
            </a:r>
            <a:r>
              <a:rPr lang="en-US" sz="2800" dirty="0">
                <a:solidFill>
                  <a:srgbClr val="404040"/>
                </a:solidFill>
                <a:latin typeface="Arial"/>
                <a:ea typeface="Arial"/>
                <a:cs typeface="Arial"/>
                <a:sym typeface="Arial"/>
              </a:rPr>
              <a:t> on statewide grants and initiatives:</a:t>
            </a:r>
            <a:endParaRPr lang="en-US" sz="1467" dirty="0"/>
          </a:p>
          <a:p>
            <a:pPr marL="694249" lvl="1" indent="-229610">
              <a:lnSpc>
                <a:spcPct val="90000"/>
              </a:lnSpc>
              <a:spcBef>
                <a:spcPts val="1067"/>
              </a:spcBef>
              <a:spcAft>
                <a:spcPts val="0"/>
              </a:spcAft>
              <a:buClr>
                <a:srgbClr val="0070C0"/>
              </a:buClr>
              <a:buSzPct val="100000"/>
              <a:buFont typeface="Arial"/>
              <a:buChar char="•"/>
            </a:pPr>
            <a:r>
              <a:rPr lang="en-US" sz="2400" dirty="0">
                <a:solidFill>
                  <a:srgbClr val="404040"/>
                </a:solidFill>
                <a:latin typeface="Arial"/>
                <a:ea typeface="Arial"/>
                <a:cs typeface="Arial"/>
                <a:sym typeface="Arial"/>
              </a:rPr>
              <a:t>Guided Pathways</a:t>
            </a:r>
            <a:endParaRPr lang="en-US" sz="1467" dirty="0"/>
          </a:p>
          <a:p>
            <a:pPr marL="694249" lvl="1" indent="-229610">
              <a:lnSpc>
                <a:spcPct val="90000"/>
              </a:lnSpc>
              <a:spcBef>
                <a:spcPts val="1067"/>
              </a:spcBef>
              <a:spcAft>
                <a:spcPts val="0"/>
              </a:spcAft>
              <a:buClr>
                <a:srgbClr val="0070C0"/>
              </a:buClr>
              <a:buSzPct val="100000"/>
              <a:buFont typeface="Arial"/>
              <a:buChar char="•"/>
            </a:pPr>
            <a:r>
              <a:rPr lang="en-US" sz="2400" dirty="0">
                <a:solidFill>
                  <a:srgbClr val="404040"/>
                </a:solidFill>
                <a:latin typeface="Arial"/>
                <a:ea typeface="Arial"/>
                <a:cs typeface="Arial"/>
                <a:sym typeface="Arial"/>
              </a:rPr>
              <a:t>Student Equity and Achievement (SEA) Program</a:t>
            </a:r>
            <a:endParaRPr lang="en-US" sz="1467" dirty="0"/>
          </a:p>
          <a:p>
            <a:pPr marL="694249" lvl="1" indent="-229610">
              <a:lnSpc>
                <a:spcPct val="90000"/>
              </a:lnSpc>
              <a:spcBef>
                <a:spcPts val="1067"/>
              </a:spcBef>
              <a:spcAft>
                <a:spcPts val="0"/>
              </a:spcAft>
              <a:buClr>
                <a:srgbClr val="0070C0"/>
              </a:buClr>
              <a:buSzPct val="100000"/>
              <a:buFont typeface="Arial"/>
              <a:buChar char="•"/>
            </a:pPr>
            <a:r>
              <a:rPr lang="en-US" sz="2400" dirty="0">
                <a:solidFill>
                  <a:srgbClr val="404040"/>
                </a:solidFill>
                <a:latin typeface="Arial"/>
                <a:ea typeface="Arial"/>
                <a:cs typeface="Arial"/>
                <a:sym typeface="Arial"/>
              </a:rPr>
              <a:t>Others</a:t>
            </a:r>
            <a:endParaRPr lang="en-US" sz="1467" dirty="0"/>
          </a:p>
          <a:p>
            <a:pPr marL="0" indent="0">
              <a:lnSpc>
                <a:spcPct val="90000"/>
              </a:lnSpc>
              <a:spcBef>
                <a:spcPts val="1600"/>
              </a:spcBef>
              <a:spcAft>
                <a:spcPts val="0"/>
              </a:spcAft>
              <a:buNone/>
            </a:pPr>
            <a:r>
              <a:rPr lang="en-US" sz="2800" dirty="0">
                <a:solidFill>
                  <a:srgbClr val="404040"/>
                </a:solidFill>
                <a:latin typeface="Arial"/>
                <a:ea typeface="Arial"/>
                <a:cs typeface="Arial"/>
                <a:sym typeface="Arial"/>
              </a:rPr>
              <a:t>Curriculum Implications</a:t>
            </a:r>
            <a:endParaRPr lang="en-US" sz="1467" dirty="0"/>
          </a:p>
          <a:p>
            <a:pPr marL="694238" lvl="1" indent="-242139">
              <a:spcBef>
                <a:spcPts val="1067"/>
              </a:spcBef>
              <a:spcAft>
                <a:spcPts val="0"/>
              </a:spcAft>
              <a:buClr>
                <a:srgbClr val="0070C0"/>
              </a:buClr>
              <a:buSzPct val="100000"/>
              <a:buFont typeface="Arial"/>
              <a:buChar char="•"/>
            </a:pPr>
            <a:r>
              <a:rPr lang="en-US" sz="2400" dirty="0">
                <a:solidFill>
                  <a:srgbClr val="404040"/>
                </a:solidFill>
                <a:latin typeface="+mn-lt"/>
                <a:ea typeface="Arial"/>
                <a:cs typeface="Arial"/>
                <a:sym typeface="Arial"/>
              </a:rPr>
              <a:t>New degrees and certificates must meet needs of students and the community</a:t>
            </a:r>
            <a:endParaRPr lang="en-US" sz="2400" dirty="0">
              <a:latin typeface="+mn-lt"/>
            </a:endParaRPr>
          </a:p>
          <a:p>
            <a:pPr marL="694249" lvl="1" indent="-229610">
              <a:lnSpc>
                <a:spcPct val="90000"/>
              </a:lnSpc>
              <a:spcBef>
                <a:spcPts val="1067"/>
              </a:spcBef>
              <a:spcAft>
                <a:spcPts val="0"/>
              </a:spcAft>
              <a:buClr>
                <a:srgbClr val="0070C0"/>
              </a:buClr>
              <a:buSzPct val="100000"/>
              <a:buFont typeface="Arial"/>
              <a:buChar char="•"/>
            </a:pPr>
            <a:r>
              <a:rPr lang="en-US" sz="2400" dirty="0">
                <a:solidFill>
                  <a:srgbClr val="404040"/>
                </a:solidFill>
                <a:latin typeface="Arial"/>
                <a:ea typeface="Arial"/>
                <a:cs typeface="Arial"/>
                <a:sym typeface="Arial"/>
              </a:rPr>
              <a:t>Guided Pathways and AB 705 </a:t>
            </a:r>
            <a:r>
              <a:rPr lang="en-US" sz="2400" dirty="0">
                <a:latin typeface="Arial"/>
                <a:ea typeface="Arial"/>
                <a:cs typeface="Arial"/>
                <a:sym typeface="Arial"/>
              </a:rPr>
              <a:t>i</a:t>
            </a:r>
            <a:r>
              <a:rPr lang="en-US" sz="2400" dirty="0">
                <a:solidFill>
                  <a:srgbClr val="404040"/>
                </a:solidFill>
                <a:latin typeface="Arial"/>
                <a:ea typeface="Arial"/>
                <a:cs typeface="Arial"/>
                <a:sym typeface="Arial"/>
              </a:rPr>
              <a:t>mplementation should be supported</a:t>
            </a:r>
            <a:endParaRPr lang="en-US" sz="1467" dirty="0">
              <a:highlight>
                <a:srgbClr val="FFFF00"/>
              </a:high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92"/>
          <p:cNvSpPr txBox="1"/>
          <p:nvPr/>
        </p:nvSpPr>
        <p:spPr>
          <a:xfrm>
            <a:off x="838080" y="365040"/>
            <a:ext cx="10515240" cy="1325160"/>
          </a:xfrm>
          <a:prstGeom prst="rect">
            <a:avLst/>
          </a:prstGeom>
          <a:noFill/>
          <a:ln>
            <a:noFill/>
          </a:ln>
        </p:spPr>
        <p:txBody>
          <a:bodyPr spcFirstLastPara="1" wrap="square" lIns="91433" tIns="45700" rIns="91433" bIns="45700" anchor="ctr" anchorCtr="0">
            <a:noAutofit/>
          </a:bodyPr>
          <a:lstStyle/>
          <a:p>
            <a:pPr algn="ctr">
              <a:lnSpc>
                <a:spcPct val="90000"/>
              </a:lnSpc>
              <a:spcBef>
                <a:spcPts val="0"/>
              </a:spcBef>
              <a:spcAft>
                <a:spcPts val="0"/>
              </a:spcAft>
            </a:pPr>
            <a:r>
              <a:rPr lang="en" sz="4400" b="1" dirty="0">
                <a:solidFill>
                  <a:srgbClr val="0070C0"/>
                </a:solidFill>
                <a:latin typeface="Times New Roman"/>
                <a:ea typeface="Times New Roman"/>
                <a:cs typeface="Times New Roman"/>
                <a:sym typeface="Times New Roman"/>
              </a:rPr>
              <a:t>From </a:t>
            </a:r>
            <a:r>
              <a:rPr lang="en" sz="4400" b="1" i="1" dirty="0">
                <a:solidFill>
                  <a:srgbClr val="0070C0"/>
                </a:solidFill>
                <a:latin typeface="Times New Roman"/>
                <a:ea typeface="Times New Roman"/>
                <a:cs typeface="Times New Roman"/>
                <a:sym typeface="Times New Roman"/>
              </a:rPr>
              <a:t>Local Senates Handbook</a:t>
            </a:r>
            <a:endParaRPr sz="4400" i="1" dirty="0">
              <a:solidFill>
                <a:srgbClr val="E02826"/>
              </a:solidFill>
              <a:highlight>
                <a:srgbClr val="FFFF00"/>
              </a:highlight>
              <a:latin typeface="Arial"/>
              <a:ea typeface="Arial"/>
              <a:cs typeface="Arial"/>
              <a:sym typeface="Arial"/>
            </a:endParaRPr>
          </a:p>
        </p:txBody>
      </p:sp>
      <p:sp>
        <p:nvSpPr>
          <p:cNvPr id="494" name="Google Shape;494;p92"/>
          <p:cNvSpPr txBox="1"/>
          <p:nvPr/>
        </p:nvSpPr>
        <p:spPr>
          <a:xfrm>
            <a:off x="685800" y="1905120"/>
            <a:ext cx="6171840" cy="4362840"/>
          </a:xfrm>
          <a:prstGeom prst="rect">
            <a:avLst/>
          </a:prstGeom>
          <a:noFill/>
          <a:ln>
            <a:noFill/>
          </a:ln>
        </p:spPr>
        <p:txBody>
          <a:bodyPr spcFirstLastPara="1" wrap="square" lIns="91433" tIns="45700" rIns="91433" bIns="45700" anchor="t" anchorCtr="0">
            <a:normAutofit/>
          </a:bodyPr>
          <a:lstStyle/>
          <a:p>
            <a:pPr marL="465655" lvl="1">
              <a:lnSpc>
                <a:spcPct val="90000"/>
              </a:lnSpc>
              <a:spcBef>
                <a:spcPts val="533"/>
              </a:spcBef>
              <a:spcAft>
                <a:spcPts val="0"/>
              </a:spcAft>
              <a:buClr>
                <a:srgbClr val="0070C0"/>
              </a:buClr>
              <a:buSzPts val="2100"/>
            </a:pPr>
            <a:endParaRPr sz="2800" dirty="0">
              <a:solidFill>
                <a:srgbClr val="404040"/>
              </a:solidFill>
              <a:latin typeface="Arial"/>
              <a:ea typeface="Arial"/>
              <a:cs typeface="Arial"/>
              <a:sym typeface="Arial"/>
            </a:endParaRPr>
          </a:p>
          <a:p>
            <a:pPr>
              <a:lnSpc>
                <a:spcPct val="90000"/>
              </a:lnSpc>
              <a:spcBef>
                <a:spcPts val="1067"/>
              </a:spcBef>
              <a:spcAft>
                <a:spcPts val="0"/>
              </a:spcAft>
            </a:pPr>
            <a:endParaRPr sz="2800" dirty="0">
              <a:solidFill>
                <a:srgbClr val="404040"/>
              </a:solidFill>
              <a:latin typeface="Arial"/>
              <a:ea typeface="Arial"/>
              <a:cs typeface="Arial"/>
              <a:sym typeface="Arial"/>
            </a:endParaRPr>
          </a:p>
        </p:txBody>
      </p:sp>
      <p:sp>
        <p:nvSpPr>
          <p:cNvPr id="3" name="Content Placeholder 2">
            <a:extLst>
              <a:ext uri="{FF2B5EF4-FFF2-40B4-BE49-F238E27FC236}">
                <a16:creationId xmlns:a16="http://schemas.microsoft.com/office/drawing/2014/main" id="{27AA9796-2B7C-4106-BD98-063ADBA65189}"/>
              </a:ext>
            </a:extLst>
          </p:cNvPr>
          <p:cNvSpPr>
            <a:spLocks noGrp="1"/>
          </p:cNvSpPr>
          <p:nvPr>
            <p:ph sz="half" idx="1"/>
          </p:nvPr>
        </p:nvSpPr>
        <p:spPr>
          <a:xfrm>
            <a:off x="1277650" y="1798320"/>
            <a:ext cx="6516521" cy="4419600"/>
          </a:xfrm>
        </p:spPr>
        <p:txBody>
          <a:bodyPr/>
          <a:lstStyle/>
          <a:p>
            <a:pPr>
              <a:lnSpc>
                <a:spcPct val="90000"/>
              </a:lnSpc>
              <a:spcBef>
                <a:spcPts val="0"/>
              </a:spcBef>
              <a:spcAft>
                <a:spcPts val="0"/>
              </a:spcAft>
            </a:pPr>
            <a:r>
              <a:rPr lang="en-US" sz="2200" b="1" dirty="0">
                <a:solidFill>
                  <a:srgbClr val="404040"/>
                </a:solidFill>
                <a:latin typeface="Times New Roman"/>
                <a:ea typeface="Times New Roman"/>
                <a:cs typeface="Times New Roman"/>
                <a:sym typeface="Times New Roman"/>
              </a:rPr>
              <a:t>Secure Resources to Ensure Senate Success </a:t>
            </a:r>
            <a:endParaRPr lang="en-US" sz="2200" dirty="0">
              <a:solidFill>
                <a:srgbClr val="404040"/>
              </a:solidFill>
              <a:latin typeface="Arial"/>
              <a:ea typeface="Arial"/>
              <a:cs typeface="Arial"/>
              <a:sym typeface="Arial"/>
            </a:endParaRPr>
          </a:p>
          <a:p>
            <a:pPr marL="694249" lvl="1" indent="-228594">
              <a:lnSpc>
                <a:spcPct val="90000"/>
              </a:lnSpc>
              <a:spcBef>
                <a:spcPts val="533"/>
              </a:spcBef>
              <a:spcAft>
                <a:spcPts val="0"/>
              </a:spcAft>
              <a:buClr>
                <a:srgbClr val="0070C0"/>
              </a:buClr>
              <a:buSzPts val="2100"/>
              <a:buFont typeface="Arial"/>
              <a:buChar char="•"/>
            </a:pPr>
            <a:r>
              <a:rPr lang="en-US" dirty="0">
                <a:solidFill>
                  <a:srgbClr val="404040"/>
                </a:solidFill>
                <a:latin typeface="Times New Roman"/>
                <a:ea typeface="Times New Roman"/>
                <a:cs typeface="Times New Roman"/>
                <a:sym typeface="Times New Roman"/>
              </a:rPr>
              <a:t>Work with the local administration to identify the types </a:t>
            </a:r>
            <a:r>
              <a:rPr lang="en-US" b="1" dirty="0">
                <a:solidFill>
                  <a:srgbClr val="404040"/>
                </a:solidFill>
                <a:latin typeface="Times New Roman"/>
                <a:ea typeface="Times New Roman"/>
                <a:cs typeface="Times New Roman"/>
                <a:sym typeface="Times New Roman"/>
              </a:rPr>
              <a:t>of budget resources</a:t>
            </a:r>
            <a:r>
              <a:rPr lang="en-US" dirty="0">
                <a:solidFill>
                  <a:srgbClr val="404040"/>
                </a:solidFill>
                <a:latin typeface="Times New Roman"/>
                <a:ea typeface="Times New Roman"/>
                <a:cs typeface="Times New Roman"/>
                <a:sym typeface="Times New Roman"/>
              </a:rPr>
              <a:t>, such as reassigned time or travel, </a:t>
            </a:r>
            <a:r>
              <a:rPr lang="en-US" b="1" dirty="0">
                <a:solidFill>
                  <a:srgbClr val="404040"/>
                </a:solidFill>
                <a:latin typeface="Times New Roman"/>
                <a:ea typeface="Times New Roman"/>
                <a:cs typeface="Times New Roman"/>
                <a:sym typeface="Times New Roman"/>
              </a:rPr>
              <a:t>available to the senate</a:t>
            </a:r>
            <a:r>
              <a:rPr lang="en-US" dirty="0">
                <a:solidFill>
                  <a:srgbClr val="404040"/>
                </a:solidFill>
                <a:latin typeface="Times New Roman"/>
                <a:ea typeface="Times New Roman"/>
                <a:cs typeface="Times New Roman"/>
                <a:sym typeface="Times New Roman"/>
              </a:rPr>
              <a:t>. </a:t>
            </a:r>
          </a:p>
          <a:p>
            <a:pPr marL="694249" lvl="1" indent="-228594">
              <a:lnSpc>
                <a:spcPct val="90000"/>
              </a:lnSpc>
              <a:spcBef>
                <a:spcPts val="533"/>
              </a:spcBef>
              <a:spcAft>
                <a:spcPts val="0"/>
              </a:spcAft>
              <a:buClr>
                <a:srgbClr val="0070C0"/>
              </a:buClr>
              <a:buSzPts val="2100"/>
              <a:buFont typeface="Arial"/>
              <a:buChar char="•"/>
            </a:pPr>
            <a:r>
              <a:rPr lang="en-US" dirty="0">
                <a:solidFill>
                  <a:srgbClr val="404040"/>
                </a:solidFill>
                <a:latin typeface="Times New Roman"/>
                <a:ea typeface="Times New Roman"/>
                <a:cs typeface="Times New Roman"/>
                <a:sym typeface="Times New Roman"/>
              </a:rPr>
              <a:t>Work with the administration to put </a:t>
            </a:r>
            <a:r>
              <a:rPr lang="en-US" b="1" dirty="0">
                <a:solidFill>
                  <a:srgbClr val="404040"/>
                </a:solidFill>
                <a:latin typeface="Times New Roman"/>
                <a:ea typeface="Times New Roman"/>
                <a:cs typeface="Times New Roman"/>
                <a:sym typeface="Times New Roman"/>
              </a:rPr>
              <a:t>in writing any budget agreements </a:t>
            </a:r>
            <a:r>
              <a:rPr lang="en-US" dirty="0">
                <a:solidFill>
                  <a:srgbClr val="404040"/>
                </a:solidFill>
                <a:latin typeface="Times New Roman"/>
                <a:ea typeface="Times New Roman"/>
                <a:cs typeface="Times New Roman"/>
                <a:sym typeface="Times New Roman"/>
              </a:rPr>
              <a:t>to fund the senate. Informal agreements have a habit of disappearing with rapidly shifting administration members. </a:t>
            </a:r>
            <a:endParaRPr lang="en-US" dirty="0">
              <a:solidFill>
                <a:srgbClr val="404040"/>
              </a:solidFill>
              <a:latin typeface="Arial"/>
              <a:ea typeface="Arial"/>
              <a:cs typeface="Arial"/>
              <a:sym typeface="Arial"/>
            </a:endParaRPr>
          </a:p>
          <a:p>
            <a:pPr marL="694249" lvl="1" indent="-228594">
              <a:lnSpc>
                <a:spcPct val="90000"/>
              </a:lnSpc>
              <a:spcBef>
                <a:spcPts val="533"/>
              </a:spcBef>
              <a:spcAft>
                <a:spcPts val="0"/>
              </a:spcAft>
              <a:buClr>
                <a:srgbClr val="0070C0"/>
              </a:buClr>
              <a:buSzPts val="2100"/>
              <a:buFont typeface="Arial"/>
              <a:buChar char="•"/>
            </a:pPr>
            <a:r>
              <a:rPr lang="en-US" dirty="0">
                <a:solidFill>
                  <a:srgbClr val="404040"/>
                </a:solidFill>
                <a:latin typeface="Times New Roman"/>
                <a:ea typeface="Times New Roman"/>
                <a:cs typeface="Times New Roman"/>
                <a:sym typeface="Times New Roman"/>
              </a:rPr>
              <a:t>Justify to the college administration </a:t>
            </a:r>
            <a:r>
              <a:rPr lang="en-US" b="1" dirty="0">
                <a:solidFill>
                  <a:srgbClr val="404040"/>
                </a:solidFill>
                <a:latin typeface="Times New Roman"/>
                <a:ea typeface="Times New Roman"/>
                <a:cs typeface="Times New Roman"/>
                <a:sym typeface="Times New Roman"/>
              </a:rPr>
              <a:t>why</a:t>
            </a:r>
            <a:r>
              <a:rPr lang="en-US" dirty="0">
                <a:solidFill>
                  <a:srgbClr val="404040"/>
                </a:solidFill>
                <a:latin typeface="Times New Roman"/>
                <a:ea typeface="Times New Roman"/>
                <a:cs typeface="Times New Roman"/>
                <a:sym typeface="Times New Roman"/>
              </a:rPr>
              <a:t> inadequate resources may harm students, accreditation, campus climate, and effective participatory governance in order to convince the college to increase resources. </a:t>
            </a:r>
            <a:endParaRPr lang="en-US" dirty="0">
              <a:solidFill>
                <a:srgbClr val="404040"/>
              </a:solidFill>
              <a:latin typeface="Arial"/>
              <a:ea typeface="Arial"/>
              <a:cs typeface="Arial"/>
              <a:sym typeface="Arial"/>
            </a:endParaRPr>
          </a:p>
          <a:p>
            <a:endParaRPr lang="en-US" dirty="0"/>
          </a:p>
        </p:txBody>
      </p:sp>
      <p:pic>
        <p:nvPicPr>
          <p:cNvPr id="4" name="Picture 3">
            <a:extLst>
              <a:ext uri="{FF2B5EF4-FFF2-40B4-BE49-F238E27FC236}">
                <a16:creationId xmlns:a16="http://schemas.microsoft.com/office/drawing/2014/main" id="{D772C8A3-64BE-4369-9D47-7A5D1BAFB24A}"/>
              </a:ext>
            </a:extLst>
          </p:cNvPr>
          <p:cNvPicPr>
            <a:picLocks noChangeAspect="1"/>
          </p:cNvPicPr>
          <p:nvPr/>
        </p:nvPicPr>
        <p:blipFill>
          <a:blip r:embed="rId3"/>
          <a:stretch>
            <a:fillRect/>
          </a:stretch>
        </p:blipFill>
        <p:spPr>
          <a:xfrm>
            <a:off x="8148667" y="1798320"/>
            <a:ext cx="3511593" cy="428369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AC6B-40B9-448F-AF73-7B38E38B590A}"/>
              </a:ext>
            </a:extLst>
          </p:cNvPr>
          <p:cNvSpPr>
            <a:spLocks noGrp="1"/>
          </p:cNvSpPr>
          <p:nvPr>
            <p:ph type="title"/>
          </p:nvPr>
        </p:nvSpPr>
        <p:spPr>
          <a:xfrm>
            <a:off x="1277650" y="365125"/>
            <a:ext cx="10046043" cy="1325563"/>
          </a:xfrm>
        </p:spPr>
        <p:txBody>
          <a:bodyPr wrap="square" anchor="b">
            <a:normAutofit/>
          </a:bodyPr>
          <a:lstStyle/>
          <a:p>
            <a:r>
              <a:rPr lang="en-US" dirty="0"/>
              <a:t>Q&amp;A</a:t>
            </a:r>
          </a:p>
        </p:txBody>
      </p:sp>
      <p:pic>
        <p:nvPicPr>
          <p:cNvPr id="6" name="Content Placeholder 5" descr="Badge Question Mark with solid fill">
            <a:extLst>
              <a:ext uri="{FF2B5EF4-FFF2-40B4-BE49-F238E27FC236}">
                <a16:creationId xmlns:a16="http://schemas.microsoft.com/office/drawing/2014/main" id="{E4735C23-D61D-4C4E-9992-3C819B7784ED}"/>
              </a:ext>
            </a:extLst>
          </p:cNvPr>
          <p:cNvPicPr>
            <a:picLocks noGrp="1" noChangeAspect="1"/>
          </p:cNvPicPr>
          <p:nvPr>
            <p:ph sz="half" idx="1"/>
          </p:nvPr>
        </p:nvPicPr>
        <p:blipFill>
          <a:blip r:embed="rId3">
            <a:extLst>
              <a:ext uri="{96DAC541-7B7A-43D3-8B79-37D633B846F1}">
                <asvg:svgBlip xmlns:asvg="http://schemas.microsoft.com/office/drawing/2016/SVG/main" r:embed="rId4"/>
              </a:ext>
            </a:extLst>
          </a:blip>
          <a:stretch>
            <a:fillRect/>
          </a:stretch>
        </p:blipFill>
        <p:spPr>
          <a:xfrm>
            <a:off x="4097050" y="1798320"/>
            <a:ext cx="4419600" cy="4419600"/>
          </a:xfrm>
        </p:spPr>
      </p:pic>
      <p:sp>
        <p:nvSpPr>
          <p:cNvPr id="4" name="Slide Number Placeholder 3">
            <a:extLst>
              <a:ext uri="{FF2B5EF4-FFF2-40B4-BE49-F238E27FC236}">
                <a16:creationId xmlns:a16="http://schemas.microsoft.com/office/drawing/2014/main" id="{85E5F909-6B45-4DCF-B460-6DADAE4A12D8}"/>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384C949E-1E58-A146-8787-2A5DB0B69B3F}" type="slidenum">
              <a:rPr lang="en-US" altLang="en-US" smtClean="0"/>
              <a:pPr>
                <a:spcAft>
                  <a:spcPts val="600"/>
                </a:spcAft>
                <a:defRPr/>
              </a:pPr>
              <a:t>33</a:t>
            </a:fld>
            <a:endParaRPr lang="en-US" altLang="en-US"/>
          </a:p>
        </p:txBody>
      </p:sp>
    </p:spTree>
    <p:extLst>
      <p:ext uri="{BB962C8B-B14F-4D97-AF65-F5344CB8AC3E}">
        <p14:creationId xmlns:p14="http://schemas.microsoft.com/office/powerpoint/2010/main" val="495036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96"/>
          <p:cNvSpPr txBox="1"/>
          <p:nvPr/>
        </p:nvSpPr>
        <p:spPr>
          <a:xfrm>
            <a:off x="1066680" y="403560"/>
            <a:ext cx="10058040" cy="1685520"/>
          </a:xfrm>
          <a:prstGeom prst="rect">
            <a:avLst/>
          </a:prstGeom>
          <a:noFill/>
          <a:ln>
            <a:noFill/>
          </a:ln>
        </p:spPr>
        <p:txBody>
          <a:bodyPr spcFirstLastPara="1" wrap="square" lIns="91433" tIns="45700" rIns="91433" bIns="45700" anchor="b" anchorCtr="0">
            <a:noAutofit/>
          </a:bodyPr>
          <a:lstStyle/>
          <a:p>
            <a:pPr algn="ctr">
              <a:lnSpc>
                <a:spcPct val="90000"/>
              </a:lnSpc>
              <a:spcBef>
                <a:spcPts val="0"/>
              </a:spcBef>
              <a:spcAft>
                <a:spcPts val="0"/>
              </a:spcAft>
            </a:pPr>
            <a:r>
              <a:rPr lang="en" sz="3600">
                <a:solidFill>
                  <a:srgbClr val="FFFFFF"/>
                </a:solidFill>
                <a:latin typeface="Palatino"/>
                <a:ea typeface="Palatino"/>
                <a:cs typeface="Palatino"/>
                <a:sym typeface="Palatino"/>
              </a:rPr>
              <a:t>For more information contact:</a:t>
            </a:r>
            <a:endParaRPr sz="3600">
              <a:solidFill>
                <a:srgbClr val="E02826"/>
              </a:solidFill>
              <a:latin typeface="Arial"/>
              <a:ea typeface="Arial"/>
              <a:cs typeface="Arial"/>
              <a:sym typeface="Arial"/>
            </a:endParaRPr>
          </a:p>
        </p:txBody>
      </p:sp>
      <p:sp>
        <p:nvSpPr>
          <p:cNvPr id="524" name="Google Shape;524;p96"/>
          <p:cNvSpPr txBox="1"/>
          <p:nvPr/>
        </p:nvSpPr>
        <p:spPr>
          <a:xfrm>
            <a:off x="1066680" y="2662560"/>
            <a:ext cx="10058040" cy="3120120"/>
          </a:xfrm>
          <a:prstGeom prst="rect">
            <a:avLst/>
          </a:prstGeom>
          <a:noFill/>
          <a:ln>
            <a:noFill/>
          </a:ln>
        </p:spPr>
        <p:txBody>
          <a:bodyPr spcFirstLastPara="1" wrap="square" lIns="91433" tIns="45700" rIns="91433" bIns="45700" anchor="t" anchorCtr="0">
            <a:noAutofit/>
          </a:bodyPr>
          <a:lstStyle/>
          <a:p>
            <a:pPr algn="ctr">
              <a:lnSpc>
                <a:spcPct val="90000"/>
              </a:lnSpc>
              <a:spcBef>
                <a:spcPts val="0"/>
              </a:spcBef>
              <a:spcAft>
                <a:spcPts val="0"/>
              </a:spcAft>
            </a:pPr>
            <a:endParaRPr sz="2400">
              <a:solidFill>
                <a:srgbClr val="404040"/>
              </a:solidFill>
              <a:latin typeface="Arial"/>
              <a:ea typeface="Arial"/>
              <a:cs typeface="Arial"/>
              <a:sym typeface="Arial"/>
            </a:endParaRPr>
          </a:p>
          <a:p>
            <a:pPr algn="ctr">
              <a:lnSpc>
                <a:spcPct val="90000"/>
              </a:lnSpc>
              <a:spcBef>
                <a:spcPts val="1067"/>
              </a:spcBef>
              <a:spcAft>
                <a:spcPts val="0"/>
              </a:spcAft>
            </a:pPr>
            <a:r>
              <a:rPr lang="en" sz="6000" u="sng">
                <a:solidFill>
                  <a:schemeClr val="hlink"/>
                </a:solidFill>
                <a:latin typeface="Arial"/>
                <a:ea typeface="Arial"/>
                <a:cs typeface="Arial"/>
                <a:sym typeface="Arial"/>
                <a:hlinkClick r:id="rId3"/>
              </a:rPr>
              <a:t>info@asccc.org</a:t>
            </a:r>
            <a:endParaRPr sz="6000">
              <a:solidFill>
                <a:srgbClr val="404040"/>
              </a:solidFill>
              <a:latin typeface="Arial"/>
              <a:ea typeface="Arial"/>
              <a:cs typeface="Arial"/>
              <a:sym typeface="Arial"/>
            </a:endParaRPr>
          </a:p>
          <a:p>
            <a:pPr>
              <a:lnSpc>
                <a:spcPct val="90000"/>
              </a:lnSpc>
              <a:spcBef>
                <a:spcPts val="1067"/>
              </a:spcBef>
              <a:spcAft>
                <a:spcPts val="0"/>
              </a:spcAft>
            </a:pPr>
            <a:endParaRPr sz="6000">
              <a:solidFill>
                <a:srgbClr val="404040"/>
              </a:solidFill>
              <a:latin typeface="Arial"/>
              <a:ea typeface="Arial"/>
              <a:cs typeface="Arial"/>
              <a:sym typeface="Arial"/>
            </a:endParaRPr>
          </a:p>
        </p:txBody>
      </p:sp>
      <p:sp>
        <p:nvSpPr>
          <p:cNvPr id="525" name="Google Shape;525;p96"/>
          <p:cNvSpPr txBox="1"/>
          <p:nvPr/>
        </p:nvSpPr>
        <p:spPr>
          <a:xfrm>
            <a:off x="8381880" y="6356520"/>
            <a:ext cx="2742840" cy="364680"/>
          </a:xfrm>
          <a:prstGeom prst="rect">
            <a:avLst/>
          </a:prstGeom>
          <a:noFill/>
          <a:ln>
            <a:noFill/>
          </a:ln>
        </p:spPr>
        <p:txBody>
          <a:bodyPr spcFirstLastPara="1" wrap="square" lIns="91433" tIns="45700" rIns="0" bIns="45700" anchor="ctr" anchorCtr="0">
            <a:noAutofit/>
          </a:bodyPr>
          <a:lstStyle/>
          <a:p>
            <a:pPr algn="r">
              <a:spcBef>
                <a:spcPts val="0"/>
              </a:spcBef>
              <a:spcAft>
                <a:spcPts val="0"/>
              </a:spcAft>
            </a:pPr>
            <a:fld id="{00000000-1234-1234-1234-123412341234}" type="slidenum">
              <a:rPr lang="en" sz="1067">
                <a:solidFill>
                  <a:srgbClr val="888888"/>
                </a:solidFill>
                <a:latin typeface="Arial"/>
                <a:ea typeface="Arial"/>
                <a:cs typeface="Arial"/>
                <a:sym typeface="Arial"/>
              </a:rPr>
              <a:pPr algn="r">
                <a:spcBef>
                  <a:spcPts val="0"/>
                </a:spcBef>
                <a:spcAft>
                  <a:spcPts val="0"/>
                </a:spcAft>
              </a:pPr>
              <a:t>34</a:t>
            </a:fld>
            <a:endParaRPr sz="1067">
              <a:solidFill>
                <a:schemeClr val="dk1"/>
              </a:solidFill>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95"/>
          <p:cNvSpPr txBox="1"/>
          <p:nvPr/>
        </p:nvSpPr>
        <p:spPr>
          <a:xfrm>
            <a:off x="2233628" y="576932"/>
            <a:ext cx="10058040" cy="1685520"/>
          </a:xfrm>
          <a:prstGeom prst="rect">
            <a:avLst/>
          </a:prstGeom>
          <a:noFill/>
          <a:ln>
            <a:noFill/>
          </a:ln>
        </p:spPr>
        <p:txBody>
          <a:bodyPr spcFirstLastPara="1" wrap="square" lIns="91433" tIns="45700" rIns="91433" bIns="45700" anchor="b" anchorCtr="0">
            <a:noAutofit/>
          </a:bodyPr>
          <a:lstStyle/>
          <a:p>
            <a:pPr algn="ctr">
              <a:lnSpc>
                <a:spcPct val="90000"/>
              </a:lnSpc>
              <a:spcBef>
                <a:spcPts val="0"/>
              </a:spcBef>
              <a:spcAft>
                <a:spcPts val="0"/>
              </a:spcAft>
            </a:pPr>
            <a:endParaRPr sz="3600" dirty="0">
              <a:solidFill>
                <a:srgbClr val="E02826"/>
              </a:solidFill>
              <a:latin typeface="Arial"/>
              <a:ea typeface="Arial"/>
              <a:cs typeface="Arial"/>
              <a:sym typeface="Arial"/>
            </a:endParaRPr>
          </a:p>
        </p:txBody>
      </p:sp>
      <p:sp>
        <p:nvSpPr>
          <p:cNvPr id="518" name="Google Shape;518;p95"/>
          <p:cNvSpPr txBox="1"/>
          <p:nvPr/>
        </p:nvSpPr>
        <p:spPr>
          <a:xfrm>
            <a:off x="8381880" y="6356520"/>
            <a:ext cx="2742840" cy="364680"/>
          </a:xfrm>
          <a:prstGeom prst="rect">
            <a:avLst/>
          </a:prstGeom>
          <a:noFill/>
          <a:ln>
            <a:noFill/>
          </a:ln>
        </p:spPr>
        <p:txBody>
          <a:bodyPr spcFirstLastPara="1" wrap="square" lIns="91433" tIns="45700" rIns="0" bIns="45700" anchor="ctr" anchorCtr="0">
            <a:noAutofit/>
          </a:bodyPr>
          <a:lstStyle/>
          <a:p>
            <a:pPr algn="r">
              <a:spcBef>
                <a:spcPts val="0"/>
              </a:spcBef>
              <a:spcAft>
                <a:spcPts val="0"/>
              </a:spcAft>
            </a:pPr>
            <a:fld id="{00000000-1234-1234-1234-123412341234}" type="slidenum">
              <a:rPr lang="en" sz="1067">
                <a:solidFill>
                  <a:srgbClr val="888888"/>
                </a:solidFill>
                <a:latin typeface="Arial"/>
                <a:ea typeface="Arial"/>
                <a:cs typeface="Arial"/>
                <a:sym typeface="Arial"/>
              </a:rPr>
              <a:pPr algn="r">
                <a:spcBef>
                  <a:spcPts val="0"/>
                </a:spcBef>
                <a:spcAft>
                  <a:spcPts val="0"/>
                </a:spcAft>
              </a:pPr>
              <a:t>35</a:t>
            </a:fld>
            <a:endParaRPr sz="1067">
              <a:solidFill>
                <a:schemeClr val="dk1"/>
              </a:solidFill>
              <a:latin typeface="Times New Roman"/>
              <a:ea typeface="Times New Roman"/>
              <a:cs typeface="Times New Roman"/>
              <a:sym typeface="Times New Roman"/>
            </a:endParaRPr>
          </a:p>
        </p:txBody>
      </p:sp>
      <p:sp>
        <p:nvSpPr>
          <p:cNvPr id="2" name="Title 1">
            <a:extLst>
              <a:ext uri="{FF2B5EF4-FFF2-40B4-BE49-F238E27FC236}">
                <a16:creationId xmlns:a16="http://schemas.microsoft.com/office/drawing/2014/main" id="{AC7B89A0-A37A-49B3-BC9D-D9B32E49BCCE}"/>
              </a:ext>
            </a:extLst>
          </p:cNvPr>
          <p:cNvSpPr>
            <a:spLocks noGrp="1"/>
          </p:cNvSpPr>
          <p:nvPr>
            <p:ph type="title"/>
          </p:nvPr>
        </p:nvSpPr>
        <p:spPr>
          <a:xfrm>
            <a:off x="2514121" y="-123763"/>
            <a:ext cx="8793479" cy="1685768"/>
          </a:xfrm>
        </p:spPr>
        <p:txBody>
          <a:bodyPr/>
          <a:lstStyle/>
          <a:p>
            <a:r>
              <a:rPr lang="en-US" sz="3600" dirty="0">
                <a:solidFill>
                  <a:srgbClr val="FFFFFF"/>
                </a:solidFill>
                <a:latin typeface="Palatino"/>
                <a:ea typeface="Palatino"/>
                <a:cs typeface="Palatino"/>
                <a:sym typeface="Palatino"/>
              </a:rPr>
              <a:t>Resources</a:t>
            </a:r>
            <a:endParaRPr lang="en-US" dirty="0"/>
          </a:p>
        </p:txBody>
      </p:sp>
      <p:sp>
        <p:nvSpPr>
          <p:cNvPr id="3" name="Content Placeholder 2">
            <a:extLst>
              <a:ext uri="{FF2B5EF4-FFF2-40B4-BE49-F238E27FC236}">
                <a16:creationId xmlns:a16="http://schemas.microsoft.com/office/drawing/2014/main" id="{CDA4E4E4-F19E-4C09-A4F0-427054169587}"/>
              </a:ext>
            </a:extLst>
          </p:cNvPr>
          <p:cNvSpPr>
            <a:spLocks noGrp="1"/>
          </p:cNvSpPr>
          <p:nvPr>
            <p:ph idx="1"/>
          </p:nvPr>
        </p:nvSpPr>
        <p:spPr>
          <a:xfrm>
            <a:off x="1084697" y="2645924"/>
            <a:ext cx="10523806" cy="4212076"/>
          </a:xfrm>
        </p:spPr>
        <p:txBody>
          <a:bodyPr/>
          <a:lstStyle/>
          <a:p>
            <a:pPr>
              <a:lnSpc>
                <a:spcPct val="90000"/>
              </a:lnSpc>
              <a:spcBef>
                <a:spcPts val="0"/>
              </a:spcBef>
              <a:spcAft>
                <a:spcPts val="0"/>
              </a:spcAft>
            </a:pPr>
            <a:r>
              <a:rPr lang="en-US" sz="2000" dirty="0">
                <a:solidFill>
                  <a:srgbClr val="404040"/>
                </a:solidFill>
                <a:latin typeface="+mn-lt"/>
                <a:ea typeface="Arial"/>
                <a:cs typeface="Arial"/>
                <a:sym typeface="Arial"/>
              </a:rPr>
              <a:t>ASCCC Budget Processes and the Faculty Role </a:t>
            </a:r>
            <a:r>
              <a:rPr lang="en-US" sz="2000" u="sng" dirty="0">
                <a:solidFill>
                  <a:schemeClr val="hlink"/>
                </a:solidFill>
                <a:latin typeface="+mn-lt"/>
                <a:ea typeface="Arial"/>
                <a:cs typeface="Arial"/>
                <a:sym typeface="Arial"/>
                <a:hlinkClick r:id="rId3"/>
              </a:rPr>
              <a:t>https://asccc.org/sites/default/files/BudgetProcess_FacultyRole.pdf</a:t>
            </a:r>
            <a:endParaRPr lang="en-US" sz="2000" dirty="0">
              <a:solidFill>
                <a:srgbClr val="404040"/>
              </a:solidFill>
              <a:latin typeface="+mn-lt"/>
              <a:ea typeface="Arial"/>
              <a:cs typeface="Arial"/>
              <a:sym typeface="Arial"/>
            </a:endParaRPr>
          </a:p>
          <a:p>
            <a:pPr>
              <a:lnSpc>
                <a:spcPct val="90000"/>
              </a:lnSpc>
              <a:spcBef>
                <a:spcPts val="1067"/>
              </a:spcBef>
              <a:spcAft>
                <a:spcPts val="0"/>
              </a:spcAft>
            </a:pPr>
            <a:r>
              <a:rPr lang="en-US" sz="2000" dirty="0">
                <a:solidFill>
                  <a:srgbClr val="404040"/>
                </a:solidFill>
                <a:latin typeface="+mn-lt"/>
                <a:ea typeface="Arial"/>
                <a:cs typeface="Arial"/>
                <a:sym typeface="Arial"/>
              </a:rPr>
              <a:t>ASCCC Local Senates Handbook (2020)</a:t>
            </a:r>
            <a:endParaRPr lang="en-US" sz="2000" dirty="0">
              <a:latin typeface="+mn-lt"/>
            </a:endParaRPr>
          </a:p>
          <a:p>
            <a:pPr>
              <a:lnSpc>
                <a:spcPct val="90000"/>
              </a:lnSpc>
              <a:spcBef>
                <a:spcPts val="1067"/>
              </a:spcBef>
              <a:spcAft>
                <a:spcPts val="0"/>
              </a:spcAft>
            </a:pPr>
            <a:r>
              <a:rPr lang="en-US" sz="2000" u="sng" dirty="0">
                <a:solidFill>
                  <a:schemeClr val="hlink"/>
                </a:solidFill>
                <a:latin typeface="+mn-lt"/>
                <a:ea typeface="Arial"/>
                <a:cs typeface="Arial"/>
                <a:sym typeface="Arial"/>
                <a:hlinkClick r:id="rId4"/>
              </a:rPr>
              <a:t>https://asccc.org/sites/default/files/ASCCC_Local-Senates-Handbook_2020_Apub.pdf</a:t>
            </a:r>
            <a:endParaRPr lang="en-US" sz="2000" dirty="0">
              <a:solidFill>
                <a:srgbClr val="404040"/>
              </a:solidFill>
              <a:latin typeface="+mn-lt"/>
              <a:ea typeface="Arial"/>
              <a:cs typeface="Arial"/>
              <a:sym typeface="Arial"/>
            </a:endParaRPr>
          </a:p>
          <a:p>
            <a:pPr>
              <a:lnSpc>
                <a:spcPct val="90000"/>
              </a:lnSpc>
              <a:spcBef>
                <a:spcPts val="1067"/>
              </a:spcBef>
              <a:spcAft>
                <a:spcPts val="0"/>
              </a:spcAft>
            </a:pPr>
            <a:r>
              <a:rPr lang="en-US" sz="2000" dirty="0">
                <a:solidFill>
                  <a:srgbClr val="404040"/>
                </a:solidFill>
                <a:latin typeface="+mn-lt"/>
                <a:ea typeface="Arial"/>
                <a:cs typeface="Arial"/>
                <a:sym typeface="Arial"/>
              </a:rPr>
              <a:t>CCCCO Student Centered Funding Formula </a:t>
            </a:r>
            <a:endParaRPr lang="en-US" sz="2000" dirty="0">
              <a:latin typeface="+mn-lt"/>
            </a:endParaRPr>
          </a:p>
          <a:p>
            <a:pPr>
              <a:lnSpc>
                <a:spcPct val="90000"/>
              </a:lnSpc>
              <a:spcBef>
                <a:spcPts val="1067"/>
              </a:spcBef>
              <a:spcAft>
                <a:spcPts val="0"/>
              </a:spcAft>
            </a:pPr>
            <a:r>
              <a:rPr lang="en-US" sz="2000" u="sng" dirty="0">
                <a:solidFill>
                  <a:schemeClr val="hlink"/>
                </a:solidFill>
                <a:latin typeface="+mn-lt"/>
                <a:ea typeface="Arial"/>
                <a:cs typeface="Arial"/>
                <a:sym typeface="Arial"/>
                <a:hlinkClick r:id="rId5"/>
              </a:rPr>
              <a:t>https://www.cccco.edu/About-Us/Chancellors-Office/Divisions/College-Finance-and-Facilities-Planning/Student-Centered-Funding-Formula</a:t>
            </a:r>
            <a:endParaRPr lang="en-US" sz="2000" u="sng" dirty="0">
              <a:solidFill>
                <a:schemeClr val="hlink"/>
              </a:solidFill>
              <a:latin typeface="+mn-lt"/>
              <a:ea typeface="Arial"/>
              <a:cs typeface="Arial"/>
              <a:sym typeface="Arial"/>
            </a:endParaRPr>
          </a:p>
          <a:p>
            <a:pPr>
              <a:lnSpc>
                <a:spcPct val="90000"/>
              </a:lnSpc>
              <a:spcBef>
                <a:spcPts val="1067"/>
              </a:spcBef>
              <a:spcAft>
                <a:spcPts val="0"/>
              </a:spcAft>
            </a:pPr>
            <a:r>
              <a:rPr lang="en-US" sz="2000" dirty="0">
                <a:latin typeface="+mn-lt"/>
                <a:sym typeface="Arial"/>
              </a:rPr>
              <a:t>SSCCC Antiracism Student Plan of Action</a:t>
            </a:r>
            <a:endParaRPr lang="en-US" sz="2000" dirty="0">
              <a:latin typeface="+mn-lt"/>
              <a:sym typeface="Arial"/>
              <a:hlinkClick r:id="rId6"/>
            </a:endParaRPr>
          </a:p>
          <a:p>
            <a:pPr>
              <a:lnSpc>
                <a:spcPct val="90000"/>
              </a:lnSpc>
              <a:spcBef>
                <a:spcPts val="1067"/>
              </a:spcBef>
              <a:spcAft>
                <a:spcPts val="0"/>
              </a:spcAft>
            </a:pPr>
            <a:r>
              <a:rPr lang="en-US" sz="2000" dirty="0">
                <a:solidFill>
                  <a:srgbClr val="404040"/>
                </a:solidFill>
                <a:latin typeface="+mn-lt"/>
                <a:ea typeface="Arial"/>
                <a:cs typeface="Arial"/>
                <a:sym typeface="Arial"/>
                <a:hlinkClick r:id="rId6"/>
              </a:rPr>
              <a:t>https://studentsenateccc.org/news-events/newsroom/newsroom.html/article/2020/09/06/ssccc-anti-racism-a-student-plan-of-action</a:t>
            </a:r>
            <a:r>
              <a:rPr lang="en-US" sz="2000" u="sng" dirty="0">
                <a:solidFill>
                  <a:schemeClr val="hlink"/>
                </a:solidFill>
                <a:latin typeface="+mn-lt"/>
                <a:ea typeface="Arial"/>
                <a:cs typeface="Arial"/>
                <a:sym typeface="Arial"/>
              </a:rPr>
              <a:t> </a:t>
            </a:r>
            <a:endParaRPr lang="en-US" sz="2000" dirty="0">
              <a:solidFill>
                <a:srgbClr val="404040"/>
              </a:solidFill>
              <a:latin typeface="+mn-lt"/>
              <a:ea typeface="Arial"/>
              <a:cs typeface="Arial"/>
              <a:sym typeface="Arial"/>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68"/>
          <p:cNvSpPr txBox="1">
            <a:spLocks noGrp="1"/>
          </p:cNvSpPr>
          <p:nvPr>
            <p:ph type="title"/>
          </p:nvPr>
        </p:nvSpPr>
        <p:spPr>
          <a:xfrm>
            <a:off x="1277650" y="365125"/>
            <a:ext cx="10046043" cy="1325563"/>
          </a:xfrm>
        </p:spPr>
        <p:txBody>
          <a:bodyPr spcFirstLastPara="1" vert="horz" wrap="square" lIns="121900" tIns="121900" rIns="121900" bIns="121900" numCol="1" anchor="b" anchorCtr="0" compatLnSpc="1">
            <a:prstTxWarp prst="textNoShape">
              <a:avLst/>
            </a:prstTxWarp>
            <a:normAutofit/>
          </a:bodyPr>
          <a:lstStyle/>
          <a:p>
            <a:r>
              <a:rPr lang="en"/>
              <a:t>Topics</a:t>
            </a:r>
            <a:endParaRPr/>
          </a:p>
        </p:txBody>
      </p:sp>
      <p:sp>
        <p:nvSpPr>
          <p:cNvPr id="97" name="Slide Number Placeholder 3">
            <a:extLst>
              <a:ext uri="{FF2B5EF4-FFF2-40B4-BE49-F238E27FC236}">
                <a16:creationId xmlns:a16="http://schemas.microsoft.com/office/drawing/2014/main" id="{6CE31A7E-0775-4A19-A755-B530E3E1A2BC}"/>
              </a:ext>
            </a:extLst>
          </p:cNvPr>
          <p:cNvSpPr>
            <a:spLocks noGrp="1"/>
          </p:cNvSpPr>
          <p:nvPr>
            <p:ph type="sldNum" sz="quarter" idx="10"/>
          </p:nvPr>
        </p:nvSpPr>
        <p:spPr>
          <a:xfrm>
            <a:off x="10437813" y="6356350"/>
            <a:ext cx="915987" cy="365125"/>
          </a:xfrm>
        </p:spPr>
        <p:txBody>
          <a:bodyPr/>
          <a:lstStyle/>
          <a:p>
            <a:pPr>
              <a:spcAft>
                <a:spcPts val="600"/>
              </a:spcAft>
              <a:defRPr/>
            </a:pPr>
            <a:fld id="{384C949E-1E58-A146-8787-2A5DB0B69B3F}" type="slidenum">
              <a:rPr lang="en-US" altLang="en-US"/>
              <a:pPr>
                <a:spcAft>
                  <a:spcPts val="600"/>
                </a:spcAft>
                <a:defRPr/>
              </a:pPr>
              <a:t>4</a:t>
            </a:fld>
            <a:endParaRPr lang="en-US" altLang="en-US"/>
          </a:p>
        </p:txBody>
      </p:sp>
      <p:graphicFrame>
        <p:nvGraphicFramePr>
          <p:cNvPr id="285" name="Google Shape;283;p68">
            <a:extLst>
              <a:ext uri="{FF2B5EF4-FFF2-40B4-BE49-F238E27FC236}">
                <a16:creationId xmlns:a16="http://schemas.microsoft.com/office/drawing/2014/main" id="{00C56214-48E3-43CD-A942-2831DA9159AF}"/>
              </a:ext>
            </a:extLst>
          </p:cNvPr>
          <p:cNvGraphicFramePr/>
          <p:nvPr>
            <p:extLst>
              <p:ext uri="{D42A27DB-BD31-4B8C-83A1-F6EECF244321}">
                <p14:modId xmlns:p14="http://schemas.microsoft.com/office/powerpoint/2010/main" val="2857816542"/>
              </p:ext>
            </p:extLst>
          </p:nvPr>
        </p:nvGraphicFramePr>
        <p:xfrm>
          <a:off x="1277650" y="1798320"/>
          <a:ext cx="10058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9B2FD-14E7-4BD8-B3F3-7D8C8CBD175D}"/>
              </a:ext>
            </a:extLst>
          </p:cNvPr>
          <p:cNvSpPr>
            <a:spLocks noGrp="1"/>
          </p:cNvSpPr>
          <p:nvPr>
            <p:ph type="title"/>
          </p:nvPr>
        </p:nvSpPr>
        <p:spPr/>
        <p:txBody>
          <a:bodyPr/>
          <a:lstStyle/>
          <a:p>
            <a:r>
              <a:rPr lang="en-US" dirty="0"/>
              <a:t>Use </a:t>
            </a:r>
            <a:r>
              <a:rPr lang="en-US" dirty="0" err="1"/>
              <a:t>Pathable</a:t>
            </a:r>
            <a:r>
              <a:rPr lang="en-US" dirty="0"/>
              <a:t> Chat </a:t>
            </a:r>
          </a:p>
        </p:txBody>
      </p:sp>
      <p:pic>
        <p:nvPicPr>
          <p:cNvPr id="6" name="Content Placeholder 5">
            <a:extLst>
              <a:ext uri="{FF2B5EF4-FFF2-40B4-BE49-F238E27FC236}">
                <a16:creationId xmlns:a16="http://schemas.microsoft.com/office/drawing/2014/main" id="{DB8B5197-17CA-4C03-B970-D01E895B3713}"/>
              </a:ext>
            </a:extLst>
          </p:cNvPr>
          <p:cNvPicPr>
            <a:picLocks noGrp="1" noChangeAspect="1"/>
          </p:cNvPicPr>
          <p:nvPr>
            <p:ph sz="half" idx="1"/>
          </p:nvPr>
        </p:nvPicPr>
        <p:blipFill>
          <a:blip r:embed="rId3"/>
          <a:stretch>
            <a:fillRect/>
          </a:stretch>
        </p:blipFill>
        <p:spPr>
          <a:xfrm>
            <a:off x="2596835" y="1798638"/>
            <a:ext cx="7420605" cy="4419600"/>
          </a:xfrm>
        </p:spPr>
      </p:pic>
      <p:sp>
        <p:nvSpPr>
          <p:cNvPr id="4" name="Slide Number Placeholder 3">
            <a:extLst>
              <a:ext uri="{FF2B5EF4-FFF2-40B4-BE49-F238E27FC236}">
                <a16:creationId xmlns:a16="http://schemas.microsoft.com/office/drawing/2014/main" id="{FF0FF02E-1569-45D1-ABBE-A34C69444511}"/>
              </a:ext>
            </a:extLst>
          </p:cNvPr>
          <p:cNvSpPr>
            <a:spLocks noGrp="1"/>
          </p:cNvSpPr>
          <p:nvPr>
            <p:ph type="sldNum" sz="quarter" idx="10"/>
          </p:nvPr>
        </p:nvSpPr>
        <p:spPr/>
        <p:txBody>
          <a:bodyPr/>
          <a:lstStyle/>
          <a:p>
            <a:pPr>
              <a:defRPr/>
            </a:pPr>
            <a:fld id="{384C949E-1E58-A146-8787-2A5DB0B69B3F}" type="slidenum">
              <a:rPr lang="en-US" altLang="en-US" smtClean="0"/>
              <a:pPr>
                <a:defRPr/>
              </a:pPr>
              <a:t>5</a:t>
            </a:fld>
            <a:endParaRPr lang="en-US" altLang="en-US"/>
          </a:p>
        </p:txBody>
      </p:sp>
      <p:cxnSp>
        <p:nvCxnSpPr>
          <p:cNvPr id="8" name="Straight Arrow Connector 7">
            <a:extLst>
              <a:ext uri="{FF2B5EF4-FFF2-40B4-BE49-F238E27FC236}">
                <a16:creationId xmlns:a16="http://schemas.microsoft.com/office/drawing/2014/main" id="{577E9B64-3F9D-4983-B040-A57C198B0588}"/>
              </a:ext>
            </a:extLst>
          </p:cNvPr>
          <p:cNvCxnSpPr/>
          <p:nvPr/>
        </p:nvCxnSpPr>
        <p:spPr>
          <a:xfrm>
            <a:off x="6023295" y="2306972"/>
            <a:ext cx="578841" cy="132546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33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77"/>
          <p:cNvSpPr txBox="1"/>
          <p:nvPr/>
        </p:nvSpPr>
        <p:spPr>
          <a:xfrm>
            <a:off x="8610480" y="6356520"/>
            <a:ext cx="2742840" cy="364680"/>
          </a:xfrm>
          <a:prstGeom prst="rect">
            <a:avLst/>
          </a:prstGeom>
          <a:noFill/>
          <a:ln>
            <a:noFill/>
          </a:ln>
        </p:spPr>
        <p:txBody>
          <a:bodyPr spcFirstLastPara="1" wrap="square" lIns="91433" tIns="45700" rIns="0" bIns="45700" anchor="ctr" anchorCtr="0">
            <a:noAutofit/>
          </a:bodyPr>
          <a:lstStyle/>
          <a:p>
            <a:pPr algn="r">
              <a:spcBef>
                <a:spcPts val="0"/>
              </a:spcBef>
              <a:spcAft>
                <a:spcPts val="0"/>
              </a:spcAft>
            </a:pPr>
            <a:fld id="{00000000-1234-1234-1234-123412341234}" type="slidenum">
              <a:rPr lang="en" sz="1067">
                <a:solidFill>
                  <a:srgbClr val="888888"/>
                </a:solidFill>
                <a:latin typeface="Arial"/>
                <a:ea typeface="Arial"/>
                <a:cs typeface="Arial"/>
                <a:sym typeface="Arial"/>
              </a:rPr>
              <a:pPr algn="r">
                <a:spcBef>
                  <a:spcPts val="0"/>
                </a:spcBef>
                <a:spcAft>
                  <a:spcPts val="0"/>
                </a:spcAft>
              </a:pPr>
              <a:t>6</a:t>
            </a:fld>
            <a:endParaRPr sz="1067">
              <a:solidFill>
                <a:schemeClr val="dk1"/>
              </a:solidFill>
              <a:latin typeface="Times New Roman"/>
              <a:ea typeface="Times New Roman"/>
              <a:cs typeface="Times New Roman"/>
              <a:sym typeface="Times New Roman"/>
            </a:endParaRPr>
          </a:p>
        </p:txBody>
      </p:sp>
      <p:pic>
        <p:nvPicPr>
          <p:cNvPr id="349" name="Google Shape;349;p77"/>
          <p:cNvPicPr preferRelativeResize="0"/>
          <p:nvPr/>
        </p:nvPicPr>
        <p:blipFill rotWithShape="1">
          <a:blip r:embed="rId3">
            <a:alphaModFix/>
          </a:blip>
          <a:srcRect/>
          <a:stretch/>
        </p:blipFill>
        <p:spPr>
          <a:xfrm>
            <a:off x="799560" y="388080"/>
            <a:ext cx="10592280" cy="6469560"/>
          </a:xfrm>
          <a:prstGeom prst="rect">
            <a:avLst/>
          </a:prstGeom>
          <a:noFill/>
          <a:ln>
            <a:noFill/>
          </a:ln>
        </p:spPr>
      </p:pic>
      <p:sp>
        <p:nvSpPr>
          <p:cNvPr id="350" name="Google Shape;350;p77"/>
          <p:cNvSpPr/>
          <p:nvPr/>
        </p:nvSpPr>
        <p:spPr>
          <a:xfrm>
            <a:off x="3336938" y="141480"/>
            <a:ext cx="4414320" cy="516960"/>
          </a:xfrm>
          <a:prstGeom prst="rect">
            <a:avLst/>
          </a:prstGeom>
          <a:noFill/>
          <a:ln>
            <a:noFill/>
          </a:ln>
        </p:spPr>
        <p:txBody>
          <a:bodyPr spcFirstLastPara="1" wrap="square" lIns="90000" tIns="45000" rIns="90000" bIns="45000" anchor="t" anchorCtr="0">
            <a:noAutofit/>
          </a:bodyPr>
          <a:lstStyle/>
          <a:p>
            <a:pPr algn="ctr">
              <a:spcBef>
                <a:spcPts val="0"/>
              </a:spcBef>
              <a:spcAft>
                <a:spcPts val="0"/>
              </a:spcAft>
            </a:pPr>
            <a:r>
              <a:rPr lang="en" sz="2800" dirty="0">
                <a:solidFill>
                  <a:srgbClr val="000000"/>
                </a:solidFill>
                <a:latin typeface="Arial"/>
                <a:ea typeface="Arial"/>
                <a:cs typeface="Arial"/>
                <a:sym typeface="Arial"/>
              </a:rPr>
              <a:t>Budget Process</a:t>
            </a:r>
            <a:endParaRPr sz="2800"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78"/>
          <p:cNvSpPr/>
          <p:nvPr/>
        </p:nvSpPr>
        <p:spPr>
          <a:xfrm>
            <a:off x="0" y="0"/>
            <a:ext cx="12191760" cy="6857640"/>
          </a:xfrm>
          <a:prstGeom prst="rect">
            <a:avLst/>
          </a:prstGeom>
          <a:solidFill>
            <a:schemeClr val="lt1"/>
          </a:solidFill>
          <a:ln>
            <a:noFill/>
          </a:ln>
        </p:spPr>
        <p:txBody>
          <a:bodyPr spcFirstLastPara="1" wrap="square" lIns="91433" tIns="91433" rIns="91433" bIns="91433" anchor="ctr" anchorCtr="0">
            <a:noAutofit/>
          </a:bodyPr>
          <a:lstStyle/>
          <a:p>
            <a:pPr>
              <a:spcBef>
                <a:spcPts val="0"/>
              </a:spcBef>
              <a:spcAft>
                <a:spcPts val="0"/>
              </a:spcAft>
            </a:pPr>
            <a:endParaRPr/>
          </a:p>
        </p:txBody>
      </p:sp>
      <p:sp>
        <p:nvSpPr>
          <p:cNvPr id="357" name="Google Shape;357;p78"/>
          <p:cNvSpPr/>
          <p:nvPr/>
        </p:nvSpPr>
        <p:spPr>
          <a:xfrm>
            <a:off x="558360" y="259920"/>
            <a:ext cx="11167200" cy="5932800"/>
          </a:xfrm>
          <a:prstGeom prst="rect">
            <a:avLst/>
          </a:prstGeom>
          <a:solidFill>
            <a:schemeClr val="lt1"/>
          </a:solidFill>
          <a:ln w="25400" cap="flat" cmpd="sng">
            <a:solidFill>
              <a:srgbClr val="DEDEDE"/>
            </a:solidFill>
            <a:prstDash val="solid"/>
            <a:miter lim="8000"/>
            <a:headEnd type="none" w="sm" len="sm"/>
            <a:tailEnd type="none" w="sm" len="sm"/>
          </a:ln>
          <a:effectLst>
            <a:outerShdw blurRad="50800" dist="37674" dir="2700000" algn="tl" rotWithShape="0">
              <a:srgbClr val="C5C2C2">
                <a:alpha val="49803"/>
              </a:srgbClr>
            </a:outerShdw>
          </a:effectLst>
        </p:spPr>
        <p:txBody>
          <a:bodyPr spcFirstLastPara="1" wrap="square" lIns="91433" tIns="91433" rIns="91433" bIns="91433" anchor="ctr" anchorCtr="0">
            <a:noAutofit/>
          </a:bodyPr>
          <a:lstStyle/>
          <a:p>
            <a:pPr>
              <a:spcBef>
                <a:spcPts val="0"/>
              </a:spcBef>
              <a:spcAft>
                <a:spcPts val="0"/>
              </a:spcAft>
            </a:pPr>
            <a:endParaRPr/>
          </a:p>
        </p:txBody>
      </p:sp>
      <p:sp>
        <p:nvSpPr>
          <p:cNvPr id="358" name="Google Shape;358;p78"/>
          <p:cNvSpPr txBox="1"/>
          <p:nvPr/>
        </p:nvSpPr>
        <p:spPr>
          <a:xfrm>
            <a:off x="1115640" y="492622"/>
            <a:ext cx="10231920" cy="1014480"/>
          </a:xfrm>
          <a:prstGeom prst="rect">
            <a:avLst/>
          </a:prstGeom>
          <a:noFill/>
          <a:ln>
            <a:noFill/>
          </a:ln>
        </p:spPr>
        <p:txBody>
          <a:bodyPr spcFirstLastPara="1" wrap="square" lIns="91433" tIns="45700" rIns="91433" bIns="45700" anchor="ctr" anchorCtr="0">
            <a:normAutofit/>
          </a:bodyPr>
          <a:lstStyle/>
          <a:p>
            <a:pPr>
              <a:lnSpc>
                <a:spcPct val="90000"/>
              </a:lnSpc>
              <a:spcBef>
                <a:spcPts val="0"/>
              </a:spcBef>
              <a:spcAft>
                <a:spcPts val="0"/>
              </a:spcAft>
            </a:pPr>
            <a:r>
              <a:rPr lang="en" sz="3733" dirty="0">
                <a:solidFill>
                  <a:srgbClr val="E02826"/>
                </a:solidFill>
                <a:latin typeface="Arial"/>
                <a:ea typeface="Arial"/>
                <a:cs typeface="Arial"/>
                <a:sym typeface="Arial"/>
              </a:rPr>
              <a:t>2021-22 Budget Proposal and Impact</a:t>
            </a:r>
            <a:endParaRPr sz="1467" dirty="0"/>
          </a:p>
        </p:txBody>
      </p:sp>
      <p:sp>
        <p:nvSpPr>
          <p:cNvPr id="359" name="Google Shape;359;p78"/>
          <p:cNvSpPr/>
          <p:nvPr/>
        </p:nvSpPr>
        <p:spPr>
          <a:xfrm>
            <a:off x="498960" y="658440"/>
            <a:ext cx="127800" cy="703800"/>
          </a:xfrm>
          <a:prstGeom prst="rect">
            <a:avLst/>
          </a:prstGeom>
          <a:solidFill>
            <a:schemeClr val="accent2"/>
          </a:solidFill>
          <a:ln>
            <a:noFill/>
          </a:ln>
        </p:spPr>
        <p:txBody>
          <a:bodyPr spcFirstLastPara="1" wrap="square" lIns="91433" tIns="91433" rIns="91433" bIns="91433" anchor="ctr" anchorCtr="0">
            <a:noAutofit/>
          </a:bodyPr>
          <a:lstStyle/>
          <a:p>
            <a:pPr>
              <a:spcBef>
                <a:spcPts val="0"/>
              </a:spcBef>
              <a:spcAft>
                <a:spcPts val="0"/>
              </a:spcAft>
            </a:pPr>
            <a:endParaRPr/>
          </a:p>
        </p:txBody>
      </p:sp>
      <p:sp>
        <p:nvSpPr>
          <p:cNvPr id="360" name="Google Shape;360;p78"/>
          <p:cNvSpPr txBox="1"/>
          <p:nvPr/>
        </p:nvSpPr>
        <p:spPr>
          <a:xfrm>
            <a:off x="8610480" y="6356520"/>
            <a:ext cx="2742840" cy="364680"/>
          </a:xfrm>
          <a:prstGeom prst="rect">
            <a:avLst/>
          </a:prstGeom>
          <a:noFill/>
          <a:ln>
            <a:noFill/>
          </a:ln>
        </p:spPr>
        <p:txBody>
          <a:bodyPr spcFirstLastPara="1" wrap="square" lIns="91433" tIns="45700" rIns="91433" bIns="45700" anchor="ctr" anchorCtr="0">
            <a:normAutofit/>
          </a:bodyPr>
          <a:lstStyle/>
          <a:p>
            <a:pPr algn="r">
              <a:spcBef>
                <a:spcPts val="0"/>
              </a:spcBef>
              <a:spcAft>
                <a:spcPts val="0"/>
              </a:spcAft>
            </a:pPr>
            <a:fld id="{00000000-1234-1234-1234-123412341234}" type="slidenum">
              <a:rPr lang="en" sz="1200">
                <a:solidFill>
                  <a:srgbClr val="EF9392"/>
                </a:solidFill>
                <a:latin typeface="Arial"/>
                <a:ea typeface="Arial"/>
                <a:cs typeface="Arial"/>
                <a:sym typeface="Arial"/>
              </a:rPr>
              <a:pPr algn="r">
                <a:spcBef>
                  <a:spcPts val="0"/>
                </a:spcBef>
                <a:spcAft>
                  <a:spcPts val="0"/>
                </a:spcAft>
              </a:pPr>
              <a:t>7</a:t>
            </a:fld>
            <a:endParaRPr sz="1200">
              <a:solidFill>
                <a:schemeClr val="dk1"/>
              </a:solidFill>
              <a:latin typeface="Times New Roman"/>
              <a:ea typeface="Times New Roman"/>
              <a:cs typeface="Times New Roman"/>
              <a:sym typeface="Times New Roman"/>
            </a:endParaRPr>
          </a:p>
        </p:txBody>
      </p:sp>
      <p:grpSp>
        <p:nvGrpSpPr>
          <p:cNvPr id="361" name="Google Shape;361;p78"/>
          <p:cNvGrpSpPr/>
          <p:nvPr/>
        </p:nvGrpSpPr>
        <p:grpSpPr>
          <a:xfrm>
            <a:off x="1115640" y="1677194"/>
            <a:ext cx="10231920" cy="4326212"/>
            <a:chOff x="0" y="3913"/>
            <a:chExt cx="10231920" cy="4326212"/>
          </a:xfrm>
        </p:grpSpPr>
        <p:sp>
          <p:nvSpPr>
            <p:cNvPr id="362" name="Google Shape;362;p78"/>
            <p:cNvSpPr/>
            <p:nvPr/>
          </p:nvSpPr>
          <p:spPr>
            <a:xfrm>
              <a:off x="0" y="3913"/>
              <a:ext cx="10231920" cy="883182"/>
            </a:xfrm>
            <a:prstGeom prst="roundRect">
              <a:avLst>
                <a:gd name="adj" fmla="val 10000"/>
              </a:avLst>
            </a:prstGeom>
            <a:solidFill>
              <a:srgbClr val="024690"/>
            </a:solidFill>
            <a:ln>
              <a:noFill/>
            </a:ln>
          </p:spPr>
          <p:txBody>
            <a:bodyPr spcFirstLastPara="1" wrap="square" lIns="91433" tIns="91433" rIns="91433" bIns="91433" anchor="ctr" anchorCtr="0">
              <a:noAutofit/>
            </a:bodyPr>
            <a:lstStyle/>
            <a:p>
              <a:pPr>
                <a:spcBef>
                  <a:spcPts val="0"/>
                </a:spcBef>
                <a:spcAft>
                  <a:spcPts val="0"/>
                </a:spcAft>
              </a:pPr>
              <a:endParaRPr/>
            </a:p>
          </p:txBody>
        </p:sp>
        <p:sp>
          <p:nvSpPr>
            <p:cNvPr id="363" name="Google Shape;363;p78"/>
            <p:cNvSpPr/>
            <p:nvPr/>
          </p:nvSpPr>
          <p:spPr>
            <a:xfrm>
              <a:off x="267162" y="202629"/>
              <a:ext cx="486225" cy="485750"/>
            </a:xfrm>
            <a:prstGeom prst="rect">
              <a:avLst/>
            </a:prstGeom>
            <a:blipFill rotWithShape="1">
              <a:blip r:embed="rId3">
                <a:alphaModFix/>
              </a:blip>
              <a:stretch>
                <a:fillRect/>
              </a:stretch>
            </a:blipFill>
            <a:ln>
              <a:noFill/>
            </a:ln>
          </p:spPr>
          <p:txBody>
            <a:bodyPr spcFirstLastPara="1" wrap="square" lIns="91433" tIns="91433" rIns="91433" bIns="91433" anchor="ctr" anchorCtr="0">
              <a:noAutofit/>
            </a:bodyPr>
            <a:lstStyle/>
            <a:p>
              <a:pPr>
                <a:spcBef>
                  <a:spcPts val="0"/>
                </a:spcBef>
                <a:spcAft>
                  <a:spcPts val="0"/>
                </a:spcAft>
              </a:pPr>
              <a:endParaRPr/>
            </a:p>
          </p:txBody>
        </p:sp>
        <p:sp>
          <p:nvSpPr>
            <p:cNvPr id="364" name="Google Shape;364;p78"/>
            <p:cNvSpPr/>
            <p:nvPr/>
          </p:nvSpPr>
          <p:spPr>
            <a:xfrm>
              <a:off x="1020550" y="3913"/>
              <a:ext cx="9195652" cy="910781"/>
            </a:xfrm>
            <a:prstGeom prst="rect">
              <a:avLst/>
            </a:prstGeom>
            <a:noFill/>
            <a:ln>
              <a:noFill/>
            </a:ln>
          </p:spPr>
          <p:txBody>
            <a:bodyPr spcFirstLastPara="1" wrap="square" lIns="91433" tIns="91433" rIns="91433" bIns="91433" anchor="ctr" anchorCtr="0">
              <a:noAutofit/>
            </a:bodyPr>
            <a:lstStyle/>
            <a:p>
              <a:pPr>
                <a:spcBef>
                  <a:spcPts val="0"/>
                </a:spcBef>
                <a:spcAft>
                  <a:spcPts val="0"/>
                </a:spcAft>
              </a:pPr>
              <a:endParaRPr/>
            </a:p>
          </p:txBody>
        </p:sp>
        <p:sp>
          <p:nvSpPr>
            <p:cNvPr id="365" name="Google Shape;365;p78"/>
            <p:cNvSpPr txBox="1"/>
            <p:nvPr/>
          </p:nvSpPr>
          <p:spPr>
            <a:xfrm>
              <a:off x="1020550" y="3913"/>
              <a:ext cx="9195652" cy="910781"/>
            </a:xfrm>
            <a:prstGeom prst="rect">
              <a:avLst/>
            </a:prstGeom>
            <a:noFill/>
            <a:ln>
              <a:noFill/>
            </a:ln>
          </p:spPr>
          <p:txBody>
            <a:bodyPr spcFirstLastPara="1" wrap="square" lIns="96367" tIns="96367" rIns="96367" bIns="96367" anchor="ctr" anchorCtr="0">
              <a:noAutofit/>
            </a:bodyPr>
            <a:lstStyle/>
            <a:p>
              <a:pPr>
                <a:lnSpc>
                  <a:spcPct val="90000"/>
                </a:lnSpc>
                <a:spcBef>
                  <a:spcPts val="0"/>
                </a:spcBef>
                <a:spcAft>
                  <a:spcPts val="0"/>
                </a:spcAft>
                <a:buClr>
                  <a:schemeClr val="dk1"/>
                </a:buClr>
                <a:buSzPts val="2100"/>
              </a:pPr>
              <a:r>
                <a:rPr lang="en" sz="2800" dirty="0">
                  <a:solidFill>
                    <a:schemeClr val="bg1"/>
                  </a:solidFill>
                  <a:latin typeface="Arial"/>
                  <a:cs typeface="Arial"/>
                  <a:sym typeface="Arial"/>
                </a:rPr>
                <a:t>Turn around in state economic and revenues</a:t>
              </a:r>
              <a:endParaRPr sz="1467" dirty="0">
                <a:solidFill>
                  <a:schemeClr val="bg1"/>
                </a:solidFill>
              </a:endParaRPr>
            </a:p>
          </p:txBody>
        </p:sp>
        <p:sp>
          <p:nvSpPr>
            <p:cNvPr id="366" name="Google Shape;366;p78"/>
            <p:cNvSpPr/>
            <p:nvPr/>
          </p:nvSpPr>
          <p:spPr>
            <a:xfrm>
              <a:off x="0" y="1142390"/>
              <a:ext cx="10231920" cy="883182"/>
            </a:xfrm>
            <a:prstGeom prst="roundRect">
              <a:avLst>
                <a:gd name="adj" fmla="val 10000"/>
              </a:avLst>
            </a:prstGeom>
            <a:solidFill>
              <a:srgbClr val="F9A01C"/>
            </a:solidFill>
            <a:ln>
              <a:noFill/>
            </a:ln>
          </p:spPr>
          <p:txBody>
            <a:bodyPr spcFirstLastPara="1" wrap="square" lIns="91433" tIns="91433" rIns="91433" bIns="91433" anchor="ctr" anchorCtr="0">
              <a:noAutofit/>
            </a:bodyPr>
            <a:lstStyle/>
            <a:p>
              <a:pPr>
                <a:spcBef>
                  <a:spcPts val="0"/>
                </a:spcBef>
                <a:spcAft>
                  <a:spcPts val="0"/>
                </a:spcAft>
              </a:pPr>
              <a:endParaRPr/>
            </a:p>
          </p:txBody>
        </p:sp>
        <p:sp>
          <p:nvSpPr>
            <p:cNvPr id="367" name="Google Shape;367;p78"/>
            <p:cNvSpPr/>
            <p:nvPr/>
          </p:nvSpPr>
          <p:spPr>
            <a:xfrm>
              <a:off x="267162" y="1341106"/>
              <a:ext cx="486225" cy="485750"/>
            </a:xfrm>
            <a:prstGeom prst="rect">
              <a:avLst/>
            </a:prstGeom>
            <a:blipFill rotWithShape="1">
              <a:blip r:embed="rId4">
                <a:alphaModFix/>
              </a:blip>
              <a:stretch>
                <a:fillRect/>
              </a:stretch>
            </a:blipFill>
            <a:ln>
              <a:noFill/>
            </a:ln>
          </p:spPr>
          <p:txBody>
            <a:bodyPr spcFirstLastPara="1" wrap="square" lIns="91433" tIns="91433" rIns="91433" bIns="91433" anchor="ctr" anchorCtr="0">
              <a:noAutofit/>
            </a:bodyPr>
            <a:lstStyle/>
            <a:p>
              <a:pPr>
                <a:spcBef>
                  <a:spcPts val="0"/>
                </a:spcBef>
                <a:spcAft>
                  <a:spcPts val="0"/>
                </a:spcAft>
              </a:pPr>
              <a:endParaRPr/>
            </a:p>
          </p:txBody>
        </p:sp>
        <p:sp>
          <p:nvSpPr>
            <p:cNvPr id="368" name="Google Shape;368;p78"/>
            <p:cNvSpPr/>
            <p:nvPr/>
          </p:nvSpPr>
          <p:spPr>
            <a:xfrm>
              <a:off x="1020550" y="1142390"/>
              <a:ext cx="9195652" cy="910781"/>
            </a:xfrm>
            <a:prstGeom prst="rect">
              <a:avLst/>
            </a:prstGeom>
            <a:noFill/>
            <a:ln>
              <a:noFill/>
            </a:ln>
          </p:spPr>
          <p:txBody>
            <a:bodyPr spcFirstLastPara="1" wrap="square" lIns="91433" tIns="91433" rIns="91433" bIns="91433" anchor="ctr" anchorCtr="0">
              <a:noAutofit/>
            </a:bodyPr>
            <a:lstStyle/>
            <a:p>
              <a:pPr>
                <a:spcBef>
                  <a:spcPts val="0"/>
                </a:spcBef>
                <a:spcAft>
                  <a:spcPts val="0"/>
                </a:spcAft>
              </a:pPr>
              <a:endParaRPr/>
            </a:p>
          </p:txBody>
        </p:sp>
        <p:sp>
          <p:nvSpPr>
            <p:cNvPr id="369" name="Google Shape;369;p78"/>
            <p:cNvSpPr txBox="1"/>
            <p:nvPr/>
          </p:nvSpPr>
          <p:spPr>
            <a:xfrm>
              <a:off x="1020550" y="1142390"/>
              <a:ext cx="9195652" cy="910781"/>
            </a:xfrm>
            <a:prstGeom prst="rect">
              <a:avLst/>
            </a:prstGeom>
            <a:noFill/>
            <a:ln>
              <a:noFill/>
            </a:ln>
          </p:spPr>
          <p:txBody>
            <a:bodyPr spcFirstLastPara="1" wrap="square" lIns="96367" tIns="96367" rIns="96367" bIns="96367" anchor="ctr" anchorCtr="0">
              <a:noAutofit/>
            </a:bodyPr>
            <a:lstStyle/>
            <a:p>
              <a:pPr>
                <a:lnSpc>
                  <a:spcPct val="90000"/>
                </a:lnSpc>
                <a:spcBef>
                  <a:spcPts val="0"/>
                </a:spcBef>
                <a:spcAft>
                  <a:spcPts val="0"/>
                </a:spcAft>
                <a:buClr>
                  <a:schemeClr val="dk1"/>
                </a:buClr>
                <a:buSzPts val="2100"/>
              </a:pPr>
              <a:r>
                <a:rPr lang="en" sz="2800" dirty="0">
                  <a:solidFill>
                    <a:schemeClr val="bg1"/>
                  </a:solidFill>
                  <a:latin typeface="Arial"/>
                  <a:ea typeface="Arial"/>
                  <a:cs typeface="Arial"/>
                  <a:sym typeface="Arial"/>
                </a:rPr>
                <a:t>State Assembly and Senate have reached an agreement on the California Budget</a:t>
              </a:r>
              <a:endParaRPr sz="1467" dirty="0">
                <a:solidFill>
                  <a:schemeClr val="bg1"/>
                </a:solidFill>
              </a:endParaRPr>
            </a:p>
          </p:txBody>
        </p:sp>
        <p:sp>
          <p:nvSpPr>
            <p:cNvPr id="370" name="Google Shape;370;p78"/>
            <p:cNvSpPr/>
            <p:nvPr/>
          </p:nvSpPr>
          <p:spPr>
            <a:xfrm>
              <a:off x="0" y="2280867"/>
              <a:ext cx="10231920" cy="883182"/>
            </a:xfrm>
            <a:prstGeom prst="roundRect">
              <a:avLst>
                <a:gd name="adj" fmla="val 10000"/>
              </a:avLst>
            </a:prstGeom>
            <a:solidFill>
              <a:schemeClr val="accent4"/>
            </a:solidFill>
            <a:ln>
              <a:noFill/>
            </a:ln>
          </p:spPr>
          <p:txBody>
            <a:bodyPr spcFirstLastPara="1" wrap="square" lIns="91433" tIns="91433" rIns="91433" bIns="91433" anchor="ctr" anchorCtr="0">
              <a:noAutofit/>
            </a:bodyPr>
            <a:lstStyle/>
            <a:p>
              <a:pPr>
                <a:spcBef>
                  <a:spcPts val="0"/>
                </a:spcBef>
                <a:spcAft>
                  <a:spcPts val="0"/>
                </a:spcAft>
              </a:pPr>
              <a:endParaRPr/>
            </a:p>
          </p:txBody>
        </p:sp>
        <p:sp>
          <p:nvSpPr>
            <p:cNvPr id="371" name="Google Shape;371;p78"/>
            <p:cNvSpPr/>
            <p:nvPr/>
          </p:nvSpPr>
          <p:spPr>
            <a:xfrm>
              <a:off x="267162" y="2479583"/>
              <a:ext cx="486225" cy="485750"/>
            </a:xfrm>
            <a:prstGeom prst="rect">
              <a:avLst/>
            </a:prstGeom>
            <a:blipFill rotWithShape="1">
              <a:blip r:embed="rId5">
                <a:alphaModFix/>
              </a:blip>
              <a:stretch>
                <a:fillRect/>
              </a:stretch>
            </a:blipFill>
            <a:ln>
              <a:noFill/>
            </a:ln>
          </p:spPr>
          <p:txBody>
            <a:bodyPr spcFirstLastPara="1" wrap="square" lIns="91433" tIns="91433" rIns="91433" bIns="91433" anchor="ctr" anchorCtr="0">
              <a:noAutofit/>
            </a:bodyPr>
            <a:lstStyle/>
            <a:p>
              <a:pPr>
                <a:spcBef>
                  <a:spcPts val="0"/>
                </a:spcBef>
                <a:spcAft>
                  <a:spcPts val="0"/>
                </a:spcAft>
              </a:pPr>
              <a:endParaRPr/>
            </a:p>
          </p:txBody>
        </p:sp>
        <p:sp>
          <p:nvSpPr>
            <p:cNvPr id="372" name="Google Shape;372;p78"/>
            <p:cNvSpPr/>
            <p:nvPr/>
          </p:nvSpPr>
          <p:spPr>
            <a:xfrm>
              <a:off x="1020550" y="2280867"/>
              <a:ext cx="9195652" cy="910781"/>
            </a:xfrm>
            <a:prstGeom prst="rect">
              <a:avLst/>
            </a:prstGeom>
            <a:noFill/>
            <a:ln>
              <a:noFill/>
            </a:ln>
          </p:spPr>
          <p:txBody>
            <a:bodyPr spcFirstLastPara="1" wrap="square" lIns="91433" tIns="91433" rIns="91433" bIns="91433" anchor="ctr" anchorCtr="0">
              <a:noAutofit/>
            </a:bodyPr>
            <a:lstStyle/>
            <a:p>
              <a:pPr>
                <a:spcBef>
                  <a:spcPts val="0"/>
                </a:spcBef>
                <a:spcAft>
                  <a:spcPts val="0"/>
                </a:spcAft>
              </a:pPr>
              <a:endParaRPr/>
            </a:p>
          </p:txBody>
        </p:sp>
        <p:sp>
          <p:nvSpPr>
            <p:cNvPr id="373" name="Google Shape;373;p78"/>
            <p:cNvSpPr txBox="1"/>
            <p:nvPr/>
          </p:nvSpPr>
          <p:spPr>
            <a:xfrm>
              <a:off x="1020550" y="2280867"/>
              <a:ext cx="9195652" cy="910781"/>
            </a:xfrm>
            <a:prstGeom prst="rect">
              <a:avLst/>
            </a:prstGeom>
            <a:noFill/>
            <a:ln>
              <a:noFill/>
            </a:ln>
          </p:spPr>
          <p:txBody>
            <a:bodyPr spcFirstLastPara="1" wrap="square" lIns="96367" tIns="96367" rIns="96367" bIns="96367" anchor="ctr" anchorCtr="0">
              <a:noAutofit/>
            </a:bodyPr>
            <a:lstStyle/>
            <a:p>
              <a:pPr>
                <a:lnSpc>
                  <a:spcPct val="90000"/>
                </a:lnSpc>
                <a:spcBef>
                  <a:spcPts val="0"/>
                </a:spcBef>
                <a:spcAft>
                  <a:spcPts val="0"/>
                </a:spcAft>
                <a:buClr>
                  <a:schemeClr val="dk1"/>
                </a:buClr>
                <a:buSzPts val="2100"/>
              </a:pPr>
              <a:r>
                <a:rPr lang="en" sz="2800" dirty="0">
                  <a:solidFill>
                    <a:schemeClr val="bg1"/>
                  </a:solidFill>
                  <a:latin typeface="Arial"/>
                  <a:ea typeface="Arial"/>
                  <a:cs typeface="Arial"/>
                  <a:sym typeface="Arial"/>
                </a:rPr>
                <a:t>Large COLAs, Student Aid, Technology, and Faculty</a:t>
              </a:r>
              <a:endParaRPr sz="1467" dirty="0">
                <a:solidFill>
                  <a:schemeClr val="bg1"/>
                </a:solidFill>
              </a:endParaRPr>
            </a:p>
          </p:txBody>
        </p:sp>
        <p:sp>
          <p:nvSpPr>
            <p:cNvPr id="374" name="Google Shape;374;p78"/>
            <p:cNvSpPr/>
            <p:nvPr/>
          </p:nvSpPr>
          <p:spPr>
            <a:xfrm>
              <a:off x="0" y="3419344"/>
              <a:ext cx="10231920" cy="883182"/>
            </a:xfrm>
            <a:prstGeom prst="roundRect">
              <a:avLst>
                <a:gd name="adj" fmla="val 10000"/>
              </a:avLst>
            </a:prstGeom>
            <a:solidFill>
              <a:schemeClr val="accent5"/>
            </a:solidFill>
            <a:ln>
              <a:noFill/>
            </a:ln>
          </p:spPr>
          <p:txBody>
            <a:bodyPr spcFirstLastPara="1" wrap="square" lIns="91433" tIns="91433" rIns="91433" bIns="91433" anchor="ctr" anchorCtr="0">
              <a:noAutofit/>
            </a:bodyPr>
            <a:lstStyle/>
            <a:p>
              <a:pPr>
                <a:spcBef>
                  <a:spcPts val="0"/>
                </a:spcBef>
                <a:spcAft>
                  <a:spcPts val="0"/>
                </a:spcAft>
              </a:pPr>
              <a:endParaRPr/>
            </a:p>
          </p:txBody>
        </p:sp>
        <p:sp>
          <p:nvSpPr>
            <p:cNvPr id="375" name="Google Shape;375;p78"/>
            <p:cNvSpPr/>
            <p:nvPr/>
          </p:nvSpPr>
          <p:spPr>
            <a:xfrm>
              <a:off x="267162" y="3618060"/>
              <a:ext cx="486225" cy="485750"/>
            </a:xfrm>
            <a:prstGeom prst="rect">
              <a:avLst/>
            </a:prstGeom>
            <a:blipFill rotWithShape="1">
              <a:blip r:embed="rId6">
                <a:alphaModFix/>
              </a:blip>
              <a:stretch>
                <a:fillRect/>
              </a:stretch>
            </a:blipFill>
            <a:ln>
              <a:noFill/>
            </a:ln>
          </p:spPr>
          <p:txBody>
            <a:bodyPr spcFirstLastPara="1" wrap="square" lIns="91433" tIns="91433" rIns="91433" bIns="91433" anchor="ctr" anchorCtr="0">
              <a:noAutofit/>
            </a:bodyPr>
            <a:lstStyle/>
            <a:p>
              <a:pPr>
                <a:spcBef>
                  <a:spcPts val="0"/>
                </a:spcBef>
                <a:spcAft>
                  <a:spcPts val="0"/>
                </a:spcAft>
              </a:pPr>
              <a:endParaRPr/>
            </a:p>
          </p:txBody>
        </p:sp>
        <p:sp>
          <p:nvSpPr>
            <p:cNvPr id="376" name="Google Shape;376;p78"/>
            <p:cNvSpPr/>
            <p:nvPr/>
          </p:nvSpPr>
          <p:spPr>
            <a:xfrm>
              <a:off x="1020550" y="3419344"/>
              <a:ext cx="9195652" cy="910781"/>
            </a:xfrm>
            <a:prstGeom prst="rect">
              <a:avLst/>
            </a:prstGeom>
            <a:noFill/>
            <a:ln>
              <a:noFill/>
            </a:ln>
          </p:spPr>
          <p:txBody>
            <a:bodyPr spcFirstLastPara="1" wrap="square" lIns="91433" tIns="91433" rIns="91433" bIns="91433" anchor="ctr" anchorCtr="0">
              <a:noAutofit/>
            </a:bodyPr>
            <a:lstStyle/>
            <a:p>
              <a:pPr>
                <a:spcBef>
                  <a:spcPts val="0"/>
                </a:spcBef>
                <a:spcAft>
                  <a:spcPts val="0"/>
                </a:spcAft>
              </a:pPr>
              <a:endParaRPr/>
            </a:p>
          </p:txBody>
        </p:sp>
        <p:sp>
          <p:nvSpPr>
            <p:cNvPr id="377" name="Google Shape;377;p78"/>
            <p:cNvSpPr txBox="1"/>
            <p:nvPr/>
          </p:nvSpPr>
          <p:spPr>
            <a:xfrm>
              <a:off x="1020550" y="3419344"/>
              <a:ext cx="9195652" cy="910781"/>
            </a:xfrm>
            <a:prstGeom prst="rect">
              <a:avLst/>
            </a:prstGeom>
            <a:noFill/>
            <a:ln>
              <a:noFill/>
            </a:ln>
          </p:spPr>
          <p:txBody>
            <a:bodyPr spcFirstLastPara="1" wrap="square" lIns="96367" tIns="96367" rIns="96367" bIns="96367" anchor="ctr" anchorCtr="0">
              <a:noAutofit/>
            </a:bodyPr>
            <a:lstStyle/>
            <a:p>
              <a:pPr>
                <a:lnSpc>
                  <a:spcPct val="90000"/>
                </a:lnSpc>
                <a:spcBef>
                  <a:spcPts val="0"/>
                </a:spcBef>
                <a:spcAft>
                  <a:spcPts val="0"/>
                </a:spcAft>
                <a:buClr>
                  <a:schemeClr val="dk1"/>
                </a:buClr>
                <a:buSzPts val="2100"/>
              </a:pPr>
              <a:r>
                <a:rPr lang="en" sz="2800" dirty="0">
                  <a:solidFill>
                    <a:schemeClr val="bg1"/>
                  </a:solidFill>
                  <a:latin typeface="Arial"/>
                  <a:cs typeface="Arial"/>
                  <a:sym typeface="Arial"/>
                </a:rPr>
                <a:t>Mostly one-time, but substative ongoing adjustments</a:t>
              </a:r>
              <a:endParaRPr sz="1467" dirty="0">
                <a:solidFill>
                  <a:schemeClr val="bg1"/>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3" name="Google Shape;383;p79"/>
          <p:cNvSpPr txBox="1"/>
          <p:nvPr/>
        </p:nvSpPr>
        <p:spPr>
          <a:xfrm>
            <a:off x="1066680" y="2662560"/>
            <a:ext cx="10058040" cy="3120120"/>
          </a:xfrm>
          <a:prstGeom prst="rect">
            <a:avLst/>
          </a:prstGeom>
          <a:noFill/>
          <a:ln>
            <a:noFill/>
          </a:ln>
        </p:spPr>
        <p:txBody>
          <a:bodyPr spcFirstLastPara="1" wrap="square" lIns="91433" tIns="45700" rIns="91433" bIns="45700" anchor="t" anchorCtr="0">
            <a:noAutofit/>
          </a:bodyPr>
          <a:lstStyle/>
          <a:p>
            <a:pPr marL="457189" indent="-448722">
              <a:lnSpc>
                <a:spcPct val="90000"/>
              </a:lnSpc>
              <a:spcBef>
                <a:spcPts val="0"/>
              </a:spcBef>
              <a:spcAft>
                <a:spcPts val="0"/>
              </a:spcAft>
              <a:buClr>
                <a:srgbClr val="404040"/>
              </a:buClr>
              <a:buSzPts val="2100"/>
              <a:buFont typeface="Arial"/>
              <a:buChar char="•"/>
            </a:pPr>
            <a:r>
              <a:rPr lang="en" sz="2400" dirty="0">
                <a:solidFill>
                  <a:srgbClr val="404040"/>
                </a:solidFill>
                <a:latin typeface="Arial"/>
                <a:ea typeface="Arial"/>
                <a:cs typeface="Arial"/>
                <a:sym typeface="Arial"/>
              </a:rPr>
              <a:t>Replaced “Program-Based Funding Model” or Senate Bill 361</a:t>
            </a:r>
            <a:endParaRPr sz="2400" dirty="0"/>
          </a:p>
          <a:p>
            <a:pPr marL="457189" indent="-448722">
              <a:lnSpc>
                <a:spcPct val="90000"/>
              </a:lnSpc>
              <a:spcBef>
                <a:spcPts val="1067"/>
              </a:spcBef>
              <a:spcAft>
                <a:spcPts val="0"/>
              </a:spcAft>
              <a:buClr>
                <a:srgbClr val="404040"/>
              </a:buClr>
              <a:buSzPts val="2100"/>
              <a:buFont typeface="Arial"/>
              <a:buChar char="•"/>
            </a:pPr>
            <a:r>
              <a:rPr lang="en" sz="2400" dirty="0">
                <a:solidFill>
                  <a:srgbClr val="404040"/>
                </a:solidFill>
                <a:latin typeface="Arial"/>
                <a:ea typeface="Arial"/>
                <a:cs typeface="Arial"/>
                <a:sym typeface="Arial"/>
              </a:rPr>
              <a:t>70% based on students served and funding for your site</a:t>
            </a:r>
          </a:p>
          <a:p>
            <a:pPr marL="914389" lvl="1" indent="-448722">
              <a:lnSpc>
                <a:spcPct val="90000"/>
              </a:lnSpc>
              <a:spcBef>
                <a:spcPts val="1067"/>
              </a:spcBef>
              <a:spcAft>
                <a:spcPts val="0"/>
              </a:spcAft>
              <a:buClr>
                <a:srgbClr val="404040"/>
              </a:buClr>
              <a:buSzPts val="2100"/>
              <a:buFont typeface="Arial"/>
              <a:buChar char="•"/>
            </a:pPr>
            <a:r>
              <a:rPr lang="en" sz="2400" dirty="0">
                <a:solidFill>
                  <a:srgbClr val="404040"/>
                </a:solidFill>
                <a:latin typeface="Arial"/>
                <a:cs typeface="Arial"/>
                <a:sym typeface="Arial"/>
              </a:rPr>
              <a:t>Base Allocation</a:t>
            </a:r>
            <a:endParaRPr sz="2400" dirty="0"/>
          </a:p>
          <a:p>
            <a:pPr marL="457189" indent="-448722">
              <a:lnSpc>
                <a:spcPct val="90000"/>
              </a:lnSpc>
              <a:spcBef>
                <a:spcPts val="1067"/>
              </a:spcBef>
              <a:spcAft>
                <a:spcPts val="0"/>
              </a:spcAft>
              <a:buClr>
                <a:srgbClr val="404040"/>
              </a:buClr>
              <a:buSzPts val="2100"/>
              <a:buFont typeface="Arial"/>
              <a:buChar char="•"/>
            </a:pPr>
            <a:r>
              <a:rPr lang="en" sz="2400" dirty="0">
                <a:solidFill>
                  <a:srgbClr val="404040"/>
                </a:solidFill>
                <a:latin typeface="Arial"/>
                <a:ea typeface="Arial"/>
                <a:cs typeface="Arial"/>
                <a:sym typeface="Arial"/>
              </a:rPr>
              <a:t>20% based on the number of financially needy and Assembly Bill 540 students served</a:t>
            </a:r>
          </a:p>
          <a:p>
            <a:pPr marL="914389" lvl="1" indent="-448722">
              <a:lnSpc>
                <a:spcPct val="90000"/>
              </a:lnSpc>
              <a:spcBef>
                <a:spcPts val="1067"/>
              </a:spcBef>
              <a:spcAft>
                <a:spcPts val="0"/>
              </a:spcAft>
              <a:buClr>
                <a:srgbClr val="404040"/>
              </a:buClr>
              <a:buSzPts val="2100"/>
              <a:buFont typeface="Arial"/>
              <a:buChar char="•"/>
            </a:pPr>
            <a:r>
              <a:rPr lang="en" sz="2400" dirty="0">
                <a:solidFill>
                  <a:srgbClr val="404040"/>
                </a:solidFill>
                <a:latin typeface="Arial"/>
                <a:cs typeface="Arial"/>
                <a:sym typeface="Arial"/>
              </a:rPr>
              <a:t>Supplemental Allocation</a:t>
            </a:r>
            <a:endParaRPr sz="2400" dirty="0"/>
          </a:p>
          <a:p>
            <a:pPr marL="457189" indent="-448722">
              <a:lnSpc>
                <a:spcPct val="90000"/>
              </a:lnSpc>
              <a:spcBef>
                <a:spcPts val="1067"/>
              </a:spcBef>
              <a:spcAft>
                <a:spcPts val="0"/>
              </a:spcAft>
              <a:buClr>
                <a:srgbClr val="404040"/>
              </a:buClr>
              <a:buSzPts val="2100"/>
              <a:buFont typeface="Arial"/>
              <a:buChar char="•"/>
            </a:pPr>
            <a:r>
              <a:rPr lang="en" sz="2400" dirty="0">
                <a:solidFill>
                  <a:srgbClr val="404040"/>
                </a:solidFill>
                <a:latin typeface="Arial"/>
                <a:ea typeface="Arial"/>
                <a:cs typeface="Arial"/>
                <a:sym typeface="Arial"/>
              </a:rPr>
              <a:t>10% based on outcomes of students</a:t>
            </a:r>
          </a:p>
          <a:p>
            <a:pPr marL="914389" lvl="1" indent="-448722">
              <a:lnSpc>
                <a:spcPct val="90000"/>
              </a:lnSpc>
              <a:spcBef>
                <a:spcPts val="1067"/>
              </a:spcBef>
              <a:spcAft>
                <a:spcPts val="0"/>
              </a:spcAft>
              <a:buClr>
                <a:srgbClr val="404040"/>
              </a:buClr>
              <a:buSzPts val="2100"/>
              <a:buFont typeface="Arial"/>
              <a:buChar char="•"/>
            </a:pPr>
            <a:r>
              <a:rPr lang="en" sz="2400" dirty="0">
                <a:solidFill>
                  <a:srgbClr val="404040"/>
                </a:solidFill>
                <a:latin typeface="Arial"/>
                <a:cs typeface="Arial"/>
                <a:sym typeface="Arial"/>
              </a:rPr>
              <a:t>Success Allocation</a:t>
            </a:r>
            <a:endParaRPr sz="2400" dirty="0"/>
          </a:p>
        </p:txBody>
      </p:sp>
      <p:sp>
        <p:nvSpPr>
          <p:cNvPr id="384" name="Google Shape;384;p79"/>
          <p:cNvSpPr txBox="1"/>
          <p:nvPr/>
        </p:nvSpPr>
        <p:spPr>
          <a:xfrm>
            <a:off x="8381880" y="6356520"/>
            <a:ext cx="2742840" cy="364680"/>
          </a:xfrm>
          <a:prstGeom prst="rect">
            <a:avLst/>
          </a:prstGeom>
          <a:noFill/>
          <a:ln>
            <a:noFill/>
          </a:ln>
        </p:spPr>
        <p:txBody>
          <a:bodyPr spcFirstLastPara="1" wrap="square" lIns="91433" tIns="45700" rIns="0" bIns="45700" anchor="ctr" anchorCtr="0">
            <a:noAutofit/>
          </a:bodyPr>
          <a:lstStyle/>
          <a:p>
            <a:pPr algn="r">
              <a:spcBef>
                <a:spcPts val="0"/>
              </a:spcBef>
              <a:spcAft>
                <a:spcPts val="0"/>
              </a:spcAft>
            </a:pPr>
            <a:fld id="{00000000-1234-1234-1234-123412341234}" type="slidenum">
              <a:rPr lang="en" sz="1067">
                <a:solidFill>
                  <a:srgbClr val="888888"/>
                </a:solidFill>
                <a:latin typeface="Arial"/>
                <a:ea typeface="Arial"/>
                <a:cs typeface="Arial"/>
                <a:sym typeface="Arial"/>
              </a:rPr>
              <a:pPr algn="r">
                <a:spcBef>
                  <a:spcPts val="0"/>
                </a:spcBef>
                <a:spcAft>
                  <a:spcPts val="0"/>
                </a:spcAft>
              </a:pPr>
              <a:t>8</a:t>
            </a:fld>
            <a:endParaRPr sz="1067">
              <a:solidFill>
                <a:schemeClr val="dk1"/>
              </a:solidFill>
              <a:latin typeface="Times New Roman"/>
              <a:ea typeface="Times New Roman"/>
              <a:cs typeface="Times New Roman"/>
              <a:sym typeface="Times New Roman"/>
            </a:endParaRPr>
          </a:p>
        </p:txBody>
      </p:sp>
      <p:sp>
        <p:nvSpPr>
          <p:cNvPr id="5" name="Google Shape;448;p86"/>
          <p:cNvSpPr txBox="1"/>
          <p:nvPr/>
        </p:nvSpPr>
        <p:spPr>
          <a:xfrm>
            <a:off x="2432806" y="403560"/>
            <a:ext cx="9412830" cy="1685520"/>
          </a:xfrm>
          <a:prstGeom prst="rect">
            <a:avLst/>
          </a:prstGeom>
          <a:noFill/>
          <a:ln>
            <a:noFill/>
          </a:ln>
        </p:spPr>
        <p:txBody>
          <a:bodyPr spcFirstLastPara="1" wrap="square" lIns="91433" tIns="45700" rIns="91433" bIns="45700" anchor="b" anchorCtr="0">
            <a:noAutofit/>
          </a:bodyPr>
          <a:lstStyle/>
          <a:p>
            <a:pPr>
              <a:lnSpc>
                <a:spcPct val="90000"/>
              </a:lnSpc>
              <a:spcBef>
                <a:spcPts val="0"/>
              </a:spcBef>
              <a:spcAft>
                <a:spcPts val="0"/>
              </a:spcAft>
            </a:pPr>
            <a:r>
              <a:rPr lang="en" sz="4400" dirty="0">
                <a:solidFill>
                  <a:srgbClr val="FFFFFF"/>
                </a:solidFill>
                <a:latin typeface="Palatino"/>
                <a:ea typeface="Palatino"/>
                <a:cs typeface="Palatino"/>
                <a:sym typeface="Palatino"/>
              </a:rPr>
              <a:t>Student Centered Funding Formula</a:t>
            </a:r>
            <a:endParaRPr sz="4400" dirty="0">
              <a:solidFill>
                <a:srgbClr val="E02826"/>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80"/>
          <p:cNvSpPr txBox="1"/>
          <p:nvPr/>
        </p:nvSpPr>
        <p:spPr>
          <a:xfrm>
            <a:off x="1191370" y="1246320"/>
            <a:ext cx="10058040" cy="1685520"/>
          </a:xfrm>
          <a:prstGeom prst="rect">
            <a:avLst/>
          </a:prstGeom>
          <a:noFill/>
          <a:ln>
            <a:noFill/>
          </a:ln>
        </p:spPr>
        <p:txBody>
          <a:bodyPr spcFirstLastPara="1" wrap="square" lIns="91433" tIns="45700" rIns="91433" bIns="45700" anchor="b" anchorCtr="0">
            <a:noAutofit/>
          </a:bodyPr>
          <a:lstStyle/>
          <a:p>
            <a:pPr algn="ctr">
              <a:lnSpc>
                <a:spcPct val="90000"/>
              </a:lnSpc>
              <a:spcBef>
                <a:spcPts val="0"/>
              </a:spcBef>
              <a:spcAft>
                <a:spcPts val="0"/>
              </a:spcAft>
            </a:pPr>
            <a:r>
              <a:rPr lang="en" sz="3600">
                <a:solidFill>
                  <a:srgbClr val="FFFFFF"/>
                </a:solidFill>
                <a:latin typeface="Palatino"/>
                <a:ea typeface="Palatino"/>
                <a:cs typeface="Palatino"/>
                <a:sym typeface="Palatino"/>
              </a:rPr>
              <a:t>SCFF Calculation - Site</a:t>
            </a:r>
            <a:endParaRPr sz="3600">
              <a:solidFill>
                <a:srgbClr val="E02826"/>
              </a:solidFill>
              <a:latin typeface="Arial"/>
              <a:ea typeface="Arial"/>
              <a:cs typeface="Arial"/>
              <a:sym typeface="Arial"/>
            </a:endParaRPr>
          </a:p>
        </p:txBody>
      </p:sp>
      <p:sp>
        <p:nvSpPr>
          <p:cNvPr id="391" name="Google Shape;391;p80"/>
          <p:cNvSpPr txBox="1"/>
          <p:nvPr/>
        </p:nvSpPr>
        <p:spPr>
          <a:xfrm>
            <a:off x="8381880" y="6356520"/>
            <a:ext cx="2742840" cy="364680"/>
          </a:xfrm>
          <a:prstGeom prst="rect">
            <a:avLst/>
          </a:prstGeom>
          <a:noFill/>
          <a:ln>
            <a:noFill/>
          </a:ln>
        </p:spPr>
        <p:txBody>
          <a:bodyPr spcFirstLastPara="1" wrap="square" lIns="91433" tIns="45700" rIns="0" bIns="45700" anchor="ctr" anchorCtr="0">
            <a:noAutofit/>
          </a:bodyPr>
          <a:lstStyle/>
          <a:p>
            <a:pPr algn="r">
              <a:spcBef>
                <a:spcPts val="0"/>
              </a:spcBef>
              <a:spcAft>
                <a:spcPts val="0"/>
              </a:spcAft>
            </a:pPr>
            <a:fld id="{00000000-1234-1234-1234-123412341234}" type="slidenum">
              <a:rPr lang="en" sz="1067">
                <a:solidFill>
                  <a:srgbClr val="888888"/>
                </a:solidFill>
                <a:latin typeface="Arial"/>
                <a:ea typeface="Arial"/>
                <a:cs typeface="Arial"/>
                <a:sym typeface="Arial"/>
              </a:rPr>
              <a:pPr algn="r">
                <a:spcBef>
                  <a:spcPts val="0"/>
                </a:spcBef>
                <a:spcAft>
                  <a:spcPts val="0"/>
                </a:spcAft>
              </a:pPr>
              <a:t>9</a:t>
            </a:fld>
            <a:endParaRPr sz="1067">
              <a:solidFill>
                <a:schemeClr val="dk1"/>
              </a:solidFill>
              <a:latin typeface="Times New Roman"/>
              <a:ea typeface="Times New Roman"/>
              <a:cs typeface="Times New Roman"/>
              <a:sym typeface="Times New Roman"/>
            </a:endParaRPr>
          </a:p>
        </p:txBody>
      </p:sp>
      <p:pic>
        <p:nvPicPr>
          <p:cNvPr id="2" name="Picture 1"/>
          <p:cNvPicPr>
            <a:picLocks noChangeAspect="1"/>
          </p:cNvPicPr>
          <p:nvPr/>
        </p:nvPicPr>
        <p:blipFill>
          <a:blip r:embed="rId3"/>
          <a:stretch>
            <a:fillRect/>
          </a:stretch>
        </p:blipFill>
        <p:spPr>
          <a:xfrm>
            <a:off x="-1" y="2023919"/>
            <a:ext cx="12192001" cy="2997798"/>
          </a:xfrm>
          <a:prstGeom prst="rect">
            <a:avLst/>
          </a:prstGeom>
        </p:spPr>
      </p:pic>
    </p:spTree>
  </p:cSld>
  <p:clrMapOvr>
    <a:masterClrMapping/>
  </p:clrMapOvr>
</p:sld>
</file>

<file path=ppt/theme/theme1.xml><?xml version="1.0" encoding="utf-8"?>
<a:theme xmlns:a="http://schemas.openxmlformats.org/drawingml/2006/main" name="ASCCC Curriculum Inst. 2020 Theme">
  <a:themeElements>
    <a:clrScheme name="ASCCC FLI 2021">
      <a:dk1>
        <a:srgbClr val="0A3D57"/>
      </a:dk1>
      <a:lt1>
        <a:srgbClr val="FFFFFF"/>
      </a:lt1>
      <a:dk2>
        <a:srgbClr val="006393"/>
      </a:dk2>
      <a:lt2>
        <a:srgbClr val="B0E5F7"/>
      </a:lt2>
      <a:accent1>
        <a:srgbClr val="189B5A"/>
      </a:accent1>
      <a:accent2>
        <a:srgbClr val="7454B6"/>
      </a:accent2>
      <a:accent3>
        <a:srgbClr val="86D6F3"/>
      </a:accent3>
      <a:accent4>
        <a:srgbClr val="9EDA5C"/>
      </a:accent4>
      <a:accent5>
        <a:srgbClr val="007E48"/>
      </a:accent5>
      <a:accent6>
        <a:srgbClr val="63CBEF"/>
      </a:accent6>
      <a:hlink>
        <a:srgbClr val="7555B7"/>
      </a:hlink>
      <a:folHlink>
        <a:srgbClr val="B196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1 ppt template 1  -  Compatibility Mode" id="{3E6D1484-3BBD-4745-B211-CAEC55FD0E72}" vid="{6BFFB59E-2EC8-4D41-9B0D-FA85E4430E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FLI 2021 ppt template 1</Template>
  <TotalTime>404</TotalTime>
  <Words>2463</Words>
  <Application>Microsoft Office PowerPoint</Application>
  <PresentationFormat>Widescreen</PresentationFormat>
  <Paragraphs>258</Paragraphs>
  <Slides>35</Slides>
  <Notes>35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Palatino</vt:lpstr>
      <vt:lpstr>Times New Roman</vt:lpstr>
      <vt:lpstr>ASCCC Curriculum Inst. 2020 Theme</vt:lpstr>
      <vt:lpstr>Budgets as Value Statements:  Breaking It Down and Bringing in the Discussion</vt:lpstr>
      <vt:lpstr>General Session Description</vt:lpstr>
      <vt:lpstr>Today’s Presenters</vt:lpstr>
      <vt:lpstr>Topics</vt:lpstr>
      <vt:lpstr>Use Pathable Chat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2020 Call for Action: What we have been asked to do</vt:lpstr>
      <vt:lpstr>PowerPoint Presentation</vt:lpstr>
      <vt:lpstr>Questions (cont’d)</vt:lpstr>
      <vt:lpstr>Recap: Budgets Reflect Values</vt:lpstr>
      <vt:lpstr>PowerPoint Presentation</vt:lpstr>
      <vt:lpstr>Use the 10 +1 Regularly to Frame Your Questions</vt:lpstr>
      <vt:lpstr>PowerPoint Presentation</vt:lpstr>
      <vt:lpstr>Local Senate President’s Role in Checks and Balances</vt:lpstr>
      <vt:lpstr>PowerPoint Presentation</vt:lpstr>
      <vt:lpstr>Q&amp;A</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Bean</dc:creator>
  <cp:lastModifiedBy>Michelle Bean</cp:lastModifiedBy>
  <cp:revision>8</cp:revision>
  <cp:lastPrinted>2020-11-24T19:39:26Z</cp:lastPrinted>
  <dcterms:created xsi:type="dcterms:W3CDTF">2021-06-02T20:21:08Z</dcterms:created>
  <dcterms:modified xsi:type="dcterms:W3CDTF">2021-06-16T04:30:08Z</dcterms:modified>
</cp:coreProperties>
</file>