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8" r:id="rId2"/>
    <p:sldId id="281" r:id="rId3"/>
    <p:sldId id="261" r:id="rId4"/>
    <p:sldId id="262" r:id="rId5"/>
    <p:sldId id="263" r:id="rId6"/>
    <p:sldId id="264" r:id="rId7"/>
    <p:sldId id="265" r:id="rId8"/>
    <p:sldId id="266" r:id="rId9"/>
    <p:sldId id="267" r:id="rId10"/>
    <p:sldId id="268" r:id="rId11"/>
    <p:sldId id="269" r:id="rId12"/>
    <p:sldId id="270" r:id="rId13"/>
    <p:sldId id="271" r:id="rId14"/>
    <p:sldId id="272" r:id="rId15"/>
    <p:sldId id="282" r:id="rId16"/>
    <p:sldId id="273" r:id="rId17"/>
    <p:sldId id="275" r:id="rId18"/>
    <p:sldId id="276" r:id="rId19"/>
    <p:sldId id="277" r:id="rId20"/>
    <p:sldId id="279" r:id="rId21"/>
    <p:sldId id="280"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3"/>
    <p:restoredTop sz="70410"/>
  </p:normalViewPr>
  <p:slideViewPr>
    <p:cSldViewPr snapToGrid="0" snapToObjects="1">
      <p:cViewPr varScale="1">
        <p:scale>
          <a:sx n="52" d="100"/>
          <a:sy n="52" d="100"/>
        </p:scale>
        <p:origin x="2480" y="19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30"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aria Hall" userId="d0692337-eb6f-40ea-800f-570c42cf0a78" providerId="ADAL" clId="{C1786366-FF4A-48F3-AEA7-A790F7D73FA4}"/>
    <pc:docChg chg="modSld">
      <pc:chgData name="Lataria Hall" userId="d0692337-eb6f-40ea-800f-570c42cf0a78" providerId="ADAL" clId="{C1786366-FF4A-48F3-AEA7-A790F7D73FA4}" dt="2021-06-18T01:17:39.194" v="14" actId="6549"/>
      <pc:docMkLst>
        <pc:docMk/>
      </pc:docMkLst>
      <pc:sldChg chg="modNotesTx">
        <pc:chgData name="Lataria Hall" userId="d0692337-eb6f-40ea-800f-570c42cf0a78" providerId="ADAL" clId="{C1786366-FF4A-48F3-AEA7-A790F7D73FA4}" dt="2021-06-18T01:17:39.194" v="14" actId="6549"/>
        <pc:sldMkLst>
          <pc:docMk/>
          <pc:sldMk cId="1063761559"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50FCCD1-1911-A546-84C2-BC5FCBB51E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479913FB-7893-BE4E-A89A-8FA7CB826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640F6E-FB3B-C643-8371-EC79A26267BB}" type="datetimeFigureOut">
              <a:rPr lang="en-US"/>
              <a:pPr>
                <a:defRPr/>
              </a:pPr>
              <a:t>6/17/21</a:t>
            </a:fld>
            <a:endParaRPr lang="en-US"/>
          </a:p>
        </p:txBody>
      </p:sp>
      <p:sp>
        <p:nvSpPr>
          <p:cNvPr id="4" name="Footer Placeholder 3">
            <a:extLst>
              <a:ext uri="{FF2B5EF4-FFF2-40B4-BE49-F238E27FC236}">
                <a16:creationId xmlns:a16="http://schemas.microsoft.com/office/drawing/2014/main" xmlns="" id="{EBF30DDE-9A68-3E4D-A87E-14DCA109ED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xmlns="" id="{782BAAF4-6F15-F746-B45D-0443E339DFD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C73744A-90E3-9644-8C3F-2014586A625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B08727C-47B6-9644-9498-635FE25C67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4106E24C-9683-1C42-902F-E5436AFAE9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D4B3B6-0FED-D04D-98E5-83B6415910EA}" type="datetimeFigureOut">
              <a:rPr lang="en-US"/>
              <a:pPr>
                <a:defRPr/>
              </a:pPr>
              <a:t>6/17/21</a:t>
            </a:fld>
            <a:endParaRPr lang="en-US"/>
          </a:p>
        </p:txBody>
      </p:sp>
      <p:sp>
        <p:nvSpPr>
          <p:cNvPr id="4" name="Slide Image Placeholder 3">
            <a:extLst>
              <a:ext uri="{FF2B5EF4-FFF2-40B4-BE49-F238E27FC236}">
                <a16:creationId xmlns:a16="http://schemas.microsoft.com/office/drawing/2014/main" xmlns="" id="{76CC8565-74CD-F146-B4E3-4273F8C616A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22906178-6DF2-0640-A5DA-CC068B435A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E090E28-5A4B-9741-A98D-2AB5E57BB2A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xmlns="" id="{7BAFD77C-4F8D-3A43-8152-CB9D552C5C3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9DA6944-B3EF-6B4F-89E7-EA41C81253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fa0e2405b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dfa0e2405b_1_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Karen</a:t>
            </a:r>
            <a:endParaRPr/>
          </a:p>
          <a:p>
            <a:pPr marL="0" lvl="0" indent="0" algn="l" rtl="0">
              <a:lnSpc>
                <a:spcPct val="100000"/>
              </a:lnSpc>
              <a:spcBef>
                <a:spcPts val="0"/>
              </a:spcBef>
              <a:spcAft>
                <a:spcPts val="0"/>
              </a:spcAft>
              <a:buSzPts val="1400"/>
              <a:buNone/>
            </a:pPr>
            <a:r>
              <a:rPr lang="en"/>
              <a:t>Cheryl - drop prompt into chat</a:t>
            </a:r>
            <a:endParaRPr/>
          </a:p>
        </p:txBody>
      </p:sp>
      <p:sp>
        <p:nvSpPr>
          <p:cNvPr id="117" name="Google Shape;117;gdfa0e2405b_1_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extLst>
      <p:ext uri="{BB962C8B-B14F-4D97-AF65-F5344CB8AC3E}">
        <p14:creationId xmlns:p14="http://schemas.microsoft.com/office/powerpoint/2010/main" val="123792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fa0e240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fa0e240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 - context: </a:t>
            </a:r>
            <a:r>
              <a:rPr lang="en" sz="1600">
                <a:solidFill>
                  <a:srgbClr val="595959"/>
                </a:solidFill>
              </a:rPr>
              <a:t>Why partnering to ensure equitable learning is important</a:t>
            </a:r>
            <a:endParaRPr sz="1600">
              <a:solidFill>
                <a:srgbClr val="595959"/>
              </a:solidFill>
            </a:endParaRPr>
          </a:p>
          <a:p>
            <a:pPr marL="0" lvl="0" indent="0" algn="l" rtl="0">
              <a:spcBef>
                <a:spcPts val="0"/>
              </a:spcBef>
              <a:spcAft>
                <a:spcPts val="0"/>
              </a:spcAft>
              <a:buNone/>
            </a:pPr>
            <a:r>
              <a:rPr lang="en" sz="1600">
                <a:solidFill>
                  <a:srgbClr val="595959"/>
                </a:solidFill>
              </a:rPr>
              <a:t>Take-aways from CIO Conference presentation</a:t>
            </a:r>
            <a:endParaRPr sz="1600">
              <a:solidFill>
                <a:srgbClr val="595959"/>
              </a:solidFill>
            </a:endParaRPr>
          </a:p>
        </p:txBody>
      </p:sp>
    </p:spTree>
    <p:extLst>
      <p:ext uri="{BB962C8B-B14F-4D97-AF65-F5344CB8AC3E}">
        <p14:creationId xmlns:p14="http://schemas.microsoft.com/office/powerpoint/2010/main" val="123493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fa0e2405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fa0e2405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 - takeaways/summary of comments from CIO Conference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56433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dfa0e2405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dfa0e240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 </a:t>
            </a:r>
            <a:r>
              <a:rPr lang="en" sz="1600">
                <a:solidFill>
                  <a:srgbClr val="595959"/>
                </a:solidFill>
              </a:rPr>
              <a:t>CIO role  in partnering with faculty to advance equitable student learning</a:t>
            </a:r>
            <a:endParaRPr sz="1600">
              <a:solidFill>
                <a:srgbClr val="595959"/>
              </a:solidFill>
            </a:endParaRPr>
          </a:p>
          <a:p>
            <a:pPr marL="0" lvl="0" indent="0" algn="l" rtl="0">
              <a:spcBef>
                <a:spcPts val="0"/>
              </a:spcBef>
              <a:spcAft>
                <a:spcPts val="0"/>
              </a:spcAft>
              <a:buNone/>
            </a:pPr>
            <a:r>
              <a:rPr lang="en">
                <a:solidFill>
                  <a:schemeClr val="dk1"/>
                </a:solidFill>
              </a:rPr>
              <a:t>Jennifer continue setting context – authentic assessment example </a:t>
            </a: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Syllabi PE department example </a:t>
            </a: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Curriculum - partnerships with Sarah </a:t>
            </a:r>
            <a:endParaRPr>
              <a:solidFill>
                <a:schemeClr val="dk1"/>
              </a:solidFill>
            </a:endParaRPr>
          </a:p>
        </p:txBody>
      </p:sp>
    </p:spTree>
    <p:extLst>
      <p:ext uri="{BB962C8B-B14F-4D97-AF65-F5344CB8AC3E}">
        <p14:creationId xmlns:p14="http://schemas.microsoft.com/office/powerpoint/2010/main" val="2096263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Lataria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49DA6944-B3EF-6B4F-89E7-EA41C8125302}" type="slidenum">
              <a:rPr lang="en-US" altLang="en-US" smtClean="0"/>
              <a:pPr>
                <a:defRPr/>
              </a:pPr>
              <a:t>15</a:t>
            </a:fld>
            <a:endParaRPr lang="en-US" altLang="en-US"/>
          </a:p>
        </p:txBody>
      </p:sp>
    </p:spTree>
    <p:extLst>
      <p:ext uri="{BB962C8B-B14F-4D97-AF65-F5344CB8AC3E}">
        <p14:creationId xmlns:p14="http://schemas.microsoft.com/office/powerpoint/2010/main" val="206297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0ac5925c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0ac5925c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Lataria</a:t>
            </a:r>
          </a:p>
          <a:p>
            <a:pPr marL="0" lvl="0" indent="0" algn="l" rtl="0">
              <a:lnSpc>
                <a:spcPct val="115000"/>
              </a:lnSpc>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Journey </a:t>
            </a:r>
            <a:r>
              <a:rPr lang="en-US" sz="1200" dirty="0">
                <a:solidFill>
                  <a:schemeClr val="dk1"/>
                </a:solidFill>
                <a:latin typeface="Calibri"/>
                <a:ea typeface="Calibri"/>
                <a:cs typeface="Calibri"/>
                <a:sym typeface="Calibri"/>
              </a:rPr>
              <a:t>~partnership </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Every person is at a different point in their equity journey</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Part of the journey is being authentically and consistently equity-minded ~ with each other (staff) &amp; students</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Part of this work entails figuring out where people are on their equity journey.  Some, for example, still feel that being equity minded is providing all students the same amount of services.  While this is true, we should provide quality services to all students, some students require more services than others.  We have to be race-conscious and we have to understand that RACE does matter.</a:t>
            </a:r>
          </a:p>
          <a:p>
            <a:pPr marL="0" lvl="0" indent="0" algn="l" rtl="0">
              <a:spcBef>
                <a:spcPts val="0"/>
              </a:spcBef>
              <a:spcAft>
                <a:spcPts val="0"/>
              </a:spcAft>
              <a:buNone/>
            </a:pPr>
            <a:r>
              <a:rPr lang="en" dirty="0"/>
              <a:t>Not a one and done</a:t>
            </a:r>
            <a:endParaRPr dirty="0"/>
          </a:p>
        </p:txBody>
      </p:sp>
    </p:spTree>
    <p:extLst>
      <p:ext uri="{BB962C8B-B14F-4D97-AF65-F5344CB8AC3E}">
        <p14:creationId xmlns:p14="http://schemas.microsoft.com/office/powerpoint/2010/main" val="83916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fa0e2405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dfa0e2405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73100" lvl="0" indent="-50800" algn="l" rtl="0">
              <a:spcBef>
                <a:spcPts val="0"/>
              </a:spcBef>
              <a:spcAft>
                <a:spcPts val="0"/>
              </a:spcAft>
              <a:buClr>
                <a:schemeClr val="dk1"/>
              </a:buClr>
              <a:buSzPts val="2600"/>
              <a:buFont typeface="Arial"/>
              <a:buNone/>
            </a:pPr>
            <a:r>
              <a:rPr lang="en" sz="1200" dirty="0">
                <a:solidFill>
                  <a:srgbClr val="333333"/>
                </a:solidFill>
                <a:highlight>
                  <a:srgbClr val="FFFFFF"/>
                </a:highlight>
              </a:rPr>
              <a:t>Lataria</a:t>
            </a:r>
          </a:p>
          <a:p>
            <a:pPr marL="673100" lvl="0" indent="-50800" algn="l" rtl="0">
              <a:spcBef>
                <a:spcPts val="0"/>
              </a:spcBef>
              <a:spcAft>
                <a:spcPts val="0"/>
              </a:spcAft>
              <a:buClr>
                <a:schemeClr val="dk1"/>
              </a:buClr>
              <a:buSzPts val="2600"/>
              <a:buFont typeface="Arial"/>
              <a:buNone/>
            </a:pPr>
            <a:r>
              <a:rPr lang="en" sz="1200" dirty="0">
                <a:solidFill>
                  <a:srgbClr val="333333"/>
                </a:solidFill>
                <a:highlight>
                  <a:srgbClr val="FFFFFF"/>
                </a:highlight>
              </a:rPr>
              <a:t>We (educators) must be able to recognize the differences in race, gender, class, ethnicity, sexual orientation, and other social identities among their students, but most importantly adjust their approach to teaching those students accordingly</a:t>
            </a:r>
            <a:endParaRPr sz="1200" dirty="0">
              <a:solidFill>
                <a:srgbClr val="333333"/>
              </a:solidFill>
              <a:highlight>
                <a:srgbClr val="FFFFFF"/>
              </a:highlight>
            </a:endParaRPr>
          </a:p>
          <a:p>
            <a:pPr marL="673100" lvl="0" indent="-50800" algn="l" rtl="0">
              <a:spcBef>
                <a:spcPts val="0"/>
              </a:spcBef>
              <a:spcAft>
                <a:spcPts val="0"/>
              </a:spcAft>
              <a:buClr>
                <a:schemeClr val="dk1"/>
              </a:buClr>
              <a:buSzPts val="2600"/>
              <a:buFont typeface="Arial"/>
              <a:buNone/>
            </a:pPr>
            <a:endParaRPr sz="1200" dirty="0">
              <a:solidFill>
                <a:srgbClr val="333333"/>
              </a:solidFill>
              <a:highlight>
                <a:srgbClr val="FFFFFF"/>
              </a:highlight>
            </a:endParaRPr>
          </a:p>
          <a:p>
            <a:pPr marL="0" lvl="0" indent="0" algn="l" rtl="0">
              <a:lnSpc>
                <a:spcPct val="90000"/>
              </a:lnSpc>
              <a:spcBef>
                <a:spcPts val="1000"/>
              </a:spcBef>
              <a:spcAft>
                <a:spcPts val="0"/>
              </a:spcAft>
              <a:buClr>
                <a:schemeClr val="dk1"/>
              </a:buClr>
              <a:buSzPts val="1100"/>
              <a:buFont typeface="Arial"/>
              <a:buNone/>
            </a:pPr>
            <a:r>
              <a:rPr lang="en" sz="1400" dirty="0">
                <a:solidFill>
                  <a:srgbClr val="333333"/>
                </a:solidFill>
                <a:highlight>
                  <a:srgbClr val="FFFFFF"/>
                </a:highlight>
              </a:rPr>
              <a:t>	Classrooms are works in progress in which we inevitably bring…our different social identities and social locations into the learning process</a:t>
            </a:r>
            <a:endParaRPr sz="1400" dirty="0">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sz="1400" dirty="0">
                <a:solidFill>
                  <a:srgbClr val="333333"/>
                </a:solidFill>
                <a:highlight>
                  <a:srgbClr val="FFFFFF"/>
                </a:highlight>
              </a:rPr>
              <a:t>	 To achieve equity, we must address the ways in which those identities and locations are part of how we learn and who we are as we learn, and build on those perspectives as a way to understand each other and make learning relevant </a:t>
            </a:r>
            <a:endParaRPr sz="1400" dirty="0">
              <a:solidFill>
                <a:schemeClr val="dk1"/>
              </a:solidFill>
            </a:endParaRPr>
          </a:p>
          <a:p>
            <a:pPr marL="673100" lvl="0" indent="-50800" algn="l" rtl="0">
              <a:spcBef>
                <a:spcPts val="0"/>
              </a:spcBef>
              <a:spcAft>
                <a:spcPts val="0"/>
              </a:spcAft>
              <a:buClr>
                <a:schemeClr val="dk1"/>
              </a:buClr>
              <a:buSzPts val="2600"/>
              <a:buFont typeface="Arial"/>
              <a:buNone/>
            </a:pPr>
            <a:endParaRPr sz="1200" dirty="0">
              <a:solidFill>
                <a:srgbClr val="333333"/>
              </a:solidFill>
              <a:highlight>
                <a:srgbClr val="FFFFFF"/>
              </a:highlight>
            </a:endParaRPr>
          </a:p>
          <a:p>
            <a:pPr marL="673100" lvl="0" indent="-50800" algn="l" rtl="0">
              <a:spcBef>
                <a:spcPts val="0"/>
              </a:spcBef>
              <a:spcAft>
                <a:spcPts val="0"/>
              </a:spcAft>
              <a:buClr>
                <a:schemeClr val="dk1"/>
              </a:buClr>
              <a:buSzPts val="2600"/>
              <a:buFont typeface="Arial"/>
              <a:buNone/>
            </a:pPr>
            <a:endParaRPr sz="1600" dirty="0">
              <a:solidFill>
                <a:srgbClr val="595959"/>
              </a:solidFill>
            </a:endParaRPr>
          </a:p>
          <a:p>
            <a:pPr marL="673100" lvl="0" indent="-50800" algn="l" rtl="0">
              <a:spcBef>
                <a:spcPts val="0"/>
              </a:spcBef>
              <a:spcAft>
                <a:spcPts val="0"/>
              </a:spcAft>
              <a:buClr>
                <a:schemeClr val="dk1"/>
              </a:buClr>
              <a:buSzPts val="2600"/>
              <a:buFont typeface="Arial"/>
              <a:buNone/>
            </a:pPr>
            <a:r>
              <a:rPr lang="en" sz="1600" dirty="0">
                <a:solidFill>
                  <a:srgbClr val="595959"/>
                </a:solidFill>
              </a:rPr>
              <a:t>CSSO role in partnering with faculty to advance equitable student learning</a:t>
            </a:r>
          </a:p>
          <a:p>
            <a:pPr marL="908050" lvl="0" indent="-285750" algn="l" rtl="0">
              <a:spcBef>
                <a:spcPts val="0"/>
              </a:spcBef>
              <a:spcAft>
                <a:spcPts val="0"/>
              </a:spcAft>
              <a:buClr>
                <a:schemeClr val="dk1"/>
              </a:buClr>
              <a:buSzPts val="2600"/>
              <a:buFont typeface="Arial" panose="020B0604020202020204" pitchFamily="34" charset="0"/>
              <a:buChar char="•"/>
            </a:pPr>
            <a:r>
              <a:rPr lang="en" sz="1600" dirty="0">
                <a:solidFill>
                  <a:srgbClr val="595959"/>
                </a:solidFill>
              </a:rPr>
              <a:t>Pathway Teams Example</a:t>
            </a:r>
          </a:p>
          <a:p>
            <a:pPr marL="908050" lvl="0" indent="-285750" algn="l" rtl="0">
              <a:spcBef>
                <a:spcPts val="0"/>
              </a:spcBef>
              <a:spcAft>
                <a:spcPts val="0"/>
              </a:spcAft>
              <a:buClr>
                <a:schemeClr val="dk1"/>
              </a:buClr>
              <a:buSzPts val="2600"/>
              <a:buFont typeface="Arial" panose="020B0604020202020204" pitchFamily="34" charset="0"/>
              <a:buChar char="•"/>
            </a:pPr>
            <a:r>
              <a:rPr lang="en" sz="1600" dirty="0">
                <a:solidFill>
                  <a:srgbClr val="595959"/>
                </a:solidFill>
              </a:rPr>
              <a:t>Student Plans</a:t>
            </a:r>
          </a:p>
          <a:p>
            <a:pPr marL="908050" lvl="0" indent="-285750" algn="l" rtl="0">
              <a:spcBef>
                <a:spcPts val="0"/>
              </a:spcBef>
              <a:spcAft>
                <a:spcPts val="0"/>
              </a:spcAft>
              <a:buClr>
                <a:schemeClr val="dk1"/>
              </a:buClr>
              <a:buSzPts val="2600"/>
              <a:buFont typeface="Arial" panose="020B0604020202020204" pitchFamily="34" charset="0"/>
              <a:buChar char="•"/>
            </a:pPr>
            <a:r>
              <a:rPr lang="en" sz="1600" dirty="0">
                <a:solidFill>
                  <a:srgbClr val="595959"/>
                </a:solidFill>
              </a:rPr>
              <a:t>Micro-aggressions</a:t>
            </a:r>
          </a:p>
          <a:p>
            <a:pPr marL="908050" lvl="0" indent="-285750" algn="l" rtl="0">
              <a:spcBef>
                <a:spcPts val="0"/>
              </a:spcBef>
              <a:spcAft>
                <a:spcPts val="0"/>
              </a:spcAft>
              <a:buClr>
                <a:schemeClr val="dk1"/>
              </a:buClr>
              <a:buSzPts val="2600"/>
              <a:buFont typeface="Arial" panose="020B0604020202020204" pitchFamily="34" charset="0"/>
              <a:buChar char="•"/>
            </a:pPr>
            <a:r>
              <a:rPr lang="en-US" sz="1600" dirty="0">
                <a:solidFill>
                  <a:srgbClr val="595959"/>
                </a:solidFill>
              </a:rPr>
              <a:t>S</a:t>
            </a:r>
            <a:r>
              <a:rPr lang="en" sz="1600" dirty="0">
                <a:solidFill>
                  <a:srgbClr val="595959"/>
                </a:solidFill>
              </a:rPr>
              <a:t>yllabi -</a:t>
            </a:r>
          </a:p>
          <a:p>
            <a:pPr marL="908050" lvl="0" indent="-285750" algn="l" rtl="0">
              <a:spcBef>
                <a:spcPts val="0"/>
              </a:spcBef>
              <a:spcAft>
                <a:spcPts val="0"/>
              </a:spcAft>
              <a:buClr>
                <a:schemeClr val="dk1"/>
              </a:buClr>
              <a:buSzPts val="2600"/>
              <a:buFont typeface="Arial" panose="020B0604020202020204" pitchFamily="34" charset="0"/>
              <a:buChar char="•"/>
            </a:pPr>
            <a:endParaRPr lang="en" sz="1600" dirty="0">
              <a:solidFill>
                <a:srgbClr val="595959"/>
              </a:solidFill>
            </a:endParaRPr>
          </a:p>
          <a:p>
            <a:pPr marL="793750" lvl="0" indent="-171450" algn="l" rtl="0">
              <a:spcBef>
                <a:spcPts val="0"/>
              </a:spcBef>
              <a:spcAft>
                <a:spcPts val="0"/>
              </a:spcAft>
              <a:buClr>
                <a:schemeClr val="dk1"/>
              </a:buClr>
              <a:buSzPts val="2600"/>
              <a:buFont typeface="Arial" panose="020B0604020202020204" pitchFamily="34" charset="0"/>
              <a:buChar char="•"/>
            </a:pPr>
            <a:endParaRPr dirty="0"/>
          </a:p>
        </p:txBody>
      </p:sp>
    </p:spTree>
    <p:extLst>
      <p:ext uri="{BB962C8B-B14F-4D97-AF65-F5344CB8AC3E}">
        <p14:creationId xmlns:p14="http://schemas.microsoft.com/office/powerpoint/2010/main" val="149432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fa0e2405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dfa0e2405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95959"/>
                </a:solidFill>
              </a:rPr>
              <a:t>Karen</a:t>
            </a:r>
            <a:endParaRPr>
              <a:solidFill>
                <a:srgbClr val="595959"/>
              </a:solidFill>
            </a:endParaRPr>
          </a:p>
          <a:p>
            <a:pPr marL="0" lvl="0" indent="0" algn="l" rtl="0">
              <a:spcBef>
                <a:spcPts val="0"/>
              </a:spcBef>
              <a:spcAft>
                <a:spcPts val="0"/>
              </a:spcAft>
              <a:buNone/>
            </a:pPr>
            <a:r>
              <a:rPr lang="en">
                <a:solidFill>
                  <a:srgbClr val="595959"/>
                </a:solidFill>
              </a:rPr>
              <a:t>Meet with CSSOs in addition to CIOs and college presidents</a:t>
            </a:r>
            <a:r>
              <a:rPr lang="en"/>
              <a:t>Context: Context: </a:t>
            </a:r>
            <a:r>
              <a:rPr lang="en" sz="1600">
                <a:solidFill>
                  <a:srgbClr val="595959"/>
                </a:solidFill>
              </a:rPr>
              <a:t>Local senate president role in partnering to advance equitable student learning</a:t>
            </a:r>
            <a:endParaRPr sz="1600">
              <a:solidFill>
                <a:srgbClr val="595959"/>
              </a:solidFill>
            </a:endParaRPr>
          </a:p>
          <a:p>
            <a:pPr marL="0" lvl="0" indent="0" algn="l" rtl="0">
              <a:spcBef>
                <a:spcPts val="0"/>
              </a:spcBef>
              <a:spcAft>
                <a:spcPts val="0"/>
              </a:spcAft>
              <a:buNone/>
            </a:pPr>
            <a:endParaRPr sz="1600">
              <a:solidFill>
                <a:srgbClr val="595959"/>
              </a:solidFill>
            </a:endParaRPr>
          </a:p>
        </p:txBody>
      </p:sp>
    </p:spTree>
    <p:extLst>
      <p:ext uri="{BB962C8B-B14F-4D97-AF65-F5344CB8AC3E}">
        <p14:creationId xmlns:p14="http://schemas.microsoft.com/office/powerpoint/2010/main" val="1783166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fa0e2405b_1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dfa0e2405b_1_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Cheryl </a:t>
            </a:r>
            <a:r>
              <a:rPr lang="en-US" dirty="0" smtClean="0"/>
              <a:t>introduce</a:t>
            </a:r>
            <a:r>
              <a:rPr lang="en-US" baseline="0" dirty="0" smtClean="0"/>
              <a:t> ; Cheryl &amp; Karen facilitate follow-up</a:t>
            </a:r>
            <a:endParaRPr dirty="0"/>
          </a:p>
          <a:p>
            <a:pPr marL="0" lvl="0" indent="0" algn="l" rtl="0">
              <a:lnSpc>
                <a:spcPct val="100000"/>
              </a:lnSpc>
              <a:spcBef>
                <a:spcPts val="0"/>
              </a:spcBef>
              <a:spcAft>
                <a:spcPts val="0"/>
              </a:spcAft>
              <a:buSzPts val="1400"/>
              <a:buNone/>
            </a:pPr>
            <a:r>
              <a:rPr lang="en" dirty="0"/>
              <a:t>Google doc: https://</a:t>
            </a:r>
            <a:r>
              <a:rPr lang="en" dirty="0" err="1"/>
              <a:t>docs.google.com</a:t>
            </a:r>
            <a:r>
              <a:rPr lang="en" dirty="0"/>
              <a:t>/document/d/1Ub9R8ea_LMQunWoJVFc7he1EOfjpasO8glLd174QqFM/</a:t>
            </a:r>
            <a:r>
              <a:rPr lang="en" dirty="0" err="1"/>
              <a:t>edit?usp</a:t>
            </a:r>
            <a:r>
              <a:rPr lang="en" dirty="0"/>
              <a:t>=sharing</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 dirty="0"/>
              <a:t>How do we encourage faculty to move from high stakes testing to authentic assessment?</a:t>
            </a:r>
            <a:endParaRPr dirty="0"/>
          </a:p>
          <a:p>
            <a:pPr marL="0" lvl="0" indent="0" algn="l" rtl="0">
              <a:lnSpc>
                <a:spcPct val="100000"/>
              </a:lnSpc>
              <a:spcBef>
                <a:spcPts val="0"/>
              </a:spcBef>
              <a:spcAft>
                <a:spcPts val="0"/>
              </a:spcAft>
              <a:buSzPts val="1400"/>
              <a:buNone/>
            </a:pPr>
            <a:r>
              <a:rPr lang="en" dirty="0"/>
              <a:t>How do you encourage departments to begin a cultural curriculum audit that includes syllabi, textbook, resources (including textbook selections), and content review?</a:t>
            </a:r>
            <a:endParaRPr dirty="0"/>
          </a:p>
          <a:p>
            <a:pPr marL="0" lvl="0" indent="0" algn="l" rtl="0">
              <a:lnSpc>
                <a:spcPct val="100000"/>
              </a:lnSpc>
              <a:spcBef>
                <a:spcPts val="0"/>
              </a:spcBef>
              <a:spcAft>
                <a:spcPts val="0"/>
              </a:spcAft>
              <a:buSzPts val="1400"/>
              <a:buNone/>
            </a:pPr>
            <a:endParaRPr dirty="0"/>
          </a:p>
          <a:p>
            <a:pPr marL="215900" lvl="0" indent="-114300" algn="l" rtl="0">
              <a:spcBef>
                <a:spcPts val="800"/>
              </a:spcBef>
              <a:spcAft>
                <a:spcPts val="0"/>
              </a:spcAft>
              <a:buClr>
                <a:srgbClr val="595959"/>
              </a:buClr>
              <a:buSzPts val="1000"/>
              <a:buChar char="•"/>
            </a:pPr>
            <a:r>
              <a:rPr lang="en" sz="1000" dirty="0">
                <a:solidFill>
                  <a:srgbClr val="595959"/>
                </a:solidFill>
                <a:latin typeface="Open Sans"/>
                <a:ea typeface="Open Sans"/>
                <a:cs typeface="Open Sans"/>
                <a:sym typeface="Open Sans"/>
              </a:rPr>
              <a:t>What keeps you up at night relative to ensuring equitable teaching and learning? </a:t>
            </a:r>
            <a:endParaRPr sz="700" dirty="0">
              <a:solidFill>
                <a:srgbClr val="595959"/>
              </a:solidFill>
              <a:latin typeface="Open Sans"/>
              <a:ea typeface="Open Sans"/>
              <a:cs typeface="Open Sans"/>
              <a:sym typeface="Open Sans"/>
            </a:endParaRPr>
          </a:p>
          <a:p>
            <a:pPr marL="215900" lvl="0" indent="-114300" algn="l" rtl="0">
              <a:spcBef>
                <a:spcPts val="800"/>
              </a:spcBef>
              <a:spcAft>
                <a:spcPts val="0"/>
              </a:spcAft>
              <a:buClr>
                <a:srgbClr val="595959"/>
              </a:buClr>
              <a:buSzPts val="1000"/>
              <a:buChar char="•"/>
            </a:pPr>
            <a:r>
              <a:rPr lang="en" sz="1000" u="sng" dirty="0">
                <a:solidFill>
                  <a:srgbClr val="595959"/>
                </a:solidFill>
                <a:latin typeface="Open Sans"/>
                <a:ea typeface="Open Sans"/>
                <a:cs typeface="Open Sans"/>
                <a:sym typeface="Open Sans"/>
              </a:rPr>
              <a:t>How do we encourage faculty colleagues to identify and improve teaching practices that are not student-centered or equitable?</a:t>
            </a:r>
            <a:endParaRPr sz="700" dirty="0">
              <a:solidFill>
                <a:srgbClr val="595959"/>
              </a:solidFill>
              <a:latin typeface="Open Sans"/>
              <a:ea typeface="Open Sans"/>
              <a:cs typeface="Open Sans"/>
              <a:sym typeface="Open Sans"/>
            </a:endParaRPr>
          </a:p>
          <a:p>
            <a:pPr marL="215900" lvl="0" indent="-114300" algn="l" rtl="0">
              <a:spcBef>
                <a:spcPts val="800"/>
              </a:spcBef>
              <a:spcAft>
                <a:spcPts val="0"/>
              </a:spcAft>
              <a:buClr>
                <a:srgbClr val="595959"/>
              </a:buClr>
              <a:buSzPts val="1000"/>
              <a:buChar char="•"/>
            </a:pPr>
            <a:r>
              <a:rPr lang="en" sz="1000" dirty="0">
                <a:solidFill>
                  <a:srgbClr val="595959"/>
                </a:solidFill>
                <a:latin typeface="Open Sans"/>
                <a:ea typeface="Open Sans"/>
                <a:cs typeface="Open Sans"/>
                <a:sym typeface="Open Sans"/>
              </a:rPr>
              <a:t>What policies, practices, or supports can CIOs and CSSOs put into place to address promote equitable teaching practices? </a:t>
            </a:r>
            <a:endParaRPr sz="700" dirty="0">
              <a:solidFill>
                <a:srgbClr val="595959"/>
              </a:solidFill>
              <a:latin typeface="Open Sans"/>
              <a:ea typeface="Open Sans"/>
              <a:cs typeface="Open Sans"/>
              <a:sym typeface="Open Sans"/>
            </a:endParaRPr>
          </a:p>
          <a:p>
            <a:pPr marL="215900" lvl="0" indent="-139700" algn="l" rtl="0">
              <a:spcBef>
                <a:spcPts val="800"/>
              </a:spcBef>
              <a:spcAft>
                <a:spcPts val="0"/>
              </a:spcAft>
              <a:buClr>
                <a:srgbClr val="595959"/>
              </a:buClr>
              <a:buSzPts val="1000"/>
              <a:buChar char="•"/>
            </a:pPr>
            <a:r>
              <a:rPr lang="en" sz="1000" u="sng" dirty="0">
                <a:solidFill>
                  <a:srgbClr val="595959"/>
                </a:solidFill>
                <a:latin typeface="Open Sans"/>
                <a:ea typeface="Open Sans"/>
                <a:cs typeface="Open Sans"/>
                <a:sym typeface="Open Sans"/>
              </a:rPr>
              <a:t>What is scary or challenging about collaborating with CIOs and CSSOs to promote equitable learning practices?</a:t>
            </a:r>
            <a:endParaRPr sz="700" dirty="0">
              <a:solidFill>
                <a:srgbClr val="595959"/>
              </a:solidFill>
              <a:latin typeface="Open Sans"/>
              <a:ea typeface="Open Sans"/>
              <a:cs typeface="Open Sans"/>
              <a:sym typeface="Open Sans"/>
            </a:endParaRPr>
          </a:p>
          <a:p>
            <a:pPr marL="215900" lvl="0" indent="-114300" algn="l" rtl="0">
              <a:spcBef>
                <a:spcPts val="800"/>
              </a:spcBef>
              <a:spcAft>
                <a:spcPts val="0"/>
              </a:spcAft>
              <a:buClr>
                <a:srgbClr val="595959"/>
              </a:buClr>
              <a:buSzPts val="1000"/>
              <a:buChar char="•"/>
            </a:pPr>
            <a:r>
              <a:rPr lang="en" sz="1000" u="sng" dirty="0">
                <a:solidFill>
                  <a:srgbClr val="595959"/>
                </a:solidFill>
                <a:latin typeface="Open Sans"/>
                <a:ea typeface="Open Sans"/>
                <a:cs typeface="Open Sans"/>
                <a:sym typeface="Open Sans"/>
              </a:rPr>
              <a:t>What do you need CIOs and CSSOs  to know or do? What should they expect of faculty?</a:t>
            </a:r>
            <a:endParaRPr sz="100" dirty="0">
              <a:solidFill>
                <a:schemeClr val="dk1"/>
              </a:solidFill>
            </a:endParaRPr>
          </a:p>
          <a:p>
            <a:pPr marL="0" lvl="0" indent="0" algn="l" rtl="0">
              <a:lnSpc>
                <a:spcPct val="100000"/>
              </a:lnSpc>
              <a:spcBef>
                <a:spcPts val="0"/>
              </a:spcBef>
              <a:spcAft>
                <a:spcPts val="0"/>
              </a:spcAft>
              <a:buSzPts val="1400"/>
              <a:buNone/>
            </a:pPr>
            <a:endParaRPr dirty="0"/>
          </a:p>
        </p:txBody>
      </p:sp>
      <p:sp>
        <p:nvSpPr>
          <p:cNvPr id="294" name="Google Shape;294;gdfa0e2405b_1_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19</a:t>
            </a:fld>
            <a:endParaRPr/>
          </a:p>
        </p:txBody>
      </p:sp>
    </p:spTree>
    <p:extLst>
      <p:ext uri="{BB962C8B-B14F-4D97-AF65-F5344CB8AC3E}">
        <p14:creationId xmlns:p14="http://schemas.microsoft.com/office/powerpoint/2010/main" val="998180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fa0e2405b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dfa0e2405b_1_1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Cheryl w/ all revisiting benefits of working together</a:t>
            </a:r>
            <a:endParaRPr/>
          </a:p>
        </p:txBody>
      </p:sp>
      <p:sp>
        <p:nvSpPr>
          <p:cNvPr id="309" name="Google Shape;309;gdfa0e2405b_1_1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extLst>
      <p:ext uri="{BB962C8B-B14F-4D97-AF65-F5344CB8AC3E}">
        <p14:creationId xmlns:p14="http://schemas.microsoft.com/office/powerpoint/2010/main" val="1990778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fa0e2405b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dfa0e2405b_1_1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Idea- Teaching and learning series – includes hybrid flex, etc. – provide a schedule of dates (ASCCC, CCCDO, CIO and CSSO) – tie to DEI work</a:t>
            </a:r>
            <a:endParaRPr/>
          </a:p>
        </p:txBody>
      </p:sp>
      <p:sp>
        <p:nvSpPr>
          <p:cNvPr id="316" name="Google Shape;316;gdfa0e2405b_1_1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extLst>
      <p:ext uri="{BB962C8B-B14F-4D97-AF65-F5344CB8AC3E}">
        <p14:creationId xmlns:p14="http://schemas.microsoft.com/office/powerpoint/2010/main" val="170658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fa0e2405b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dfa0e2405b_1_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Cheryl</a:t>
            </a:r>
            <a:endParaRPr/>
          </a:p>
        </p:txBody>
      </p:sp>
      <p:sp>
        <p:nvSpPr>
          <p:cNvPr id="125" name="Google Shape;125;gdfa0e2405b_1_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extLst>
      <p:ext uri="{BB962C8B-B14F-4D97-AF65-F5344CB8AC3E}">
        <p14:creationId xmlns:p14="http://schemas.microsoft.com/office/powerpoint/2010/main" val="190574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fa0e2405b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dfa0e2405b_1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Cheryl</a:t>
            </a:r>
            <a:endParaRPr/>
          </a:p>
        </p:txBody>
      </p:sp>
      <p:sp>
        <p:nvSpPr>
          <p:cNvPr id="132" name="Google Shape;132;gdfa0e2405b_1_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extLst>
      <p:ext uri="{BB962C8B-B14F-4D97-AF65-F5344CB8AC3E}">
        <p14:creationId xmlns:p14="http://schemas.microsoft.com/office/powerpoint/2010/main" val="78255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fa0e2405b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dfa0e2405b_1_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Cheryl (Overview)</a:t>
            </a:r>
            <a:endParaRPr/>
          </a:p>
          <a:p>
            <a:pPr marL="0" lvl="0" indent="0" algn="l" rtl="0">
              <a:lnSpc>
                <a:spcPct val="100000"/>
              </a:lnSpc>
              <a:spcBef>
                <a:spcPts val="0"/>
              </a:spcBef>
              <a:spcAft>
                <a:spcPts val="0"/>
              </a:spcAft>
              <a:buSzPts val="1400"/>
              <a:buNone/>
            </a:pPr>
            <a:r>
              <a:rPr lang="en"/>
              <a:t>Goal: </a:t>
            </a:r>
            <a:r>
              <a:rPr lang="en" sz="1200" i="1">
                <a:solidFill>
                  <a:schemeClr val="dk1"/>
                </a:solidFill>
                <a:latin typeface="Calibri"/>
                <a:ea typeface="Calibri"/>
                <a:cs typeface="Calibri"/>
                <a:sym typeface="Calibri"/>
              </a:rPr>
              <a:t>To provide a frame of reference for why focus on the classroom and student support spaces, why now, and introduce a framework that can be used during this session</a:t>
            </a:r>
            <a:r>
              <a:rPr lang="en"/>
              <a:t>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 sz="1200" b="1" i="1">
                <a:solidFill>
                  <a:schemeClr val="dk1"/>
                </a:solidFill>
                <a:latin typeface="Calibri"/>
                <a:ea typeface="Calibri"/>
                <a:cs typeface="Calibri"/>
                <a:sym typeface="Calibri"/>
              </a:rPr>
              <a:t>Marty</a:t>
            </a:r>
            <a:r>
              <a:rPr lang="en" sz="1200">
                <a:solidFill>
                  <a:schemeClr val="dk1"/>
                </a:solidFill>
                <a:latin typeface="Calibri"/>
                <a:ea typeface="Calibri"/>
                <a:cs typeface="Calibri"/>
                <a:sym typeface="Calibri"/>
              </a:rPr>
              <a:t> provides context related to key system reforms that call for renewed focus on supporting equitable classrooms &amp; a framework for the session activity (5 min)</a:t>
            </a:r>
            <a:endParaRPr/>
          </a:p>
          <a:p>
            <a:pPr marL="0" marR="0" lvl="0" indent="0" algn="l" rtl="0">
              <a:lnSpc>
                <a:spcPct val="100000"/>
              </a:lnSpc>
              <a:spcBef>
                <a:spcPts val="0"/>
              </a:spcBef>
              <a:spcAft>
                <a:spcPts val="0"/>
              </a:spcAft>
              <a:buClr>
                <a:schemeClr val="dk1"/>
              </a:buClr>
              <a:buSzPts val="1200"/>
              <a:buFont typeface="Calibri"/>
              <a:buNone/>
            </a:pPr>
            <a:r>
              <a:rPr lang="en" sz="1200" b="1" i="1">
                <a:solidFill>
                  <a:schemeClr val="dk1"/>
                </a:solidFill>
                <a:latin typeface="Calibri"/>
                <a:ea typeface="Calibri"/>
                <a:cs typeface="Calibri"/>
                <a:sym typeface="Calibri"/>
              </a:rPr>
              <a:t>Cheryl</a:t>
            </a:r>
            <a:r>
              <a:rPr lang="en" sz="1200">
                <a:solidFill>
                  <a:schemeClr val="dk1"/>
                </a:solidFill>
                <a:latin typeface="Calibri"/>
                <a:ea typeface="Calibri"/>
                <a:cs typeface="Calibri"/>
                <a:sym typeface="Calibri"/>
              </a:rPr>
              <a:t> provides context for why this is important for faculty &amp; why partnership is important (5 min)</a:t>
            </a:r>
            <a:r>
              <a:rPr lang="en"/>
              <a:t> </a:t>
            </a:r>
            <a:endParaRPr/>
          </a:p>
          <a:p>
            <a:pPr marL="0" marR="0" lvl="0" indent="0" algn="l" rtl="0">
              <a:lnSpc>
                <a:spcPct val="100000"/>
              </a:lnSpc>
              <a:spcBef>
                <a:spcPts val="0"/>
              </a:spcBef>
              <a:spcAft>
                <a:spcPts val="0"/>
              </a:spcAft>
              <a:buClr>
                <a:schemeClr val="dk1"/>
              </a:buClr>
              <a:buSzPts val="1200"/>
              <a:buFont typeface="Calibri"/>
              <a:buNone/>
            </a:pPr>
            <a:r>
              <a:rPr lang="en"/>
              <a:t>For ASCCC FLI: Add CIO (Jennifer), CSSO (Lataria), and Local Senate (Karen) perspectives</a:t>
            </a:r>
            <a:endParaRPr/>
          </a:p>
          <a:p>
            <a:pPr marL="0" lvl="0" indent="0" algn="l" rtl="0">
              <a:lnSpc>
                <a:spcPct val="100000"/>
              </a:lnSpc>
              <a:spcBef>
                <a:spcPts val="0"/>
              </a:spcBef>
              <a:spcAft>
                <a:spcPts val="0"/>
              </a:spcAft>
              <a:buSzPts val="1400"/>
              <a:buNone/>
            </a:pPr>
            <a:endParaRPr/>
          </a:p>
        </p:txBody>
      </p:sp>
      <p:sp>
        <p:nvSpPr>
          <p:cNvPr id="139" name="Google Shape;139;gdfa0e2405b_1_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extLst>
      <p:ext uri="{BB962C8B-B14F-4D97-AF65-F5344CB8AC3E}">
        <p14:creationId xmlns:p14="http://schemas.microsoft.com/office/powerpoint/2010/main" val="192238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fa0e2405b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dfa0e2405b_1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Marty</a:t>
            </a:r>
            <a:endParaRPr/>
          </a:p>
        </p:txBody>
      </p:sp>
      <p:sp>
        <p:nvSpPr>
          <p:cNvPr id="146" name="Google Shape;146;gdfa0e2405b_1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7</a:t>
            </a:fld>
            <a:endParaRPr/>
          </a:p>
        </p:txBody>
      </p:sp>
    </p:spTree>
    <p:extLst>
      <p:ext uri="{BB962C8B-B14F-4D97-AF65-F5344CB8AC3E}">
        <p14:creationId xmlns:p14="http://schemas.microsoft.com/office/powerpoint/2010/main" val="77977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fa0e2405b_1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dfa0e2405b_1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Marty</a:t>
            </a:r>
            <a:endParaRPr/>
          </a:p>
        </p:txBody>
      </p:sp>
      <p:sp>
        <p:nvSpPr>
          <p:cNvPr id="153" name="Google Shape;153;gdfa0e2405b_1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8</a:t>
            </a:fld>
            <a:endParaRPr/>
          </a:p>
        </p:txBody>
      </p:sp>
    </p:spTree>
    <p:extLst>
      <p:ext uri="{BB962C8B-B14F-4D97-AF65-F5344CB8AC3E}">
        <p14:creationId xmlns:p14="http://schemas.microsoft.com/office/powerpoint/2010/main" val="73334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fa0e2405b_1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dfa0e2405b_1_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Marty</a:t>
            </a:r>
            <a:endParaRPr/>
          </a:p>
          <a:p>
            <a:pPr marL="0" lvl="0" indent="0" algn="l" rtl="0">
              <a:lnSpc>
                <a:spcPct val="100000"/>
              </a:lnSpc>
              <a:spcBef>
                <a:spcPts val="0"/>
              </a:spcBef>
              <a:spcAft>
                <a:spcPts val="0"/>
              </a:spcAft>
              <a:buSzPts val="1400"/>
              <a:buNone/>
            </a:pPr>
            <a:r>
              <a:rPr lang="en"/>
              <a:t>© Copyright </a:t>
            </a:r>
            <a:r>
              <a:rPr lang="en" b="1"/>
              <a:t>PresentationGO.com</a:t>
            </a:r>
            <a:r>
              <a:rPr lang="en"/>
              <a:t> – The free PowerPoint template library</a:t>
            </a:r>
            <a:endParaRPr/>
          </a:p>
        </p:txBody>
      </p:sp>
      <p:sp>
        <p:nvSpPr>
          <p:cNvPr id="170" name="Google Shape;170;gdfa0e2405b_1_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extLst>
      <p:ext uri="{BB962C8B-B14F-4D97-AF65-F5344CB8AC3E}">
        <p14:creationId xmlns:p14="http://schemas.microsoft.com/office/powerpoint/2010/main" val="97624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fa0e2405b_1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dfa0e2405b_1_100: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 sz="1400"/>
              <a:t>Marty </a:t>
            </a:r>
            <a:endParaRPr sz="1400"/>
          </a:p>
        </p:txBody>
      </p:sp>
      <p:sp>
        <p:nvSpPr>
          <p:cNvPr id="203" name="Google Shape;203;gdfa0e2405b_1_100: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10</a:t>
            </a:fld>
            <a:endParaRPr sz="1400"/>
          </a:p>
        </p:txBody>
      </p:sp>
    </p:spTree>
    <p:extLst>
      <p:ext uri="{BB962C8B-B14F-4D97-AF65-F5344CB8AC3E}">
        <p14:creationId xmlns:p14="http://schemas.microsoft.com/office/powerpoint/2010/main" val="50868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fa0e2405b_1_121: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400"/>
              <a:buNone/>
            </a:pPr>
            <a:r>
              <a:rPr lang="en"/>
              <a:t>Marty</a:t>
            </a:r>
            <a:endParaRPr/>
          </a:p>
        </p:txBody>
      </p:sp>
      <p:sp>
        <p:nvSpPr>
          <p:cNvPr id="224" name="Google Shape;224;gdfa0e2405b_1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052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3294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584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uk-UA" smtClean="0"/>
              <a:pPr>
                <a:spcBef>
                  <a:spcPts val="0"/>
                </a:spcBef>
                <a:spcAft>
                  <a:spcPts val="0"/>
                </a:spcAft>
              </a:pPr>
              <a:t>‹#›</a:t>
            </a:fld>
            <a:endParaRPr lang="uk-UA"/>
          </a:p>
        </p:txBody>
      </p:sp>
    </p:spTree>
    <p:extLst>
      <p:ext uri="{BB962C8B-B14F-4D97-AF65-F5344CB8AC3E}">
        <p14:creationId xmlns:p14="http://schemas.microsoft.com/office/powerpoint/2010/main" val="24747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1484313" y="1600200"/>
            <a:ext cx="3549121" cy="1371600"/>
          </a:xfrm>
          <a:prstGeom prst="rect">
            <a:avLst/>
          </a:prstGeom>
          <a:noFill/>
          <a:ln>
            <a:noFill/>
          </a:ln>
        </p:spPr>
        <p:txBody>
          <a:bodyPr spcFirstLastPara="1" wrap="square" lIns="68575" tIns="34275" rIns="68575" bIns="34275" anchor="b" anchorCtr="0">
            <a:normAutofit/>
          </a:bodyPr>
          <a:lstStyle>
            <a:lvl1pPr lvl="0" algn="ctr">
              <a:lnSpc>
                <a:spcPct val="100000"/>
              </a:lnSpc>
              <a:spcBef>
                <a:spcPts val="0"/>
              </a:spcBef>
              <a:spcAft>
                <a:spcPts val="0"/>
              </a:spcAft>
              <a:buClr>
                <a:schemeClr val="dk1"/>
              </a:buClr>
              <a:buSzPts val="1800"/>
              <a:buFont typeface="Open Sans"/>
              <a:buNone/>
              <a:defRPr sz="2400" b="0"/>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65" name="Google Shape;65;p15"/>
          <p:cNvSpPr txBox="1">
            <a:spLocks noGrp="1"/>
          </p:cNvSpPr>
          <p:nvPr>
            <p:ph type="body" idx="1"/>
          </p:nvPr>
        </p:nvSpPr>
        <p:spPr>
          <a:xfrm>
            <a:off x="5262034" y="685800"/>
            <a:ext cx="6240989" cy="5105401"/>
          </a:xfrm>
          <a:prstGeom prst="rect">
            <a:avLst/>
          </a:prstGeom>
          <a:noFill/>
          <a:ln>
            <a:noFill/>
          </a:ln>
        </p:spPr>
        <p:txBody>
          <a:bodyPr spcFirstLastPara="1" wrap="square" lIns="68575" tIns="34275" rIns="68575" bIns="34275" anchor="ctr" anchorCtr="0">
            <a:normAutofit/>
          </a:bodyPr>
          <a:lstStyle>
            <a:lvl1pPr marL="609585" lvl="0" indent="-491054" algn="l">
              <a:lnSpc>
                <a:spcPct val="100000"/>
              </a:lnSpc>
              <a:spcBef>
                <a:spcPts val="400"/>
              </a:spcBef>
              <a:spcAft>
                <a:spcPts val="0"/>
              </a:spcAft>
              <a:buSzPts val="2200"/>
              <a:buChar char="•"/>
              <a:defRPr sz="2000"/>
            </a:lvl1pPr>
            <a:lvl2pPr marL="1219170" lvl="1" indent="-474121" algn="l">
              <a:lnSpc>
                <a:spcPct val="100000"/>
              </a:lnSpc>
              <a:spcBef>
                <a:spcPts val="667"/>
              </a:spcBef>
              <a:spcAft>
                <a:spcPts val="0"/>
              </a:spcAft>
              <a:buSzPts val="2000"/>
              <a:buChar char="•"/>
              <a:defRPr sz="1867"/>
            </a:lvl2pPr>
            <a:lvl3pPr marL="1828754" lvl="2" indent="-448722" algn="l">
              <a:lnSpc>
                <a:spcPct val="100000"/>
              </a:lnSpc>
              <a:spcBef>
                <a:spcPts val="667"/>
              </a:spcBef>
              <a:spcAft>
                <a:spcPts val="0"/>
              </a:spcAft>
              <a:buSzPts val="1700"/>
              <a:buChar char="•"/>
              <a:defRPr sz="1600"/>
            </a:lvl3pPr>
            <a:lvl4pPr marL="2438339" lvl="3" indent="-431789" algn="l">
              <a:lnSpc>
                <a:spcPct val="100000"/>
              </a:lnSpc>
              <a:spcBef>
                <a:spcPts val="667"/>
              </a:spcBef>
              <a:spcAft>
                <a:spcPts val="0"/>
              </a:spcAft>
              <a:buSzPts val="1500"/>
              <a:buChar char="•"/>
              <a:defRPr sz="1467"/>
            </a:lvl4pPr>
            <a:lvl5pPr marL="3047924" lvl="4" indent="-431789" algn="l">
              <a:lnSpc>
                <a:spcPct val="100000"/>
              </a:lnSpc>
              <a:spcBef>
                <a:spcPts val="667"/>
              </a:spcBef>
              <a:spcAft>
                <a:spcPts val="0"/>
              </a:spcAft>
              <a:buSzPts val="1500"/>
              <a:buChar char="•"/>
              <a:defRPr sz="1467"/>
            </a:lvl5pPr>
            <a:lvl6pPr marL="3657509" lvl="5" indent="-431789" algn="l">
              <a:lnSpc>
                <a:spcPct val="100000"/>
              </a:lnSpc>
              <a:spcBef>
                <a:spcPts val="667"/>
              </a:spcBef>
              <a:spcAft>
                <a:spcPts val="0"/>
              </a:spcAft>
              <a:buSzPts val="1500"/>
              <a:buChar char="•"/>
              <a:defRPr sz="1467"/>
            </a:lvl6pPr>
            <a:lvl7pPr marL="4267093" lvl="6" indent="-431789" algn="l">
              <a:lnSpc>
                <a:spcPct val="100000"/>
              </a:lnSpc>
              <a:spcBef>
                <a:spcPts val="667"/>
              </a:spcBef>
              <a:spcAft>
                <a:spcPts val="0"/>
              </a:spcAft>
              <a:buSzPts val="1500"/>
              <a:buChar char="•"/>
              <a:defRPr sz="1467"/>
            </a:lvl7pPr>
            <a:lvl8pPr marL="4876678" lvl="7" indent="-431789" algn="l">
              <a:lnSpc>
                <a:spcPct val="100000"/>
              </a:lnSpc>
              <a:spcBef>
                <a:spcPts val="667"/>
              </a:spcBef>
              <a:spcAft>
                <a:spcPts val="0"/>
              </a:spcAft>
              <a:buSzPts val="1500"/>
              <a:buChar char="•"/>
              <a:defRPr sz="1467"/>
            </a:lvl8pPr>
            <a:lvl9pPr marL="5486263" lvl="8" indent="-431789" algn="l">
              <a:lnSpc>
                <a:spcPct val="100000"/>
              </a:lnSpc>
              <a:spcBef>
                <a:spcPts val="667"/>
              </a:spcBef>
              <a:spcAft>
                <a:spcPts val="667"/>
              </a:spcAft>
              <a:buSzPts val="1500"/>
              <a:buChar char="•"/>
              <a:defRPr sz="1467"/>
            </a:lvl9pPr>
          </a:lstStyle>
          <a:p>
            <a:endParaRPr/>
          </a:p>
        </p:txBody>
      </p:sp>
      <p:sp>
        <p:nvSpPr>
          <p:cNvPr id="66" name="Google Shape;66;p15"/>
          <p:cNvSpPr txBox="1">
            <a:spLocks noGrp="1"/>
          </p:cNvSpPr>
          <p:nvPr>
            <p:ph type="body" idx="2"/>
          </p:nvPr>
        </p:nvSpPr>
        <p:spPr>
          <a:xfrm>
            <a:off x="1484313" y="2971800"/>
            <a:ext cx="3549121" cy="1828800"/>
          </a:xfrm>
          <a:prstGeom prst="rect">
            <a:avLst/>
          </a:prstGeom>
          <a:noFill/>
          <a:ln>
            <a:noFill/>
          </a:ln>
        </p:spPr>
        <p:txBody>
          <a:bodyPr spcFirstLastPara="1" wrap="square" lIns="68575" tIns="34275" rIns="68575" bIns="34275" anchor="ctr" anchorCtr="0">
            <a:normAutofit/>
          </a:bodyPr>
          <a:lstStyle>
            <a:lvl1pPr marL="609585" lvl="0" indent="-304792" algn="ctr">
              <a:lnSpc>
                <a:spcPct val="100000"/>
              </a:lnSpc>
              <a:spcBef>
                <a:spcPts val="267"/>
              </a:spcBef>
              <a:spcAft>
                <a:spcPts val="0"/>
              </a:spcAft>
              <a:buSzPts val="1700"/>
              <a:buNone/>
              <a:defRPr sz="1600"/>
            </a:lvl1pPr>
            <a:lvl2pPr marL="1219170" lvl="1" indent="-304792" algn="l">
              <a:lnSpc>
                <a:spcPct val="100000"/>
              </a:lnSpc>
              <a:spcBef>
                <a:spcPts val="667"/>
              </a:spcBef>
              <a:spcAft>
                <a:spcPts val="0"/>
              </a:spcAft>
              <a:buSzPts val="1300"/>
              <a:buNone/>
              <a:defRPr sz="1200"/>
            </a:lvl2pPr>
            <a:lvl3pPr marL="1828754" lvl="2" indent="-304792" algn="l">
              <a:lnSpc>
                <a:spcPct val="100000"/>
              </a:lnSpc>
              <a:spcBef>
                <a:spcPts val="667"/>
              </a:spcBef>
              <a:spcAft>
                <a:spcPts val="0"/>
              </a:spcAft>
              <a:buSzPts val="1100"/>
              <a:buNone/>
              <a:defRPr sz="1067"/>
            </a:lvl3pPr>
            <a:lvl4pPr marL="2438339" lvl="3" indent="-304792" algn="l">
              <a:lnSpc>
                <a:spcPct val="100000"/>
              </a:lnSpc>
              <a:spcBef>
                <a:spcPts val="667"/>
              </a:spcBef>
              <a:spcAft>
                <a:spcPts val="0"/>
              </a:spcAft>
              <a:buSzPts val="1000"/>
              <a:buNone/>
              <a:defRPr sz="933"/>
            </a:lvl4pPr>
            <a:lvl5pPr marL="3047924" lvl="4" indent="-304792" algn="l">
              <a:lnSpc>
                <a:spcPct val="100000"/>
              </a:lnSpc>
              <a:spcBef>
                <a:spcPts val="667"/>
              </a:spcBef>
              <a:spcAft>
                <a:spcPts val="0"/>
              </a:spcAft>
              <a:buSzPts val="1000"/>
              <a:buNone/>
              <a:defRPr sz="933"/>
            </a:lvl5pPr>
            <a:lvl6pPr marL="3657509" lvl="5" indent="-304792" algn="l">
              <a:lnSpc>
                <a:spcPct val="100000"/>
              </a:lnSpc>
              <a:spcBef>
                <a:spcPts val="667"/>
              </a:spcBef>
              <a:spcAft>
                <a:spcPts val="0"/>
              </a:spcAft>
              <a:buSzPts val="1000"/>
              <a:buNone/>
              <a:defRPr sz="933"/>
            </a:lvl6pPr>
            <a:lvl7pPr marL="4267093" lvl="6" indent="-304792" algn="l">
              <a:lnSpc>
                <a:spcPct val="100000"/>
              </a:lnSpc>
              <a:spcBef>
                <a:spcPts val="667"/>
              </a:spcBef>
              <a:spcAft>
                <a:spcPts val="0"/>
              </a:spcAft>
              <a:buSzPts val="1000"/>
              <a:buNone/>
              <a:defRPr sz="933"/>
            </a:lvl7pPr>
            <a:lvl8pPr marL="4876678" lvl="7" indent="-304792" algn="l">
              <a:lnSpc>
                <a:spcPct val="100000"/>
              </a:lnSpc>
              <a:spcBef>
                <a:spcPts val="667"/>
              </a:spcBef>
              <a:spcAft>
                <a:spcPts val="0"/>
              </a:spcAft>
              <a:buSzPts val="1000"/>
              <a:buNone/>
              <a:defRPr sz="933"/>
            </a:lvl8pPr>
            <a:lvl9pPr marL="5486263" lvl="8" indent="-304792" algn="l">
              <a:lnSpc>
                <a:spcPct val="100000"/>
              </a:lnSpc>
              <a:spcBef>
                <a:spcPts val="667"/>
              </a:spcBef>
              <a:spcAft>
                <a:spcPts val="667"/>
              </a:spcAft>
              <a:buSzPts val="1000"/>
              <a:buNone/>
              <a:defRPr sz="933"/>
            </a:lvl9pPr>
          </a:lstStyle>
          <a:p>
            <a:endParaRPr/>
          </a:p>
        </p:txBody>
      </p:sp>
      <p:sp>
        <p:nvSpPr>
          <p:cNvPr id="67" name="Google Shape;67;p15"/>
          <p:cNvSpPr txBox="1">
            <a:spLocks noGrp="1"/>
          </p:cNvSpPr>
          <p:nvPr>
            <p:ph type="dt" idx="10"/>
          </p:nvPr>
        </p:nvSpPr>
        <p:spPr>
          <a:xfrm>
            <a:off x="9732656" y="5883275"/>
            <a:ext cx="1143000" cy="365125"/>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68" name="Google Shape;68;p15"/>
          <p:cNvSpPr txBox="1">
            <a:spLocks noGrp="1"/>
          </p:cNvSpPr>
          <p:nvPr>
            <p:ph type="ftr" idx="11"/>
          </p:nvPr>
        </p:nvSpPr>
        <p:spPr>
          <a:xfrm>
            <a:off x="2572280" y="5883275"/>
            <a:ext cx="7084177"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69" name="Google Shape;69;p15"/>
          <p:cNvSpPr txBox="1">
            <a:spLocks noGrp="1"/>
          </p:cNvSpPr>
          <p:nvPr>
            <p:ph type="sldNum" idx="12"/>
          </p:nvPr>
        </p:nvSpPr>
        <p:spPr>
          <a:xfrm>
            <a:off x="10951857" y="5883275"/>
            <a:ext cx="551167"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41363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xmlns="" id="{6510BF65-0C03-E747-98C0-EB8748DFAAEB}"/>
              </a:ext>
            </a:extLst>
          </p:cNvPr>
          <p:cNvSpPr/>
          <p:nvPr userDrawn="1"/>
        </p:nvSpPr>
        <p:spPr>
          <a:xfrm>
            <a:off x="0" y="0"/>
            <a:ext cx="12192000" cy="2355850"/>
          </a:xfrm>
          <a:prstGeom prst="rect">
            <a:avLst/>
          </a:prstGeom>
          <a:solidFill>
            <a:srgbClr val="006393"/>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xmlns="" id="{F06088A0-6770-8842-AAB0-A6DCBD8300DC}"/>
              </a:ext>
              <a:ext uri="{C183D7F6-B498-43B3-948B-1728B52AA6E4}">
                <adec:decorative xmlns:adec="http://schemas.microsoft.com/office/drawing/2017/decorative" xmlns=""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SCCC logo icon">
            <a:extLst>
              <a:ext uri="{FF2B5EF4-FFF2-40B4-BE49-F238E27FC236}">
                <a16:creationId xmlns:a16="http://schemas.microsoft.com/office/drawing/2014/main" xmlns="" id="{CA6626D6-0C8A-4D4D-91B2-DE99EDE243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xmlns="" id="{B7271532-3037-2346-AF9C-8177E827F622}"/>
              </a:ext>
            </a:extLst>
          </p:cNvPr>
          <p:cNvSpPr>
            <a:spLocks noGrp="1"/>
          </p:cNvSpPr>
          <p:nvPr>
            <p:ph type="sldNum" sz="quarter" idx="10"/>
          </p:nvPr>
        </p:nvSpPr>
        <p:spPr/>
        <p:txBody>
          <a:bodyPr/>
          <a:lstStyle>
            <a:lvl1pPr>
              <a:defRPr/>
            </a:lvl1pPr>
          </a:lstStyle>
          <a:p>
            <a:pPr>
              <a:defRPr/>
            </a:pPr>
            <a:fld id="{EF3FA80C-C703-6A42-9526-28B957E5C050}" type="slidenum">
              <a:rPr lang="en-US"/>
              <a:pPr>
                <a:defRPr/>
              </a:pPr>
              <a:t>‹#›</a:t>
            </a:fld>
            <a:endParaRPr lang="en-US" dirty="0"/>
          </a:p>
        </p:txBody>
      </p:sp>
    </p:spTree>
    <p:extLst>
      <p:ext uri="{BB962C8B-B14F-4D97-AF65-F5344CB8AC3E}">
        <p14:creationId xmlns:p14="http://schemas.microsoft.com/office/powerpoint/2010/main" val="98882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xmlns="" id="{44FE5459-A402-FB42-AC0D-E0FF3CC42319}"/>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xmlns="" id="{B031F5E2-4C21-4F46-8C47-0FB44A7108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xmlns="" id="{3F1DFAC4-3422-CC4B-94BC-AF8D95D29337}"/>
              </a:ext>
            </a:extLst>
          </p:cNvPr>
          <p:cNvSpPr>
            <a:spLocks noGrp="1"/>
          </p:cNvSpPr>
          <p:nvPr>
            <p:ph type="sldNum" sz="quarter" idx="10"/>
          </p:nvPr>
        </p:nvSpPr>
        <p:spPr/>
        <p:txBody>
          <a:bodyPr/>
          <a:lstStyle>
            <a:lvl1pPr>
              <a:defRPr/>
            </a:lvl1pPr>
          </a:lstStyle>
          <a:p>
            <a:pPr>
              <a:defRPr/>
            </a:pPr>
            <a:fld id="{1E27EA8E-F2C1-F748-878A-C61AEC0E9D53}" type="slidenum">
              <a:rPr lang="en-US" altLang="en-US"/>
              <a:pPr>
                <a:defRPr/>
              </a:pPr>
              <a:t>‹#›</a:t>
            </a:fld>
            <a:endParaRPr lang="en-US" altLang="en-US"/>
          </a:p>
        </p:txBody>
      </p:sp>
    </p:spTree>
    <p:extLst>
      <p:ext uri="{BB962C8B-B14F-4D97-AF65-F5344CB8AC3E}">
        <p14:creationId xmlns:p14="http://schemas.microsoft.com/office/powerpoint/2010/main" val="18930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xmlns="" id="{2314A92D-EB3F-2C4B-8627-77F00AB3D247}"/>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xmlns="" id="{40E4AAF6-590B-524E-849F-CB60975D57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xmlns="" id="{84C2D47D-B4E2-2144-A1A8-709D7128A424}"/>
              </a:ext>
            </a:extLst>
          </p:cNvPr>
          <p:cNvSpPr>
            <a:spLocks noGrp="1"/>
          </p:cNvSpPr>
          <p:nvPr>
            <p:ph type="sldNum" sz="quarter" idx="10"/>
          </p:nvPr>
        </p:nvSpPr>
        <p:spPr/>
        <p:txBody>
          <a:bodyPr/>
          <a:lstStyle>
            <a:lvl1pPr>
              <a:defRPr/>
            </a:lvl1pPr>
          </a:lstStyle>
          <a:p>
            <a:pPr>
              <a:defRPr/>
            </a:pPr>
            <a:fld id="{384C949E-1E58-A146-8787-2A5DB0B69B3F}" type="slidenum">
              <a:rPr lang="en-US" altLang="en-US"/>
              <a:pPr>
                <a:defRPr/>
              </a:pPr>
              <a:t>‹#›</a:t>
            </a:fld>
            <a:endParaRPr lang="en-US" altLang="en-US"/>
          </a:p>
        </p:txBody>
      </p:sp>
    </p:spTree>
    <p:extLst>
      <p:ext uri="{BB962C8B-B14F-4D97-AF65-F5344CB8AC3E}">
        <p14:creationId xmlns:p14="http://schemas.microsoft.com/office/powerpoint/2010/main" val="256914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xmlns="" id="{6F5915FB-CAAB-D74F-A521-80C11144F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xmlns="" id="{F3FF7C1B-BDD6-2548-8849-A85713EC56FC}"/>
              </a:ext>
            </a:extLst>
          </p:cNvPr>
          <p:cNvSpPr>
            <a:spLocks noGrp="1"/>
          </p:cNvSpPr>
          <p:nvPr>
            <p:ph type="sldNum" sz="quarter" idx="10"/>
          </p:nvPr>
        </p:nvSpPr>
        <p:spPr>
          <a:xfrm>
            <a:off x="10298113" y="6356350"/>
            <a:ext cx="1055687" cy="365125"/>
          </a:xfrm>
        </p:spPr>
        <p:txBody>
          <a:bodyPr/>
          <a:lstStyle>
            <a:lvl1pPr>
              <a:defRPr/>
            </a:lvl1pPr>
          </a:lstStyle>
          <a:p>
            <a:pPr>
              <a:defRPr/>
            </a:pPr>
            <a:fld id="{5B52717C-FF9A-4447-B61B-DCD0284B8E7A}" type="slidenum">
              <a:rPr lang="en-US" altLang="en-US"/>
              <a:pPr>
                <a:defRPr/>
              </a:pPr>
              <a:t>‹#›</a:t>
            </a:fld>
            <a:endParaRPr lang="en-US" altLang="en-US"/>
          </a:p>
        </p:txBody>
      </p:sp>
    </p:spTree>
    <p:extLst>
      <p:ext uri="{BB962C8B-B14F-4D97-AF65-F5344CB8AC3E}">
        <p14:creationId xmlns:p14="http://schemas.microsoft.com/office/powerpoint/2010/main" val="128670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uk-UA" smtClean="0"/>
              <a:pPr>
                <a:spcBef>
                  <a:spcPts val="0"/>
                </a:spcBef>
                <a:spcAft>
                  <a:spcPts val="0"/>
                </a:spcAft>
              </a:pPr>
              <a:t>‹#›</a:t>
            </a:fld>
            <a:endParaRPr lang="uk-UA"/>
          </a:p>
        </p:txBody>
      </p:sp>
    </p:spTree>
    <p:extLst>
      <p:ext uri="{BB962C8B-B14F-4D97-AF65-F5344CB8AC3E}">
        <p14:creationId xmlns:p14="http://schemas.microsoft.com/office/powerpoint/2010/main" val="54633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1484311" y="685801"/>
            <a:ext cx="10018713" cy="1752599"/>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3000"/>
              <a:buFont typeface="Open Sans"/>
              <a:buNone/>
              <a:defRPr sz="1467" b="1">
                <a:latin typeface="Open Sans"/>
                <a:ea typeface="Open Sans"/>
                <a:cs typeface="Open Sans"/>
                <a:sym typeface="Open Sans"/>
              </a:defRPr>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58" name="Google Shape;58;p14"/>
          <p:cNvSpPr txBox="1">
            <a:spLocks noGrp="1"/>
          </p:cNvSpPr>
          <p:nvPr>
            <p:ph type="body" idx="1"/>
          </p:nvPr>
        </p:nvSpPr>
        <p:spPr>
          <a:xfrm>
            <a:off x="1484313" y="2667000"/>
            <a:ext cx="4895055" cy="3124201"/>
          </a:xfrm>
          <a:prstGeom prst="rect">
            <a:avLst/>
          </a:prstGeom>
          <a:noFill/>
          <a:ln>
            <a:noFill/>
          </a:ln>
        </p:spPr>
        <p:txBody>
          <a:bodyPr spcFirstLastPara="1" wrap="square" lIns="68575" tIns="34275" rIns="68575" bIns="34275" anchor="ctr" anchorCtr="0">
            <a:normAutofit/>
          </a:bodyPr>
          <a:lstStyle>
            <a:lvl1pPr marL="609585" lvl="0" indent="-474121" algn="l">
              <a:lnSpc>
                <a:spcPct val="100000"/>
              </a:lnSpc>
              <a:spcBef>
                <a:spcPts val="400"/>
              </a:spcBef>
              <a:spcAft>
                <a:spcPts val="0"/>
              </a:spcAft>
              <a:buSzPts val="2000"/>
              <a:buChar char="•"/>
              <a:defRPr sz="1867" b="1">
                <a:latin typeface="Open Sans"/>
                <a:ea typeface="Open Sans"/>
                <a:cs typeface="Open Sans"/>
                <a:sym typeface="Open Sans"/>
              </a:defRPr>
            </a:lvl1pPr>
            <a:lvl2pPr marL="1219170" lvl="1" indent="-448722" algn="l">
              <a:lnSpc>
                <a:spcPct val="100000"/>
              </a:lnSpc>
              <a:spcBef>
                <a:spcPts val="667"/>
              </a:spcBef>
              <a:spcAft>
                <a:spcPts val="0"/>
              </a:spcAft>
              <a:buSzPts val="1700"/>
              <a:buChar char="•"/>
              <a:defRPr sz="1600" b="1">
                <a:latin typeface="Open Sans"/>
                <a:ea typeface="Open Sans"/>
                <a:cs typeface="Open Sans"/>
                <a:sym typeface="Open Sans"/>
              </a:defRPr>
            </a:lvl2pPr>
            <a:lvl3pPr marL="1828754" lvl="2" indent="-431789" algn="l">
              <a:lnSpc>
                <a:spcPct val="100000"/>
              </a:lnSpc>
              <a:spcBef>
                <a:spcPts val="667"/>
              </a:spcBef>
              <a:spcAft>
                <a:spcPts val="0"/>
              </a:spcAft>
              <a:buSzPts val="1500"/>
              <a:buChar char="•"/>
              <a:defRPr sz="1467" b="1">
                <a:latin typeface="Open Sans"/>
                <a:ea typeface="Open Sans"/>
                <a:cs typeface="Open Sans"/>
                <a:sym typeface="Open Sans"/>
              </a:defRPr>
            </a:lvl3pPr>
            <a:lvl4pPr marL="2438339" lvl="3" indent="-414856" algn="l">
              <a:lnSpc>
                <a:spcPct val="100000"/>
              </a:lnSpc>
              <a:spcBef>
                <a:spcPts val="667"/>
              </a:spcBef>
              <a:spcAft>
                <a:spcPts val="0"/>
              </a:spcAft>
              <a:buSzPts val="1300"/>
              <a:buChar char="•"/>
              <a:defRPr sz="1200" b="1">
                <a:latin typeface="Open Sans"/>
                <a:ea typeface="Open Sans"/>
                <a:cs typeface="Open Sans"/>
                <a:sym typeface="Open Sans"/>
              </a:defRPr>
            </a:lvl4pPr>
            <a:lvl5pPr marL="3047924" lvl="4" indent="-414856" algn="l">
              <a:lnSpc>
                <a:spcPct val="100000"/>
              </a:lnSpc>
              <a:spcBef>
                <a:spcPts val="667"/>
              </a:spcBef>
              <a:spcAft>
                <a:spcPts val="0"/>
              </a:spcAft>
              <a:buSzPts val="1300"/>
              <a:buChar char="•"/>
              <a:defRPr sz="1200" b="1">
                <a:latin typeface="Open Sans"/>
                <a:ea typeface="Open Sans"/>
                <a:cs typeface="Open Sans"/>
                <a:sym typeface="Open Sans"/>
              </a:defRPr>
            </a:lvl5pPr>
            <a:lvl6pPr marL="3657509" lvl="5" indent="-414856" algn="l">
              <a:lnSpc>
                <a:spcPct val="100000"/>
              </a:lnSpc>
              <a:spcBef>
                <a:spcPts val="667"/>
              </a:spcBef>
              <a:spcAft>
                <a:spcPts val="0"/>
              </a:spcAft>
              <a:buSzPts val="1300"/>
              <a:buChar char="•"/>
              <a:defRPr sz="1200"/>
            </a:lvl6pPr>
            <a:lvl7pPr marL="4267093" lvl="6" indent="-414856" algn="l">
              <a:lnSpc>
                <a:spcPct val="100000"/>
              </a:lnSpc>
              <a:spcBef>
                <a:spcPts val="667"/>
              </a:spcBef>
              <a:spcAft>
                <a:spcPts val="0"/>
              </a:spcAft>
              <a:buSzPts val="1300"/>
              <a:buChar char="•"/>
              <a:defRPr sz="1200"/>
            </a:lvl7pPr>
            <a:lvl8pPr marL="4876678" lvl="7" indent="-414856" algn="l">
              <a:lnSpc>
                <a:spcPct val="100000"/>
              </a:lnSpc>
              <a:spcBef>
                <a:spcPts val="667"/>
              </a:spcBef>
              <a:spcAft>
                <a:spcPts val="0"/>
              </a:spcAft>
              <a:buSzPts val="1300"/>
              <a:buChar char="•"/>
              <a:defRPr sz="1200"/>
            </a:lvl8pPr>
            <a:lvl9pPr marL="5486263" lvl="8" indent="-414856" algn="l">
              <a:lnSpc>
                <a:spcPct val="100000"/>
              </a:lnSpc>
              <a:spcBef>
                <a:spcPts val="667"/>
              </a:spcBef>
              <a:spcAft>
                <a:spcPts val="667"/>
              </a:spcAft>
              <a:buSzPts val="1300"/>
              <a:buChar char="•"/>
              <a:defRPr sz="1200"/>
            </a:lvl9pPr>
          </a:lstStyle>
          <a:p>
            <a:endParaRPr/>
          </a:p>
        </p:txBody>
      </p:sp>
      <p:sp>
        <p:nvSpPr>
          <p:cNvPr id="59" name="Google Shape;59;p14"/>
          <p:cNvSpPr txBox="1">
            <a:spLocks noGrp="1"/>
          </p:cNvSpPr>
          <p:nvPr>
            <p:ph type="body" idx="2"/>
          </p:nvPr>
        </p:nvSpPr>
        <p:spPr>
          <a:xfrm>
            <a:off x="6607967" y="2667000"/>
            <a:ext cx="4895056" cy="3124200"/>
          </a:xfrm>
          <a:prstGeom prst="rect">
            <a:avLst/>
          </a:prstGeom>
          <a:noFill/>
          <a:ln>
            <a:noFill/>
          </a:ln>
        </p:spPr>
        <p:txBody>
          <a:bodyPr spcFirstLastPara="1" wrap="square" lIns="68575" tIns="34275" rIns="68575" bIns="34275" anchor="ctr" anchorCtr="0">
            <a:normAutofit/>
          </a:bodyPr>
          <a:lstStyle>
            <a:lvl1pPr marL="609585" lvl="0" indent="-474121" algn="l">
              <a:lnSpc>
                <a:spcPct val="100000"/>
              </a:lnSpc>
              <a:spcBef>
                <a:spcPts val="400"/>
              </a:spcBef>
              <a:spcAft>
                <a:spcPts val="0"/>
              </a:spcAft>
              <a:buSzPts val="2000"/>
              <a:buChar char="•"/>
              <a:defRPr sz="1867" b="1">
                <a:latin typeface="Open Sans"/>
                <a:ea typeface="Open Sans"/>
                <a:cs typeface="Open Sans"/>
                <a:sym typeface="Open Sans"/>
              </a:defRPr>
            </a:lvl1pPr>
            <a:lvl2pPr marL="1219170" lvl="1" indent="-448722" algn="l">
              <a:lnSpc>
                <a:spcPct val="100000"/>
              </a:lnSpc>
              <a:spcBef>
                <a:spcPts val="667"/>
              </a:spcBef>
              <a:spcAft>
                <a:spcPts val="0"/>
              </a:spcAft>
              <a:buSzPts val="1700"/>
              <a:buChar char="•"/>
              <a:defRPr sz="1600" b="1">
                <a:latin typeface="Open Sans"/>
                <a:ea typeface="Open Sans"/>
                <a:cs typeface="Open Sans"/>
                <a:sym typeface="Open Sans"/>
              </a:defRPr>
            </a:lvl2pPr>
            <a:lvl3pPr marL="1828754" lvl="2" indent="-431789" algn="l">
              <a:lnSpc>
                <a:spcPct val="100000"/>
              </a:lnSpc>
              <a:spcBef>
                <a:spcPts val="667"/>
              </a:spcBef>
              <a:spcAft>
                <a:spcPts val="0"/>
              </a:spcAft>
              <a:buSzPts val="1500"/>
              <a:buChar char="•"/>
              <a:defRPr sz="1467" b="1">
                <a:latin typeface="Open Sans"/>
                <a:ea typeface="Open Sans"/>
                <a:cs typeface="Open Sans"/>
                <a:sym typeface="Open Sans"/>
              </a:defRPr>
            </a:lvl3pPr>
            <a:lvl4pPr marL="2438339" lvl="3" indent="-414856" algn="l">
              <a:lnSpc>
                <a:spcPct val="100000"/>
              </a:lnSpc>
              <a:spcBef>
                <a:spcPts val="667"/>
              </a:spcBef>
              <a:spcAft>
                <a:spcPts val="0"/>
              </a:spcAft>
              <a:buSzPts val="1300"/>
              <a:buChar char="•"/>
              <a:defRPr sz="1200" b="1">
                <a:latin typeface="Open Sans"/>
                <a:ea typeface="Open Sans"/>
                <a:cs typeface="Open Sans"/>
                <a:sym typeface="Open Sans"/>
              </a:defRPr>
            </a:lvl4pPr>
            <a:lvl5pPr marL="3047924" lvl="4" indent="-414856" algn="l">
              <a:lnSpc>
                <a:spcPct val="100000"/>
              </a:lnSpc>
              <a:spcBef>
                <a:spcPts val="667"/>
              </a:spcBef>
              <a:spcAft>
                <a:spcPts val="0"/>
              </a:spcAft>
              <a:buSzPts val="1300"/>
              <a:buChar char="•"/>
              <a:defRPr sz="1200" b="1">
                <a:latin typeface="Open Sans"/>
                <a:ea typeface="Open Sans"/>
                <a:cs typeface="Open Sans"/>
                <a:sym typeface="Open Sans"/>
              </a:defRPr>
            </a:lvl5pPr>
            <a:lvl6pPr marL="3657509" lvl="5" indent="-414856" algn="l">
              <a:lnSpc>
                <a:spcPct val="100000"/>
              </a:lnSpc>
              <a:spcBef>
                <a:spcPts val="667"/>
              </a:spcBef>
              <a:spcAft>
                <a:spcPts val="0"/>
              </a:spcAft>
              <a:buSzPts val="1300"/>
              <a:buChar char="•"/>
              <a:defRPr sz="1200"/>
            </a:lvl6pPr>
            <a:lvl7pPr marL="4267093" lvl="6" indent="-414856" algn="l">
              <a:lnSpc>
                <a:spcPct val="100000"/>
              </a:lnSpc>
              <a:spcBef>
                <a:spcPts val="667"/>
              </a:spcBef>
              <a:spcAft>
                <a:spcPts val="0"/>
              </a:spcAft>
              <a:buSzPts val="1300"/>
              <a:buChar char="•"/>
              <a:defRPr sz="1200"/>
            </a:lvl7pPr>
            <a:lvl8pPr marL="4876678" lvl="7" indent="-414856" algn="l">
              <a:lnSpc>
                <a:spcPct val="100000"/>
              </a:lnSpc>
              <a:spcBef>
                <a:spcPts val="667"/>
              </a:spcBef>
              <a:spcAft>
                <a:spcPts val="0"/>
              </a:spcAft>
              <a:buSzPts val="1300"/>
              <a:buChar char="•"/>
              <a:defRPr sz="1200"/>
            </a:lvl8pPr>
            <a:lvl9pPr marL="5486263" lvl="8" indent="-414856" algn="l">
              <a:lnSpc>
                <a:spcPct val="100000"/>
              </a:lnSpc>
              <a:spcBef>
                <a:spcPts val="667"/>
              </a:spcBef>
              <a:spcAft>
                <a:spcPts val="667"/>
              </a:spcAft>
              <a:buSzPts val="1300"/>
              <a:buChar char="•"/>
              <a:defRPr sz="1200"/>
            </a:lvl9pPr>
          </a:lstStyle>
          <a:p>
            <a:endParaRPr/>
          </a:p>
        </p:txBody>
      </p:sp>
      <p:sp>
        <p:nvSpPr>
          <p:cNvPr id="60" name="Google Shape;60;p14"/>
          <p:cNvSpPr txBox="1">
            <a:spLocks noGrp="1"/>
          </p:cNvSpPr>
          <p:nvPr>
            <p:ph type="dt" idx="10"/>
          </p:nvPr>
        </p:nvSpPr>
        <p:spPr>
          <a:xfrm>
            <a:off x="9732656" y="5883275"/>
            <a:ext cx="1143000" cy="365125"/>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sz="1467" b="1">
                <a:latin typeface="Open Sans"/>
                <a:ea typeface="Open Sans"/>
                <a:cs typeface="Open Sans"/>
                <a:sym typeface="Open Sans"/>
              </a:defRPr>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61" name="Google Shape;61;p14"/>
          <p:cNvSpPr txBox="1">
            <a:spLocks noGrp="1"/>
          </p:cNvSpPr>
          <p:nvPr>
            <p:ph type="ftr" idx="11"/>
          </p:nvPr>
        </p:nvSpPr>
        <p:spPr>
          <a:xfrm>
            <a:off x="2572280" y="5883275"/>
            <a:ext cx="7084177"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467" b="1">
                <a:latin typeface="Open Sans"/>
                <a:ea typeface="Open Sans"/>
                <a:cs typeface="Open Sans"/>
                <a:sym typeface="Open Sans"/>
              </a:defRPr>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62" name="Google Shape;62;p14"/>
          <p:cNvSpPr txBox="1">
            <a:spLocks noGrp="1"/>
          </p:cNvSpPr>
          <p:nvPr>
            <p:ph type="sldNum" idx="12"/>
          </p:nvPr>
        </p:nvSpPr>
        <p:spPr>
          <a:xfrm>
            <a:off x="10951857" y="5883275"/>
            <a:ext cx="551167"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98773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484311" y="685801"/>
            <a:ext cx="10018713" cy="1752599"/>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14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1484310" y="2667000"/>
            <a:ext cx="10018713" cy="3124201"/>
          </a:xfrm>
          <a:prstGeom prst="rect">
            <a:avLst/>
          </a:prstGeom>
          <a:noFill/>
          <a:ln>
            <a:noFill/>
          </a:ln>
        </p:spPr>
        <p:txBody>
          <a:bodyPr spcFirstLastPara="1" wrap="square" lIns="68575" tIns="34275" rIns="68575" bIns="34275" anchor="ctr" anchorCtr="0">
            <a:normAutofit/>
          </a:bodyPr>
          <a:lstStyle>
            <a:lvl1pPr marL="609585" lvl="0" indent="-474121" algn="l">
              <a:lnSpc>
                <a:spcPct val="100000"/>
              </a:lnSpc>
              <a:spcBef>
                <a:spcPts val="400"/>
              </a:spcBef>
              <a:spcAft>
                <a:spcPts val="0"/>
              </a:spcAft>
              <a:buSzPts val="2000"/>
              <a:buChar char="•"/>
              <a:defRPr sz="1467"/>
            </a:lvl1pPr>
            <a:lvl2pPr marL="1219170" lvl="1" indent="-474121" algn="l">
              <a:lnSpc>
                <a:spcPct val="100000"/>
              </a:lnSpc>
              <a:spcBef>
                <a:spcPts val="667"/>
              </a:spcBef>
              <a:spcAft>
                <a:spcPts val="0"/>
              </a:spcAft>
              <a:buSzPts val="2000"/>
              <a:buChar char="•"/>
              <a:defRPr sz="1467"/>
            </a:lvl2pPr>
            <a:lvl3pPr marL="1828754" lvl="2" indent="-474121" algn="l">
              <a:lnSpc>
                <a:spcPct val="100000"/>
              </a:lnSpc>
              <a:spcBef>
                <a:spcPts val="667"/>
              </a:spcBef>
              <a:spcAft>
                <a:spcPts val="0"/>
              </a:spcAft>
              <a:buSzPts val="2000"/>
              <a:buChar char="•"/>
              <a:defRPr sz="1467"/>
            </a:lvl3pPr>
            <a:lvl4pPr marL="2438339" lvl="3" indent="-474121" algn="l">
              <a:lnSpc>
                <a:spcPct val="100000"/>
              </a:lnSpc>
              <a:spcBef>
                <a:spcPts val="667"/>
              </a:spcBef>
              <a:spcAft>
                <a:spcPts val="0"/>
              </a:spcAft>
              <a:buSzPts val="2000"/>
              <a:buChar char="•"/>
              <a:defRPr sz="1467"/>
            </a:lvl4pPr>
            <a:lvl5pPr marL="3047924" lvl="4" indent="-474121" algn="l">
              <a:lnSpc>
                <a:spcPct val="100000"/>
              </a:lnSpc>
              <a:spcBef>
                <a:spcPts val="667"/>
              </a:spcBef>
              <a:spcAft>
                <a:spcPts val="0"/>
              </a:spcAft>
              <a:buSzPts val="2000"/>
              <a:buChar char="•"/>
              <a:defRPr sz="1467"/>
            </a:lvl5pPr>
            <a:lvl6pPr marL="3657509" lvl="5" indent="-474121" algn="l">
              <a:lnSpc>
                <a:spcPct val="100000"/>
              </a:lnSpc>
              <a:spcBef>
                <a:spcPts val="667"/>
              </a:spcBef>
              <a:spcAft>
                <a:spcPts val="0"/>
              </a:spcAft>
              <a:buSzPts val="2000"/>
              <a:buChar char="•"/>
              <a:defRPr sz="1467"/>
            </a:lvl6pPr>
            <a:lvl7pPr marL="4267093" lvl="6" indent="-474121" algn="l">
              <a:lnSpc>
                <a:spcPct val="100000"/>
              </a:lnSpc>
              <a:spcBef>
                <a:spcPts val="667"/>
              </a:spcBef>
              <a:spcAft>
                <a:spcPts val="0"/>
              </a:spcAft>
              <a:buSzPts val="2000"/>
              <a:buChar char="•"/>
              <a:defRPr sz="1467"/>
            </a:lvl7pPr>
            <a:lvl8pPr marL="4876678" lvl="7" indent="-474121" algn="l">
              <a:lnSpc>
                <a:spcPct val="100000"/>
              </a:lnSpc>
              <a:spcBef>
                <a:spcPts val="667"/>
              </a:spcBef>
              <a:spcAft>
                <a:spcPts val="0"/>
              </a:spcAft>
              <a:buSzPts val="2000"/>
              <a:buChar char="•"/>
              <a:defRPr sz="1467"/>
            </a:lvl8pPr>
            <a:lvl9pPr marL="5486263" lvl="8" indent="-474121" algn="l">
              <a:lnSpc>
                <a:spcPct val="100000"/>
              </a:lnSpc>
              <a:spcBef>
                <a:spcPts val="667"/>
              </a:spcBef>
              <a:spcAft>
                <a:spcPts val="667"/>
              </a:spcAft>
              <a:buSzPts val="2000"/>
              <a:buChar char="•"/>
              <a:defRPr sz="1467"/>
            </a:lvl9pPr>
          </a:lstStyle>
          <a:p>
            <a:endParaRPr/>
          </a:p>
        </p:txBody>
      </p:sp>
      <p:sp>
        <p:nvSpPr>
          <p:cNvPr id="53" name="Google Shape;53;p13"/>
          <p:cNvSpPr txBox="1">
            <a:spLocks noGrp="1"/>
          </p:cNvSpPr>
          <p:nvPr>
            <p:ph type="dt" idx="10"/>
          </p:nvPr>
        </p:nvSpPr>
        <p:spPr>
          <a:xfrm>
            <a:off x="9732656" y="5883275"/>
            <a:ext cx="1143000" cy="365125"/>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54" name="Google Shape;54;p13"/>
          <p:cNvSpPr txBox="1">
            <a:spLocks noGrp="1"/>
          </p:cNvSpPr>
          <p:nvPr>
            <p:ph type="ftr" idx="11"/>
          </p:nvPr>
        </p:nvSpPr>
        <p:spPr>
          <a:xfrm>
            <a:off x="2572280" y="5883275"/>
            <a:ext cx="7084177"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10951857" y="5867131"/>
            <a:ext cx="551167"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Open Sans"/>
                <a:ea typeface="Open Sans"/>
                <a:cs typeface="Open Sans"/>
                <a:sym typeface="Open Sans"/>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4466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uk-UA" smtClean="0"/>
              <a:pPr>
                <a:spcBef>
                  <a:spcPts val="0"/>
                </a:spcBef>
                <a:spcAft>
                  <a:spcPts val="0"/>
                </a:spcAft>
              </a:pPr>
              <a:t>‹#›</a:t>
            </a:fld>
            <a:endParaRPr lang="uk-UA"/>
          </a:p>
        </p:txBody>
      </p:sp>
    </p:spTree>
    <p:extLst>
      <p:ext uri="{BB962C8B-B14F-4D97-AF65-F5344CB8AC3E}">
        <p14:creationId xmlns:p14="http://schemas.microsoft.com/office/powerpoint/2010/main" val="352673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26711622-0F8F-3540-87A5-2668501ACFFD}"/>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D678B88-268D-1542-A01C-3B4EE34B606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xmlns="" id="{A9391C5F-C410-3C40-9617-A6E475C401A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F3C0E8B-95BA-9D4D-9575-C467F06294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1" r:id="rId6"/>
    <p:sldLayoutId id="2147483782" r:id="rId7"/>
    <p:sldLayoutId id="2147483783" r:id="rId8"/>
    <p:sldLayoutId id="2147483784" r:id="rId9"/>
    <p:sldLayoutId id="2147483785" r:id="rId10"/>
    <p:sldLayoutId id="2147483786" r:id="rId11"/>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https://ccconlineed.instructure.com/courses/5733" TargetMode="External"/><Relationship Id="rId4" Type="http://schemas.openxmlformats.org/officeDocument/2006/relationships/hyperlink" Target="http://cue-equitytools.usc.edu/" TargetMode="External"/><Relationship Id="rId5" Type="http://schemas.openxmlformats.org/officeDocument/2006/relationships/hyperlink" Target="https://cue.usc.edu/publications/" TargetMode="External"/><Relationship Id="rId6" Type="http://schemas.openxmlformats.org/officeDocument/2006/relationships/hyperlink" Target="https://cue.usc.edu/tools/" TargetMode="External"/><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xmlns="" id="{4C024CE1-8729-9A45-B64C-4C99EAD38149}"/>
              </a:ext>
            </a:extLst>
          </p:cNvPr>
          <p:cNvSpPr>
            <a:spLocks noGrp="1" noChangeArrowheads="1"/>
          </p:cNvSpPr>
          <p:nvPr>
            <p:ph type="title"/>
          </p:nvPr>
        </p:nvSpPr>
        <p:spPr>
          <a:xfrm>
            <a:off x="958850" y="4732338"/>
            <a:ext cx="10433050" cy="1736725"/>
          </a:xfrm>
        </p:spPr>
        <p:txBody>
          <a:bodyPr>
            <a:normAutofit fontScale="90000"/>
          </a:bodyPr>
          <a:lstStyle/>
          <a:p>
            <a:r>
              <a:rPr lang="en-US" altLang="en-US" dirty="0"/>
              <a:t>One Community:</a:t>
            </a:r>
            <a:br>
              <a:rPr lang="en-US" altLang="en-US" dirty="0"/>
            </a:br>
            <a:r>
              <a:rPr lang="en-US" altLang="en-US" dirty="0"/>
              <a:t>Collaborating to Support </a:t>
            </a:r>
            <a:br>
              <a:rPr lang="en-US" altLang="en-US" dirty="0"/>
            </a:br>
            <a:r>
              <a:rPr lang="en-US" altLang="en-US" dirty="0"/>
              <a:t>Equitable Teaching and Learning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1277650" y="365125"/>
            <a:ext cx="10046043" cy="2693308"/>
          </a:xfrm>
          <a:prstGeom prst="rect">
            <a:avLst/>
          </a:prstGeom>
          <a:noFill/>
          <a:ln>
            <a:noFill/>
          </a:ln>
        </p:spPr>
        <p:txBody>
          <a:bodyPr spcFirstLastPara="1" vert="horz" wrap="square" lIns="228600" tIns="228600" rIns="228600" bIns="228600" numCol="1" anchor="ctr" anchorCtr="0" compatLnSpc="1">
            <a:prstTxWarp prst="textNoShape">
              <a:avLst/>
            </a:prstTxWarp>
            <a:noAutofit/>
          </a:bodyPr>
          <a:lstStyle/>
          <a:p>
            <a:pPr>
              <a:lnSpc>
                <a:spcPct val="85000"/>
              </a:lnSpc>
              <a:spcBef>
                <a:spcPts val="0"/>
              </a:spcBef>
              <a:spcAft>
                <a:spcPts val="0"/>
              </a:spcAft>
              <a:buClr>
                <a:schemeClr val="dk1"/>
              </a:buClr>
              <a:buSzPts val="3000"/>
            </a:pPr>
            <a:r>
              <a:rPr lang="en" sz="5333" b="1" dirty="0"/>
              <a:t>Teaching </a:t>
            </a:r>
            <a:r>
              <a:rPr lang="en-US" sz="5333" b="1" dirty="0"/>
              <a:t/>
            </a:r>
            <a:br>
              <a:rPr lang="en-US" sz="5333" b="1" dirty="0"/>
            </a:br>
            <a:r>
              <a:rPr lang="en" sz="5333" b="1" dirty="0"/>
              <a:t>&amp; Learning </a:t>
            </a:r>
            <a:r>
              <a:rPr lang="en-US" sz="5333" b="1" dirty="0"/>
              <a:t/>
            </a:r>
            <a:br>
              <a:rPr lang="en-US" sz="5333" b="1" dirty="0"/>
            </a:br>
            <a:r>
              <a:rPr lang="en" sz="5333" b="1" dirty="0"/>
              <a:t>Ecosystem</a:t>
            </a:r>
            <a:endParaRPr sz="5333" dirty="0"/>
          </a:p>
        </p:txBody>
      </p:sp>
      <p:grpSp>
        <p:nvGrpSpPr>
          <p:cNvPr id="206" name="Google Shape;206;p31"/>
          <p:cNvGrpSpPr/>
          <p:nvPr/>
        </p:nvGrpSpPr>
        <p:grpSpPr>
          <a:xfrm>
            <a:off x="5418667" y="377230"/>
            <a:ext cx="6293836" cy="6103527"/>
            <a:chOff x="2671496" y="54"/>
            <a:chExt cx="6293836" cy="6103527"/>
          </a:xfrm>
        </p:grpSpPr>
        <p:sp>
          <p:nvSpPr>
            <p:cNvPr id="207" name="Google Shape;207;p31"/>
            <p:cNvSpPr/>
            <p:nvPr/>
          </p:nvSpPr>
          <p:spPr>
            <a:xfrm>
              <a:off x="6540549" y="43812"/>
              <a:ext cx="1511424" cy="1511424"/>
            </a:xfrm>
            <a:prstGeom prst="rect">
              <a:avLst/>
            </a:prstGeom>
            <a:noFill/>
            <a:ln>
              <a:noFill/>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08" name="Google Shape;208;p31"/>
            <p:cNvSpPr txBox="1"/>
            <p:nvPr/>
          </p:nvSpPr>
          <p:spPr>
            <a:xfrm>
              <a:off x="6540549" y="43812"/>
              <a:ext cx="1511400" cy="1511400"/>
            </a:xfrm>
            <a:prstGeom prst="rect">
              <a:avLst/>
            </a:prstGeom>
            <a:noFill/>
            <a:ln>
              <a:noFill/>
            </a:ln>
          </p:spPr>
          <p:txBody>
            <a:bodyPr spcFirstLastPara="1" wrap="square" lIns="16500" tIns="16500" rIns="16500" bIns="16500" anchor="ctr" anchorCtr="0">
              <a:noAutofit/>
            </a:bodyPr>
            <a:lstStyle/>
            <a:p>
              <a:pPr algn="ctr">
                <a:lnSpc>
                  <a:spcPct val="90000"/>
                </a:lnSpc>
                <a:spcBef>
                  <a:spcPts val="0"/>
                </a:spcBef>
                <a:spcAft>
                  <a:spcPts val="0"/>
                </a:spcAft>
                <a:buClr>
                  <a:srgbClr val="000000"/>
                </a:buClr>
                <a:buSzPts val="1100"/>
              </a:pPr>
              <a:r>
                <a:rPr lang="en" sz="1467">
                  <a:solidFill>
                    <a:schemeClr val="dk1"/>
                  </a:solidFill>
                  <a:latin typeface="Rockwell"/>
                  <a:ea typeface="Rockwell"/>
                  <a:cs typeface="Rockwell"/>
                  <a:sym typeface="Rockwell"/>
                </a:rPr>
                <a:t>Professional Development </a:t>
              </a:r>
              <a:endParaRPr sz="1467">
                <a:solidFill>
                  <a:srgbClr val="000000"/>
                </a:solidFill>
                <a:latin typeface="Arial"/>
                <a:ea typeface="Arial"/>
                <a:cs typeface="Arial"/>
                <a:sym typeface="Arial"/>
              </a:endParaRPr>
            </a:p>
          </p:txBody>
        </p:sp>
        <p:sp>
          <p:nvSpPr>
            <p:cNvPr id="209" name="Google Shape;209;p31"/>
            <p:cNvSpPr/>
            <p:nvPr/>
          </p:nvSpPr>
          <p:spPr>
            <a:xfrm>
              <a:off x="2984862" y="54"/>
              <a:ext cx="5667103" cy="5667103"/>
            </a:xfrm>
            <a:custGeom>
              <a:avLst/>
              <a:gdLst/>
              <a:ahLst/>
              <a:cxnLst/>
              <a:rect l="l" t="t" r="r" b="b"/>
              <a:pathLst>
                <a:path w="120000" h="120000" extrusionOk="0">
                  <a:moveTo>
                    <a:pt x="108084" y="31608"/>
                  </a:moveTo>
                  <a:lnTo>
                    <a:pt x="108084" y="31608"/>
                  </a:lnTo>
                  <a:cubicBezTo>
                    <a:pt x="112356" y="38845"/>
                    <a:pt x="114941" y="46952"/>
                    <a:pt x="115644" y="55326"/>
                  </a:cubicBezTo>
                  <a:lnTo>
                    <a:pt x="119790" y="55361"/>
                  </a:lnTo>
                  <a:lnTo>
                    <a:pt x="112718" y="60445"/>
                  </a:lnTo>
                  <a:lnTo>
                    <a:pt x="105230" y="55238"/>
                  </a:lnTo>
                  <a:lnTo>
                    <a:pt x="109373" y="55273"/>
                  </a:lnTo>
                  <a:lnTo>
                    <a:pt x="109373" y="55273"/>
                  </a:lnTo>
                  <a:cubicBezTo>
                    <a:pt x="108680" y="48037"/>
                    <a:pt x="106405" y="41041"/>
                    <a:pt x="102709" y="34782"/>
                  </a:cubicBezTo>
                  <a:close/>
                </a:path>
              </a:pathLst>
            </a:custGeom>
            <a:solidFill>
              <a:schemeClr val="accent1"/>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10" name="Google Shape;210;p31"/>
            <p:cNvSpPr/>
            <p:nvPr/>
          </p:nvSpPr>
          <p:spPr>
            <a:xfrm>
              <a:off x="7453908" y="2854844"/>
              <a:ext cx="1511424" cy="1511424"/>
            </a:xfrm>
            <a:prstGeom prst="rect">
              <a:avLst/>
            </a:prstGeom>
            <a:noFill/>
            <a:ln>
              <a:noFill/>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11" name="Google Shape;211;p31"/>
            <p:cNvSpPr txBox="1"/>
            <p:nvPr/>
          </p:nvSpPr>
          <p:spPr>
            <a:xfrm>
              <a:off x="7453908" y="2854844"/>
              <a:ext cx="1511424" cy="1511424"/>
            </a:xfrm>
            <a:prstGeom prst="rect">
              <a:avLst/>
            </a:prstGeom>
            <a:noFill/>
            <a:ln>
              <a:noFill/>
            </a:ln>
          </p:spPr>
          <p:txBody>
            <a:bodyPr spcFirstLastPara="1" wrap="square" lIns="16500" tIns="16500" rIns="16500" bIns="16500" anchor="ctr" anchorCtr="0">
              <a:noAutofit/>
            </a:bodyPr>
            <a:lstStyle/>
            <a:p>
              <a:pPr algn="ctr">
                <a:lnSpc>
                  <a:spcPct val="90000"/>
                </a:lnSpc>
                <a:spcBef>
                  <a:spcPts val="0"/>
                </a:spcBef>
                <a:spcAft>
                  <a:spcPts val="0"/>
                </a:spcAft>
                <a:buClr>
                  <a:srgbClr val="000000"/>
                </a:buClr>
                <a:buSzPts val="1100"/>
              </a:pPr>
              <a:r>
                <a:rPr lang="en" sz="1467">
                  <a:solidFill>
                    <a:schemeClr val="dk1"/>
                  </a:solidFill>
                  <a:latin typeface="Rockwell"/>
                  <a:ea typeface="Rockwell"/>
                  <a:cs typeface="Rockwell"/>
                  <a:sym typeface="Rockwell"/>
                </a:rPr>
                <a:t>Culturally Responsive Curriculum &amp; Teaching Practices </a:t>
              </a:r>
              <a:endParaRPr sz="1467">
                <a:solidFill>
                  <a:srgbClr val="000000"/>
                </a:solidFill>
                <a:latin typeface="Arial"/>
                <a:ea typeface="Arial"/>
                <a:cs typeface="Arial"/>
                <a:sym typeface="Arial"/>
              </a:endParaRPr>
            </a:p>
          </p:txBody>
        </p:sp>
        <p:sp>
          <p:nvSpPr>
            <p:cNvPr id="212" name="Google Shape;212;p31"/>
            <p:cNvSpPr/>
            <p:nvPr/>
          </p:nvSpPr>
          <p:spPr>
            <a:xfrm>
              <a:off x="2984862" y="54"/>
              <a:ext cx="5667103" cy="5667103"/>
            </a:xfrm>
            <a:custGeom>
              <a:avLst/>
              <a:gdLst/>
              <a:ahLst/>
              <a:cxnLst/>
              <a:rect l="l" t="t" r="r" b="b"/>
              <a:pathLst>
                <a:path w="120000" h="120000" extrusionOk="0">
                  <a:moveTo>
                    <a:pt x="104266" y="94039"/>
                  </a:moveTo>
                  <a:cubicBezTo>
                    <a:pt x="98358" y="101721"/>
                    <a:pt x="90553" y="107734"/>
                    <a:pt x="81618" y="111486"/>
                  </a:cubicBezTo>
                  <a:lnTo>
                    <a:pt x="82865" y="115440"/>
                  </a:lnTo>
                  <a:lnTo>
                    <a:pt x="75846" y="110282"/>
                  </a:lnTo>
                  <a:lnTo>
                    <a:pt x="78488" y="101552"/>
                  </a:lnTo>
                  <a:lnTo>
                    <a:pt x="79734" y="105504"/>
                  </a:lnTo>
                  <a:cubicBezTo>
                    <a:pt x="87451" y="102158"/>
                    <a:pt x="94190" y="96903"/>
                    <a:pt x="99318" y="90235"/>
                  </a:cubicBezTo>
                  <a:close/>
                </a:path>
              </a:pathLst>
            </a:custGeom>
            <a:solidFill>
              <a:schemeClr val="accent1"/>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13" name="Google Shape;213;p31"/>
            <p:cNvSpPr/>
            <p:nvPr/>
          </p:nvSpPr>
          <p:spPr>
            <a:xfrm>
              <a:off x="5062702" y="4592157"/>
              <a:ext cx="1511424" cy="1511424"/>
            </a:xfrm>
            <a:prstGeom prst="rect">
              <a:avLst/>
            </a:prstGeom>
            <a:noFill/>
            <a:ln>
              <a:noFill/>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14" name="Google Shape;214;p31"/>
            <p:cNvSpPr txBox="1"/>
            <p:nvPr/>
          </p:nvSpPr>
          <p:spPr>
            <a:xfrm>
              <a:off x="5062702" y="4592157"/>
              <a:ext cx="1511424" cy="1511424"/>
            </a:xfrm>
            <a:prstGeom prst="rect">
              <a:avLst/>
            </a:prstGeom>
            <a:noFill/>
            <a:ln>
              <a:noFill/>
            </a:ln>
          </p:spPr>
          <p:txBody>
            <a:bodyPr spcFirstLastPara="1" wrap="square" lIns="16500" tIns="16500" rIns="16500" bIns="16500" anchor="ctr" anchorCtr="0">
              <a:noAutofit/>
            </a:bodyPr>
            <a:lstStyle/>
            <a:p>
              <a:pPr algn="ctr">
                <a:lnSpc>
                  <a:spcPct val="90000"/>
                </a:lnSpc>
                <a:spcBef>
                  <a:spcPts val="0"/>
                </a:spcBef>
                <a:spcAft>
                  <a:spcPts val="0"/>
                </a:spcAft>
                <a:buClr>
                  <a:srgbClr val="000000"/>
                </a:buClr>
                <a:buSzPts val="1100"/>
              </a:pPr>
              <a:r>
                <a:rPr lang="en" sz="1467">
                  <a:solidFill>
                    <a:schemeClr val="dk1"/>
                  </a:solidFill>
                  <a:latin typeface="Rockwell"/>
                  <a:ea typeface="Rockwell"/>
                  <a:cs typeface="Rockwell"/>
                  <a:sym typeface="Rockwell"/>
                </a:rPr>
                <a:t>Student Outcomes/Student Experiences </a:t>
              </a:r>
              <a:endParaRPr sz="1467">
                <a:solidFill>
                  <a:srgbClr val="000000"/>
                </a:solidFill>
                <a:latin typeface="Arial"/>
                <a:ea typeface="Arial"/>
                <a:cs typeface="Arial"/>
                <a:sym typeface="Arial"/>
              </a:endParaRPr>
            </a:p>
          </p:txBody>
        </p:sp>
        <p:sp>
          <p:nvSpPr>
            <p:cNvPr id="215" name="Google Shape;215;p31"/>
            <p:cNvSpPr/>
            <p:nvPr/>
          </p:nvSpPr>
          <p:spPr>
            <a:xfrm>
              <a:off x="2984862" y="54"/>
              <a:ext cx="5667103" cy="5667103"/>
            </a:xfrm>
            <a:custGeom>
              <a:avLst/>
              <a:gdLst/>
              <a:ahLst/>
              <a:cxnLst/>
              <a:rect l="l" t="t" r="r" b="b"/>
              <a:pathLst>
                <a:path w="120000" h="120000" extrusionOk="0">
                  <a:moveTo>
                    <a:pt x="43216" y="113258"/>
                  </a:moveTo>
                  <a:lnTo>
                    <a:pt x="43216" y="113258"/>
                  </a:lnTo>
                  <a:cubicBezTo>
                    <a:pt x="33974" y="110345"/>
                    <a:pt x="25648" y="105077"/>
                    <a:pt x="19058" y="97972"/>
                  </a:cubicBezTo>
                  <a:lnTo>
                    <a:pt x="15772" y="100499"/>
                  </a:lnTo>
                  <a:lnTo>
                    <a:pt x="18208" y="92137"/>
                  </a:lnTo>
                  <a:lnTo>
                    <a:pt x="27314" y="91623"/>
                  </a:lnTo>
                  <a:lnTo>
                    <a:pt x="24030" y="94149"/>
                  </a:lnTo>
                  <a:lnTo>
                    <a:pt x="24030" y="94149"/>
                  </a:lnTo>
                  <a:cubicBezTo>
                    <a:pt x="29821" y="100250"/>
                    <a:pt x="37069" y="104777"/>
                    <a:pt x="45092" y="107306"/>
                  </a:cubicBezTo>
                  <a:close/>
                </a:path>
              </a:pathLst>
            </a:custGeom>
            <a:solidFill>
              <a:schemeClr val="accent1"/>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16" name="Google Shape;216;p31"/>
            <p:cNvSpPr/>
            <p:nvPr/>
          </p:nvSpPr>
          <p:spPr>
            <a:xfrm>
              <a:off x="2671496" y="2854844"/>
              <a:ext cx="1511424" cy="1511424"/>
            </a:xfrm>
            <a:prstGeom prst="rect">
              <a:avLst/>
            </a:prstGeom>
            <a:noFill/>
            <a:ln>
              <a:noFill/>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17" name="Google Shape;217;p31"/>
            <p:cNvSpPr txBox="1"/>
            <p:nvPr/>
          </p:nvSpPr>
          <p:spPr>
            <a:xfrm>
              <a:off x="2671496" y="2854844"/>
              <a:ext cx="1511424" cy="1511424"/>
            </a:xfrm>
            <a:prstGeom prst="rect">
              <a:avLst/>
            </a:prstGeom>
            <a:noFill/>
            <a:ln>
              <a:noFill/>
            </a:ln>
          </p:spPr>
          <p:txBody>
            <a:bodyPr spcFirstLastPara="1" wrap="square" lIns="16500" tIns="16500" rIns="16500" bIns="16500" anchor="ctr" anchorCtr="0">
              <a:noAutofit/>
            </a:bodyPr>
            <a:lstStyle/>
            <a:p>
              <a:pPr algn="ctr">
                <a:lnSpc>
                  <a:spcPct val="90000"/>
                </a:lnSpc>
                <a:spcBef>
                  <a:spcPts val="0"/>
                </a:spcBef>
                <a:spcAft>
                  <a:spcPts val="0"/>
                </a:spcAft>
                <a:buClr>
                  <a:srgbClr val="000000"/>
                </a:buClr>
                <a:buSzPts val="1100"/>
              </a:pPr>
              <a:r>
                <a:rPr lang="en" sz="1467">
                  <a:solidFill>
                    <a:schemeClr val="dk1"/>
                  </a:solidFill>
                  <a:latin typeface="Rockwell"/>
                  <a:ea typeface="Rockwell"/>
                  <a:cs typeface="Rockwell"/>
                  <a:sym typeface="Rockwell"/>
                </a:rPr>
                <a:t>Accountability &amp; Accreditation</a:t>
              </a:r>
              <a:endParaRPr sz="1467">
                <a:solidFill>
                  <a:schemeClr val="dk1"/>
                </a:solidFill>
                <a:latin typeface="Rockwell"/>
                <a:ea typeface="Rockwell"/>
                <a:cs typeface="Rockwell"/>
                <a:sym typeface="Rockwell"/>
              </a:endParaRPr>
            </a:p>
          </p:txBody>
        </p:sp>
        <p:sp>
          <p:nvSpPr>
            <p:cNvPr id="218" name="Google Shape;218;p31"/>
            <p:cNvSpPr/>
            <p:nvPr/>
          </p:nvSpPr>
          <p:spPr>
            <a:xfrm>
              <a:off x="2984862" y="54"/>
              <a:ext cx="5667103" cy="5667103"/>
            </a:xfrm>
            <a:custGeom>
              <a:avLst/>
              <a:gdLst/>
              <a:ahLst/>
              <a:cxnLst/>
              <a:rect l="l" t="t" r="r" b="b"/>
              <a:pathLst>
                <a:path w="120000" h="120000" extrusionOk="0">
                  <a:moveTo>
                    <a:pt x="4162" y="60472"/>
                  </a:moveTo>
                  <a:lnTo>
                    <a:pt x="4162" y="60472"/>
                  </a:lnTo>
                  <a:cubicBezTo>
                    <a:pt x="4091" y="52068"/>
                    <a:pt x="5917" y="43757"/>
                    <a:pt x="9505" y="36158"/>
                  </a:cubicBezTo>
                  <a:lnTo>
                    <a:pt x="5936" y="34050"/>
                  </a:lnTo>
                  <a:lnTo>
                    <a:pt x="14604" y="33195"/>
                  </a:lnTo>
                  <a:lnTo>
                    <a:pt x="18474" y="41454"/>
                  </a:lnTo>
                  <a:lnTo>
                    <a:pt x="14906" y="39347"/>
                  </a:lnTo>
                  <a:lnTo>
                    <a:pt x="14906" y="39347"/>
                  </a:lnTo>
                  <a:cubicBezTo>
                    <a:pt x="11879" y="45956"/>
                    <a:pt x="10341" y="53150"/>
                    <a:pt x="10403" y="60419"/>
                  </a:cubicBezTo>
                  <a:close/>
                </a:path>
              </a:pathLst>
            </a:custGeom>
            <a:solidFill>
              <a:schemeClr val="accent1"/>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19" name="Google Shape;219;p31"/>
            <p:cNvSpPr/>
            <p:nvPr/>
          </p:nvSpPr>
          <p:spPr>
            <a:xfrm>
              <a:off x="3584855" y="43812"/>
              <a:ext cx="1511424" cy="1511424"/>
            </a:xfrm>
            <a:prstGeom prst="rect">
              <a:avLst/>
            </a:prstGeom>
            <a:noFill/>
            <a:ln>
              <a:noFill/>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20" name="Google Shape;220;p31"/>
            <p:cNvSpPr txBox="1"/>
            <p:nvPr/>
          </p:nvSpPr>
          <p:spPr>
            <a:xfrm>
              <a:off x="3584855" y="43812"/>
              <a:ext cx="1511424" cy="1511424"/>
            </a:xfrm>
            <a:prstGeom prst="rect">
              <a:avLst/>
            </a:prstGeom>
            <a:noFill/>
            <a:ln>
              <a:noFill/>
            </a:ln>
          </p:spPr>
          <p:txBody>
            <a:bodyPr spcFirstLastPara="1" wrap="square" lIns="16500" tIns="16500" rIns="16500" bIns="16500" anchor="ctr" anchorCtr="0">
              <a:noAutofit/>
            </a:bodyPr>
            <a:lstStyle/>
            <a:p>
              <a:pPr algn="ctr">
                <a:lnSpc>
                  <a:spcPct val="90000"/>
                </a:lnSpc>
                <a:spcBef>
                  <a:spcPts val="0"/>
                </a:spcBef>
                <a:spcAft>
                  <a:spcPts val="0"/>
                </a:spcAft>
                <a:buClr>
                  <a:srgbClr val="000000"/>
                </a:buClr>
                <a:buSzPts val="1100"/>
              </a:pPr>
              <a:r>
                <a:rPr lang="en" sz="1467">
                  <a:solidFill>
                    <a:schemeClr val="dk1"/>
                  </a:solidFill>
                  <a:latin typeface="Rockwell"/>
                  <a:ea typeface="Rockwell"/>
                  <a:cs typeface="Rockwell"/>
                  <a:sym typeface="Rockwell"/>
                </a:rPr>
                <a:t>Faculty &amp; Staff</a:t>
              </a:r>
              <a:endParaRPr sz="1467">
                <a:solidFill>
                  <a:srgbClr val="000000"/>
                </a:solidFill>
                <a:latin typeface="Arial"/>
                <a:ea typeface="Arial"/>
                <a:cs typeface="Arial"/>
                <a:sym typeface="Arial"/>
              </a:endParaRPr>
            </a:p>
            <a:p>
              <a:pPr algn="ctr">
                <a:lnSpc>
                  <a:spcPct val="90000"/>
                </a:lnSpc>
                <a:spcBef>
                  <a:spcPts val="400"/>
                </a:spcBef>
                <a:spcAft>
                  <a:spcPts val="0"/>
                </a:spcAft>
                <a:buClr>
                  <a:srgbClr val="000000"/>
                </a:buClr>
                <a:buSzPts val="1100"/>
              </a:pPr>
              <a:r>
                <a:rPr lang="en" sz="1467">
                  <a:solidFill>
                    <a:schemeClr val="dk1"/>
                  </a:solidFill>
                  <a:latin typeface="Rockwell"/>
                  <a:ea typeface="Rockwell"/>
                  <a:cs typeface="Rockwell"/>
                  <a:sym typeface="Rockwell"/>
                </a:rPr>
                <a:t>Evaluations</a:t>
              </a:r>
              <a:endParaRPr sz="1467">
                <a:solidFill>
                  <a:srgbClr val="000000"/>
                </a:solidFill>
                <a:latin typeface="Arial"/>
                <a:ea typeface="Arial"/>
                <a:cs typeface="Arial"/>
                <a:sym typeface="Arial"/>
              </a:endParaRPr>
            </a:p>
          </p:txBody>
        </p:sp>
        <p:sp>
          <p:nvSpPr>
            <p:cNvPr id="221" name="Google Shape;221;p31"/>
            <p:cNvSpPr/>
            <p:nvPr/>
          </p:nvSpPr>
          <p:spPr>
            <a:xfrm>
              <a:off x="2984862" y="54"/>
              <a:ext cx="5667103" cy="5667103"/>
            </a:xfrm>
            <a:custGeom>
              <a:avLst/>
              <a:gdLst/>
              <a:ahLst/>
              <a:cxnLst/>
              <a:rect l="l" t="t" r="r" b="b"/>
              <a:pathLst>
                <a:path w="120000" h="120000" extrusionOk="0">
                  <a:moveTo>
                    <a:pt x="43962" y="6513"/>
                  </a:moveTo>
                  <a:lnTo>
                    <a:pt x="43962" y="6513"/>
                  </a:lnTo>
                  <a:cubicBezTo>
                    <a:pt x="52749" y="3878"/>
                    <a:pt x="62050" y="3448"/>
                    <a:pt x="71043" y="5263"/>
                  </a:cubicBezTo>
                  <a:lnTo>
                    <a:pt x="72234" y="1292"/>
                  </a:lnTo>
                  <a:lnTo>
                    <a:pt x="75142" y="9502"/>
                  </a:lnTo>
                  <a:lnTo>
                    <a:pt x="68052" y="15239"/>
                  </a:lnTo>
                  <a:lnTo>
                    <a:pt x="69242" y="11270"/>
                  </a:lnTo>
                  <a:lnTo>
                    <a:pt x="69242" y="11270"/>
                  </a:lnTo>
                  <a:cubicBezTo>
                    <a:pt x="61428" y="9788"/>
                    <a:pt x="53372" y="10207"/>
                    <a:pt x="45754" y="12491"/>
                  </a:cubicBezTo>
                  <a:close/>
                </a:path>
              </a:pathLst>
            </a:custGeom>
            <a:solidFill>
              <a:schemeClr val="accent1"/>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8127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prstGeom prst="rect">
            <a:avLst/>
          </a:prstGeom>
          <a:noFill/>
          <a:ln>
            <a:noFill/>
          </a:ln>
        </p:spPr>
        <p:txBody>
          <a:bodyPr spcFirstLastPara="1" vert="horz" wrap="square" lIns="228600" tIns="228600" rIns="228600" bIns="228600" numCol="1" anchor="ctr" anchorCtr="0" compatLnSpc="1">
            <a:prstTxWarp prst="textNoShape">
              <a:avLst/>
            </a:prstTxWarp>
            <a:normAutofit/>
          </a:bodyPr>
          <a:lstStyle/>
          <a:p>
            <a:pPr>
              <a:lnSpc>
                <a:spcPct val="85000"/>
              </a:lnSpc>
              <a:buClr>
                <a:srgbClr val="FFFEFF"/>
              </a:buClr>
              <a:buSzPts val="3000"/>
            </a:pPr>
            <a:r>
              <a:rPr lang="en" sz="5333" b="1"/>
              <a:t>Creating the Change</a:t>
            </a:r>
            <a:endParaRPr sz="5333" b="1"/>
          </a:p>
        </p:txBody>
      </p:sp>
      <p:sp>
        <p:nvSpPr>
          <p:cNvPr id="2" name="Content Placeholder 1"/>
          <p:cNvSpPr>
            <a:spLocks noGrp="1"/>
          </p:cNvSpPr>
          <p:nvPr>
            <p:ph sz="half" idx="1"/>
          </p:nvPr>
        </p:nvSpPr>
        <p:spPr/>
        <p:txBody>
          <a:bodyPr/>
          <a:lstStyle/>
          <a:p>
            <a:endParaRPr lang="en-US"/>
          </a:p>
        </p:txBody>
      </p:sp>
      <p:grpSp>
        <p:nvGrpSpPr>
          <p:cNvPr id="227" name="Google Shape;227;p32"/>
          <p:cNvGrpSpPr/>
          <p:nvPr/>
        </p:nvGrpSpPr>
        <p:grpSpPr>
          <a:xfrm>
            <a:off x="1837150" y="2551474"/>
            <a:ext cx="9539589" cy="2653821"/>
            <a:chOff x="3824" y="1982454"/>
            <a:chExt cx="7825750" cy="1765330"/>
          </a:xfrm>
        </p:grpSpPr>
        <p:sp>
          <p:nvSpPr>
            <p:cNvPr id="228" name="Google Shape;228;p32"/>
            <p:cNvSpPr/>
            <p:nvPr/>
          </p:nvSpPr>
          <p:spPr>
            <a:xfrm>
              <a:off x="508709" y="1982454"/>
              <a:ext cx="2019538" cy="1765330"/>
            </a:xfrm>
            <a:prstGeom prst="rightArrow">
              <a:avLst>
                <a:gd name="adj1" fmla="val 70000"/>
                <a:gd name="adj2" fmla="val 50000"/>
              </a:avLst>
            </a:prstGeom>
            <a:solidFill>
              <a:srgbClr val="CFD7E7">
                <a:alpha val="89411"/>
              </a:srgbClr>
            </a:solidFill>
            <a:ln w="15875" cap="flat" cmpd="sng">
              <a:solidFill>
                <a:srgbClr val="CFD7E7">
                  <a:alpha val="89411"/>
                </a:srgbClr>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29" name="Google Shape;229;p32"/>
            <p:cNvSpPr txBox="1"/>
            <p:nvPr/>
          </p:nvSpPr>
          <p:spPr>
            <a:xfrm>
              <a:off x="1013602" y="2247262"/>
              <a:ext cx="1347300" cy="1235700"/>
            </a:xfrm>
            <a:prstGeom prst="rect">
              <a:avLst/>
            </a:prstGeom>
            <a:noFill/>
            <a:ln>
              <a:noFill/>
            </a:ln>
          </p:spPr>
          <p:txBody>
            <a:bodyPr spcFirstLastPara="1" wrap="square" lIns="25400" tIns="6367" rIns="12700" bIns="6367" anchor="ctr" anchorCtr="0">
              <a:noAutofit/>
            </a:bodyPr>
            <a:lstStyle/>
            <a:p>
              <a:pPr marL="50799" lvl="1" indent="-50799">
                <a:lnSpc>
                  <a:spcPct val="90000"/>
                </a:lnSpc>
                <a:spcBef>
                  <a:spcPts val="0"/>
                </a:spcBef>
                <a:spcAft>
                  <a:spcPts val="0"/>
                </a:spcAft>
                <a:buClr>
                  <a:schemeClr val="dk1"/>
                </a:buClr>
                <a:buSzPts val="800"/>
                <a:buFont typeface="Rockwell"/>
                <a:buChar char="•"/>
              </a:pPr>
              <a:r>
                <a:rPr lang="en" sz="1467">
                  <a:solidFill>
                    <a:schemeClr val="dk1"/>
                  </a:solidFill>
                  <a:latin typeface="Rockwell"/>
                  <a:ea typeface="Rockwell"/>
                  <a:cs typeface="Rockwell"/>
                  <a:sym typeface="Rockwell"/>
                </a:rPr>
                <a:t>Increased Transparency</a:t>
              </a:r>
              <a:endParaRPr sz="1467">
                <a:solidFill>
                  <a:schemeClr val="dk1"/>
                </a:solidFill>
                <a:latin typeface="Rockwell"/>
                <a:ea typeface="Rockwell"/>
                <a:cs typeface="Rockwell"/>
                <a:sym typeface="Rockwell"/>
              </a:endParaRPr>
            </a:p>
            <a:p>
              <a:pPr marL="50799" lvl="1" indent="-50799">
                <a:lnSpc>
                  <a:spcPct val="90000"/>
                </a:lnSpc>
                <a:spcBef>
                  <a:spcPts val="133"/>
                </a:spcBef>
                <a:spcAft>
                  <a:spcPts val="0"/>
                </a:spcAft>
                <a:buClr>
                  <a:schemeClr val="dk1"/>
                </a:buClr>
                <a:buSzPts val="800"/>
                <a:buFont typeface="Rockwell"/>
                <a:buChar char="•"/>
              </a:pPr>
              <a:r>
                <a:rPr lang="en" sz="1467">
                  <a:solidFill>
                    <a:schemeClr val="dk1"/>
                  </a:solidFill>
                  <a:latin typeface="Rockwell"/>
                  <a:ea typeface="Rockwell"/>
                  <a:cs typeface="Rockwell"/>
                  <a:sym typeface="Rockwell"/>
                </a:rPr>
                <a:t>Explicit Accountability</a:t>
              </a:r>
              <a:endParaRPr sz="1467">
                <a:solidFill>
                  <a:schemeClr val="dk1"/>
                </a:solidFill>
                <a:latin typeface="Rockwell"/>
                <a:ea typeface="Rockwell"/>
                <a:cs typeface="Rockwell"/>
                <a:sym typeface="Rockwell"/>
              </a:endParaRPr>
            </a:p>
          </p:txBody>
        </p:sp>
        <p:sp>
          <p:nvSpPr>
            <p:cNvPr id="230" name="Google Shape;230;p32"/>
            <p:cNvSpPr/>
            <p:nvPr/>
          </p:nvSpPr>
          <p:spPr>
            <a:xfrm>
              <a:off x="3824" y="2360235"/>
              <a:ext cx="1009769" cy="1009769"/>
            </a:xfrm>
            <a:prstGeom prst="ellipse">
              <a:avLst/>
            </a:prstGeom>
            <a:solidFill>
              <a:schemeClr val="accent1"/>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31" name="Google Shape;231;p32"/>
            <p:cNvSpPr txBox="1"/>
            <p:nvPr/>
          </p:nvSpPr>
          <p:spPr>
            <a:xfrm>
              <a:off x="55856" y="2508112"/>
              <a:ext cx="871045" cy="714015"/>
            </a:xfrm>
            <a:prstGeom prst="rect">
              <a:avLst/>
            </a:prstGeom>
            <a:noFill/>
            <a:ln>
              <a:noFill/>
            </a:ln>
          </p:spPr>
          <p:txBody>
            <a:bodyPr spcFirstLastPara="1" wrap="square" lIns="6967" tIns="6967" rIns="6967" bIns="6967" anchor="ctr" anchorCtr="0">
              <a:noAutofit/>
            </a:bodyPr>
            <a:lstStyle/>
            <a:p>
              <a:pPr algn="ctr">
                <a:lnSpc>
                  <a:spcPct val="90000"/>
                </a:lnSpc>
                <a:spcBef>
                  <a:spcPts val="0"/>
                </a:spcBef>
                <a:spcAft>
                  <a:spcPts val="0"/>
                </a:spcAft>
                <a:buClr>
                  <a:srgbClr val="000000"/>
                </a:buClr>
                <a:buSzPts val="1100"/>
              </a:pPr>
              <a:r>
                <a:rPr lang="en" sz="1467">
                  <a:solidFill>
                    <a:schemeClr val="lt1"/>
                  </a:solidFill>
                  <a:latin typeface="Rockwell"/>
                  <a:ea typeface="Rockwell"/>
                  <a:cs typeface="Rockwell"/>
                  <a:sym typeface="Rockwell"/>
                </a:rPr>
                <a:t>DEI-Related Evaluation Criteria</a:t>
              </a:r>
              <a:endParaRPr sz="1467">
                <a:solidFill>
                  <a:schemeClr val="lt1"/>
                </a:solidFill>
                <a:latin typeface="Rockwell"/>
                <a:ea typeface="Rockwell"/>
                <a:cs typeface="Rockwell"/>
                <a:sym typeface="Rockwell"/>
              </a:endParaRPr>
            </a:p>
          </p:txBody>
        </p:sp>
        <p:sp>
          <p:nvSpPr>
            <p:cNvPr id="232" name="Google Shape;232;p32"/>
            <p:cNvSpPr/>
            <p:nvPr/>
          </p:nvSpPr>
          <p:spPr>
            <a:xfrm>
              <a:off x="3159353" y="1982454"/>
              <a:ext cx="2019538" cy="1765330"/>
            </a:xfrm>
            <a:prstGeom prst="rightArrow">
              <a:avLst>
                <a:gd name="adj1" fmla="val 70000"/>
                <a:gd name="adj2" fmla="val 50000"/>
              </a:avLst>
            </a:prstGeom>
            <a:solidFill>
              <a:srgbClr val="CFD7E7">
                <a:alpha val="89411"/>
              </a:srgbClr>
            </a:solidFill>
            <a:ln w="15875" cap="flat" cmpd="sng">
              <a:solidFill>
                <a:srgbClr val="CFD7E7">
                  <a:alpha val="89411"/>
                </a:srgbClr>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33" name="Google Shape;233;p32"/>
            <p:cNvSpPr txBox="1"/>
            <p:nvPr/>
          </p:nvSpPr>
          <p:spPr>
            <a:xfrm>
              <a:off x="3664218" y="2247262"/>
              <a:ext cx="1514700" cy="1235700"/>
            </a:xfrm>
            <a:prstGeom prst="rect">
              <a:avLst/>
            </a:prstGeom>
            <a:noFill/>
            <a:ln>
              <a:noFill/>
            </a:ln>
          </p:spPr>
          <p:txBody>
            <a:bodyPr spcFirstLastPara="1" wrap="square" lIns="25400" tIns="6367" rIns="12700" bIns="6367" anchor="ctr" anchorCtr="0">
              <a:noAutofit/>
            </a:bodyPr>
            <a:lstStyle/>
            <a:p>
              <a:pPr marL="50799" lvl="1" indent="-50799">
                <a:lnSpc>
                  <a:spcPct val="90000"/>
                </a:lnSpc>
                <a:spcBef>
                  <a:spcPts val="0"/>
                </a:spcBef>
                <a:spcAft>
                  <a:spcPts val="0"/>
                </a:spcAft>
                <a:buClr>
                  <a:schemeClr val="dk1"/>
                </a:buClr>
                <a:buSzPts val="800"/>
                <a:buFont typeface="Rockwell"/>
                <a:buChar char="•"/>
              </a:pPr>
              <a:r>
                <a:rPr lang="en" sz="1467">
                  <a:solidFill>
                    <a:schemeClr val="dk1"/>
                  </a:solidFill>
                  <a:latin typeface="Rockwell"/>
                  <a:ea typeface="Rockwell"/>
                  <a:cs typeface="Rockwell"/>
                  <a:sym typeface="Rockwell"/>
                </a:rPr>
                <a:t>Reduced micro/macro aggressions </a:t>
              </a:r>
              <a:endParaRPr sz="1467">
                <a:solidFill>
                  <a:schemeClr val="dk1"/>
                </a:solidFill>
                <a:latin typeface="Rockwell"/>
                <a:ea typeface="Rockwell"/>
                <a:cs typeface="Rockwell"/>
                <a:sym typeface="Rockwell"/>
              </a:endParaRPr>
            </a:p>
            <a:p>
              <a:pPr marL="50799" lvl="1" indent="-50799">
                <a:lnSpc>
                  <a:spcPct val="90000"/>
                </a:lnSpc>
                <a:spcBef>
                  <a:spcPts val="133"/>
                </a:spcBef>
                <a:spcAft>
                  <a:spcPts val="0"/>
                </a:spcAft>
                <a:buClr>
                  <a:schemeClr val="dk1"/>
                </a:buClr>
                <a:buSzPts val="800"/>
                <a:buFont typeface="Rockwell"/>
                <a:buChar char="•"/>
              </a:pPr>
              <a:r>
                <a:rPr lang="en" sz="1467">
                  <a:solidFill>
                    <a:schemeClr val="dk1"/>
                  </a:solidFill>
                  <a:latin typeface="Rockwell"/>
                  <a:ea typeface="Rockwell"/>
                  <a:cs typeface="Rockwell"/>
                  <a:sym typeface="Rockwell"/>
                </a:rPr>
                <a:t>Increased feedback and support</a:t>
              </a:r>
              <a:endParaRPr sz="1467">
                <a:solidFill>
                  <a:schemeClr val="dk1"/>
                </a:solidFill>
                <a:latin typeface="Rockwell"/>
                <a:ea typeface="Rockwell"/>
                <a:cs typeface="Rockwell"/>
                <a:sym typeface="Rockwell"/>
              </a:endParaRPr>
            </a:p>
          </p:txBody>
        </p:sp>
        <p:sp>
          <p:nvSpPr>
            <p:cNvPr id="234" name="Google Shape;234;p32"/>
            <p:cNvSpPr/>
            <p:nvPr/>
          </p:nvSpPr>
          <p:spPr>
            <a:xfrm>
              <a:off x="2654468" y="2360235"/>
              <a:ext cx="1009769" cy="1009769"/>
            </a:xfrm>
            <a:prstGeom prst="ellipse">
              <a:avLst/>
            </a:prstGeom>
            <a:solidFill>
              <a:schemeClr val="accent1"/>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35" name="Google Shape;235;p32"/>
            <p:cNvSpPr txBox="1"/>
            <p:nvPr/>
          </p:nvSpPr>
          <p:spPr>
            <a:xfrm>
              <a:off x="2802345" y="2508112"/>
              <a:ext cx="714015" cy="714015"/>
            </a:xfrm>
            <a:prstGeom prst="rect">
              <a:avLst/>
            </a:prstGeom>
            <a:noFill/>
            <a:ln>
              <a:noFill/>
            </a:ln>
          </p:spPr>
          <p:txBody>
            <a:bodyPr spcFirstLastPara="1" wrap="square" lIns="6967" tIns="6967" rIns="6967" bIns="6967" anchor="ctr" anchorCtr="0">
              <a:noAutofit/>
            </a:bodyPr>
            <a:lstStyle/>
            <a:p>
              <a:pPr algn="ctr">
                <a:lnSpc>
                  <a:spcPct val="90000"/>
                </a:lnSpc>
                <a:spcBef>
                  <a:spcPts val="0"/>
                </a:spcBef>
                <a:spcAft>
                  <a:spcPts val="0"/>
                </a:spcAft>
                <a:buClr>
                  <a:srgbClr val="000000"/>
                </a:buClr>
                <a:buSzPts val="1100"/>
              </a:pPr>
              <a:r>
                <a:rPr lang="en" sz="1467">
                  <a:solidFill>
                    <a:schemeClr val="lt1"/>
                  </a:solidFill>
                  <a:latin typeface="Rockwell"/>
                  <a:ea typeface="Rockwell"/>
                  <a:cs typeface="Rockwell"/>
                  <a:sym typeface="Rockwell"/>
                </a:rPr>
                <a:t>Faculty &amp; Staff Behavior</a:t>
              </a:r>
              <a:endParaRPr sz="1467">
                <a:solidFill>
                  <a:schemeClr val="lt1"/>
                </a:solidFill>
                <a:latin typeface="Rockwell"/>
                <a:ea typeface="Rockwell"/>
                <a:cs typeface="Rockwell"/>
                <a:sym typeface="Rockwell"/>
              </a:endParaRPr>
            </a:p>
          </p:txBody>
        </p:sp>
        <p:sp>
          <p:nvSpPr>
            <p:cNvPr id="236" name="Google Shape;236;p32"/>
            <p:cNvSpPr/>
            <p:nvPr/>
          </p:nvSpPr>
          <p:spPr>
            <a:xfrm>
              <a:off x="5809997" y="1982455"/>
              <a:ext cx="1695000" cy="1765200"/>
            </a:xfrm>
            <a:prstGeom prst="rightArrow">
              <a:avLst>
                <a:gd name="adj1" fmla="val 70000"/>
                <a:gd name="adj2" fmla="val 50000"/>
              </a:avLst>
            </a:prstGeom>
            <a:solidFill>
              <a:srgbClr val="CFD7E7">
                <a:alpha val="89411"/>
              </a:srgbClr>
            </a:solidFill>
            <a:ln w="15875" cap="flat" cmpd="sng">
              <a:solidFill>
                <a:srgbClr val="CFD7E7">
                  <a:alpha val="89411"/>
                </a:srgbClr>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37" name="Google Shape;237;p32"/>
            <p:cNvSpPr txBox="1"/>
            <p:nvPr/>
          </p:nvSpPr>
          <p:spPr>
            <a:xfrm>
              <a:off x="6314874" y="2247240"/>
              <a:ext cx="1514700" cy="1235700"/>
            </a:xfrm>
            <a:prstGeom prst="rect">
              <a:avLst/>
            </a:prstGeom>
            <a:noFill/>
            <a:ln>
              <a:noFill/>
            </a:ln>
          </p:spPr>
          <p:txBody>
            <a:bodyPr spcFirstLastPara="1" wrap="square" lIns="25400" tIns="6367" rIns="12700" bIns="6367" anchor="ctr" anchorCtr="0">
              <a:noAutofit/>
            </a:bodyPr>
            <a:lstStyle/>
            <a:p>
              <a:pPr marL="50799" lvl="1" indent="-50799">
                <a:lnSpc>
                  <a:spcPct val="90000"/>
                </a:lnSpc>
                <a:spcBef>
                  <a:spcPts val="0"/>
                </a:spcBef>
                <a:spcAft>
                  <a:spcPts val="0"/>
                </a:spcAft>
                <a:buClr>
                  <a:schemeClr val="dk1"/>
                </a:buClr>
                <a:buSzPts val="800"/>
                <a:buFont typeface="Rockwell"/>
                <a:buChar char="•"/>
              </a:pPr>
              <a:r>
                <a:rPr lang="en" sz="1467">
                  <a:solidFill>
                    <a:schemeClr val="dk1"/>
                  </a:solidFill>
                  <a:latin typeface="Rockwell"/>
                  <a:ea typeface="Rockwell"/>
                  <a:cs typeface="Rockwell"/>
                  <a:sym typeface="Rockwell"/>
                </a:rPr>
                <a:t>Safer learning environments</a:t>
              </a:r>
              <a:endParaRPr sz="1467">
                <a:solidFill>
                  <a:schemeClr val="dk1"/>
                </a:solidFill>
                <a:latin typeface="Rockwell"/>
                <a:ea typeface="Rockwell"/>
                <a:cs typeface="Rockwell"/>
                <a:sym typeface="Rockwell"/>
              </a:endParaRPr>
            </a:p>
            <a:p>
              <a:pPr marL="50799" lvl="1" indent="-50799">
                <a:lnSpc>
                  <a:spcPct val="90000"/>
                </a:lnSpc>
                <a:spcBef>
                  <a:spcPts val="133"/>
                </a:spcBef>
                <a:spcAft>
                  <a:spcPts val="0"/>
                </a:spcAft>
                <a:buClr>
                  <a:schemeClr val="dk1"/>
                </a:buClr>
                <a:buSzPts val="800"/>
                <a:buFont typeface="Rockwell"/>
                <a:buChar char="•"/>
              </a:pPr>
              <a:r>
                <a:rPr lang="en" sz="1467">
                  <a:solidFill>
                    <a:schemeClr val="dk1"/>
                  </a:solidFill>
                  <a:latin typeface="Rockwell"/>
                  <a:ea typeface="Rockwell"/>
                  <a:cs typeface="Rockwell"/>
                  <a:sym typeface="Rockwell"/>
                </a:rPr>
                <a:t>Improved retention &amp; persistence</a:t>
              </a:r>
              <a:endParaRPr sz="1467">
                <a:solidFill>
                  <a:schemeClr val="dk1"/>
                </a:solidFill>
                <a:latin typeface="Rockwell"/>
                <a:ea typeface="Rockwell"/>
                <a:cs typeface="Rockwell"/>
                <a:sym typeface="Rockwell"/>
              </a:endParaRPr>
            </a:p>
          </p:txBody>
        </p:sp>
        <p:sp>
          <p:nvSpPr>
            <p:cNvPr id="238" name="Google Shape;238;p32"/>
            <p:cNvSpPr/>
            <p:nvPr/>
          </p:nvSpPr>
          <p:spPr>
            <a:xfrm>
              <a:off x="5305112" y="2360235"/>
              <a:ext cx="1009769" cy="1009769"/>
            </a:xfrm>
            <a:prstGeom prst="ellipse">
              <a:avLst/>
            </a:prstGeom>
            <a:solidFill>
              <a:schemeClr val="accent1"/>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a:spcBef>
                  <a:spcPts val="0"/>
                </a:spcBef>
                <a:spcAft>
                  <a:spcPts val="0"/>
                </a:spcAft>
                <a:buClr>
                  <a:srgbClr val="000000"/>
                </a:buClr>
                <a:buSzPts val="1100"/>
              </a:pPr>
              <a:endParaRPr sz="1467">
                <a:solidFill>
                  <a:srgbClr val="000000"/>
                </a:solidFill>
                <a:latin typeface="Arial"/>
                <a:ea typeface="Arial"/>
                <a:cs typeface="Arial"/>
                <a:sym typeface="Arial"/>
              </a:endParaRPr>
            </a:p>
          </p:txBody>
        </p:sp>
        <p:sp>
          <p:nvSpPr>
            <p:cNvPr id="239" name="Google Shape;239;p32"/>
            <p:cNvSpPr txBox="1"/>
            <p:nvPr/>
          </p:nvSpPr>
          <p:spPr>
            <a:xfrm>
              <a:off x="5452989" y="2508112"/>
              <a:ext cx="714015" cy="714015"/>
            </a:xfrm>
            <a:prstGeom prst="rect">
              <a:avLst/>
            </a:prstGeom>
            <a:noFill/>
            <a:ln>
              <a:noFill/>
            </a:ln>
          </p:spPr>
          <p:txBody>
            <a:bodyPr spcFirstLastPara="1" wrap="square" lIns="6967" tIns="6967" rIns="6967" bIns="6967" anchor="ctr" anchorCtr="0">
              <a:noAutofit/>
            </a:bodyPr>
            <a:lstStyle/>
            <a:p>
              <a:pPr algn="ctr">
                <a:lnSpc>
                  <a:spcPct val="90000"/>
                </a:lnSpc>
                <a:spcBef>
                  <a:spcPts val="0"/>
                </a:spcBef>
                <a:spcAft>
                  <a:spcPts val="0"/>
                </a:spcAft>
                <a:buClr>
                  <a:srgbClr val="000000"/>
                </a:buClr>
                <a:buSzPts val="1100"/>
              </a:pPr>
              <a:r>
                <a:rPr lang="en" sz="1467">
                  <a:solidFill>
                    <a:schemeClr val="lt1"/>
                  </a:solidFill>
                  <a:latin typeface="Rockwell"/>
                  <a:ea typeface="Rockwell"/>
                  <a:cs typeface="Rockwell"/>
                  <a:sym typeface="Rockwell"/>
                </a:rPr>
                <a:t>Student Outcomes</a:t>
              </a:r>
              <a:endParaRPr sz="1467">
                <a:solidFill>
                  <a:schemeClr val="lt1"/>
                </a:solidFill>
                <a:latin typeface="Rockwell"/>
                <a:ea typeface="Rockwell"/>
                <a:cs typeface="Rockwell"/>
                <a:sym typeface="Rockwell"/>
              </a:endParaRPr>
            </a:p>
          </p:txBody>
        </p:sp>
      </p:grpSp>
      <p:sp>
        <p:nvSpPr>
          <p:cNvPr id="240" name="Google Shape;240;p32"/>
          <p:cNvSpPr txBox="1"/>
          <p:nvPr/>
        </p:nvSpPr>
        <p:spPr>
          <a:xfrm>
            <a:off x="1837133" y="1720501"/>
            <a:ext cx="9249600" cy="1077178"/>
          </a:xfrm>
          <a:prstGeom prst="rect">
            <a:avLst/>
          </a:prstGeom>
          <a:noFill/>
          <a:ln>
            <a:noFill/>
          </a:ln>
        </p:spPr>
        <p:txBody>
          <a:bodyPr spcFirstLastPara="1" wrap="square" lIns="91433" tIns="45700" rIns="91433" bIns="45700" anchor="t" anchorCtr="0">
            <a:spAutoFit/>
          </a:bodyPr>
          <a:lstStyle/>
          <a:p>
            <a:pPr algn="ctr">
              <a:spcBef>
                <a:spcPts val="0"/>
              </a:spcBef>
              <a:spcAft>
                <a:spcPts val="0"/>
              </a:spcAft>
              <a:buClr>
                <a:srgbClr val="000000"/>
              </a:buClr>
              <a:buSzPts val="1800"/>
            </a:pPr>
            <a:r>
              <a:rPr lang="en" sz="3200">
                <a:solidFill>
                  <a:schemeClr val="dk1"/>
                </a:solidFill>
                <a:latin typeface="Rockwell"/>
                <a:ea typeface="Rockwell"/>
                <a:cs typeface="Rockwell"/>
                <a:sym typeface="Rockwell"/>
              </a:rPr>
              <a:t>Encourage diversity-focused criteria in employee evaluations and tenure review</a:t>
            </a:r>
            <a:endParaRPr sz="3200">
              <a:solidFill>
                <a:srgbClr val="000000"/>
              </a:solidFill>
              <a:latin typeface="Arial"/>
              <a:ea typeface="Arial"/>
              <a:cs typeface="Arial"/>
              <a:sym typeface="Arial"/>
            </a:endParaRPr>
          </a:p>
        </p:txBody>
      </p:sp>
    </p:spTree>
    <p:extLst>
      <p:ext uri="{BB962C8B-B14F-4D97-AF65-F5344CB8AC3E}">
        <p14:creationId xmlns:p14="http://schemas.microsoft.com/office/powerpoint/2010/main" val="86400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248" name="Google Shape;248;p33"/>
          <p:cNvPicPr preferRelativeResize="0"/>
          <p:nvPr/>
        </p:nvPicPr>
        <p:blipFill>
          <a:blip r:embed="rId3">
            <a:alphaModFix/>
          </a:blip>
          <a:stretch>
            <a:fillRect/>
          </a:stretch>
        </p:blipFill>
        <p:spPr>
          <a:xfrm>
            <a:off x="3611303" y="1"/>
            <a:ext cx="5013099" cy="3900335"/>
          </a:xfrm>
          <a:prstGeom prst="rect">
            <a:avLst/>
          </a:prstGeom>
          <a:noFill/>
          <a:ln>
            <a:noFill/>
          </a:ln>
        </p:spPr>
      </p:pic>
      <p:pic>
        <p:nvPicPr>
          <p:cNvPr id="249" name="Google Shape;249;p33"/>
          <p:cNvPicPr preferRelativeResize="0"/>
          <p:nvPr/>
        </p:nvPicPr>
        <p:blipFill>
          <a:blip r:embed="rId4">
            <a:alphaModFix/>
          </a:blip>
          <a:stretch>
            <a:fillRect/>
          </a:stretch>
        </p:blipFill>
        <p:spPr>
          <a:xfrm rot="-1326343">
            <a:off x="136178" y="815667"/>
            <a:ext cx="4012180" cy="2935331"/>
          </a:xfrm>
          <a:prstGeom prst="rect">
            <a:avLst/>
          </a:prstGeom>
          <a:noFill/>
          <a:ln>
            <a:noFill/>
          </a:ln>
        </p:spPr>
      </p:pic>
      <p:pic>
        <p:nvPicPr>
          <p:cNvPr id="250" name="Google Shape;250;p33"/>
          <p:cNvPicPr preferRelativeResize="0"/>
          <p:nvPr/>
        </p:nvPicPr>
        <p:blipFill>
          <a:blip r:embed="rId5">
            <a:alphaModFix/>
          </a:blip>
          <a:stretch>
            <a:fillRect/>
          </a:stretch>
        </p:blipFill>
        <p:spPr>
          <a:xfrm>
            <a:off x="2249667" y="3622653"/>
            <a:ext cx="4533068" cy="2951147"/>
          </a:xfrm>
          <a:prstGeom prst="rect">
            <a:avLst/>
          </a:prstGeom>
          <a:noFill/>
          <a:ln>
            <a:noFill/>
          </a:ln>
        </p:spPr>
      </p:pic>
      <p:pic>
        <p:nvPicPr>
          <p:cNvPr id="251" name="Google Shape;251;p33"/>
          <p:cNvPicPr preferRelativeResize="0"/>
          <p:nvPr/>
        </p:nvPicPr>
        <p:blipFill>
          <a:blip r:embed="rId6">
            <a:alphaModFix/>
          </a:blip>
          <a:stretch>
            <a:fillRect/>
          </a:stretch>
        </p:blipFill>
        <p:spPr>
          <a:xfrm rot="451023">
            <a:off x="8231487" y="271718"/>
            <a:ext cx="3632247" cy="2580567"/>
          </a:xfrm>
          <a:prstGeom prst="rect">
            <a:avLst/>
          </a:prstGeom>
          <a:noFill/>
          <a:ln>
            <a:noFill/>
          </a:ln>
        </p:spPr>
      </p:pic>
      <p:pic>
        <p:nvPicPr>
          <p:cNvPr id="252" name="Google Shape;252;p33"/>
          <p:cNvPicPr preferRelativeResize="0"/>
          <p:nvPr/>
        </p:nvPicPr>
        <p:blipFill>
          <a:blip r:embed="rId7">
            <a:alphaModFix/>
          </a:blip>
          <a:stretch>
            <a:fillRect/>
          </a:stretch>
        </p:blipFill>
        <p:spPr>
          <a:xfrm rot="-711403">
            <a:off x="7202001" y="3098400"/>
            <a:ext cx="4533068" cy="3214541"/>
          </a:xfrm>
          <a:prstGeom prst="rect">
            <a:avLst/>
          </a:prstGeom>
          <a:noFill/>
          <a:ln>
            <a:noFill/>
          </a:ln>
        </p:spPr>
      </p:pic>
    </p:spTree>
    <p:extLst>
      <p:ext uri="{BB962C8B-B14F-4D97-AF65-F5344CB8AC3E}">
        <p14:creationId xmlns:p14="http://schemas.microsoft.com/office/powerpoint/2010/main" val="1922931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prstGeom prst="rect">
            <a:avLst/>
          </a:prstGeom>
        </p:spPr>
        <p:txBody>
          <a:bodyPr spcFirstLastPara="1" vert="horz" wrap="square" lIns="91433" tIns="45700" rIns="91433" bIns="45700" numCol="1" anchor="ctr" anchorCtr="0" compatLnSpc="1">
            <a:prstTxWarp prst="textNoShape">
              <a:avLst/>
            </a:prstTxWarp>
            <a:normAutofit fontScale="90000"/>
          </a:bodyPr>
          <a:lstStyle/>
          <a:p>
            <a:r>
              <a:rPr lang="en" sz="5333"/>
              <a:t>Comments from CIOs at </a:t>
            </a:r>
            <a:endParaRPr sz="5333"/>
          </a:p>
          <a:p>
            <a:r>
              <a:rPr lang="en" sz="5333"/>
              <a:t>2021 CIO Conference</a:t>
            </a:r>
            <a:endParaRPr sz="5333"/>
          </a:p>
        </p:txBody>
      </p:sp>
      <p:sp>
        <p:nvSpPr>
          <p:cNvPr id="258" name="Google Shape;258;p34"/>
          <p:cNvSpPr txBox="1">
            <a:spLocks noGrp="1"/>
          </p:cNvSpPr>
          <p:nvPr>
            <p:ph sz="half" idx="1"/>
          </p:nvPr>
        </p:nvSpPr>
        <p:spPr>
          <a:prstGeom prst="rect">
            <a:avLst/>
          </a:prstGeom>
        </p:spPr>
        <p:txBody>
          <a:bodyPr spcFirstLastPara="1" vert="horz" wrap="square" lIns="91433" tIns="45700" rIns="91433" bIns="45700" numCol="1" anchor="ctr" anchorCtr="0" compatLnSpc="1">
            <a:prstTxWarp prst="textNoShape">
              <a:avLst/>
            </a:prstTxWarp>
            <a:normAutofit/>
          </a:bodyPr>
          <a:lstStyle/>
          <a:p>
            <a:pPr>
              <a:buSzPts val="1800"/>
            </a:pPr>
            <a:r>
              <a:rPr lang="en" sz="2400" dirty="0"/>
              <a:t>Concerns about reaching faculty</a:t>
            </a:r>
            <a:endParaRPr sz="2400" dirty="0"/>
          </a:p>
          <a:p>
            <a:pPr>
              <a:spcBef>
                <a:spcPts val="0"/>
              </a:spcBef>
              <a:buSzPts val="1800"/>
            </a:pPr>
            <a:r>
              <a:rPr lang="en" sz="2400" dirty="0"/>
              <a:t>Questions about providing supports and resources faculty need</a:t>
            </a:r>
            <a:endParaRPr sz="2400" dirty="0"/>
          </a:p>
          <a:p>
            <a:pPr>
              <a:spcBef>
                <a:spcPts val="0"/>
              </a:spcBef>
              <a:buSzPts val="1800"/>
            </a:pPr>
            <a:r>
              <a:rPr lang="en" sz="2400" dirty="0"/>
              <a:t>Challenge of transactional nature of many faculty interactions</a:t>
            </a:r>
            <a:endParaRPr sz="2400" dirty="0"/>
          </a:p>
          <a:p>
            <a:pPr>
              <a:spcBef>
                <a:spcPts val="0"/>
              </a:spcBef>
              <a:buSzPts val="1800"/>
            </a:pPr>
            <a:r>
              <a:rPr lang="en" sz="2400" dirty="0"/>
              <a:t>Sense of urgency around moving the needle for students</a:t>
            </a:r>
            <a:endParaRPr sz="2400" dirty="0"/>
          </a:p>
          <a:p>
            <a:pPr>
              <a:spcBef>
                <a:spcPts val="0"/>
              </a:spcBef>
              <a:buSzPts val="1800"/>
            </a:pPr>
            <a:r>
              <a:rPr lang="en" sz="2400" dirty="0"/>
              <a:t>Challenge of helping faculty see impacts of inequitable practices on students</a:t>
            </a:r>
            <a:endParaRPr sz="2400" dirty="0"/>
          </a:p>
          <a:p>
            <a:pPr>
              <a:spcBef>
                <a:spcPts val="0"/>
              </a:spcBef>
              <a:buSzPts val="1800"/>
            </a:pPr>
            <a:r>
              <a:rPr lang="en" sz="2400" dirty="0"/>
              <a:t>Recognition that advancing equitable teaching and learning is a responsibility of everyone</a:t>
            </a:r>
            <a:endParaRPr sz="2400" dirty="0"/>
          </a:p>
        </p:txBody>
      </p:sp>
    </p:spTree>
    <p:extLst>
      <p:ext uri="{BB962C8B-B14F-4D97-AF65-F5344CB8AC3E}">
        <p14:creationId xmlns:p14="http://schemas.microsoft.com/office/powerpoint/2010/main" val="166939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1290007" y="2281848"/>
            <a:ext cx="10046043" cy="1325563"/>
          </a:xfrm>
          <a:prstGeom prst="rect">
            <a:avLst/>
          </a:prstGeom>
        </p:spPr>
        <p:txBody>
          <a:bodyPr spcFirstLastPara="1" vert="horz" wrap="square" lIns="121900" tIns="121900" rIns="121900" bIns="121900" numCol="1" anchor="ctr" anchorCtr="0" compatLnSpc="1">
            <a:prstTxWarp prst="textNoShape">
              <a:avLst/>
            </a:prstTxWarp>
            <a:normAutofit fontScale="90000"/>
          </a:bodyPr>
          <a:lstStyle/>
          <a:p>
            <a:pPr>
              <a:buClr>
                <a:schemeClr val="dk1"/>
              </a:buClr>
              <a:buSzPct val="27500"/>
            </a:pPr>
            <a:r>
              <a:rPr lang="en" sz="5333"/>
              <a:t>Partnering with Instructional Leadership, including CIOs and Deans, to Advance Equitable Student Learning</a:t>
            </a:r>
            <a:endParaRPr dirty="0"/>
          </a:p>
        </p:txBody>
      </p:sp>
      <p:sp>
        <p:nvSpPr>
          <p:cNvPr id="2" name="Content Placeholder 1"/>
          <p:cNvSpPr>
            <a:spLocks noGrp="1"/>
          </p:cNvSpPr>
          <p:nvPr>
            <p:ph sz="half" idx="1"/>
          </p:nvPr>
        </p:nvSpPr>
        <p:spPr/>
        <p:txBody>
          <a:bodyPr/>
          <a:lstStyle/>
          <a:p>
            <a:endParaRPr lang="en-US" dirty="0"/>
          </a:p>
        </p:txBody>
      </p:sp>
    </p:spTree>
    <p:extLst>
      <p:ext uri="{BB962C8B-B14F-4D97-AF65-F5344CB8AC3E}">
        <p14:creationId xmlns:p14="http://schemas.microsoft.com/office/powerpoint/2010/main" val="182153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EBE6A2C8-16FF-4730-A562-8B66A6CC000F}"/>
              </a:ext>
            </a:extLst>
          </p:cNvPr>
          <p:cNvSpPr>
            <a:spLocks noGrp="1"/>
          </p:cNvSpPr>
          <p:nvPr>
            <p:ph type="title"/>
          </p:nvPr>
        </p:nvSpPr>
        <p:spPr>
          <a:xfrm>
            <a:off x="1277650" y="365125"/>
            <a:ext cx="10046043" cy="1325563"/>
          </a:xfrm>
        </p:spPr>
        <p:txBody>
          <a:bodyPr>
            <a:normAutofit fontScale="90000"/>
          </a:bodyPr>
          <a:lstStyle/>
          <a:p>
            <a:r>
              <a:rPr kumimoji="0" lang="en-US" sz="4800" b="0" i="0" u="none" strike="noStrike" kern="1200" cap="none" spc="0" normalizeH="0" baseline="0" noProof="0" dirty="0">
                <a:ln>
                  <a:noFill/>
                </a:ln>
                <a:solidFill>
                  <a:srgbClr val="189B5A"/>
                </a:solidFill>
                <a:effectLst/>
                <a:uLnTx/>
                <a:uFillTx/>
                <a:latin typeface="Palatino" pitchFamily="2" charset="77"/>
              </a:rPr>
              <a:t>Partnering with CSSOs to Advance Equitable Student Learning</a:t>
            </a:r>
            <a:endParaRPr lang="en-US" dirty="0"/>
          </a:p>
        </p:txBody>
      </p:sp>
      <p:pic>
        <p:nvPicPr>
          <p:cNvPr id="6" name="Content Placeholder 5">
            <a:extLst>
              <a:ext uri="{FF2B5EF4-FFF2-40B4-BE49-F238E27FC236}">
                <a16:creationId xmlns:a16="http://schemas.microsoft.com/office/drawing/2014/main" xmlns="" id="{5DBD3FDE-5E5C-4EB3-ACCB-11A514242175}"/>
              </a:ext>
            </a:extLst>
          </p:cNvPr>
          <p:cNvPicPr>
            <a:picLocks noGrp="1" noChangeAspect="1"/>
          </p:cNvPicPr>
          <p:nvPr>
            <p:ph sz="half" idx="1"/>
          </p:nvPr>
        </p:nvPicPr>
        <p:blipFill>
          <a:blip r:embed="rId3"/>
          <a:stretch>
            <a:fillRect/>
          </a:stretch>
        </p:blipFill>
        <p:spPr>
          <a:xfrm>
            <a:off x="1277650" y="2511933"/>
            <a:ext cx="10058400" cy="2992373"/>
          </a:xfrm>
          <a:noFill/>
        </p:spPr>
      </p:pic>
      <p:sp>
        <p:nvSpPr>
          <p:cNvPr id="4" name="Slide Number Placeholder 3">
            <a:extLst>
              <a:ext uri="{FF2B5EF4-FFF2-40B4-BE49-F238E27FC236}">
                <a16:creationId xmlns:a16="http://schemas.microsoft.com/office/drawing/2014/main" xmlns="" id="{5ED1E45C-C22D-48A5-886B-540F51D1DA77}"/>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384C949E-1E58-A146-8787-2A5DB0B69B3F}" type="slidenum">
              <a:rPr lang="en-US" altLang="en-US" smtClean="0"/>
              <a:pPr>
                <a:spcAft>
                  <a:spcPts val="600"/>
                </a:spcAft>
                <a:defRPr/>
              </a:pPr>
              <a:t>15</a:t>
            </a:fld>
            <a:endParaRPr lang="en-US" altLang="en-US"/>
          </a:p>
        </p:txBody>
      </p:sp>
    </p:spTree>
    <p:extLst>
      <p:ext uri="{BB962C8B-B14F-4D97-AF65-F5344CB8AC3E}">
        <p14:creationId xmlns:p14="http://schemas.microsoft.com/office/powerpoint/2010/main" val="97393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270" name="Google Shape;270;p36"/>
          <p:cNvPicPr preferRelativeResize="0"/>
          <p:nvPr/>
        </p:nvPicPr>
        <p:blipFill>
          <a:blip r:embed="rId3">
            <a:alphaModFix/>
          </a:blip>
          <a:stretch>
            <a:fillRect/>
          </a:stretch>
        </p:blipFill>
        <p:spPr>
          <a:xfrm>
            <a:off x="1367700" y="571500"/>
            <a:ext cx="10160000" cy="5715000"/>
          </a:xfrm>
          <a:prstGeom prst="rect">
            <a:avLst/>
          </a:prstGeom>
          <a:noFill/>
          <a:ln>
            <a:noFill/>
          </a:ln>
        </p:spPr>
      </p:pic>
    </p:spTree>
    <p:extLst>
      <p:ext uri="{BB962C8B-B14F-4D97-AF65-F5344CB8AC3E}">
        <p14:creationId xmlns:p14="http://schemas.microsoft.com/office/powerpoint/2010/main" val="106376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4" name="Google Shape;284;p38"/>
          <p:cNvPicPr preferRelativeResize="0"/>
          <p:nvPr/>
        </p:nvPicPr>
        <p:blipFill>
          <a:blip r:embed="rId3">
            <a:alphaModFix/>
          </a:blip>
          <a:stretch>
            <a:fillRect/>
          </a:stretch>
        </p:blipFill>
        <p:spPr>
          <a:xfrm>
            <a:off x="941752" y="2206878"/>
            <a:ext cx="3911600" cy="3898900"/>
          </a:xfrm>
          <a:prstGeom prst="rect">
            <a:avLst/>
          </a:prstGeom>
          <a:noFill/>
          <a:ln>
            <a:noFill/>
          </a:ln>
        </p:spPr>
      </p:pic>
      <p:sp>
        <p:nvSpPr>
          <p:cNvPr id="282" name="Google Shape;282;p38"/>
          <p:cNvSpPr txBox="1">
            <a:spLocks noGrp="1"/>
          </p:cNvSpPr>
          <p:nvPr>
            <p:ph type="title"/>
          </p:nvPr>
        </p:nvSpPr>
        <p:spPr>
          <a:prstGeom prst="rect">
            <a:avLst/>
          </a:prstGeom>
        </p:spPr>
        <p:txBody>
          <a:bodyPr spcFirstLastPara="1" vert="horz" wrap="square" lIns="91433" tIns="45700" rIns="91433" bIns="45700" numCol="1" anchor="ctr" anchorCtr="0" compatLnSpc="1">
            <a:prstTxWarp prst="textNoShape">
              <a:avLst/>
            </a:prstTxWarp>
            <a:normAutofit/>
          </a:bodyPr>
          <a:lstStyle/>
          <a:p>
            <a:pPr>
              <a:buSzPts val="1100"/>
            </a:pPr>
            <a:endParaRPr dirty="0"/>
          </a:p>
        </p:txBody>
      </p:sp>
      <p:sp>
        <p:nvSpPr>
          <p:cNvPr id="283" name="Google Shape;283;p38"/>
          <p:cNvSpPr txBox="1">
            <a:spLocks noGrp="1"/>
          </p:cNvSpPr>
          <p:nvPr>
            <p:ph sz="half" idx="1"/>
          </p:nvPr>
        </p:nvSpPr>
        <p:spPr>
          <a:xfrm>
            <a:off x="4853352" y="2206878"/>
            <a:ext cx="7010235" cy="3602484"/>
          </a:xfrm>
          <a:prstGeom prst="rect">
            <a:avLst/>
          </a:prstGeom>
        </p:spPr>
        <p:txBody>
          <a:bodyPr spcFirstLastPara="1" vert="horz" wrap="square" lIns="91433" tIns="45700" rIns="91433" bIns="45700" numCol="1" anchor="ctr" anchorCtr="0" compatLnSpc="1">
            <a:prstTxWarp prst="textNoShape">
              <a:avLst/>
            </a:prstTxWarp>
            <a:spAutoFit/>
          </a:bodyPr>
          <a:lstStyle/>
          <a:p>
            <a:pPr marL="0" indent="0">
              <a:lnSpc>
                <a:spcPct val="90000"/>
              </a:lnSpc>
              <a:spcBef>
                <a:spcPts val="1333"/>
              </a:spcBef>
              <a:buNone/>
            </a:pPr>
            <a:r>
              <a:rPr lang="en" sz="2933" dirty="0">
                <a:solidFill>
                  <a:schemeClr val="dk1"/>
                </a:solidFill>
              </a:rPr>
              <a:t>•</a:t>
            </a:r>
            <a:r>
              <a:rPr lang="en" sz="1867" dirty="0">
                <a:solidFill>
                  <a:schemeClr val="dk1"/>
                </a:solidFill>
              </a:rPr>
              <a:t>As institutions move toward more equitable outcomes there is a need to recognize that</a:t>
            </a:r>
            <a:r>
              <a:rPr lang="en" sz="1867" b="1" dirty="0">
                <a:solidFill>
                  <a:schemeClr val="dk1"/>
                </a:solidFill>
              </a:rPr>
              <a:t> racial equity may demand the unequal treatment of students and redistribution of resources, equity-minded practitioners must be willing to invest more resources, time, and effort on </a:t>
            </a:r>
            <a:r>
              <a:rPr lang="en" sz="1867" b="1" dirty="0" err="1">
                <a:solidFill>
                  <a:schemeClr val="dk1"/>
                </a:solidFill>
              </a:rPr>
              <a:t>Latinx</a:t>
            </a:r>
            <a:r>
              <a:rPr lang="en" sz="1867" b="1" dirty="0">
                <a:solidFill>
                  <a:schemeClr val="dk1"/>
                </a:solidFill>
              </a:rPr>
              <a:t> students</a:t>
            </a:r>
            <a:r>
              <a:rPr lang="en" sz="1867" dirty="0">
                <a:solidFill>
                  <a:schemeClr val="dk1"/>
                </a:solidFill>
              </a:rPr>
              <a:t> relative to other student groups (Felix &amp; Ramirez). </a:t>
            </a:r>
            <a:endParaRPr sz="1867" dirty="0">
              <a:solidFill>
                <a:schemeClr val="dk1"/>
              </a:solidFill>
            </a:endParaRPr>
          </a:p>
          <a:p>
            <a:pPr marL="0" indent="0">
              <a:lnSpc>
                <a:spcPct val="90000"/>
              </a:lnSpc>
              <a:spcBef>
                <a:spcPts val="1333"/>
              </a:spcBef>
              <a:buNone/>
            </a:pPr>
            <a:r>
              <a:rPr lang="en" sz="3200" dirty="0">
                <a:solidFill>
                  <a:schemeClr val="dk1"/>
                </a:solidFill>
              </a:rPr>
              <a:t>•</a:t>
            </a:r>
            <a:r>
              <a:rPr lang="en" sz="1867" b="1" dirty="0">
                <a:solidFill>
                  <a:schemeClr val="dk1"/>
                </a:solidFill>
              </a:rPr>
              <a:t>Equity-mindedness is</a:t>
            </a:r>
            <a:r>
              <a:rPr lang="en" sz="1867" dirty="0">
                <a:solidFill>
                  <a:schemeClr val="dk1"/>
                </a:solidFill>
              </a:rPr>
              <a:t> not about remediating racially-</a:t>
            </a:r>
            <a:r>
              <a:rPr lang="en" sz="1867" dirty="0" err="1">
                <a:solidFill>
                  <a:schemeClr val="dk1"/>
                </a:solidFill>
              </a:rPr>
              <a:t>minoritized</a:t>
            </a:r>
            <a:r>
              <a:rPr lang="en" sz="1867" dirty="0">
                <a:solidFill>
                  <a:schemeClr val="dk1"/>
                </a:solidFill>
              </a:rPr>
              <a:t> students who are perceived as deficient, but </a:t>
            </a:r>
            <a:r>
              <a:rPr lang="en" sz="1867" b="1" dirty="0">
                <a:solidFill>
                  <a:schemeClr val="dk1"/>
                </a:solidFill>
              </a:rPr>
              <a:t>about respecting their aspirations and struggles and changing existing policies, practices, and structures that are found to underserve them</a:t>
            </a:r>
            <a:r>
              <a:rPr lang="en" sz="1867" dirty="0">
                <a:solidFill>
                  <a:schemeClr val="dk1"/>
                </a:solidFill>
              </a:rPr>
              <a:t>.</a:t>
            </a:r>
            <a:endParaRPr sz="1867" dirty="0">
              <a:solidFill>
                <a:schemeClr val="dk1"/>
              </a:solidFill>
            </a:endParaRPr>
          </a:p>
        </p:txBody>
      </p:sp>
    </p:spTree>
    <p:extLst>
      <p:ext uri="{BB962C8B-B14F-4D97-AF65-F5344CB8AC3E}">
        <p14:creationId xmlns:p14="http://schemas.microsoft.com/office/powerpoint/2010/main" val="1215339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1290007" y="3108325"/>
            <a:ext cx="10046043" cy="1325563"/>
          </a:xfrm>
          <a:prstGeom prst="rect">
            <a:avLst/>
          </a:prstGeom>
        </p:spPr>
        <p:txBody>
          <a:bodyPr spcFirstLastPara="1" vert="horz" wrap="square" lIns="121900" tIns="121900" rIns="121900" bIns="121900" numCol="1" anchor="b" anchorCtr="0" compatLnSpc="1">
            <a:prstTxWarp prst="textNoShape">
              <a:avLst/>
            </a:prstTxWarp>
            <a:normAutofit fontScale="90000"/>
          </a:bodyPr>
          <a:lstStyle/>
          <a:p>
            <a:pPr>
              <a:buClr>
                <a:schemeClr val="dk1"/>
              </a:buClr>
              <a:buSzPts val="1100"/>
            </a:pPr>
            <a:r>
              <a:rPr lang="en" sz="5333"/>
              <a:t>Collaborating with Administration as a Local Senate Leader to Advance Equitable Teaching and Learning </a:t>
            </a:r>
            <a:endParaRPr dirty="0"/>
          </a:p>
        </p:txBody>
      </p:sp>
      <p:sp>
        <p:nvSpPr>
          <p:cNvPr id="290" name="Google Shape;290;p39"/>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endParaRPr/>
          </a:p>
          <a:p>
            <a:pPr marL="0" indent="0"/>
            <a:endParaRPr/>
          </a:p>
        </p:txBody>
      </p:sp>
    </p:spTree>
    <p:extLst>
      <p:ext uri="{BB962C8B-B14F-4D97-AF65-F5344CB8AC3E}">
        <p14:creationId xmlns:p14="http://schemas.microsoft.com/office/powerpoint/2010/main" val="369881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000"/>
            </a:pPr>
            <a:r>
              <a:rPr lang="en" sz="3600" dirty="0"/>
              <a:t>Getting Real: </a:t>
            </a:r>
            <a:br>
              <a:rPr lang="en" sz="3600" dirty="0"/>
            </a:br>
            <a:r>
              <a:rPr lang="en-US" sz="3600" dirty="0" smtClean="0"/>
              <a:t>What Does This Mean in Practice?</a:t>
            </a:r>
            <a:endParaRPr sz="3600" dirty="0"/>
          </a:p>
        </p:txBody>
      </p:sp>
      <p:sp>
        <p:nvSpPr>
          <p:cNvPr id="297" name="Google Shape;297;p40"/>
          <p:cNvSpPr txBox="1">
            <a:spLocks noGrp="1"/>
          </p:cNvSpPr>
          <p:nvPr>
            <p:ph sz="half" idx="2"/>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fontScale="70000" lnSpcReduction="20000"/>
          </a:bodyPr>
          <a:lstStyle/>
          <a:p>
            <a:pPr marL="0" indent="0">
              <a:spcBef>
                <a:spcPts val="0"/>
              </a:spcBef>
              <a:buSzPct val="76470"/>
              <a:buNone/>
            </a:pPr>
            <a:r>
              <a:rPr lang="en" sz="4533" dirty="0"/>
              <a:t>Guiding questions</a:t>
            </a:r>
            <a:endParaRPr sz="2800" dirty="0">
              <a:latin typeface="Open Sans"/>
              <a:ea typeface="Open Sans"/>
              <a:cs typeface="Open Sans"/>
              <a:sym typeface="Open Sans"/>
            </a:endParaRPr>
          </a:p>
          <a:p>
            <a:pPr marL="287859" indent="-255687">
              <a:spcBef>
                <a:spcPts val="1067"/>
              </a:spcBef>
              <a:buSzPct val="100000"/>
            </a:pPr>
            <a:r>
              <a:rPr lang="en" sz="3200" dirty="0">
                <a:latin typeface="Open Sans"/>
                <a:ea typeface="Open Sans"/>
                <a:cs typeface="Open Sans"/>
                <a:sym typeface="Open Sans"/>
              </a:rPr>
              <a:t>How do we encourage faculty colleagues to identify and improve teaching practices that are not student-centered or equitable?</a:t>
            </a:r>
            <a:endParaRPr sz="3200" dirty="0">
              <a:latin typeface="Open Sans"/>
              <a:ea typeface="Open Sans"/>
              <a:cs typeface="Open Sans"/>
              <a:sym typeface="Open Sans"/>
            </a:endParaRPr>
          </a:p>
          <a:p>
            <a:pPr marL="287859" indent="0">
              <a:spcBef>
                <a:spcPts val="1067"/>
              </a:spcBef>
              <a:buSzPct val="147619"/>
              <a:buNone/>
            </a:pPr>
            <a:endParaRPr sz="2800" dirty="0">
              <a:latin typeface="Open Sans"/>
              <a:ea typeface="Open Sans"/>
              <a:cs typeface="Open Sans"/>
              <a:sym typeface="Open Sans"/>
            </a:endParaRPr>
          </a:p>
          <a:p>
            <a:pPr marL="287859" indent="-289553">
              <a:spcBef>
                <a:spcPts val="1067"/>
              </a:spcBef>
              <a:buSzPct val="100000"/>
            </a:pPr>
            <a:r>
              <a:rPr lang="en" sz="3200" dirty="0">
                <a:latin typeface="Open Sans"/>
                <a:ea typeface="Open Sans"/>
                <a:cs typeface="Open Sans"/>
                <a:sym typeface="Open Sans"/>
              </a:rPr>
              <a:t>What is scary or challenging about collaborating with CIOs and CSSOs to promote equitable learning practices?</a:t>
            </a:r>
            <a:endParaRPr sz="3200" dirty="0">
              <a:latin typeface="Open Sans"/>
              <a:ea typeface="Open Sans"/>
              <a:cs typeface="Open Sans"/>
              <a:sym typeface="Open Sans"/>
            </a:endParaRPr>
          </a:p>
          <a:p>
            <a:pPr marL="287859" indent="0">
              <a:spcBef>
                <a:spcPts val="1067"/>
              </a:spcBef>
              <a:buSzPct val="147619"/>
              <a:buNone/>
            </a:pPr>
            <a:endParaRPr sz="2800" dirty="0">
              <a:latin typeface="Open Sans"/>
              <a:ea typeface="Open Sans"/>
              <a:cs typeface="Open Sans"/>
              <a:sym typeface="Open Sans"/>
            </a:endParaRPr>
          </a:p>
          <a:p>
            <a:pPr marL="287859" indent="-255687">
              <a:spcBef>
                <a:spcPts val="1067"/>
              </a:spcBef>
              <a:buSzPct val="100000"/>
            </a:pPr>
            <a:r>
              <a:rPr lang="en" sz="3200" dirty="0">
                <a:latin typeface="Open Sans"/>
                <a:ea typeface="Open Sans"/>
                <a:cs typeface="Open Sans"/>
                <a:sym typeface="Open Sans"/>
              </a:rPr>
              <a:t>What do you need CIOs and CSSOs  to know or do? What should they expect of faculty?</a:t>
            </a:r>
            <a:endParaRPr sz="3200" dirty="0"/>
          </a:p>
        </p:txBody>
      </p:sp>
      <p:sp>
        <p:nvSpPr>
          <p:cNvPr id="298" name="Google Shape;298;p40"/>
          <p:cNvSpPr txBox="1">
            <a:spLocks noGrp="1"/>
          </p:cNvSpPr>
          <p:nvPr>
            <p:ph sz="quarter" idx="4"/>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spcBef>
                <a:spcPts val="0"/>
              </a:spcBef>
              <a:buSzPct val="111111"/>
            </a:pPr>
            <a:r>
              <a:rPr lang="en" sz="2400" dirty="0">
                <a:latin typeface="Open Sans"/>
                <a:ea typeface="Open Sans"/>
                <a:cs typeface="Open Sans"/>
                <a:sym typeface="Open Sans"/>
              </a:rPr>
              <a:t>Go to Google doc (link in chat)</a:t>
            </a:r>
            <a:endParaRPr sz="2400" dirty="0">
              <a:latin typeface="Open Sans"/>
              <a:ea typeface="Open Sans"/>
              <a:cs typeface="Open Sans"/>
              <a:sym typeface="Open Sans"/>
            </a:endParaRPr>
          </a:p>
          <a:p>
            <a:pPr>
              <a:spcBef>
                <a:spcPts val="1067"/>
              </a:spcBef>
              <a:buSzPct val="111111"/>
            </a:pPr>
            <a:r>
              <a:rPr lang="en" sz="2400" dirty="0">
                <a:latin typeface="Open Sans"/>
                <a:ea typeface="Open Sans"/>
                <a:cs typeface="Open Sans"/>
                <a:sym typeface="Open Sans"/>
              </a:rPr>
              <a:t>Select at least one question</a:t>
            </a:r>
            <a:endParaRPr sz="2400" dirty="0">
              <a:latin typeface="Open Sans"/>
              <a:ea typeface="Open Sans"/>
              <a:cs typeface="Open Sans"/>
              <a:sym typeface="Open Sans"/>
            </a:endParaRPr>
          </a:p>
          <a:p>
            <a:pPr>
              <a:spcBef>
                <a:spcPts val="1067"/>
              </a:spcBef>
              <a:buSzPct val="111111"/>
            </a:pPr>
            <a:r>
              <a:rPr lang="en" sz="2400" dirty="0">
                <a:latin typeface="Open Sans"/>
                <a:ea typeface="Open Sans"/>
                <a:cs typeface="Open Sans"/>
                <a:sym typeface="Open Sans"/>
              </a:rPr>
              <a:t>Take a few moments to reflect and capture a few initial thoughts</a:t>
            </a:r>
            <a:endParaRPr sz="2400" dirty="0">
              <a:latin typeface="Open Sans"/>
              <a:ea typeface="Open Sans"/>
              <a:cs typeface="Open Sans"/>
              <a:sym typeface="Open Sans"/>
            </a:endParaRPr>
          </a:p>
          <a:p>
            <a:pPr>
              <a:spcBef>
                <a:spcPts val="1067"/>
              </a:spcBef>
              <a:buSzPct val="111111"/>
            </a:pPr>
            <a:r>
              <a:rPr lang="en-US" dirty="0" smtClean="0">
                <a:latin typeface="Open Sans"/>
                <a:ea typeface="Open Sans"/>
                <a:cs typeface="Open Sans"/>
                <a:sym typeface="Open Sans"/>
              </a:rPr>
              <a:t>Together, w</a:t>
            </a:r>
            <a:r>
              <a:rPr lang="en-US" sz="2400" dirty="0" smtClean="0">
                <a:latin typeface="Open Sans"/>
                <a:ea typeface="Open Sans"/>
                <a:cs typeface="Open Sans"/>
                <a:sym typeface="Open Sans"/>
              </a:rPr>
              <a:t>e’ll discuss </a:t>
            </a:r>
            <a:r>
              <a:rPr lang="en" sz="2400" dirty="0" smtClean="0">
                <a:latin typeface="Open Sans"/>
                <a:ea typeface="Open Sans"/>
                <a:cs typeface="Open Sans"/>
                <a:sym typeface="Open Sans"/>
              </a:rPr>
              <a:t>thoughts</a:t>
            </a:r>
            <a:r>
              <a:rPr lang="en-US" sz="2400" dirty="0" smtClean="0">
                <a:latin typeface="Open Sans"/>
                <a:ea typeface="Open Sans"/>
                <a:cs typeface="Open Sans"/>
                <a:sym typeface="Open Sans"/>
              </a:rPr>
              <a:t> shared</a:t>
            </a:r>
            <a:endParaRPr sz="1467" dirty="0">
              <a:latin typeface="Open Sans"/>
              <a:ea typeface="Open Sans"/>
              <a:cs typeface="Open Sans"/>
              <a:sym typeface="Open Sans"/>
            </a:endParaRPr>
          </a:p>
        </p:txBody>
      </p:sp>
    </p:spTree>
    <p:extLst>
      <p:ext uri="{BB962C8B-B14F-4D97-AF65-F5344CB8AC3E}">
        <p14:creationId xmlns:p14="http://schemas.microsoft.com/office/powerpoint/2010/main" val="51894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Presenters</a:t>
            </a:r>
          </a:p>
        </p:txBody>
      </p:sp>
      <p:sp>
        <p:nvSpPr>
          <p:cNvPr id="3" name="Content Placeholder 2"/>
          <p:cNvSpPr>
            <a:spLocks noGrp="1"/>
          </p:cNvSpPr>
          <p:nvPr>
            <p:ph idx="1"/>
          </p:nvPr>
        </p:nvSpPr>
        <p:spPr/>
        <p:txBody>
          <a:bodyPr/>
          <a:lstStyle/>
          <a:p>
            <a:pPr algn="r">
              <a:buSzPts val="2300"/>
            </a:pPr>
            <a:r>
              <a:rPr lang="en" b="1" dirty="0">
                <a:latin typeface="+mn-lt"/>
              </a:rPr>
              <a:t>Marty Alvarado</a:t>
            </a:r>
            <a:r>
              <a:rPr lang="en" dirty="0">
                <a:latin typeface="+mn-lt"/>
              </a:rPr>
              <a:t/>
            </a:r>
            <a:br>
              <a:rPr lang="en" dirty="0">
                <a:latin typeface="+mn-lt"/>
              </a:rPr>
            </a:br>
            <a:r>
              <a:rPr lang="en" dirty="0">
                <a:latin typeface="+mn-lt"/>
                <a:ea typeface="Open Sans"/>
                <a:cs typeface="Open Sans"/>
                <a:sym typeface="Open Sans"/>
              </a:rPr>
              <a:t>Executive Vice Chancellor, CCCCO</a:t>
            </a:r>
          </a:p>
          <a:p>
            <a:pPr algn="r">
              <a:spcBef>
                <a:spcPts val="1067"/>
              </a:spcBef>
              <a:buSzPts val="2300"/>
            </a:pPr>
            <a:r>
              <a:rPr lang="en" b="1" dirty="0">
                <a:latin typeface="+mn-lt"/>
              </a:rPr>
              <a:t>Cheryl </a:t>
            </a:r>
            <a:r>
              <a:rPr lang="en" b="1" dirty="0" err="1">
                <a:latin typeface="+mn-lt"/>
              </a:rPr>
              <a:t>Aschenbach</a:t>
            </a:r>
            <a:r>
              <a:rPr lang="en" dirty="0">
                <a:latin typeface="+mn-lt"/>
              </a:rPr>
              <a:t/>
            </a:r>
            <a:br>
              <a:rPr lang="en" dirty="0">
                <a:latin typeface="+mn-lt"/>
              </a:rPr>
            </a:br>
            <a:r>
              <a:rPr lang="en" dirty="0">
                <a:latin typeface="+mn-lt"/>
                <a:ea typeface="Open Sans"/>
                <a:cs typeface="Open Sans"/>
                <a:sym typeface="Open Sans"/>
              </a:rPr>
              <a:t>ASCCC Secretary, Lassen College</a:t>
            </a:r>
          </a:p>
          <a:p>
            <a:pPr algn="r">
              <a:spcBef>
                <a:spcPts val="1067"/>
              </a:spcBef>
              <a:buSzPts val="2300"/>
            </a:pPr>
            <a:r>
              <a:rPr lang="en" b="1" dirty="0">
                <a:latin typeface="+mn-lt"/>
                <a:ea typeface="Open Sans"/>
                <a:cs typeface="Open Sans"/>
                <a:sym typeface="Open Sans"/>
              </a:rPr>
              <a:t>Dr. Karen Chow</a:t>
            </a:r>
            <a:br>
              <a:rPr lang="en" b="1" dirty="0">
                <a:latin typeface="+mn-lt"/>
                <a:ea typeface="Open Sans"/>
                <a:cs typeface="Open Sans"/>
                <a:sym typeface="Open Sans"/>
              </a:rPr>
            </a:br>
            <a:r>
              <a:rPr lang="en" dirty="0">
                <a:latin typeface="+mn-lt"/>
                <a:ea typeface="Open Sans"/>
                <a:cs typeface="Open Sans"/>
                <a:sym typeface="Open Sans"/>
              </a:rPr>
              <a:t>ASCCC Area B Representative, </a:t>
            </a:r>
            <a:r>
              <a:rPr lang="en" dirty="0" err="1">
                <a:latin typeface="+mn-lt"/>
                <a:ea typeface="Open Sans"/>
                <a:cs typeface="Open Sans"/>
                <a:sym typeface="Open Sans"/>
              </a:rPr>
              <a:t>DeAnza</a:t>
            </a:r>
            <a:r>
              <a:rPr lang="en" dirty="0">
                <a:latin typeface="+mn-lt"/>
                <a:ea typeface="Open Sans"/>
                <a:cs typeface="Open Sans"/>
                <a:sym typeface="Open Sans"/>
              </a:rPr>
              <a:t> College</a:t>
            </a:r>
          </a:p>
          <a:p>
            <a:pPr algn="r">
              <a:spcBef>
                <a:spcPts val="1067"/>
              </a:spcBef>
              <a:buClr>
                <a:schemeClr val="dk1"/>
              </a:buClr>
              <a:buSzPts val="2300"/>
            </a:pPr>
            <a:r>
              <a:rPr lang="en" b="1" dirty="0">
                <a:latin typeface="+mn-lt"/>
                <a:ea typeface="Open Sans"/>
                <a:cs typeface="Open Sans"/>
                <a:sym typeface="Open Sans"/>
              </a:rPr>
              <a:t>Dr. </a:t>
            </a:r>
            <a:r>
              <a:rPr lang="en" b="1" dirty="0" err="1">
                <a:latin typeface="+mn-lt"/>
                <a:ea typeface="Open Sans"/>
                <a:cs typeface="Open Sans"/>
                <a:sym typeface="Open Sans"/>
              </a:rPr>
              <a:t>Lataria</a:t>
            </a:r>
            <a:r>
              <a:rPr lang="en" b="1" dirty="0">
                <a:latin typeface="+mn-lt"/>
                <a:ea typeface="Open Sans"/>
                <a:cs typeface="Open Sans"/>
                <a:sym typeface="Open Sans"/>
              </a:rPr>
              <a:t> Hall</a:t>
            </a:r>
            <a:r>
              <a:rPr lang="en" dirty="0">
                <a:latin typeface="+mn-lt"/>
                <a:ea typeface="Open Sans"/>
                <a:cs typeface="Open Sans"/>
                <a:sym typeface="Open Sans"/>
              </a:rPr>
              <a:t/>
            </a:r>
            <a:br>
              <a:rPr lang="en" dirty="0">
                <a:latin typeface="+mn-lt"/>
                <a:ea typeface="Open Sans"/>
                <a:cs typeface="Open Sans"/>
                <a:sym typeface="Open Sans"/>
              </a:rPr>
            </a:br>
            <a:r>
              <a:rPr lang="en" dirty="0">
                <a:latin typeface="+mn-lt"/>
                <a:ea typeface="Open Sans"/>
                <a:cs typeface="Open Sans"/>
                <a:sym typeface="Open Sans"/>
              </a:rPr>
              <a:t>CCCCSSO President, Fresno City College</a:t>
            </a:r>
          </a:p>
          <a:p>
            <a:pPr algn="r">
              <a:spcBef>
                <a:spcPts val="1067"/>
              </a:spcBef>
              <a:buClr>
                <a:schemeClr val="dk1"/>
              </a:buClr>
              <a:buSzPts val="2300"/>
            </a:pPr>
            <a:r>
              <a:rPr lang="en" b="1" dirty="0">
                <a:latin typeface="+mn-lt"/>
                <a:ea typeface="Open Sans"/>
                <a:cs typeface="Open Sans"/>
                <a:sym typeface="Open Sans"/>
              </a:rPr>
              <a:t>Dr. Jennifer Vega La Serna</a:t>
            </a:r>
            <a:br>
              <a:rPr lang="en" b="1" dirty="0">
                <a:latin typeface="+mn-lt"/>
                <a:ea typeface="Open Sans"/>
                <a:cs typeface="Open Sans"/>
                <a:sym typeface="Open Sans"/>
              </a:rPr>
            </a:br>
            <a:r>
              <a:rPr lang="en" dirty="0">
                <a:latin typeface="+mn-lt"/>
                <a:ea typeface="Open Sans"/>
                <a:cs typeface="Open Sans"/>
                <a:sym typeface="Open Sans"/>
              </a:rPr>
              <a:t>CCCCIO President, College of Sequoias</a:t>
            </a: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2</a:t>
            </a:fld>
            <a:endParaRPr lang="en-US" dirty="0"/>
          </a:p>
        </p:txBody>
      </p:sp>
    </p:spTree>
    <p:extLst>
      <p:ext uri="{BB962C8B-B14F-4D97-AF65-F5344CB8AC3E}">
        <p14:creationId xmlns:p14="http://schemas.microsoft.com/office/powerpoint/2010/main" val="92075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2"/>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000"/>
            </a:pPr>
            <a:r>
              <a:rPr lang="en" sz="5333"/>
              <a:t>Final Thoughts &amp; Next Steps</a:t>
            </a:r>
            <a:endParaRPr sz="5333"/>
          </a:p>
        </p:txBody>
      </p:sp>
      <p:sp>
        <p:nvSpPr>
          <p:cNvPr id="312" name="Google Shape;312;p42"/>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marL="457189" indent="-423323">
              <a:spcBef>
                <a:spcPts val="0"/>
              </a:spcBef>
              <a:buSzPts val="2400"/>
            </a:pPr>
            <a:r>
              <a:rPr lang="en" sz="3200" dirty="0"/>
              <a:t>We’re in this together</a:t>
            </a:r>
            <a:endParaRPr sz="3200" dirty="0"/>
          </a:p>
          <a:p>
            <a:pPr marL="457189" indent="-423323">
              <a:spcBef>
                <a:spcPts val="0"/>
              </a:spcBef>
              <a:buSzPts val="2400"/>
            </a:pPr>
            <a:r>
              <a:rPr lang="en" sz="3200" dirty="0"/>
              <a:t>We want you to feel empowered to have conversations with your faculty colleagues, your CIOs, and your CSSOs</a:t>
            </a:r>
            <a:endParaRPr sz="3200" dirty="0"/>
          </a:p>
          <a:p>
            <a:pPr marL="457189" indent="-423323">
              <a:spcBef>
                <a:spcPts val="0"/>
              </a:spcBef>
              <a:buSzPts val="2400"/>
            </a:pPr>
            <a:r>
              <a:rPr lang="en" sz="3200" dirty="0"/>
              <a:t>CIOs and CSSOs will be encouraging faculty to have conversations with you</a:t>
            </a:r>
            <a:endParaRPr sz="3200" dirty="0"/>
          </a:p>
          <a:p>
            <a:pPr marL="457189" indent="-423323">
              <a:spcBef>
                <a:spcPts val="0"/>
              </a:spcBef>
              <a:buSzPts val="2400"/>
            </a:pPr>
            <a:r>
              <a:rPr lang="en" sz="3200" dirty="0"/>
              <a:t>Chancellor’s Office will support via resources, webinars, and continued work with us to ensure learning</a:t>
            </a:r>
            <a:endParaRPr sz="3200" dirty="0"/>
          </a:p>
        </p:txBody>
      </p:sp>
    </p:spTree>
    <p:extLst>
      <p:ext uri="{BB962C8B-B14F-4D97-AF65-F5344CB8AC3E}">
        <p14:creationId xmlns:p14="http://schemas.microsoft.com/office/powerpoint/2010/main" val="133483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3"/>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000"/>
            </a:pPr>
            <a:r>
              <a:rPr lang="en" sz="5333"/>
              <a:t>Resources</a:t>
            </a:r>
            <a:endParaRPr sz="5333"/>
          </a:p>
        </p:txBody>
      </p:sp>
      <p:sp>
        <p:nvSpPr>
          <p:cNvPr id="319" name="Google Shape;319;p43"/>
          <p:cNvSpPr txBox="1">
            <a:spLocks noGrp="1"/>
          </p:cNvSpPr>
          <p:nvPr>
            <p:ph sz="half" idx="1"/>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fontScale="92500" lnSpcReduction="10000"/>
          </a:bodyPr>
          <a:lstStyle/>
          <a:p>
            <a:pPr marL="287859" indent="-220128">
              <a:spcBef>
                <a:spcPts val="0"/>
              </a:spcBef>
              <a:buSzPts val="1800"/>
            </a:pPr>
            <a:r>
              <a:rPr lang="en" sz="2400" dirty="0"/>
              <a:t>ASCCC</a:t>
            </a:r>
            <a:endParaRPr sz="2400" dirty="0"/>
          </a:p>
          <a:p>
            <a:pPr marL="745048" lvl="1" indent="-253994">
              <a:spcBef>
                <a:spcPts val="1067"/>
              </a:spcBef>
              <a:buSzPts val="1800"/>
            </a:pPr>
            <a:r>
              <a:rPr lang="en" sz="2400" dirty="0"/>
              <a:t>Local senate visits to facilitate dialog and share effective practices</a:t>
            </a:r>
            <a:endParaRPr sz="2400" dirty="0"/>
          </a:p>
          <a:p>
            <a:pPr marL="745048" lvl="1" indent="-253994">
              <a:spcBef>
                <a:spcPts val="1067"/>
              </a:spcBef>
              <a:buSzPts val="1800"/>
            </a:pPr>
            <a:r>
              <a:rPr lang="en" sz="2400" dirty="0"/>
              <a:t>Tools for dialog: principles, guiding questions, equity framework, and sample dialog processes (see Pre-Hiring Module in </a:t>
            </a:r>
            <a:r>
              <a:rPr lang="en" sz="2400" u="sng" dirty="0">
                <a:solidFill>
                  <a:schemeClr val="hlink"/>
                </a:solidFill>
                <a:hlinkClick r:id="rId3"/>
              </a:rPr>
              <a:t>Model Hiring Process</a:t>
            </a:r>
            <a:r>
              <a:rPr lang="en" sz="2400" dirty="0"/>
              <a:t> resource)</a:t>
            </a:r>
            <a:endParaRPr sz="2400" dirty="0"/>
          </a:p>
          <a:p>
            <a:pPr marL="287859" indent="-270927">
              <a:spcBef>
                <a:spcPts val="1067"/>
              </a:spcBef>
              <a:buSzPts val="1800"/>
            </a:pPr>
            <a:r>
              <a:rPr lang="en" sz="2400" dirty="0"/>
              <a:t>Center for Urban Education</a:t>
            </a:r>
            <a:endParaRPr sz="2400" dirty="0"/>
          </a:p>
          <a:p>
            <a:pPr marL="745048" lvl="1" indent="-270927">
              <a:spcBef>
                <a:spcPts val="1067"/>
              </a:spcBef>
              <a:buSzPts val="1800"/>
            </a:pPr>
            <a:r>
              <a:rPr lang="en" sz="2400" u="sng" dirty="0">
                <a:solidFill>
                  <a:schemeClr val="hlink"/>
                </a:solidFill>
                <a:hlinkClick r:id="rId4"/>
              </a:rPr>
              <a:t>Syllabus Review Guide</a:t>
            </a:r>
            <a:r>
              <a:rPr lang="en" sz="2400" dirty="0"/>
              <a:t> </a:t>
            </a:r>
            <a:endParaRPr sz="2400" dirty="0"/>
          </a:p>
          <a:p>
            <a:pPr marL="745048" lvl="1" indent="-270927">
              <a:spcBef>
                <a:spcPts val="1067"/>
              </a:spcBef>
              <a:buSzPts val="1800"/>
            </a:pPr>
            <a:r>
              <a:rPr lang="en" sz="2400" u="sng" dirty="0">
                <a:solidFill>
                  <a:schemeClr val="hlink"/>
                </a:solidFill>
                <a:hlinkClick r:id="rId5"/>
              </a:rPr>
              <a:t>Publications</a:t>
            </a:r>
            <a:endParaRPr sz="2400" dirty="0"/>
          </a:p>
          <a:p>
            <a:pPr marL="745048" lvl="1" indent="-270927">
              <a:spcBef>
                <a:spcPts val="1067"/>
              </a:spcBef>
              <a:buSzPts val="1800"/>
            </a:pPr>
            <a:r>
              <a:rPr lang="en" sz="2400" u="sng" dirty="0">
                <a:solidFill>
                  <a:schemeClr val="hlink"/>
                </a:solidFill>
                <a:hlinkClick r:id="rId6"/>
              </a:rPr>
              <a:t>Equity Tools</a:t>
            </a:r>
            <a:endParaRPr sz="2400" dirty="0"/>
          </a:p>
          <a:p>
            <a:pPr marL="287859" indent="-220128">
              <a:spcBef>
                <a:spcPts val="1067"/>
              </a:spcBef>
              <a:buSzPts val="1800"/>
            </a:pPr>
            <a:r>
              <a:rPr lang="en" sz="2400" dirty="0"/>
              <a:t>Teaching and Learning Webinar Series – TBD</a:t>
            </a:r>
          </a:p>
          <a:p>
            <a:pPr marL="287859" indent="-220128">
              <a:spcBef>
                <a:spcPts val="1067"/>
              </a:spcBef>
              <a:buSzPts val="1800"/>
            </a:pPr>
            <a:r>
              <a:rPr lang="en" dirty="0"/>
              <a:t>Bensimon, E.M., McNair,T., Piqueux (2020) </a:t>
            </a:r>
            <a:r>
              <a:rPr lang="en" i="1" dirty="0"/>
              <a:t>From Equity Talk to Equity Walk </a:t>
            </a:r>
            <a:endParaRPr sz="2400" i="1" dirty="0"/>
          </a:p>
        </p:txBody>
      </p:sp>
    </p:spTree>
    <p:extLst>
      <p:ext uri="{BB962C8B-B14F-4D97-AF65-F5344CB8AC3E}">
        <p14:creationId xmlns:p14="http://schemas.microsoft.com/office/powerpoint/2010/main" val="121445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r>
              <a:rPr lang="en" dirty="0"/>
              <a:t>Ice Breaker</a:t>
            </a:r>
            <a:endParaRPr dirty="0"/>
          </a:p>
        </p:txBody>
      </p:sp>
      <p:sp>
        <p:nvSpPr>
          <p:cNvPr id="120" name="Google Shape;120;p24"/>
          <p:cNvSpPr txBox="1">
            <a:spLocks noGrp="1"/>
          </p:cNvSpPr>
          <p:nvPr>
            <p:ph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0" indent="0">
              <a:spcBef>
                <a:spcPts val="0"/>
              </a:spcBef>
              <a:buSzPts val="3000"/>
              <a:buNone/>
            </a:pPr>
            <a:r>
              <a:rPr lang="en" sz="2800" b="0" dirty="0"/>
              <a:t>In the chat, provide </a:t>
            </a:r>
            <a:endParaRPr sz="1467" b="0" dirty="0"/>
          </a:p>
          <a:p>
            <a:pPr marL="973659" lvl="1" indent="-287859">
              <a:spcBef>
                <a:spcPts val="1200"/>
              </a:spcBef>
              <a:buSzPts val="3000"/>
            </a:pPr>
            <a:r>
              <a:rPr lang="en" sz="2800" b="0" dirty="0"/>
              <a:t>Name</a:t>
            </a:r>
            <a:endParaRPr sz="1467" b="0" dirty="0"/>
          </a:p>
          <a:p>
            <a:pPr marL="973659" lvl="1" indent="-287859">
              <a:spcBef>
                <a:spcPts val="1200"/>
              </a:spcBef>
              <a:buSzPts val="3000"/>
            </a:pPr>
            <a:r>
              <a:rPr lang="en" sz="2800" b="0" dirty="0"/>
              <a:t>College</a:t>
            </a:r>
            <a:endParaRPr sz="1467" b="0" dirty="0"/>
          </a:p>
          <a:p>
            <a:pPr marL="973659" lvl="1" indent="-287859">
              <a:spcBef>
                <a:spcPts val="1200"/>
              </a:spcBef>
              <a:buSzPts val="3000"/>
            </a:pPr>
            <a:r>
              <a:rPr lang="en" sz="2800" b="0" dirty="0"/>
              <a:t>What do you hope to take from this session?</a:t>
            </a:r>
            <a:endParaRPr sz="1467" b="0" dirty="0"/>
          </a:p>
        </p:txBody>
      </p:sp>
    </p:spTree>
    <p:extLst>
      <p:ext uri="{BB962C8B-B14F-4D97-AF65-F5344CB8AC3E}">
        <p14:creationId xmlns:p14="http://schemas.microsoft.com/office/powerpoint/2010/main" val="156414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000"/>
            </a:pPr>
            <a:r>
              <a:rPr lang="en">
                <a:latin typeface="Calibri"/>
                <a:ea typeface="Calibri"/>
                <a:cs typeface="Calibri"/>
                <a:sym typeface="Calibri"/>
              </a:rPr>
              <a:t>Agenda</a:t>
            </a:r>
            <a:endParaRPr/>
          </a:p>
        </p:txBody>
      </p:sp>
      <p:sp>
        <p:nvSpPr>
          <p:cNvPr id="128" name="Google Shape;128;p25"/>
          <p:cNvSpPr txBox="1">
            <a:spLocks noGrp="1"/>
          </p:cNvSpPr>
          <p:nvPr>
            <p:ph idx="1"/>
          </p:nvPr>
        </p:nvSpPr>
        <p:spPr>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marL="0" indent="0" algn="ctr">
              <a:spcBef>
                <a:spcPts val="0"/>
              </a:spcBef>
              <a:buNone/>
            </a:pPr>
            <a:r>
              <a:rPr lang="en" sz="3200" dirty="0">
                <a:latin typeface="+mn-lt"/>
                <a:ea typeface="Open Sans"/>
                <a:cs typeface="Open Sans"/>
                <a:sym typeface="Open Sans"/>
              </a:rPr>
              <a:t>Setting the context</a:t>
            </a:r>
            <a:endParaRPr sz="3200" dirty="0">
              <a:latin typeface="+mn-lt"/>
              <a:ea typeface="Open Sans"/>
              <a:cs typeface="Open Sans"/>
              <a:sym typeface="Open Sans"/>
            </a:endParaRPr>
          </a:p>
          <a:p>
            <a:pPr marL="0" indent="0" algn="ctr">
              <a:spcBef>
                <a:spcPts val="0"/>
              </a:spcBef>
              <a:buNone/>
            </a:pPr>
            <a:endParaRPr sz="3200" dirty="0">
              <a:latin typeface="+mn-lt"/>
              <a:ea typeface="Open Sans"/>
              <a:cs typeface="Open Sans"/>
              <a:sym typeface="Open Sans"/>
            </a:endParaRPr>
          </a:p>
          <a:p>
            <a:pPr marL="0" indent="0" algn="ctr">
              <a:spcBef>
                <a:spcPts val="1067"/>
              </a:spcBef>
              <a:buNone/>
            </a:pPr>
            <a:r>
              <a:rPr lang="en" sz="3200" dirty="0">
                <a:latin typeface="+mn-lt"/>
                <a:ea typeface="Open Sans"/>
                <a:cs typeface="Open Sans"/>
                <a:sym typeface="Open Sans"/>
              </a:rPr>
              <a:t>Getting Real: Breaking Down Silos and Working Together</a:t>
            </a:r>
            <a:endParaRPr sz="3200" dirty="0">
              <a:latin typeface="+mn-lt"/>
              <a:ea typeface="Open Sans"/>
              <a:cs typeface="Open Sans"/>
              <a:sym typeface="Open Sans"/>
            </a:endParaRPr>
          </a:p>
          <a:p>
            <a:pPr marL="0" indent="0" algn="ctr">
              <a:spcBef>
                <a:spcPts val="1067"/>
              </a:spcBef>
              <a:buNone/>
            </a:pPr>
            <a:endParaRPr sz="3200" dirty="0">
              <a:latin typeface="+mn-lt"/>
              <a:ea typeface="Open Sans"/>
              <a:cs typeface="Open Sans"/>
              <a:sym typeface="Open Sans"/>
            </a:endParaRPr>
          </a:p>
          <a:p>
            <a:pPr marL="0" indent="0" algn="ctr">
              <a:spcBef>
                <a:spcPts val="1067"/>
              </a:spcBef>
              <a:buNone/>
            </a:pPr>
            <a:r>
              <a:rPr lang="en" sz="3200" dirty="0">
                <a:latin typeface="+mn-lt"/>
                <a:ea typeface="Open Sans"/>
                <a:cs typeface="Open Sans"/>
                <a:sym typeface="Open Sans"/>
              </a:rPr>
              <a:t>Final thoughts and next steps</a:t>
            </a:r>
            <a:endParaRPr sz="3200" dirty="0">
              <a:latin typeface="+mn-lt"/>
              <a:ea typeface="Open Sans"/>
              <a:cs typeface="Open Sans"/>
              <a:sym typeface="Open Sans"/>
            </a:endParaRPr>
          </a:p>
        </p:txBody>
      </p:sp>
    </p:spTree>
    <p:extLst>
      <p:ext uri="{BB962C8B-B14F-4D97-AF65-F5344CB8AC3E}">
        <p14:creationId xmlns:p14="http://schemas.microsoft.com/office/powerpoint/2010/main" val="121242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000"/>
            </a:pPr>
            <a:r>
              <a:rPr lang="en" b="1">
                <a:latin typeface="Open Sans"/>
                <a:ea typeface="Open Sans"/>
                <a:cs typeface="Open Sans"/>
                <a:sym typeface="Open Sans"/>
              </a:rPr>
              <a:t>Objectives</a:t>
            </a:r>
            <a:endParaRPr b="1">
              <a:latin typeface="Open Sans"/>
              <a:ea typeface="Open Sans"/>
              <a:cs typeface="Open Sans"/>
              <a:sym typeface="Open Sans"/>
            </a:endParaRPr>
          </a:p>
        </p:txBody>
      </p:sp>
      <p:sp>
        <p:nvSpPr>
          <p:cNvPr id="135" name="Google Shape;135;p26"/>
          <p:cNvSpPr txBox="1">
            <a:spLocks noGrp="1"/>
          </p:cNvSpPr>
          <p:nvPr>
            <p:ph idx="1"/>
          </p:nvPr>
        </p:nvSpPr>
        <p:spPr>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marL="0" indent="0">
              <a:spcBef>
                <a:spcPts val="0"/>
              </a:spcBef>
              <a:buNone/>
            </a:pPr>
            <a:r>
              <a:rPr lang="en" sz="2667" dirty="0">
                <a:latin typeface="+mn-lt"/>
                <a:ea typeface="Open Sans"/>
                <a:cs typeface="Open Sans"/>
                <a:sym typeface="Open Sans"/>
              </a:rPr>
              <a:t>Set the context for the urgency, necessity, and opportunity of this work</a:t>
            </a:r>
            <a:endParaRPr sz="2667" dirty="0">
              <a:latin typeface="+mn-lt"/>
              <a:ea typeface="Open Sans"/>
              <a:cs typeface="Open Sans"/>
              <a:sym typeface="Open Sans"/>
            </a:endParaRPr>
          </a:p>
          <a:p>
            <a:pPr marL="0" indent="0">
              <a:spcBef>
                <a:spcPts val="0"/>
              </a:spcBef>
              <a:buNone/>
            </a:pPr>
            <a:endParaRPr sz="2667" dirty="0">
              <a:latin typeface="+mn-lt"/>
              <a:ea typeface="Open Sans"/>
              <a:cs typeface="Open Sans"/>
              <a:sym typeface="Open Sans"/>
            </a:endParaRPr>
          </a:p>
          <a:p>
            <a:pPr marL="0" indent="0">
              <a:spcBef>
                <a:spcPts val="1067"/>
              </a:spcBef>
              <a:buNone/>
            </a:pPr>
            <a:r>
              <a:rPr lang="en" sz="2667" dirty="0">
                <a:latin typeface="+mn-lt"/>
                <a:ea typeface="Open Sans"/>
                <a:cs typeface="Open Sans"/>
                <a:sym typeface="Open Sans"/>
              </a:rPr>
              <a:t>Introduce key concepts and frameworks for supporting equitable classrooms and student support services</a:t>
            </a:r>
            <a:endParaRPr sz="2667" dirty="0">
              <a:latin typeface="+mn-lt"/>
              <a:ea typeface="Open Sans"/>
              <a:cs typeface="Open Sans"/>
              <a:sym typeface="Open Sans"/>
            </a:endParaRPr>
          </a:p>
          <a:p>
            <a:pPr marL="0" indent="0">
              <a:spcBef>
                <a:spcPts val="1067"/>
              </a:spcBef>
              <a:buNone/>
            </a:pPr>
            <a:endParaRPr sz="2667" dirty="0">
              <a:latin typeface="+mn-lt"/>
              <a:ea typeface="Open Sans"/>
              <a:cs typeface="Open Sans"/>
              <a:sym typeface="Open Sans"/>
            </a:endParaRPr>
          </a:p>
          <a:p>
            <a:pPr marL="0" indent="0">
              <a:spcBef>
                <a:spcPts val="1067"/>
              </a:spcBef>
              <a:buNone/>
            </a:pPr>
            <a:r>
              <a:rPr lang="en" sz="2667" dirty="0">
                <a:latin typeface="+mn-lt"/>
                <a:ea typeface="Open Sans"/>
                <a:cs typeface="Open Sans"/>
                <a:sym typeface="Open Sans"/>
              </a:rPr>
              <a:t>Engage in activities and share ideas and resources that can support this work</a:t>
            </a:r>
            <a:endParaRPr sz="2667" dirty="0">
              <a:latin typeface="+mn-lt"/>
              <a:ea typeface="Open Sans"/>
              <a:cs typeface="Open Sans"/>
              <a:sym typeface="Open Sans"/>
            </a:endParaRPr>
          </a:p>
        </p:txBody>
      </p:sp>
    </p:spTree>
    <p:extLst>
      <p:ext uri="{BB962C8B-B14F-4D97-AF65-F5344CB8AC3E}">
        <p14:creationId xmlns:p14="http://schemas.microsoft.com/office/powerpoint/2010/main" val="173316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000"/>
            </a:pPr>
            <a:r>
              <a:rPr lang="en" sz="5333"/>
              <a:t>Setting the Context</a:t>
            </a:r>
            <a:endParaRPr sz="5333"/>
          </a:p>
        </p:txBody>
      </p:sp>
      <p:sp>
        <p:nvSpPr>
          <p:cNvPr id="142" name="Google Shape;142;p27"/>
          <p:cNvSpPr txBox="1">
            <a:spLocks noGrp="1"/>
          </p:cNvSpPr>
          <p:nvPr>
            <p:ph idx="1"/>
          </p:nvPr>
        </p:nvSpPr>
        <p:spPr>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marL="287859" indent="-67732">
              <a:spcBef>
                <a:spcPts val="0"/>
              </a:spcBef>
              <a:buSzPts val="2600"/>
              <a:buNone/>
            </a:pPr>
            <a:r>
              <a:rPr lang="en" sz="2133" dirty="0">
                <a:solidFill>
                  <a:schemeClr val="tx2"/>
                </a:solidFill>
              </a:rPr>
              <a:t>Marty Alvarado</a:t>
            </a:r>
            <a:r>
              <a:rPr lang="en-US" sz="2133" dirty="0">
                <a:solidFill>
                  <a:schemeClr val="tx2"/>
                </a:solidFill>
              </a:rPr>
              <a:t> - CCCCO</a:t>
            </a:r>
            <a:endParaRPr sz="2133" dirty="0">
              <a:solidFill>
                <a:schemeClr val="tx2"/>
              </a:solidFill>
            </a:endParaRPr>
          </a:p>
          <a:p>
            <a:pPr marL="897444" indent="-67732">
              <a:spcBef>
                <a:spcPts val="0"/>
              </a:spcBef>
              <a:buSzPts val="2600"/>
              <a:buNone/>
            </a:pPr>
            <a:r>
              <a:rPr lang="en" sz="2000" i="1" dirty="0"/>
              <a:t>Key system reforms that call for a focus on supporting equitable classroom &amp; student supports</a:t>
            </a:r>
            <a:endParaRPr sz="2000" i="1" dirty="0"/>
          </a:p>
          <a:p>
            <a:pPr marL="287859" indent="-67732">
              <a:spcBef>
                <a:spcPts val="0"/>
              </a:spcBef>
              <a:buSzPts val="2600"/>
              <a:buNone/>
            </a:pPr>
            <a:r>
              <a:rPr lang="en" sz="2133" dirty="0">
                <a:solidFill>
                  <a:schemeClr val="tx2"/>
                </a:solidFill>
              </a:rPr>
              <a:t>Cheryl </a:t>
            </a:r>
            <a:r>
              <a:rPr lang="en" sz="2133" dirty="0" err="1">
                <a:solidFill>
                  <a:schemeClr val="tx2"/>
                </a:solidFill>
              </a:rPr>
              <a:t>Aschenbach</a:t>
            </a:r>
            <a:r>
              <a:rPr lang="en-US" sz="2133" dirty="0">
                <a:solidFill>
                  <a:schemeClr val="tx2"/>
                </a:solidFill>
              </a:rPr>
              <a:t> - ASCCC</a:t>
            </a:r>
            <a:endParaRPr sz="2133" dirty="0">
              <a:solidFill>
                <a:schemeClr val="tx2"/>
              </a:solidFill>
            </a:endParaRPr>
          </a:p>
          <a:p>
            <a:pPr marL="897444" indent="-67732">
              <a:spcBef>
                <a:spcPts val="0"/>
              </a:spcBef>
              <a:buSzPts val="2600"/>
              <a:buNone/>
            </a:pPr>
            <a:r>
              <a:rPr lang="en-US" sz="2000" i="1" dirty="0"/>
              <a:t>The importance of partnering </a:t>
            </a:r>
            <a:r>
              <a:rPr lang="en" sz="2000" i="1" dirty="0"/>
              <a:t>to ensure equitable learning</a:t>
            </a:r>
            <a:endParaRPr sz="2000" i="1" dirty="0"/>
          </a:p>
          <a:p>
            <a:pPr marL="287859" indent="-67732">
              <a:spcBef>
                <a:spcPts val="0"/>
              </a:spcBef>
              <a:buSzPts val="2600"/>
              <a:buNone/>
            </a:pPr>
            <a:r>
              <a:rPr lang="en" sz="2133" dirty="0">
                <a:solidFill>
                  <a:schemeClr val="tx2"/>
                </a:solidFill>
              </a:rPr>
              <a:t>Jennifer Vega La Serna</a:t>
            </a:r>
            <a:r>
              <a:rPr lang="en-US" sz="2133" dirty="0">
                <a:solidFill>
                  <a:schemeClr val="tx2"/>
                </a:solidFill>
              </a:rPr>
              <a:t> - CCCCIOs</a:t>
            </a:r>
            <a:endParaRPr sz="2133" dirty="0">
              <a:solidFill>
                <a:schemeClr val="tx2"/>
              </a:solidFill>
            </a:endParaRPr>
          </a:p>
          <a:p>
            <a:pPr marL="897444" indent="-67732">
              <a:spcBef>
                <a:spcPts val="0"/>
              </a:spcBef>
              <a:buSzPts val="2600"/>
              <a:buNone/>
            </a:pPr>
            <a:r>
              <a:rPr lang="en" sz="2000" i="1" dirty="0"/>
              <a:t>CIO role  in partnering with faculty to advance equitable student learning</a:t>
            </a:r>
            <a:endParaRPr sz="2000" i="1" dirty="0"/>
          </a:p>
          <a:p>
            <a:pPr marL="287859" indent="-67732">
              <a:spcBef>
                <a:spcPts val="0"/>
              </a:spcBef>
              <a:buSzPts val="2600"/>
              <a:buNone/>
            </a:pPr>
            <a:r>
              <a:rPr lang="en" sz="2133" dirty="0" err="1">
                <a:solidFill>
                  <a:schemeClr val="tx2"/>
                </a:solidFill>
              </a:rPr>
              <a:t>Lataria</a:t>
            </a:r>
            <a:r>
              <a:rPr lang="en" sz="2133" dirty="0">
                <a:solidFill>
                  <a:schemeClr val="tx2"/>
                </a:solidFill>
              </a:rPr>
              <a:t> Hall</a:t>
            </a:r>
            <a:r>
              <a:rPr lang="en-US" sz="2133" dirty="0">
                <a:solidFill>
                  <a:schemeClr val="tx2"/>
                </a:solidFill>
              </a:rPr>
              <a:t> - CCCCSSOs</a:t>
            </a:r>
            <a:endParaRPr sz="2133" dirty="0">
              <a:solidFill>
                <a:schemeClr val="tx2"/>
              </a:solidFill>
            </a:endParaRPr>
          </a:p>
          <a:p>
            <a:pPr marL="897444" indent="-67732">
              <a:spcBef>
                <a:spcPts val="0"/>
              </a:spcBef>
              <a:buSzPts val="2600"/>
              <a:buNone/>
            </a:pPr>
            <a:r>
              <a:rPr lang="en" sz="2000" i="1" dirty="0"/>
              <a:t>CSSO role in partnering with faculty to advance equitable student learning</a:t>
            </a:r>
            <a:endParaRPr sz="2000" i="1" dirty="0"/>
          </a:p>
          <a:p>
            <a:pPr marL="287859" indent="-67732">
              <a:spcBef>
                <a:spcPts val="0"/>
              </a:spcBef>
              <a:buSzPts val="2600"/>
              <a:buNone/>
            </a:pPr>
            <a:r>
              <a:rPr lang="en" sz="2133" dirty="0">
                <a:solidFill>
                  <a:schemeClr val="tx2"/>
                </a:solidFill>
              </a:rPr>
              <a:t>Karen Chow</a:t>
            </a:r>
            <a:r>
              <a:rPr lang="en-US" sz="2133" dirty="0">
                <a:solidFill>
                  <a:schemeClr val="tx2"/>
                </a:solidFill>
              </a:rPr>
              <a:t> - </a:t>
            </a:r>
            <a:r>
              <a:rPr lang="en-US" sz="2133" dirty="0" err="1">
                <a:solidFill>
                  <a:schemeClr val="tx2"/>
                </a:solidFill>
              </a:rPr>
              <a:t>DeAnza</a:t>
            </a:r>
            <a:r>
              <a:rPr lang="en-US" sz="2133" dirty="0">
                <a:solidFill>
                  <a:schemeClr val="tx2"/>
                </a:solidFill>
              </a:rPr>
              <a:t> College</a:t>
            </a:r>
            <a:endParaRPr sz="2133" dirty="0">
              <a:solidFill>
                <a:schemeClr val="tx2"/>
              </a:solidFill>
            </a:endParaRPr>
          </a:p>
          <a:p>
            <a:pPr marL="897444" indent="-67732">
              <a:spcBef>
                <a:spcPts val="0"/>
              </a:spcBef>
              <a:buSzPts val="2600"/>
              <a:buNone/>
            </a:pPr>
            <a:r>
              <a:rPr lang="en" sz="2000" i="1" dirty="0"/>
              <a:t>Local senate president role in partnering to advance equitable student learning</a:t>
            </a:r>
            <a:endParaRPr sz="2000" i="1" dirty="0"/>
          </a:p>
        </p:txBody>
      </p:sp>
    </p:spTree>
    <p:extLst>
      <p:ext uri="{BB962C8B-B14F-4D97-AF65-F5344CB8AC3E}">
        <p14:creationId xmlns:p14="http://schemas.microsoft.com/office/powerpoint/2010/main" val="65495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r>
              <a:rPr lang="en" sz="6400"/>
              <a:t>Guided Pathways </a:t>
            </a:r>
            <a:endParaRPr sz="6400"/>
          </a:p>
          <a:p>
            <a:r>
              <a:rPr lang="en" sz="6400"/>
              <a:t>2021-22 Priorities</a:t>
            </a:r>
            <a:endParaRPr sz="6400"/>
          </a:p>
        </p:txBody>
      </p:sp>
      <p:sp>
        <p:nvSpPr>
          <p:cNvPr id="149" name="Google Shape;149;p28"/>
          <p:cNvSpPr txBox="1">
            <a:spLocks noGrp="1"/>
          </p:cNvSpPr>
          <p:nvPr>
            <p:ph sz="half" idx="1"/>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marL="457189" indent="-397923">
              <a:lnSpc>
                <a:spcPct val="90000"/>
              </a:lnSpc>
              <a:spcBef>
                <a:spcPts val="1067"/>
              </a:spcBef>
              <a:buClr>
                <a:srgbClr val="53575A"/>
              </a:buClr>
              <a:buSzPts val="2100"/>
              <a:buFont typeface="Arial"/>
              <a:buChar char="●"/>
            </a:pPr>
            <a:r>
              <a:rPr lang="en" sz="2800">
                <a:solidFill>
                  <a:srgbClr val="53575A"/>
                </a:solidFill>
                <a:latin typeface="Arial"/>
                <a:ea typeface="Arial"/>
                <a:cs typeface="Arial"/>
                <a:sym typeface="Arial"/>
              </a:rPr>
              <a:t>Strengthen our focus on equity &amp; dismantling structural racism</a:t>
            </a:r>
            <a:endParaRPr sz="2800">
              <a:solidFill>
                <a:srgbClr val="53575A"/>
              </a:solidFill>
              <a:latin typeface="Arial"/>
              <a:ea typeface="Arial"/>
              <a:cs typeface="Arial"/>
              <a:sym typeface="Arial"/>
            </a:endParaRPr>
          </a:p>
          <a:p>
            <a:pPr marL="457189" indent="-397923">
              <a:lnSpc>
                <a:spcPct val="90000"/>
              </a:lnSpc>
              <a:spcBef>
                <a:spcPts val="0"/>
              </a:spcBef>
              <a:buClr>
                <a:srgbClr val="53575A"/>
              </a:buClr>
              <a:buSzPts val="2100"/>
              <a:buFont typeface="Arial"/>
              <a:buChar char="●"/>
            </a:pPr>
            <a:r>
              <a:rPr lang="en" sz="2800">
                <a:solidFill>
                  <a:srgbClr val="53575A"/>
                </a:solidFill>
                <a:latin typeface="Arial"/>
                <a:ea typeface="Arial"/>
                <a:cs typeface="Arial"/>
                <a:sym typeface="Arial"/>
              </a:rPr>
              <a:t>Focus on data and the GP Key Performance Indicators (KPIs)</a:t>
            </a:r>
            <a:endParaRPr sz="2800">
              <a:solidFill>
                <a:srgbClr val="53575A"/>
              </a:solidFill>
              <a:latin typeface="Arial"/>
              <a:ea typeface="Arial"/>
              <a:cs typeface="Arial"/>
              <a:sym typeface="Arial"/>
            </a:endParaRPr>
          </a:p>
          <a:p>
            <a:pPr marL="457189" indent="-397923">
              <a:lnSpc>
                <a:spcPct val="90000"/>
              </a:lnSpc>
              <a:spcBef>
                <a:spcPts val="0"/>
              </a:spcBef>
              <a:buClr>
                <a:srgbClr val="53575A"/>
              </a:buClr>
              <a:buSzPts val="2100"/>
              <a:buFont typeface="Arial"/>
              <a:buChar char="●"/>
            </a:pPr>
            <a:r>
              <a:rPr lang="en" sz="2800">
                <a:solidFill>
                  <a:srgbClr val="53575A"/>
                </a:solidFill>
                <a:latin typeface="Arial"/>
                <a:ea typeface="Arial"/>
                <a:cs typeface="Arial"/>
                <a:sym typeface="Arial"/>
              </a:rPr>
              <a:t>Connect reforms, initiatives, and structures to the Guided Pathways framework &amp; priorities</a:t>
            </a:r>
            <a:endParaRPr sz="2800">
              <a:solidFill>
                <a:srgbClr val="53575A"/>
              </a:solidFill>
              <a:latin typeface="Arial"/>
              <a:ea typeface="Arial"/>
              <a:cs typeface="Arial"/>
              <a:sym typeface="Arial"/>
            </a:endParaRPr>
          </a:p>
          <a:p>
            <a:pPr marL="457189" indent="-397923">
              <a:lnSpc>
                <a:spcPct val="90000"/>
              </a:lnSpc>
              <a:spcBef>
                <a:spcPts val="0"/>
              </a:spcBef>
              <a:buClr>
                <a:srgbClr val="53575A"/>
              </a:buClr>
              <a:buSzPts val="2100"/>
              <a:buFont typeface="Arial"/>
              <a:buChar char="●"/>
            </a:pPr>
            <a:r>
              <a:rPr lang="en" sz="2800">
                <a:solidFill>
                  <a:srgbClr val="53575A"/>
                </a:solidFill>
                <a:latin typeface="Arial"/>
                <a:ea typeface="Arial"/>
                <a:cs typeface="Arial"/>
                <a:sym typeface="Arial"/>
              </a:rPr>
              <a:t>Support &amp; Strengthen Teaching and Learning</a:t>
            </a:r>
            <a:endParaRPr/>
          </a:p>
        </p:txBody>
      </p:sp>
    </p:spTree>
    <p:extLst>
      <p:ext uri="{BB962C8B-B14F-4D97-AF65-F5344CB8AC3E}">
        <p14:creationId xmlns:p14="http://schemas.microsoft.com/office/powerpoint/2010/main" val="115805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fontScale="90000"/>
          </a:bodyPr>
          <a:lstStyle/>
          <a:p>
            <a:r>
              <a:rPr lang="en" sz="5333" dirty="0"/>
              <a:t>Bringing It All Together - </a:t>
            </a:r>
            <a:endParaRPr sz="5333" dirty="0"/>
          </a:p>
          <a:p>
            <a:r>
              <a:rPr lang="en" sz="5333" dirty="0"/>
              <a:t>Teaching &amp; Learning</a:t>
            </a:r>
            <a:endParaRPr sz="5333" dirty="0"/>
          </a:p>
        </p:txBody>
      </p:sp>
      <p:sp>
        <p:nvSpPr>
          <p:cNvPr id="2" name="Content Placeholder 1"/>
          <p:cNvSpPr>
            <a:spLocks noGrp="1"/>
          </p:cNvSpPr>
          <p:nvPr>
            <p:ph sz="half" idx="1"/>
          </p:nvPr>
        </p:nvSpPr>
        <p:spPr/>
        <p:txBody>
          <a:bodyPr/>
          <a:lstStyle/>
          <a:p>
            <a:endParaRPr lang="en-US" dirty="0"/>
          </a:p>
        </p:txBody>
      </p:sp>
      <p:pic>
        <p:nvPicPr>
          <p:cNvPr id="156" name="Google Shape;156;p29"/>
          <p:cNvPicPr preferRelativeResize="0"/>
          <p:nvPr/>
        </p:nvPicPr>
        <p:blipFill rotWithShape="1">
          <a:blip r:embed="rId3">
            <a:alphaModFix/>
          </a:blip>
          <a:srcRect/>
          <a:stretch/>
        </p:blipFill>
        <p:spPr>
          <a:xfrm>
            <a:off x="726351" y="2700175"/>
            <a:ext cx="4229100" cy="2247900"/>
          </a:xfrm>
          <a:prstGeom prst="rect">
            <a:avLst/>
          </a:prstGeom>
          <a:noFill/>
          <a:ln>
            <a:noFill/>
          </a:ln>
        </p:spPr>
      </p:pic>
      <p:pic>
        <p:nvPicPr>
          <p:cNvPr id="157" name="Google Shape;157;p29"/>
          <p:cNvPicPr preferRelativeResize="0"/>
          <p:nvPr/>
        </p:nvPicPr>
        <p:blipFill rotWithShape="1">
          <a:blip r:embed="rId4">
            <a:alphaModFix/>
          </a:blip>
          <a:srcRect/>
          <a:stretch/>
        </p:blipFill>
        <p:spPr>
          <a:xfrm>
            <a:off x="6719700" y="2700175"/>
            <a:ext cx="5324475" cy="2695575"/>
          </a:xfrm>
          <a:prstGeom prst="rect">
            <a:avLst/>
          </a:prstGeom>
          <a:noFill/>
          <a:ln>
            <a:noFill/>
          </a:ln>
        </p:spPr>
      </p:pic>
      <p:pic>
        <p:nvPicPr>
          <p:cNvPr id="158" name="Google Shape;158;p29"/>
          <p:cNvPicPr preferRelativeResize="0"/>
          <p:nvPr/>
        </p:nvPicPr>
        <p:blipFill rotWithShape="1">
          <a:blip r:embed="rId5">
            <a:alphaModFix/>
          </a:blip>
          <a:srcRect/>
          <a:stretch/>
        </p:blipFill>
        <p:spPr>
          <a:xfrm>
            <a:off x="4815776" y="3267751"/>
            <a:ext cx="2028825" cy="1942123"/>
          </a:xfrm>
          <a:prstGeom prst="rect">
            <a:avLst/>
          </a:prstGeom>
          <a:noFill/>
          <a:ln>
            <a:noFill/>
          </a:ln>
        </p:spPr>
      </p:pic>
      <p:pic>
        <p:nvPicPr>
          <p:cNvPr id="159" name="Google Shape;159;p29"/>
          <p:cNvPicPr preferRelativeResize="0"/>
          <p:nvPr/>
        </p:nvPicPr>
        <p:blipFill rotWithShape="1">
          <a:blip r:embed="rId6">
            <a:alphaModFix/>
          </a:blip>
          <a:srcRect/>
          <a:stretch/>
        </p:blipFill>
        <p:spPr>
          <a:xfrm>
            <a:off x="8791575" y="4896626"/>
            <a:ext cx="2947012" cy="1714500"/>
          </a:xfrm>
          <a:prstGeom prst="rect">
            <a:avLst/>
          </a:prstGeom>
          <a:noFill/>
          <a:ln>
            <a:noFill/>
          </a:ln>
        </p:spPr>
      </p:pic>
      <p:pic>
        <p:nvPicPr>
          <p:cNvPr id="160" name="Google Shape;160;p29"/>
          <p:cNvPicPr preferRelativeResize="0"/>
          <p:nvPr/>
        </p:nvPicPr>
        <p:blipFill rotWithShape="1">
          <a:blip r:embed="rId7">
            <a:alphaModFix/>
          </a:blip>
          <a:srcRect/>
          <a:stretch/>
        </p:blipFill>
        <p:spPr>
          <a:xfrm>
            <a:off x="2442413" y="5209864"/>
            <a:ext cx="6260687" cy="1266825"/>
          </a:xfrm>
          <a:prstGeom prst="rect">
            <a:avLst/>
          </a:prstGeom>
          <a:noFill/>
          <a:ln>
            <a:noFill/>
          </a:ln>
        </p:spPr>
      </p:pic>
      <p:pic>
        <p:nvPicPr>
          <p:cNvPr id="161" name="Google Shape;161;p29"/>
          <p:cNvPicPr preferRelativeResize="0"/>
          <p:nvPr/>
        </p:nvPicPr>
        <p:blipFill rotWithShape="1">
          <a:blip r:embed="rId8">
            <a:alphaModFix/>
          </a:blip>
          <a:srcRect/>
          <a:stretch/>
        </p:blipFill>
        <p:spPr>
          <a:xfrm>
            <a:off x="1874276" y="2438400"/>
            <a:ext cx="2110153" cy="381000"/>
          </a:xfrm>
          <a:prstGeom prst="rect">
            <a:avLst/>
          </a:prstGeom>
          <a:noFill/>
          <a:ln>
            <a:noFill/>
          </a:ln>
        </p:spPr>
      </p:pic>
      <p:pic>
        <p:nvPicPr>
          <p:cNvPr id="162" name="Google Shape;162;p29"/>
          <p:cNvPicPr preferRelativeResize="0"/>
          <p:nvPr/>
        </p:nvPicPr>
        <p:blipFill rotWithShape="1">
          <a:blip r:embed="rId9">
            <a:alphaModFix/>
          </a:blip>
          <a:srcRect/>
          <a:stretch/>
        </p:blipFill>
        <p:spPr>
          <a:xfrm>
            <a:off x="2344551" y="4993675"/>
            <a:ext cx="1875692" cy="381000"/>
          </a:xfrm>
          <a:prstGeom prst="rect">
            <a:avLst/>
          </a:prstGeom>
          <a:noFill/>
          <a:ln>
            <a:noFill/>
          </a:ln>
        </p:spPr>
      </p:pic>
      <p:pic>
        <p:nvPicPr>
          <p:cNvPr id="163" name="Google Shape;163;p29"/>
          <p:cNvPicPr preferRelativeResize="0"/>
          <p:nvPr/>
        </p:nvPicPr>
        <p:blipFill rotWithShape="1">
          <a:blip r:embed="rId10">
            <a:alphaModFix/>
          </a:blip>
          <a:srcRect/>
          <a:stretch/>
        </p:blipFill>
        <p:spPr>
          <a:xfrm>
            <a:off x="4910663" y="2438400"/>
            <a:ext cx="1924051" cy="762000"/>
          </a:xfrm>
          <a:prstGeom prst="rect">
            <a:avLst/>
          </a:prstGeom>
          <a:noFill/>
          <a:ln>
            <a:noFill/>
          </a:ln>
        </p:spPr>
      </p:pic>
      <p:pic>
        <p:nvPicPr>
          <p:cNvPr id="164" name="Google Shape;164;p29"/>
          <p:cNvPicPr preferRelativeResize="0"/>
          <p:nvPr/>
        </p:nvPicPr>
        <p:blipFill rotWithShape="1">
          <a:blip r:embed="rId11">
            <a:alphaModFix/>
          </a:blip>
          <a:srcRect/>
          <a:stretch/>
        </p:blipFill>
        <p:spPr>
          <a:xfrm>
            <a:off x="7760951" y="2319175"/>
            <a:ext cx="3055327" cy="381000"/>
          </a:xfrm>
          <a:prstGeom prst="rect">
            <a:avLst/>
          </a:prstGeom>
          <a:noFill/>
          <a:ln>
            <a:noFill/>
          </a:ln>
        </p:spPr>
      </p:pic>
      <p:pic>
        <p:nvPicPr>
          <p:cNvPr id="165" name="Google Shape;165;p29"/>
          <p:cNvPicPr preferRelativeResize="0"/>
          <p:nvPr/>
        </p:nvPicPr>
        <p:blipFill rotWithShape="1">
          <a:blip r:embed="rId12">
            <a:alphaModFix/>
          </a:blip>
          <a:srcRect/>
          <a:stretch/>
        </p:blipFill>
        <p:spPr>
          <a:xfrm>
            <a:off x="8703100" y="4407532"/>
            <a:ext cx="3341077" cy="381000"/>
          </a:xfrm>
          <a:prstGeom prst="rect">
            <a:avLst/>
          </a:prstGeom>
          <a:noFill/>
          <a:ln>
            <a:noFill/>
          </a:ln>
        </p:spPr>
      </p:pic>
    </p:spTree>
    <p:extLst>
      <p:ext uri="{BB962C8B-B14F-4D97-AF65-F5344CB8AC3E}">
        <p14:creationId xmlns:p14="http://schemas.microsoft.com/office/powerpoint/2010/main" val="41773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buClr>
                <a:srgbClr val="002F6D"/>
              </a:buClr>
              <a:buSzPts val="2700"/>
            </a:pPr>
            <a:r>
              <a:rPr lang="en" sz="5333"/>
              <a:t>Ensuring Learning with Equity Strategy</a:t>
            </a:r>
            <a:endParaRPr sz="5333"/>
          </a:p>
        </p:txBody>
      </p:sp>
      <p:sp>
        <p:nvSpPr>
          <p:cNvPr id="2" name="Content Placeholder 1"/>
          <p:cNvSpPr>
            <a:spLocks noGrp="1"/>
          </p:cNvSpPr>
          <p:nvPr>
            <p:ph sz="half" idx="1"/>
          </p:nvPr>
        </p:nvSpPr>
        <p:spPr/>
        <p:txBody>
          <a:bodyPr/>
          <a:lstStyle/>
          <a:p>
            <a:endParaRPr lang="en-US" dirty="0"/>
          </a:p>
        </p:txBody>
      </p:sp>
      <p:sp>
        <p:nvSpPr>
          <p:cNvPr id="173" name="Google Shape;173;p30"/>
          <p:cNvSpPr txBox="1"/>
          <p:nvPr/>
        </p:nvSpPr>
        <p:spPr>
          <a:xfrm>
            <a:off x="8356160" y="4247840"/>
            <a:ext cx="1613936" cy="954260"/>
          </a:xfrm>
          <a:prstGeom prst="rect">
            <a:avLst/>
          </a:prstGeom>
          <a:noFill/>
          <a:ln>
            <a:noFill/>
          </a:ln>
        </p:spPr>
        <p:txBody>
          <a:bodyPr spcFirstLastPara="1" wrap="square" lIns="0" tIns="45700" rIns="0" bIns="45700" anchor="b" anchorCtr="0">
            <a:spAutoFit/>
          </a:bodyPr>
          <a:lstStyle/>
          <a:p>
            <a:pPr>
              <a:spcBef>
                <a:spcPts val="0"/>
              </a:spcBef>
              <a:spcAft>
                <a:spcPts val="0"/>
              </a:spcAft>
              <a:buClr>
                <a:srgbClr val="000000"/>
              </a:buClr>
              <a:buSzPts val="1400"/>
            </a:pPr>
            <a:r>
              <a:rPr lang="en" sz="1867" b="1">
                <a:solidFill>
                  <a:schemeClr val="dk1"/>
                </a:solidFill>
                <a:latin typeface="Source Sans Pro"/>
                <a:ea typeface="Source Sans Pro"/>
                <a:cs typeface="Source Sans Pro"/>
                <a:sym typeface="Source Sans Pro"/>
              </a:rPr>
              <a:t>LEARNING</a:t>
            </a:r>
            <a:endParaRPr sz="1467">
              <a:solidFill>
                <a:srgbClr val="000000"/>
              </a:solidFill>
              <a:latin typeface="Arial"/>
              <a:ea typeface="Arial"/>
              <a:cs typeface="Arial"/>
              <a:sym typeface="Arial"/>
            </a:endParaRPr>
          </a:p>
          <a:p>
            <a:pPr>
              <a:spcBef>
                <a:spcPts val="0"/>
              </a:spcBef>
              <a:spcAft>
                <a:spcPts val="0"/>
              </a:spcAft>
              <a:buClr>
                <a:srgbClr val="000000"/>
              </a:buClr>
              <a:buSzPts val="1400"/>
            </a:pPr>
            <a:r>
              <a:rPr lang="en" sz="1867" b="1">
                <a:solidFill>
                  <a:schemeClr val="dk1"/>
                </a:solidFill>
                <a:latin typeface="Source Sans Pro"/>
                <a:ea typeface="Source Sans Pro"/>
                <a:cs typeface="Source Sans Pro"/>
                <a:sym typeface="Source Sans Pro"/>
              </a:rPr>
              <a:t>OUTCOMES</a:t>
            </a:r>
            <a:endParaRPr sz="1467"/>
          </a:p>
          <a:p>
            <a:pPr>
              <a:spcBef>
                <a:spcPts val="0"/>
              </a:spcBef>
              <a:spcAft>
                <a:spcPts val="0"/>
              </a:spcAft>
              <a:buClr>
                <a:srgbClr val="000000"/>
              </a:buClr>
              <a:buSzPts val="1400"/>
            </a:pPr>
            <a:r>
              <a:rPr lang="en" sz="1867" b="1">
                <a:solidFill>
                  <a:schemeClr val="dk1"/>
                </a:solidFill>
                <a:latin typeface="Source Sans Pro"/>
                <a:ea typeface="Source Sans Pro"/>
                <a:cs typeface="Source Sans Pro"/>
                <a:sym typeface="Source Sans Pro"/>
              </a:rPr>
              <a:t>DATA</a:t>
            </a:r>
            <a:endParaRPr sz="1467">
              <a:solidFill>
                <a:srgbClr val="000000"/>
              </a:solidFill>
              <a:latin typeface="Arial"/>
              <a:ea typeface="Arial"/>
              <a:cs typeface="Arial"/>
              <a:sym typeface="Arial"/>
            </a:endParaRPr>
          </a:p>
        </p:txBody>
      </p:sp>
      <p:sp>
        <p:nvSpPr>
          <p:cNvPr id="174" name="Google Shape;174;p30"/>
          <p:cNvSpPr txBox="1"/>
          <p:nvPr/>
        </p:nvSpPr>
        <p:spPr>
          <a:xfrm>
            <a:off x="1914379" y="4247836"/>
            <a:ext cx="2202816" cy="954260"/>
          </a:xfrm>
          <a:prstGeom prst="rect">
            <a:avLst/>
          </a:prstGeom>
          <a:noFill/>
          <a:ln>
            <a:noFill/>
          </a:ln>
        </p:spPr>
        <p:txBody>
          <a:bodyPr spcFirstLastPara="1" wrap="square" lIns="0" tIns="45700" rIns="0" bIns="45700" anchor="b" anchorCtr="0">
            <a:spAutoFit/>
          </a:bodyPr>
          <a:lstStyle/>
          <a:p>
            <a:pPr algn="r">
              <a:spcBef>
                <a:spcPts val="0"/>
              </a:spcBef>
              <a:spcAft>
                <a:spcPts val="0"/>
              </a:spcAft>
              <a:buClr>
                <a:srgbClr val="000000"/>
              </a:buClr>
              <a:buSzPts val="1400"/>
            </a:pPr>
            <a:r>
              <a:rPr lang="en" sz="1867" b="1">
                <a:solidFill>
                  <a:schemeClr val="dk1"/>
                </a:solidFill>
                <a:latin typeface="Source Sans Pro"/>
                <a:ea typeface="Source Sans Pro"/>
                <a:cs typeface="Source Sans Pro"/>
                <a:sym typeface="Source Sans Pro"/>
              </a:rPr>
              <a:t>LEARNING MATERIALS &amp; CURRICULUM</a:t>
            </a:r>
            <a:endParaRPr sz="1467">
              <a:solidFill>
                <a:srgbClr val="000000"/>
              </a:solidFill>
              <a:latin typeface="Arial"/>
              <a:ea typeface="Arial"/>
              <a:cs typeface="Arial"/>
              <a:sym typeface="Arial"/>
            </a:endParaRPr>
          </a:p>
        </p:txBody>
      </p:sp>
      <p:sp>
        <p:nvSpPr>
          <p:cNvPr id="175" name="Google Shape;175;p30"/>
          <p:cNvSpPr txBox="1"/>
          <p:nvPr/>
        </p:nvSpPr>
        <p:spPr>
          <a:xfrm>
            <a:off x="8344422" y="1949360"/>
            <a:ext cx="1298989" cy="666937"/>
          </a:xfrm>
          <a:prstGeom prst="rect">
            <a:avLst/>
          </a:prstGeom>
          <a:noFill/>
          <a:ln>
            <a:noFill/>
          </a:ln>
        </p:spPr>
        <p:txBody>
          <a:bodyPr spcFirstLastPara="1" wrap="square" lIns="0" tIns="45700" rIns="0" bIns="45700" anchor="b" anchorCtr="0">
            <a:spAutoFit/>
          </a:bodyPr>
          <a:lstStyle/>
          <a:p>
            <a:pPr>
              <a:spcBef>
                <a:spcPts val="0"/>
              </a:spcBef>
              <a:spcAft>
                <a:spcPts val="0"/>
              </a:spcAft>
              <a:buClr>
                <a:srgbClr val="000000"/>
              </a:buClr>
              <a:buSzPts val="1400"/>
            </a:pPr>
            <a:r>
              <a:rPr lang="en" sz="1867" b="1">
                <a:solidFill>
                  <a:schemeClr val="dk1"/>
                </a:solidFill>
                <a:latin typeface="Source Sans Pro"/>
                <a:ea typeface="Source Sans Pro"/>
                <a:cs typeface="Source Sans Pro"/>
                <a:sym typeface="Source Sans Pro"/>
              </a:rPr>
              <a:t>LEARNING</a:t>
            </a:r>
            <a:endParaRPr sz="1467"/>
          </a:p>
          <a:p>
            <a:pPr>
              <a:spcBef>
                <a:spcPts val="0"/>
              </a:spcBef>
              <a:spcAft>
                <a:spcPts val="0"/>
              </a:spcAft>
              <a:buClr>
                <a:srgbClr val="000000"/>
              </a:buClr>
              <a:buSzPts val="1400"/>
            </a:pPr>
            <a:r>
              <a:rPr lang="en" sz="1867" b="1">
                <a:solidFill>
                  <a:schemeClr val="dk1"/>
                </a:solidFill>
                <a:latin typeface="Source Sans Pro"/>
                <a:ea typeface="Source Sans Pro"/>
                <a:cs typeface="Source Sans Pro"/>
                <a:sym typeface="Source Sans Pro"/>
              </a:rPr>
              <a:t>TEAMS</a:t>
            </a:r>
            <a:endParaRPr sz="1467">
              <a:solidFill>
                <a:srgbClr val="000000"/>
              </a:solidFill>
              <a:latin typeface="Arial"/>
              <a:ea typeface="Arial"/>
              <a:cs typeface="Arial"/>
              <a:sym typeface="Arial"/>
            </a:endParaRPr>
          </a:p>
        </p:txBody>
      </p:sp>
      <p:sp>
        <p:nvSpPr>
          <p:cNvPr id="176" name="Google Shape;176;p30"/>
          <p:cNvSpPr txBox="1"/>
          <p:nvPr/>
        </p:nvSpPr>
        <p:spPr>
          <a:xfrm>
            <a:off x="2262181" y="2006009"/>
            <a:ext cx="1907379" cy="666937"/>
          </a:xfrm>
          <a:prstGeom prst="rect">
            <a:avLst/>
          </a:prstGeom>
          <a:noFill/>
          <a:ln>
            <a:noFill/>
          </a:ln>
        </p:spPr>
        <p:txBody>
          <a:bodyPr spcFirstLastPara="1" wrap="square" lIns="0" tIns="45700" rIns="0" bIns="45700" anchor="b" anchorCtr="0">
            <a:spAutoFit/>
          </a:bodyPr>
          <a:lstStyle/>
          <a:p>
            <a:pPr algn="r">
              <a:spcBef>
                <a:spcPts val="0"/>
              </a:spcBef>
              <a:spcAft>
                <a:spcPts val="0"/>
              </a:spcAft>
              <a:buClr>
                <a:srgbClr val="000000"/>
              </a:buClr>
              <a:buSzPts val="1400"/>
            </a:pPr>
            <a:r>
              <a:rPr lang="en" sz="1867" b="1">
                <a:solidFill>
                  <a:schemeClr val="dk1"/>
                </a:solidFill>
                <a:latin typeface="Source Sans Pro"/>
                <a:ea typeface="Source Sans Pro"/>
                <a:cs typeface="Source Sans Pro"/>
                <a:sym typeface="Source Sans Pro"/>
              </a:rPr>
              <a:t>LEARNING ENVIRONMENT</a:t>
            </a:r>
            <a:endParaRPr sz="1467">
              <a:solidFill>
                <a:srgbClr val="000000"/>
              </a:solidFill>
              <a:latin typeface="Arial"/>
              <a:ea typeface="Arial"/>
              <a:cs typeface="Arial"/>
              <a:sym typeface="Arial"/>
            </a:endParaRPr>
          </a:p>
        </p:txBody>
      </p:sp>
      <p:pic>
        <p:nvPicPr>
          <p:cNvPr id="177" name="Google Shape;177;p30" descr="Rocket"/>
          <p:cNvPicPr preferRelativeResize="0"/>
          <p:nvPr/>
        </p:nvPicPr>
        <p:blipFill rotWithShape="1">
          <a:blip r:embed="rId3">
            <a:alphaModFix/>
          </a:blip>
          <a:srcRect/>
          <a:stretch/>
        </p:blipFill>
        <p:spPr>
          <a:xfrm>
            <a:off x="1976168" y="2248782"/>
            <a:ext cx="438509" cy="438509"/>
          </a:xfrm>
          <a:prstGeom prst="rect">
            <a:avLst/>
          </a:prstGeom>
          <a:noFill/>
          <a:ln>
            <a:noFill/>
          </a:ln>
        </p:spPr>
      </p:pic>
      <p:pic>
        <p:nvPicPr>
          <p:cNvPr id="178" name="Google Shape;178;p30" descr="Lightbulb"/>
          <p:cNvPicPr preferRelativeResize="0"/>
          <p:nvPr/>
        </p:nvPicPr>
        <p:blipFill rotWithShape="1">
          <a:blip r:embed="rId4">
            <a:alphaModFix/>
          </a:blip>
          <a:srcRect/>
          <a:stretch/>
        </p:blipFill>
        <p:spPr>
          <a:xfrm>
            <a:off x="1927567" y="4555767"/>
            <a:ext cx="438509" cy="438509"/>
          </a:xfrm>
          <a:prstGeom prst="rect">
            <a:avLst/>
          </a:prstGeom>
          <a:noFill/>
          <a:ln>
            <a:noFill/>
          </a:ln>
        </p:spPr>
      </p:pic>
      <p:pic>
        <p:nvPicPr>
          <p:cNvPr id="179" name="Google Shape;179;p30" descr="Users"/>
          <p:cNvPicPr preferRelativeResize="0"/>
          <p:nvPr/>
        </p:nvPicPr>
        <p:blipFill rotWithShape="1">
          <a:blip r:embed="rId5">
            <a:alphaModFix/>
          </a:blip>
          <a:srcRect/>
          <a:stretch/>
        </p:blipFill>
        <p:spPr>
          <a:xfrm>
            <a:off x="9666683" y="2073875"/>
            <a:ext cx="438509" cy="438509"/>
          </a:xfrm>
          <a:prstGeom prst="rect">
            <a:avLst/>
          </a:prstGeom>
          <a:noFill/>
          <a:ln>
            <a:noFill/>
          </a:ln>
        </p:spPr>
      </p:pic>
      <p:pic>
        <p:nvPicPr>
          <p:cNvPr id="180" name="Google Shape;180;p30" descr="Puzzle"/>
          <p:cNvPicPr preferRelativeResize="0"/>
          <p:nvPr/>
        </p:nvPicPr>
        <p:blipFill rotWithShape="1">
          <a:blip r:embed="rId6">
            <a:alphaModFix/>
          </a:blip>
          <a:srcRect/>
          <a:stretch/>
        </p:blipFill>
        <p:spPr>
          <a:xfrm>
            <a:off x="9750840" y="4521175"/>
            <a:ext cx="438509" cy="438509"/>
          </a:xfrm>
          <a:prstGeom prst="rect">
            <a:avLst/>
          </a:prstGeom>
          <a:noFill/>
          <a:ln>
            <a:noFill/>
          </a:ln>
        </p:spPr>
      </p:pic>
      <p:grpSp>
        <p:nvGrpSpPr>
          <p:cNvPr id="181" name="Google Shape;181;p30"/>
          <p:cNvGrpSpPr/>
          <p:nvPr/>
        </p:nvGrpSpPr>
        <p:grpSpPr>
          <a:xfrm>
            <a:off x="4057378" y="1367223"/>
            <a:ext cx="4358601" cy="4358600"/>
            <a:chOff x="3678662" y="1101437"/>
            <a:chExt cx="4834678" cy="4834677"/>
          </a:xfrm>
        </p:grpSpPr>
        <p:sp>
          <p:nvSpPr>
            <p:cNvPr id="182" name="Google Shape;182;p30"/>
            <p:cNvSpPr/>
            <p:nvPr/>
          </p:nvSpPr>
          <p:spPr>
            <a:xfrm rot="5400000">
              <a:off x="6095999" y="2137440"/>
              <a:ext cx="1381337" cy="1381335"/>
            </a:xfrm>
            <a:custGeom>
              <a:avLst/>
              <a:gdLst/>
              <a:ahLst/>
              <a:cxnLst/>
              <a:rect l="l" t="t" r="r" b="b"/>
              <a:pathLst>
                <a:path w="1011382" h="1011381" extrusionOk="0">
                  <a:moveTo>
                    <a:pt x="0" y="252844"/>
                  </a:moveTo>
                  <a:cubicBezTo>
                    <a:pt x="0" y="183023"/>
                    <a:pt x="7075" y="114854"/>
                    <a:pt x="20548" y="49015"/>
                  </a:cubicBezTo>
                  <a:lnTo>
                    <a:pt x="26370" y="26371"/>
                  </a:lnTo>
                  <a:lnTo>
                    <a:pt x="49017" y="20548"/>
                  </a:lnTo>
                  <a:cubicBezTo>
                    <a:pt x="114856" y="7075"/>
                    <a:pt x="183024" y="0"/>
                    <a:pt x="252846" y="0"/>
                  </a:cubicBezTo>
                  <a:cubicBezTo>
                    <a:pt x="532131" y="0"/>
                    <a:pt x="784977" y="113203"/>
                    <a:pt x="968001" y="296227"/>
                  </a:cubicBezTo>
                  <a:lnTo>
                    <a:pt x="1011382" y="343958"/>
                  </a:lnTo>
                  <a:lnTo>
                    <a:pt x="989487" y="368048"/>
                  </a:lnTo>
                  <a:cubicBezTo>
                    <a:pt x="907042" y="467949"/>
                    <a:pt x="843408" y="583950"/>
                    <a:pt x="804007" y="710627"/>
                  </a:cubicBezTo>
                  <a:lnTo>
                    <a:pt x="784908" y="784906"/>
                  </a:lnTo>
                  <a:lnTo>
                    <a:pt x="710629" y="804005"/>
                  </a:lnTo>
                  <a:cubicBezTo>
                    <a:pt x="583951" y="843406"/>
                    <a:pt x="467951" y="907040"/>
                    <a:pt x="368050" y="989485"/>
                  </a:cubicBezTo>
                  <a:lnTo>
                    <a:pt x="343959" y="1011381"/>
                  </a:lnTo>
                  <a:lnTo>
                    <a:pt x="296227" y="967999"/>
                  </a:lnTo>
                  <a:cubicBezTo>
                    <a:pt x="113203" y="784975"/>
                    <a:pt x="0" y="532130"/>
                    <a:pt x="0" y="252844"/>
                  </a:cubicBezTo>
                  <a:close/>
                </a:path>
              </a:pathLst>
            </a:custGeom>
            <a:solidFill>
              <a:srgbClr val="001736"/>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83" name="Google Shape;183;p30"/>
            <p:cNvSpPr/>
            <p:nvPr/>
          </p:nvSpPr>
          <p:spPr>
            <a:xfrm rot="5400000">
              <a:off x="4714663" y="2137440"/>
              <a:ext cx="1381337" cy="1381338"/>
            </a:xfrm>
            <a:custGeom>
              <a:avLst/>
              <a:gdLst/>
              <a:ahLst/>
              <a:cxnLst/>
              <a:rect l="l" t="t" r="r" b="b"/>
              <a:pathLst>
                <a:path w="1011382" h="1011383" extrusionOk="0">
                  <a:moveTo>
                    <a:pt x="0" y="758536"/>
                  </a:moveTo>
                  <a:cubicBezTo>
                    <a:pt x="0" y="479251"/>
                    <a:pt x="113203" y="226405"/>
                    <a:pt x="296227" y="43381"/>
                  </a:cubicBezTo>
                  <a:lnTo>
                    <a:pt x="343958" y="0"/>
                  </a:lnTo>
                  <a:lnTo>
                    <a:pt x="368048" y="21895"/>
                  </a:lnTo>
                  <a:cubicBezTo>
                    <a:pt x="467949" y="104340"/>
                    <a:pt x="583949" y="167975"/>
                    <a:pt x="710627" y="207375"/>
                  </a:cubicBezTo>
                  <a:lnTo>
                    <a:pt x="784907" y="226475"/>
                  </a:lnTo>
                  <a:lnTo>
                    <a:pt x="804006" y="300754"/>
                  </a:lnTo>
                  <a:cubicBezTo>
                    <a:pt x="843407" y="427432"/>
                    <a:pt x="907041" y="543432"/>
                    <a:pt x="989486" y="643333"/>
                  </a:cubicBezTo>
                  <a:lnTo>
                    <a:pt x="1011382" y="667425"/>
                  </a:lnTo>
                  <a:lnTo>
                    <a:pt x="968000" y="715156"/>
                  </a:lnTo>
                  <a:cubicBezTo>
                    <a:pt x="784976" y="898180"/>
                    <a:pt x="532130" y="1011383"/>
                    <a:pt x="252845" y="1011383"/>
                  </a:cubicBezTo>
                  <a:cubicBezTo>
                    <a:pt x="183023" y="1011383"/>
                    <a:pt x="114855" y="1004308"/>
                    <a:pt x="49016" y="990835"/>
                  </a:cubicBezTo>
                  <a:lnTo>
                    <a:pt x="26371" y="985013"/>
                  </a:lnTo>
                  <a:lnTo>
                    <a:pt x="20548" y="962365"/>
                  </a:lnTo>
                  <a:cubicBezTo>
                    <a:pt x="7075" y="896526"/>
                    <a:pt x="0" y="828358"/>
                    <a:pt x="0" y="758536"/>
                  </a:cubicBezTo>
                  <a:close/>
                </a:path>
              </a:pathLst>
            </a:custGeom>
            <a:solidFill>
              <a:srgbClr val="00132A"/>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84" name="Google Shape;184;p30"/>
            <p:cNvSpPr/>
            <p:nvPr/>
          </p:nvSpPr>
          <p:spPr>
            <a:xfrm rot="5400000">
              <a:off x="5750667" y="3173442"/>
              <a:ext cx="690668" cy="690668"/>
            </a:xfrm>
            <a:custGeom>
              <a:avLst/>
              <a:gdLst/>
              <a:ahLst/>
              <a:cxnLst/>
              <a:rect l="l" t="t" r="r" b="b"/>
              <a:pathLst>
                <a:path w="505691" h="505691" extrusionOk="0">
                  <a:moveTo>
                    <a:pt x="0" y="252846"/>
                  </a:moveTo>
                  <a:cubicBezTo>
                    <a:pt x="0" y="183025"/>
                    <a:pt x="7075" y="114856"/>
                    <a:pt x="20548" y="49017"/>
                  </a:cubicBezTo>
                  <a:lnTo>
                    <a:pt x="26371" y="26371"/>
                  </a:lnTo>
                  <a:lnTo>
                    <a:pt x="49017" y="20548"/>
                  </a:lnTo>
                  <a:cubicBezTo>
                    <a:pt x="114856" y="7075"/>
                    <a:pt x="183025" y="0"/>
                    <a:pt x="252846" y="0"/>
                  </a:cubicBezTo>
                  <a:cubicBezTo>
                    <a:pt x="322668" y="0"/>
                    <a:pt x="390836" y="7075"/>
                    <a:pt x="456675" y="20548"/>
                  </a:cubicBezTo>
                  <a:lnTo>
                    <a:pt x="479320" y="26371"/>
                  </a:lnTo>
                  <a:lnTo>
                    <a:pt x="485143" y="49018"/>
                  </a:lnTo>
                  <a:cubicBezTo>
                    <a:pt x="498616" y="114857"/>
                    <a:pt x="505691" y="183026"/>
                    <a:pt x="505691" y="252847"/>
                  </a:cubicBezTo>
                  <a:cubicBezTo>
                    <a:pt x="505691" y="322669"/>
                    <a:pt x="498616" y="390837"/>
                    <a:pt x="485143" y="456676"/>
                  </a:cubicBezTo>
                  <a:lnTo>
                    <a:pt x="479321" y="479320"/>
                  </a:lnTo>
                  <a:lnTo>
                    <a:pt x="456674" y="485143"/>
                  </a:lnTo>
                  <a:cubicBezTo>
                    <a:pt x="390835" y="498616"/>
                    <a:pt x="322667" y="505691"/>
                    <a:pt x="252845" y="505691"/>
                  </a:cubicBezTo>
                  <a:cubicBezTo>
                    <a:pt x="183024" y="505691"/>
                    <a:pt x="114855" y="498616"/>
                    <a:pt x="49016" y="485143"/>
                  </a:cubicBezTo>
                  <a:lnTo>
                    <a:pt x="26371" y="479321"/>
                  </a:lnTo>
                  <a:lnTo>
                    <a:pt x="20548" y="456675"/>
                  </a:lnTo>
                  <a:cubicBezTo>
                    <a:pt x="7075" y="390836"/>
                    <a:pt x="0" y="322668"/>
                    <a:pt x="0" y="252846"/>
                  </a:cubicBezTo>
                  <a:close/>
                </a:path>
              </a:pathLst>
            </a:custGeom>
            <a:solidFill>
              <a:schemeClr val="accent1"/>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85" name="Google Shape;185;p30"/>
            <p:cNvSpPr/>
            <p:nvPr/>
          </p:nvSpPr>
          <p:spPr>
            <a:xfrm rot="5400000">
              <a:off x="6096000" y="3518777"/>
              <a:ext cx="1381337" cy="1381335"/>
            </a:xfrm>
            <a:custGeom>
              <a:avLst/>
              <a:gdLst/>
              <a:ahLst/>
              <a:cxnLst/>
              <a:rect l="l" t="t" r="r" b="b"/>
              <a:pathLst>
                <a:path w="1011382" h="1011381" extrusionOk="0">
                  <a:moveTo>
                    <a:pt x="0" y="343959"/>
                  </a:moveTo>
                  <a:lnTo>
                    <a:pt x="43382" y="296227"/>
                  </a:lnTo>
                  <a:cubicBezTo>
                    <a:pt x="226406" y="113203"/>
                    <a:pt x="479252" y="0"/>
                    <a:pt x="758537" y="0"/>
                  </a:cubicBezTo>
                  <a:cubicBezTo>
                    <a:pt x="828358" y="0"/>
                    <a:pt x="896527" y="7075"/>
                    <a:pt x="962366" y="20548"/>
                  </a:cubicBezTo>
                  <a:lnTo>
                    <a:pt x="985011" y="26371"/>
                  </a:lnTo>
                  <a:lnTo>
                    <a:pt x="990834" y="49016"/>
                  </a:lnTo>
                  <a:cubicBezTo>
                    <a:pt x="1004307" y="114855"/>
                    <a:pt x="1011382" y="183024"/>
                    <a:pt x="1011382" y="252845"/>
                  </a:cubicBezTo>
                  <a:cubicBezTo>
                    <a:pt x="1011382" y="532131"/>
                    <a:pt x="898179" y="784976"/>
                    <a:pt x="715155" y="968000"/>
                  </a:cubicBezTo>
                  <a:lnTo>
                    <a:pt x="667424" y="1011381"/>
                  </a:lnTo>
                  <a:lnTo>
                    <a:pt x="643334" y="989486"/>
                  </a:lnTo>
                  <a:cubicBezTo>
                    <a:pt x="543433" y="907041"/>
                    <a:pt x="427433" y="843407"/>
                    <a:pt x="300755" y="804006"/>
                  </a:cubicBezTo>
                  <a:lnTo>
                    <a:pt x="226475" y="784907"/>
                  </a:lnTo>
                  <a:lnTo>
                    <a:pt x="207376" y="710629"/>
                  </a:lnTo>
                  <a:cubicBezTo>
                    <a:pt x="167976" y="583952"/>
                    <a:pt x="104341" y="467951"/>
                    <a:pt x="21896" y="368050"/>
                  </a:cubicBezTo>
                  <a:lnTo>
                    <a:pt x="0" y="343959"/>
                  </a:lnTo>
                  <a:close/>
                </a:path>
              </a:pathLst>
            </a:custGeom>
            <a:solidFill>
              <a:srgbClr val="7F5B00"/>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86" name="Google Shape;186;p30"/>
            <p:cNvSpPr/>
            <p:nvPr/>
          </p:nvSpPr>
          <p:spPr>
            <a:xfrm rot="5400000">
              <a:off x="4714664" y="3518777"/>
              <a:ext cx="1381337" cy="1381338"/>
            </a:xfrm>
            <a:custGeom>
              <a:avLst/>
              <a:gdLst/>
              <a:ahLst/>
              <a:cxnLst/>
              <a:rect l="l" t="t" r="r" b="b"/>
              <a:pathLst>
                <a:path w="1011382" h="1011383" extrusionOk="0">
                  <a:moveTo>
                    <a:pt x="0" y="667426"/>
                  </a:moveTo>
                  <a:lnTo>
                    <a:pt x="21895" y="643335"/>
                  </a:lnTo>
                  <a:cubicBezTo>
                    <a:pt x="104340" y="543434"/>
                    <a:pt x="167975" y="427434"/>
                    <a:pt x="207375" y="300756"/>
                  </a:cubicBezTo>
                  <a:lnTo>
                    <a:pt x="226475" y="226475"/>
                  </a:lnTo>
                  <a:lnTo>
                    <a:pt x="300753" y="207376"/>
                  </a:lnTo>
                  <a:cubicBezTo>
                    <a:pt x="427431" y="167976"/>
                    <a:pt x="543431" y="104341"/>
                    <a:pt x="643332" y="21896"/>
                  </a:cubicBezTo>
                  <a:lnTo>
                    <a:pt x="667423" y="0"/>
                  </a:lnTo>
                  <a:lnTo>
                    <a:pt x="715155" y="43382"/>
                  </a:lnTo>
                  <a:cubicBezTo>
                    <a:pt x="898179" y="226406"/>
                    <a:pt x="1011382" y="479252"/>
                    <a:pt x="1011382" y="758537"/>
                  </a:cubicBezTo>
                  <a:cubicBezTo>
                    <a:pt x="1011382" y="828359"/>
                    <a:pt x="1004307" y="896527"/>
                    <a:pt x="990834" y="962366"/>
                  </a:cubicBezTo>
                  <a:lnTo>
                    <a:pt x="985011" y="985012"/>
                  </a:lnTo>
                  <a:lnTo>
                    <a:pt x="962365" y="990835"/>
                  </a:lnTo>
                  <a:cubicBezTo>
                    <a:pt x="896526" y="1004308"/>
                    <a:pt x="828357" y="1011383"/>
                    <a:pt x="758536" y="1011383"/>
                  </a:cubicBezTo>
                  <a:cubicBezTo>
                    <a:pt x="479251" y="1011383"/>
                    <a:pt x="226405" y="898180"/>
                    <a:pt x="43381" y="715156"/>
                  </a:cubicBezTo>
                  <a:lnTo>
                    <a:pt x="0" y="667426"/>
                  </a:lnTo>
                  <a:close/>
                </a:path>
              </a:pathLst>
            </a:custGeom>
            <a:solidFill>
              <a:srgbClr val="383938"/>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87" name="Google Shape;187;p30"/>
            <p:cNvSpPr/>
            <p:nvPr/>
          </p:nvSpPr>
          <p:spPr>
            <a:xfrm rot="5400000">
              <a:off x="5343109" y="509006"/>
              <a:ext cx="1505778" cy="2690640"/>
            </a:xfrm>
            <a:custGeom>
              <a:avLst/>
              <a:gdLst/>
              <a:ahLst/>
              <a:cxnLst/>
              <a:rect l="l" t="t" r="r" b="b"/>
              <a:pathLst>
                <a:path w="1102495" h="1970023" extrusionOk="0">
                  <a:moveTo>
                    <a:pt x="0" y="985011"/>
                  </a:moveTo>
                  <a:cubicBezTo>
                    <a:pt x="0" y="531172"/>
                    <a:pt x="298926" y="147151"/>
                    <a:pt x="710628" y="19099"/>
                  </a:cubicBezTo>
                  <a:lnTo>
                    <a:pt x="784906" y="0"/>
                  </a:lnTo>
                  <a:lnTo>
                    <a:pt x="779084" y="22644"/>
                  </a:lnTo>
                  <a:cubicBezTo>
                    <a:pt x="765611" y="88483"/>
                    <a:pt x="758536" y="156652"/>
                    <a:pt x="758536" y="226473"/>
                  </a:cubicBezTo>
                  <a:cubicBezTo>
                    <a:pt x="758536" y="505759"/>
                    <a:pt x="871739" y="758604"/>
                    <a:pt x="1054763" y="941628"/>
                  </a:cubicBezTo>
                  <a:lnTo>
                    <a:pt x="1102495" y="985010"/>
                  </a:lnTo>
                  <a:lnTo>
                    <a:pt x="1054764" y="1028391"/>
                  </a:lnTo>
                  <a:cubicBezTo>
                    <a:pt x="871740" y="1211415"/>
                    <a:pt x="758537" y="1464261"/>
                    <a:pt x="758537" y="1743546"/>
                  </a:cubicBezTo>
                  <a:cubicBezTo>
                    <a:pt x="758537" y="1813368"/>
                    <a:pt x="765612" y="1881536"/>
                    <a:pt x="779085" y="1947375"/>
                  </a:cubicBezTo>
                  <a:lnTo>
                    <a:pt x="784908" y="1970023"/>
                  </a:lnTo>
                  <a:lnTo>
                    <a:pt x="710628" y="1950923"/>
                  </a:lnTo>
                  <a:cubicBezTo>
                    <a:pt x="298926" y="1822871"/>
                    <a:pt x="0" y="1438850"/>
                    <a:pt x="0" y="985011"/>
                  </a:cubicBezTo>
                  <a:close/>
                </a:path>
              </a:pathLst>
            </a:custGeom>
            <a:solidFill>
              <a:schemeClr val="accent1"/>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88" name="Google Shape;188;p30"/>
            <p:cNvSpPr/>
            <p:nvPr/>
          </p:nvSpPr>
          <p:spPr>
            <a:xfrm rot="5400000">
              <a:off x="6415130" y="2765885"/>
              <a:ext cx="2690640" cy="1505779"/>
            </a:xfrm>
            <a:custGeom>
              <a:avLst/>
              <a:gdLst/>
              <a:ahLst/>
              <a:cxnLst/>
              <a:rect l="l" t="t" r="r" b="b"/>
              <a:pathLst>
                <a:path w="1970023" h="1102496" extrusionOk="0">
                  <a:moveTo>
                    <a:pt x="0" y="784909"/>
                  </a:moveTo>
                  <a:lnTo>
                    <a:pt x="19100" y="710628"/>
                  </a:lnTo>
                  <a:cubicBezTo>
                    <a:pt x="147152" y="298926"/>
                    <a:pt x="531173" y="0"/>
                    <a:pt x="985012" y="0"/>
                  </a:cubicBezTo>
                  <a:cubicBezTo>
                    <a:pt x="1438851" y="0"/>
                    <a:pt x="1822872" y="298926"/>
                    <a:pt x="1950924" y="710628"/>
                  </a:cubicBezTo>
                  <a:lnTo>
                    <a:pt x="1970023" y="784908"/>
                  </a:lnTo>
                  <a:lnTo>
                    <a:pt x="1947378" y="779085"/>
                  </a:lnTo>
                  <a:cubicBezTo>
                    <a:pt x="1881539" y="765612"/>
                    <a:pt x="1813370" y="758537"/>
                    <a:pt x="1743549" y="758537"/>
                  </a:cubicBezTo>
                  <a:cubicBezTo>
                    <a:pt x="1464264" y="758537"/>
                    <a:pt x="1211418" y="871740"/>
                    <a:pt x="1028394" y="1054764"/>
                  </a:cubicBezTo>
                  <a:lnTo>
                    <a:pt x="985012" y="1102496"/>
                  </a:lnTo>
                  <a:lnTo>
                    <a:pt x="941631" y="1054765"/>
                  </a:lnTo>
                  <a:cubicBezTo>
                    <a:pt x="758607" y="871741"/>
                    <a:pt x="505761" y="758538"/>
                    <a:pt x="226476" y="758538"/>
                  </a:cubicBezTo>
                  <a:cubicBezTo>
                    <a:pt x="156654" y="758538"/>
                    <a:pt x="88486" y="765613"/>
                    <a:pt x="22647" y="779086"/>
                  </a:cubicBezTo>
                  <a:lnTo>
                    <a:pt x="0" y="784909"/>
                  </a:lnTo>
                  <a:close/>
                </a:path>
              </a:pathLst>
            </a:custGeom>
            <a:solidFill>
              <a:srgbClr val="BF8800"/>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89" name="Google Shape;189;p30"/>
            <p:cNvSpPr/>
            <p:nvPr/>
          </p:nvSpPr>
          <p:spPr>
            <a:xfrm rot="5400000">
              <a:off x="3086230" y="2765890"/>
              <a:ext cx="2690639" cy="1505775"/>
            </a:xfrm>
            <a:custGeom>
              <a:avLst/>
              <a:gdLst/>
              <a:ahLst/>
              <a:cxnLst/>
              <a:rect l="l" t="t" r="r" b="b"/>
              <a:pathLst>
                <a:path w="1970022" h="1102493" extrusionOk="0">
                  <a:moveTo>
                    <a:pt x="0" y="317588"/>
                  </a:moveTo>
                  <a:lnTo>
                    <a:pt x="22645" y="323410"/>
                  </a:lnTo>
                  <a:cubicBezTo>
                    <a:pt x="88484" y="336883"/>
                    <a:pt x="156652" y="343958"/>
                    <a:pt x="226474" y="343958"/>
                  </a:cubicBezTo>
                  <a:cubicBezTo>
                    <a:pt x="505759" y="343958"/>
                    <a:pt x="758605" y="230755"/>
                    <a:pt x="941629" y="47731"/>
                  </a:cubicBezTo>
                  <a:lnTo>
                    <a:pt x="985011" y="0"/>
                  </a:lnTo>
                  <a:lnTo>
                    <a:pt x="1028392" y="47730"/>
                  </a:lnTo>
                  <a:cubicBezTo>
                    <a:pt x="1211416" y="230754"/>
                    <a:pt x="1464262" y="343957"/>
                    <a:pt x="1743547" y="343957"/>
                  </a:cubicBezTo>
                  <a:cubicBezTo>
                    <a:pt x="1813368" y="343957"/>
                    <a:pt x="1881537" y="336882"/>
                    <a:pt x="1947376" y="323409"/>
                  </a:cubicBezTo>
                  <a:lnTo>
                    <a:pt x="1970022" y="317586"/>
                  </a:lnTo>
                  <a:lnTo>
                    <a:pt x="1950923" y="391865"/>
                  </a:lnTo>
                  <a:cubicBezTo>
                    <a:pt x="1822871" y="803567"/>
                    <a:pt x="1438850" y="1102493"/>
                    <a:pt x="985011" y="1102493"/>
                  </a:cubicBezTo>
                  <a:cubicBezTo>
                    <a:pt x="531172" y="1102493"/>
                    <a:pt x="147151" y="803567"/>
                    <a:pt x="19099" y="391865"/>
                  </a:cubicBezTo>
                  <a:lnTo>
                    <a:pt x="0" y="317588"/>
                  </a:lnTo>
                  <a:close/>
                </a:path>
              </a:pathLst>
            </a:custGeom>
            <a:solidFill>
              <a:schemeClr val="accent4"/>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90" name="Google Shape;190;p30"/>
            <p:cNvSpPr/>
            <p:nvPr/>
          </p:nvSpPr>
          <p:spPr>
            <a:xfrm rot="5400000">
              <a:off x="5794878" y="2599019"/>
              <a:ext cx="602244" cy="618635"/>
            </a:xfrm>
            <a:custGeom>
              <a:avLst/>
              <a:gdLst/>
              <a:ahLst/>
              <a:cxnLst/>
              <a:rect l="l" t="t" r="r" b="b"/>
              <a:pathLst>
                <a:path w="440949" h="452950" extrusionOk="0">
                  <a:moveTo>
                    <a:pt x="0" y="226475"/>
                  </a:moveTo>
                  <a:lnTo>
                    <a:pt x="24091" y="204579"/>
                  </a:lnTo>
                  <a:cubicBezTo>
                    <a:pt x="123992" y="122134"/>
                    <a:pt x="239992" y="58500"/>
                    <a:pt x="366670" y="19099"/>
                  </a:cubicBezTo>
                  <a:lnTo>
                    <a:pt x="440949" y="0"/>
                  </a:lnTo>
                  <a:lnTo>
                    <a:pt x="435126" y="22646"/>
                  </a:lnTo>
                  <a:cubicBezTo>
                    <a:pt x="421653" y="88485"/>
                    <a:pt x="414578" y="156654"/>
                    <a:pt x="414578" y="226475"/>
                  </a:cubicBezTo>
                  <a:cubicBezTo>
                    <a:pt x="414578" y="296297"/>
                    <a:pt x="421653" y="364465"/>
                    <a:pt x="435126" y="430304"/>
                  </a:cubicBezTo>
                  <a:lnTo>
                    <a:pt x="440949" y="452950"/>
                  </a:lnTo>
                  <a:lnTo>
                    <a:pt x="366669" y="433850"/>
                  </a:lnTo>
                  <a:cubicBezTo>
                    <a:pt x="239991" y="394450"/>
                    <a:pt x="123991" y="330815"/>
                    <a:pt x="24090" y="248370"/>
                  </a:cubicBezTo>
                  <a:lnTo>
                    <a:pt x="0" y="226475"/>
                  </a:lnTo>
                  <a:close/>
                </a:path>
              </a:pathLst>
            </a:custGeom>
            <a:solidFill>
              <a:schemeClr val="accent1"/>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91" name="Google Shape;191;p30"/>
            <p:cNvSpPr/>
            <p:nvPr/>
          </p:nvSpPr>
          <p:spPr>
            <a:xfrm rot="5400000">
              <a:off x="5176243" y="3217654"/>
              <a:ext cx="618635" cy="602247"/>
            </a:xfrm>
            <a:custGeom>
              <a:avLst/>
              <a:gdLst/>
              <a:ahLst/>
              <a:cxnLst/>
              <a:rect l="l" t="t" r="r" b="b"/>
              <a:pathLst>
                <a:path w="452950" h="440951" extrusionOk="0">
                  <a:moveTo>
                    <a:pt x="0" y="1"/>
                  </a:moveTo>
                  <a:lnTo>
                    <a:pt x="22645" y="5823"/>
                  </a:lnTo>
                  <a:cubicBezTo>
                    <a:pt x="88484" y="19296"/>
                    <a:pt x="156653" y="26371"/>
                    <a:pt x="226474" y="26371"/>
                  </a:cubicBezTo>
                  <a:cubicBezTo>
                    <a:pt x="296296" y="26371"/>
                    <a:pt x="364464" y="19296"/>
                    <a:pt x="430303" y="5823"/>
                  </a:cubicBezTo>
                  <a:lnTo>
                    <a:pt x="452950" y="0"/>
                  </a:lnTo>
                  <a:lnTo>
                    <a:pt x="433850" y="74281"/>
                  </a:lnTo>
                  <a:cubicBezTo>
                    <a:pt x="394450" y="200959"/>
                    <a:pt x="330815" y="316959"/>
                    <a:pt x="248370" y="416860"/>
                  </a:cubicBezTo>
                  <a:lnTo>
                    <a:pt x="226475" y="440951"/>
                  </a:lnTo>
                  <a:lnTo>
                    <a:pt x="204579" y="416859"/>
                  </a:lnTo>
                  <a:cubicBezTo>
                    <a:pt x="122134" y="316958"/>
                    <a:pt x="58500" y="200958"/>
                    <a:pt x="19099" y="74280"/>
                  </a:cubicBezTo>
                  <a:lnTo>
                    <a:pt x="0" y="1"/>
                  </a:lnTo>
                  <a:close/>
                </a:path>
              </a:pathLst>
            </a:custGeom>
            <a:solidFill>
              <a:schemeClr val="accent1"/>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92" name="Google Shape;192;p30"/>
            <p:cNvSpPr/>
            <p:nvPr/>
          </p:nvSpPr>
          <p:spPr>
            <a:xfrm rot="5400000">
              <a:off x="6397122" y="3217654"/>
              <a:ext cx="618634" cy="602243"/>
            </a:xfrm>
            <a:custGeom>
              <a:avLst/>
              <a:gdLst/>
              <a:ahLst/>
              <a:cxnLst/>
              <a:rect l="l" t="t" r="r" b="b"/>
              <a:pathLst>
                <a:path w="452949" h="440948" extrusionOk="0">
                  <a:moveTo>
                    <a:pt x="0" y="440948"/>
                  </a:moveTo>
                  <a:lnTo>
                    <a:pt x="19099" y="366669"/>
                  </a:lnTo>
                  <a:cubicBezTo>
                    <a:pt x="58500" y="239992"/>
                    <a:pt x="122134" y="123991"/>
                    <a:pt x="204579" y="24090"/>
                  </a:cubicBezTo>
                  <a:lnTo>
                    <a:pt x="226474" y="0"/>
                  </a:lnTo>
                  <a:lnTo>
                    <a:pt x="248370" y="24091"/>
                  </a:lnTo>
                  <a:cubicBezTo>
                    <a:pt x="330815" y="123992"/>
                    <a:pt x="394450" y="239993"/>
                    <a:pt x="433850" y="366670"/>
                  </a:cubicBezTo>
                  <a:lnTo>
                    <a:pt x="452949" y="440948"/>
                  </a:lnTo>
                  <a:lnTo>
                    <a:pt x="430304" y="435125"/>
                  </a:lnTo>
                  <a:cubicBezTo>
                    <a:pt x="364465" y="421652"/>
                    <a:pt x="296297" y="414577"/>
                    <a:pt x="226475" y="414577"/>
                  </a:cubicBezTo>
                  <a:cubicBezTo>
                    <a:pt x="156654" y="414577"/>
                    <a:pt x="88485" y="421652"/>
                    <a:pt x="22646" y="435125"/>
                  </a:cubicBezTo>
                  <a:lnTo>
                    <a:pt x="0" y="440948"/>
                  </a:lnTo>
                  <a:close/>
                </a:path>
              </a:pathLst>
            </a:custGeom>
            <a:solidFill>
              <a:schemeClr val="accent1"/>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93" name="Google Shape;193;p30"/>
            <p:cNvSpPr/>
            <p:nvPr/>
          </p:nvSpPr>
          <p:spPr>
            <a:xfrm rot="5400000">
              <a:off x="5794879" y="3819898"/>
              <a:ext cx="602244" cy="618634"/>
            </a:xfrm>
            <a:custGeom>
              <a:avLst/>
              <a:gdLst/>
              <a:ahLst/>
              <a:cxnLst/>
              <a:rect l="l" t="t" r="r" b="b"/>
              <a:pathLst>
                <a:path w="440949" h="452949" extrusionOk="0">
                  <a:moveTo>
                    <a:pt x="0" y="0"/>
                  </a:moveTo>
                  <a:lnTo>
                    <a:pt x="74280" y="19099"/>
                  </a:lnTo>
                  <a:cubicBezTo>
                    <a:pt x="200958" y="58500"/>
                    <a:pt x="316958" y="122134"/>
                    <a:pt x="416859" y="204579"/>
                  </a:cubicBezTo>
                  <a:lnTo>
                    <a:pt x="440949" y="226474"/>
                  </a:lnTo>
                  <a:lnTo>
                    <a:pt x="416858" y="248370"/>
                  </a:lnTo>
                  <a:cubicBezTo>
                    <a:pt x="316957" y="330815"/>
                    <a:pt x="200957" y="394450"/>
                    <a:pt x="74279" y="433850"/>
                  </a:cubicBezTo>
                  <a:lnTo>
                    <a:pt x="1" y="452949"/>
                  </a:lnTo>
                  <a:lnTo>
                    <a:pt x="5823" y="430305"/>
                  </a:lnTo>
                  <a:cubicBezTo>
                    <a:pt x="19296" y="364466"/>
                    <a:pt x="26371" y="296298"/>
                    <a:pt x="26371" y="226476"/>
                  </a:cubicBezTo>
                  <a:cubicBezTo>
                    <a:pt x="26371" y="156655"/>
                    <a:pt x="19296" y="88486"/>
                    <a:pt x="5823" y="22647"/>
                  </a:cubicBezTo>
                  <a:lnTo>
                    <a:pt x="0" y="0"/>
                  </a:lnTo>
                  <a:close/>
                </a:path>
              </a:pathLst>
            </a:custGeom>
            <a:solidFill>
              <a:schemeClr val="accent1"/>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sp>
          <p:nvSpPr>
            <p:cNvPr id="194" name="Google Shape;194;p30"/>
            <p:cNvSpPr/>
            <p:nvPr/>
          </p:nvSpPr>
          <p:spPr>
            <a:xfrm rot="5400000">
              <a:off x="5343111" y="3837906"/>
              <a:ext cx="1505778" cy="2690638"/>
            </a:xfrm>
            <a:custGeom>
              <a:avLst/>
              <a:gdLst/>
              <a:ahLst/>
              <a:cxnLst/>
              <a:rect l="l" t="t" r="r" b="b"/>
              <a:pathLst>
                <a:path w="1102495" h="1970022" extrusionOk="0">
                  <a:moveTo>
                    <a:pt x="0" y="985010"/>
                  </a:moveTo>
                  <a:lnTo>
                    <a:pt x="47731" y="941629"/>
                  </a:lnTo>
                  <a:cubicBezTo>
                    <a:pt x="230755" y="758605"/>
                    <a:pt x="343958" y="505760"/>
                    <a:pt x="343958" y="226474"/>
                  </a:cubicBezTo>
                  <a:cubicBezTo>
                    <a:pt x="343958" y="156653"/>
                    <a:pt x="336883" y="88484"/>
                    <a:pt x="323410" y="22645"/>
                  </a:cubicBezTo>
                  <a:lnTo>
                    <a:pt x="317587" y="0"/>
                  </a:lnTo>
                  <a:lnTo>
                    <a:pt x="391867" y="19099"/>
                  </a:lnTo>
                  <a:cubicBezTo>
                    <a:pt x="803569" y="147151"/>
                    <a:pt x="1102495" y="531172"/>
                    <a:pt x="1102495" y="985011"/>
                  </a:cubicBezTo>
                  <a:cubicBezTo>
                    <a:pt x="1102495" y="1438850"/>
                    <a:pt x="803569" y="1822871"/>
                    <a:pt x="391867" y="1950923"/>
                  </a:cubicBezTo>
                  <a:lnTo>
                    <a:pt x="317588" y="1970022"/>
                  </a:lnTo>
                  <a:lnTo>
                    <a:pt x="323411" y="1947376"/>
                  </a:lnTo>
                  <a:cubicBezTo>
                    <a:pt x="336884" y="1881537"/>
                    <a:pt x="343959" y="1813369"/>
                    <a:pt x="343959" y="1743547"/>
                  </a:cubicBezTo>
                  <a:cubicBezTo>
                    <a:pt x="343959" y="1464262"/>
                    <a:pt x="230756" y="1211416"/>
                    <a:pt x="47732" y="1028392"/>
                  </a:cubicBezTo>
                  <a:lnTo>
                    <a:pt x="0" y="985010"/>
                  </a:lnTo>
                  <a:close/>
                </a:path>
              </a:pathLst>
            </a:custGeom>
            <a:solidFill>
              <a:schemeClr val="accent3"/>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Source Sans Pro"/>
                <a:ea typeface="Source Sans Pro"/>
                <a:cs typeface="Source Sans Pro"/>
                <a:sym typeface="Source Sans Pro"/>
              </a:endParaRPr>
            </a:p>
          </p:txBody>
        </p:sp>
      </p:grpSp>
      <p:sp>
        <p:nvSpPr>
          <p:cNvPr id="195" name="Google Shape;195;p30"/>
          <p:cNvSpPr/>
          <p:nvPr/>
        </p:nvSpPr>
        <p:spPr>
          <a:xfrm>
            <a:off x="5419646" y="2724725"/>
            <a:ext cx="1638829" cy="1643593"/>
          </a:xfrm>
          <a:prstGeom prst="ellipse">
            <a:avLst/>
          </a:prstGeom>
          <a:solidFill>
            <a:schemeClr val="accent6"/>
          </a:solidFill>
          <a:ln w="57150" cap="flat" cmpd="sng">
            <a:solidFill>
              <a:srgbClr val="F0EEE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100"/>
            </a:pPr>
            <a:r>
              <a:rPr lang="en" sz="1400" b="1" dirty="0">
                <a:solidFill>
                  <a:srgbClr val="FFF2CC"/>
                </a:solidFill>
                <a:latin typeface="Source Sans Pro"/>
                <a:ea typeface="Source Sans Pro"/>
                <a:cs typeface="Source Sans Pro"/>
                <a:sym typeface="Source Sans Pro"/>
              </a:rPr>
              <a:t>ACTIVE LEARNING</a:t>
            </a:r>
            <a:endParaRPr sz="1400" dirty="0">
              <a:solidFill>
                <a:srgbClr val="FFF2CC"/>
              </a:solidFill>
              <a:latin typeface="Arial"/>
              <a:ea typeface="Arial"/>
              <a:cs typeface="Arial"/>
              <a:sym typeface="Arial"/>
            </a:endParaRPr>
          </a:p>
        </p:txBody>
      </p:sp>
      <p:pic>
        <p:nvPicPr>
          <p:cNvPr id="196" name="Google Shape;196;p30" descr="Users"/>
          <p:cNvPicPr preferRelativeResize="0"/>
          <p:nvPr/>
        </p:nvPicPr>
        <p:blipFill rotWithShape="1">
          <a:blip r:embed="rId7">
            <a:alphaModFix/>
          </a:blip>
          <a:srcRect/>
          <a:stretch/>
        </p:blipFill>
        <p:spPr>
          <a:xfrm>
            <a:off x="7438669" y="3232347"/>
            <a:ext cx="629728" cy="629728"/>
          </a:xfrm>
          <a:prstGeom prst="rect">
            <a:avLst/>
          </a:prstGeom>
          <a:noFill/>
          <a:ln>
            <a:noFill/>
          </a:ln>
        </p:spPr>
      </p:pic>
      <p:pic>
        <p:nvPicPr>
          <p:cNvPr id="197" name="Google Shape;197;p30" descr="Puzzle"/>
          <p:cNvPicPr preferRelativeResize="0"/>
          <p:nvPr/>
        </p:nvPicPr>
        <p:blipFill rotWithShape="1">
          <a:blip r:embed="rId8">
            <a:alphaModFix/>
          </a:blip>
          <a:srcRect/>
          <a:stretch/>
        </p:blipFill>
        <p:spPr>
          <a:xfrm>
            <a:off x="5921811" y="4791837"/>
            <a:ext cx="629728" cy="629728"/>
          </a:xfrm>
          <a:prstGeom prst="rect">
            <a:avLst/>
          </a:prstGeom>
          <a:noFill/>
          <a:ln>
            <a:noFill/>
          </a:ln>
        </p:spPr>
      </p:pic>
      <p:pic>
        <p:nvPicPr>
          <p:cNvPr id="198" name="Google Shape;198;p30" descr="Lightbulb"/>
          <p:cNvPicPr preferRelativeResize="0"/>
          <p:nvPr/>
        </p:nvPicPr>
        <p:blipFill rotWithShape="1">
          <a:blip r:embed="rId9">
            <a:alphaModFix/>
          </a:blip>
          <a:srcRect/>
          <a:stretch/>
        </p:blipFill>
        <p:spPr>
          <a:xfrm>
            <a:off x="4409723" y="3232347"/>
            <a:ext cx="629728" cy="629728"/>
          </a:xfrm>
          <a:prstGeom prst="rect">
            <a:avLst/>
          </a:prstGeom>
          <a:noFill/>
          <a:ln>
            <a:noFill/>
          </a:ln>
        </p:spPr>
      </p:pic>
      <p:pic>
        <p:nvPicPr>
          <p:cNvPr id="199" name="Google Shape;199;p30" descr="Rocket"/>
          <p:cNvPicPr preferRelativeResize="0"/>
          <p:nvPr/>
        </p:nvPicPr>
        <p:blipFill rotWithShape="1">
          <a:blip r:embed="rId10">
            <a:alphaModFix/>
          </a:blip>
          <a:srcRect/>
          <a:stretch/>
        </p:blipFill>
        <p:spPr>
          <a:xfrm>
            <a:off x="5921811" y="1670796"/>
            <a:ext cx="629728" cy="629728"/>
          </a:xfrm>
          <a:prstGeom prst="rect">
            <a:avLst/>
          </a:prstGeom>
          <a:noFill/>
          <a:ln>
            <a:noFill/>
          </a:ln>
        </p:spPr>
      </p:pic>
    </p:spTree>
    <p:extLst>
      <p:ext uri="{BB962C8B-B14F-4D97-AF65-F5344CB8AC3E}">
        <p14:creationId xmlns:p14="http://schemas.microsoft.com/office/powerpoint/2010/main" val="323707522"/>
      </p:ext>
    </p:extLst>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1  -  Compatibility Mode" id="{3E6D1484-3BBD-4745-B211-CAEC55FD0E72}" vid="{6BFFB59E-2EC8-4D41-9B0D-FA85E4430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1</Template>
  <TotalTime>230</TotalTime>
  <Words>1273</Words>
  <Application>Microsoft Macintosh PowerPoint</Application>
  <PresentationFormat>Widescreen</PresentationFormat>
  <Paragraphs>185</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Gill Sans</vt:lpstr>
      <vt:lpstr>Open Sans</vt:lpstr>
      <vt:lpstr>Palatino</vt:lpstr>
      <vt:lpstr>Rockwell</vt:lpstr>
      <vt:lpstr>Source Sans Pro</vt:lpstr>
      <vt:lpstr>ASCCC Curriculum Inst. 2020 Theme</vt:lpstr>
      <vt:lpstr>One Community: Collaborating to Support  Equitable Teaching and Learning</vt:lpstr>
      <vt:lpstr>Presenters</vt:lpstr>
      <vt:lpstr>Ice Breaker</vt:lpstr>
      <vt:lpstr>Agenda</vt:lpstr>
      <vt:lpstr>Objectives</vt:lpstr>
      <vt:lpstr>Setting the Context</vt:lpstr>
      <vt:lpstr>Guided Pathways  2021-22 Priorities</vt:lpstr>
      <vt:lpstr>Bringing It All Together -  Teaching &amp; Learning</vt:lpstr>
      <vt:lpstr>Ensuring Learning with Equity Strategy</vt:lpstr>
      <vt:lpstr>Teaching  &amp; Learning  Ecosystem</vt:lpstr>
      <vt:lpstr>Creating the Change</vt:lpstr>
      <vt:lpstr>PowerPoint Presentation</vt:lpstr>
      <vt:lpstr>Comments from CIOs at  2021 CIO Conference</vt:lpstr>
      <vt:lpstr>Partnering with Instructional Leadership, including CIOs and Deans, to Advance Equitable Student Learning</vt:lpstr>
      <vt:lpstr>Partnering with CSSOs to Advance Equitable Student Learning</vt:lpstr>
      <vt:lpstr>PowerPoint Presentation</vt:lpstr>
      <vt:lpstr>PowerPoint Presentation</vt:lpstr>
      <vt:lpstr>Collaborating with Administration as a Local Senate Leader to Advance Equitable Teaching and Learning </vt:lpstr>
      <vt:lpstr>Getting Real:  What Does This Mean in Practice?</vt:lpstr>
      <vt:lpstr>Final Thoughts &amp; Next Steps</vt:lpstr>
      <vt:lpstr>Resources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cp:revision>
  <cp:lastPrinted>2020-11-24T19:39:26Z</cp:lastPrinted>
  <dcterms:created xsi:type="dcterms:W3CDTF">2021-06-17T16:36:39Z</dcterms:created>
  <dcterms:modified xsi:type="dcterms:W3CDTF">2021-06-18T02:52:25Z</dcterms:modified>
</cp:coreProperties>
</file>