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sldIdLst>
    <p:sldId id="256" r:id="rId2"/>
    <p:sldId id="257" r:id="rId3"/>
    <p:sldId id="258" r:id="rId4"/>
    <p:sldId id="269" r:id="rId5"/>
    <p:sldId id="259" r:id="rId6"/>
    <p:sldId id="260" r:id="rId7"/>
    <p:sldId id="277" r:id="rId8"/>
    <p:sldId id="261" r:id="rId9"/>
    <p:sldId id="268" r:id="rId10"/>
    <p:sldId id="270" r:id="rId11"/>
    <p:sldId id="271" r:id="rId12"/>
    <p:sldId id="272" r:id="rId13"/>
    <p:sldId id="274" r:id="rId14"/>
    <p:sldId id="275" r:id="rId15"/>
    <p:sldId id="273" r:id="rId16"/>
    <p:sldId id="276" r:id="rId17"/>
    <p:sldId id="278" r:id="rId18"/>
    <p:sldId id="279" r:id="rId19"/>
    <p:sldId id="280" r:id="rId20"/>
    <p:sldId id="281" r:id="rId21"/>
    <p:sldId id="287" r:id="rId22"/>
    <p:sldId id="283" r:id="rId23"/>
    <p:sldId id="284" r:id="rId24"/>
    <p:sldId id="285" r:id="rId25"/>
    <p:sldId id="28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5"/>
    <p:restoredTop sz="85341" autoAdjust="0"/>
  </p:normalViewPr>
  <p:slideViewPr>
    <p:cSldViewPr snapToGrid="0">
      <p:cViewPr varScale="1">
        <p:scale>
          <a:sx n="77" d="100"/>
          <a:sy n="77" d="100"/>
        </p:scale>
        <p:origin x="5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0766A2-E427-2140-B2EB-F94954ADCFA7}" type="datetimeFigureOut">
              <a:rPr lang="en-US" smtClean="0"/>
              <a:t>6/21/2023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C4B0C-5749-AE40-B065-8023492451D3}" type="slidenum">
              <a:rPr lang="en-US" smtClean="0"/>
              <a:t>‹#›</a:t>
            </a:fld>
            <a:endParaRPr lang="en-US"/>
          </a:p>
        </p:txBody>
      </p:sp>
    </p:spTree>
    <p:extLst>
      <p:ext uri="{BB962C8B-B14F-4D97-AF65-F5344CB8AC3E}">
        <p14:creationId xmlns:p14="http://schemas.microsoft.com/office/powerpoint/2010/main" val="195446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a:t>
            </a:fld>
            <a:endParaRPr lang="en-US"/>
          </a:p>
        </p:txBody>
      </p:sp>
    </p:spTree>
    <p:extLst>
      <p:ext uri="{BB962C8B-B14F-4D97-AF65-F5344CB8AC3E}">
        <p14:creationId xmlns:p14="http://schemas.microsoft.com/office/powerpoint/2010/main" val="1463271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11</a:t>
            </a:fld>
            <a:endParaRPr lang="en-US"/>
          </a:p>
        </p:txBody>
      </p:sp>
    </p:spTree>
    <p:extLst>
      <p:ext uri="{BB962C8B-B14F-4D97-AF65-F5344CB8AC3E}">
        <p14:creationId xmlns:p14="http://schemas.microsoft.com/office/powerpoint/2010/main" val="2130283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12</a:t>
            </a:fld>
            <a:endParaRPr lang="en-US"/>
          </a:p>
        </p:txBody>
      </p:sp>
    </p:spTree>
    <p:extLst>
      <p:ext uri="{BB962C8B-B14F-4D97-AF65-F5344CB8AC3E}">
        <p14:creationId xmlns:p14="http://schemas.microsoft.com/office/powerpoint/2010/main" val="3201977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13</a:t>
            </a:fld>
            <a:endParaRPr lang="en-US"/>
          </a:p>
        </p:txBody>
      </p:sp>
    </p:spTree>
    <p:extLst>
      <p:ext uri="{BB962C8B-B14F-4D97-AF65-F5344CB8AC3E}">
        <p14:creationId xmlns:p14="http://schemas.microsoft.com/office/powerpoint/2010/main" val="1766355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14</a:t>
            </a:fld>
            <a:endParaRPr lang="en-US"/>
          </a:p>
        </p:txBody>
      </p:sp>
    </p:spTree>
    <p:extLst>
      <p:ext uri="{BB962C8B-B14F-4D97-AF65-F5344CB8AC3E}">
        <p14:creationId xmlns:p14="http://schemas.microsoft.com/office/powerpoint/2010/main" val="3701304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15</a:t>
            </a:fld>
            <a:endParaRPr lang="en-US"/>
          </a:p>
        </p:txBody>
      </p:sp>
    </p:spTree>
    <p:extLst>
      <p:ext uri="{BB962C8B-B14F-4D97-AF65-F5344CB8AC3E}">
        <p14:creationId xmlns:p14="http://schemas.microsoft.com/office/powerpoint/2010/main" val="1556660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16</a:t>
            </a:fld>
            <a:endParaRPr lang="en-US"/>
          </a:p>
        </p:txBody>
      </p:sp>
    </p:spTree>
    <p:extLst>
      <p:ext uri="{BB962C8B-B14F-4D97-AF65-F5344CB8AC3E}">
        <p14:creationId xmlns:p14="http://schemas.microsoft.com/office/powerpoint/2010/main" val="2010453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17</a:t>
            </a:fld>
            <a:endParaRPr lang="en-US"/>
          </a:p>
        </p:txBody>
      </p:sp>
    </p:spTree>
    <p:extLst>
      <p:ext uri="{BB962C8B-B14F-4D97-AF65-F5344CB8AC3E}">
        <p14:creationId xmlns:p14="http://schemas.microsoft.com/office/powerpoint/2010/main" val="3605679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18</a:t>
            </a:fld>
            <a:endParaRPr lang="en-US"/>
          </a:p>
        </p:txBody>
      </p:sp>
    </p:spTree>
    <p:extLst>
      <p:ext uri="{BB962C8B-B14F-4D97-AF65-F5344CB8AC3E}">
        <p14:creationId xmlns:p14="http://schemas.microsoft.com/office/powerpoint/2010/main" val="3070566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19</a:t>
            </a:fld>
            <a:endParaRPr lang="en-US"/>
          </a:p>
        </p:txBody>
      </p:sp>
    </p:spTree>
    <p:extLst>
      <p:ext uri="{BB962C8B-B14F-4D97-AF65-F5344CB8AC3E}">
        <p14:creationId xmlns:p14="http://schemas.microsoft.com/office/powerpoint/2010/main" val="4069735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20</a:t>
            </a:fld>
            <a:endParaRPr lang="en-US"/>
          </a:p>
        </p:txBody>
      </p:sp>
    </p:spTree>
    <p:extLst>
      <p:ext uri="{BB962C8B-B14F-4D97-AF65-F5344CB8AC3E}">
        <p14:creationId xmlns:p14="http://schemas.microsoft.com/office/powerpoint/2010/main" val="3141178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3</a:t>
            </a:fld>
            <a:endParaRPr lang="en-US"/>
          </a:p>
        </p:txBody>
      </p:sp>
    </p:spTree>
    <p:extLst>
      <p:ext uri="{BB962C8B-B14F-4D97-AF65-F5344CB8AC3E}">
        <p14:creationId xmlns:p14="http://schemas.microsoft.com/office/powerpoint/2010/main" val="3479370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21</a:t>
            </a:fld>
            <a:endParaRPr lang="en-US"/>
          </a:p>
        </p:txBody>
      </p:sp>
    </p:spTree>
    <p:extLst>
      <p:ext uri="{BB962C8B-B14F-4D97-AF65-F5344CB8AC3E}">
        <p14:creationId xmlns:p14="http://schemas.microsoft.com/office/powerpoint/2010/main" val="1729001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22</a:t>
            </a:fld>
            <a:endParaRPr lang="en-US"/>
          </a:p>
        </p:txBody>
      </p:sp>
    </p:spTree>
    <p:extLst>
      <p:ext uri="{BB962C8B-B14F-4D97-AF65-F5344CB8AC3E}">
        <p14:creationId xmlns:p14="http://schemas.microsoft.com/office/powerpoint/2010/main" val="4004498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23</a:t>
            </a:fld>
            <a:endParaRPr lang="en-US"/>
          </a:p>
        </p:txBody>
      </p:sp>
    </p:spTree>
    <p:extLst>
      <p:ext uri="{BB962C8B-B14F-4D97-AF65-F5344CB8AC3E}">
        <p14:creationId xmlns:p14="http://schemas.microsoft.com/office/powerpoint/2010/main" val="206658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24</a:t>
            </a:fld>
            <a:endParaRPr lang="en-US"/>
          </a:p>
        </p:txBody>
      </p:sp>
    </p:spTree>
    <p:extLst>
      <p:ext uri="{BB962C8B-B14F-4D97-AF65-F5344CB8AC3E}">
        <p14:creationId xmlns:p14="http://schemas.microsoft.com/office/powerpoint/2010/main" val="2605305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4</a:t>
            </a:fld>
            <a:endParaRPr lang="en-US"/>
          </a:p>
        </p:txBody>
      </p:sp>
    </p:spTree>
    <p:extLst>
      <p:ext uri="{BB962C8B-B14F-4D97-AF65-F5344CB8AC3E}">
        <p14:creationId xmlns:p14="http://schemas.microsoft.com/office/powerpoint/2010/main" val="34981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5</a:t>
            </a:fld>
            <a:endParaRPr lang="en-US"/>
          </a:p>
        </p:txBody>
      </p:sp>
    </p:spTree>
    <p:extLst>
      <p:ext uri="{BB962C8B-B14F-4D97-AF65-F5344CB8AC3E}">
        <p14:creationId xmlns:p14="http://schemas.microsoft.com/office/powerpoint/2010/main" val="475678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6</a:t>
            </a:fld>
            <a:endParaRPr lang="en-US"/>
          </a:p>
        </p:txBody>
      </p:sp>
    </p:spTree>
    <p:extLst>
      <p:ext uri="{BB962C8B-B14F-4D97-AF65-F5344CB8AC3E}">
        <p14:creationId xmlns:p14="http://schemas.microsoft.com/office/powerpoint/2010/main" val="644314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7</a:t>
            </a:fld>
            <a:endParaRPr lang="en-US"/>
          </a:p>
        </p:txBody>
      </p:sp>
    </p:spTree>
    <p:extLst>
      <p:ext uri="{BB962C8B-B14F-4D97-AF65-F5344CB8AC3E}">
        <p14:creationId xmlns:p14="http://schemas.microsoft.com/office/powerpoint/2010/main" val="4226269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8</a:t>
            </a:fld>
            <a:endParaRPr lang="en-US"/>
          </a:p>
        </p:txBody>
      </p:sp>
    </p:spTree>
    <p:extLst>
      <p:ext uri="{BB962C8B-B14F-4D97-AF65-F5344CB8AC3E}">
        <p14:creationId xmlns:p14="http://schemas.microsoft.com/office/powerpoint/2010/main" val="2093385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9</a:t>
            </a:fld>
            <a:endParaRPr lang="en-US"/>
          </a:p>
        </p:txBody>
      </p:sp>
    </p:spTree>
    <p:extLst>
      <p:ext uri="{BB962C8B-B14F-4D97-AF65-F5344CB8AC3E}">
        <p14:creationId xmlns:p14="http://schemas.microsoft.com/office/powerpoint/2010/main" val="2510198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EC4B0C-5749-AE40-B065-8023492451D3}" type="slidenum">
              <a:rPr lang="en-US" smtClean="0"/>
              <a:t>10</a:t>
            </a:fld>
            <a:endParaRPr lang="en-US"/>
          </a:p>
        </p:txBody>
      </p:sp>
    </p:spTree>
    <p:extLst>
      <p:ext uri="{BB962C8B-B14F-4D97-AF65-F5344CB8AC3E}">
        <p14:creationId xmlns:p14="http://schemas.microsoft.com/office/powerpoint/2010/main" val="2302771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6376737" y="217188"/>
            <a:ext cx="5543516" cy="4156507"/>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6376736" y="4511842"/>
            <a:ext cx="5543516" cy="2132117"/>
          </a:xfrm>
        </p:spPr>
        <p:txBody>
          <a:bodyPr>
            <a:normAutofit/>
          </a:bodyPr>
          <a:lstStyle>
            <a:lvl1pPr marL="0" indent="0" algn="ctr">
              <a:buNone/>
              <a:defRPr sz="2200">
                <a:solidFill>
                  <a:schemeClr val="bg1">
                    <a:lumMod val="8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0B86C4EC-E9C6-674E-58EC-06E067A3A320}"/>
              </a:ext>
            </a:extLst>
          </p:cNvPr>
          <p:cNvGrpSpPr/>
          <p:nvPr userDrawn="1"/>
        </p:nvGrpSpPr>
        <p:grpSpPr>
          <a:xfrm>
            <a:off x="0" y="-21110"/>
            <a:ext cx="3998529" cy="6900220"/>
            <a:chOff x="-4070" y="-22485"/>
            <a:chExt cx="3998529" cy="6900220"/>
          </a:xfrm>
        </p:grpSpPr>
        <p:pic>
          <p:nvPicPr>
            <p:cNvPr id="10" name="Picture 9">
              <a:extLst>
                <a:ext uri="{FF2B5EF4-FFF2-40B4-BE49-F238E27FC236}">
                  <a16:creationId xmlns:a16="http://schemas.microsoft.com/office/drawing/2014/main" id="{B26F99BE-38A5-8184-883D-DA09091D8D71}"/>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22485"/>
              <a:ext cx="3994460" cy="6900220"/>
            </a:xfrm>
            <a:prstGeom prst="rect">
              <a:avLst/>
            </a:prstGeom>
            <a:ln>
              <a:noFill/>
            </a:ln>
            <a:effectLst>
              <a:outerShdw blurRad="190500" dist="38100" algn="l" rotWithShape="0">
                <a:prstClr val="black">
                  <a:alpha val="40000"/>
                </a:prstClr>
              </a:outerShdw>
            </a:effectLst>
          </p:spPr>
        </p:pic>
        <p:sp>
          <p:nvSpPr>
            <p:cNvPr id="13" name="Rectangle 12">
              <a:extLst>
                <a:ext uri="{FF2B5EF4-FFF2-40B4-BE49-F238E27FC236}">
                  <a16:creationId xmlns:a16="http://schemas.microsoft.com/office/drawing/2014/main" id="{F369BE5B-E8BD-4427-CC8D-8044A50C62AF}"/>
                </a:ext>
                <a:ext uri="{C183D7F6-B498-43B3-948B-1728B52AA6E4}">
                  <adec:decorative xmlns:adec="http://schemas.microsoft.com/office/drawing/2017/decorative" val="1"/>
                </a:ext>
              </a:extLst>
            </p:cNvPr>
            <p:cNvSpPr/>
            <p:nvPr userDrawn="1"/>
          </p:nvSpPr>
          <p:spPr>
            <a:xfrm>
              <a:off x="-4070" y="1119187"/>
              <a:ext cx="3994461" cy="4664012"/>
            </a:xfrm>
            <a:prstGeom prst="rect">
              <a:avLst/>
            </a:prstGeom>
            <a:solidFill>
              <a:schemeClr val="tx2">
                <a:alpha val="77991"/>
              </a:schemeClr>
            </a:solidFill>
            <a:ln>
              <a:noFill/>
            </a:ln>
            <a:effectLst>
              <a:outerShdw blurRad="393700" dir="11400000" sx="1000" sy="1000" algn="ctr"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p:txBody>
        </p:sp>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10571" y="1335090"/>
            <a:ext cx="3583461" cy="1937650"/>
          </a:xfrm>
        </p:spPr>
        <p:txBody>
          <a:bodyPr anchor="b"/>
          <a:lstStyle>
            <a:lvl1pPr algn="ctr">
              <a:defRPr>
                <a:solidFill>
                  <a:schemeClr val="bg1"/>
                </a:solidFill>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41F2FE49-C614-5B1F-AF23-4F08128BF55D}"/>
              </a:ext>
            </a:extLst>
          </p:cNvPr>
          <p:cNvSpPr>
            <a:spLocks noGrp="1"/>
          </p:cNvSpPr>
          <p:nvPr>
            <p:ph type="body" sz="half" idx="2"/>
          </p:nvPr>
        </p:nvSpPr>
        <p:spPr>
          <a:xfrm>
            <a:off x="217946" y="3429000"/>
            <a:ext cx="3583461" cy="2093910"/>
          </a:xfrm>
          <a:ln>
            <a:noFill/>
          </a:ln>
        </p:spPr>
        <p:txBody>
          <a:bodyPr>
            <a:normAutofit/>
          </a:bodyPr>
          <a:lstStyle>
            <a:lvl1pPr marL="0" indent="0" algn="ctr">
              <a:buNone/>
              <a:defRPr sz="2200">
                <a:solidFill>
                  <a:schemeClr val="accent3">
                    <a:lumMod val="60000"/>
                    <a:lumOff val="4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4226727" y="1119188"/>
            <a:ext cx="7127074" cy="50938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2672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a:extLst>
              <a:ext uri="{FF2B5EF4-FFF2-40B4-BE49-F238E27FC236}">
                <a16:creationId xmlns:a16="http://schemas.microsoft.com/office/drawing/2014/main" id="{0979F064-D576-2984-E564-CE0C85B6F547}"/>
              </a:ext>
            </a:extLst>
          </p:cNvPr>
          <p:cNvSpPr>
            <a:spLocks noGrp="1"/>
          </p:cNvSpPr>
          <p:nvPr>
            <p:ph type="sldNum" sz="quarter" idx="4"/>
          </p:nvPr>
        </p:nvSpPr>
        <p:spPr>
          <a:xfrm>
            <a:off x="8610600" y="6392046"/>
            <a:ext cx="2743200" cy="329429"/>
          </a:xfrm>
          <a:prstGeom prst="rect">
            <a:avLst/>
          </a:prstGeom>
        </p:spPr>
        <p:txBody>
          <a:bodyPr vert="horz" lIns="91440" tIns="45720" rIns="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A86B6DB0-1851-8608-4626-5562E29983E8}"/>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5CB6C306-2F86-A06E-FE81-518519D91E4C}"/>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3307" y="3808"/>
            <a:ext cx="814434"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505ED8D-C434-741B-DE97-E68650561ED5}"/>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pic>
        <p:nvPicPr>
          <p:cNvPr id="2" name="Picture 1">
            <a:extLst>
              <a:ext uri="{FF2B5EF4-FFF2-40B4-BE49-F238E27FC236}">
                <a16:creationId xmlns:a16="http://schemas.microsoft.com/office/drawing/2014/main" id="{88A1CF18-35BD-60AC-48AA-2A27C0267DE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3307" y="3808"/>
            <a:ext cx="814434"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Lst>
          </p:cNvPr>
          <p:cNvSpPr>
            <a:spLocks noGrp="1"/>
          </p:cNvSpPr>
          <p:nvPr>
            <p:ph type="sldNum" sz="quarter" idx="12"/>
          </p:nvPr>
        </p:nvSpPr>
        <p:spPr/>
        <p:txBody>
          <a:bodyPr/>
          <a:lstStyle/>
          <a:p>
            <a:fld id="{FC94C22D-D015-6649-B5C3-596F33FC97D2}" type="slidenum">
              <a:rPr lang="en-US" smtClean="0"/>
              <a:t>‹#›</a:t>
            </a:fld>
            <a:endParaRPr lang="en-US"/>
          </a:p>
        </p:txBody>
      </p:sp>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pic>
        <p:nvPicPr>
          <p:cNvPr id="4" name="Picture 3">
            <a:extLst>
              <a:ext uri="{FF2B5EF4-FFF2-40B4-BE49-F238E27FC236}">
                <a16:creationId xmlns:a16="http://schemas.microsoft.com/office/drawing/2014/main" id="{334DB9C9-1F9B-2A6E-CCD1-12409FA48EFC}"/>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CD7B6460-C156-71A9-4AD4-BAD7387C1161}"/>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3307" y="3808"/>
            <a:ext cx="814434"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CF2AB57-4FB0-22F6-B9D0-E02FFA0A5995}"/>
              </a:ext>
            </a:extLst>
          </p:cNvPr>
          <p:cNvSpPr>
            <a:spLocks noGrp="1"/>
          </p:cNvSpPr>
          <p:nvPr>
            <p:ph type="sldNum" sz="quarter" idx="4"/>
          </p:nvPr>
        </p:nvSpPr>
        <p:spPr>
          <a:xfrm>
            <a:off x="8610600" y="6392046"/>
            <a:ext cx="2743200" cy="329429"/>
          </a:xfrm>
          <a:prstGeom prst="rect">
            <a:avLst/>
          </a:prstGeom>
        </p:spPr>
        <p:txBody>
          <a:bodyPr vert="horz" lIns="91440" tIns="45720" rIns="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cs.google.com/forms/d/e/1FAIpQLScRCEXejwZsb6jhR3GaAcQtRCfuLWISsuhBFpYAw5nTg4KDpw/viewform" TargetMode="External"/><Relationship Id="rId7" Type="http://schemas.openxmlformats.org/officeDocument/2006/relationships/hyperlink" Target="mailto:info@asccc.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asccc.org/papers/handbook2015" TargetMode="External"/><Relationship Id="rId5" Type="http://schemas.openxmlformats.org/officeDocument/2006/relationships/hyperlink" Target="https://asccc.org/content/new-faculty-application-statewide-service" TargetMode="External"/><Relationship Id="rId4" Type="http://schemas.openxmlformats.org/officeDocument/2006/relationships/hyperlink" Target="https://ssccc.org/get-involved/participatory-governance.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p:txBody>
          <a:bodyPr/>
          <a:lstStyle/>
          <a:p>
            <a:r>
              <a:rPr lang="en-US" dirty="0"/>
              <a:t> Building Productive Partnerships with Other Leaders</a:t>
            </a:r>
          </a:p>
        </p:txBody>
      </p:sp>
    </p:spTree>
    <p:extLst>
      <p:ext uri="{BB962C8B-B14F-4D97-AF65-F5344CB8AC3E}">
        <p14:creationId xmlns:p14="http://schemas.microsoft.com/office/powerpoint/2010/main" val="325172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95D80-4B77-9E1E-5BD5-24C2BA92A4AF}"/>
              </a:ext>
            </a:extLst>
          </p:cNvPr>
          <p:cNvSpPr>
            <a:spLocks noGrp="1"/>
          </p:cNvSpPr>
          <p:nvPr>
            <p:ph type="title"/>
          </p:nvPr>
        </p:nvSpPr>
        <p:spPr/>
        <p:txBody>
          <a:bodyPr/>
          <a:lstStyle/>
          <a:p>
            <a:r>
              <a:rPr lang="en-US" dirty="0"/>
              <a:t>Deans</a:t>
            </a:r>
          </a:p>
        </p:txBody>
      </p:sp>
      <p:sp>
        <p:nvSpPr>
          <p:cNvPr id="3" name="Text Placeholder 2">
            <a:extLst>
              <a:ext uri="{FF2B5EF4-FFF2-40B4-BE49-F238E27FC236}">
                <a16:creationId xmlns:a16="http://schemas.microsoft.com/office/drawing/2014/main" id="{DCE51D63-D9E5-8535-9331-0C1CFF22EFD2}"/>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5DB11206-7DE8-D876-D26E-8F22D5FBF364}"/>
              </a:ext>
            </a:extLst>
          </p:cNvPr>
          <p:cNvSpPr>
            <a:spLocks noGrp="1"/>
          </p:cNvSpPr>
          <p:nvPr>
            <p:ph idx="1"/>
          </p:nvPr>
        </p:nvSpPr>
        <p:spPr/>
        <p:txBody>
          <a:bodyPr/>
          <a:lstStyle/>
          <a:p>
            <a:r>
              <a:rPr lang="en-US" dirty="0">
                <a:solidFill>
                  <a:schemeClr val="tx1"/>
                </a:solidFill>
                <a:cs typeface="Times New Roman" panose="02020603050405020304" pitchFamily="18" charset="0"/>
              </a:rPr>
              <a:t>Deans will reach out on many issues.</a:t>
            </a:r>
          </a:p>
          <a:p>
            <a:r>
              <a:rPr lang="en-US" dirty="0">
                <a:solidFill>
                  <a:schemeClr val="tx1"/>
                </a:solidFill>
                <a:cs typeface="Times New Roman" panose="02020603050405020304" pitchFamily="18" charset="0"/>
              </a:rPr>
              <a:t>Be able to determine which issues fall under senate purview.</a:t>
            </a:r>
          </a:p>
          <a:p>
            <a:r>
              <a:rPr lang="en-US" dirty="0">
                <a:solidFill>
                  <a:schemeClr val="tx1"/>
                </a:solidFill>
                <a:cs typeface="Times New Roman" panose="02020603050405020304" pitchFamily="18" charset="0"/>
              </a:rPr>
              <a:t>Meet regularly with each of the deans so that they get to know you and have interactions that do not involve you problem solving or addressing complaints. </a:t>
            </a:r>
          </a:p>
          <a:p>
            <a:endParaRPr lang="en-US" dirty="0">
              <a:solidFill>
                <a:schemeClr val="tx1"/>
              </a:solidFill>
            </a:endParaRPr>
          </a:p>
        </p:txBody>
      </p:sp>
      <p:sp>
        <p:nvSpPr>
          <p:cNvPr id="5" name="Slide Number Placeholder 4">
            <a:extLst>
              <a:ext uri="{FF2B5EF4-FFF2-40B4-BE49-F238E27FC236}">
                <a16:creationId xmlns:a16="http://schemas.microsoft.com/office/drawing/2014/main" id="{0AA44ACC-05FC-376F-CDAD-A74111D62777}"/>
              </a:ext>
            </a:extLst>
          </p:cNvPr>
          <p:cNvSpPr>
            <a:spLocks noGrp="1"/>
          </p:cNvSpPr>
          <p:nvPr>
            <p:ph type="sldNum" sz="quarter" idx="4"/>
          </p:nvPr>
        </p:nvSpPr>
        <p:spPr/>
        <p:txBody>
          <a:bodyPr/>
          <a:lstStyle/>
          <a:p>
            <a:fld id="{FC94C22D-D015-6649-B5C3-596F33FC97D2}" type="slidenum">
              <a:rPr lang="en-US" smtClean="0"/>
              <a:t>10</a:t>
            </a:fld>
            <a:endParaRPr lang="en-US"/>
          </a:p>
        </p:txBody>
      </p:sp>
    </p:spTree>
    <p:extLst>
      <p:ext uri="{BB962C8B-B14F-4D97-AF65-F5344CB8AC3E}">
        <p14:creationId xmlns:p14="http://schemas.microsoft.com/office/powerpoint/2010/main" val="78321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920A-6EC3-85EA-83A1-B0DD4984AED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Vice Presidents (CIOs)</a:t>
            </a:r>
            <a:endParaRPr lang="en-US" dirty="0"/>
          </a:p>
        </p:txBody>
      </p:sp>
      <p:sp>
        <p:nvSpPr>
          <p:cNvPr id="3" name="Text Placeholder 2">
            <a:extLst>
              <a:ext uri="{FF2B5EF4-FFF2-40B4-BE49-F238E27FC236}">
                <a16:creationId xmlns:a16="http://schemas.microsoft.com/office/drawing/2014/main" id="{F1AB3B70-B88E-0F85-BF85-05BC856CBA3E}"/>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3F0D73D4-BE74-C43F-1C4F-0FFEE65E76F1}"/>
              </a:ext>
            </a:extLst>
          </p:cNvPr>
          <p:cNvSpPr>
            <a:spLocks noGrp="1"/>
          </p:cNvSpPr>
          <p:nvPr>
            <p:ph idx="1"/>
          </p:nvPr>
        </p:nvSpPr>
        <p:spPr/>
        <p:txBody>
          <a:bodyPr/>
          <a:lstStyle/>
          <a:p>
            <a:r>
              <a:rPr lang="en-US" dirty="0">
                <a:solidFill>
                  <a:schemeClr val="tx1"/>
                </a:solidFill>
                <a:cs typeface="Times New Roman" panose="02020603050405020304" pitchFamily="18" charset="0"/>
              </a:rPr>
              <a:t>Meet regularly with all of the vice presidents (and vice chancellors). Try to schedule a meeting at least once a month with anyone involved with instruction or student services.</a:t>
            </a:r>
          </a:p>
          <a:p>
            <a:r>
              <a:rPr lang="en-US" dirty="0">
                <a:solidFill>
                  <a:schemeClr val="tx1"/>
                </a:solidFill>
                <a:cs typeface="Times New Roman" panose="02020603050405020304" pitchFamily="18" charset="0"/>
              </a:rPr>
              <a:t>Establish expectations that processes need to be followed at all times and that items under senate purview need to come to the senate.</a:t>
            </a:r>
          </a:p>
          <a:p>
            <a:endParaRPr lang="en-US" dirty="0"/>
          </a:p>
        </p:txBody>
      </p:sp>
      <p:sp>
        <p:nvSpPr>
          <p:cNvPr id="5" name="Slide Number Placeholder 4">
            <a:extLst>
              <a:ext uri="{FF2B5EF4-FFF2-40B4-BE49-F238E27FC236}">
                <a16:creationId xmlns:a16="http://schemas.microsoft.com/office/drawing/2014/main" id="{3AFDD0C5-15A5-6C88-627F-3462F5EF7AD8}"/>
              </a:ext>
            </a:extLst>
          </p:cNvPr>
          <p:cNvSpPr>
            <a:spLocks noGrp="1"/>
          </p:cNvSpPr>
          <p:nvPr>
            <p:ph type="sldNum" sz="quarter" idx="4"/>
          </p:nvPr>
        </p:nvSpPr>
        <p:spPr/>
        <p:txBody>
          <a:bodyPr/>
          <a:lstStyle/>
          <a:p>
            <a:fld id="{FC94C22D-D015-6649-B5C3-596F33FC97D2}" type="slidenum">
              <a:rPr lang="en-US" smtClean="0"/>
              <a:t>11</a:t>
            </a:fld>
            <a:endParaRPr lang="en-US"/>
          </a:p>
        </p:txBody>
      </p:sp>
    </p:spTree>
    <p:extLst>
      <p:ext uri="{BB962C8B-B14F-4D97-AF65-F5344CB8AC3E}">
        <p14:creationId xmlns:p14="http://schemas.microsoft.com/office/powerpoint/2010/main" val="2498117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A526C-1549-C27E-CDCD-CC318E2867D9}"/>
              </a:ext>
            </a:extLst>
          </p:cNvPr>
          <p:cNvSpPr>
            <a:spLocks noGrp="1"/>
          </p:cNvSpPr>
          <p:nvPr>
            <p:ph type="title"/>
          </p:nvPr>
        </p:nvSpPr>
        <p:spPr/>
        <p:txBody>
          <a:bodyPr/>
          <a:lstStyle/>
          <a:p>
            <a:r>
              <a:rPr lang="en-US" dirty="0"/>
              <a:t>College Presidents and Chancellors</a:t>
            </a:r>
          </a:p>
        </p:txBody>
      </p:sp>
      <p:sp>
        <p:nvSpPr>
          <p:cNvPr id="3" name="Text Placeholder 2">
            <a:extLst>
              <a:ext uri="{FF2B5EF4-FFF2-40B4-BE49-F238E27FC236}">
                <a16:creationId xmlns:a16="http://schemas.microsoft.com/office/drawing/2014/main" id="{33C37348-DF91-F4DB-6713-354A3093E4EF}"/>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9D471C90-C576-F165-5CA4-0C907A7714D3}"/>
              </a:ext>
            </a:extLst>
          </p:cNvPr>
          <p:cNvSpPr>
            <a:spLocks noGrp="1"/>
          </p:cNvSpPr>
          <p:nvPr>
            <p:ph idx="1"/>
          </p:nvPr>
        </p:nvSpPr>
        <p:spPr/>
        <p:txBody>
          <a:bodyPr/>
          <a:lstStyle/>
          <a:p>
            <a:r>
              <a:rPr lang="en-US" dirty="0">
                <a:solidFill>
                  <a:schemeClr val="tx1"/>
                </a:solidFill>
                <a:cs typeface="Times New Roman" panose="02020603050405020304" pitchFamily="18" charset="0"/>
              </a:rPr>
              <a:t>The senate president must work well with the college president and the district chancellor.</a:t>
            </a:r>
          </a:p>
          <a:p>
            <a:r>
              <a:rPr lang="en-US" dirty="0">
                <a:solidFill>
                  <a:schemeClr val="tx1"/>
                </a:solidFill>
                <a:cs typeface="Times New Roman" panose="02020603050405020304" pitchFamily="18" charset="0"/>
              </a:rPr>
              <a:t>Schedule regular (at least monthly) meetings to discuss what is happening on campus and in the district. </a:t>
            </a:r>
          </a:p>
          <a:p>
            <a:r>
              <a:rPr lang="en-US" dirty="0">
                <a:solidFill>
                  <a:schemeClr val="tx1"/>
                </a:solidFill>
                <a:cs typeface="Times New Roman" panose="02020603050405020304" pitchFamily="18" charset="0"/>
              </a:rPr>
              <a:t>Work to build trust by keeping confidential information private and having arguments behind closed doors.</a:t>
            </a:r>
          </a:p>
          <a:p>
            <a:r>
              <a:rPr lang="en-US" dirty="0">
                <a:solidFill>
                  <a:schemeClr val="tx1"/>
                </a:solidFill>
                <a:cs typeface="Times New Roman" panose="02020603050405020304" pitchFamily="18" charset="0"/>
              </a:rPr>
              <a:t>While you may be called administration’s puppet, public disagreements with administration are rarely productive and often have lingering impacts.</a:t>
            </a:r>
          </a:p>
          <a:p>
            <a:endParaRPr lang="en-US" dirty="0"/>
          </a:p>
        </p:txBody>
      </p:sp>
      <p:sp>
        <p:nvSpPr>
          <p:cNvPr id="5" name="Slide Number Placeholder 4">
            <a:extLst>
              <a:ext uri="{FF2B5EF4-FFF2-40B4-BE49-F238E27FC236}">
                <a16:creationId xmlns:a16="http://schemas.microsoft.com/office/drawing/2014/main" id="{02E2CBE6-A0B2-D632-BBDB-C8D87FC6F11E}"/>
              </a:ext>
            </a:extLst>
          </p:cNvPr>
          <p:cNvSpPr>
            <a:spLocks noGrp="1"/>
          </p:cNvSpPr>
          <p:nvPr>
            <p:ph type="sldNum" sz="quarter" idx="4"/>
          </p:nvPr>
        </p:nvSpPr>
        <p:spPr/>
        <p:txBody>
          <a:bodyPr/>
          <a:lstStyle/>
          <a:p>
            <a:fld id="{FC94C22D-D015-6649-B5C3-596F33FC97D2}" type="slidenum">
              <a:rPr lang="en-US" smtClean="0"/>
              <a:t>12</a:t>
            </a:fld>
            <a:endParaRPr lang="en-US"/>
          </a:p>
        </p:txBody>
      </p:sp>
    </p:spTree>
    <p:extLst>
      <p:ext uri="{BB962C8B-B14F-4D97-AF65-F5344CB8AC3E}">
        <p14:creationId xmlns:p14="http://schemas.microsoft.com/office/powerpoint/2010/main" val="428470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C37A7-E88F-7BC0-0E2E-10F4FE4B89BB}"/>
              </a:ext>
            </a:extLst>
          </p:cNvPr>
          <p:cNvSpPr>
            <a:spLocks noGrp="1"/>
          </p:cNvSpPr>
          <p:nvPr>
            <p:ph type="title"/>
          </p:nvPr>
        </p:nvSpPr>
        <p:spPr/>
        <p:txBody>
          <a:bodyPr/>
          <a:lstStyle/>
          <a:p>
            <a:r>
              <a:rPr lang="en-US" dirty="0"/>
              <a:t>Trustees</a:t>
            </a:r>
          </a:p>
        </p:txBody>
      </p:sp>
      <p:sp>
        <p:nvSpPr>
          <p:cNvPr id="3" name="Text Placeholder 2">
            <a:extLst>
              <a:ext uri="{FF2B5EF4-FFF2-40B4-BE49-F238E27FC236}">
                <a16:creationId xmlns:a16="http://schemas.microsoft.com/office/drawing/2014/main" id="{5ED7D766-EEEA-BF66-8FB0-A4826388709D}"/>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65A2A220-4B23-D166-21EF-0748201E50CC}"/>
              </a:ext>
            </a:extLst>
          </p:cNvPr>
          <p:cNvSpPr>
            <a:spLocks noGrp="1"/>
          </p:cNvSpPr>
          <p:nvPr>
            <p:ph idx="1"/>
          </p:nvPr>
        </p:nvSpPr>
        <p:spPr/>
        <p:txBody>
          <a:bodyPr/>
          <a:lstStyle/>
          <a:p>
            <a:r>
              <a:rPr lang="en-US" dirty="0">
                <a:solidFill>
                  <a:schemeClr val="tx1"/>
                </a:solidFill>
                <a:cs typeface="Times New Roman" panose="02020603050405020304" pitchFamily="18" charset="0"/>
              </a:rPr>
              <a:t>One of the most challenging relationships to deal with will be with members of your local governing board</a:t>
            </a:r>
          </a:p>
          <a:p>
            <a:r>
              <a:rPr lang="en-US" dirty="0">
                <a:solidFill>
                  <a:schemeClr val="tx1"/>
                </a:solidFill>
                <a:cs typeface="Times New Roman" panose="02020603050405020304" pitchFamily="18" charset="0"/>
              </a:rPr>
              <a:t>Some board presidents will want to meet with you to discuss how things are going.</a:t>
            </a:r>
          </a:p>
          <a:p>
            <a:r>
              <a:rPr lang="en-US" dirty="0">
                <a:solidFill>
                  <a:schemeClr val="tx1"/>
                </a:solidFill>
                <a:cs typeface="Times New Roman" panose="02020603050405020304" pitchFamily="18" charset="0"/>
              </a:rPr>
              <a:t>Other board presidents will never want to meet with you because they will feel that it is inappropriate.</a:t>
            </a:r>
          </a:p>
          <a:p>
            <a:r>
              <a:rPr lang="en-US" dirty="0">
                <a:solidFill>
                  <a:schemeClr val="tx1"/>
                </a:solidFill>
                <a:cs typeface="Times New Roman" panose="02020603050405020304" pitchFamily="18" charset="0"/>
              </a:rPr>
              <a:t>Always be professional with trustees and remind them that you are there to represent the senate, not your personal views.</a:t>
            </a:r>
          </a:p>
          <a:p>
            <a:endParaRPr lang="en-US" dirty="0"/>
          </a:p>
        </p:txBody>
      </p:sp>
      <p:sp>
        <p:nvSpPr>
          <p:cNvPr id="5" name="Slide Number Placeholder 4">
            <a:extLst>
              <a:ext uri="{FF2B5EF4-FFF2-40B4-BE49-F238E27FC236}">
                <a16:creationId xmlns:a16="http://schemas.microsoft.com/office/drawing/2014/main" id="{4426BA43-6760-650E-DA19-988A487E72FC}"/>
              </a:ext>
            </a:extLst>
          </p:cNvPr>
          <p:cNvSpPr>
            <a:spLocks noGrp="1"/>
          </p:cNvSpPr>
          <p:nvPr>
            <p:ph type="sldNum" sz="quarter" idx="4"/>
          </p:nvPr>
        </p:nvSpPr>
        <p:spPr/>
        <p:txBody>
          <a:bodyPr/>
          <a:lstStyle/>
          <a:p>
            <a:fld id="{FC94C22D-D015-6649-B5C3-596F33FC97D2}" type="slidenum">
              <a:rPr lang="en-US" smtClean="0"/>
              <a:t>13</a:t>
            </a:fld>
            <a:endParaRPr lang="en-US"/>
          </a:p>
        </p:txBody>
      </p:sp>
    </p:spTree>
    <p:extLst>
      <p:ext uri="{BB962C8B-B14F-4D97-AF65-F5344CB8AC3E}">
        <p14:creationId xmlns:p14="http://schemas.microsoft.com/office/powerpoint/2010/main" val="3660927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C892-97F4-5D77-C7D1-B8EFACD8D078}"/>
              </a:ext>
            </a:extLst>
          </p:cNvPr>
          <p:cNvSpPr>
            <a:spLocks noGrp="1"/>
          </p:cNvSpPr>
          <p:nvPr>
            <p:ph type="title"/>
          </p:nvPr>
        </p:nvSpPr>
        <p:spPr/>
        <p:txBody>
          <a:bodyPr/>
          <a:lstStyle/>
          <a:p>
            <a:r>
              <a:rPr lang="en-US" dirty="0"/>
              <a:t>Unions</a:t>
            </a:r>
          </a:p>
        </p:txBody>
      </p:sp>
      <p:sp>
        <p:nvSpPr>
          <p:cNvPr id="3" name="Text Placeholder 2">
            <a:extLst>
              <a:ext uri="{FF2B5EF4-FFF2-40B4-BE49-F238E27FC236}">
                <a16:creationId xmlns:a16="http://schemas.microsoft.com/office/drawing/2014/main" id="{48A8E3B0-145A-57F4-58B9-F078145F95C1}"/>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1D74FBAB-003B-1708-4595-31DFD5D3535C}"/>
              </a:ext>
            </a:extLst>
          </p:cNvPr>
          <p:cNvSpPr>
            <a:spLocks noGrp="1"/>
          </p:cNvSpPr>
          <p:nvPr>
            <p:ph idx="1"/>
          </p:nvPr>
        </p:nvSpPr>
        <p:spPr/>
        <p:txBody>
          <a:bodyPr/>
          <a:lstStyle/>
          <a:p>
            <a:r>
              <a:rPr lang="en-US" dirty="0">
                <a:solidFill>
                  <a:schemeClr val="tx1"/>
                </a:solidFill>
                <a:cs typeface="Times New Roman" panose="02020603050405020304" pitchFamily="18" charset="0"/>
              </a:rPr>
              <a:t>The most difficult relationship to navigate is between the senate and the union. </a:t>
            </a:r>
          </a:p>
          <a:p>
            <a:r>
              <a:rPr lang="en-US" dirty="0">
                <a:solidFill>
                  <a:schemeClr val="tx1"/>
                </a:solidFill>
                <a:cs typeface="Times New Roman" panose="02020603050405020304" pitchFamily="18" charset="0"/>
              </a:rPr>
              <a:t>Senate and union leadership should communicate frequently to ensure that both groups are supporting each other while focusing on areas where each group has purview.</a:t>
            </a:r>
          </a:p>
          <a:p>
            <a:r>
              <a:rPr lang="en-US" dirty="0">
                <a:solidFill>
                  <a:schemeClr val="tx1"/>
                </a:solidFill>
                <a:cs typeface="Times New Roman" panose="02020603050405020304" pitchFamily="18" charset="0"/>
              </a:rPr>
              <a:t>It is very common for senates to step into union issues or for unions to step into academic and professional matters. </a:t>
            </a:r>
          </a:p>
          <a:p>
            <a:r>
              <a:rPr lang="en-US" dirty="0">
                <a:solidFill>
                  <a:schemeClr val="tx1"/>
                </a:solidFill>
                <a:cs typeface="Times New Roman" panose="02020603050405020304" pitchFamily="18" charset="0"/>
              </a:rPr>
              <a:t>As a senate leader, you need to be able to steer your senate back on track and work with the union to keep them out of senate issues.</a:t>
            </a:r>
          </a:p>
          <a:p>
            <a:endParaRPr lang="en-US" dirty="0"/>
          </a:p>
        </p:txBody>
      </p:sp>
      <p:sp>
        <p:nvSpPr>
          <p:cNvPr id="5" name="Slide Number Placeholder 4">
            <a:extLst>
              <a:ext uri="{FF2B5EF4-FFF2-40B4-BE49-F238E27FC236}">
                <a16:creationId xmlns:a16="http://schemas.microsoft.com/office/drawing/2014/main" id="{464D63CB-A919-CA18-8924-431E17F38FD5}"/>
              </a:ext>
            </a:extLst>
          </p:cNvPr>
          <p:cNvSpPr>
            <a:spLocks noGrp="1"/>
          </p:cNvSpPr>
          <p:nvPr>
            <p:ph type="sldNum" sz="quarter" idx="4"/>
          </p:nvPr>
        </p:nvSpPr>
        <p:spPr/>
        <p:txBody>
          <a:bodyPr/>
          <a:lstStyle/>
          <a:p>
            <a:fld id="{FC94C22D-D015-6649-B5C3-596F33FC97D2}" type="slidenum">
              <a:rPr lang="en-US" smtClean="0"/>
              <a:t>14</a:t>
            </a:fld>
            <a:endParaRPr lang="en-US"/>
          </a:p>
        </p:txBody>
      </p:sp>
    </p:spTree>
    <p:extLst>
      <p:ext uri="{BB962C8B-B14F-4D97-AF65-F5344CB8AC3E}">
        <p14:creationId xmlns:p14="http://schemas.microsoft.com/office/powerpoint/2010/main" val="1502146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BE6BC-4F88-1840-37E8-22CB3991F9A6}"/>
              </a:ext>
            </a:extLst>
          </p:cNvPr>
          <p:cNvSpPr>
            <a:spLocks noGrp="1"/>
          </p:cNvSpPr>
          <p:nvPr>
            <p:ph type="title"/>
          </p:nvPr>
        </p:nvSpPr>
        <p:spPr/>
        <p:txBody>
          <a:bodyPr/>
          <a:lstStyle/>
          <a:p>
            <a:r>
              <a:rPr lang="en-US" dirty="0"/>
              <a:t>The Why:</a:t>
            </a:r>
            <a:br>
              <a:rPr lang="en-US" dirty="0"/>
            </a:br>
            <a:r>
              <a:rPr lang="en-US" dirty="0"/>
              <a:t>Students</a:t>
            </a:r>
          </a:p>
        </p:txBody>
      </p:sp>
      <p:sp>
        <p:nvSpPr>
          <p:cNvPr id="3" name="Text Placeholder 2">
            <a:extLst>
              <a:ext uri="{FF2B5EF4-FFF2-40B4-BE49-F238E27FC236}">
                <a16:creationId xmlns:a16="http://schemas.microsoft.com/office/drawing/2014/main" id="{EFF625EC-3030-4478-7297-330ED1F8CDED}"/>
              </a:ext>
            </a:extLst>
          </p:cNvPr>
          <p:cNvSpPr>
            <a:spLocks noGrp="1"/>
          </p:cNvSpPr>
          <p:nvPr>
            <p:ph type="body" sz="half" idx="2"/>
          </p:nvPr>
        </p:nvSpPr>
        <p:spPr/>
        <p:txBody>
          <a:bodyPr/>
          <a:lstStyle/>
          <a:p>
            <a:endParaRPr lang="en-US" dirty="0"/>
          </a:p>
        </p:txBody>
      </p:sp>
      <p:sp>
        <p:nvSpPr>
          <p:cNvPr id="4" name="Content Placeholder 3">
            <a:extLst>
              <a:ext uri="{FF2B5EF4-FFF2-40B4-BE49-F238E27FC236}">
                <a16:creationId xmlns:a16="http://schemas.microsoft.com/office/drawing/2014/main" id="{D5EFE318-6890-2111-8CE6-B1CFFC97443D}"/>
              </a:ext>
            </a:extLst>
          </p:cNvPr>
          <p:cNvSpPr>
            <a:spLocks noGrp="1"/>
          </p:cNvSpPr>
          <p:nvPr>
            <p:ph idx="1"/>
          </p:nvPr>
        </p:nvSpPr>
        <p:spPr/>
        <p:txBody>
          <a:bodyPr/>
          <a:lstStyle/>
          <a:p>
            <a:pPr marL="457200" lvl="0" indent="-342900" algn="l" rtl="0">
              <a:lnSpc>
                <a:spcPct val="115000"/>
              </a:lnSpc>
              <a:spcBef>
                <a:spcPts val="0"/>
              </a:spcBef>
              <a:spcAft>
                <a:spcPts val="0"/>
              </a:spcAft>
              <a:buClr>
                <a:schemeClr val="dk1"/>
              </a:buClr>
              <a:buSzPts val="1800"/>
              <a:buChar char="●"/>
            </a:pPr>
            <a:r>
              <a:rPr lang="en-US" dirty="0">
                <a:solidFill>
                  <a:schemeClr val="dk1"/>
                </a:solidFill>
              </a:rPr>
              <a:t>Identify areas of shared interest </a:t>
            </a:r>
          </a:p>
          <a:p>
            <a:pPr marL="457200" lvl="0" indent="-342900" algn="l" rtl="0">
              <a:lnSpc>
                <a:spcPct val="115000"/>
              </a:lnSpc>
              <a:spcBef>
                <a:spcPts val="0"/>
              </a:spcBef>
              <a:spcAft>
                <a:spcPts val="0"/>
              </a:spcAft>
              <a:buClr>
                <a:schemeClr val="dk1"/>
              </a:buClr>
              <a:buSzPts val="1800"/>
              <a:buChar char="●"/>
            </a:pPr>
            <a:r>
              <a:rPr lang="en-US" dirty="0">
                <a:solidFill>
                  <a:schemeClr val="dk1"/>
                </a:solidFill>
              </a:rPr>
              <a:t>Student Body Association and Academic Senate leadership meetings / regular dialog</a:t>
            </a:r>
          </a:p>
          <a:p>
            <a:pPr marL="457200" lvl="0" indent="-342900" algn="l" rtl="0">
              <a:lnSpc>
                <a:spcPct val="115000"/>
              </a:lnSpc>
              <a:spcBef>
                <a:spcPts val="0"/>
              </a:spcBef>
              <a:spcAft>
                <a:spcPts val="0"/>
              </a:spcAft>
              <a:buClr>
                <a:schemeClr val="dk1"/>
              </a:buClr>
              <a:buSzPts val="1800"/>
              <a:buChar char="●"/>
            </a:pPr>
            <a:r>
              <a:rPr lang="en-US" dirty="0">
                <a:solidFill>
                  <a:schemeClr val="dk1"/>
                </a:solidFill>
              </a:rPr>
              <a:t>Attend each other’s meetings</a:t>
            </a:r>
          </a:p>
          <a:p>
            <a:pPr marL="457200" lvl="0" indent="-342900" algn="l" rtl="0">
              <a:lnSpc>
                <a:spcPct val="115000"/>
              </a:lnSpc>
              <a:spcBef>
                <a:spcPts val="0"/>
              </a:spcBef>
              <a:spcAft>
                <a:spcPts val="0"/>
              </a:spcAft>
              <a:buClr>
                <a:schemeClr val="dk1"/>
              </a:buClr>
              <a:buSzPts val="1800"/>
              <a:buChar char="●"/>
            </a:pPr>
            <a:r>
              <a:rPr lang="en-US" dirty="0">
                <a:solidFill>
                  <a:schemeClr val="dk1"/>
                </a:solidFill>
              </a:rPr>
              <a:t>Shared orientation to participatory governance</a:t>
            </a:r>
          </a:p>
          <a:p>
            <a:endParaRPr lang="en-US" dirty="0"/>
          </a:p>
        </p:txBody>
      </p:sp>
      <p:sp>
        <p:nvSpPr>
          <p:cNvPr id="5" name="Slide Number Placeholder 4">
            <a:extLst>
              <a:ext uri="{FF2B5EF4-FFF2-40B4-BE49-F238E27FC236}">
                <a16:creationId xmlns:a16="http://schemas.microsoft.com/office/drawing/2014/main" id="{4DB3EFF4-8BDC-B964-F831-DF1622DAC3E5}"/>
              </a:ext>
            </a:extLst>
          </p:cNvPr>
          <p:cNvSpPr>
            <a:spLocks noGrp="1"/>
          </p:cNvSpPr>
          <p:nvPr>
            <p:ph type="sldNum" sz="quarter" idx="4"/>
          </p:nvPr>
        </p:nvSpPr>
        <p:spPr/>
        <p:txBody>
          <a:bodyPr/>
          <a:lstStyle/>
          <a:p>
            <a:fld id="{FC94C22D-D015-6649-B5C3-596F33FC97D2}" type="slidenum">
              <a:rPr lang="en-US" smtClean="0"/>
              <a:t>15</a:t>
            </a:fld>
            <a:endParaRPr lang="en-US"/>
          </a:p>
        </p:txBody>
      </p:sp>
    </p:spTree>
    <p:extLst>
      <p:ext uri="{BB962C8B-B14F-4D97-AF65-F5344CB8AC3E}">
        <p14:creationId xmlns:p14="http://schemas.microsoft.com/office/powerpoint/2010/main" val="2046410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C17E-4BFF-6C55-3746-59EC7AA6B194}"/>
              </a:ext>
            </a:extLst>
          </p:cNvPr>
          <p:cNvSpPr>
            <a:spLocks noGrp="1"/>
          </p:cNvSpPr>
          <p:nvPr>
            <p:ph type="title"/>
          </p:nvPr>
        </p:nvSpPr>
        <p:spPr/>
        <p:txBody>
          <a:bodyPr>
            <a:normAutofit fontScale="90000"/>
          </a:bodyPr>
          <a:lstStyle/>
          <a:p>
            <a:r>
              <a:rPr lang="en" dirty="0"/>
              <a:t>Committee Work As An Element of Governance</a:t>
            </a:r>
            <a:endParaRPr lang="en-US" dirty="0"/>
          </a:p>
        </p:txBody>
      </p:sp>
      <p:sp>
        <p:nvSpPr>
          <p:cNvPr id="3" name="Text Placeholder 2">
            <a:extLst>
              <a:ext uri="{FF2B5EF4-FFF2-40B4-BE49-F238E27FC236}">
                <a16:creationId xmlns:a16="http://schemas.microsoft.com/office/drawing/2014/main" id="{D4CC37D6-87E7-AE95-8F9C-4596485A8764}"/>
              </a:ext>
            </a:extLst>
          </p:cNvPr>
          <p:cNvSpPr>
            <a:spLocks noGrp="1"/>
          </p:cNvSpPr>
          <p:nvPr>
            <p:ph type="body" sz="half" idx="2"/>
          </p:nvPr>
        </p:nvSpPr>
        <p:spPr/>
        <p:txBody>
          <a:bodyPr/>
          <a:lstStyle/>
          <a:p>
            <a:endParaRPr lang="en-US" dirty="0"/>
          </a:p>
        </p:txBody>
      </p:sp>
      <p:sp>
        <p:nvSpPr>
          <p:cNvPr id="4" name="Content Placeholder 3">
            <a:extLst>
              <a:ext uri="{FF2B5EF4-FFF2-40B4-BE49-F238E27FC236}">
                <a16:creationId xmlns:a16="http://schemas.microsoft.com/office/drawing/2014/main" id="{E1CE90CE-3047-875E-41A7-8EBF49D3F775}"/>
              </a:ext>
            </a:extLst>
          </p:cNvPr>
          <p:cNvSpPr>
            <a:spLocks noGrp="1"/>
          </p:cNvSpPr>
          <p:nvPr>
            <p:ph idx="1"/>
          </p:nvPr>
        </p:nvSpPr>
        <p:spPr/>
        <p:txBody>
          <a:bodyPr/>
          <a:lstStyle/>
          <a:p>
            <a:pPr marL="0" lvl="0" indent="0" algn="l" rtl="0">
              <a:lnSpc>
                <a:spcPct val="115000"/>
              </a:lnSpc>
              <a:spcBef>
                <a:spcPts val="0"/>
              </a:spcBef>
              <a:spcAft>
                <a:spcPts val="0"/>
              </a:spcAft>
              <a:buNone/>
            </a:pPr>
            <a:r>
              <a:rPr lang="en-US" dirty="0">
                <a:solidFill>
                  <a:schemeClr val="dk1"/>
                </a:solidFill>
              </a:rPr>
              <a:t>Consider ways to increase and support students participation on committees </a:t>
            </a:r>
          </a:p>
          <a:p>
            <a:pPr marL="457200" lvl="0" indent="-342900" algn="l" rtl="0">
              <a:lnSpc>
                <a:spcPct val="150000"/>
              </a:lnSpc>
              <a:spcBef>
                <a:spcPts val="0"/>
              </a:spcBef>
              <a:spcAft>
                <a:spcPts val="0"/>
              </a:spcAft>
              <a:buClr>
                <a:schemeClr val="dk1"/>
              </a:buClr>
              <a:buSzPts val="1800"/>
              <a:buChar char="●"/>
            </a:pPr>
            <a:r>
              <a:rPr lang="en-US" dirty="0">
                <a:solidFill>
                  <a:schemeClr val="dk1"/>
                </a:solidFill>
              </a:rPr>
              <a:t>Before meetings</a:t>
            </a:r>
          </a:p>
          <a:p>
            <a:pPr marL="457200" lvl="0" indent="-342900" algn="l" rtl="0">
              <a:lnSpc>
                <a:spcPct val="150000"/>
              </a:lnSpc>
              <a:spcBef>
                <a:spcPts val="0"/>
              </a:spcBef>
              <a:spcAft>
                <a:spcPts val="0"/>
              </a:spcAft>
              <a:buClr>
                <a:schemeClr val="dk1"/>
              </a:buClr>
              <a:buSzPts val="1800"/>
              <a:buChar char="●"/>
            </a:pPr>
            <a:r>
              <a:rPr lang="en-US" dirty="0">
                <a:solidFill>
                  <a:schemeClr val="dk1"/>
                </a:solidFill>
              </a:rPr>
              <a:t>During meetings</a:t>
            </a:r>
          </a:p>
          <a:p>
            <a:pPr marL="457200" lvl="0" indent="-342900" algn="l" rtl="0">
              <a:lnSpc>
                <a:spcPct val="150000"/>
              </a:lnSpc>
              <a:spcBef>
                <a:spcPts val="0"/>
              </a:spcBef>
              <a:spcAft>
                <a:spcPts val="0"/>
              </a:spcAft>
              <a:buClr>
                <a:schemeClr val="dk1"/>
              </a:buClr>
              <a:buSzPts val="1800"/>
              <a:buChar char="●"/>
            </a:pPr>
            <a:r>
              <a:rPr lang="en-US" dirty="0">
                <a:solidFill>
                  <a:schemeClr val="dk1"/>
                </a:solidFill>
              </a:rPr>
              <a:t>After meetings</a:t>
            </a:r>
          </a:p>
          <a:p>
            <a:pPr marL="457200" lvl="0" indent="-342900" algn="l" rtl="0">
              <a:lnSpc>
                <a:spcPct val="150000"/>
              </a:lnSpc>
              <a:spcBef>
                <a:spcPts val="0"/>
              </a:spcBef>
              <a:spcAft>
                <a:spcPts val="0"/>
              </a:spcAft>
              <a:buClr>
                <a:schemeClr val="dk1"/>
              </a:buClr>
              <a:buSzPts val="1800"/>
              <a:buChar char="●"/>
            </a:pPr>
            <a:r>
              <a:rPr lang="en-US" dirty="0">
                <a:solidFill>
                  <a:schemeClr val="dk1"/>
                </a:solidFill>
              </a:rPr>
              <a:t>For example, pair student with faculty mentor</a:t>
            </a:r>
          </a:p>
          <a:p>
            <a:pPr marL="0" lvl="0" indent="0" algn="l" rtl="0">
              <a:lnSpc>
                <a:spcPct val="115000"/>
              </a:lnSpc>
              <a:spcBef>
                <a:spcPts val="1600"/>
              </a:spcBef>
              <a:spcAft>
                <a:spcPts val="0"/>
              </a:spcAft>
              <a:buNone/>
            </a:pPr>
            <a:r>
              <a:rPr lang="en-US" dirty="0">
                <a:solidFill>
                  <a:schemeClr val="dk1"/>
                </a:solidFill>
              </a:rPr>
              <a:t>Student voice in governance is critical! </a:t>
            </a:r>
          </a:p>
          <a:p>
            <a:pPr marL="457200" lvl="0" indent="-317500" algn="l" rtl="0">
              <a:lnSpc>
                <a:spcPct val="115000"/>
              </a:lnSpc>
              <a:spcBef>
                <a:spcPts val="1600"/>
              </a:spcBef>
              <a:spcAft>
                <a:spcPts val="0"/>
              </a:spcAft>
              <a:buClr>
                <a:schemeClr val="dk1"/>
              </a:buClr>
              <a:buSzPts val="1400"/>
              <a:buChar char="●"/>
            </a:pPr>
            <a:r>
              <a:rPr lang="en-US" dirty="0">
                <a:solidFill>
                  <a:schemeClr val="dk1"/>
                </a:solidFill>
              </a:rPr>
              <a:t>Students: Have a presence. Participate.</a:t>
            </a: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Faculty: Help make student presence &amp; participation possible.</a:t>
            </a:r>
          </a:p>
          <a:p>
            <a:endParaRPr lang="en-US" dirty="0"/>
          </a:p>
        </p:txBody>
      </p:sp>
      <p:sp>
        <p:nvSpPr>
          <p:cNvPr id="5" name="Slide Number Placeholder 4">
            <a:extLst>
              <a:ext uri="{FF2B5EF4-FFF2-40B4-BE49-F238E27FC236}">
                <a16:creationId xmlns:a16="http://schemas.microsoft.com/office/drawing/2014/main" id="{578B42F7-7999-5C2A-4CAD-96E1D92AA03D}"/>
              </a:ext>
            </a:extLst>
          </p:cNvPr>
          <p:cNvSpPr>
            <a:spLocks noGrp="1"/>
          </p:cNvSpPr>
          <p:nvPr>
            <p:ph type="sldNum" sz="quarter" idx="4"/>
          </p:nvPr>
        </p:nvSpPr>
        <p:spPr/>
        <p:txBody>
          <a:bodyPr/>
          <a:lstStyle/>
          <a:p>
            <a:fld id="{FC94C22D-D015-6649-B5C3-596F33FC97D2}" type="slidenum">
              <a:rPr lang="en-US" smtClean="0"/>
              <a:t>16</a:t>
            </a:fld>
            <a:endParaRPr lang="en-US"/>
          </a:p>
        </p:txBody>
      </p:sp>
    </p:spTree>
    <p:extLst>
      <p:ext uri="{BB962C8B-B14F-4D97-AF65-F5344CB8AC3E}">
        <p14:creationId xmlns:p14="http://schemas.microsoft.com/office/powerpoint/2010/main" val="3928841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98FC9-3734-F078-42CD-2AC02B736D8D}"/>
              </a:ext>
            </a:extLst>
          </p:cNvPr>
          <p:cNvSpPr>
            <a:spLocks noGrp="1"/>
          </p:cNvSpPr>
          <p:nvPr>
            <p:ph type="title"/>
          </p:nvPr>
        </p:nvSpPr>
        <p:spPr>
          <a:xfrm>
            <a:off x="210571" y="1335089"/>
            <a:ext cx="3583461" cy="2650501"/>
          </a:xfrm>
        </p:spPr>
        <p:txBody>
          <a:bodyPr>
            <a:normAutofit fontScale="90000"/>
          </a:bodyPr>
          <a:lstStyle/>
          <a:p>
            <a:r>
              <a:rPr lang="en" dirty="0"/>
              <a:t>Before Meetings:</a:t>
            </a:r>
            <a:br>
              <a:rPr lang="en" dirty="0"/>
            </a:br>
            <a:r>
              <a:rPr lang="en" dirty="0"/>
              <a:t>Increasing &amp; Supporting Student Participation: Students</a:t>
            </a:r>
            <a:endParaRPr lang="en-US" dirty="0"/>
          </a:p>
        </p:txBody>
      </p:sp>
      <p:sp>
        <p:nvSpPr>
          <p:cNvPr id="3" name="Text Placeholder 2">
            <a:extLst>
              <a:ext uri="{FF2B5EF4-FFF2-40B4-BE49-F238E27FC236}">
                <a16:creationId xmlns:a16="http://schemas.microsoft.com/office/drawing/2014/main" id="{3E0946B4-FCFA-060B-C981-91EC018166DC}"/>
              </a:ext>
            </a:extLst>
          </p:cNvPr>
          <p:cNvSpPr>
            <a:spLocks noGrp="1"/>
          </p:cNvSpPr>
          <p:nvPr>
            <p:ph type="body" sz="half" idx="2"/>
          </p:nvPr>
        </p:nvSpPr>
        <p:spPr/>
        <p:txBody>
          <a:bodyPr/>
          <a:lstStyle/>
          <a:p>
            <a:r>
              <a:rPr lang="en-US" dirty="0"/>
              <a:t>:</a:t>
            </a:r>
          </a:p>
        </p:txBody>
      </p:sp>
      <p:sp>
        <p:nvSpPr>
          <p:cNvPr id="4" name="Content Placeholder 3">
            <a:extLst>
              <a:ext uri="{FF2B5EF4-FFF2-40B4-BE49-F238E27FC236}">
                <a16:creationId xmlns:a16="http://schemas.microsoft.com/office/drawing/2014/main" id="{88D02BCD-1B4A-8C86-719E-B9879E955BBB}"/>
              </a:ext>
            </a:extLst>
          </p:cNvPr>
          <p:cNvSpPr>
            <a:spLocks noGrp="1"/>
          </p:cNvSpPr>
          <p:nvPr>
            <p:ph idx="1"/>
          </p:nvPr>
        </p:nvSpPr>
        <p:spPr/>
        <p:txBody>
          <a:bodyPr/>
          <a:lstStyle/>
          <a:p>
            <a:pPr marL="0" lvl="0" indent="0" algn="l" rtl="0">
              <a:lnSpc>
                <a:spcPct val="100000"/>
              </a:lnSpc>
              <a:spcBef>
                <a:spcPts val="0"/>
              </a:spcBef>
              <a:spcAft>
                <a:spcPts val="0"/>
              </a:spcAft>
              <a:buNone/>
            </a:pPr>
            <a:r>
              <a:rPr lang="en-US" sz="2400" dirty="0">
                <a:solidFill>
                  <a:schemeClr val="dk1"/>
                </a:solidFill>
              </a:rPr>
              <a:t>Students:</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Meet with committee chair prior to first meeting and at any point later</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Review past meeting agendas and minutes </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Speak with constituents to gather info &amp; opinion on committee topics </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Get familiar with the committee terms </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Learn about the members of that committee, consider ways to form connections</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Pre-read the agenda and make sure that you are aware of which sections require student input </a:t>
            </a:r>
          </a:p>
          <a:p>
            <a:endParaRPr lang="en-US" dirty="0"/>
          </a:p>
        </p:txBody>
      </p:sp>
      <p:sp>
        <p:nvSpPr>
          <p:cNvPr id="5" name="Slide Number Placeholder 4">
            <a:extLst>
              <a:ext uri="{FF2B5EF4-FFF2-40B4-BE49-F238E27FC236}">
                <a16:creationId xmlns:a16="http://schemas.microsoft.com/office/drawing/2014/main" id="{1DBDDE38-DB19-08AA-5C5C-2FAB0A9A2C6E}"/>
              </a:ext>
            </a:extLst>
          </p:cNvPr>
          <p:cNvSpPr>
            <a:spLocks noGrp="1"/>
          </p:cNvSpPr>
          <p:nvPr>
            <p:ph type="sldNum" sz="quarter" idx="4"/>
          </p:nvPr>
        </p:nvSpPr>
        <p:spPr/>
        <p:txBody>
          <a:bodyPr/>
          <a:lstStyle/>
          <a:p>
            <a:fld id="{FC94C22D-D015-6649-B5C3-596F33FC97D2}" type="slidenum">
              <a:rPr lang="en-US" smtClean="0"/>
              <a:t>17</a:t>
            </a:fld>
            <a:endParaRPr lang="en-US"/>
          </a:p>
        </p:txBody>
      </p:sp>
    </p:spTree>
    <p:extLst>
      <p:ext uri="{BB962C8B-B14F-4D97-AF65-F5344CB8AC3E}">
        <p14:creationId xmlns:p14="http://schemas.microsoft.com/office/powerpoint/2010/main" val="2530326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98FC9-3734-F078-42CD-2AC02B736D8D}"/>
              </a:ext>
            </a:extLst>
          </p:cNvPr>
          <p:cNvSpPr>
            <a:spLocks noGrp="1"/>
          </p:cNvSpPr>
          <p:nvPr>
            <p:ph type="title"/>
          </p:nvPr>
        </p:nvSpPr>
        <p:spPr>
          <a:xfrm>
            <a:off x="210571" y="1335089"/>
            <a:ext cx="3583461" cy="2650501"/>
          </a:xfrm>
        </p:spPr>
        <p:txBody>
          <a:bodyPr>
            <a:normAutofit fontScale="90000"/>
          </a:bodyPr>
          <a:lstStyle/>
          <a:p>
            <a:r>
              <a:rPr lang="en" dirty="0"/>
              <a:t>Before Meetings:</a:t>
            </a:r>
            <a:br>
              <a:rPr lang="en" dirty="0"/>
            </a:br>
            <a:r>
              <a:rPr lang="en" dirty="0"/>
              <a:t>Increasing &amp; Supporting Student Participation: Faculty</a:t>
            </a:r>
            <a:endParaRPr lang="en-US" dirty="0"/>
          </a:p>
        </p:txBody>
      </p:sp>
      <p:sp>
        <p:nvSpPr>
          <p:cNvPr id="3" name="Text Placeholder 2">
            <a:extLst>
              <a:ext uri="{FF2B5EF4-FFF2-40B4-BE49-F238E27FC236}">
                <a16:creationId xmlns:a16="http://schemas.microsoft.com/office/drawing/2014/main" id="{3E0946B4-FCFA-060B-C981-91EC018166DC}"/>
              </a:ext>
            </a:extLst>
          </p:cNvPr>
          <p:cNvSpPr>
            <a:spLocks noGrp="1"/>
          </p:cNvSpPr>
          <p:nvPr>
            <p:ph type="body" sz="half" idx="2"/>
          </p:nvPr>
        </p:nvSpPr>
        <p:spPr>
          <a:xfrm>
            <a:off x="217946" y="4224130"/>
            <a:ext cx="3583461" cy="1298780"/>
          </a:xfrm>
        </p:spPr>
        <p:txBody>
          <a:bodyPr/>
          <a:lstStyle/>
          <a:p>
            <a:endParaRPr lang="en-US" dirty="0"/>
          </a:p>
        </p:txBody>
      </p:sp>
      <p:sp>
        <p:nvSpPr>
          <p:cNvPr id="4" name="Content Placeholder 3">
            <a:extLst>
              <a:ext uri="{FF2B5EF4-FFF2-40B4-BE49-F238E27FC236}">
                <a16:creationId xmlns:a16="http://schemas.microsoft.com/office/drawing/2014/main" id="{88D02BCD-1B4A-8C86-719E-B9879E955BBB}"/>
              </a:ext>
            </a:extLst>
          </p:cNvPr>
          <p:cNvSpPr>
            <a:spLocks noGrp="1"/>
          </p:cNvSpPr>
          <p:nvPr>
            <p:ph idx="1"/>
          </p:nvPr>
        </p:nvSpPr>
        <p:spPr/>
        <p:txBody>
          <a:bodyPr/>
          <a:lstStyle/>
          <a:p>
            <a:pPr marL="0" lvl="0" indent="0" algn="l" rtl="0">
              <a:lnSpc>
                <a:spcPct val="100000"/>
              </a:lnSpc>
              <a:spcBef>
                <a:spcPts val="800"/>
              </a:spcBef>
              <a:spcAft>
                <a:spcPts val="0"/>
              </a:spcAft>
              <a:buNone/>
            </a:pPr>
            <a:r>
              <a:rPr lang="en-US" sz="2400" dirty="0">
                <a:solidFill>
                  <a:schemeClr val="dk1"/>
                </a:solidFill>
              </a:rPr>
              <a:t>Faculty:</a:t>
            </a:r>
          </a:p>
          <a:p>
            <a:pPr marL="457200" lvl="0" indent="-317500" algn="l" rtl="0">
              <a:lnSpc>
                <a:spcPct val="100000"/>
              </a:lnSpc>
              <a:spcBef>
                <a:spcPts val="800"/>
              </a:spcBef>
              <a:spcAft>
                <a:spcPts val="0"/>
              </a:spcAft>
              <a:buClr>
                <a:schemeClr val="dk1"/>
              </a:buClr>
              <a:buSzPts val="1400"/>
              <a:buChar char="•"/>
            </a:pPr>
            <a:r>
              <a:rPr lang="en-US" sz="2400" dirty="0">
                <a:solidFill>
                  <a:schemeClr val="dk1"/>
                </a:solidFill>
              </a:rPr>
              <a:t>Reach out to student leadership to get contact info for appointed students</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Work with student schedules when scheduling meetings</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Consider being a mentor to students </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Reach out to appointed students, arrange to meet informally</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Offer background &amp; context for committee work</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Offer to review the agenda </a:t>
            </a:r>
          </a:p>
          <a:p>
            <a:pPr marL="457200" lvl="0" indent="-317500" algn="l" rtl="0">
              <a:lnSpc>
                <a:spcPct val="100000"/>
              </a:lnSpc>
              <a:spcBef>
                <a:spcPts val="0"/>
              </a:spcBef>
              <a:spcAft>
                <a:spcPts val="0"/>
              </a:spcAft>
              <a:buClr>
                <a:schemeClr val="dk1"/>
              </a:buClr>
              <a:buSzPts val="1400"/>
              <a:buChar char="•"/>
            </a:pPr>
            <a:r>
              <a:rPr lang="en-US" sz="2400" dirty="0">
                <a:solidFill>
                  <a:schemeClr val="dk1"/>
                </a:solidFill>
              </a:rPr>
              <a:t>Communicate through the students’ medium (not email!): e.g., GroupMe, Instagram</a:t>
            </a:r>
          </a:p>
          <a:p>
            <a:endParaRPr lang="en-US" dirty="0"/>
          </a:p>
        </p:txBody>
      </p:sp>
      <p:sp>
        <p:nvSpPr>
          <p:cNvPr id="5" name="Slide Number Placeholder 4">
            <a:extLst>
              <a:ext uri="{FF2B5EF4-FFF2-40B4-BE49-F238E27FC236}">
                <a16:creationId xmlns:a16="http://schemas.microsoft.com/office/drawing/2014/main" id="{1DBDDE38-DB19-08AA-5C5C-2FAB0A9A2C6E}"/>
              </a:ext>
            </a:extLst>
          </p:cNvPr>
          <p:cNvSpPr>
            <a:spLocks noGrp="1"/>
          </p:cNvSpPr>
          <p:nvPr>
            <p:ph type="sldNum" sz="quarter" idx="4"/>
          </p:nvPr>
        </p:nvSpPr>
        <p:spPr/>
        <p:txBody>
          <a:bodyPr/>
          <a:lstStyle/>
          <a:p>
            <a:fld id="{FC94C22D-D015-6649-B5C3-596F33FC97D2}" type="slidenum">
              <a:rPr lang="en-US" smtClean="0"/>
              <a:t>18</a:t>
            </a:fld>
            <a:endParaRPr lang="en-US"/>
          </a:p>
        </p:txBody>
      </p:sp>
    </p:spTree>
    <p:extLst>
      <p:ext uri="{BB962C8B-B14F-4D97-AF65-F5344CB8AC3E}">
        <p14:creationId xmlns:p14="http://schemas.microsoft.com/office/powerpoint/2010/main" val="3761951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0AE4E-54B0-CD82-4342-56FB153071BB}"/>
              </a:ext>
            </a:extLst>
          </p:cNvPr>
          <p:cNvSpPr>
            <a:spLocks noGrp="1"/>
          </p:cNvSpPr>
          <p:nvPr>
            <p:ph type="title"/>
          </p:nvPr>
        </p:nvSpPr>
        <p:spPr>
          <a:xfrm>
            <a:off x="210571" y="1335089"/>
            <a:ext cx="3583461" cy="2580927"/>
          </a:xfrm>
        </p:spPr>
        <p:txBody>
          <a:bodyPr>
            <a:normAutofit fontScale="90000"/>
          </a:bodyPr>
          <a:lstStyle/>
          <a:p>
            <a:r>
              <a:rPr lang="en" dirty="0"/>
              <a:t>During Meetings:</a:t>
            </a:r>
            <a:br>
              <a:rPr lang="en" dirty="0"/>
            </a:br>
            <a:r>
              <a:rPr lang="en" dirty="0"/>
              <a:t>Increasing &amp; Supporting Student Participation</a:t>
            </a:r>
            <a:endParaRPr lang="en-US" dirty="0"/>
          </a:p>
        </p:txBody>
      </p:sp>
      <p:sp>
        <p:nvSpPr>
          <p:cNvPr id="3" name="Text Placeholder 2">
            <a:extLst>
              <a:ext uri="{FF2B5EF4-FFF2-40B4-BE49-F238E27FC236}">
                <a16:creationId xmlns:a16="http://schemas.microsoft.com/office/drawing/2014/main" id="{04875F46-A5BC-D32F-F416-9CDD375236FA}"/>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BAE49CC3-0BDD-9B12-1434-437671F0CA9D}"/>
              </a:ext>
            </a:extLst>
          </p:cNvPr>
          <p:cNvSpPr>
            <a:spLocks noGrp="1"/>
          </p:cNvSpPr>
          <p:nvPr>
            <p:ph idx="1"/>
          </p:nvPr>
        </p:nvSpPr>
        <p:spPr/>
        <p:txBody>
          <a:bodyPr>
            <a:normAutofit lnSpcReduction="10000"/>
          </a:bodyPr>
          <a:lstStyle/>
          <a:p>
            <a:pPr marL="0" lvl="0" indent="0" algn="l" rtl="0">
              <a:lnSpc>
                <a:spcPct val="115000"/>
              </a:lnSpc>
              <a:spcBef>
                <a:spcPts val="0"/>
              </a:spcBef>
              <a:spcAft>
                <a:spcPts val="0"/>
              </a:spcAft>
              <a:buNone/>
            </a:pPr>
            <a:r>
              <a:rPr lang="en-US" dirty="0">
                <a:solidFill>
                  <a:schemeClr val="dk1"/>
                </a:solidFill>
              </a:rPr>
              <a:t>Students:</a:t>
            </a:r>
          </a:p>
          <a:p>
            <a:pPr marL="457200" lvl="0" indent="-342900" algn="l" rtl="0">
              <a:lnSpc>
                <a:spcPct val="115000"/>
              </a:lnSpc>
              <a:spcBef>
                <a:spcPts val="0"/>
              </a:spcBef>
              <a:spcAft>
                <a:spcPts val="0"/>
              </a:spcAft>
              <a:buClr>
                <a:schemeClr val="dk1"/>
              </a:buClr>
              <a:buSzPts val="1800"/>
              <a:buChar char="●"/>
            </a:pPr>
            <a:r>
              <a:rPr lang="en-US" dirty="0">
                <a:solidFill>
                  <a:schemeClr val="dk1"/>
                </a:solidFill>
              </a:rPr>
              <a:t>Bring something to take notes with!</a:t>
            </a:r>
          </a:p>
          <a:p>
            <a:pPr marL="457200" lvl="0" indent="-342900" algn="l" rtl="0">
              <a:lnSpc>
                <a:spcPct val="115000"/>
              </a:lnSpc>
              <a:spcBef>
                <a:spcPts val="0"/>
              </a:spcBef>
              <a:spcAft>
                <a:spcPts val="0"/>
              </a:spcAft>
              <a:buClr>
                <a:schemeClr val="dk1"/>
              </a:buClr>
              <a:buSzPts val="1800"/>
              <a:buChar char="●"/>
            </a:pPr>
            <a:r>
              <a:rPr lang="en-US" dirty="0">
                <a:solidFill>
                  <a:schemeClr val="dk1"/>
                </a:solidFill>
              </a:rPr>
              <a:t>Questions to ask yourself:</a:t>
            </a:r>
          </a:p>
          <a:p>
            <a:pPr marL="914400" lvl="1" indent="-311150" algn="l" rtl="0">
              <a:lnSpc>
                <a:spcPct val="115000"/>
              </a:lnSpc>
              <a:spcBef>
                <a:spcPts val="0"/>
              </a:spcBef>
              <a:spcAft>
                <a:spcPts val="0"/>
              </a:spcAft>
              <a:buClr>
                <a:schemeClr val="dk1"/>
              </a:buClr>
              <a:buSzPts val="1300"/>
              <a:buChar char="○"/>
            </a:pPr>
            <a:r>
              <a:rPr lang="en-US" sz="1600" dirty="0">
                <a:solidFill>
                  <a:schemeClr val="dk1"/>
                </a:solidFill>
              </a:rPr>
              <a:t>Are there other factors this committee should be considering in their work or discussion?</a:t>
            </a:r>
          </a:p>
          <a:p>
            <a:pPr marL="914400" lvl="1" indent="-311150" algn="l" rtl="0">
              <a:lnSpc>
                <a:spcPct val="115000"/>
              </a:lnSpc>
              <a:spcBef>
                <a:spcPts val="0"/>
              </a:spcBef>
              <a:spcAft>
                <a:spcPts val="0"/>
              </a:spcAft>
              <a:buClr>
                <a:schemeClr val="dk1"/>
              </a:buClr>
              <a:buSzPts val="1300"/>
              <a:buChar char="○"/>
            </a:pPr>
            <a:r>
              <a:rPr lang="en-US" sz="1600" dirty="0">
                <a:solidFill>
                  <a:schemeClr val="dk1"/>
                </a:solidFill>
              </a:rPr>
              <a:t>Is there a different approach I want this committee to consider?</a:t>
            </a:r>
          </a:p>
          <a:p>
            <a:pPr marL="914400" lvl="1" indent="-311150" algn="l" rtl="0">
              <a:lnSpc>
                <a:spcPct val="115000"/>
              </a:lnSpc>
              <a:spcBef>
                <a:spcPts val="0"/>
              </a:spcBef>
              <a:spcAft>
                <a:spcPts val="0"/>
              </a:spcAft>
              <a:buClr>
                <a:schemeClr val="dk1"/>
              </a:buClr>
              <a:buSzPts val="1300"/>
              <a:buChar char="○"/>
            </a:pPr>
            <a:r>
              <a:rPr lang="en-US" sz="1600" dirty="0">
                <a:solidFill>
                  <a:schemeClr val="dk1"/>
                </a:solidFill>
              </a:rPr>
              <a:t>Is there any background knowledge I am lacking in the discussion that I need to ask about? </a:t>
            </a:r>
          </a:p>
          <a:p>
            <a:pPr marL="914400" lvl="1" indent="-311150" algn="l" rtl="0">
              <a:lnSpc>
                <a:spcPct val="115000"/>
              </a:lnSpc>
              <a:spcBef>
                <a:spcPts val="0"/>
              </a:spcBef>
              <a:spcAft>
                <a:spcPts val="0"/>
              </a:spcAft>
              <a:buClr>
                <a:schemeClr val="dk1"/>
              </a:buClr>
              <a:buSzPts val="1300"/>
              <a:buChar char="○"/>
            </a:pPr>
            <a:r>
              <a:rPr lang="en-US" sz="1600" dirty="0">
                <a:solidFill>
                  <a:schemeClr val="dk1"/>
                </a:solidFill>
              </a:rPr>
              <a:t>Are there any assumptions the committee is making about the student perspective that is incorrect and which I need to give my input on?</a:t>
            </a:r>
          </a:p>
          <a:p>
            <a:pPr marL="914400" lvl="1" indent="-311150" algn="l" rtl="0">
              <a:lnSpc>
                <a:spcPct val="115000"/>
              </a:lnSpc>
              <a:spcBef>
                <a:spcPts val="0"/>
              </a:spcBef>
              <a:spcAft>
                <a:spcPts val="0"/>
              </a:spcAft>
              <a:buClr>
                <a:schemeClr val="dk1"/>
              </a:buClr>
              <a:buSzPts val="1300"/>
              <a:buChar char="○"/>
            </a:pPr>
            <a:r>
              <a:rPr lang="en-US" sz="1600" dirty="0">
                <a:solidFill>
                  <a:schemeClr val="dk1"/>
                </a:solidFill>
              </a:rPr>
              <a:t>How can I address the student issues that are coming up in my committee’s work?</a:t>
            </a:r>
          </a:p>
          <a:p>
            <a:pPr marL="914400" lvl="1" indent="-311150" algn="l" rtl="0">
              <a:lnSpc>
                <a:spcPct val="115000"/>
              </a:lnSpc>
              <a:spcBef>
                <a:spcPts val="0"/>
              </a:spcBef>
              <a:spcAft>
                <a:spcPts val="0"/>
              </a:spcAft>
              <a:buClr>
                <a:schemeClr val="dk1"/>
              </a:buClr>
              <a:buSzPts val="1300"/>
              <a:buChar char="○"/>
            </a:pPr>
            <a:r>
              <a:rPr lang="en-US" sz="1600" dirty="0">
                <a:solidFill>
                  <a:schemeClr val="dk1"/>
                </a:solidFill>
              </a:rPr>
              <a:t>Is there information or decisions I need to take back to my SBA?</a:t>
            </a:r>
          </a:p>
          <a:p>
            <a:pPr marL="457200" lvl="0" indent="-330200" algn="l" rtl="0">
              <a:lnSpc>
                <a:spcPct val="115000"/>
              </a:lnSpc>
              <a:spcBef>
                <a:spcPts val="0"/>
              </a:spcBef>
              <a:spcAft>
                <a:spcPts val="0"/>
              </a:spcAft>
              <a:buClr>
                <a:schemeClr val="dk1"/>
              </a:buClr>
              <a:buSzPts val="1600"/>
              <a:buChar char="●"/>
            </a:pPr>
            <a:r>
              <a:rPr lang="en-US" dirty="0">
                <a:solidFill>
                  <a:schemeClr val="dk1"/>
                </a:solidFill>
              </a:rPr>
              <a:t>Don’t forget to ask questions! Your voice and perspective are valuable!</a:t>
            </a:r>
          </a:p>
          <a:p>
            <a:endParaRPr lang="en-US" dirty="0"/>
          </a:p>
        </p:txBody>
      </p:sp>
      <p:sp>
        <p:nvSpPr>
          <p:cNvPr id="5" name="Slide Number Placeholder 4">
            <a:extLst>
              <a:ext uri="{FF2B5EF4-FFF2-40B4-BE49-F238E27FC236}">
                <a16:creationId xmlns:a16="http://schemas.microsoft.com/office/drawing/2014/main" id="{4EAD2FB6-8435-6D71-B595-C4160CFB7FC5}"/>
              </a:ext>
            </a:extLst>
          </p:cNvPr>
          <p:cNvSpPr>
            <a:spLocks noGrp="1"/>
          </p:cNvSpPr>
          <p:nvPr>
            <p:ph type="sldNum" sz="quarter" idx="4"/>
          </p:nvPr>
        </p:nvSpPr>
        <p:spPr/>
        <p:txBody>
          <a:bodyPr/>
          <a:lstStyle/>
          <a:p>
            <a:fld id="{FC94C22D-D015-6649-B5C3-596F33FC97D2}" type="slidenum">
              <a:rPr lang="en-US" smtClean="0"/>
              <a:t>19</a:t>
            </a:fld>
            <a:endParaRPr lang="en-US"/>
          </a:p>
        </p:txBody>
      </p:sp>
    </p:spTree>
    <p:extLst>
      <p:ext uri="{BB962C8B-B14F-4D97-AF65-F5344CB8AC3E}">
        <p14:creationId xmlns:p14="http://schemas.microsoft.com/office/powerpoint/2010/main" val="177774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E1B9C-A046-1903-8215-BDF3AFDAC7E5}"/>
              </a:ext>
            </a:extLst>
          </p:cNvPr>
          <p:cNvSpPr>
            <a:spLocks noGrp="1"/>
          </p:cNvSpPr>
          <p:nvPr>
            <p:ph type="title"/>
          </p:nvPr>
        </p:nvSpPr>
        <p:spPr/>
        <p:txBody>
          <a:bodyPr/>
          <a:lstStyle/>
          <a:p>
            <a:r>
              <a:rPr lang="en-US" dirty="0"/>
              <a:t>Presenters</a:t>
            </a:r>
          </a:p>
        </p:txBody>
      </p:sp>
      <p:sp>
        <p:nvSpPr>
          <p:cNvPr id="3" name="Text Placeholder 2">
            <a:extLst>
              <a:ext uri="{FF2B5EF4-FFF2-40B4-BE49-F238E27FC236}">
                <a16:creationId xmlns:a16="http://schemas.microsoft.com/office/drawing/2014/main" id="{4BE6EE46-D86C-FAA1-1F56-334C8F3707CE}"/>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255EDD67-CDC9-6652-512D-FB9F17C3F9EB}"/>
              </a:ext>
            </a:extLst>
          </p:cNvPr>
          <p:cNvSpPr>
            <a:spLocks noGrp="1"/>
          </p:cNvSpPr>
          <p:nvPr>
            <p:ph idx="1"/>
          </p:nvPr>
        </p:nvSpPr>
        <p:spPr/>
        <p:txBody>
          <a:bodyPr anchor="ctr">
            <a:normAutofit/>
          </a:bodyPr>
          <a:lstStyle/>
          <a:p>
            <a:pPr marL="0" indent="0" algn="ctr">
              <a:buNone/>
            </a:pPr>
            <a:r>
              <a:rPr lang="en-US" sz="2800" dirty="0"/>
              <a:t>Dani Silva, SSCCC Incoming Vice President of Communications</a:t>
            </a:r>
          </a:p>
          <a:p>
            <a:pPr marL="0" indent="0" algn="ctr">
              <a:buNone/>
            </a:pPr>
            <a:r>
              <a:rPr lang="en-US" sz="2800" dirty="0"/>
              <a:t>Carlos R. Guerrero, South Rep.</a:t>
            </a:r>
          </a:p>
          <a:p>
            <a:pPr marL="0" indent="0" algn="ctr">
              <a:buNone/>
            </a:pPr>
            <a:r>
              <a:rPr lang="en-US" sz="2800" dirty="0"/>
              <a:t>Erik Reese, Area C Rep.</a:t>
            </a:r>
          </a:p>
        </p:txBody>
      </p:sp>
      <p:sp>
        <p:nvSpPr>
          <p:cNvPr id="5" name="Slide Number Placeholder 4">
            <a:extLst>
              <a:ext uri="{FF2B5EF4-FFF2-40B4-BE49-F238E27FC236}">
                <a16:creationId xmlns:a16="http://schemas.microsoft.com/office/drawing/2014/main" id="{DE7BC8A5-4221-036D-91AE-4D7DC70CB88F}"/>
              </a:ext>
            </a:extLst>
          </p:cNvPr>
          <p:cNvSpPr>
            <a:spLocks noGrp="1"/>
          </p:cNvSpPr>
          <p:nvPr>
            <p:ph type="sldNum" sz="quarter" idx="4"/>
          </p:nvPr>
        </p:nvSpPr>
        <p:spPr/>
        <p:txBody>
          <a:bodyPr/>
          <a:lstStyle/>
          <a:p>
            <a:fld id="{FC94C22D-D015-6649-B5C3-596F33FC97D2}" type="slidenum">
              <a:rPr lang="en-US" smtClean="0"/>
              <a:t>2</a:t>
            </a:fld>
            <a:endParaRPr lang="en-US"/>
          </a:p>
        </p:txBody>
      </p:sp>
    </p:spTree>
    <p:extLst>
      <p:ext uri="{BB962C8B-B14F-4D97-AF65-F5344CB8AC3E}">
        <p14:creationId xmlns:p14="http://schemas.microsoft.com/office/powerpoint/2010/main" val="3554682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A775B-6780-1BDE-3BCE-748D1EAEFBA7}"/>
              </a:ext>
            </a:extLst>
          </p:cNvPr>
          <p:cNvSpPr>
            <a:spLocks noGrp="1"/>
          </p:cNvSpPr>
          <p:nvPr>
            <p:ph type="title"/>
          </p:nvPr>
        </p:nvSpPr>
        <p:spPr>
          <a:xfrm>
            <a:off x="210571" y="1335089"/>
            <a:ext cx="3583461" cy="2491475"/>
          </a:xfrm>
        </p:spPr>
        <p:txBody>
          <a:bodyPr>
            <a:normAutofit fontScale="90000"/>
          </a:bodyPr>
          <a:lstStyle/>
          <a:p>
            <a:r>
              <a:rPr lang="en" dirty="0"/>
              <a:t>After Meetings:</a:t>
            </a:r>
            <a:br>
              <a:rPr lang="en" dirty="0"/>
            </a:br>
            <a:r>
              <a:rPr lang="en" dirty="0"/>
              <a:t>Increasing &amp; Supporting Student Participation</a:t>
            </a:r>
            <a:endParaRPr lang="en-US" dirty="0"/>
          </a:p>
        </p:txBody>
      </p:sp>
      <p:sp>
        <p:nvSpPr>
          <p:cNvPr id="3" name="Text Placeholder 2">
            <a:extLst>
              <a:ext uri="{FF2B5EF4-FFF2-40B4-BE49-F238E27FC236}">
                <a16:creationId xmlns:a16="http://schemas.microsoft.com/office/drawing/2014/main" id="{B968755A-4676-F0FA-AADA-EDB81D644264}"/>
              </a:ext>
            </a:extLst>
          </p:cNvPr>
          <p:cNvSpPr>
            <a:spLocks noGrp="1"/>
          </p:cNvSpPr>
          <p:nvPr>
            <p:ph type="body" sz="half" idx="2"/>
          </p:nvPr>
        </p:nvSpPr>
        <p:spPr>
          <a:xfrm>
            <a:off x="217946" y="4055164"/>
            <a:ext cx="3583461" cy="1467745"/>
          </a:xfrm>
        </p:spPr>
        <p:txBody>
          <a:bodyPr/>
          <a:lstStyle/>
          <a:p>
            <a:endParaRPr lang="en-US" dirty="0"/>
          </a:p>
        </p:txBody>
      </p:sp>
      <p:sp>
        <p:nvSpPr>
          <p:cNvPr id="4" name="Content Placeholder 3">
            <a:extLst>
              <a:ext uri="{FF2B5EF4-FFF2-40B4-BE49-F238E27FC236}">
                <a16:creationId xmlns:a16="http://schemas.microsoft.com/office/drawing/2014/main" id="{0476CB3B-1274-143C-FC44-A2876A42A414}"/>
              </a:ext>
            </a:extLst>
          </p:cNvPr>
          <p:cNvSpPr>
            <a:spLocks noGrp="1"/>
          </p:cNvSpPr>
          <p:nvPr>
            <p:ph idx="1"/>
          </p:nvPr>
        </p:nvSpPr>
        <p:spPr/>
        <p:txBody>
          <a:bodyPr>
            <a:normAutofit/>
          </a:bodyPr>
          <a:lstStyle/>
          <a:p>
            <a:pPr marL="457200" lvl="0" indent="-342900" algn="l" rtl="0">
              <a:lnSpc>
                <a:spcPct val="115000"/>
              </a:lnSpc>
              <a:spcBef>
                <a:spcPts val="0"/>
              </a:spcBef>
              <a:spcAft>
                <a:spcPts val="0"/>
              </a:spcAft>
              <a:buClr>
                <a:srgbClr val="595959"/>
              </a:buClr>
              <a:buSzPts val="1800"/>
              <a:buChar char="●"/>
            </a:pPr>
            <a:r>
              <a:rPr lang="en-US" dirty="0">
                <a:solidFill>
                  <a:srgbClr val="595959"/>
                </a:solidFill>
              </a:rPr>
              <a:t>Report back to your student leadership </a:t>
            </a:r>
          </a:p>
          <a:p>
            <a:pPr marL="914400" lvl="1" indent="-317500" algn="l" rtl="0">
              <a:lnSpc>
                <a:spcPct val="115000"/>
              </a:lnSpc>
              <a:spcBef>
                <a:spcPts val="0"/>
              </a:spcBef>
              <a:spcAft>
                <a:spcPts val="0"/>
              </a:spcAft>
              <a:buClr>
                <a:srgbClr val="595959"/>
              </a:buClr>
              <a:buSzPts val="1400"/>
              <a:buChar char="○"/>
            </a:pPr>
            <a:r>
              <a:rPr lang="en-US" sz="1400" dirty="0">
                <a:solidFill>
                  <a:srgbClr val="595959"/>
                </a:solidFill>
              </a:rPr>
              <a:t>Identify which information should be brought back to your peers </a:t>
            </a:r>
          </a:p>
          <a:p>
            <a:pPr marL="914400" lvl="1" indent="-317500" algn="l" rtl="0">
              <a:lnSpc>
                <a:spcPct val="115000"/>
              </a:lnSpc>
              <a:spcBef>
                <a:spcPts val="0"/>
              </a:spcBef>
              <a:spcAft>
                <a:spcPts val="0"/>
              </a:spcAft>
              <a:buClr>
                <a:srgbClr val="595959"/>
              </a:buClr>
              <a:buSzPts val="1400"/>
              <a:buChar char="○"/>
            </a:pPr>
            <a:r>
              <a:rPr lang="en-US" sz="1400" dirty="0">
                <a:solidFill>
                  <a:srgbClr val="595959"/>
                </a:solidFill>
              </a:rPr>
              <a:t>Identify which topics require further action by student leadership</a:t>
            </a:r>
          </a:p>
          <a:p>
            <a:pPr marL="457200" lvl="0" indent="-342900" algn="l" rtl="0">
              <a:lnSpc>
                <a:spcPct val="115000"/>
              </a:lnSpc>
              <a:spcBef>
                <a:spcPts val="0"/>
              </a:spcBef>
              <a:spcAft>
                <a:spcPts val="0"/>
              </a:spcAft>
              <a:buClr>
                <a:srgbClr val="595959"/>
              </a:buClr>
              <a:buSzPts val="1800"/>
              <a:buChar char="●"/>
            </a:pPr>
            <a:r>
              <a:rPr lang="en-US" dirty="0">
                <a:solidFill>
                  <a:srgbClr val="595959"/>
                </a:solidFill>
              </a:rPr>
              <a:t>Continue to attend future meetings, remain engaged, and regularly communicate with the chair of your committee</a:t>
            </a:r>
          </a:p>
          <a:p>
            <a:pPr marL="457200" lvl="0" indent="-342900" algn="l" rtl="0">
              <a:lnSpc>
                <a:spcPct val="115000"/>
              </a:lnSpc>
              <a:spcBef>
                <a:spcPts val="0"/>
              </a:spcBef>
              <a:spcAft>
                <a:spcPts val="0"/>
              </a:spcAft>
              <a:buClr>
                <a:srgbClr val="595959"/>
              </a:buClr>
              <a:buSzPts val="1800"/>
              <a:buChar char="●"/>
            </a:pPr>
            <a:r>
              <a:rPr lang="en-US" dirty="0">
                <a:solidFill>
                  <a:srgbClr val="595959"/>
                </a:solidFill>
              </a:rPr>
              <a:t>Keep an alternate representative ready in the case you are not able to attend a committee meeting</a:t>
            </a:r>
          </a:p>
          <a:p>
            <a:pPr marL="457200" lvl="0" indent="-342900" algn="l" rtl="0">
              <a:lnSpc>
                <a:spcPct val="115000"/>
              </a:lnSpc>
              <a:spcBef>
                <a:spcPts val="0"/>
              </a:spcBef>
              <a:spcAft>
                <a:spcPts val="0"/>
              </a:spcAft>
              <a:buClr>
                <a:srgbClr val="595959"/>
              </a:buClr>
              <a:buSzPts val="1800"/>
              <a:buChar char="●"/>
            </a:pPr>
            <a:r>
              <a:rPr lang="en-US" dirty="0">
                <a:solidFill>
                  <a:srgbClr val="595959"/>
                </a:solidFill>
              </a:rPr>
              <a:t>Inform the alternate representative of anything pertinent to the committee </a:t>
            </a:r>
          </a:p>
          <a:p>
            <a:pPr marL="457200" lvl="0" indent="-342900" algn="l" rtl="0">
              <a:lnSpc>
                <a:spcPct val="115000"/>
              </a:lnSpc>
              <a:spcBef>
                <a:spcPts val="0"/>
              </a:spcBef>
              <a:spcAft>
                <a:spcPts val="0"/>
              </a:spcAft>
              <a:buClr>
                <a:srgbClr val="595959"/>
              </a:buClr>
              <a:buSzPts val="1800"/>
              <a:buChar char="●"/>
            </a:pPr>
            <a:r>
              <a:rPr lang="en-US" dirty="0">
                <a:solidFill>
                  <a:srgbClr val="595959"/>
                </a:solidFill>
              </a:rPr>
              <a:t>Follow-up with chair or a committee member if you miss a meeting</a:t>
            </a:r>
          </a:p>
          <a:p>
            <a:pPr marL="457200" lvl="0" indent="-342900" algn="l" rtl="0">
              <a:lnSpc>
                <a:spcPct val="115000"/>
              </a:lnSpc>
              <a:spcBef>
                <a:spcPts val="0"/>
              </a:spcBef>
              <a:spcAft>
                <a:spcPts val="0"/>
              </a:spcAft>
              <a:buClr>
                <a:srgbClr val="595959"/>
              </a:buClr>
              <a:buSzPts val="1800"/>
              <a:buChar char="●"/>
            </a:pPr>
            <a:r>
              <a:rPr lang="en-US" dirty="0">
                <a:solidFill>
                  <a:srgbClr val="595959"/>
                </a:solidFill>
              </a:rPr>
              <a:t>Prepare for the next meeting! </a:t>
            </a:r>
            <a:endParaRPr lang="en-US" dirty="0"/>
          </a:p>
          <a:p>
            <a:endParaRPr lang="en-US" dirty="0"/>
          </a:p>
        </p:txBody>
      </p:sp>
      <p:sp>
        <p:nvSpPr>
          <p:cNvPr id="5" name="Slide Number Placeholder 4">
            <a:extLst>
              <a:ext uri="{FF2B5EF4-FFF2-40B4-BE49-F238E27FC236}">
                <a16:creationId xmlns:a16="http://schemas.microsoft.com/office/drawing/2014/main" id="{22554771-5D75-31FC-E355-991A0A4256FC}"/>
              </a:ext>
            </a:extLst>
          </p:cNvPr>
          <p:cNvSpPr>
            <a:spLocks noGrp="1"/>
          </p:cNvSpPr>
          <p:nvPr>
            <p:ph type="sldNum" sz="quarter" idx="4"/>
          </p:nvPr>
        </p:nvSpPr>
        <p:spPr/>
        <p:txBody>
          <a:bodyPr/>
          <a:lstStyle/>
          <a:p>
            <a:fld id="{FC94C22D-D015-6649-B5C3-596F33FC97D2}" type="slidenum">
              <a:rPr lang="en-US" smtClean="0"/>
              <a:t>20</a:t>
            </a:fld>
            <a:endParaRPr lang="en-US"/>
          </a:p>
        </p:txBody>
      </p:sp>
    </p:spTree>
    <p:extLst>
      <p:ext uri="{BB962C8B-B14F-4D97-AF65-F5344CB8AC3E}">
        <p14:creationId xmlns:p14="http://schemas.microsoft.com/office/powerpoint/2010/main" val="1745763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719D5-A99C-7D78-46B3-582590D3EE6F}"/>
              </a:ext>
            </a:extLst>
          </p:cNvPr>
          <p:cNvSpPr>
            <a:spLocks noGrp="1"/>
          </p:cNvSpPr>
          <p:nvPr>
            <p:ph type="title"/>
          </p:nvPr>
        </p:nvSpPr>
        <p:spPr/>
        <p:txBody>
          <a:bodyPr/>
          <a:lstStyle/>
          <a:p>
            <a:r>
              <a:rPr lang="en-US" dirty="0"/>
              <a:t>Relationship Basics</a:t>
            </a:r>
          </a:p>
        </p:txBody>
      </p:sp>
      <p:sp>
        <p:nvSpPr>
          <p:cNvPr id="3" name="Text Placeholder 2">
            <a:extLst>
              <a:ext uri="{FF2B5EF4-FFF2-40B4-BE49-F238E27FC236}">
                <a16:creationId xmlns:a16="http://schemas.microsoft.com/office/drawing/2014/main" id="{49D5DE08-D597-6C54-DB11-4EA1BF449DC3}"/>
              </a:ext>
            </a:extLst>
          </p:cNvPr>
          <p:cNvSpPr>
            <a:spLocks noGrp="1"/>
          </p:cNvSpPr>
          <p:nvPr>
            <p:ph type="body" sz="half" idx="2"/>
          </p:nvPr>
        </p:nvSpPr>
        <p:spPr/>
        <p:txBody>
          <a:bodyPr/>
          <a:lstStyle/>
          <a:p>
            <a:endParaRPr lang="en-US" dirty="0"/>
          </a:p>
        </p:txBody>
      </p:sp>
      <p:sp>
        <p:nvSpPr>
          <p:cNvPr id="4" name="Content Placeholder 3">
            <a:extLst>
              <a:ext uri="{FF2B5EF4-FFF2-40B4-BE49-F238E27FC236}">
                <a16:creationId xmlns:a16="http://schemas.microsoft.com/office/drawing/2014/main" id="{C2A51174-2227-BEC9-5C74-EA4E4D0C5C8F}"/>
              </a:ext>
            </a:extLst>
          </p:cNvPr>
          <p:cNvSpPr>
            <a:spLocks noGrp="1"/>
          </p:cNvSpPr>
          <p:nvPr>
            <p:ph idx="1"/>
          </p:nvPr>
        </p:nvSpPr>
        <p:spPr/>
        <p:txBody>
          <a:bodyPr/>
          <a:lstStyle/>
          <a:p>
            <a:r>
              <a:rPr lang="en-US" dirty="0"/>
              <a:t>Assume good intent</a:t>
            </a:r>
          </a:p>
          <a:p>
            <a:r>
              <a:rPr lang="en-US" dirty="0"/>
              <a:t>Be open to diverse views</a:t>
            </a:r>
          </a:p>
          <a:p>
            <a:r>
              <a:rPr lang="en-US" dirty="0"/>
              <a:t>Listen</a:t>
            </a:r>
          </a:p>
          <a:p>
            <a:r>
              <a:rPr lang="en-US" dirty="0"/>
              <a:t>Be willing to compromise</a:t>
            </a:r>
          </a:p>
        </p:txBody>
      </p:sp>
      <p:sp>
        <p:nvSpPr>
          <p:cNvPr id="5" name="Slide Number Placeholder 4">
            <a:extLst>
              <a:ext uri="{FF2B5EF4-FFF2-40B4-BE49-F238E27FC236}">
                <a16:creationId xmlns:a16="http://schemas.microsoft.com/office/drawing/2014/main" id="{E9BDB416-C74C-7E30-9DD7-3D52DC5DAC22}"/>
              </a:ext>
            </a:extLst>
          </p:cNvPr>
          <p:cNvSpPr>
            <a:spLocks noGrp="1"/>
          </p:cNvSpPr>
          <p:nvPr>
            <p:ph type="sldNum" sz="quarter" idx="4"/>
          </p:nvPr>
        </p:nvSpPr>
        <p:spPr/>
        <p:txBody>
          <a:bodyPr/>
          <a:lstStyle/>
          <a:p>
            <a:fld id="{FC94C22D-D015-6649-B5C3-596F33FC97D2}" type="slidenum">
              <a:rPr lang="en-US" smtClean="0"/>
              <a:t>21</a:t>
            </a:fld>
            <a:endParaRPr lang="en-US"/>
          </a:p>
        </p:txBody>
      </p:sp>
    </p:spTree>
    <p:extLst>
      <p:ext uri="{BB962C8B-B14F-4D97-AF65-F5344CB8AC3E}">
        <p14:creationId xmlns:p14="http://schemas.microsoft.com/office/powerpoint/2010/main" val="2204063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B6878-8ADE-1A94-91EE-4D7A52D8D876}"/>
              </a:ext>
            </a:extLst>
          </p:cNvPr>
          <p:cNvSpPr>
            <a:spLocks noGrp="1"/>
          </p:cNvSpPr>
          <p:nvPr>
            <p:ph type="title"/>
          </p:nvPr>
        </p:nvSpPr>
        <p:spPr/>
        <p:txBody>
          <a:bodyPr/>
          <a:lstStyle/>
          <a:p>
            <a:r>
              <a:rPr lang="en-US" dirty="0"/>
              <a:t>At the End of the Day…</a:t>
            </a:r>
          </a:p>
        </p:txBody>
      </p:sp>
      <p:sp>
        <p:nvSpPr>
          <p:cNvPr id="3" name="Text Placeholder 2">
            <a:extLst>
              <a:ext uri="{FF2B5EF4-FFF2-40B4-BE49-F238E27FC236}">
                <a16:creationId xmlns:a16="http://schemas.microsoft.com/office/drawing/2014/main" id="{DAB863C7-9ED4-4240-8650-3EABDDF53AA1}"/>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A477AD11-2C94-F76C-25F5-7B511E9E260B}"/>
              </a:ext>
            </a:extLst>
          </p:cNvPr>
          <p:cNvSpPr>
            <a:spLocks noGrp="1"/>
          </p:cNvSpPr>
          <p:nvPr>
            <p:ph idx="1"/>
          </p:nvPr>
        </p:nvSpPr>
        <p:spPr/>
        <p:txBody>
          <a:bodyPr anchor="ctr"/>
          <a:lstStyle/>
          <a:p>
            <a:pPr marL="371475" indent="-342900">
              <a:spcBef>
                <a:spcPts val="0"/>
              </a:spcBef>
              <a:buSzPts val="3000"/>
            </a:pPr>
            <a:r>
              <a:rPr lang="en-US" sz="2400" dirty="0"/>
              <a:t>Mutual understanding of roles/responsibilities and </a:t>
            </a:r>
            <a:r>
              <a:rPr lang="en-US" sz="2400" i="1" dirty="0"/>
              <a:t>genuine</a:t>
            </a:r>
            <a:r>
              <a:rPr lang="en-US" sz="2400" dirty="0"/>
              <a:t> respect</a:t>
            </a:r>
          </a:p>
          <a:p>
            <a:pPr marL="28575" indent="0">
              <a:spcBef>
                <a:spcPts val="0"/>
              </a:spcBef>
              <a:buSzPts val="3000"/>
              <a:buNone/>
            </a:pPr>
            <a:endParaRPr lang="en-US" sz="2400" dirty="0"/>
          </a:p>
          <a:p>
            <a:pPr marL="371475" indent="-342900">
              <a:spcBef>
                <a:spcPts val="0"/>
              </a:spcBef>
              <a:buSzPts val="3000"/>
            </a:pPr>
            <a:r>
              <a:rPr lang="en-US" sz="2400" dirty="0"/>
              <a:t>Inclusivity, transparency, diplomacy</a:t>
            </a:r>
          </a:p>
          <a:p>
            <a:endParaRPr lang="en-US" dirty="0"/>
          </a:p>
        </p:txBody>
      </p:sp>
      <p:sp>
        <p:nvSpPr>
          <p:cNvPr id="5" name="Slide Number Placeholder 4">
            <a:extLst>
              <a:ext uri="{FF2B5EF4-FFF2-40B4-BE49-F238E27FC236}">
                <a16:creationId xmlns:a16="http://schemas.microsoft.com/office/drawing/2014/main" id="{3D176FDB-9CEC-7EA5-28AC-5B810AC0E889}"/>
              </a:ext>
            </a:extLst>
          </p:cNvPr>
          <p:cNvSpPr>
            <a:spLocks noGrp="1"/>
          </p:cNvSpPr>
          <p:nvPr>
            <p:ph type="sldNum" sz="quarter" idx="4"/>
          </p:nvPr>
        </p:nvSpPr>
        <p:spPr/>
        <p:txBody>
          <a:bodyPr/>
          <a:lstStyle/>
          <a:p>
            <a:fld id="{FC94C22D-D015-6649-B5C3-596F33FC97D2}" type="slidenum">
              <a:rPr lang="en-US" smtClean="0"/>
              <a:t>22</a:t>
            </a:fld>
            <a:endParaRPr lang="en-US"/>
          </a:p>
        </p:txBody>
      </p:sp>
    </p:spTree>
    <p:extLst>
      <p:ext uri="{BB962C8B-B14F-4D97-AF65-F5344CB8AC3E}">
        <p14:creationId xmlns:p14="http://schemas.microsoft.com/office/powerpoint/2010/main" val="3541814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AF765-79EB-76A4-D49B-2C5D5BCDF058}"/>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Effective Relationships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are CRUCIAL!</a:t>
            </a:r>
            <a:endParaRPr lang="en-US" dirty="0"/>
          </a:p>
        </p:txBody>
      </p:sp>
      <p:sp>
        <p:nvSpPr>
          <p:cNvPr id="3" name="Text Placeholder 2">
            <a:extLst>
              <a:ext uri="{FF2B5EF4-FFF2-40B4-BE49-F238E27FC236}">
                <a16:creationId xmlns:a16="http://schemas.microsoft.com/office/drawing/2014/main" id="{CDD23FD5-D8BB-DE28-8E4A-3F1C97077A49}"/>
              </a:ext>
            </a:extLst>
          </p:cNvPr>
          <p:cNvSpPr>
            <a:spLocks noGrp="1"/>
          </p:cNvSpPr>
          <p:nvPr>
            <p:ph type="body" sz="half" idx="2"/>
          </p:nvPr>
        </p:nvSpPr>
        <p:spPr/>
        <p:txBody>
          <a:bodyPr/>
          <a:lstStyle/>
          <a:p>
            <a:r>
              <a:rPr lang="en-US" dirty="0"/>
              <a:t>What are your effective practices for relationship building and collaboration?</a:t>
            </a:r>
          </a:p>
          <a:p>
            <a:endParaRPr lang="en-US" dirty="0"/>
          </a:p>
        </p:txBody>
      </p:sp>
      <p:sp>
        <p:nvSpPr>
          <p:cNvPr id="5" name="Slide Number Placeholder 4">
            <a:extLst>
              <a:ext uri="{FF2B5EF4-FFF2-40B4-BE49-F238E27FC236}">
                <a16:creationId xmlns:a16="http://schemas.microsoft.com/office/drawing/2014/main" id="{82F78C7C-ABD9-DEE7-CB85-877AB8519AF6}"/>
              </a:ext>
            </a:extLst>
          </p:cNvPr>
          <p:cNvSpPr>
            <a:spLocks noGrp="1"/>
          </p:cNvSpPr>
          <p:nvPr>
            <p:ph type="sldNum" sz="quarter" idx="4"/>
          </p:nvPr>
        </p:nvSpPr>
        <p:spPr/>
        <p:txBody>
          <a:bodyPr/>
          <a:lstStyle/>
          <a:p>
            <a:fld id="{FC94C22D-D015-6649-B5C3-596F33FC97D2}" type="slidenum">
              <a:rPr lang="en-US" smtClean="0"/>
              <a:t>23</a:t>
            </a:fld>
            <a:endParaRPr lang="en-US"/>
          </a:p>
        </p:txBody>
      </p:sp>
      <p:pic>
        <p:nvPicPr>
          <p:cNvPr id="6" name="Content Placeholder 5" descr="A groups of people forming a handshake&#10;">
            <a:extLst>
              <a:ext uri="{FF2B5EF4-FFF2-40B4-BE49-F238E27FC236}">
                <a16:creationId xmlns:a16="http://schemas.microsoft.com/office/drawing/2014/main" id="{AB27AC7F-F837-AE2D-0FF3-C994FC6B8924}"/>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895056" y="1564481"/>
            <a:ext cx="5791200" cy="4203700"/>
          </a:xfrm>
          <a:prstGeom prst="rect">
            <a:avLst/>
          </a:prstGeom>
        </p:spPr>
      </p:pic>
    </p:spTree>
    <p:extLst>
      <p:ext uri="{BB962C8B-B14F-4D97-AF65-F5344CB8AC3E}">
        <p14:creationId xmlns:p14="http://schemas.microsoft.com/office/powerpoint/2010/main" val="2480699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7287-39E3-B42A-F0F7-3D0A40BA54A5}"/>
              </a:ext>
            </a:extLst>
          </p:cNvPr>
          <p:cNvSpPr>
            <a:spLocks noGrp="1"/>
          </p:cNvSpPr>
          <p:nvPr>
            <p:ph type="title"/>
          </p:nvPr>
        </p:nvSpPr>
        <p:spPr/>
        <p:txBody>
          <a:bodyPr/>
          <a:lstStyle/>
          <a:p>
            <a:r>
              <a:rPr lang="en-US" dirty="0"/>
              <a:t>Questions</a:t>
            </a:r>
            <a:br>
              <a:rPr lang="en-US" dirty="0"/>
            </a:br>
            <a:r>
              <a:rPr lang="en-US" dirty="0"/>
              <a:t>&amp;</a:t>
            </a:r>
            <a:br>
              <a:rPr lang="en-US" dirty="0"/>
            </a:br>
            <a:r>
              <a:rPr lang="en-US" dirty="0"/>
              <a:t>Resources</a:t>
            </a:r>
          </a:p>
        </p:txBody>
      </p:sp>
      <p:sp>
        <p:nvSpPr>
          <p:cNvPr id="3" name="Text Placeholder 2">
            <a:extLst>
              <a:ext uri="{FF2B5EF4-FFF2-40B4-BE49-F238E27FC236}">
                <a16:creationId xmlns:a16="http://schemas.microsoft.com/office/drawing/2014/main" id="{52BB6CCD-F4D1-1D3B-248C-A2E50551B169}"/>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6AF4A3DE-2050-7A5D-319F-2DDF777161CD}"/>
              </a:ext>
            </a:extLst>
          </p:cNvPr>
          <p:cNvSpPr>
            <a:spLocks noGrp="1"/>
          </p:cNvSpPr>
          <p:nvPr>
            <p:ph idx="1"/>
          </p:nvPr>
        </p:nvSpPr>
        <p:spPr/>
        <p:txBody>
          <a:bodyPr>
            <a:normAutofit fontScale="92500"/>
          </a:bodyPr>
          <a:lstStyle/>
          <a:p>
            <a:pPr marL="0" lvl="0" indent="0" algn="l" rtl="0">
              <a:lnSpc>
                <a:spcPct val="115000"/>
              </a:lnSpc>
              <a:spcBef>
                <a:spcPts val="0"/>
              </a:spcBef>
              <a:spcAft>
                <a:spcPts val="0"/>
              </a:spcAft>
              <a:buClr>
                <a:srgbClr val="000000"/>
              </a:buClr>
              <a:buSzPts val="1800"/>
              <a:buFont typeface="Arial"/>
              <a:buNone/>
            </a:pPr>
            <a:r>
              <a:rPr lang="en-US" dirty="0">
                <a:solidFill>
                  <a:srgbClr val="595959"/>
                </a:solidFill>
              </a:rPr>
              <a:t>Students: Apply to sit on one of the SSCCC’s external committees:</a:t>
            </a:r>
          </a:p>
          <a:p>
            <a:pPr marL="0" lvl="0" indent="0" algn="l" rtl="0">
              <a:lnSpc>
                <a:spcPct val="115000"/>
              </a:lnSpc>
              <a:spcBef>
                <a:spcPts val="0"/>
              </a:spcBef>
              <a:spcAft>
                <a:spcPts val="0"/>
              </a:spcAft>
              <a:buClr>
                <a:srgbClr val="000000"/>
              </a:buClr>
              <a:buSzPts val="1800"/>
              <a:buFont typeface="Arial"/>
              <a:buNone/>
            </a:pPr>
            <a:r>
              <a:rPr lang="en-US" u="sng" dirty="0">
                <a:solidFill>
                  <a:srgbClr val="0097A7"/>
                </a:solidFill>
                <a:hlinkClick r:id="rId3">
                  <a:extLst>
                    <a:ext uri="{A12FA001-AC4F-418D-AE19-62706E023703}">
                      <ahyp:hlinkClr xmlns:ahyp="http://schemas.microsoft.com/office/drawing/2018/hyperlinkcolor" val="tx"/>
                    </a:ext>
                  </a:extLst>
                </a:hlinkClick>
              </a:rPr>
              <a:t>https://docs.google.com/forms/d/e/1FAIpQLScRCEXejwZsb6jhR3GaAcQtRCfuLWISsuhBFpYAw5nTg4KDpw/viewform</a:t>
            </a:r>
            <a:endParaRPr lang="en-US" dirty="0">
              <a:solidFill>
                <a:srgbClr val="595959"/>
              </a:solidFill>
            </a:endParaRPr>
          </a:p>
          <a:p>
            <a:pPr marL="0" lvl="0" indent="0" algn="l" rtl="0">
              <a:lnSpc>
                <a:spcPct val="115000"/>
              </a:lnSpc>
              <a:spcBef>
                <a:spcPts val="1600"/>
              </a:spcBef>
              <a:spcAft>
                <a:spcPts val="0"/>
              </a:spcAft>
              <a:buClr>
                <a:srgbClr val="000000"/>
              </a:buClr>
              <a:buSzPts val="1800"/>
              <a:buFont typeface="Arial"/>
              <a:buNone/>
            </a:pPr>
            <a:r>
              <a:rPr lang="en-US" dirty="0">
                <a:solidFill>
                  <a:srgbClr val="595959"/>
                </a:solidFill>
              </a:rPr>
              <a:t>SSCCC Participatory Resources:</a:t>
            </a:r>
            <a:br>
              <a:rPr lang="en-US" dirty="0">
                <a:solidFill>
                  <a:srgbClr val="595959"/>
                </a:solidFill>
              </a:rPr>
            </a:br>
            <a:r>
              <a:rPr lang="en-US" u="sng" dirty="0">
                <a:solidFill>
                  <a:srgbClr val="0097A7"/>
                </a:solidFill>
                <a:hlinkClick r:id="rId4">
                  <a:extLst>
                    <a:ext uri="{A12FA001-AC4F-418D-AE19-62706E023703}">
                      <ahyp:hlinkClr xmlns:ahyp="http://schemas.microsoft.com/office/drawing/2018/hyperlinkcolor" val="tx"/>
                    </a:ext>
                  </a:extLst>
                </a:hlinkClick>
              </a:rPr>
              <a:t>https://ssccc.org/get-involved/participatory-governance.html</a:t>
            </a:r>
            <a:endParaRPr lang="en-US" dirty="0">
              <a:solidFill>
                <a:srgbClr val="595959"/>
              </a:solidFill>
            </a:endParaRPr>
          </a:p>
          <a:p>
            <a:pPr marL="0" lvl="0" indent="0" algn="l" rtl="0">
              <a:lnSpc>
                <a:spcPct val="115000"/>
              </a:lnSpc>
              <a:spcBef>
                <a:spcPts val="1600"/>
              </a:spcBef>
              <a:spcAft>
                <a:spcPts val="0"/>
              </a:spcAft>
              <a:buNone/>
            </a:pPr>
            <a:r>
              <a:rPr lang="en-US" dirty="0">
                <a:solidFill>
                  <a:srgbClr val="595959"/>
                </a:solidFill>
              </a:rPr>
              <a:t>Faculty: Apply to serve on an ASCCC Committee:</a:t>
            </a:r>
            <a:br>
              <a:rPr lang="en-US" dirty="0">
                <a:solidFill>
                  <a:srgbClr val="595959"/>
                </a:solidFill>
              </a:rPr>
            </a:br>
            <a:r>
              <a:rPr lang="en-US" u="sng" dirty="0">
                <a:solidFill>
                  <a:srgbClr val="0097A7"/>
                </a:solidFill>
                <a:hlinkClick r:id="rId5">
                  <a:extLst>
                    <a:ext uri="{A12FA001-AC4F-418D-AE19-62706E023703}">
                      <ahyp:hlinkClr xmlns:ahyp="http://schemas.microsoft.com/office/drawing/2018/hyperlinkcolor" val="tx"/>
                    </a:ext>
                  </a:extLst>
                </a:hlinkClick>
              </a:rPr>
              <a:t>https://asccc.org/content/new-faculty-application-statewide-service</a:t>
            </a:r>
            <a:endParaRPr lang="en-US" dirty="0"/>
          </a:p>
          <a:p>
            <a:pPr marL="0" lvl="0" indent="0" algn="l" rtl="0">
              <a:lnSpc>
                <a:spcPct val="115000"/>
              </a:lnSpc>
              <a:spcBef>
                <a:spcPts val="1600"/>
              </a:spcBef>
              <a:spcAft>
                <a:spcPts val="0"/>
              </a:spcAft>
              <a:buNone/>
            </a:pPr>
            <a:r>
              <a:rPr lang="en-US" dirty="0"/>
              <a:t>Faculty: Local Senates Handbook:</a:t>
            </a:r>
            <a:br>
              <a:rPr lang="en-US" dirty="0"/>
            </a:br>
            <a:r>
              <a:rPr lang="en-US" u="sng" dirty="0">
                <a:solidFill>
                  <a:srgbClr val="0097A7"/>
                </a:solidFill>
                <a:hlinkClick r:id="rId6">
                  <a:extLst>
                    <a:ext uri="{A12FA001-AC4F-418D-AE19-62706E023703}">
                      <ahyp:hlinkClr xmlns:ahyp="http://schemas.microsoft.com/office/drawing/2018/hyperlinkcolor" val="tx"/>
                    </a:ext>
                  </a:extLst>
                </a:hlinkClick>
              </a:rPr>
              <a:t>https://asccc.org/papers/handbook2015</a:t>
            </a:r>
            <a:endParaRPr lang="en-US" u="sng" dirty="0">
              <a:solidFill>
                <a:srgbClr val="0097A7"/>
              </a:solidFill>
            </a:endParaRPr>
          </a:p>
          <a:p>
            <a:pPr marL="0" lvl="0" indent="0" algn="l" rtl="0">
              <a:lnSpc>
                <a:spcPct val="115000"/>
              </a:lnSpc>
              <a:spcBef>
                <a:spcPts val="1600"/>
              </a:spcBef>
              <a:spcAft>
                <a:spcPts val="0"/>
              </a:spcAft>
              <a:buNone/>
            </a:pPr>
            <a:r>
              <a:rPr lang="en-US" dirty="0"/>
              <a:t>Questions: </a:t>
            </a:r>
            <a:r>
              <a:rPr lang="en-US" dirty="0">
                <a:hlinkClick r:id="rId7"/>
              </a:rPr>
              <a:t>info@asccc.org</a:t>
            </a:r>
            <a:r>
              <a:rPr lang="en-US" dirty="0"/>
              <a:t> </a:t>
            </a:r>
          </a:p>
        </p:txBody>
      </p:sp>
      <p:sp>
        <p:nvSpPr>
          <p:cNvPr id="5" name="Slide Number Placeholder 4">
            <a:extLst>
              <a:ext uri="{FF2B5EF4-FFF2-40B4-BE49-F238E27FC236}">
                <a16:creationId xmlns:a16="http://schemas.microsoft.com/office/drawing/2014/main" id="{1EEB213C-CECD-EB7D-38D2-085C973C2D01}"/>
              </a:ext>
            </a:extLst>
          </p:cNvPr>
          <p:cNvSpPr>
            <a:spLocks noGrp="1"/>
          </p:cNvSpPr>
          <p:nvPr>
            <p:ph type="sldNum" sz="quarter" idx="4"/>
          </p:nvPr>
        </p:nvSpPr>
        <p:spPr/>
        <p:txBody>
          <a:bodyPr/>
          <a:lstStyle/>
          <a:p>
            <a:fld id="{FC94C22D-D015-6649-B5C3-596F33FC97D2}" type="slidenum">
              <a:rPr lang="en-US" smtClean="0"/>
              <a:t>24</a:t>
            </a:fld>
            <a:endParaRPr lang="en-US"/>
          </a:p>
        </p:txBody>
      </p:sp>
    </p:spTree>
    <p:extLst>
      <p:ext uri="{BB962C8B-B14F-4D97-AF65-F5344CB8AC3E}">
        <p14:creationId xmlns:p14="http://schemas.microsoft.com/office/powerpoint/2010/main" val="827893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A61D4-E018-61DE-3026-56D1E3AE063D}"/>
              </a:ext>
            </a:extLst>
          </p:cNvPr>
          <p:cNvSpPr>
            <a:spLocks noGrp="1"/>
          </p:cNvSpPr>
          <p:nvPr>
            <p:ph type="ctrTitle"/>
          </p:nvPr>
        </p:nvSpPr>
        <p:spPr>
          <a:xfrm>
            <a:off x="6376737" y="217188"/>
            <a:ext cx="5543516" cy="4156507"/>
          </a:xfrm>
        </p:spPr>
        <p:txBody>
          <a:bodyPr anchor="ctr">
            <a:normAutofit/>
          </a:bodyPr>
          <a:lstStyle/>
          <a:p>
            <a:r>
              <a:rPr lang="en-US" sz="6000" dirty="0"/>
              <a:t>Thank You</a:t>
            </a:r>
          </a:p>
        </p:txBody>
      </p:sp>
      <p:sp>
        <p:nvSpPr>
          <p:cNvPr id="10" name="Subtitle 2">
            <a:extLst>
              <a:ext uri="{FF2B5EF4-FFF2-40B4-BE49-F238E27FC236}">
                <a16:creationId xmlns:a16="http://schemas.microsoft.com/office/drawing/2014/main" id="{08B72449-8350-A703-230C-52352BA9BA17}"/>
              </a:ext>
            </a:extLst>
          </p:cNvPr>
          <p:cNvSpPr>
            <a:spLocks noGrp="1"/>
          </p:cNvSpPr>
          <p:nvPr>
            <p:ph type="subTitle" idx="1"/>
          </p:nvPr>
        </p:nvSpPr>
        <p:spPr>
          <a:xfrm>
            <a:off x="6376736" y="4511842"/>
            <a:ext cx="5543516" cy="2132117"/>
          </a:xfrm>
        </p:spPr>
        <p:txBody>
          <a:bodyPr/>
          <a:lstStyle/>
          <a:p>
            <a:endParaRPr lang="en-US"/>
          </a:p>
        </p:txBody>
      </p:sp>
      <p:sp>
        <p:nvSpPr>
          <p:cNvPr id="5" name="Slide Number Placeholder 4" hidden="1">
            <a:extLst>
              <a:ext uri="{FF2B5EF4-FFF2-40B4-BE49-F238E27FC236}">
                <a16:creationId xmlns:a16="http://schemas.microsoft.com/office/drawing/2014/main" id="{A73FC8C2-0BA3-D2C1-E670-39227E9D8E6D}"/>
              </a:ext>
            </a:extLst>
          </p:cNvPr>
          <p:cNvSpPr>
            <a:spLocks noGrp="1"/>
          </p:cNvSpPr>
          <p:nvPr>
            <p:ph type="sldNum" sz="quarter" idx="4294967295"/>
          </p:nvPr>
        </p:nvSpPr>
        <p:spPr>
          <a:xfrm>
            <a:off x="8610600" y="6392046"/>
            <a:ext cx="2743200" cy="329429"/>
          </a:xfrm>
        </p:spPr>
        <p:txBody>
          <a:bodyPr/>
          <a:lstStyle/>
          <a:p>
            <a:pPr>
              <a:spcAft>
                <a:spcPts val="600"/>
              </a:spcAft>
            </a:pPr>
            <a:fld id="{FC94C22D-D015-6649-B5C3-596F33FC97D2}" type="slidenum">
              <a:rPr lang="en-US" smtClean="0"/>
              <a:pPr>
                <a:spcAft>
                  <a:spcPts val="600"/>
                </a:spcAft>
              </a:pPr>
              <a:t>25</a:t>
            </a:fld>
            <a:endParaRPr lang="en-US"/>
          </a:p>
        </p:txBody>
      </p:sp>
    </p:spTree>
    <p:extLst>
      <p:ext uri="{BB962C8B-B14F-4D97-AF65-F5344CB8AC3E}">
        <p14:creationId xmlns:p14="http://schemas.microsoft.com/office/powerpoint/2010/main" val="378219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6C706-6BF4-B1F6-DBA8-43926308E73C}"/>
              </a:ext>
            </a:extLst>
          </p:cNvPr>
          <p:cNvSpPr>
            <a:spLocks noGrp="1"/>
          </p:cNvSpPr>
          <p:nvPr>
            <p:ph type="title"/>
          </p:nvPr>
        </p:nvSpPr>
        <p:spPr/>
        <p:txBody>
          <a:bodyPr/>
          <a:lstStyle/>
          <a:p>
            <a:r>
              <a:rPr lang="en-US" dirty="0"/>
              <a:t>Description</a:t>
            </a:r>
          </a:p>
        </p:txBody>
      </p:sp>
      <p:sp>
        <p:nvSpPr>
          <p:cNvPr id="3" name="Text Placeholder 2">
            <a:extLst>
              <a:ext uri="{FF2B5EF4-FFF2-40B4-BE49-F238E27FC236}">
                <a16:creationId xmlns:a16="http://schemas.microsoft.com/office/drawing/2014/main" id="{1B91A000-D602-7E48-455F-40A01CE622A2}"/>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627F4238-6300-7F58-502C-C7D9EB5A9D66}"/>
              </a:ext>
            </a:extLst>
          </p:cNvPr>
          <p:cNvSpPr>
            <a:spLocks noGrp="1"/>
          </p:cNvSpPr>
          <p:nvPr>
            <p:ph idx="1"/>
          </p:nvPr>
        </p:nvSpPr>
        <p:spPr/>
        <p:txBody>
          <a:bodyPr anchor="ctr"/>
          <a:lstStyle/>
          <a:p>
            <a:pPr marL="0" indent="0">
              <a:buNone/>
            </a:pPr>
            <a:r>
              <a:rPr lang="en-US" dirty="0"/>
              <a:t>No matter the type of leadership - student senate, academic senate, curriculum committee, or something else completely - collaborating with others is critical. Presenters will identify key partnerships for student and faculty leaders to cultivate and discuss strategies that may be helpful for building effective partnerships, particularly for advancing inclusion, diversity, equity, anti-racism, and accessibility (IDEAA).</a:t>
            </a:r>
          </a:p>
        </p:txBody>
      </p:sp>
      <p:sp>
        <p:nvSpPr>
          <p:cNvPr id="5" name="Slide Number Placeholder 4">
            <a:extLst>
              <a:ext uri="{FF2B5EF4-FFF2-40B4-BE49-F238E27FC236}">
                <a16:creationId xmlns:a16="http://schemas.microsoft.com/office/drawing/2014/main" id="{96F1DFCA-DD46-FBA9-C372-83CA360D13BC}"/>
              </a:ext>
            </a:extLst>
          </p:cNvPr>
          <p:cNvSpPr>
            <a:spLocks noGrp="1"/>
          </p:cNvSpPr>
          <p:nvPr>
            <p:ph type="sldNum" sz="quarter" idx="4"/>
          </p:nvPr>
        </p:nvSpPr>
        <p:spPr/>
        <p:txBody>
          <a:bodyPr/>
          <a:lstStyle/>
          <a:p>
            <a:fld id="{FC94C22D-D015-6649-B5C3-596F33FC97D2}" type="slidenum">
              <a:rPr lang="en-US" smtClean="0"/>
              <a:t>3</a:t>
            </a:fld>
            <a:endParaRPr lang="en-US"/>
          </a:p>
        </p:txBody>
      </p:sp>
    </p:spTree>
    <p:extLst>
      <p:ext uri="{BB962C8B-B14F-4D97-AF65-F5344CB8AC3E}">
        <p14:creationId xmlns:p14="http://schemas.microsoft.com/office/powerpoint/2010/main" val="3629265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F3F1-F4FD-DF15-85E2-45EEECFB5D26}"/>
              </a:ext>
            </a:extLst>
          </p:cNvPr>
          <p:cNvSpPr>
            <a:spLocks noGrp="1"/>
          </p:cNvSpPr>
          <p:nvPr>
            <p:ph type="title"/>
          </p:nvPr>
        </p:nvSpPr>
        <p:spPr/>
        <p:txBody>
          <a:bodyPr/>
          <a:lstStyle/>
          <a:p>
            <a:r>
              <a:rPr lang="en-US" dirty="0"/>
              <a:t>Epigraph</a:t>
            </a:r>
          </a:p>
        </p:txBody>
      </p:sp>
      <p:sp>
        <p:nvSpPr>
          <p:cNvPr id="3" name="Text Placeholder 2">
            <a:extLst>
              <a:ext uri="{FF2B5EF4-FFF2-40B4-BE49-F238E27FC236}">
                <a16:creationId xmlns:a16="http://schemas.microsoft.com/office/drawing/2014/main" id="{E475B50B-BE32-8A44-9422-099DADBFA55A}"/>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8B2429FD-EFB7-B5F0-D947-58B8559E70D5}"/>
              </a:ext>
            </a:extLst>
          </p:cNvPr>
          <p:cNvSpPr>
            <a:spLocks noGrp="1"/>
          </p:cNvSpPr>
          <p:nvPr>
            <p:ph idx="1"/>
          </p:nvPr>
        </p:nvSpPr>
        <p:spPr/>
        <p:txBody>
          <a:bodyPr anchor="ctr"/>
          <a:lstStyle/>
          <a:p>
            <a:pPr marL="45720" indent="0" algn="ctr">
              <a:buNone/>
            </a:pPr>
            <a:r>
              <a:rPr lang="en-US" sz="2400" dirty="0"/>
              <a:t>“No one should make the claim of being educated until he or she has learned to live in harmony with people who are different.” </a:t>
            </a:r>
          </a:p>
          <a:p>
            <a:pPr marL="45720" indent="0">
              <a:buNone/>
            </a:pPr>
            <a:endParaRPr lang="en-US" dirty="0"/>
          </a:p>
          <a:p>
            <a:pPr marL="45720" indent="0">
              <a:buNone/>
            </a:pPr>
            <a:r>
              <a:rPr lang="en-US" sz="1000" dirty="0"/>
              <a:t>Wilson, A. H. (1982, Summer). </a:t>
            </a:r>
            <a:r>
              <a:rPr lang="en-US" sz="1000" i="1" dirty="0"/>
              <a:t>Cross-cultural experiential learning for teachers</a:t>
            </a:r>
            <a:r>
              <a:rPr lang="en-US" sz="1000" dirty="0"/>
              <a:t>. </a:t>
            </a:r>
          </a:p>
          <a:p>
            <a:pPr marL="45720" indent="0">
              <a:buNone/>
            </a:pPr>
            <a:r>
              <a:rPr lang="en-US" sz="1000" dirty="0"/>
              <a:t>Theory Into Practice, 21(3), 184-192. </a:t>
            </a:r>
            <a:endParaRPr lang="en-US" sz="1000" i="1" dirty="0"/>
          </a:p>
          <a:p>
            <a:pPr marL="0" indent="0">
              <a:buNone/>
            </a:pPr>
            <a:endParaRPr lang="en-US" dirty="0"/>
          </a:p>
        </p:txBody>
      </p:sp>
      <p:sp>
        <p:nvSpPr>
          <p:cNvPr id="5" name="Slide Number Placeholder 4">
            <a:extLst>
              <a:ext uri="{FF2B5EF4-FFF2-40B4-BE49-F238E27FC236}">
                <a16:creationId xmlns:a16="http://schemas.microsoft.com/office/drawing/2014/main" id="{D5C8EC9E-7008-3F19-D182-EB137195BBA5}"/>
              </a:ext>
            </a:extLst>
          </p:cNvPr>
          <p:cNvSpPr>
            <a:spLocks noGrp="1"/>
          </p:cNvSpPr>
          <p:nvPr>
            <p:ph type="sldNum" sz="quarter" idx="4"/>
          </p:nvPr>
        </p:nvSpPr>
        <p:spPr/>
        <p:txBody>
          <a:bodyPr/>
          <a:lstStyle/>
          <a:p>
            <a:fld id="{FC94C22D-D015-6649-B5C3-596F33FC97D2}" type="slidenum">
              <a:rPr lang="en-US" smtClean="0"/>
              <a:t>4</a:t>
            </a:fld>
            <a:endParaRPr lang="en-US"/>
          </a:p>
        </p:txBody>
      </p:sp>
    </p:spTree>
    <p:extLst>
      <p:ext uri="{BB962C8B-B14F-4D97-AF65-F5344CB8AC3E}">
        <p14:creationId xmlns:p14="http://schemas.microsoft.com/office/powerpoint/2010/main" val="289839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EB83-6538-18AC-B2E9-AA2EF102C9D9}"/>
              </a:ext>
            </a:extLst>
          </p:cNvPr>
          <p:cNvSpPr>
            <a:spLocks noGrp="1"/>
          </p:cNvSpPr>
          <p:nvPr>
            <p:ph type="title"/>
          </p:nvPr>
        </p:nvSpPr>
        <p:spPr/>
        <p:txBody>
          <a:bodyPr/>
          <a:lstStyle/>
          <a:p>
            <a:r>
              <a:rPr lang="en-US" dirty="0"/>
              <a:t>Overview</a:t>
            </a:r>
          </a:p>
        </p:txBody>
      </p:sp>
      <p:sp>
        <p:nvSpPr>
          <p:cNvPr id="3" name="Text Placeholder 2">
            <a:extLst>
              <a:ext uri="{FF2B5EF4-FFF2-40B4-BE49-F238E27FC236}">
                <a16:creationId xmlns:a16="http://schemas.microsoft.com/office/drawing/2014/main" id="{AD998589-14BC-58D0-7EA7-7B4E2C228065}"/>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BDFCA727-563F-CEE5-031D-0A42A7E361F2}"/>
              </a:ext>
            </a:extLst>
          </p:cNvPr>
          <p:cNvSpPr>
            <a:spLocks noGrp="1"/>
          </p:cNvSpPr>
          <p:nvPr>
            <p:ph type="sldNum" sz="quarter" idx="4"/>
          </p:nvPr>
        </p:nvSpPr>
        <p:spPr/>
        <p:txBody>
          <a:bodyPr/>
          <a:lstStyle/>
          <a:p>
            <a:fld id="{FC94C22D-D015-6649-B5C3-596F33FC97D2}" type="slidenum">
              <a:rPr lang="en-US" smtClean="0"/>
              <a:t>5</a:t>
            </a:fld>
            <a:endParaRPr lang="en-US"/>
          </a:p>
        </p:txBody>
      </p:sp>
      <p:sp>
        <p:nvSpPr>
          <p:cNvPr id="7" name="Google Shape;118;p24">
            <a:extLst>
              <a:ext uri="{FF2B5EF4-FFF2-40B4-BE49-F238E27FC236}">
                <a16:creationId xmlns:a16="http://schemas.microsoft.com/office/drawing/2014/main" id="{FEAB9476-B9E8-7416-499B-91ED08022846}"/>
              </a:ext>
            </a:extLst>
          </p:cNvPr>
          <p:cNvSpPr txBox="1">
            <a:spLocks/>
          </p:cNvSpPr>
          <p:nvPr/>
        </p:nvSpPr>
        <p:spPr>
          <a:xfrm>
            <a:off x="4236027" y="1615390"/>
            <a:ext cx="7543800" cy="3314700"/>
          </a:xfrm>
          <a:prstGeom prst="rect">
            <a:avLst/>
          </a:prstGeom>
        </p:spPr>
        <p:txBody>
          <a:bodyPr spcFirstLastPara="1" vert="horz" wrap="square" lIns="68575" tIns="34275" rIns="68575" bIns="3427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Relationships 101</a:t>
            </a:r>
          </a:p>
          <a:p>
            <a:r>
              <a:rPr lang="en-US" dirty="0"/>
              <a:t>Reality of AUTHORITY!</a:t>
            </a:r>
          </a:p>
          <a:p>
            <a:r>
              <a:rPr lang="en-US" dirty="0"/>
              <a:t>Relationship dynamics</a:t>
            </a:r>
          </a:p>
          <a:p>
            <a:r>
              <a:rPr lang="en-US" dirty="0"/>
              <a:t>Principles &amp; Strategies…what works? what doesn’t?</a:t>
            </a:r>
          </a:p>
          <a:p>
            <a:r>
              <a:rPr lang="en-US" dirty="0"/>
              <a:t>Strategies for Effective Relationships</a:t>
            </a:r>
          </a:p>
          <a:p>
            <a:r>
              <a:rPr lang="en-US" dirty="0"/>
              <a:t>What’s next?</a:t>
            </a:r>
          </a:p>
        </p:txBody>
      </p:sp>
    </p:spTree>
    <p:extLst>
      <p:ext uri="{BB962C8B-B14F-4D97-AF65-F5344CB8AC3E}">
        <p14:creationId xmlns:p14="http://schemas.microsoft.com/office/powerpoint/2010/main" val="1438530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AEFA0-3CED-CB7B-737B-2E3F1FAF5049}"/>
              </a:ext>
            </a:extLst>
          </p:cNvPr>
          <p:cNvSpPr>
            <a:spLocks noGrp="1"/>
          </p:cNvSpPr>
          <p:nvPr>
            <p:ph type="title"/>
          </p:nvPr>
        </p:nvSpPr>
        <p:spPr/>
        <p:txBody>
          <a:bodyPr/>
          <a:lstStyle/>
          <a:p>
            <a:r>
              <a:rPr lang="en" dirty="0"/>
              <a:t>Relationships</a:t>
            </a:r>
            <a:endParaRPr lang="en-US" dirty="0"/>
          </a:p>
        </p:txBody>
      </p:sp>
      <p:sp>
        <p:nvSpPr>
          <p:cNvPr id="3" name="Text Placeholder 2">
            <a:extLst>
              <a:ext uri="{FF2B5EF4-FFF2-40B4-BE49-F238E27FC236}">
                <a16:creationId xmlns:a16="http://schemas.microsoft.com/office/drawing/2014/main" id="{5BAED5F9-09BA-4FD9-7DAA-DC24D24F4947}"/>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45F02363-8298-44EA-29E8-453DFC7D5DF9}"/>
              </a:ext>
            </a:extLst>
          </p:cNvPr>
          <p:cNvSpPr>
            <a:spLocks noGrp="1"/>
          </p:cNvSpPr>
          <p:nvPr>
            <p:ph idx="1"/>
          </p:nvPr>
        </p:nvSpPr>
        <p:spPr/>
        <p:txBody>
          <a:bodyPr/>
          <a:lstStyle/>
          <a:p>
            <a:r>
              <a:rPr lang="en-US" dirty="0">
                <a:solidFill>
                  <a:schemeClr val="tx1"/>
                </a:solidFill>
                <a:cs typeface="Times New Roman" panose="02020603050405020304" pitchFamily="18" charset="0"/>
              </a:rPr>
              <a:t>You were elected and now in a leadership position.</a:t>
            </a:r>
          </a:p>
          <a:p>
            <a:r>
              <a:rPr lang="en-US" dirty="0">
                <a:solidFill>
                  <a:schemeClr val="tx1"/>
                </a:solidFill>
                <a:cs typeface="Times New Roman" panose="02020603050405020304" pitchFamily="18" charset="0"/>
              </a:rPr>
              <a:t>All successful leaders are able to establish trust and build strong relationships.</a:t>
            </a:r>
          </a:p>
          <a:p>
            <a:r>
              <a:rPr lang="en-US" dirty="0">
                <a:solidFill>
                  <a:schemeClr val="tx1"/>
                </a:solidFill>
                <a:cs typeface="Times New Roman" panose="02020603050405020304" pitchFamily="18" charset="0"/>
              </a:rPr>
              <a:t>Strong relationships will help you navigate difficult situations, have the faculty trust you when you are not able to share every detail, and allow your senate to draw the line in the sand when needed.</a:t>
            </a:r>
          </a:p>
          <a:p>
            <a:r>
              <a:rPr lang="en-US" dirty="0">
                <a:solidFill>
                  <a:schemeClr val="tx1"/>
                </a:solidFill>
                <a:cs typeface="Times New Roman" panose="02020603050405020304" pitchFamily="18" charset="0"/>
              </a:rPr>
              <a:t>The relationships you build will be how you are able to navigate the challenges of your new position and become successful.</a:t>
            </a:r>
          </a:p>
          <a:p>
            <a:endParaRPr lang="en-US" dirty="0"/>
          </a:p>
        </p:txBody>
      </p:sp>
      <p:sp>
        <p:nvSpPr>
          <p:cNvPr id="5" name="Slide Number Placeholder 4">
            <a:extLst>
              <a:ext uri="{FF2B5EF4-FFF2-40B4-BE49-F238E27FC236}">
                <a16:creationId xmlns:a16="http://schemas.microsoft.com/office/drawing/2014/main" id="{AB556245-CA73-37C4-8EFA-34DFA6BAFA88}"/>
              </a:ext>
            </a:extLst>
          </p:cNvPr>
          <p:cNvSpPr>
            <a:spLocks noGrp="1"/>
          </p:cNvSpPr>
          <p:nvPr>
            <p:ph type="sldNum" sz="quarter" idx="4"/>
          </p:nvPr>
        </p:nvSpPr>
        <p:spPr/>
        <p:txBody>
          <a:bodyPr/>
          <a:lstStyle/>
          <a:p>
            <a:fld id="{FC94C22D-D015-6649-B5C3-596F33FC97D2}" type="slidenum">
              <a:rPr lang="en-US" smtClean="0"/>
              <a:t>6</a:t>
            </a:fld>
            <a:endParaRPr lang="en-US"/>
          </a:p>
        </p:txBody>
      </p:sp>
    </p:spTree>
    <p:extLst>
      <p:ext uri="{BB962C8B-B14F-4D97-AF65-F5344CB8AC3E}">
        <p14:creationId xmlns:p14="http://schemas.microsoft.com/office/powerpoint/2010/main" val="65238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0A243-6FF7-FFE3-F3CB-0FDD1B95555B}"/>
              </a:ext>
            </a:extLst>
          </p:cNvPr>
          <p:cNvSpPr>
            <a:spLocks noGrp="1"/>
          </p:cNvSpPr>
          <p:nvPr>
            <p:ph type="title"/>
          </p:nvPr>
        </p:nvSpPr>
        <p:spPr/>
        <p:txBody>
          <a:bodyPr/>
          <a:lstStyle/>
          <a:p>
            <a:r>
              <a:rPr lang="en" dirty="0"/>
              <a:t>History of Participatory Governance</a:t>
            </a:r>
            <a:endParaRPr lang="en-US" dirty="0"/>
          </a:p>
        </p:txBody>
      </p:sp>
      <p:sp>
        <p:nvSpPr>
          <p:cNvPr id="3" name="Text Placeholder 2">
            <a:extLst>
              <a:ext uri="{FF2B5EF4-FFF2-40B4-BE49-F238E27FC236}">
                <a16:creationId xmlns:a16="http://schemas.microsoft.com/office/drawing/2014/main" id="{36EC1678-CD13-41C5-F7A7-F09A4B41FC1B}"/>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867D5034-B513-D8A2-F28B-930121BD2360}"/>
              </a:ext>
            </a:extLst>
          </p:cNvPr>
          <p:cNvSpPr>
            <a:spLocks noGrp="1"/>
          </p:cNvSpPr>
          <p:nvPr>
            <p:ph idx="1"/>
          </p:nvPr>
        </p:nvSpPr>
        <p:spPr/>
        <p:txBody>
          <a:bodyPr/>
          <a:lstStyle/>
          <a:p>
            <a:pPr marL="0" lvl="0" indent="0" algn="l" rtl="0">
              <a:lnSpc>
                <a:spcPct val="115000"/>
              </a:lnSpc>
              <a:spcBef>
                <a:spcPts val="0"/>
              </a:spcBef>
              <a:spcAft>
                <a:spcPts val="0"/>
              </a:spcAft>
              <a:buClr>
                <a:srgbClr val="000000"/>
              </a:buClr>
              <a:buSzPts val="1800"/>
              <a:buFont typeface="Arial"/>
              <a:buNone/>
            </a:pPr>
            <a:r>
              <a:rPr lang="en-US" dirty="0">
                <a:solidFill>
                  <a:schemeClr val="dk1"/>
                </a:solidFill>
              </a:rPr>
              <a:t>AB 1725 (Vasconcellos, 1988) Community College Reform Act</a:t>
            </a:r>
          </a:p>
          <a:p>
            <a:pPr marL="457200" lvl="0" indent="-342900" algn="l" rtl="0">
              <a:lnSpc>
                <a:spcPct val="115000"/>
              </a:lnSpc>
              <a:spcBef>
                <a:spcPts val="1600"/>
              </a:spcBef>
              <a:spcAft>
                <a:spcPts val="0"/>
              </a:spcAft>
              <a:buClr>
                <a:schemeClr val="dk1"/>
              </a:buClr>
              <a:buSzPts val="1800"/>
              <a:buChar char="●"/>
            </a:pPr>
            <a:r>
              <a:rPr lang="en-US" dirty="0">
                <a:solidFill>
                  <a:schemeClr val="dk1"/>
                </a:solidFill>
              </a:rPr>
              <a:t>Separated community colleges from K-12</a:t>
            </a:r>
          </a:p>
          <a:p>
            <a:pPr marL="457200" lvl="0" indent="-342900" algn="l" rtl="0">
              <a:lnSpc>
                <a:spcPct val="115000"/>
              </a:lnSpc>
              <a:spcBef>
                <a:spcPts val="0"/>
              </a:spcBef>
              <a:spcAft>
                <a:spcPts val="0"/>
              </a:spcAft>
              <a:buClr>
                <a:schemeClr val="dk1"/>
              </a:buClr>
              <a:buSzPts val="1800"/>
              <a:buChar char="●"/>
            </a:pPr>
            <a:r>
              <a:rPr lang="en-US" dirty="0">
                <a:solidFill>
                  <a:schemeClr val="dk1"/>
                </a:solidFill>
              </a:rPr>
              <a:t>Established framework for participatory governance</a:t>
            </a:r>
          </a:p>
          <a:p>
            <a:pPr marL="914400" lvl="1" indent="-317500" algn="l" rtl="0">
              <a:lnSpc>
                <a:spcPct val="115000"/>
              </a:lnSpc>
              <a:spcBef>
                <a:spcPts val="0"/>
              </a:spcBef>
              <a:spcAft>
                <a:spcPts val="0"/>
              </a:spcAft>
              <a:buClr>
                <a:schemeClr val="dk1"/>
              </a:buClr>
              <a:buSzPts val="1400"/>
              <a:buChar char="○"/>
            </a:pPr>
            <a:r>
              <a:rPr lang="en-US" sz="1100" dirty="0">
                <a:solidFill>
                  <a:schemeClr val="dk1"/>
                </a:solidFill>
                <a:highlight>
                  <a:schemeClr val="lt1"/>
                </a:highlight>
              </a:rPr>
              <a:t>CA Ed Code §70902(b)(7) Establish procedures that are consistent with minimum standards 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endParaRPr lang="en-US" sz="1400" dirty="0">
              <a:solidFill>
                <a:schemeClr val="dk1"/>
              </a:solidFill>
            </a:endParaRPr>
          </a:p>
          <a:p>
            <a:pPr marL="457200" lvl="0" indent="-342900" algn="l" rtl="0">
              <a:lnSpc>
                <a:spcPct val="115000"/>
              </a:lnSpc>
              <a:spcBef>
                <a:spcPts val="0"/>
              </a:spcBef>
              <a:spcAft>
                <a:spcPts val="0"/>
              </a:spcAft>
              <a:buClr>
                <a:schemeClr val="dk1"/>
              </a:buClr>
              <a:buSzPts val="1800"/>
              <a:buChar char="●"/>
            </a:pPr>
            <a:r>
              <a:rPr lang="en-US" dirty="0">
                <a:solidFill>
                  <a:schemeClr val="dk1"/>
                </a:solidFill>
              </a:rPr>
              <a:t>Title 5 Regulations further defined roles/responsibilities for students, faculty, and classified staff</a:t>
            </a:r>
          </a:p>
          <a:p>
            <a:endParaRPr lang="en-US" dirty="0"/>
          </a:p>
        </p:txBody>
      </p:sp>
      <p:sp>
        <p:nvSpPr>
          <p:cNvPr id="5" name="Slide Number Placeholder 4">
            <a:extLst>
              <a:ext uri="{FF2B5EF4-FFF2-40B4-BE49-F238E27FC236}">
                <a16:creationId xmlns:a16="http://schemas.microsoft.com/office/drawing/2014/main" id="{DA7E48A7-1FE1-1566-8ED0-345EB6932200}"/>
              </a:ext>
            </a:extLst>
          </p:cNvPr>
          <p:cNvSpPr>
            <a:spLocks noGrp="1"/>
          </p:cNvSpPr>
          <p:nvPr>
            <p:ph type="sldNum" sz="quarter" idx="4"/>
          </p:nvPr>
        </p:nvSpPr>
        <p:spPr/>
        <p:txBody>
          <a:bodyPr/>
          <a:lstStyle/>
          <a:p>
            <a:fld id="{FC94C22D-D015-6649-B5C3-596F33FC97D2}" type="slidenum">
              <a:rPr lang="en-US" smtClean="0"/>
              <a:t>7</a:t>
            </a:fld>
            <a:endParaRPr lang="en-US"/>
          </a:p>
        </p:txBody>
      </p:sp>
    </p:spTree>
    <p:extLst>
      <p:ext uri="{BB962C8B-B14F-4D97-AF65-F5344CB8AC3E}">
        <p14:creationId xmlns:p14="http://schemas.microsoft.com/office/powerpoint/2010/main" val="128628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D5297-0694-34BE-FE8C-73B8FF4D6BD1}"/>
              </a:ext>
            </a:extLst>
          </p:cNvPr>
          <p:cNvSpPr>
            <a:spLocks noGrp="1"/>
          </p:cNvSpPr>
          <p:nvPr>
            <p:ph type="title"/>
          </p:nvPr>
        </p:nvSpPr>
        <p:spPr/>
        <p:txBody>
          <a:bodyPr/>
          <a:lstStyle/>
          <a:p>
            <a:r>
              <a:rPr lang="en" dirty="0"/>
              <a:t>The Value of Participatory Collaboration</a:t>
            </a:r>
            <a:endParaRPr lang="en-US" dirty="0"/>
          </a:p>
        </p:txBody>
      </p:sp>
      <p:sp>
        <p:nvSpPr>
          <p:cNvPr id="3" name="Text Placeholder 2">
            <a:extLst>
              <a:ext uri="{FF2B5EF4-FFF2-40B4-BE49-F238E27FC236}">
                <a16:creationId xmlns:a16="http://schemas.microsoft.com/office/drawing/2014/main" id="{4E674143-E3BB-3DA0-6083-FD2F2C68FEDF}"/>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B33A1027-B9D3-C698-1C77-FAAF65ADFAFB}"/>
              </a:ext>
            </a:extLst>
          </p:cNvPr>
          <p:cNvSpPr>
            <a:spLocks noGrp="1"/>
          </p:cNvSpPr>
          <p:nvPr>
            <p:ph idx="1"/>
          </p:nvPr>
        </p:nvSpPr>
        <p:spPr/>
        <p:txBody>
          <a:bodyPr/>
          <a:lstStyle/>
          <a:p>
            <a:pPr marL="457200" lvl="0" indent="-342900" algn="l" rtl="0">
              <a:lnSpc>
                <a:spcPct val="115000"/>
              </a:lnSpc>
              <a:spcBef>
                <a:spcPts val="0"/>
              </a:spcBef>
              <a:spcAft>
                <a:spcPts val="0"/>
              </a:spcAft>
              <a:buClr>
                <a:srgbClr val="000000"/>
              </a:buClr>
              <a:buSzPts val="1800"/>
              <a:buChar char="●"/>
            </a:pPr>
            <a:r>
              <a:rPr lang="en-US" dirty="0">
                <a:solidFill>
                  <a:srgbClr val="000000"/>
                </a:solidFill>
              </a:rPr>
              <a:t>Supports inclusiveness of individual and community viewpoints in collaborative decision-making processes</a:t>
            </a:r>
          </a:p>
          <a:p>
            <a:pPr marL="457200" lvl="0" indent="-342900" algn="l" rtl="0">
              <a:lnSpc>
                <a:spcPct val="115000"/>
              </a:lnSpc>
              <a:spcBef>
                <a:spcPts val="0"/>
              </a:spcBef>
              <a:spcAft>
                <a:spcPts val="0"/>
              </a:spcAft>
              <a:buClr>
                <a:srgbClr val="000000"/>
              </a:buClr>
              <a:buSzPts val="1800"/>
              <a:buChar char="●"/>
            </a:pPr>
            <a:r>
              <a:rPr lang="en-US" dirty="0">
                <a:solidFill>
                  <a:srgbClr val="000000"/>
                </a:solidFill>
              </a:rPr>
              <a:t>Develops greater sense of participation and ownership</a:t>
            </a:r>
          </a:p>
          <a:p>
            <a:pPr marL="457200" lvl="0" indent="-342900" algn="l" rtl="0">
              <a:lnSpc>
                <a:spcPct val="115000"/>
              </a:lnSpc>
              <a:spcBef>
                <a:spcPts val="0"/>
              </a:spcBef>
              <a:spcAft>
                <a:spcPts val="0"/>
              </a:spcAft>
              <a:buClr>
                <a:srgbClr val="000000"/>
              </a:buClr>
              <a:buSzPts val="1800"/>
              <a:buChar char="●"/>
            </a:pPr>
            <a:r>
              <a:rPr lang="en-US" dirty="0">
                <a:solidFill>
                  <a:srgbClr val="000000"/>
                </a:solidFill>
              </a:rPr>
              <a:t>Promotes mutual respect and trust through open communication and collaboration</a:t>
            </a:r>
          </a:p>
          <a:p>
            <a:pPr marL="457200" lvl="0" indent="-342900" algn="l" rtl="0">
              <a:lnSpc>
                <a:spcPct val="115000"/>
              </a:lnSpc>
              <a:spcBef>
                <a:spcPts val="0"/>
              </a:spcBef>
              <a:spcAft>
                <a:spcPts val="0"/>
              </a:spcAft>
              <a:buClr>
                <a:srgbClr val="000000"/>
              </a:buClr>
              <a:buSzPts val="1800"/>
              <a:buChar char="●"/>
            </a:pPr>
            <a:endParaRPr lang="en-US" dirty="0"/>
          </a:p>
          <a:p>
            <a:endParaRPr lang="en-US" dirty="0"/>
          </a:p>
        </p:txBody>
      </p:sp>
      <p:sp>
        <p:nvSpPr>
          <p:cNvPr id="5" name="Slide Number Placeholder 4">
            <a:extLst>
              <a:ext uri="{FF2B5EF4-FFF2-40B4-BE49-F238E27FC236}">
                <a16:creationId xmlns:a16="http://schemas.microsoft.com/office/drawing/2014/main" id="{E4BE1EAB-E5F1-FDB3-8714-51A8D5DF7975}"/>
              </a:ext>
            </a:extLst>
          </p:cNvPr>
          <p:cNvSpPr>
            <a:spLocks noGrp="1"/>
          </p:cNvSpPr>
          <p:nvPr>
            <p:ph type="sldNum" sz="quarter" idx="4"/>
          </p:nvPr>
        </p:nvSpPr>
        <p:spPr/>
        <p:txBody>
          <a:bodyPr/>
          <a:lstStyle/>
          <a:p>
            <a:fld id="{FC94C22D-D015-6649-B5C3-596F33FC97D2}" type="slidenum">
              <a:rPr lang="en-US" smtClean="0"/>
              <a:t>8</a:t>
            </a:fld>
            <a:endParaRPr lang="en-US"/>
          </a:p>
        </p:txBody>
      </p:sp>
    </p:spTree>
    <p:extLst>
      <p:ext uri="{BB962C8B-B14F-4D97-AF65-F5344CB8AC3E}">
        <p14:creationId xmlns:p14="http://schemas.microsoft.com/office/powerpoint/2010/main" val="232186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C0B7-3127-2351-DD89-5A37DC612FFC}"/>
              </a:ext>
            </a:extLst>
          </p:cNvPr>
          <p:cNvSpPr>
            <a:spLocks noGrp="1"/>
          </p:cNvSpPr>
          <p:nvPr>
            <p:ph type="title"/>
          </p:nvPr>
        </p:nvSpPr>
        <p:spPr/>
        <p:txBody>
          <a:bodyPr/>
          <a:lstStyle/>
          <a:p>
            <a:r>
              <a:rPr lang="en-US" dirty="0"/>
              <a:t>Faculty</a:t>
            </a:r>
          </a:p>
        </p:txBody>
      </p:sp>
      <p:sp>
        <p:nvSpPr>
          <p:cNvPr id="3" name="Text Placeholder 2">
            <a:extLst>
              <a:ext uri="{FF2B5EF4-FFF2-40B4-BE49-F238E27FC236}">
                <a16:creationId xmlns:a16="http://schemas.microsoft.com/office/drawing/2014/main" id="{6B6065B3-CFA8-36C0-C36B-62D54E20BFC6}"/>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900BBFF1-F459-A20D-60A4-3A3BEEC84F5C}"/>
              </a:ext>
            </a:extLst>
          </p:cNvPr>
          <p:cNvSpPr>
            <a:spLocks noGrp="1"/>
          </p:cNvSpPr>
          <p:nvPr>
            <p:ph idx="1"/>
          </p:nvPr>
        </p:nvSpPr>
        <p:spPr/>
        <p:txBody>
          <a:bodyPr/>
          <a:lstStyle/>
          <a:p>
            <a:r>
              <a:rPr lang="en-US" dirty="0">
                <a:solidFill>
                  <a:schemeClr val="tx1"/>
                </a:solidFill>
                <a:cs typeface="Times New Roman" panose="02020603050405020304" pitchFamily="18" charset="0"/>
              </a:rPr>
              <a:t>As a faculty leader, the faculty need to trust that you are acting in the best interests of the college.</a:t>
            </a:r>
          </a:p>
          <a:p>
            <a:r>
              <a:rPr lang="en-US" dirty="0">
                <a:solidFill>
                  <a:schemeClr val="tx1"/>
                </a:solidFill>
                <a:cs typeface="Times New Roman" panose="02020603050405020304" pitchFamily="18" charset="0"/>
              </a:rPr>
              <a:t>They must see that you are open to listening to all sides and not showing favoritism to any particular groups or departments. </a:t>
            </a:r>
          </a:p>
          <a:p>
            <a:r>
              <a:rPr lang="en-US" dirty="0">
                <a:solidFill>
                  <a:schemeClr val="tx1"/>
                </a:solidFill>
                <a:cs typeface="Times New Roman" panose="02020603050405020304" pitchFamily="18" charset="0"/>
              </a:rPr>
              <a:t>While you may be friends with many of your fellow faculty, you cannot just side with your friends if you want all of the faculty to trust your judgement. </a:t>
            </a:r>
          </a:p>
          <a:p>
            <a:r>
              <a:rPr lang="en-US" dirty="0">
                <a:solidFill>
                  <a:schemeClr val="tx1"/>
                </a:solidFill>
                <a:cs typeface="Times New Roman" panose="02020603050405020304" pitchFamily="18" charset="0"/>
              </a:rPr>
              <a:t>Always remember that the needs of the college and the students should be put ahead of an individual.</a:t>
            </a:r>
          </a:p>
          <a:p>
            <a:pPr lvl="1"/>
            <a:r>
              <a:rPr lang="en-US" dirty="0">
                <a:solidFill>
                  <a:schemeClr val="tx1"/>
                </a:solidFill>
                <a:cs typeface="Times New Roman" panose="02020603050405020304" pitchFamily="18" charset="0"/>
              </a:rPr>
              <a:t>Opportunities for student input in all spaces</a:t>
            </a:r>
          </a:p>
          <a:p>
            <a:endParaRPr lang="en-US" dirty="0">
              <a:solidFill>
                <a:schemeClr val="tx1"/>
              </a:solidFill>
            </a:endParaRPr>
          </a:p>
        </p:txBody>
      </p:sp>
      <p:sp>
        <p:nvSpPr>
          <p:cNvPr id="5" name="Slide Number Placeholder 4">
            <a:extLst>
              <a:ext uri="{FF2B5EF4-FFF2-40B4-BE49-F238E27FC236}">
                <a16:creationId xmlns:a16="http://schemas.microsoft.com/office/drawing/2014/main" id="{F311E14C-55AA-C2CC-A3BB-3F9AAD6ACC08}"/>
              </a:ext>
            </a:extLst>
          </p:cNvPr>
          <p:cNvSpPr>
            <a:spLocks noGrp="1"/>
          </p:cNvSpPr>
          <p:nvPr>
            <p:ph type="sldNum" sz="quarter" idx="4"/>
          </p:nvPr>
        </p:nvSpPr>
        <p:spPr/>
        <p:txBody>
          <a:bodyPr/>
          <a:lstStyle/>
          <a:p>
            <a:fld id="{FC94C22D-D015-6649-B5C3-596F33FC97D2}" type="slidenum">
              <a:rPr lang="en-US" smtClean="0"/>
              <a:t>9</a:t>
            </a:fld>
            <a:endParaRPr lang="en-US"/>
          </a:p>
        </p:txBody>
      </p:sp>
    </p:spTree>
    <p:extLst>
      <p:ext uri="{BB962C8B-B14F-4D97-AF65-F5344CB8AC3E}">
        <p14:creationId xmlns:p14="http://schemas.microsoft.com/office/powerpoint/2010/main" val="3885432029"/>
      </p:ext>
    </p:extLst>
  </p:cSld>
  <p:clrMapOvr>
    <a:masterClrMapping/>
  </p:clrMapOvr>
</p:sld>
</file>

<file path=ppt/theme/theme1.xml><?xml version="1.0" encoding="utf-8"?>
<a:theme xmlns:a="http://schemas.openxmlformats.org/drawingml/2006/main" name="Office Theme">
  <a:themeElements>
    <a:clrScheme name="ASCCC FLI 2023">
      <a:dk1>
        <a:srgbClr val="222222"/>
      </a:dk1>
      <a:lt1>
        <a:srgbClr val="FFFFFF"/>
      </a:lt1>
      <a:dk2>
        <a:srgbClr val="016E79"/>
      </a:dk2>
      <a:lt2>
        <a:srgbClr val="E3E3E3"/>
      </a:lt2>
      <a:accent1>
        <a:srgbClr val="018FAC"/>
      </a:accent1>
      <a:accent2>
        <a:srgbClr val="2B886F"/>
      </a:accent2>
      <a:accent3>
        <a:srgbClr val="FFEB58"/>
      </a:accent3>
      <a:accent4>
        <a:srgbClr val="3CB369"/>
      </a:accent4>
      <a:accent5>
        <a:srgbClr val="F6671E"/>
      </a:accent5>
      <a:accent6>
        <a:srgbClr val="FCA961"/>
      </a:accent6>
      <a:hlink>
        <a:srgbClr val="018FAC"/>
      </a:hlink>
      <a:folHlink>
        <a:srgbClr val="018FAC"/>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FLI 2023 ppt template 2.pptx" id="{DA0EB628-DE17-554A-9050-A136D1C14A5A}" vid="{B2B082FF-873B-7543-9B94-2E9FD5648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19829</TotalTime>
  <Words>1555</Words>
  <Application>Microsoft Office PowerPoint</Application>
  <PresentationFormat>Widescreen</PresentationFormat>
  <Paragraphs>180</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Georgia</vt:lpstr>
      <vt:lpstr>Times New Roman</vt:lpstr>
      <vt:lpstr>Office Theme</vt:lpstr>
      <vt:lpstr> Building Productive Partnerships with Other Leaders</vt:lpstr>
      <vt:lpstr>Presenters</vt:lpstr>
      <vt:lpstr>Description</vt:lpstr>
      <vt:lpstr>Epigraph</vt:lpstr>
      <vt:lpstr>Overview</vt:lpstr>
      <vt:lpstr>Relationships</vt:lpstr>
      <vt:lpstr>History of Participatory Governance</vt:lpstr>
      <vt:lpstr>The Value of Participatory Collaboration</vt:lpstr>
      <vt:lpstr>Faculty</vt:lpstr>
      <vt:lpstr>Deans</vt:lpstr>
      <vt:lpstr>Vice Presidents (CIOs)</vt:lpstr>
      <vt:lpstr>College Presidents and Chancellors</vt:lpstr>
      <vt:lpstr>Trustees</vt:lpstr>
      <vt:lpstr>Unions</vt:lpstr>
      <vt:lpstr>The Why: Students</vt:lpstr>
      <vt:lpstr>Committee Work As An Element of Governance</vt:lpstr>
      <vt:lpstr>Before Meetings: Increasing &amp; Supporting Student Participation: Students</vt:lpstr>
      <vt:lpstr>Before Meetings: Increasing &amp; Supporting Student Participation: Faculty</vt:lpstr>
      <vt:lpstr>During Meetings: Increasing &amp; Supporting Student Participation</vt:lpstr>
      <vt:lpstr>After Meetings: Increasing &amp; Supporting Student Participation</vt:lpstr>
      <vt:lpstr>Relationship Basics</vt:lpstr>
      <vt:lpstr>At the End of the Day…</vt:lpstr>
      <vt:lpstr>Effective Relationships  are CRUCIAL!</vt:lpstr>
      <vt:lpstr>Questions &amp; Resources</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Productive Partnerships w/ Other Leaders (admin, classified, students, faculty)</dc:title>
  <dc:subject/>
  <dc:creator>Guerrero, Carlos R</dc:creator>
  <cp:keywords/>
  <dc:description/>
  <cp:lastModifiedBy>Kyoko Hatano</cp:lastModifiedBy>
  <cp:revision>29</cp:revision>
  <dcterms:created xsi:type="dcterms:W3CDTF">2023-05-24T21:14:28Z</dcterms:created>
  <dcterms:modified xsi:type="dcterms:W3CDTF">2023-06-21T16:24:52Z</dcterms:modified>
  <cp:category/>
</cp:coreProperties>
</file>