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8" r:id="rId2"/>
    <p:sldId id="259" r:id="rId3"/>
    <p:sldId id="260" r:id="rId4"/>
    <p:sldId id="257" r:id="rId5"/>
    <p:sldId id="313" r:id="rId6"/>
    <p:sldId id="278" r:id="rId7"/>
    <p:sldId id="296" r:id="rId8"/>
    <p:sldId id="299" r:id="rId9"/>
    <p:sldId id="304" r:id="rId10"/>
    <p:sldId id="324" r:id="rId11"/>
    <p:sldId id="325" r:id="rId12"/>
    <p:sldId id="326" r:id="rId13"/>
    <p:sldId id="327" r:id="rId14"/>
    <p:sldId id="300" r:id="rId15"/>
    <p:sldId id="306" r:id="rId16"/>
    <p:sldId id="307" r:id="rId17"/>
    <p:sldId id="308" r:id="rId18"/>
    <p:sldId id="309" r:id="rId19"/>
    <p:sldId id="311" r:id="rId20"/>
    <p:sldId id="312" r:id="rId21"/>
    <p:sldId id="321" r:id="rId22"/>
    <p:sldId id="322" r:id="rId23"/>
    <p:sldId id="328" r:id="rId24"/>
    <p:sldId id="310" r:id="rId25"/>
    <p:sldId id="319" r:id="rId26"/>
    <p:sldId id="314"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098"/>
  </p:normalViewPr>
  <p:slideViewPr>
    <p:cSldViewPr snapToGrid="0" snapToObjects="1">
      <p:cViewPr varScale="1">
        <p:scale>
          <a:sx n="81" d="100"/>
          <a:sy n="81" d="100"/>
        </p:scale>
        <p:origin x="126" y="61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6/14/2021</a:t>
            </a:fld>
            <a:endParaRPr lang="en-US"/>
          </a:p>
        </p:txBody>
      </p:sp>
      <p:sp>
        <p:nvSpPr>
          <p:cNvPr id="4" name="Footer Placeholder 3">
            <a:extLst>
              <a:ext uri="{FF2B5EF4-FFF2-40B4-BE49-F238E27FC236}">
                <a16:creationId xmlns:a16="http://schemas.microsoft.com/office/drawing/2014/main"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6/14/2021</a:t>
            </a:fld>
            <a:endParaRPr lang="en-US"/>
          </a:p>
        </p:txBody>
      </p:sp>
      <p:sp>
        <p:nvSpPr>
          <p:cNvPr id="4" name="Slide Image Placeholder 3">
            <a:extLst>
              <a:ext uri="{FF2B5EF4-FFF2-40B4-BE49-F238E27FC236}">
                <a16:creationId xmlns:a16="http://schemas.microsoft.com/office/drawing/2014/main"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06088A0-6770-8842-AAB0-A6DCBD830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Monday, June 14,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955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Monday, June 14, 2021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1174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1" r:id="rId6"/>
    <p:sldLayoutId id="2147483782" r:id="rId7"/>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sccc.org/papers/resolution-handboo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sccc.org/sites/default/files/local_senates_handbook2015-web.pdf"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file:///C:\Users\gdyer\Downloads\ResolutionHandbookFinalFA17_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4C024CE1-8729-9A45-B64C-4C99EAD38149}"/>
              </a:ext>
            </a:extLst>
          </p:cNvPr>
          <p:cNvSpPr>
            <a:spLocks noGrp="1" noChangeArrowheads="1"/>
          </p:cNvSpPr>
          <p:nvPr>
            <p:ph type="title"/>
          </p:nvPr>
        </p:nvSpPr>
        <p:spPr>
          <a:xfrm>
            <a:off x="958850" y="4732338"/>
            <a:ext cx="10433050" cy="1736725"/>
          </a:xfrm>
        </p:spPr>
        <p:txBody>
          <a:bodyPr/>
          <a:lstStyle/>
          <a:p>
            <a:r>
              <a:rPr lang="en-US" altLang="en-US" dirty="0"/>
              <a:t>Resolutions: a fun follow-up</a:t>
            </a:r>
          </a:p>
        </p:txBody>
      </p:sp>
      <p:sp>
        <p:nvSpPr>
          <p:cNvPr id="2" name="TextBox 1">
            <a:extLst>
              <a:ext uri="{FF2B5EF4-FFF2-40B4-BE49-F238E27FC236}">
                <a16:creationId xmlns:a16="http://schemas.microsoft.com/office/drawing/2014/main" id="{47144E21-C9BC-48BF-873F-2313CF0AE121}"/>
              </a:ext>
            </a:extLst>
          </p:cNvPr>
          <p:cNvSpPr txBox="1"/>
          <p:nvPr/>
        </p:nvSpPr>
        <p:spPr>
          <a:xfrm>
            <a:off x="1249960" y="4009938"/>
            <a:ext cx="2004968" cy="369332"/>
          </a:xfrm>
          <a:prstGeom prst="rect">
            <a:avLst/>
          </a:prstGeom>
          <a:noFill/>
        </p:spPr>
        <p:txBody>
          <a:bodyPr wrap="square" rtlCol="0">
            <a:spAutoFit/>
          </a:bodyPr>
          <a:lstStyle/>
          <a:p>
            <a:r>
              <a:rPr lang="en-US" dirty="0"/>
              <a:t>June 16-18,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7810D-48E3-46FB-B72B-CFDEFCC9E3ED}"/>
              </a:ext>
            </a:extLst>
          </p:cNvPr>
          <p:cNvPicPr>
            <a:picLocks noChangeAspect="1"/>
          </p:cNvPicPr>
          <p:nvPr/>
        </p:nvPicPr>
        <p:blipFill rotWithShape="1">
          <a:blip r:embed="rId2"/>
          <a:srcRect l="10496" t="4283" r="13567" b="1506"/>
          <a:stretch/>
        </p:blipFill>
        <p:spPr>
          <a:xfrm>
            <a:off x="2332650" y="68263"/>
            <a:ext cx="8453799" cy="6240462"/>
          </a:xfrm>
          <a:prstGeom prst="rect">
            <a:avLst/>
          </a:prstGeom>
          <a:noFill/>
        </p:spPr>
      </p:pic>
      <p:sp>
        <p:nvSpPr>
          <p:cNvPr id="2" name="Slide Number Placeholder 1" hidden="1">
            <a:extLst>
              <a:ext uri="{FF2B5EF4-FFF2-40B4-BE49-F238E27FC236}">
                <a16:creationId xmlns:a16="http://schemas.microsoft.com/office/drawing/2014/main" id="{A5B9C0C6-2803-4EE7-81C9-5A60513AEC08}"/>
              </a:ext>
            </a:extLst>
          </p:cNvPr>
          <p:cNvSpPr>
            <a:spLocks noGrp="1"/>
          </p:cNvSpPr>
          <p:nvPr>
            <p:ph type="sldNum" sz="quarter" idx="10"/>
          </p:nvPr>
        </p:nvSpPr>
        <p:spPr/>
        <p:txBody>
          <a:bodyPr/>
          <a:lstStyle/>
          <a:p>
            <a:pPr>
              <a:spcAft>
                <a:spcPts val="600"/>
              </a:spcAft>
              <a:defRPr/>
            </a:pPr>
            <a:fld id="{5B52717C-FF9A-4447-B61B-DCD0284B8E7A}" type="slidenum">
              <a:rPr lang="en-US" altLang="en-US" smtClean="0"/>
              <a:pPr>
                <a:spcAft>
                  <a:spcPts val="600"/>
                </a:spcAft>
                <a:defRPr/>
              </a:pPr>
              <a:t>10</a:t>
            </a:fld>
            <a:endParaRPr lang="en-US" altLang="en-US"/>
          </a:p>
        </p:txBody>
      </p:sp>
      <p:pic>
        <p:nvPicPr>
          <p:cNvPr id="4" name="Picture 3">
            <a:extLst>
              <a:ext uri="{FF2B5EF4-FFF2-40B4-BE49-F238E27FC236}">
                <a16:creationId xmlns:a16="http://schemas.microsoft.com/office/drawing/2014/main" id="{751C018D-B34E-455A-91E3-0A55DFC53E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rot="19444429">
            <a:off x="6624570" y="3410512"/>
            <a:ext cx="4210050" cy="323850"/>
          </a:xfrm>
          <a:prstGeom prst="rect">
            <a:avLst/>
          </a:prstGeom>
          <a:effectLst>
            <a:glow rad="228600">
              <a:schemeClr val="accent1">
                <a:satMod val="175000"/>
                <a:alpha val="40000"/>
              </a:schemeClr>
            </a:glow>
          </a:effectLst>
        </p:spPr>
      </p:pic>
      <p:pic>
        <p:nvPicPr>
          <p:cNvPr id="5" name="Picture 4">
            <a:extLst>
              <a:ext uri="{FF2B5EF4-FFF2-40B4-BE49-F238E27FC236}">
                <a16:creationId xmlns:a16="http://schemas.microsoft.com/office/drawing/2014/main" id="{B607F8C0-694F-4077-A6F9-F40B9F17B08C}"/>
              </a:ext>
            </a:extLst>
          </p:cNvPr>
          <p:cNvPicPr>
            <a:picLocks noChangeAspect="1"/>
          </p:cNvPicPr>
          <p:nvPr/>
        </p:nvPicPr>
        <p:blipFill>
          <a:blip r:embed="rId5">
            <a:duotone>
              <a:schemeClr val="accent1">
                <a:shade val="45000"/>
                <a:satMod val="135000"/>
              </a:schemeClr>
              <a:prstClr val="white"/>
            </a:duotone>
          </a:blip>
          <a:stretch>
            <a:fillRect/>
          </a:stretch>
        </p:blipFill>
        <p:spPr>
          <a:xfrm rot="19458285">
            <a:off x="7573026" y="4053907"/>
            <a:ext cx="3048164" cy="539206"/>
          </a:xfrm>
          <a:prstGeom prst="rect">
            <a:avLst/>
          </a:prstGeom>
          <a:effectLst>
            <a:glow rad="139700">
              <a:schemeClr val="accent1">
                <a:satMod val="175000"/>
                <a:alpha val="40000"/>
              </a:schemeClr>
            </a:glow>
          </a:effectLst>
        </p:spPr>
      </p:pic>
      <p:sp>
        <p:nvSpPr>
          <p:cNvPr id="6" name="Oval 5">
            <a:extLst>
              <a:ext uri="{FF2B5EF4-FFF2-40B4-BE49-F238E27FC236}">
                <a16:creationId xmlns:a16="http://schemas.microsoft.com/office/drawing/2014/main" id="{3EABF6A0-2F3F-4251-A6A2-DB67E4FEFB65}"/>
              </a:ext>
            </a:extLst>
          </p:cNvPr>
          <p:cNvSpPr/>
          <p:nvPr/>
        </p:nvSpPr>
        <p:spPr>
          <a:xfrm>
            <a:off x="9324121" y="1355401"/>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CD2607E-A2B7-42E2-A59A-D08A6EE1B16B}"/>
              </a:ext>
            </a:extLst>
          </p:cNvPr>
          <p:cNvSpPr/>
          <p:nvPr/>
        </p:nvSpPr>
        <p:spPr>
          <a:xfrm>
            <a:off x="3371244" y="3779105"/>
            <a:ext cx="2520156"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5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67D89-CEC6-4B77-9DA5-6583995A25DE}"/>
              </a:ext>
            </a:extLst>
          </p:cNvPr>
          <p:cNvPicPr>
            <a:picLocks noChangeAspect="1"/>
          </p:cNvPicPr>
          <p:nvPr/>
        </p:nvPicPr>
        <p:blipFill>
          <a:blip r:embed="rId2"/>
          <a:stretch>
            <a:fillRect/>
          </a:stretch>
        </p:blipFill>
        <p:spPr>
          <a:xfrm>
            <a:off x="2225896" y="68263"/>
            <a:ext cx="8667308" cy="6240462"/>
          </a:xfrm>
          <a:prstGeom prst="rect">
            <a:avLst/>
          </a:prstGeom>
          <a:noFill/>
        </p:spPr>
      </p:pic>
      <p:sp>
        <p:nvSpPr>
          <p:cNvPr id="2" name="Slide Number Placeholder 1" hidden="1">
            <a:extLst>
              <a:ext uri="{FF2B5EF4-FFF2-40B4-BE49-F238E27FC236}">
                <a16:creationId xmlns:a16="http://schemas.microsoft.com/office/drawing/2014/main" id="{5C6E2189-2050-4F77-8409-A91CABF9CED7}"/>
              </a:ext>
            </a:extLst>
          </p:cNvPr>
          <p:cNvSpPr>
            <a:spLocks noGrp="1"/>
          </p:cNvSpPr>
          <p:nvPr>
            <p:ph type="sldNum" sz="quarter" idx="10"/>
          </p:nvPr>
        </p:nvSpPr>
        <p:spPr/>
        <p:txBody>
          <a:bodyPr/>
          <a:lstStyle/>
          <a:p>
            <a:pPr>
              <a:spcAft>
                <a:spcPts val="600"/>
              </a:spcAft>
              <a:defRPr/>
            </a:pPr>
            <a:fld id="{5B52717C-FF9A-4447-B61B-DCD0284B8E7A}" type="slidenum">
              <a:rPr lang="en-US" altLang="en-US" smtClean="0"/>
              <a:pPr>
                <a:spcAft>
                  <a:spcPts val="600"/>
                </a:spcAft>
                <a:defRPr/>
              </a:pPr>
              <a:t>11</a:t>
            </a:fld>
            <a:endParaRPr lang="en-US" altLang="en-US"/>
          </a:p>
        </p:txBody>
      </p:sp>
      <p:sp>
        <p:nvSpPr>
          <p:cNvPr id="4" name="Oval 3">
            <a:extLst>
              <a:ext uri="{FF2B5EF4-FFF2-40B4-BE49-F238E27FC236}">
                <a16:creationId xmlns:a16="http://schemas.microsoft.com/office/drawing/2014/main" id="{C0857C44-273C-4FA1-A019-3D7FB6B3D122}"/>
              </a:ext>
            </a:extLst>
          </p:cNvPr>
          <p:cNvSpPr/>
          <p:nvPr/>
        </p:nvSpPr>
        <p:spPr>
          <a:xfrm flipV="1">
            <a:off x="7580609" y="879211"/>
            <a:ext cx="1774406" cy="446798"/>
          </a:xfrm>
          <a:prstGeom prst="ellipse">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3B57EB8-7273-4ADE-B0AC-977FC2E9BB99}"/>
              </a:ext>
            </a:extLst>
          </p:cNvPr>
          <p:cNvCxnSpPr/>
          <p:nvPr/>
        </p:nvCxnSpPr>
        <p:spPr>
          <a:xfrm flipV="1">
            <a:off x="7188591" y="1326009"/>
            <a:ext cx="900332" cy="784145"/>
          </a:xfrm>
          <a:prstGeom prst="straightConnector1">
            <a:avLst/>
          </a:prstGeom>
          <a:ln w="698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723DB-1BC1-46D6-9D2B-95DB06E79E0B}"/>
              </a:ext>
            </a:extLst>
          </p:cNvPr>
          <p:cNvPicPr>
            <a:picLocks noChangeAspect="1"/>
          </p:cNvPicPr>
          <p:nvPr/>
        </p:nvPicPr>
        <p:blipFill rotWithShape="1">
          <a:blip r:embed="rId2"/>
          <a:srcRect t="27633" b="5373"/>
          <a:stretch/>
        </p:blipFill>
        <p:spPr>
          <a:xfrm>
            <a:off x="1047750" y="196401"/>
            <a:ext cx="10797247" cy="6112324"/>
          </a:xfrm>
          <a:prstGeom prst="rect">
            <a:avLst/>
          </a:prstGeom>
          <a:noFill/>
        </p:spPr>
      </p:pic>
      <p:sp>
        <p:nvSpPr>
          <p:cNvPr id="2" name="Slide Number Placeholder 1" hidden="1">
            <a:extLst>
              <a:ext uri="{FF2B5EF4-FFF2-40B4-BE49-F238E27FC236}">
                <a16:creationId xmlns:a16="http://schemas.microsoft.com/office/drawing/2014/main" id="{EC103A2B-35D8-496A-8813-5E9A5C73A44B}"/>
              </a:ext>
            </a:extLst>
          </p:cNvPr>
          <p:cNvSpPr>
            <a:spLocks noGrp="1"/>
          </p:cNvSpPr>
          <p:nvPr>
            <p:ph type="sldNum" sz="quarter" idx="10"/>
          </p:nvPr>
        </p:nvSpPr>
        <p:spPr/>
        <p:txBody>
          <a:bodyPr/>
          <a:lstStyle/>
          <a:p>
            <a:pPr>
              <a:spcAft>
                <a:spcPts val="600"/>
              </a:spcAft>
              <a:defRPr/>
            </a:pPr>
            <a:fld id="{5B52717C-FF9A-4447-B61B-DCD0284B8E7A}" type="slidenum">
              <a:rPr lang="en-US" altLang="en-US" smtClean="0"/>
              <a:pPr>
                <a:spcAft>
                  <a:spcPts val="600"/>
                </a:spcAft>
                <a:defRPr/>
              </a:pPr>
              <a:t>12</a:t>
            </a:fld>
            <a:endParaRPr lang="en-US" altLang="en-US"/>
          </a:p>
        </p:txBody>
      </p:sp>
      <p:sp>
        <p:nvSpPr>
          <p:cNvPr id="4" name="Oval 3">
            <a:extLst>
              <a:ext uri="{FF2B5EF4-FFF2-40B4-BE49-F238E27FC236}">
                <a16:creationId xmlns:a16="http://schemas.microsoft.com/office/drawing/2014/main" id="{1F79DD93-4B5F-4D71-BC20-9001635FFC97}"/>
              </a:ext>
            </a:extLst>
          </p:cNvPr>
          <p:cNvSpPr/>
          <p:nvPr/>
        </p:nvSpPr>
        <p:spPr>
          <a:xfrm flipV="1">
            <a:off x="1418960" y="2792417"/>
            <a:ext cx="1774406" cy="446798"/>
          </a:xfrm>
          <a:prstGeom prst="ellipse">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760034F7-94C8-42CA-B7C8-FE2D7671D86B}"/>
              </a:ext>
            </a:extLst>
          </p:cNvPr>
          <p:cNvCxnSpPr/>
          <p:nvPr/>
        </p:nvCxnSpPr>
        <p:spPr>
          <a:xfrm flipH="1">
            <a:off x="3024554" y="1603717"/>
            <a:ext cx="1308295" cy="1041009"/>
          </a:xfrm>
          <a:prstGeom prst="straightConnector1">
            <a:avLst/>
          </a:prstGeom>
          <a:ln w="698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94C39-21D3-444C-99CC-757C66B1BB57}"/>
              </a:ext>
            </a:extLst>
          </p:cNvPr>
          <p:cNvPicPr>
            <a:picLocks noChangeAspect="1"/>
          </p:cNvPicPr>
          <p:nvPr/>
        </p:nvPicPr>
        <p:blipFill rotWithShape="1">
          <a:blip r:embed="rId2"/>
          <a:srcRect t="13606" b="11907"/>
          <a:stretch/>
        </p:blipFill>
        <p:spPr>
          <a:xfrm>
            <a:off x="1047750" y="68263"/>
            <a:ext cx="11023600" cy="6240462"/>
          </a:xfrm>
          <a:prstGeom prst="rect">
            <a:avLst/>
          </a:prstGeom>
          <a:noFill/>
        </p:spPr>
      </p:pic>
      <p:sp>
        <p:nvSpPr>
          <p:cNvPr id="2" name="Slide Number Placeholder 1" hidden="1">
            <a:extLst>
              <a:ext uri="{FF2B5EF4-FFF2-40B4-BE49-F238E27FC236}">
                <a16:creationId xmlns:a16="http://schemas.microsoft.com/office/drawing/2014/main" id="{A62CDEFD-C634-4CE5-B15B-4999514A18C5}"/>
              </a:ext>
            </a:extLst>
          </p:cNvPr>
          <p:cNvSpPr>
            <a:spLocks noGrp="1"/>
          </p:cNvSpPr>
          <p:nvPr>
            <p:ph type="sldNum" sz="quarter" idx="10"/>
          </p:nvPr>
        </p:nvSpPr>
        <p:spPr/>
        <p:txBody>
          <a:bodyPr/>
          <a:lstStyle/>
          <a:p>
            <a:pPr>
              <a:spcAft>
                <a:spcPts val="600"/>
              </a:spcAft>
              <a:defRPr/>
            </a:pPr>
            <a:fld id="{5B52717C-FF9A-4447-B61B-DCD0284B8E7A}" type="slidenum">
              <a:rPr lang="en-US" altLang="en-US" smtClean="0"/>
              <a:pPr>
                <a:spcAft>
                  <a:spcPts val="600"/>
                </a:spcAft>
                <a:defRPr/>
              </a:pPr>
              <a:t>13</a:t>
            </a:fld>
            <a:endParaRPr lang="en-US" altLang="en-US"/>
          </a:p>
        </p:txBody>
      </p:sp>
      <p:sp>
        <p:nvSpPr>
          <p:cNvPr id="4" name="Oval 3">
            <a:extLst>
              <a:ext uri="{FF2B5EF4-FFF2-40B4-BE49-F238E27FC236}">
                <a16:creationId xmlns:a16="http://schemas.microsoft.com/office/drawing/2014/main" id="{6AF66CE8-D8BE-47BF-BC33-7B1DFEFD2602}"/>
              </a:ext>
            </a:extLst>
          </p:cNvPr>
          <p:cNvSpPr/>
          <p:nvPr/>
        </p:nvSpPr>
        <p:spPr>
          <a:xfrm flipV="1">
            <a:off x="3472585" y="5196285"/>
            <a:ext cx="1630017" cy="446798"/>
          </a:xfrm>
          <a:prstGeom prst="ellipse">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505A411-471F-423C-86CE-24E1EEE55A8F}"/>
              </a:ext>
            </a:extLst>
          </p:cNvPr>
          <p:cNvCxnSpPr/>
          <p:nvPr/>
        </p:nvCxnSpPr>
        <p:spPr>
          <a:xfrm flipH="1">
            <a:off x="5219114" y="4614203"/>
            <a:ext cx="876886" cy="689317"/>
          </a:xfrm>
          <a:prstGeom prst="straightConnector1">
            <a:avLst/>
          </a:prstGeom>
          <a:ln w="698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3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ondensed" panose="020B0606020104020203" pitchFamily="34" charset="0"/>
              </a:rPr>
              <a:t>ASCCC Resolutions Do Not/Should Not . . . </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ü"/>
            </a:pPr>
            <a:r>
              <a:rPr lang="en-US" sz="3200" dirty="0">
                <a:latin typeface="Centaur" panose="02030504050205020304" pitchFamily="18" charset="0"/>
              </a:rPr>
              <a:t>Typically reaffirm existing positions (because of the conflict that can ensue if they fail) </a:t>
            </a:r>
          </a:p>
          <a:p>
            <a:pPr marL="457200" indent="-457200">
              <a:buFont typeface="Wingdings" panose="05000000000000000000" pitchFamily="2" charset="2"/>
              <a:buChar char="ü"/>
            </a:pPr>
            <a:r>
              <a:rPr lang="en-US" sz="3200" dirty="0">
                <a:latin typeface="Centaur" panose="02030504050205020304" pitchFamily="18" charset="0"/>
              </a:rPr>
              <a:t>Recommend action outside the 10 + 1</a:t>
            </a:r>
          </a:p>
          <a:p>
            <a:pPr marL="457200" indent="-457200">
              <a:buFont typeface="Wingdings" panose="05000000000000000000" pitchFamily="2" charset="2"/>
              <a:buChar char="ü"/>
            </a:pPr>
            <a:r>
              <a:rPr lang="en-US" sz="3200" dirty="0">
                <a:latin typeface="Centaur" panose="02030504050205020304" pitchFamily="18" charset="0"/>
              </a:rPr>
              <a:t>Deal with strictly local concerns  </a:t>
            </a:r>
          </a:p>
          <a:p>
            <a:pPr marL="457200" indent="-457200">
              <a:buFont typeface="Wingdings" panose="05000000000000000000" pitchFamily="2" charset="2"/>
              <a:buChar char="ü"/>
            </a:pPr>
            <a:r>
              <a:rPr lang="en-US" sz="3200" dirty="0">
                <a:latin typeface="Centaur" panose="02030504050205020304" pitchFamily="18" charset="0"/>
              </a:rPr>
              <a:t>Contain more than four Whereas or Resolved statements </a:t>
            </a:r>
          </a:p>
          <a:p>
            <a:pPr marL="457200" indent="-457200">
              <a:buFont typeface="Wingdings" panose="05000000000000000000" pitchFamily="2" charset="2"/>
              <a:buChar char="ü"/>
            </a:pPr>
            <a:r>
              <a:rPr lang="en-US" sz="3200" dirty="0">
                <a:latin typeface="Centaur" panose="02030504050205020304" pitchFamily="18" charset="0"/>
              </a:rPr>
              <a:t>Use inflammatory tone or contain personal insults or language that may be perceived as such </a:t>
            </a:r>
          </a:p>
          <a:p>
            <a:endParaRPr lang="en-US" dirty="0">
              <a:latin typeface="Centaur" panose="02030504050205020304" pitchFamily="18" charset="0"/>
            </a:endParaRPr>
          </a:p>
        </p:txBody>
      </p:sp>
    </p:spTree>
    <p:extLst>
      <p:ext uri="{BB962C8B-B14F-4D97-AF65-F5344CB8AC3E}">
        <p14:creationId xmlns:p14="http://schemas.microsoft.com/office/powerpoint/2010/main" val="202038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Bahnschrift Condensed" panose="020B0502040204020203" pitchFamily="34" charset="0"/>
              </a:rPr>
              <a:t>ASCCC Resolutions Do/Should</a:t>
            </a:r>
          </a:p>
        </p:txBody>
      </p:sp>
      <p:sp>
        <p:nvSpPr>
          <p:cNvPr id="3" name="Content Placeholder 2"/>
          <p:cNvSpPr>
            <a:spLocks noGrp="1"/>
          </p:cNvSpPr>
          <p:nvPr>
            <p:ph idx="1"/>
          </p:nvPr>
        </p:nvSpPr>
        <p:spPr>
          <a:xfrm>
            <a:off x="834097" y="2367147"/>
            <a:ext cx="10523806" cy="3569419"/>
          </a:xfrm>
        </p:spPr>
        <p:txBody>
          <a:bodyPr/>
          <a:lstStyle/>
          <a:p>
            <a:pPr marL="342900" indent="-342900">
              <a:buFont typeface="Wingdings" panose="05000000000000000000" pitchFamily="2" charset="2"/>
              <a:buChar char="ü"/>
            </a:pPr>
            <a:r>
              <a:rPr lang="en-US" dirty="0">
                <a:latin typeface="Centaur" panose="02030504050205020304" pitchFamily="18" charset="0"/>
              </a:rPr>
              <a:t>be direct &amp; clear</a:t>
            </a:r>
          </a:p>
          <a:p>
            <a:pPr marL="342900" indent="-342900">
              <a:buFont typeface="Wingdings" panose="05000000000000000000" pitchFamily="2" charset="2"/>
              <a:buChar char="ü"/>
            </a:pPr>
            <a:r>
              <a:rPr lang="en-US" dirty="0">
                <a:latin typeface="Centaur" panose="02030504050205020304" pitchFamily="18" charset="0"/>
              </a:rPr>
              <a:t>contain factual Whereas statements</a:t>
            </a:r>
          </a:p>
          <a:p>
            <a:pPr marL="342900" indent="-342900">
              <a:buFont typeface="Wingdings" panose="05000000000000000000" pitchFamily="2" charset="2"/>
              <a:buChar char="ü"/>
            </a:pPr>
            <a:r>
              <a:rPr lang="en-US" dirty="0">
                <a:latin typeface="Centaur" panose="02030504050205020304" pitchFamily="18" charset="0"/>
              </a:rPr>
              <a:t>include references </a:t>
            </a:r>
          </a:p>
          <a:p>
            <a:pPr marL="342900" indent="-342900">
              <a:buFont typeface="Wingdings" panose="05000000000000000000" pitchFamily="2" charset="2"/>
              <a:buChar char="ü"/>
            </a:pPr>
            <a:r>
              <a:rPr lang="en-US" dirty="0">
                <a:latin typeface="Centaur" panose="02030504050205020304" pitchFamily="18" charset="0"/>
              </a:rPr>
              <a:t>write out full names of groups/organizations in first use</a:t>
            </a:r>
          </a:p>
          <a:p>
            <a:pPr marL="342900" indent="-342900">
              <a:buFont typeface="Wingdings" panose="05000000000000000000" pitchFamily="2" charset="2"/>
              <a:buChar char="ü"/>
            </a:pPr>
            <a:r>
              <a:rPr lang="en-US" dirty="0">
                <a:latin typeface="Centaur" panose="02030504050205020304" pitchFamily="18" charset="0"/>
              </a:rPr>
              <a:t>avoid lumping (one reason per Whereas) </a:t>
            </a:r>
          </a:p>
          <a:p>
            <a:pPr marL="342900" indent="-342900">
              <a:buFont typeface="Wingdings" panose="05000000000000000000" pitchFamily="2" charset="2"/>
              <a:buChar char="ü"/>
            </a:pPr>
            <a:r>
              <a:rPr lang="en-US" dirty="0">
                <a:latin typeface="Centaur" panose="02030504050205020304" pitchFamily="18" charset="0"/>
              </a:rPr>
              <a:t>only direct the academic senate to act (we can request to or recommend of other entities)</a:t>
            </a:r>
          </a:p>
          <a:p>
            <a:pPr marL="342900" indent="-342900">
              <a:buFont typeface="Wingdings" panose="05000000000000000000" pitchFamily="2" charset="2"/>
              <a:buChar char="ü"/>
            </a:pPr>
            <a:r>
              <a:rPr lang="en-US" dirty="0">
                <a:latin typeface="Centaur" panose="02030504050205020304" pitchFamily="18" charset="0"/>
              </a:rPr>
              <a:t>include title </a:t>
            </a:r>
          </a:p>
          <a:p>
            <a:pPr marL="342900" indent="-342900">
              <a:buFont typeface="Wingdings" panose="05000000000000000000" pitchFamily="2" charset="2"/>
              <a:buChar char="ü"/>
            </a:pPr>
            <a:r>
              <a:rPr lang="en-US" dirty="0">
                <a:latin typeface="Centaur" panose="02030504050205020304" pitchFamily="18" charset="0"/>
              </a:rPr>
              <a:t>be actionable: </a:t>
            </a:r>
          </a:p>
          <a:p>
            <a:pPr lvl="1">
              <a:buFont typeface="Courier New" panose="02070309020205020404" pitchFamily="49" charset="0"/>
              <a:buChar char="o"/>
            </a:pPr>
            <a:r>
              <a:rPr lang="en-US" dirty="0">
                <a:latin typeface="Centaur" panose="02030504050205020304" pitchFamily="18" charset="0"/>
              </a:rPr>
              <a:t>“work with [other body] to ensure” vs. “ensure”</a:t>
            </a:r>
          </a:p>
          <a:p>
            <a:pPr lvl="1">
              <a:buFont typeface="Courier New" panose="02070309020205020404" pitchFamily="49" charset="0"/>
              <a:buChar char="o"/>
            </a:pPr>
            <a:r>
              <a:rPr lang="en-US" dirty="0">
                <a:latin typeface="Centaur" panose="02030504050205020304" pitchFamily="18" charset="0"/>
              </a:rPr>
              <a:t>“oppose” vs. “prevent” </a:t>
            </a:r>
          </a:p>
          <a:p>
            <a:pPr marL="274320" lvl="1"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110564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Condensed" panose="020B0502040204020203" pitchFamily="34" charset="0"/>
              </a:rPr>
              <a:t>First Whereas</a:t>
            </a:r>
          </a:p>
        </p:txBody>
      </p:sp>
      <p:sp>
        <p:nvSpPr>
          <p:cNvPr id="3" name="Content Placeholder 2"/>
          <p:cNvSpPr>
            <a:spLocks noGrp="1"/>
          </p:cNvSpPr>
          <p:nvPr>
            <p:ph idx="1"/>
          </p:nvPr>
        </p:nvSpPr>
        <p:spPr/>
        <p:txBody>
          <a:bodyPr>
            <a:normAutofit/>
          </a:bodyPr>
          <a:lstStyle/>
          <a:p>
            <a:r>
              <a:rPr lang="en-US" sz="3600" dirty="0">
                <a:latin typeface="Centaur" panose="02030504050205020304" pitchFamily="18" charset="0"/>
              </a:rPr>
              <a:t>“Consider using the first ‘whereas’ as an introduction, outlining the situation in general or providing background and indicating the people or groups involved before justifying your resolutions in the other ‘whereas’ statements.” </a:t>
            </a:r>
          </a:p>
        </p:txBody>
      </p:sp>
    </p:spTree>
    <p:extLst>
      <p:ext uri="{BB962C8B-B14F-4D97-AF65-F5344CB8AC3E}">
        <p14:creationId xmlns:p14="http://schemas.microsoft.com/office/powerpoint/2010/main" val="371224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Condensed" panose="020B0502040204020203" pitchFamily="34" charset="0"/>
              </a:rPr>
              <a:t>Citing Legislation </a:t>
            </a:r>
          </a:p>
        </p:txBody>
      </p:sp>
      <p:sp>
        <p:nvSpPr>
          <p:cNvPr id="3"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ü"/>
            </a:pPr>
            <a:r>
              <a:rPr lang="en-US" sz="3000" dirty="0">
                <a:latin typeface="Centaur" panose="02030504050205020304" pitchFamily="18" charset="0"/>
              </a:rPr>
              <a:t>Cite last name of author and year passed or date of most recent proposed legislation or regulations included in legislation.</a:t>
            </a:r>
          </a:p>
          <a:p>
            <a:pPr marL="457200" indent="-457200">
              <a:buFont typeface="Wingdings" panose="05000000000000000000" pitchFamily="2" charset="2"/>
              <a:buChar char="ü"/>
            </a:pPr>
            <a:r>
              <a:rPr lang="en-US" sz="3000" dirty="0">
                <a:latin typeface="Centaur" panose="02030504050205020304" pitchFamily="18" charset="0"/>
              </a:rPr>
              <a:t>For example, AB 1725 (</a:t>
            </a:r>
            <a:r>
              <a:rPr lang="en-US" sz="3000" dirty="0" err="1">
                <a:latin typeface="Centaur" panose="02030504050205020304" pitchFamily="18" charset="0"/>
              </a:rPr>
              <a:t>Vasconcellos</a:t>
            </a:r>
            <a:r>
              <a:rPr lang="en-US" sz="3000" dirty="0">
                <a:latin typeface="Centaur" panose="02030504050205020304" pitchFamily="18" charset="0"/>
              </a:rPr>
              <a:t>, 1988), AB 705 (Irwin, 2017), AB 130 (Low, as of June 3, 2019)</a:t>
            </a:r>
          </a:p>
          <a:p>
            <a:pPr marL="457200" indent="-457200">
              <a:buFont typeface="Wingdings" panose="05000000000000000000" pitchFamily="2" charset="2"/>
              <a:buChar char="ü"/>
            </a:pPr>
            <a:r>
              <a:rPr lang="en-US" sz="3000" dirty="0">
                <a:latin typeface="Centaur" panose="02030504050205020304" pitchFamily="18" charset="0"/>
              </a:rPr>
              <a:t>Include hyperlink in footnote</a:t>
            </a:r>
            <a:r>
              <a:rPr lang="en-US" sz="3000" baseline="30000" dirty="0">
                <a:latin typeface="Centaur" panose="02030504050205020304" pitchFamily="18" charset="0"/>
              </a:rPr>
              <a:t>1</a:t>
            </a:r>
            <a:endParaRPr lang="en-US" baseline="30000" dirty="0"/>
          </a:p>
          <a:p>
            <a:pPr marL="0" indent="0">
              <a:buNone/>
            </a:pPr>
            <a:endParaRPr lang="en-US" baseline="30000" dirty="0"/>
          </a:p>
          <a:p>
            <a:pPr marL="0" indent="0">
              <a:buNone/>
            </a:pPr>
            <a:endParaRPr lang="en-US" baseline="30000" dirty="0"/>
          </a:p>
          <a:p>
            <a:endParaRPr lang="en-US" sz="1600" baseline="30000" dirty="0"/>
          </a:p>
          <a:p>
            <a:pPr marL="0" indent="0">
              <a:buNone/>
            </a:pPr>
            <a:r>
              <a:rPr lang="en-US" sz="1600" baseline="30000" dirty="0"/>
              <a:t>1</a:t>
            </a:r>
            <a:r>
              <a:rPr lang="en-US" sz="1600" dirty="0">
                <a:hlinkClick r:id="rId2"/>
              </a:rPr>
              <a:t>https://www.asccc.org/papers/resolution-handbook</a:t>
            </a:r>
            <a:endParaRPr lang="en-US" sz="1600" dirty="0"/>
          </a:p>
          <a:p>
            <a:pPr marL="0" indent="0">
              <a:buNone/>
            </a:pPr>
            <a:endParaRPr lang="en-US" baseline="30000" dirty="0"/>
          </a:p>
        </p:txBody>
      </p:sp>
    </p:spTree>
    <p:extLst>
      <p:ext uri="{BB962C8B-B14F-4D97-AF65-F5344CB8AC3E}">
        <p14:creationId xmlns:p14="http://schemas.microsoft.com/office/powerpoint/2010/main" val="118356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Condensed" panose="020B0502040204020203" pitchFamily="34" charset="0"/>
              </a:rPr>
              <a:t>Full Names of Organizations /Acronyms </a:t>
            </a:r>
          </a:p>
        </p:txBody>
      </p:sp>
      <p:sp>
        <p:nvSpPr>
          <p:cNvPr id="3" name="Content Placeholder 2"/>
          <p:cNvSpPr>
            <a:spLocks noGrp="1"/>
          </p:cNvSpPr>
          <p:nvPr>
            <p:ph idx="1"/>
          </p:nvPr>
        </p:nvSpPr>
        <p:spPr/>
        <p:txBody>
          <a:bodyPr/>
          <a:lstStyle/>
          <a:p>
            <a:r>
              <a:rPr lang="en-US" sz="3200" dirty="0">
                <a:latin typeface="Centaur" panose="02030504050205020304" pitchFamily="18" charset="0"/>
              </a:rPr>
              <a:t>Write out the names of groups or organizations in your first reference to the within your resolution. The name may be followed by a parenthetical abbreviation, which may then be used for future references. It is unnecessary to note an acronym if the group or organization is not referenced again in the resolution. </a:t>
            </a:r>
          </a:p>
          <a:p>
            <a:r>
              <a:rPr lang="en-US" sz="3200" dirty="0">
                <a:latin typeface="Centaur" panose="02030504050205020304" pitchFamily="18" charset="0"/>
              </a:rPr>
              <a:t>Ex: California Community Colleges Chancellor’s Office (instead of “Chancellor’s Office”)</a:t>
            </a:r>
          </a:p>
        </p:txBody>
      </p:sp>
    </p:spTree>
    <p:extLst>
      <p:ext uri="{BB962C8B-B14F-4D97-AF65-F5344CB8AC3E}">
        <p14:creationId xmlns:p14="http://schemas.microsoft.com/office/powerpoint/2010/main" val="129432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Condensed" panose="020B0502040204020203" pitchFamily="34" charset="0"/>
              </a:rPr>
              <a:t>Actionable Language</a:t>
            </a:r>
          </a:p>
        </p:txBody>
      </p:sp>
      <p:sp>
        <p:nvSpPr>
          <p:cNvPr id="3" name="Content Placeholder 2"/>
          <p:cNvSpPr>
            <a:spLocks noGrp="1"/>
          </p:cNvSpPr>
          <p:nvPr>
            <p:ph idx="1"/>
          </p:nvPr>
        </p:nvSpPr>
        <p:spPr/>
        <p:txBody>
          <a:bodyPr numCol="2">
            <a:normAutofit fontScale="77500" lnSpcReduction="20000"/>
          </a:bodyPr>
          <a:lstStyle/>
          <a:p>
            <a:pPr marL="457200" indent="-457200">
              <a:buFont typeface="Arial" panose="020B0604020202020204" pitchFamily="34" charset="0"/>
              <a:buChar char="•"/>
            </a:pPr>
            <a:r>
              <a:rPr lang="en-US" sz="3200" dirty="0">
                <a:latin typeface="Centaur" panose="02030504050205020304" pitchFamily="18" charset="0"/>
              </a:rPr>
              <a:t>Urge</a:t>
            </a:r>
          </a:p>
          <a:p>
            <a:pPr marL="457200" indent="-457200">
              <a:buFont typeface="Arial" panose="020B0604020202020204" pitchFamily="34" charset="0"/>
              <a:buChar char="•"/>
            </a:pPr>
            <a:r>
              <a:rPr lang="en-US" sz="3200" dirty="0">
                <a:latin typeface="Centaur" panose="02030504050205020304" pitchFamily="18" charset="0"/>
              </a:rPr>
              <a:t>Research</a:t>
            </a:r>
          </a:p>
          <a:p>
            <a:pPr marL="457200" indent="-457200">
              <a:buFont typeface="Arial" panose="020B0604020202020204" pitchFamily="34" charset="0"/>
              <a:buChar char="•"/>
            </a:pPr>
            <a:r>
              <a:rPr lang="en-US" sz="3200" dirty="0">
                <a:latin typeface="Centaur" panose="02030504050205020304" pitchFamily="18" charset="0"/>
              </a:rPr>
              <a:t>Develop (a position, materials, a paper, etc.)</a:t>
            </a:r>
          </a:p>
          <a:p>
            <a:pPr marL="457200" indent="-457200">
              <a:buFont typeface="Arial" panose="020B0604020202020204" pitchFamily="34" charset="0"/>
              <a:buChar char="•"/>
            </a:pPr>
            <a:r>
              <a:rPr lang="en-US" sz="3200" dirty="0">
                <a:latin typeface="Centaur" panose="02030504050205020304" pitchFamily="18" charset="0"/>
              </a:rPr>
              <a:t>Distribute</a:t>
            </a:r>
          </a:p>
          <a:p>
            <a:pPr marL="457200" indent="-457200">
              <a:buFont typeface="Arial" panose="020B0604020202020204" pitchFamily="34" charset="0"/>
              <a:buChar char="•"/>
            </a:pPr>
            <a:r>
              <a:rPr lang="en-US" sz="3200" dirty="0">
                <a:latin typeface="Centaur" panose="02030504050205020304" pitchFamily="18" charset="0"/>
              </a:rPr>
              <a:t>Oppose</a:t>
            </a:r>
          </a:p>
          <a:p>
            <a:pPr marL="457200" indent="-457200">
              <a:buFont typeface="Arial" panose="020B0604020202020204" pitchFamily="34" charset="0"/>
              <a:buChar char="•"/>
            </a:pPr>
            <a:r>
              <a:rPr lang="en-US" sz="3200" dirty="0">
                <a:latin typeface="Centaur" panose="02030504050205020304" pitchFamily="18" charset="0"/>
              </a:rPr>
              <a:t>Publish</a:t>
            </a:r>
          </a:p>
          <a:p>
            <a:pPr marL="457200" indent="-457200">
              <a:buFont typeface="Arial" panose="020B0604020202020204" pitchFamily="34" charset="0"/>
              <a:buChar char="•"/>
            </a:pPr>
            <a:r>
              <a:rPr lang="en-US" sz="3200" dirty="0">
                <a:latin typeface="Centaur" panose="02030504050205020304" pitchFamily="18" charset="0"/>
              </a:rPr>
              <a:t>Survey</a:t>
            </a:r>
          </a:p>
          <a:p>
            <a:pPr marL="457200" indent="-457200">
              <a:buFont typeface="Arial" panose="020B0604020202020204" pitchFamily="34" charset="0"/>
              <a:buChar char="•"/>
            </a:pPr>
            <a:r>
              <a:rPr lang="en-US" sz="3200" dirty="0">
                <a:latin typeface="Centaur" panose="02030504050205020304" pitchFamily="18" charset="0"/>
              </a:rPr>
              <a:t>Encourage </a:t>
            </a:r>
          </a:p>
          <a:p>
            <a:pPr marL="457200" indent="-457200">
              <a:buFont typeface="Arial" panose="020B0604020202020204" pitchFamily="34" charset="0"/>
              <a:buChar char="•"/>
            </a:pPr>
            <a:r>
              <a:rPr lang="en-US" sz="3200" dirty="0">
                <a:latin typeface="Centaur" panose="02030504050205020304" pitchFamily="18" charset="0"/>
              </a:rPr>
              <a:t>Conclude </a:t>
            </a:r>
          </a:p>
          <a:p>
            <a:pPr marL="457200" indent="-457200">
              <a:buFont typeface="Arial" panose="020B0604020202020204" pitchFamily="34" charset="0"/>
              <a:buChar char="•"/>
            </a:pPr>
            <a:r>
              <a:rPr lang="en-US" sz="3200" dirty="0">
                <a:latin typeface="Centaur" panose="02030504050205020304" pitchFamily="18" charset="0"/>
              </a:rPr>
              <a:t>Adopt</a:t>
            </a:r>
          </a:p>
          <a:p>
            <a:pPr marL="457200" indent="-457200">
              <a:buFont typeface="Arial" panose="020B0604020202020204" pitchFamily="34" charset="0"/>
              <a:buChar char="•"/>
            </a:pPr>
            <a:r>
              <a:rPr lang="en-US" sz="3200" dirty="0">
                <a:latin typeface="Centaur" panose="02030504050205020304" pitchFamily="18" charset="0"/>
              </a:rPr>
              <a:t>Request</a:t>
            </a:r>
          </a:p>
          <a:p>
            <a:pPr marL="457200" indent="-457200">
              <a:buFont typeface="Arial" panose="020B0604020202020204" pitchFamily="34" charset="0"/>
              <a:buChar char="•"/>
            </a:pPr>
            <a:r>
              <a:rPr lang="en-US" sz="3200" dirty="0">
                <a:latin typeface="Centaur" panose="02030504050205020304" pitchFamily="18" charset="0"/>
              </a:rPr>
              <a:t>Express</a:t>
            </a:r>
          </a:p>
          <a:p>
            <a:pPr marL="457200" indent="-457200">
              <a:buFont typeface="Arial" panose="020B0604020202020204" pitchFamily="34" charset="0"/>
              <a:buChar char="•"/>
            </a:pPr>
            <a:r>
              <a:rPr lang="en-US" sz="3200" dirty="0">
                <a:latin typeface="Centaur" panose="02030504050205020304" pitchFamily="18" charset="0"/>
              </a:rPr>
              <a:t>Form </a:t>
            </a:r>
          </a:p>
          <a:p>
            <a:pPr marL="457200" indent="-457200">
              <a:buFont typeface="Arial" panose="020B0604020202020204" pitchFamily="34" charset="0"/>
              <a:buChar char="•"/>
            </a:pPr>
            <a:r>
              <a:rPr lang="en-US" sz="3200" dirty="0">
                <a:latin typeface="Centaur" panose="02030504050205020304" pitchFamily="18" charset="0"/>
              </a:rPr>
              <a:t>Collect</a:t>
            </a:r>
          </a:p>
          <a:p>
            <a:pPr marL="457200" indent="-457200">
              <a:buFont typeface="Arial" panose="020B0604020202020204" pitchFamily="34" charset="0"/>
              <a:buChar char="•"/>
            </a:pPr>
            <a:r>
              <a:rPr lang="en-US" sz="3200" dirty="0">
                <a:latin typeface="Centaur" panose="02030504050205020304" pitchFamily="18" charset="0"/>
              </a:rPr>
              <a:t>Communicate</a:t>
            </a:r>
          </a:p>
          <a:p>
            <a:pPr marL="457200" indent="-457200">
              <a:buFont typeface="Arial" panose="020B0604020202020204" pitchFamily="34" charset="0"/>
              <a:buChar char="•"/>
            </a:pPr>
            <a:r>
              <a:rPr lang="en-US" sz="3200" dirty="0">
                <a:latin typeface="Centaur" panose="02030504050205020304" pitchFamily="18" charset="0"/>
              </a:rPr>
              <a:t>Recognize</a:t>
            </a:r>
          </a:p>
        </p:txBody>
      </p:sp>
    </p:spTree>
    <p:extLst>
      <p:ext uri="{BB962C8B-B14F-4D97-AF65-F5344CB8AC3E}">
        <p14:creationId xmlns:p14="http://schemas.microsoft.com/office/powerpoint/2010/main" val="147660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5B39-76B3-4B01-8175-BA711BFF6B22}"/>
              </a:ext>
            </a:extLst>
          </p:cNvPr>
          <p:cNvSpPr>
            <a:spLocks noGrp="1"/>
          </p:cNvSpPr>
          <p:nvPr>
            <p:ph type="title"/>
          </p:nvPr>
        </p:nvSpPr>
        <p:spPr/>
        <p:txBody>
          <a:bodyPr/>
          <a:lstStyle/>
          <a:p>
            <a:r>
              <a:rPr lang="en-US" dirty="0"/>
              <a:t>Presenters </a:t>
            </a:r>
          </a:p>
        </p:txBody>
      </p:sp>
      <p:sp>
        <p:nvSpPr>
          <p:cNvPr id="3" name="Content Placeholder 2">
            <a:extLst>
              <a:ext uri="{FF2B5EF4-FFF2-40B4-BE49-F238E27FC236}">
                <a16:creationId xmlns:a16="http://schemas.microsoft.com/office/drawing/2014/main" id="{55899CB6-2DB3-4B5F-8C5E-B1614B3CCFAE}"/>
              </a:ext>
            </a:extLst>
          </p:cNvPr>
          <p:cNvSpPr>
            <a:spLocks noGrp="1"/>
          </p:cNvSpPr>
          <p:nvPr>
            <p:ph idx="1"/>
          </p:nvPr>
        </p:nvSpPr>
        <p:spPr/>
        <p:txBody>
          <a:bodyPr/>
          <a:lstStyle/>
          <a:p>
            <a:r>
              <a:rPr lang="en-US" sz="3600" b="1" dirty="0"/>
              <a:t>Amber Gillis</a:t>
            </a:r>
            <a:r>
              <a:rPr lang="en-US" sz="3600" dirty="0"/>
              <a:t>, ASCCC South Representative and 2021-2022 Resolutions Chair </a:t>
            </a:r>
          </a:p>
          <a:p>
            <a:endParaRPr lang="en-US" sz="3600" dirty="0"/>
          </a:p>
          <a:p>
            <a:r>
              <a:rPr lang="en-US" sz="3600" b="1" dirty="0"/>
              <a:t>Stephanie Curry</a:t>
            </a:r>
            <a:r>
              <a:rPr lang="en-US" sz="3600" dirty="0"/>
              <a:t>, ASCCC Area A Representative </a:t>
            </a:r>
          </a:p>
          <a:p>
            <a:endParaRPr lang="en-US" sz="3600" dirty="0"/>
          </a:p>
        </p:txBody>
      </p:sp>
      <p:sp>
        <p:nvSpPr>
          <p:cNvPr id="4" name="Slide Number Placeholder 3">
            <a:extLst>
              <a:ext uri="{FF2B5EF4-FFF2-40B4-BE49-F238E27FC236}">
                <a16:creationId xmlns:a16="http://schemas.microsoft.com/office/drawing/2014/main" id="{53895C18-F9AB-49E2-B4A4-B132C302183E}"/>
              </a:ext>
            </a:extLst>
          </p:cNvPr>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spTree>
    <p:extLst>
      <p:ext uri="{BB962C8B-B14F-4D97-AF65-F5344CB8AC3E}">
        <p14:creationId xmlns:p14="http://schemas.microsoft.com/office/powerpoint/2010/main" val="35276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Condensed" panose="020B0502040204020203" pitchFamily="34" charset="0"/>
              </a:rPr>
              <a:t>Advice on Wording  </a:t>
            </a:r>
          </a:p>
        </p:txBody>
      </p:sp>
      <p:sp>
        <p:nvSpPr>
          <p:cNvPr id="3" name="Content Placeholder 2"/>
          <p:cNvSpPr>
            <a:spLocks noGrp="1"/>
          </p:cNvSpPr>
          <p:nvPr>
            <p:ph idx="1"/>
          </p:nvPr>
        </p:nvSpPr>
        <p:spPr/>
        <p:txBody>
          <a:bodyPr>
            <a:noAutofit/>
          </a:bodyPr>
          <a:lstStyle/>
          <a:p>
            <a:r>
              <a:rPr lang="en-US" b="1" dirty="0">
                <a:latin typeface="Centaur" panose="02030504050205020304" pitchFamily="18" charset="0"/>
              </a:rPr>
              <a:t>Recommend</a:t>
            </a:r>
            <a:r>
              <a:rPr lang="en-US" dirty="0">
                <a:latin typeface="Centaur" panose="02030504050205020304" pitchFamily="18" charset="0"/>
              </a:rPr>
              <a:t>: Directed to a body with specific authority over issue in question? Within ASCCC purview to recommend? </a:t>
            </a:r>
          </a:p>
          <a:p>
            <a:r>
              <a:rPr lang="en-US" b="1" dirty="0">
                <a:latin typeface="Centaur" panose="02030504050205020304" pitchFamily="18" charset="0"/>
              </a:rPr>
              <a:t>Ensure: </a:t>
            </a:r>
            <a:r>
              <a:rPr lang="en-US" dirty="0">
                <a:latin typeface="Centaur" panose="02030504050205020304" pitchFamily="18" charset="0"/>
              </a:rPr>
              <a:t>Does ASCCC have power to fulfill this goal? If not, consider “work with.”</a:t>
            </a:r>
          </a:p>
          <a:p>
            <a:r>
              <a:rPr lang="en-US" b="1" dirty="0">
                <a:latin typeface="Centaur" panose="02030504050205020304" pitchFamily="18" charset="0"/>
              </a:rPr>
              <a:t>Assert or Affirm: </a:t>
            </a:r>
            <a:r>
              <a:rPr lang="en-US" dirty="0">
                <a:latin typeface="Centaur" panose="02030504050205020304" pitchFamily="18" charset="0"/>
              </a:rPr>
              <a:t>Has the ASCCC already researched and developed position on issue? No? Consider using “explore” so the field can discuss and build a foundation for the issue at hand.</a:t>
            </a:r>
          </a:p>
          <a:p>
            <a:r>
              <a:rPr lang="en-US" b="1" dirty="0">
                <a:latin typeface="Centaur" panose="02030504050205020304" pitchFamily="18" charset="0"/>
              </a:rPr>
              <a:t>Work with: </a:t>
            </a:r>
            <a:r>
              <a:rPr lang="en-US" dirty="0">
                <a:latin typeface="Centaur" panose="02030504050205020304" pitchFamily="18" charset="0"/>
              </a:rPr>
              <a:t>Often followed by another direction to accomplish something .</a:t>
            </a:r>
          </a:p>
        </p:txBody>
      </p:sp>
    </p:spTree>
    <p:extLst>
      <p:ext uri="{BB962C8B-B14F-4D97-AF65-F5344CB8AC3E}">
        <p14:creationId xmlns:p14="http://schemas.microsoft.com/office/powerpoint/2010/main" val="217167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SemiBold Condensed" panose="020B0502040204020203" pitchFamily="34" charset="0"/>
              </a:rPr>
              <a:t>The Resolved Statements</a:t>
            </a:r>
          </a:p>
        </p:txBody>
      </p:sp>
      <p:sp>
        <p:nvSpPr>
          <p:cNvPr id="3" name="Content Placeholder 2"/>
          <p:cNvSpPr>
            <a:spLocks noGrp="1"/>
          </p:cNvSpPr>
          <p:nvPr>
            <p:ph idx="1"/>
          </p:nvPr>
        </p:nvSpPr>
        <p:spPr/>
        <p:txBody>
          <a:bodyPr>
            <a:normAutofit/>
          </a:bodyPr>
          <a:lstStyle/>
          <a:p>
            <a:pPr marL="571500" indent="-571500">
              <a:buFont typeface="Wingdings" panose="05000000000000000000" pitchFamily="2" charset="2"/>
              <a:buChar char="ü"/>
            </a:pPr>
            <a:r>
              <a:rPr lang="en-US" sz="3600" dirty="0">
                <a:latin typeface="Centaur" panose="02030504050205020304" pitchFamily="18" charset="0"/>
              </a:rPr>
              <a:t>Must begin with “Resolved, That the Academic Senate for California Community Colleges . . .” </a:t>
            </a:r>
          </a:p>
          <a:p>
            <a:pPr marL="571500" indent="-571500">
              <a:buFont typeface="Wingdings" panose="05000000000000000000" pitchFamily="2" charset="2"/>
              <a:buChar char="ü"/>
            </a:pPr>
            <a:r>
              <a:rPr lang="en-US" sz="3600" dirty="0">
                <a:latin typeface="Centaur" panose="02030504050205020304" pitchFamily="18" charset="0"/>
              </a:rPr>
              <a:t>Each must be able to stand alone </a:t>
            </a:r>
          </a:p>
          <a:p>
            <a:pPr marL="571500" indent="-571500">
              <a:buFont typeface="Wingdings" panose="05000000000000000000" pitchFamily="2" charset="2"/>
              <a:buChar char="ü"/>
            </a:pPr>
            <a:r>
              <a:rPr lang="en-US" sz="3600" dirty="0">
                <a:latin typeface="Centaur" panose="02030504050205020304" pitchFamily="18" charset="0"/>
              </a:rPr>
              <a:t>Must be actionable </a:t>
            </a:r>
          </a:p>
          <a:p>
            <a:pPr marL="571500" indent="-571500">
              <a:buFont typeface="Wingdings" panose="05000000000000000000" pitchFamily="2" charset="2"/>
              <a:buChar char="ü"/>
            </a:pPr>
            <a:r>
              <a:rPr lang="en-US" sz="3600" dirty="0">
                <a:latin typeface="Centaur" panose="02030504050205020304" pitchFamily="18" charset="0"/>
              </a:rPr>
              <a:t>Must be supported by the Whereas statements </a:t>
            </a:r>
          </a:p>
        </p:txBody>
      </p:sp>
    </p:spTree>
    <p:extLst>
      <p:ext uri="{BB962C8B-B14F-4D97-AF65-F5344CB8AC3E}">
        <p14:creationId xmlns:p14="http://schemas.microsoft.com/office/powerpoint/2010/main" val="226883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ahnschrift SemiBold Condensed" panose="020B0502040204020203" pitchFamily="34" charset="0"/>
              </a:rPr>
              <a:t>Clearly Listed Contact</a:t>
            </a:r>
          </a:p>
        </p:txBody>
      </p:sp>
      <p:sp>
        <p:nvSpPr>
          <p:cNvPr id="3" name="Content Placeholder 2"/>
          <p:cNvSpPr>
            <a:spLocks noGrp="1"/>
          </p:cNvSpPr>
          <p:nvPr>
            <p:ph idx="1"/>
          </p:nvPr>
        </p:nvSpPr>
        <p:spPr/>
        <p:txBody>
          <a:bodyPr>
            <a:normAutofit lnSpcReduction="10000"/>
          </a:bodyPr>
          <a:lstStyle/>
          <a:p>
            <a:pPr marL="571500" indent="-571500">
              <a:buFont typeface="Wingdings" panose="05000000000000000000" pitchFamily="2" charset="2"/>
              <a:buChar char="ü"/>
            </a:pPr>
            <a:r>
              <a:rPr lang="en-US" sz="3600" dirty="0">
                <a:latin typeface="Centaur" panose="02030504050205020304" pitchFamily="18" charset="0"/>
              </a:rPr>
              <a:t>If you submit a resolution during session, list your full name, followed by your college, as the contact.</a:t>
            </a:r>
          </a:p>
          <a:p>
            <a:pPr lvl="2" indent="0">
              <a:buNone/>
            </a:pPr>
            <a:r>
              <a:rPr lang="en-US" sz="3200" dirty="0">
                <a:latin typeface="Centaur" panose="02030504050205020304" pitchFamily="18" charset="0"/>
                <a:cs typeface="Courier New" panose="02070309020205020404" pitchFamily="49" charset="0"/>
              </a:rPr>
              <a:t>Ex: Contact: Geoffrey Dyer, Taft College </a:t>
            </a:r>
          </a:p>
          <a:p>
            <a:pPr marL="571500" indent="-571500">
              <a:buFont typeface="Wingdings" panose="05000000000000000000" pitchFamily="2" charset="2"/>
              <a:buChar char="ü"/>
            </a:pPr>
            <a:r>
              <a:rPr lang="en-US" sz="3600" i="1" dirty="0">
                <a:latin typeface="Centaur" panose="02030504050205020304" pitchFamily="18" charset="0"/>
              </a:rPr>
              <a:t>Pre-session</a:t>
            </a:r>
            <a:r>
              <a:rPr lang="en-US" sz="3600" dirty="0">
                <a:latin typeface="Centaur" panose="02030504050205020304" pitchFamily="18" charset="0"/>
              </a:rPr>
              <a:t> resolutions from committees are identified as such.</a:t>
            </a:r>
          </a:p>
          <a:p>
            <a:pPr marL="571500" indent="-571500">
              <a:buFont typeface="Wingdings" panose="05000000000000000000" pitchFamily="2" charset="2"/>
              <a:buChar char="ü"/>
            </a:pPr>
            <a:r>
              <a:rPr lang="en-US" sz="3600" i="1" dirty="0">
                <a:latin typeface="Centaur" panose="02030504050205020304" pitchFamily="18" charset="0"/>
              </a:rPr>
              <a:t>Only</a:t>
            </a:r>
            <a:r>
              <a:rPr lang="en-US" sz="3600" dirty="0">
                <a:latin typeface="Centaur" panose="02030504050205020304" pitchFamily="18" charset="0"/>
              </a:rPr>
              <a:t> include area if resolution was forwarded at pre-session area meeting. </a:t>
            </a:r>
          </a:p>
        </p:txBody>
      </p:sp>
    </p:spTree>
    <p:extLst>
      <p:ext uri="{BB962C8B-B14F-4D97-AF65-F5344CB8AC3E}">
        <p14:creationId xmlns:p14="http://schemas.microsoft.com/office/powerpoint/2010/main" val="278465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4608FB-7527-4572-93C1-C200951DA7FC}"/>
              </a:ext>
            </a:extLst>
          </p:cNvPr>
          <p:cNvPicPr>
            <a:picLocks noChangeAspect="1"/>
          </p:cNvPicPr>
          <p:nvPr/>
        </p:nvPicPr>
        <p:blipFill>
          <a:blip r:embed="rId2"/>
          <a:stretch>
            <a:fillRect/>
          </a:stretch>
        </p:blipFill>
        <p:spPr>
          <a:xfrm>
            <a:off x="1284577" y="1798320"/>
            <a:ext cx="10044545" cy="4419600"/>
          </a:xfrm>
          <a:prstGeom prst="rect">
            <a:avLst/>
          </a:prstGeom>
          <a:noFill/>
        </p:spPr>
      </p:pic>
      <p:sp>
        <p:nvSpPr>
          <p:cNvPr id="2" name="Slide Number Placeholder 1">
            <a:extLst>
              <a:ext uri="{FF2B5EF4-FFF2-40B4-BE49-F238E27FC236}">
                <a16:creationId xmlns:a16="http://schemas.microsoft.com/office/drawing/2014/main" id="{CA94880E-AF88-43AE-B634-4A4980D8D3D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5B52717C-FF9A-4447-B61B-DCD0284B8E7A}" type="slidenum">
              <a:rPr lang="en-US" altLang="en-US" smtClean="0"/>
              <a:pPr>
                <a:spcAft>
                  <a:spcPts val="600"/>
                </a:spcAft>
                <a:defRPr/>
              </a:pPr>
              <a:t>23</a:t>
            </a:fld>
            <a:endParaRPr lang="en-US" altLang="en-US"/>
          </a:p>
        </p:txBody>
      </p:sp>
      <p:pic>
        <p:nvPicPr>
          <p:cNvPr id="6" name="Picture 5">
            <a:extLst>
              <a:ext uri="{FF2B5EF4-FFF2-40B4-BE49-F238E27FC236}">
                <a16:creationId xmlns:a16="http://schemas.microsoft.com/office/drawing/2014/main" id="{4263C918-8046-470D-A09F-013823A360B3}"/>
              </a:ext>
            </a:extLst>
          </p:cNvPr>
          <p:cNvPicPr>
            <a:picLocks noChangeAspect="1"/>
          </p:cNvPicPr>
          <p:nvPr/>
        </p:nvPicPr>
        <p:blipFill>
          <a:blip r:embed="rId3"/>
          <a:stretch>
            <a:fillRect/>
          </a:stretch>
        </p:blipFill>
        <p:spPr>
          <a:xfrm>
            <a:off x="1284577" y="825665"/>
            <a:ext cx="7248007" cy="834225"/>
          </a:xfrm>
          <a:prstGeom prst="rect">
            <a:avLst/>
          </a:prstGeom>
        </p:spPr>
      </p:pic>
      <p:sp>
        <p:nvSpPr>
          <p:cNvPr id="5" name="TextBox 4">
            <a:extLst>
              <a:ext uri="{FF2B5EF4-FFF2-40B4-BE49-F238E27FC236}">
                <a16:creationId xmlns:a16="http://schemas.microsoft.com/office/drawing/2014/main" id="{B33181BA-4391-4AD4-9523-DADBFF7ECDF7}"/>
              </a:ext>
            </a:extLst>
          </p:cNvPr>
          <p:cNvSpPr txBox="1"/>
          <p:nvPr/>
        </p:nvSpPr>
        <p:spPr>
          <a:xfrm>
            <a:off x="8890722" y="456333"/>
            <a:ext cx="2438400" cy="369332"/>
          </a:xfrm>
          <a:prstGeom prst="rect">
            <a:avLst/>
          </a:prstGeom>
          <a:noFill/>
        </p:spPr>
        <p:txBody>
          <a:bodyPr wrap="square" rtlCol="0">
            <a:spAutoFit/>
          </a:bodyPr>
          <a:lstStyle/>
          <a:p>
            <a:r>
              <a:rPr lang="en-US" dirty="0"/>
              <a:t>Sample Resolution</a:t>
            </a:r>
          </a:p>
        </p:txBody>
      </p:sp>
      <p:sp>
        <p:nvSpPr>
          <p:cNvPr id="7" name="TextBox 6">
            <a:extLst>
              <a:ext uri="{FF2B5EF4-FFF2-40B4-BE49-F238E27FC236}">
                <a16:creationId xmlns:a16="http://schemas.microsoft.com/office/drawing/2014/main" id="{93EFDCCA-A1E4-40B4-92B4-714BBEB4C67B}"/>
              </a:ext>
            </a:extLst>
          </p:cNvPr>
          <p:cNvSpPr txBox="1"/>
          <p:nvPr/>
        </p:nvSpPr>
        <p:spPr>
          <a:xfrm>
            <a:off x="8557347" y="1013559"/>
            <a:ext cx="3105150" cy="646331"/>
          </a:xfrm>
          <a:prstGeom prst="rect">
            <a:avLst/>
          </a:prstGeom>
          <a:noFill/>
        </p:spPr>
        <p:txBody>
          <a:bodyPr wrap="square" rtlCol="0">
            <a:spAutoFit/>
          </a:bodyPr>
          <a:lstStyle/>
          <a:p>
            <a:r>
              <a:rPr lang="en-US" dirty="0"/>
              <a:t>What do you notice about this resolution?</a:t>
            </a:r>
          </a:p>
        </p:txBody>
      </p:sp>
    </p:spTree>
    <p:extLst>
      <p:ext uri="{BB962C8B-B14F-4D97-AF65-F5344CB8AC3E}">
        <p14:creationId xmlns:p14="http://schemas.microsoft.com/office/powerpoint/2010/main" val="388025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300" dirty="0">
                <a:effectLst>
                  <a:outerShdw blurRad="38100" dist="38100" dir="2700000" algn="tl">
                    <a:srgbClr val="000000">
                      <a:alpha val="43137"/>
                    </a:srgbClr>
                  </a:outerShdw>
                </a:effectLst>
                <a:latin typeface="Bahnschrift Condensed" panose="020B0502040204020203" pitchFamily="34" charset="0"/>
              </a:rPr>
              <a:t>Activity</a:t>
            </a:r>
            <a:r>
              <a:rPr lang="en-US" dirty="0"/>
              <a:t> </a:t>
            </a:r>
          </a:p>
        </p:txBody>
      </p:sp>
      <p:sp>
        <p:nvSpPr>
          <p:cNvPr id="3" name="Content Placeholder 2"/>
          <p:cNvSpPr>
            <a:spLocks noGrp="1"/>
          </p:cNvSpPr>
          <p:nvPr>
            <p:ph idx="1"/>
          </p:nvPr>
        </p:nvSpPr>
        <p:spPr/>
        <p:txBody>
          <a:bodyPr>
            <a:noAutofit/>
          </a:bodyPr>
          <a:lstStyle/>
          <a:p>
            <a:r>
              <a:rPr lang="en-US" sz="2950" dirty="0">
                <a:latin typeface="Centaur" panose="02030504050205020304" pitchFamily="18" charset="0"/>
              </a:rPr>
              <a:t>Small breakout groups work on short resolution for the mock plenary</a:t>
            </a:r>
          </a:p>
        </p:txBody>
      </p:sp>
    </p:spTree>
    <p:extLst>
      <p:ext uri="{BB962C8B-B14F-4D97-AF65-F5344CB8AC3E}">
        <p14:creationId xmlns:p14="http://schemas.microsoft.com/office/powerpoint/2010/main" val="268845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sz="4800" dirty="0">
                <a:effectLst>
                  <a:outerShdw blurRad="38100" dist="38100" dir="2700000" algn="tl">
                    <a:srgbClr val="000000">
                      <a:alpha val="43137"/>
                    </a:srgbClr>
                  </a:outerShdw>
                </a:effectLst>
                <a:latin typeface="Bahnschrift Condensed" panose="020B0502040204020203" pitchFamily="34" charset="0"/>
              </a:rPr>
              <a:t>By 6:00pm Tonight </a:t>
            </a:r>
          </a:p>
        </p:txBody>
      </p:sp>
      <p:sp>
        <p:nvSpPr>
          <p:cNvPr id="11" name="Content Placeholder 2"/>
          <p:cNvSpPr>
            <a:spLocks noGrp="1"/>
          </p:cNvSpPr>
          <p:nvPr>
            <p:ph sz="half" idx="1"/>
          </p:nvPr>
        </p:nvSpPr>
        <p:spPr>
          <a:xfrm>
            <a:off x="1277650" y="1798320"/>
            <a:ext cx="10058400" cy="4419600"/>
          </a:xfrm>
        </p:spPr>
        <p:txBody>
          <a:bodyPr wrap="square" anchor="t">
            <a:normAutofit/>
          </a:bodyPr>
          <a:lstStyle/>
          <a:p>
            <a:pPr>
              <a:buFont typeface="Wingdings" panose="05000000000000000000" pitchFamily="2" charset="2"/>
              <a:buChar char="ü"/>
            </a:pPr>
            <a:r>
              <a:rPr lang="en-US" sz="3600" dirty="0">
                <a:latin typeface="Centaur" panose="02030504050205020304" pitchFamily="18" charset="0"/>
              </a:rPr>
              <a:t>Email your mock resolution to </a:t>
            </a:r>
            <a:r>
              <a:rPr lang="en-US" sz="3600" dirty="0">
                <a:latin typeface="Centaur" panose="02030504050205020304" pitchFamily="18" charset="0"/>
                <a:hlinkClick r:id="rId2"/>
              </a:rPr>
              <a:t>resolutions@asccc.org</a:t>
            </a:r>
            <a:endParaRPr lang="en-US" sz="3600" dirty="0">
              <a:latin typeface="Centaur" panose="02030504050205020304" pitchFamily="18" charset="0"/>
            </a:endParaRPr>
          </a:p>
          <a:p>
            <a:pPr>
              <a:buFont typeface="Wingdings" panose="05000000000000000000" pitchFamily="2" charset="2"/>
              <a:buChar char="ü"/>
            </a:pPr>
            <a:r>
              <a:rPr lang="en-US" sz="3600" dirty="0">
                <a:latin typeface="Centaur" panose="02030504050205020304" pitchFamily="18" charset="0"/>
              </a:rPr>
              <a:t>Secure the signature of four other conference attendees as seconders on the resolution form and submit to any member of the Executive Committee </a:t>
            </a:r>
            <a:r>
              <a:rPr lang="en-US" sz="3600" b="1" dirty="0">
                <a:latin typeface="Centaur" panose="02030504050205020304" pitchFamily="18" charset="0"/>
              </a:rPr>
              <a:t>IF</a:t>
            </a:r>
            <a:r>
              <a:rPr lang="en-US" sz="3600" dirty="0">
                <a:latin typeface="Centaur" panose="02030504050205020304" pitchFamily="18" charset="0"/>
              </a:rPr>
              <a:t> you want your Mock Resolution to be debated in our Mock Plenary on Friday.</a:t>
            </a:r>
          </a:p>
        </p:txBody>
      </p:sp>
      <p:sp>
        <p:nvSpPr>
          <p:cNvPr id="8" name="Slide Number Placeholder 3">
            <a:extLst>
              <a:ext uri="{FF2B5EF4-FFF2-40B4-BE49-F238E27FC236}">
                <a16:creationId xmlns:a16="http://schemas.microsoft.com/office/drawing/2014/main" id="{004049BA-6398-427C-A212-663677832CF3}"/>
              </a:ext>
            </a:extLst>
          </p:cNvPr>
          <p:cNvSpPr>
            <a:spLocks noGrp="1"/>
          </p:cNvSpPr>
          <p:nvPr>
            <p:ph type="sldNum" sz="quarter" idx="10"/>
          </p:nvPr>
        </p:nvSpPr>
        <p:spPr>
          <a:xfrm>
            <a:off x="10437813" y="6356350"/>
            <a:ext cx="915987" cy="365125"/>
          </a:xfrm>
        </p:spPr>
        <p:txBody>
          <a:bodyPr/>
          <a:lstStyle/>
          <a:p>
            <a:pPr>
              <a:spcAft>
                <a:spcPts val="600"/>
              </a:spcAft>
              <a:defRPr/>
            </a:pPr>
            <a:fld id="{384C949E-1E58-A146-8787-2A5DB0B69B3F}" type="slidenum">
              <a:rPr lang="en-US" altLang="en-US"/>
              <a:pPr>
                <a:spcAft>
                  <a:spcPts val="600"/>
                </a:spcAft>
                <a:defRPr/>
              </a:pPr>
              <a:t>25</a:t>
            </a:fld>
            <a:endParaRPr lang="en-US" altLang="en-US"/>
          </a:p>
        </p:txBody>
      </p:sp>
    </p:spTree>
    <p:extLst>
      <p:ext uri="{BB962C8B-B14F-4D97-AF65-F5344CB8AC3E}">
        <p14:creationId xmlns:p14="http://schemas.microsoft.com/office/powerpoint/2010/main" val="78450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solidFill>
                  <a:schemeClr val="bg1"/>
                </a:solidFill>
                <a:effectLst>
                  <a:outerShdw blurRad="38100" dist="38100" dir="2700000" algn="tl">
                    <a:srgbClr val="000000">
                      <a:alpha val="43137"/>
                    </a:srgbClr>
                  </a:outerShdw>
                </a:effectLst>
                <a:latin typeface="Bahnschrift Condensed" panose="020B0502040204020203" pitchFamily="34" charset="0"/>
              </a:rPr>
              <a:t>How Can We Help?</a:t>
            </a:r>
          </a:p>
        </p:txBody>
      </p:sp>
      <p:sp>
        <p:nvSpPr>
          <p:cNvPr id="3" name="Content Placeholder 2"/>
          <p:cNvSpPr>
            <a:spLocks noGrp="1"/>
          </p:cNvSpPr>
          <p:nvPr>
            <p:ph idx="1"/>
          </p:nvPr>
        </p:nvSpPr>
        <p:spPr/>
        <p:txBody>
          <a:bodyPr>
            <a:normAutofit fontScale="25000" lnSpcReduction="20000"/>
          </a:bodyPr>
          <a:lstStyle/>
          <a:p>
            <a:endParaRPr lang="en-US" sz="13500" dirty="0">
              <a:solidFill>
                <a:schemeClr val="bg1"/>
              </a:solidFill>
            </a:endParaRPr>
          </a:p>
          <a:p>
            <a:r>
              <a:rPr lang="en-US" sz="14400" dirty="0">
                <a:solidFill>
                  <a:srgbClr val="01080B"/>
                </a:solidFill>
                <a:latin typeface="Centaur" panose="02030504050205020304" pitchFamily="18" charset="0"/>
              </a:rPr>
              <a:t>Questions?</a:t>
            </a:r>
          </a:p>
          <a:p>
            <a:endParaRPr lang="en-US" sz="14400" dirty="0">
              <a:solidFill>
                <a:srgbClr val="01080B"/>
              </a:solidFill>
              <a:latin typeface="Centaur" panose="02030504050205020304" pitchFamily="18" charset="0"/>
            </a:endParaRPr>
          </a:p>
          <a:p>
            <a:r>
              <a:rPr lang="en-US" sz="14400" dirty="0">
                <a:solidFill>
                  <a:srgbClr val="01080B"/>
                </a:solidFill>
                <a:latin typeface="Centaur" panose="02030504050205020304" pitchFamily="18" charset="0"/>
              </a:rPr>
              <a:t>Thank you! </a:t>
            </a:r>
          </a:p>
          <a:p>
            <a:r>
              <a:rPr lang="en-US" sz="14400" dirty="0">
                <a:solidFill>
                  <a:srgbClr val="01080B"/>
                </a:solidFill>
                <a:latin typeface="Centaur" panose="02030504050205020304" pitchFamily="18" charset="0"/>
              </a:rPr>
              <a:t>See you at our Mock Plenary Session on Friday!</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r>
              <a:rPr lang="en-US" dirty="0">
                <a:solidFill>
                  <a:schemeClr val="bg1"/>
                </a:solidFill>
              </a:rPr>
              <a:t>davisondolores@foothill.edu</a:t>
            </a:r>
            <a:br>
              <a:rPr lang="en-US" dirty="0">
                <a:solidFill>
                  <a:schemeClr val="bg1"/>
                </a:solidFill>
              </a:rPr>
            </a:br>
            <a:r>
              <a:rPr lang="en-US" dirty="0">
                <a:solidFill>
                  <a:schemeClr val="bg1"/>
                </a:solidFill>
              </a:rPr>
              <a:t>Donahue_Nathaniel@smc.edu</a:t>
            </a:r>
          </a:p>
          <a:p>
            <a:pPr marL="0" indent="0">
              <a:buNone/>
            </a:pPr>
            <a:r>
              <a:rPr lang="en-US" dirty="0">
                <a:solidFill>
                  <a:schemeClr val="bg1"/>
                </a:solidFill>
              </a:rPr>
              <a:t>gdyer@taftcollege.edu</a:t>
            </a:r>
          </a:p>
          <a:p>
            <a:pPr marL="0" indent="0">
              <a:buNone/>
            </a:pPr>
            <a:r>
              <a:rPr lang="en-US" dirty="0">
                <a:solidFill>
                  <a:schemeClr val="bg1"/>
                </a:solidFill>
              </a:rPr>
              <a:t>sfoster@fullcoll.edu</a:t>
            </a:r>
          </a:p>
          <a:p>
            <a:endParaRPr lang="en-US" dirty="0"/>
          </a:p>
        </p:txBody>
      </p:sp>
    </p:spTree>
    <p:extLst>
      <p:ext uri="{BB962C8B-B14F-4D97-AF65-F5344CB8AC3E}">
        <p14:creationId xmlns:p14="http://schemas.microsoft.com/office/powerpoint/2010/main" val="29590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61C8-7A1D-4D7B-ACAE-DEE1243120C5}"/>
              </a:ext>
            </a:extLst>
          </p:cNvPr>
          <p:cNvSpPr>
            <a:spLocks noGrp="1"/>
          </p:cNvSpPr>
          <p:nvPr>
            <p:ph type="title"/>
          </p:nvPr>
        </p:nvSpPr>
        <p:spPr/>
        <p:txBody>
          <a:bodyPr/>
          <a:lstStyle/>
          <a:p>
            <a:r>
              <a:rPr lang="en-US" dirty="0"/>
              <a:t>Breakout Description </a:t>
            </a:r>
          </a:p>
        </p:txBody>
      </p:sp>
      <p:sp>
        <p:nvSpPr>
          <p:cNvPr id="3" name="Content Placeholder 2">
            <a:extLst>
              <a:ext uri="{FF2B5EF4-FFF2-40B4-BE49-F238E27FC236}">
                <a16:creationId xmlns:a16="http://schemas.microsoft.com/office/drawing/2014/main" id="{4753BCF3-2174-45DC-9CD4-62E246AA2AC3}"/>
              </a:ext>
            </a:extLst>
          </p:cNvPr>
          <p:cNvSpPr>
            <a:spLocks noGrp="1"/>
          </p:cNvSpPr>
          <p:nvPr>
            <p:ph idx="1"/>
          </p:nvPr>
        </p:nvSpPr>
        <p:spPr/>
        <p:txBody>
          <a:bodyPr/>
          <a:lstStyle/>
          <a:p>
            <a:r>
              <a:rPr lang="en-US" dirty="0"/>
              <a:t>Whereas, At local and statewide levels, academic senates rely on clear, actionable resolutions to set their direction and take positions; and</a:t>
            </a:r>
          </a:p>
          <a:p>
            <a:r>
              <a:rPr lang="en-US" dirty="0"/>
              <a:t>Whereas, The ASCCC resolutions process allows for all California community college faculty to participate in making policy recommendations that guide and impact our system </a:t>
            </a:r>
          </a:p>
          <a:p>
            <a:r>
              <a:rPr lang="en-US" dirty="0"/>
              <a:t>Resolved, That attendees come to this session to learn how to develop statewide resolutions that are more likely to be approved; and </a:t>
            </a:r>
          </a:p>
          <a:p>
            <a:r>
              <a:rPr lang="en-US" dirty="0"/>
              <a:t>Resolved, The presentation will touch base about differing local resolutions processes, delve deep into the Resolutions Handbook, and tune up participants’ resolutions for the Mock Plenary Session.</a:t>
            </a:r>
          </a:p>
          <a:p>
            <a:endParaRPr lang="en-US" dirty="0"/>
          </a:p>
        </p:txBody>
      </p:sp>
      <p:sp>
        <p:nvSpPr>
          <p:cNvPr id="4" name="Slide Number Placeholder 3">
            <a:extLst>
              <a:ext uri="{FF2B5EF4-FFF2-40B4-BE49-F238E27FC236}">
                <a16:creationId xmlns:a16="http://schemas.microsoft.com/office/drawing/2014/main" id="{96C83970-70B4-41F4-BB61-D17C89024FF2}"/>
              </a:ext>
            </a:extLst>
          </p:cNvPr>
          <p:cNvSpPr>
            <a:spLocks noGrp="1"/>
          </p:cNvSpPr>
          <p:nvPr>
            <p:ph type="sldNum" sz="quarter" idx="10"/>
          </p:nvPr>
        </p:nvSpPr>
        <p:spPr/>
        <p:txBody>
          <a:bodyPr/>
          <a:lstStyle/>
          <a:p>
            <a:pPr>
              <a:defRPr/>
            </a:pPr>
            <a:fld id="{EF3FA80C-C703-6A42-9526-28B957E5C050}" type="slidenum">
              <a:rPr lang="en-US" smtClean="0"/>
              <a:pPr>
                <a:defRPr/>
              </a:pPr>
              <a:t>3</a:t>
            </a:fld>
            <a:endParaRPr lang="en-US" dirty="0"/>
          </a:p>
        </p:txBody>
      </p:sp>
    </p:spTree>
    <p:extLst>
      <p:ext uri="{BB962C8B-B14F-4D97-AF65-F5344CB8AC3E}">
        <p14:creationId xmlns:p14="http://schemas.microsoft.com/office/powerpoint/2010/main" val="121984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w Cen MT Condensed" panose="020B0606020104020203" pitchFamily="34" charset="0"/>
                <a:cs typeface="Times New Roman"/>
              </a:rPr>
              <a:t>Session Outcomes </a:t>
            </a:r>
          </a:p>
        </p:txBody>
      </p:sp>
      <p:sp>
        <p:nvSpPr>
          <p:cNvPr id="3" name="Content Placeholder 2"/>
          <p:cNvSpPr>
            <a:spLocks noGrp="1"/>
          </p:cNvSpPr>
          <p:nvPr>
            <p:ph idx="1"/>
          </p:nvPr>
        </p:nvSpPr>
        <p:spPr/>
        <p:txBody>
          <a:bodyPr>
            <a:normAutofit/>
          </a:bodyPr>
          <a:lstStyle/>
          <a:p>
            <a:endParaRPr lang="en-US" sz="2500" dirty="0">
              <a:latin typeface="Times New Roman"/>
              <a:cs typeface="Times New Roman"/>
            </a:endParaRPr>
          </a:p>
          <a:p>
            <a:r>
              <a:rPr lang="en-US" sz="2500" dirty="0">
                <a:latin typeface="Centaur" panose="02030504050205020304" pitchFamily="18" charset="0"/>
                <a:cs typeface="Times New Roman"/>
              </a:rPr>
              <a:t>Consider and discuss how local resolutions processes vary</a:t>
            </a:r>
          </a:p>
          <a:p>
            <a:r>
              <a:rPr lang="en-US" sz="2500" dirty="0">
                <a:latin typeface="Centaur" panose="02030504050205020304" pitchFamily="18" charset="0"/>
                <a:cs typeface="Times New Roman"/>
              </a:rPr>
              <a:t>Brainstorm ways to foster greater faculty engagement in resolutions processes </a:t>
            </a:r>
          </a:p>
          <a:p>
            <a:r>
              <a:rPr lang="en-US" sz="2500" dirty="0">
                <a:latin typeface="Centaur" panose="02030504050205020304" pitchFamily="18" charset="0"/>
                <a:cs typeface="Times New Roman"/>
              </a:rPr>
              <a:t>Use Resolutions Page on ASCCC Website to check already adopted resolutions </a:t>
            </a:r>
          </a:p>
          <a:p>
            <a:r>
              <a:rPr lang="en-US" sz="2500" dirty="0">
                <a:latin typeface="Centaur" panose="02030504050205020304" pitchFamily="18" charset="0"/>
                <a:cs typeface="Times New Roman"/>
              </a:rPr>
              <a:t>Review specific passages of </a:t>
            </a:r>
            <a:r>
              <a:rPr lang="en-US" sz="2500" i="1" dirty="0">
                <a:latin typeface="Centaur" panose="02030504050205020304" pitchFamily="18" charset="0"/>
                <a:cs typeface="Times New Roman"/>
              </a:rPr>
              <a:t>Resolutions Handbook</a:t>
            </a:r>
          </a:p>
          <a:p>
            <a:r>
              <a:rPr lang="en-US" sz="2500" dirty="0">
                <a:latin typeface="Centaur" panose="02030504050205020304" pitchFamily="18" charset="0"/>
                <a:cs typeface="Times New Roman"/>
              </a:rPr>
              <a:t>Develop/Fine-tune Resolutions for Saturday’s Mock Plenary </a:t>
            </a:r>
          </a:p>
          <a:p>
            <a:pPr marL="0" indent="0">
              <a:buNone/>
            </a:pPr>
            <a:endParaRPr lang="en-US" sz="2500" dirty="0">
              <a:latin typeface="Centaur" panose="02030504050205020304" pitchFamily="18" charset="0"/>
              <a:cs typeface="Times New Roman"/>
            </a:endParaRPr>
          </a:p>
          <a:p>
            <a:endParaRPr lang="en-US" sz="2500" dirty="0">
              <a:latin typeface="Times New Roman"/>
              <a:cs typeface="Times New Roman"/>
            </a:endParaRPr>
          </a:p>
          <a:p>
            <a:pPr marL="0" indent="0">
              <a:buNone/>
            </a:pPr>
            <a:endParaRPr lang="en-US" sz="2500" dirty="0">
              <a:latin typeface="Times New Roman"/>
              <a:cs typeface="Times New Roman"/>
            </a:endParaRPr>
          </a:p>
          <a:p>
            <a:pPr marL="0" indent="0">
              <a:buNone/>
            </a:pPr>
            <a:endParaRPr lang="en-US" sz="2500" i="1" dirty="0">
              <a:latin typeface="Times New Roman"/>
              <a:cs typeface="Times New Roman"/>
            </a:endParaRPr>
          </a:p>
          <a:p>
            <a:pPr marL="0" indent="0">
              <a:buNone/>
            </a:pPr>
            <a:endParaRPr lang="en-US" sz="2500" dirty="0">
              <a:latin typeface="Times New Roman"/>
              <a:cs typeface="Times New Roman"/>
            </a:endParaRPr>
          </a:p>
          <a:p>
            <a:endParaRPr lang="en-US" sz="2500"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latin typeface="Bahnschrift Condensed" panose="020B0502040204020203" pitchFamily="34" charset="0"/>
              </a:rPr>
              <a:t>By 6:00pm Tonight </a:t>
            </a:r>
          </a:p>
        </p:txBody>
      </p:sp>
      <p:sp>
        <p:nvSpPr>
          <p:cNvPr id="3" name="Content Placeholder 2"/>
          <p:cNvSpPr>
            <a:spLocks noGrp="1"/>
          </p:cNvSpPr>
          <p:nvPr>
            <p:ph idx="1"/>
          </p:nvPr>
        </p:nvSpPr>
        <p:spPr/>
        <p:txBody>
          <a:bodyPr>
            <a:noAutofit/>
          </a:bodyPr>
          <a:lstStyle/>
          <a:p>
            <a:r>
              <a:rPr lang="en-US" sz="2800" dirty="0">
                <a:latin typeface="Centaur" panose="02030504050205020304" pitchFamily="18" charset="0"/>
              </a:rPr>
              <a:t>Email your mock resolution to </a:t>
            </a:r>
            <a:r>
              <a:rPr lang="en-US" sz="2800" dirty="0">
                <a:latin typeface="Centaur" panose="02030504050205020304" pitchFamily="18" charset="0"/>
                <a:hlinkClick r:id="rId2"/>
              </a:rPr>
              <a:t>resolutions@asccc.org</a:t>
            </a:r>
            <a:endParaRPr lang="en-US" sz="2800" dirty="0">
              <a:latin typeface="Centaur" panose="02030504050205020304" pitchFamily="18" charset="0"/>
            </a:endParaRPr>
          </a:p>
          <a:p>
            <a:r>
              <a:rPr lang="en-US" sz="2800" dirty="0">
                <a:latin typeface="Centaur" panose="02030504050205020304" pitchFamily="18" charset="0"/>
              </a:rPr>
              <a:t>Secure the signature of four conference attendees as seconders on the resolution form and submit to any member of the Executive Committee </a:t>
            </a:r>
            <a:r>
              <a:rPr lang="en-US" sz="2800" b="1" dirty="0">
                <a:latin typeface="Centaur" panose="02030504050205020304" pitchFamily="18" charset="0"/>
              </a:rPr>
              <a:t>IF</a:t>
            </a:r>
            <a:r>
              <a:rPr lang="en-US" sz="2800" dirty="0">
                <a:latin typeface="Centaur" panose="02030504050205020304" pitchFamily="18" charset="0"/>
              </a:rPr>
              <a:t> you want your Mock Resolution to be debated in Mock Plenary</a:t>
            </a:r>
          </a:p>
        </p:txBody>
      </p:sp>
    </p:spTree>
    <p:extLst>
      <p:ext uri="{BB962C8B-B14F-4D97-AF65-F5344CB8AC3E}">
        <p14:creationId xmlns:p14="http://schemas.microsoft.com/office/powerpoint/2010/main" val="194187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Tw Cen MT Condensed" panose="020B0606020104020203" pitchFamily="34" charset="0"/>
                <a:cs typeface="Times New Roman"/>
              </a:rPr>
              <a:t>Introductions</a:t>
            </a:r>
          </a:p>
        </p:txBody>
      </p:sp>
      <p:sp>
        <p:nvSpPr>
          <p:cNvPr id="4" name="Content Placeholder 3">
            <a:extLst>
              <a:ext uri="{FF2B5EF4-FFF2-40B4-BE49-F238E27FC236}">
                <a16:creationId xmlns:a16="http://schemas.microsoft.com/office/drawing/2014/main" id="{71776CB7-BA1D-41F1-9FD0-3C46FB1B6F76}"/>
              </a:ext>
            </a:extLst>
          </p:cNvPr>
          <p:cNvSpPr>
            <a:spLocks noGrp="1"/>
          </p:cNvSpPr>
          <p:nvPr>
            <p:ph idx="1"/>
          </p:nvPr>
        </p:nvSpPr>
        <p:spPr/>
        <p:txBody>
          <a:bodyPr/>
          <a:lstStyle/>
          <a:p>
            <a:pPr algn="ctr"/>
            <a:r>
              <a:rPr lang="en-US" sz="4000" dirty="0"/>
              <a:t>In the </a:t>
            </a:r>
            <a:r>
              <a:rPr lang="en-US" sz="4000" dirty="0" err="1"/>
              <a:t>Pathable</a:t>
            </a:r>
            <a:r>
              <a:rPr lang="en-US" sz="4000" dirty="0"/>
              <a:t> Chat </a:t>
            </a:r>
          </a:p>
          <a:p>
            <a:pPr algn="ctr"/>
            <a:r>
              <a:rPr lang="en-US" sz="4000" dirty="0"/>
              <a:t>list your name, </a:t>
            </a:r>
          </a:p>
          <a:p>
            <a:pPr algn="ctr"/>
            <a:r>
              <a:rPr lang="en-US" sz="4000" dirty="0"/>
              <a:t>college, and </a:t>
            </a:r>
          </a:p>
          <a:p>
            <a:pPr algn="ctr"/>
            <a:r>
              <a:rPr lang="en-US" sz="4000" dirty="0"/>
              <a:t>resolution topic idea. </a:t>
            </a:r>
          </a:p>
        </p:txBody>
      </p:sp>
    </p:spTree>
    <p:extLst>
      <p:ext uri="{BB962C8B-B14F-4D97-AF65-F5344CB8AC3E}">
        <p14:creationId xmlns:p14="http://schemas.microsoft.com/office/powerpoint/2010/main" val="294736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Tw Cen MT Condensed" panose="020B0606020104020203" pitchFamily="34" charset="0"/>
                <a:cs typeface="Times New Roman" panose="02020603050405020304" pitchFamily="18" charset="0"/>
              </a:rPr>
              <a:t>The </a:t>
            </a:r>
            <a:r>
              <a:rPr lang="en-US" i="1" dirty="0">
                <a:latin typeface="Tw Cen MT Condensed" panose="020B0606020104020203" pitchFamily="34" charset="0"/>
                <a:cs typeface="Times New Roman" panose="02020603050405020304" pitchFamily="18" charset="0"/>
              </a:rPr>
              <a:t>ASCCC Local Senates Handbook</a:t>
            </a:r>
            <a:r>
              <a:rPr lang="en-US" dirty="0">
                <a:latin typeface="Tw Cen MT Condensed" panose="020B0606020104020203" pitchFamily="34" charset="0"/>
                <a:cs typeface="Times New Roman" panose="02020603050405020304" pitchFamily="18" charset="0"/>
              </a:rPr>
              <a:t> Recommends . . . </a:t>
            </a:r>
          </a:p>
        </p:txBody>
      </p:sp>
      <p:sp>
        <p:nvSpPr>
          <p:cNvPr id="3" name="Content Placeholder 2"/>
          <p:cNvSpPr>
            <a:spLocks noGrp="1"/>
          </p:cNvSpPr>
          <p:nvPr>
            <p:ph idx="1"/>
          </p:nvPr>
        </p:nvSpPr>
        <p:spPr/>
        <p:txBody>
          <a:bodyPr>
            <a:normAutofit/>
          </a:bodyPr>
          <a:lstStyle/>
          <a:p>
            <a:r>
              <a:rPr lang="en-US" sz="3200" dirty="0">
                <a:latin typeface="Centaur" panose="02030504050205020304" pitchFamily="18" charset="0"/>
              </a:rPr>
              <a:t>“The Academic Senate for California Community Colleges conducts its business using the resolutions process (see the </a:t>
            </a:r>
            <a:r>
              <a:rPr lang="en-US" sz="3200" i="1" dirty="0">
                <a:latin typeface="Centaur" panose="02030504050205020304" pitchFamily="18" charset="0"/>
                <a:hlinkClick r:id="rId2"/>
              </a:rPr>
              <a:t>ASCCC Resolutions Handbook</a:t>
            </a:r>
            <a:r>
              <a:rPr lang="en-US" sz="3200" dirty="0">
                <a:latin typeface="Centaur" panose="02030504050205020304" pitchFamily="18" charset="0"/>
              </a:rPr>
              <a:t>) and recommends that local senates do likewise; many senates, however, reserve resolutions only for the most urgent of their statements and recommendations.” (</a:t>
            </a:r>
            <a:r>
              <a:rPr lang="en-US" sz="3200" i="1" dirty="0">
                <a:latin typeface="Centaur" panose="02030504050205020304" pitchFamily="18" charset="0"/>
                <a:hlinkClick r:id="rId3"/>
              </a:rPr>
              <a:t>ASCCC Local Senates Handbook</a:t>
            </a:r>
            <a:r>
              <a:rPr lang="en-US" sz="3200" dirty="0">
                <a:latin typeface="Centaur" panose="02030504050205020304" pitchFamily="18" charset="0"/>
              </a:rPr>
              <a:t>)</a:t>
            </a:r>
          </a:p>
          <a:p>
            <a:r>
              <a:rPr lang="en-US" sz="3200" dirty="0">
                <a:latin typeface="Centaur" panose="02030504050205020304" pitchFamily="18" charset="0"/>
              </a:rPr>
              <a:t>How are the processes different?  </a:t>
            </a:r>
          </a:p>
        </p:txBody>
      </p:sp>
    </p:spTree>
    <p:extLst>
      <p:ext uri="{BB962C8B-B14F-4D97-AF65-F5344CB8AC3E}">
        <p14:creationId xmlns:p14="http://schemas.microsoft.com/office/powerpoint/2010/main" val="10152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w Cen MT Condensed" panose="020B0606020104020203" pitchFamily="34" charset="0"/>
              </a:rPr>
              <a:t>Mock Resolution from Last Session</a:t>
            </a:r>
          </a:p>
        </p:txBody>
      </p:sp>
      <p:sp>
        <p:nvSpPr>
          <p:cNvPr id="3" name="Content Placeholder 2"/>
          <p:cNvSpPr>
            <a:spLocks noGrp="1"/>
          </p:cNvSpPr>
          <p:nvPr>
            <p:ph idx="1"/>
          </p:nvPr>
        </p:nvSpPr>
        <p:spPr/>
        <p:txBody>
          <a:bodyPr>
            <a:normAutofit/>
          </a:bodyPr>
          <a:lstStyle/>
          <a:p>
            <a:r>
              <a:rPr lang="en-US" sz="3600" dirty="0">
                <a:latin typeface="Centaur" panose="02030504050205020304" pitchFamily="18" charset="0"/>
              </a:rPr>
              <a:t>Does it have at least one Whereas statement, and at least on Resolved statement? </a:t>
            </a:r>
          </a:p>
          <a:p>
            <a:r>
              <a:rPr lang="en-US" sz="3600" dirty="0">
                <a:latin typeface="Centaur" panose="02030504050205020304" pitchFamily="18" charset="0"/>
              </a:rPr>
              <a:t>Four is the limit. </a:t>
            </a:r>
          </a:p>
          <a:p>
            <a:r>
              <a:rPr lang="en-US" sz="3600" dirty="0">
                <a:latin typeface="Centaur" panose="02030504050205020304" pitchFamily="18" charset="0"/>
              </a:rPr>
              <a:t>Let’s check it against some of the guidelines in the </a:t>
            </a:r>
            <a:r>
              <a:rPr lang="en-US" sz="3600" i="1" dirty="0">
                <a:latin typeface="Centaur" panose="02030504050205020304" pitchFamily="18" charset="0"/>
              </a:rPr>
              <a:t>Resolutions Handbook.</a:t>
            </a:r>
          </a:p>
        </p:txBody>
      </p:sp>
      <p:sp>
        <p:nvSpPr>
          <p:cNvPr id="4" name="TextBox 3"/>
          <p:cNvSpPr txBox="1"/>
          <p:nvPr/>
        </p:nvSpPr>
        <p:spPr>
          <a:xfrm rot="20954158">
            <a:off x="7540114" y="5310363"/>
            <a:ext cx="8229600" cy="646331"/>
          </a:xfrm>
          <a:prstGeom prst="rect">
            <a:avLst/>
          </a:prstGeom>
          <a:noFill/>
        </p:spPr>
        <p:txBody>
          <a:bodyPr wrap="square" rtlCol="0">
            <a:spAutoFit/>
          </a:bodyPr>
          <a:lstStyle/>
          <a:p>
            <a:r>
              <a:rPr lang="en-US" sz="3600" dirty="0">
                <a:latin typeface="Centaur" panose="02030504050205020304" pitchFamily="18" charset="0"/>
              </a:rPr>
              <a:t>Feel free to edit as we go!</a:t>
            </a:r>
            <a:endParaRPr lang="en-US" sz="3600" dirty="0"/>
          </a:p>
        </p:txBody>
      </p:sp>
    </p:spTree>
    <p:extLst>
      <p:ext uri="{BB962C8B-B14F-4D97-AF65-F5344CB8AC3E}">
        <p14:creationId xmlns:p14="http://schemas.microsoft.com/office/powerpoint/2010/main" val="10743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1">
                <a:shade val="45000"/>
                <a:satMod val="135000"/>
              </a:schemeClr>
              <a:prstClr val="white"/>
            </a:duotone>
          </a:blip>
          <a:stretch>
            <a:fillRect/>
          </a:stretch>
        </p:blipFill>
        <p:spPr>
          <a:xfrm rot="19358489">
            <a:off x="7572429" y="3876953"/>
            <a:ext cx="2476500" cy="276225"/>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rot="19405149">
            <a:off x="7293582" y="3248957"/>
            <a:ext cx="3695700" cy="285750"/>
          </a:xfrm>
          <a:prstGeom prst="rect">
            <a:avLst/>
          </a:prstGeom>
        </p:spPr>
      </p:pic>
      <p:sp>
        <p:nvSpPr>
          <p:cNvPr id="2" name="Title 1"/>
          <p:cNvSpPr>
            <a:spLocks noGrp="1"/>
          </p:cNvSpPr>
          <p:nvPr>
            <p:ph type="title"/>
          </p:nvPr>
        </p:nvSpPr>
        <p:spPr/>
        <p:txBody>
          <a:bodyPr>
            <a:normAutofit/>
          </a:bodyPr>
          <a:lstStyle/>
          <a:p>
            <a:r>
              <a:rPr lang="en-US" dirty="0">
                <a:latin typeface="Bahnschrift Condensed" panose="020B0502040204020203" pitchFamily="34" charset="0"/>
              </a:rPr>
              <a:t>From </a:t>
            </a:r>
            <a:r>
              <a:rPr lang="en-US" i="1" dirty="0">
                <a:latin typeface="Bahnschrift Condensed" panose="020B0502040204020203" pitchFamily="34" charset="0"/>
              </a:rPr>
              <a:t>ASCCC Resolutions Handbook:</a:t>
            </a:r>
          </a:p>
        </p:txBody>
      </p:sp>
      <p:sp>
        <p:nvSpPr>
          <p:cNvPr id="5" name="TextBox 4"/>
          <p:cNvSpPr txBox="1"/>
          <p:nvPr/>
        </p:nvSpPr>
        <p:spPr>
          <a:xfrm>
            <a:off x="1157681" y="1837560"/>
            <a:ext cx="7724141" cy="3108543"/>
          </a:xfrm>
          <a:prstGeom prst="rect">
            <a:avLst/>
          </a:prstGeom>
          <a:noFill/>
        </p:spPr>
        <p:txBody>
          <a:bodyPr wrap="square" rtlCol="0">
            <a:spAutoFit/>
          </a:bodyPr>
          <a:lstStyle/>
          <a:p>
            <a:r>
              <a:rPr lang="en-US" sz="2800" dirty="0">
                <a:latin typeface="Centaur" panose="02030504050205020304" pitchFamily="18" charset="0"/>
              </a:rPr>
              <a:t>“</a:t>
            </a:r>
            <a:r>
              <a:rPr lang="en-US" sz="2800" b="1" dirty="0">
                <a:latin typeface="Centaur" panose="02030504050205020304" pitchFamily="18" charset="0"/>
              </a:rPr>
              <a:t>Homework</a:t>
            </a:r>
            <a:r>
              <a:rPr lang="en-US" sz="2800" dirty="0">
                <a:latin typeface="Centaur" panose="02030504050205020304" pitchFamily="18" charset="0"/>
              </a:rPr>
              <a:t>: The Academic Senate has hundreds</a:t>
            </a:r>
            <a:br>
              <a:rPr lang="en-US" sz="2800" dirty="0">
                <a:latin typeface="Centaur" panose="02030504050205020304" pitchFamily="18" charset="0"/>
              </a:rPr>
            </a:br>
            <a:r>
              <a:rPr lang="en-US" sz="2800" dirty="0">
                <a:latin typeface="Centaur" panose="02030504050205020304" pitchFamily="18" charset="0"/>
              </a:rPr>
              <a:t>of resolutions, and they are accessible for</a:t>
            </a:r>
            <a:br>
              <a:rPr lang="en-US" sz="2800" dirty="0">
                <a:latin typeface="Centaur" panose="02030504050205020304" pitchFamily="18" charset="0"/>
              </a:rPr>
            </a:br>
            <a:r>
              <a:rPr lang="en-US" sz="2800" dirty="0">
                <a:latin typeface="Centaur" panose="02030504050205020304" pitchFamily="18" charset="0"/>
              </a:rPr>
              <a:t>review on its website, </a:t>
            </a:r>
            <a:r>
              <a:rPr lang="en-US" sz="2800" dirty="0">
                <a:latin typeface="Centaur" panose="02030504050205020304" pitchFamily="18" charset="0"/>
                <a:hlinkClick r:id="rId4" action="ppaction://hlinkfile"/>
              </a:rPr>
              <a:t>asccc.org</a:t>
            </a:r>
            <a:r>
              <a:rPr lang="en-US" sz="2800" dirty="0">
                <a:latin typeface="Centaur" panose="02030504050205020304" pitchFamily="18" charset="0"/>
              </a:rPr>
              <a:t>. It is </a:t>
            </a:r>
            <a:br>
              <a:rPr lang="en-US" sz="2800" dirty="0">
                <a:latin typeface="Centaur" panose="02030504050205020304" pitchFamily="18" charset="0"/>
              </a:rPr>
            </a:br>
            <a:r>
              <a:rPr lang="en-US" sz="2800" dirty="0">
                <a:latin typeface="Centaur" panose="02030504050205020304" pitchFamily="18" charset="0"/>
              </a:rPr>
              <a:t>possible that a resolution already</a:t>
            </a:r>
            <a:br>
              <a:rPr lang="en-US" sz="2800" dirty="0">
                <a:latin typeface="Centaur" panose="02030504050205020304" pitchFamily="18" charset="0"/>
              </a:rPr>
            </a:br>
            <a:r>
              <a:rPr lang="en-US" sz="2800" dirty="0">
                <a:latin typeface="Centaur" panose="02030504050205020304" pitchFamily="18" charset="0"/>
              </a:rPr>
              <a:t>exists for the position you wish to </a:t>
            </a:r>
            <a:br>
              <a:rPr lang="en-US" sz="2800" dirty="0">
                <a:latin typeface="Centaur" panose="02030504050205020304" pitchFamily="18" charset="0"/>
              </a:rPr>
            </a:br>
            <a:r>
              <a:rPr lang="en-US" sz="2800" dirty="0">
                <a:latin typeface="Centaur" panose="02030504050205020304" pitchFamily="18" charset="0"/>
              </a:rPr>
              <a:t>take. Please review the existing resolutions</a:t>
            </a:r>
            <a:br>
              <a:rPr lang="en-US" sz="2800" dirty="0">
                <a:latin typeface="Centaur" panose="02030504050205020304" pitchFamily="18" charset="0"/>
              </a:rPr>
            </a:br>
            <a:r>
              <a:rPr lang="en-US" sz="2800" dirty="0">
                <a:latin typeface="Centaur" panose="02030504050205020304" pitchFamily="18" charset="0"/>
              </a:rPr>
              <a:t>first so that duplication can be avoided.”</a:t>
            </a:r>
          </a:p>
        </p:txBody>
      </p:sp>
      <p:sp>
        <p:nvSpPr>
          <p:cNvPr id="6" name="TextBox 5"/>
          <p:cNvSpPr txBox="1"/>
          <p:nvPr/>
        </p:nvSpPr>
        <p:spPr>
          <a:xfrm>
            <a:off x="1981200" y="5450306"/>
            <a:ext cx="6280484" cy="1200329"/>
          </a:xfrm>
          <a:prstGeom prst="rect">
            <a:avLst/>
          </a:prstGeom>
          <a:noFill/>
        </p:spPr>
        <p:txBody>
          <a:bodyPr wrap="square" rtlCol="0">
            <a:spAutoFit/>
          </a:bodyPr>
          <a:lstStyle/>
          <a:p>
            <a:r>
              <a:rPr lang="en-US" sz="2400" b="1" dirty="0">
                <a:latin typeface="Centaur" panose="02030504050205020304" pitchFamily="18" charset="0"/>
              </a:rPr>
              <a:t>“It is strongly advised not to introduce resolutions to reaffirm existing positions because of the confusion that may ensure if such resolutions fail.”</a:t>
            </a:r>
          </a:p>
        </p:txBody>
      </p:sp>
      <p:pic>
        <p:nvPicPr>
          <p:cNvPr id="10" name="Picture 9">
            <a:extLst>
              <a:ext uri="{FF2B5EF4-FFF2-40B4-BE49-F238E27FC236}">
                <a16:creationId xmlns:a16="http://schemas.microsoft.com/office/drawing/2014/main" id="{6173B75C-5C01-441A-8588-E8A82D0D65F1}"/>
              </a:ext>
            </a:extLst>
          </p:cNvPr>
          <p:cNvPicPr>
            <a:picLocks noChangeAspect="1"/>
          </p:cNvPicPr>
          <p:nvPr/>
        </p:nvPicPr>
        <p:blipFill>
          <a:blip r:embed="rId5"/>
          <a:stretch>
            <a:fillRect/>
          </a:stretch>
        </p:blipFill>
        <p:spPr>
          <a:xfrm>
            <a:off x="6733308" y="2268520"/>
            <a:ext cx="5043055" cy="2681262"/>
          </a:xfrm>
          <a:prstGeom prst="rect">
            <a:avLst/>
          </a:prstGeom>
        </p:spPr>
      </p:pic>
    </p:spTree>
    <p:extLst>
      <p:ext uri="{BB962C8B-B14F-4D97-AF65-F5344CB8AC3E}">
        <p14:creationId xmlns:p14="http://schemas.microsoft.com/office/powerpoint/2010/main" val="37815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 (002)</Template>
  <TotalTime>100</TotalTime>
  <Words>1112</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Bahnschrift Condensed</vt:lpstr>
      <vt:lpstr>Bahnschrift SemiBold Condensed</vt:lpstr>
      <vt:lpstr>Calibri</vt:lpstr>
      <vt:lpstr>Centaur</vt:lpstr>
      <vt:lpstr>Courier New</vt:lpstr>
      <vt:lpstr>Gill Sans</vt:lpstr>
      <vt:lpstr>Palatino</vt:lpstr>
      <vt:lpstr>Times New Roman</vt:lpstr>
      <vt:lpstr>Tw Cen MT Condensed</vt:lpstr>
      <vt:lpstr>Wingdings</vt:lpstr>
      <vt:lpstr>ASCCC Curriculum Inst. 2020 Theme</vt:lpstr>
      <vt:lpstr>Resolutions: a fun follow-up</vt:lpstr>
      <vt:lpstr>Presenters </vt:lpstr>
      <vt:lpstr>Breakout Description </vt:lpstr>
      <vt:lpstr>Session Outcomes </vt:lpstr>
      <vt:lpstr>By 6:00pm Tonight </vt:lpstr>
      <vt:lpstr>Introductions</vt:lpstr>
      <vt:lpstr>The ASCCC Local Senates Handbook Recommends . . . </vt:lpstr>
      <vt:lpstr>Mock Resolution from Last Session</vt:lpstr>
      <vt:lpstr>From ASCCC Resolutions Handbook:</vt:lpstr>
      <vt:lpstr>PowerPoint Presentation</vt:lpstr>
      <vt:lpstr>PowerPoint Presentation</vt:lpstr>
      <vt:lpstr>PowerPoint Presentation</vt:lpstr>
      <vt:lpstr>PowerPoint Presentation</vt:lpstr>
      <vt:lpstr>ASCCC Resolutions Do Not/Should Not . . . </vt:lpstr>
      <vt:lpstr>ASCCC Resolutions Do/Should</vt:lpstr>
      <vt:lpstr>First Whereas</vt:lpstr>
      <vt:lpstr>Citing Legislation </vt:lpstr>
      <vt:lpstr>Full Names of Organizations /Acronyms </vt:lpstr>
      <vt:lpstr>Actionable Language</vt:lpstr>
      <vt:lpstr>Advice on Wording  </vt:lpstr>
      <vt:lpstr>The Resolved Statements</vt:lpstr>
      <vt:lpstr>Clearly Listed Contact</vt:lpstr>
      <vt:lpstr>PowerPoint Presentation</vt:lpstr>
      <vt:lpstr>Activity </vt:lpstr>
      <vt:lpstr>By 6:00pm Tonight </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Curry</dc:creator>
  <cp:lastModifiedBy>Stephanie Curry</cp:lastModifiedBy>
  <cp:revision>13</cp:revision>
  <cp:lastPrinted>2020-11-24T19:39:26Z</cp:lastPrinted>
  <dcterms:created xsi:type="dcterms:W3CDTF">2021-06-07T22:51:44Z</dcterms:created>
  <dcterms:modified xsi:type="dcterms:W3CDTF">2021-06-14T17:47:15Z</dcterms:modified>
</cp:coreProperties>
</file>