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4"/>
  </p:notesMasterIdLst>
  <p:handoutMasterIdLst>
    <p:handoutMasterId r:id="rId25"/>
  </p:handoutMasterIdLst>
  <p:sldIdLst>
    <p:sldId id="256" r:id="rId2"/>
    <p:sldId id="265" r:id="rId3"/>
    <p:sldId id="266" r:id="rId4"/>
    <p:sldId id="267" r:id="rId5"/>
    <p:sldId id="268" r:id="rId6"/>
    <p:sldId id="270" r:id="rId7"/>
    <p:sldId id="271" r:id="rId8"/>
    <p:sldId id="272" r:id="rId9"/>
    <p:sldId id="273" r:id="rId10"/>
    <p:sldId id="269" r:id="rId11"/>
    <p:sldId id="257" r:id="rId12"/>
    <p:sldId id="274" r:id="rId13"/>
    <p:sldId id="262" r:id="rId14"/>
    <p:sldId id="260" r:id="rId15"/>
    <p:sldId id="275" r:id="rId16"/>
    <p:sldId id="276" r:id="rId17"/>
    <p:sldId id="277" r:id="rId18"/>
    <p:sldId id="280" r:id="rId19"/>
    <p:sldId id="279" r:id="rId20"/>
    <p:sldId id="263" r:id="rId21"/>
    <p:sldId id="278" r:id="rId22"/>
    <p:sldId id="26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22"/>
    <p:restoredTop sz="94371"/>
  </p:normalViewPr>
  <p:slideViewPr>
    <p:cSldViewPr snapToGrid="0" snapToObjects="1">
      <p:cViewPr>
        <p:scale>
          <a:sx n="102" d="100"/>
          <a:sy n="102" d="100"/>
        </p:scale>
        <p:origin x="560"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69C9EC-5296-D44A-A7E3-9D50F2CBDD28}" type="datetimeFigureOut">
              <a:rPr lang="en-US" smtClean="0"/>
              <a:pPr/>
              <a:t>11/1/17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AE1346-2993-0F4D-AEB3-7C0F53CDDF6D}" type="slidenum">
              <a:rPr lang="en-US" smtClean="0"/>
              <a:pPr/>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C79D6-1503-7C47-8D3D-9B8B046E9A19}" type="datetimeFigureOut">
              <a:rPr lang="en-US" smtClean="0"/>
              <a:pPr/>
              <a:t>11/1/17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8C551-7708-9B49-90E3-D153F408E572}" type="slidenum">
              <a:rPr lang="en-US" smtClean="0"/>
              <a:pPr/>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pPr/>
              <a:t>1</a:t>
            </a:fld>
            <a:endParaRPr lang="en-US"/>
          </a:p>
        </p:txBody>
      </p:sp>
    </p:spTree>
    <p:extLst>
      <p:ext uri="{BB962C8B-B14F-4D97-AF65-F5344CB8AC3E}">
        <p14:creationId xmlns:p14="http://schemas.microsoft.com/office/powerpoint/2010/main" val="577175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not</a:t>
            </a:r>
            <a:r>
              <a:rPr lang="en-US" baseline="0" dirty="0" smtClean="0"/>
              <a:t> sure what will happen with the feedback we have provided </a:t>
            </a:r>
            <a:r>
              <a:rPr lang="en-US" baseline="0" smtClean="0"/>
              <a:t>thus far…</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19</a:t>
            </a:fld>
            <a:endParaRPr lang="en-US"/>
          </a:p>
        </p:txBody>
      </p:sp>
    </p:spTree>
    <p:extLst>
      <p:ext uri="{BB962C8B-B14F-4D97-AF65-F5344CB8AC3E}">
        <p14:creationId xmlns:p14="http://schemas.microsoft.com/office/powerpoint/2010/main" val="1446350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Wednesday, November 1,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Wednesday, November 1,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Wednesday, November 1,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pPr/>
              <a:t>Wednesday, November 1,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Wednesday, November 1,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Wednesday, November 1,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Wednesday, November 1, 2017</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pPr/>
              <a:t>Wednesday, November 1, 2017</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Wednesday, November 1, 2017</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Wednesday, November 1,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Wednesday, November 1,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Wednesday, November 1, 2017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sccc.org/resolutions/opposition-western-governors-university-california" TargetMode="External"/><Relationship Id="rId3" Type="http://schemas.openxmlformats.org/officeDocument/2006/relationships/hyperlink" Target="http://www.asccc.org/resolutions/western-governors-university"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mpilati@riohondo.edu" TargetMode="External"/><Relationship Id="rId4" Type="http://schemas.openxmlformats.org/officeDocument/2006/relationships/hyperlink" Target="mailto:info@asccc.org" TargetMode="External"/><Relationship Id="rId1" Type="http://schemas.openxmlformats.org/officeDocument/2006/relationships/slideLayout" Target="../slideLayouts/slideLayout1.xml"/><Relationship Id="rId2" Type="http://schemas.openxmlformats.org/officeDocument/2006/relationships/hyperlink" Target="mailto:caschenbach@lassencollege.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foundationccc.org/Portals/0/Documents/Vision/VisionForSuccess_web.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chemsproject.com/cccco-flow"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6000" cap="none" dirty="0" smtClean="0">
                <a:latin typeface="Arial"/>
                <a:cs typeface="Times New Roman"/>
              </a:rPr>
              <a:t>A Fully Online College?</a:t>
            </a:r>
            <a:br>
              <a:rPr lang="en-US" sz="6000" cap="none" dirty="0" smtClean="0">
                <a:latin typeface="Arial"/>
                <a:cs typeface="Times New Roman"/>
              </a:rPr>
            </a:br>
            <a:r>
              <a:rPr lang="en-US" sz="4000" cap="none" dirty="0" smtClean="0">
                <a:latin typeface="Arial"/>
                <a:cs typeface="Times New Roman"/>
              </a:rPr>
              <a:t>An Update on the FLOW Taskforce</a:t>
            </a:r>
            <a:endParaRPr lang="en-US" sz="4000" cap="none" dirty="0">
              <a:latin typeface="Arial"/>
              <a:cs typeface="Times New Roman"/>
            </a:endParaRPr>
          </a:p>
        </p:txBody>
      </p:sp>
      <p:sp>
        <p:nvSpPr>
          <p:cNvPr id="3" name="Subtitle 2"/>
          <p:cNvSpPr>
            <a:spLocks noGrp="1"/>
          </p:cNvSpPr>
          <p:nvPr>
            <p:ph type="subTitle" idx="1"/>
          </p:nvPr>
        </p:nvSpPr>
        <p:spPr>
          <a:xfrm>
            <a:off x="685800" y="3505199"/>
            <a:ext cx="7848600" cy="2640767"/>
          </a:xfrm>
        </p:spPr>
        <p:txBody>
          <a:bodyPr>
            <a:normAutofit/>
          </a:bodyPr>
          <a:lstStyle/>
          <a:p>
            <a:r>
              <a:rPr lang="en-US" dirty="0" smtClean="0">
                <a:latin typeface="Arial"/>
                <a:cs typeface="Times New Roman"/>
              </a:rPr>
              <a:t>Cheryl </a:t>
            </a:r>
            <a:r>
              <a:rPr lang="en-US" dirty="0" err="1" smtClean="0">
                <a:latin typeface="Arial"/>
                <a:cs typeface="Times New Roman"/>
              </a:rPr>
              <a:t>Aschenbach</a:t>
            </a:r>
            <a:r>
              <a:rPr lang="en-US" dirty="0" smtClean="0">
                <a:latin typeface="Arial"/>
                <a:cs typeface="Times New Roman"/>
              </a:rPr>
              <a:t> – ASCCC Executive Committee</a:t>
            </a:r>
          </a:p>
          <a:p>
            <a:r>
              <a:rPr lang="en-US" dirty="0" smtClean="0">
                <a:latin typeface="Arial"/>
                <a:cs typeface="Times New Roman"/>
              </a:rPr>
              <a:t>Michelle </a:t>
            </a:r>
            <a:r>
              <a:rPr lang="en-US" dirty="0" err="1" smtClean="0">
                <a:latin typeface="Arial"/>
                <a:cs typeface="Times New Roman"/>
              </a:rPr>
              <a:t>Pilati</a:t>
            </a:r>
            <a:r>
              <a:rPr lang="en-US" dirty="0" smtClean="0">
                <a:latin typeface="Arial"/>
                <a:cs typeface="Times New Roman"/>
              </a:rPr>
              <a:t> – Member, FLOW Taskforce</a:t>
            </a:r>
            <a:endParaRPr lang="en-US" dirty="0">
              <a:latin typeface="Arial"/>
              <a:cs typeface="Times New Roman"/>
            </a:endParaRPr>
          </a:p>
        </p:txBody>
      </p:sp>
      <p:pic>
        <p:nvPicPr>
          <p:cNvPr id="5" name="Picture 4" descr="ASCCC_Logo"/>
          <p:cNvPicPr/>
          <p:nvPr/>
        </p:nvPicPr>
        <p:blipFill>
          <a:blip r:embed="rId3"/>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2571385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Unveiled</a:t>
            </a:r>
            <a:endParaRPr lang="en-US" dirty="0"/>
          </a:p>
        </p:txBody>
      </p:sp>
      <p:sp>
        <p:nvSpPr>
          <p:cNvPr id="3" name="Content Placeholder 2"/>
          <p:cNvSpPr>
            <a:spLocks noGrp="1"/>
          </p:cNvSpPr>
          <p:nvPr>
            <p:ph idx="1"/>
          </p:nvPr>
        </p:nvSpPr>
        <p:spPr/>
        <p:txBody>
          <a:bodyPr>
            <a:normAutofit fontScale="85000" lnSpcReduction="20000"/>
          </a:bodyPr>
          <a:lstStyle/>
          <a:p>
            <a:r>
              <a:rPr lang="en-US" sz="3600" dirty="0" smtClean="0"/>
              <a:t>“Flex Learning Options for Workers (FLOW).”  </a:t>
            </a:r>
          </a:p>
          <a:p>
            <a:r>
              <a:rPr lang="en-US" sz="3600" dirty="0" smtClean="0"/>
              <a:t>“Joining </a:t>
            </a:r>
            <a:r>
              <a:rPr lang="en-US" sz="3600" dirty="0" smtClean="0"/>
              <a:t>the FLOW work group will entail attending two face-to-face meetings in Sacramento and one final review meeting via the web</a:t>
            </a:r>
            <a:r>
              <a:rPr lang="en-US" sz="3600" dirty="0" smtClean="0"/>
              <a:t>.”</a:t>
            </a:r>
            <a:endParaRPr lang="en-US" sz="3600" dirty="0" smtClean="0"/>
          </a:p>
          <a:p>
            <a:r>
              <a:rPr lang="en-US" sz="3600" dirty="0" smtClean="0"/>
              <a:t>“We </a:t>
            </a:r>
            <a:r>
              <a:rPr lang="en-US" sz="3600" dirty="0" smtClean="0"/>
              <a:t>plan to create options that will target ‘adults with some college and no certification’ as well as ‘working adults with vocational needs’ to enable them to earn certifications that lead better workforce outcomes</a:t>
            </a:r>
            <a:r>
              <a:rPr lang="en-US" sz="3600" dirty="0" smtClean="0"/>
              <a:t>.” </a:t>
            </a:r>
            <a:endParaRPr lang="en-US" sz="3600" dirty="0" smtClean="0"/>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cs typeface="Times New Roman"/>
              </a:rPr>
              <a:t>Quick Recap</a:t>
            </a:r>
            <a:endParaRPr lang="en-US" dirty="0">
              <a:latin typeface="+mn-lt"/>
              <a:cs typeface="Times New Roman"/>
            </a:endParaRPr>
          </a:p>
        </p:txBody>
      </p:sp>
      <p:sp>
        <p:nvSpPr>
          <p:cNvPr id="3" name="Content Placeholder 2"/>
          <p:cNvSpPr>
            <a:spLocks noGrp="1"/>
          </p:cNvSpPr>
          <p:nvPr>
            <p:ph idx="1"/>
          </p:nvPr>
        </p:nvSpPr>
        <p:spPr/>
        <p:txBody>
          <a:bodyPr/>
          <a:lstStyle/>
          <a:p>
            <a:pPr marL="0" indent="0">
              <a:buNone/>
            </a:pPr>
            <a:r>
              <a:rPr lang="en-US" dirty="0" smtClean="0">
                <a:latin typeface="Arial"/>
                <a:cs typeface="Times New Roman"/>
              </a:rPr>
              <a:t>Governor Brown asked Chancellor Oakley to explore options for a new college, a fully online college</a:t>
            </a:r>
          </a:p>
          <a:p>
            <a:r>
              <a:rPr lang="en-US" dirty="0" smtClean="0">
                <a:latin typeface="Arial"/>
                <a:cs typeface="Times New Roman"/>
              </a:rPr>
              <a:t>Reach more students by using a technology platform</a:t>
            </a:r>
          </a:p>
          <a:p>
            <a:r>
              <a:rPr lang="en-US" dirty="0" smtClean="0">
                <a:latin typeface="Arial"/>
                <a:cs typeface="Times New Roman"/>
              </a:rPr>
              <a:t>Target: unemployed or underemployed adults, including returning veterans, displaced workers, and working adults with some college but no credential</a:t>
            </a:r>
          </a:p>
          <a:p>
            <a:r>
              <a:rPr lang="en-US" dirty="0" smtClean="0">
                <a:latin typeface="Arial"/>
                <a:cs typeface="Times New Roman"/>
              </a:rPr>
              <a:t>November is deadline for Chancellor’s Office to submit a proposal to include options for how the online college would be formed and how much it would cost</a:t>
            </a:r>
          </a:p>
          <a:p>
            <a:pPr marL="0" indent="0">
              <a:buNone/>
            </a:pPr>
            <a:r>
              <a:rPr lang="en-US" dirty="0" smtClean="0">
                <a:latin typeface="Arial"/>
                <a:cs typeface="Times New Roman"/>
              </a:rPr>
              <a:t>Vision for Success also calls for CA community colleges to better serve working adults in order to meet CA workforce needs.</a:t>
            </a:r>
          </a:p>
          <a:p>
            <a:pPr marL="0" indent="0">
              <a:buNone/>
            </a:pPr>
            <a:endParaRPr lang="en-US" dirty="0">
              <a:latin typeface="Times New Roman"/>
              <a:cs typeface="Times New Roman"/>
            </a:endParaRPr>
          </a:p>
        </p:txBody>
      </p:sp>
    </p:spTree>
    <p:extLst>
      <p:ext uri="{BB962C8B-B14F-4D97-AF65-F5344CB8AC3E}">
        <p14:creationId xmlns:p14="http://schemas.microsoft.com/office/powerpoint/2010/main" val="2762427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a:t>
            </a:r>
            <a:r>
              <a:rPr lang="en-US" dirty="0" smtClean="0"/>
              <a:t>Meeting</a:t>
            </a:r>
            <a:r>
              <a:rPr lang="en-US" dirty="0" smtClean="0"/>
              <a:t> </a:t>
            </a:r>
            <a:r>
              <a:rPr lang="en-US" dirty="0" smtClean="0"/>
              <a:t>1</a:t>
            </a:r>
            <a:endParaRPr lang="en-US" dirty="0"/>
          </a:p>
        </p:txBody>
      </p:sp>
      <p:sp>
        <p:nvSpPr>
          <p:cNvPr id="3" name="Content Placeholder 2"/>
          <p:cNvSpPr>
            <a:spLocks noGrp="1"/>
          </p:cNvSpPr>
          <p:nvPr>
            <p:ph idx="1"/>
          </p:nvPr>
        </p:nvSpPr>
        <p:spPr/>
        <p:txBody>
          <a:bodyPr>
            <a:normAutofit lnSpcReduction="10000"/>
          </a:bodyPr>
          <a:lstStyle/>
          <a:p>
            <a:r>
              <a:rPr lang="en-US" dirty="0" smtClean="0"/>
              <a:t>Target audience identified and stressed</a:t>
            </a:r>
          </a:p>
          <a:p>
            <a:r>
              <a:rPr lang="en-US" dirty="0" smtClean="0"/>
              <a:t>California models and proposals (1 hour total)</a:t>
            </a:r>
          </a:p>
          <a:p>
            <a:pPr lvl="1"/>
            <a:r>
              <a:rPr lang="en-US" dirty="0" smtClean="0"/>
              <a:t>OEI</a:t>
            </a:r>
          </a:p>
          <a:p>
            <a:pPr lvl="1"/>
            <a:r>
              <a:rPr lang="en-US" dirty="0" smtClean="0"/>
              <a:t>Coastline</a:t>
            </a:r>
          </a:p>
          <a:p>
            <a:pPr lvl="1"/>
            <a:r>
              <a:rPr lang="en-US" dirty="0" smtClean="0"/>
              <a:t>San </a:t>
            </a:r>
            <a:r>
              <a:rPr lang="en-US" dirty="0" smtClean="0"/>
              <a:t>Diego Continuing Education</a:t>
            </a:r>
          </a:p>
          <a:p>
            <a:pPr lvl="1"/>
            <a:r>
              <a:rPr lang="en-US" dirty="0" smtClean="0"/>
              <a:t>FHDA Proposal</a:t>
            </a:r>
          </a:p>
          <a:p>
            <a:r>
              <a:rPr lang="en-US" dirty="0" smtClean="0"/>
              <a:t>Other approaches (45 min each)</a:t>
            </a:r>
          </a:p>
          <a:p>
            <a:pPr lvl="1"/>
            <a:r>
              <a:rPr lang="en-US" dirty="0" smtClean="0"/>
              <a:t>Kentucky Community and Technical System (45 min)</a:t>
            </a:r>
          </a:p>
          <a:p>
            <a:pPr lvl="1"/>
            <a:r>
              <a:rPr lang="en-US" dirty="0" smtClean="0"/>
              <a:t>Arizona State University On-line (45 min)</a:t>
            </a:r>
          </a:p>
          <a:p>
            <a:pPr lvl="1"/>
            <a:r>
              <a:rPr lang="en-US" dirty="0" smtClean="0"/>
              <a:t>Western Governors University’s Competency-Based Education model</a:t>
            </a:r>
          </a:p>
          <a:p>
            <a:r>
              <a:rPr lang="en-US" dirty="0" smtClean="0"/>
              <a:t>Discussion of parameters of models to serve target students/Discussion of Options/Next Steps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Discussed</a:t>
            </a:r>
            <a:endParaRPr lang="en-US" dirty="0"/>
          </a:p>
        </p:txBody>
      </p:sp>
      <p:sp>
        <p:nvSpPr>
          <p:cNvPr id="3" name="Content Placeholder 2"/>
          <p:cNvSpPr>
            <a:spLocks noGrp="1"/>
          </p:cNvSpPr>
          <p:nvPr>
            <p:ph idx="1"/>
          </p:nvPr>
        </p:nvSpPr>
        <p:spPr/>
        <p:txBody>
          <a:bodyPr/>
          <a:lstStyle/>
          <a:p>
            <a:r>
              <a:rPr lang="en-US" dirty="0" smtClean="0"/>
              <a:t>Flexible schedule and pacing</a:t>
            </a:r>
          </a:p>
          <a:p>
            <a:r>
              <a:rPr lang="en-US" dirty="0" smtClean="0"/>
              <a:t>Competency-based </a:t>
            </a:r>
            <a:r>
              <a:rPr lang="en-US" dirty="0"/>
              <a:t>education</a:t>
            </a:r>
          </a:p>
          <a:p>
            <a:r>
              <a:rPr lang="en-US" dirty="0" smtClean="0"/>
              <a:t>Entirely online</a:t>
            </a:r>
          </a:p>
          <a:p>
            <a:r>
              <a:rPr lang="en-US" dirty="0" smtClean="0"/>
              <a:t>Subscription-based vs fee-based</a:t>
            </a:r>
          </a:p>
          <a:p>
            <a:r>
              <a:rPr lang="en-US" dirty="0" smtClean="0"/>
              <a:t>Connected to industry</a:t>
            </a:r>
          </a:p>
          <a:p>
            <a:r>
              <a:rPr lang="en-US" dirty="0" smtClean="0"/>
              <a:t>Multi-lingual instruction</a:t>
            </a:r>
          </a:p>
          <a:p>
            <a:r>
              <a:rPr lang="en-US" dirty="0" smtClean="0"/>
              <a:t>Consider suspending all regulations that would otherwise prevent similar efforts at local colleges (charter-like)</a:t>
            </a:r>
          </a:p>
          <a:p>
            <a:endParaRPr lang="en-US" dirty="0" smtClean="0"/>
          </a:p>
          <a:p>
            <a:endParaRPr lang="en-US" dirty="0" smtClean="0"/>
          </a:p>
          <a:p>
            <a:endParaRPr lang="en-US" dirty="0"/>
          </a:p>
        </p:txBody>
      </p:sp>
    </p:spTree>
    <p:extLst>
      <p:ext uri="{BB962C8B-B14F-4D97-AF65-F5344CB8AC3E}">
        <p14:creationId xmlns:p14="http://schemas.microsoft.com/office/powerpoint/2010/main" val="2137615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a:t>
            </a:r>
            <a:endParaRPr lang="en-US" dirty="0"/>
          </a:p>
        </p:txBody>
      </p:sp>
      <p:sp>
        <p:nvSpPr>
          <p:cNvPr id="3" name="Content Placeholder 2"/>
          <p:cNvSpPr>
            <a:spLocks noGrp="1"/>
          </p:cNvSpPr>
          <p:nvPr>
            <p:ph idx="1"/>
          </p:nvPr>
        </p:nvSpPr>
        <p:spPr/>
        <p:txBody>
          <a:bodyPr>
            <a:normAutofit/>
          </a:bodyPr>
          <a:lstStyle/>
          <a:p>
            <a:r>
              <a:rPr lang="en-US" dirty="0" smtClean="0"/>
              <a:t>New competency-based entity</a:t>
            </a:r>
          </a:p>
          <a:p>
            <a:pPr lvl="1"/>
            <a:r>
              <a:rPr lang="en-US" dirty="0" smtClean="0"/>
              <a:t>Design </a:t>
            </a:r>
            <a:r>
              <a:rPr lang="en-US" dirty="0"/>
              <a:t>from scratch to meet new, different, and rapidly changing </a:t>
            </a:r>
            <a:r>
              <a:rPr lang="en-US" dirty="0" smtClean="0"/>
              <a:t>academic </a:t>
            </a:r>
            <a:r>
              <a:rPr lang="en-US" dirty="0"/>
              <a:t>and administrative </a:t>
            </a:r>
            <a:r>
              <a:rPr lang="en-US" dirty="0" smtClean="0"/>
              <a:t>goals/objectives</a:t>
            </a:r>
          </a:p>
          <a:p>
            <a:r>
              <a:rPr lang="en-US" dirty="0" smtClean="0"/>
              <a:t>Consortium based on geography</a:t>
            </a:r>
          </a:p>
          <a:p>
            <a:pPr lvl="1"/>
            <a:r>
              <a:rPr lang="en-US" dirty="0"/>
              <a:t>R</a:t>
            </a:r>
            <a:r>
              <a:rPr lang="en-US" dirty="0" smtClean="0"/>
              <a:t>espond </a:t>
            </a:r>
            <a:r>
              <a:rPr lang="en-US" dirty="0"/>
              <a:t>to local priorities of learners, employers, and transfer </a:t>
            </a:r>
            <a:r>
              <a:rPr lang="en-US" dirty="0" smtClean="0"/>
              <a:t>institutions</a:t>
            </a:r>
          </a:p>
          <a:p>
            <a:r>
              <a:rPr lang="en-US" dirty="0" smtClean="0"/>
              <a:t>Consortium based on target audience</a:t>
            </a:r>
          </a:p>
          <a:p>
            <a:pPr lvl="1"/>
            <a:r>
              <a:rPr lang="en-US" dirty="0" smtClean="0"/>
              <a:t>Focus: Hispanic </a:t>
            </a:r>
            <a:r>
              <a:rPr lang="en-US" dirty="0"/>
              <a:t>adults, workers with commutes, </a:t>
            </a:r>
            <a:r>
              <a:rPr lang="en-US" dirty="0" smtClean="0"/>
              <a:t>apprenticeships</a:t>
            </a:r>
          </a:p>
          <a:p>
            <a:r>
              <a:rPr lang="en-US" dirty="0" smtClean="0"/>
              <a:t>Consortium based on content area</a:t>
            </a:r>
          </a:p>
          <a:p>
            <a:r>
              <a:rPr lang="en-US" dirty="0" smtClean="0"/>
              <a:t>Emerging new college from existing entity</a:t>
            </a:r>
          </a:p>
          <a:p>
            <a:pPr lvl="1"/>
            <a:r>
              <a:rPr lang="en-US" dirty="0" smtClean="0"/>
              <a:t>Leverages </a:t>
            </a:r>
            <a:r>
              <a:rPr lang="en-US" dirty="0"/>
              <a:t>existing infrastructure (already accredited, has established </a:t>
            </a:r>
            <a:r>
              <a:rPr lang="en-US" dirty="0" smtClean="0"/>
              <a:t>reputation)</a:t>
            </a:r>
            <a:endParaRPr lang="en-US" dirty="0"/>
          </a:p>
          <a:p>
            <a:endParaRPr lang="en-US" dirty="0" smtClean="0"/>
          </a:p>
          <a:p>
            <a:endParaRPr lang="en-US" dirty="0"/>
          </a:p>
        </p:txBody>
      </p:sp>
    </p:spTree>
    <p:extLst>
      <p:ext uri="{BB962C8B-B14F-4D97-AF65-F5344CB8AC3E}">
        <p14:creationId xmlns:p14="http://schemas.microsoft.com/office/powerpoint/2010/main" val="1026970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a:t>
            </a:r>
            <a:r>
              <a:rPr lang="en-US" dirty="0" smtClean="0"/>
              <a:t>Meeting</a:t>
            </a:r>
            <a:r>
              <a:rPr lang="en-US" dirty="0" smtClean="0"/>
              <a:t> </a:t>
            </a:r>
            <a:r>
              <a:rPr lang="en-US" dirty="0" smtClean="0"/>
              <a:t>2</a:t>
            </a:r>
            <a:endParaRPr lang="en-US" dirty="0"/>
          </a:p>
        </p:txBody>
      </p:sp>
      <p:sp>
        <p:nvSpPr>
          <p:cNvPr id="3" name="Content Placeholder 2"/>
          <p:cNvSpPr>
            <a:spLocks noGrp="1"/>
          </p:cNvSpPr>
          <p:nvPr>
            <p:ph idx="1"/>
          </p:nvPr>
        </p:nvSpPr>
        <p:spPr>
          <a:xfrm>
            <a:off x="457200" y="1524000"/>
            <a:ext cx="8229600" cy="4953000"/>
          </a:xfrm>
        </p:spPr>
        <p:txBody>
          <a:bodyPr>
            <a:noAutofit/>
          </a:bodyPr>
          <a:lstStyle/>
          <a:p>
            <a:r>
              <a:rPr lang="en-US" sz="3200" dirty="0" smtClean="0"/>
              <a:t>Between </a:t>
            </a:r>
            <a:r>
              <a:rPr lang="en-US" sz="3200" dirty="0" smtClean="0"/>
              <a:t>Meeting</a:t>
            </a:r>
            <a:r>
              <a:rPr lang="en-US" sz="3200" dirty="0" smtClean="0"/>
              <a:t> </a:t>
            </a:r>
            <a:r>
              <a:rPr lang="en-US" sz="3200" dirty="0" smtClean="0"/>
              <a:t>1 </a:t>
            </a:r>
            <a:r>
              <a:rPr lang="en-US" sz="3200" dirty="0" smtClean="0"/>
              <a:t>and </a:t>
            </a:r>
            <a:r>
              <a:rPr lang="en-US" sz="3200" dirty="0" smtClean="0"/>
              <a:t>2 – NCHEMS conducts interviews, synthesizes feedback </a:t>
            </a:r>
            <a:r>
              <a:rPr lang="en-US" sz="3200" dirty="0" smtClean="0"/>
              <a:t>from 1</a:t>
            </a:r>
            <a:r>
              <a:rPr lang="en-US" sz="3200" baseline="30000" dirty="0" smtClean="0"/>
              <a:t>st</a:t>
            </a:r>
            <a:r>
              <a:rPr lang="en-US" sz="3200" dirty="0" smtClean="0"/>
              <a:t> meeting</a:t>
            </a:r>
            <a:endParaRPr lang="en-US" sz="3200" dirty="0" smtClean="0"/>
          </a:p>
          <a:p>
            <a:r>
              <a:rPr lang="en-US" sz="3200" dirty="0" smtClean="0"/>
              <a:t>Demonstration of the Supply/Demand Tool</a:t>
            </a:r>
          </a:p>
          <a:p>
            <a:r>
              <a:rPr lang="en-US" sz="3200" dirty="0" smtClean="0"/>
              <a:t>Review of Design Considerations</a:t>
            </a:r>
          </a:p>
          <a:p>
            <a:r>
              <a:rPr lang="en-US" sz="3200" dirty="0" smtClean="0"/>
              <a:t>Essential Employability Qualities (</a:t>
            </a:r>
            <a:r>
              <a:rPr lang="en-US" sz="3200" dirty="0" err="1" smtClean="0"/>
              <a:t>EEQs</a:t>
            </a:r>
            <a:r>
              <a:rPr lang="en-US" sz="3200" dirty="0" smtClean="0"/>
              <a:t>) </a:t>
            </a:r>
          </a:p>
          <a:p>
            <a:r>
              <a:rPr lang="en-US" sz="3200" dirty="0" smtClean="0"/>
              <a:t>Serving Adults</a:t>
            </a:r>
          </a:p>
          <a:p>
            <a:r>
              <a:rPr lang="en-US" sz="3200" dirty="0" smtClean="0"/>
              <a:t>Options and Financial Issues</a:t>
            </a:r>
          </a:p>
          <a:p>
            <a:pPr>
              <a:buNone/>
            </a:pPr>
            <a:endParaRPr lang="en-US"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Options and Financial Issues</a:t>
            </a:r>
            <a:endParaRPr lang="en-US" dirty="0"/>
          </a:p>
        </p:txBody>
      </p:sp>
      <p:sp>
        <p:nvSpPr>
          <p:cNvPr id="3" name="Content Placeholder 2"/>
          <p:cNvSpPr>
            <a:spLocks noGrp="1"/>
          </p:cNvSpPr>
          <p:nvPr>
            <p:ph idx="1"/>
          </p:nvPr>
        </p:nvSpPr>
        <p:spPr/>
        <p:txBody>
          <a:bodyPr/>
          <a:lstStyle/>
          <a:p>
            <a:r>
              <a:rPr lang="en-US" dirty="0" smtClean="0"/>
              <a:t>Option 1 – Embed FLOW in an existing college or state-supported entity</a:t>
            </a:r>
          </a:p>
          <a:p>
            <a:r>
              <a:rPr lang="en-US" dirty="0" smtClean="0"/>
              <a:t>Option 2 – Network/Co-operative programs through existing community colleges</a:t>
            </a:r>
          </a:p>
          <a:p>
            <a:r>
              <a:rPr lang="en-US" dirty="0" smtClean="0"/>
              <a:t>Option 3 – Create a new statewide district that would centralize services for students studying with a variety of its online colleges</a:t>
            </a:r>
          </a:p>
          <a:p>
            <a:r>
              <a:rPr lang="en-US" dirty="0" smtClean="0"/>
              <a:t>Based </a:t>
            </a:r>
            <a:r>
              <a:rPr lang="en-US" dirty="0" smtClean="0"/>
              <a:t>on committee’s previous </a:t>
            </a:r>
            <a:r>
              <a:rPr lang="en-US" dirty="0" smtClean="0"/>
              <a:t>feedback, each option was presented with pros and cons. While two options had cons out-weighing the pros, one option had 14 pros and just 3 </a:t>
            </a:r>
            <a:r>
              <a:rPr lang="en-US" dirty="0" smtClean="0"/>
              <a:t>cons (guess which one!)</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Cons</a:t>
            </a:r>
            <a:endParaRPr lang="en-US" dirty="0"/>
          </a:p>
        </p:txBody>
      </p:sp>
      <p:sp>
        <p:nvSpPr>
          <p:cNvPr id="3" name="Content Placeholder 2"/>
          <p:cNvSpPr>
            <a:spLocks noGrp="1"/>
          </p:cNvSpPr>
          <p:nvPr>
            <p:ph idx="1"/>
          </p:nvPr>
        </p:nvSpPr>
        <p:spPr/>
        <p:txBody>
          <a:bodyPr/>
          <a:lstStyle/>
          <a:p>
            <a:r>
              <a:rPr lang="en-US" dirty="0" smtClean="0"/>
              <a:t>Deeply constrained by existing structures, policies, processes, and procedures (1)</a:t>
            </a:r>
          </a:p>
          <a:p>
            <a:pPr lvl="1"/>
            <a:r>
              <a:rPr lang="en-US" dirty="0" smtClean="0"/>
              <a:t>Timeline to approve and create new programs may be too long (1)</a:t>
            </a:r>
          </a:p>
          <a:p>
            <a:pPr lvl="1"/>
            <a:r>
              <a:rPr lang="en-US" dirty="0" smtClean="0"/>
              <a:t>Co-requisite basic skill development inconsistent with most institutional practice (1 and 2)</a:t>
            </a:r>
          </a:p>
          <a:p>
            <a:r>
              <a:rPr lang="en-US" dirty="0" smtClean="0"/>
              <a:t>Regulatory relief seems unlikely (1 and 2)</a:t>
            </a:r>
          </a:p>
          <a:p>
            <a:r>
              <a:rPr lang="en-US" dirty="0" smtClean="0"/>
              <a:t>Conflicts would likely arise when traditional faculty are not the summative assessors, which may be needed to assure the quality of the programs (1 and 2)</a:t>
            </a:r>
          </a:p>
          <a:p>
            <a:r>
              <a:rPr lang="en-US" dirty="0" smtClean="0"/>
              <a:t>Will require a separate entity at the CCCCO to ensure consistent quality across cultures (2)</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Committee told that a draft of final report will be available to by 11/19 for a conference call 11/20</a:t>
            </a:r>
          </a:p>
          <a:p>
            <a:pPr lvl="1"/>
            <a:r>
              <a:rPr lang="en-US" dirty="0" smtClean="0"/>
              <a:t>Task: review draft, not officially endorse recommendations</a:t>
            </a:r>
          </a:p>
          <a:p>
            <a:r>
              <a:rPr lang="en-US" dirty="0" smtClean="0"/>
              <a:t>But first…</a:t>
            </a:r>
          </a:p>
          <a:p>
            <a:pPr lvl="1"/>
            <a:r>
              <a:rPr lang="en-US" dirty="0" smtClean="0"/>
              <a:t>11/9 Consultation Council webinar re: FLOW project </a:t>
            </a:r>
          </a:p>
          <a:p>
            <a:pPr lvl="1"/>
            <a:r>
              <a:rPr lang="en-US" dirty="0" smtClean="0"/>
              <a:t>11/13 FLOW on Board of Governors agenda (discussion, no action)</a:t>
            </a:r>
          </a:p>
          <a:p>
            <a:pPr lvl="1"/>
            <a:r>
              <a:rPr lang="en-US" dirty="0" smtClean="0"/>
              <a:t>11/16 FLOW on Consultation Council agenda</a:t>
            </a:r>
            <a:endParaRPr lang="en-US" dirty="0"/>
          </a:p>
        </p:txBody>
      </p:sp>
    </p:spTree>
    <p:extLst>
      <p:ext uri="{BB962C8B-B14F-4D97-AF65-F5344CB8AC3E}">
        <p14:creationId xmlns:p14="http://schemas.microsoft.com/office/powerpoint/2010/main" val="818707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pic>
        <p:nvPicPr>
          <p:cNvPr id="4" name="Content Placeholder 3" descr="Decoding-the-Black-Box-running-Trading-Systems.jpg"/>
          <p:cNvPicPr>
            <a:picLocks noGrp="1" noChangeAspect="1"/>
          </p:cNvPicPr>
          <p:nvPr>
            <p:ph idx="1"/>
          </p:nvPr>
        </p:nvPicPr>
        <p:blipFill>
          <a:blip r:embed="rId3"/>
          <a:srcRect t="-6617" b="-6617"/>
          <a:stretch>
            <a:fillRect/>
          </a:stretch>
        </p:blipFill>
        <p:spPr>
          <a:xfrm>
            <a:off x="681326" y="1127020"/>
            <a:ext cx="8229600" cy="48768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The Letter</a:t>
            </a:r>
          </a:p>
          <a:p>
            <a:r>
              <a:rPr lang="en-US" dirty="0" smtClean="0"/>
              <a:t>FLOW</a:t>
            </a:r>
          </a:p>
          <a:p>
            <a:pPr lvl="1"/>
            <a:r>
              <a:rPr lang="en-US" dirty="0" smtClean="0"/>
              <a:t>What is it?</a:t>
            </a:r>
          </a:p>
          <a:p>
            <a:pPr lvl="1"/>
            <a:r>
              <a:rPr lang="en-US" dirty="0" smtClean="0"/>
              <a:t>Who is it?</a:t>
            </a:r>
          </a:p>
          <a:p>
            <a:r>
              <a:rPr lang="en-US" dirty="0" smtClean="0"/>
              <a:t>FLOW </a:t>
            </a:r>
            <a:r>
              <a:rPr lang="en-US" dirty="0" smtClean="0"/>
              <a:t>Meeting </a:t>
            </a:r>
            <a:r>
              <a:rPr lang="en-US" dirty="0" smtClean="0"/>
              <a:t>1</a:t>
            </a:r>
          </a:p>
          <a:p>
            <a:r>
              <a:rPr lang="en-US" dirty="0" smtClean="0"/>
              <a:t>FLOW </a:t>
            </a:r>
            <a:r>
              <a:rPr lang="en-US" dirty="0" smtClean="0"/>
              <a:t>Meeting</a:t>
            </a:r>
            <a:r>
              <a:rPr lang="en-US" dirty="0" smtClean="0"/>
              <a:t> </a:t>
            </a:r>
            <a:r>
              <a:rPr lang="en-US" dirty="0" smtClean="0"/>
              <a:t>2</a:t>
            </a:r>
          </a:p>
          <a:p>
            <a:r>
              <a:rPr lang="en-US" dirty="0" smtClean="0"/>
              <a:t>Next Steps</a:t>
            </a:r>
          </a:p>
          <a:p>
            <a:r>
              <a:rPr lang="en-US" dirty="0" smtClean="0"/>
              <a:t>Senate Positions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ASCCC Positions</a:t>
            </a:r>
            <a:endParaRPr lang="en-US" dirty="0"/>
          </a:p>
        </p:txBody>
      </p:sp>
      <p:sp>
        <p:nvSpPr>
          <p:cNvPr id="3" name="Content Placeholder 2"/>
          <p:cNvSpPr>
            <a:spLocks noGrp="1"/>
          </p:cNvSpPr>
          <p:nvPr>
            <p:ph idx="1"/>
          </p:nvPr>
        </p:nvSpPr>
        <p:spPr/>
        <p:txBody>
          <a:bodyPr/>
          <a:lstStyle/>
          <a:p>
            <a:r>
              <a:rPr lang="en-US" dirty="0" smtClean="0"/>
              <a:t>Opposition to Western Governors University California (Spring 2011 </a:t>
            </a:r>
            <a:r>
              <a:rPr lang="en-US" dirty="0" smtClean="0">
                <a:hlinkClick r:id="rId2"/>
              </a:rPr>
              <a:t>13.04</a:t>
            </a:r>
            <a:r>
              <a:rPr lang="en-US" dirty="0" smtClean="0"/>
              <a:t>)</a:t>
            </a:r>
          </a:p>
          <a:p>
            <a:pPr lvl="1"/>
            <a:r>
              <a:rPr lang="en-US" dirty="0" smtClean="0"/>
              <a:t>Faculty not included in a task force called for by AB 851 (2011)</a:t>
            </a:r>
          </a:p>
          <a:p>
            <a:pPr lvl="1"/>
            <a:r>
              <a:rPr lang="en-US" dirty="0" smtClean="0"/>
              <a:t>Lack of full-time faculty at WGU</a:t>
            </a:r>
          </a:p>
          <a:p>
            <a:pPr lvl="1"/>
            <a:r>
              <a:rPr lang="en-US" dirty="0" smtClean="0"/>
              <a:t>Course development at WGU a “product management responsibility” rather than a 10+1 </a:t>
            </a:r>
            <a:r>
              <a:rPr lang="en-US" dirty="0" smtClean="0"/>
              <a:t>matter</a:t>
            </a:r>
            <a:endParaRPr lang="en-US" dirty="0" smtClean="0"/>
          </a:p>
          <a:p>
            <a:r>
              <a:rPr lang="en-US" dirty="0" smtClean="0"/>
              <a:t>Oppose Accreditation for Western Governors University (Spring 1998 </a:t>
            </a:r>
            <a:r>
              <a:rPr lang="en-US" dirty="0" smtClean="0">
                <a:hlinkClick r:id="rId3"/>
              </a:rPr>
              <a:t>2.05</a:t>
            </a:r>
            <a:r>
              <a:rPr lang="en-US" dirty="0" smtClean="0"/>
              <a:t>)</a:t>
            </a:r>
          </a:p>
          <a:p>
            <a:pPr lvl="1"/>
            <a:r>
              <a:rPr lang="en-US" dirty="0" smtClean="0"/>
              <a:t>Urge ACCJC to not accredit WGU</a:t>
            </a:r>
          </a:p>
          <a:p>
            <a:pPr lvl="1"/>
            <a:r>
              <a:rPr lang="en-US" dirty="0" smtClean="0"/>
              <a:t>Contracted student services from external providers not subject to accreditation</a:t>
            </a:r>
          </a:p>
          <a:p>
            <a:pPr lvl="1"/>
            <a:r>
              <a:rPr lang="en-US" dirty="0" smtClean="0"/>
              <a:t>Courses developed and offered by external providers may not be accepted by transfer at other institutions</a:t>
            </a:r>
            <a:endParaRPr lang="en-US" dirty="0" smtClean="0"/>
          </a:p>
        </p:txBody>
      </p:sp>
    </p:spTree>
    <p:extLst>
      <p:ext uri="{BB962C8B-B14F-4D97-AF65-F5344CB8AC3E}">
        <p14:creationId xmlns:p14="http://schemas.microsoft.com/office/powerpoint/2010/main" val="1692463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Needed ASCCC Positions?</a:t>
            </a:r>
            <a:endParaRPr lang="en-US" dirty="0"/>
          </a:p>
        </p:txBody>
      </p:sp>
      <p:sp>
        <p:nvSpPr>
          <p:cNvPr id="3" name="Content Placeholder 2"/>
          <p:cNvSpPr>
            <a:spLocks noGrp="1"/>
          </p:cNvSpPr>
          <p:nvPr>
            <p:ph idx="1"/>
          </p:nvPr>
        </p:nvSpPr>
        <p:spPr/>
        <p:txBody>
          <a:bodyPr/>
          <a:lstStyle/>
          <a:p>
            <a:r>
              <a:rPr lang="en-US" dirty="0" smtClean="0"/>
              <a:t>Need fo</a:t>
            </a:r>
            <a:r>
              <a:rPr lang="en-US" dirty="0" smtClean="0"/>
              <a:t>r actual dialog and consultation?</a:t>
            </a:r>
          </a:p>
          <a:p>
            <a:r>
              <a:rPr lang="en-US" dirty="0" smtClean="0"/>
              <a:t>Need for system recommendations rather than facilitator recommendations?</a:t>
            </a:r>
          </a:p>
          <a:p>
            <a:r>
              <a:rPr lang="en-US" dirty="0" smtClean="0"/>
              <a:t>Support for new fully online college? Or lack of support for new fully online college?</a:t>
            </a:r>
            <a:endParaRPr lang="en-US" dirty="0"/>
          </a:p>
          <a:p>
            <a:r>
              <a:rPr lang="en-US" dirty="0" smtClean="0"/>
              <a:t>Other?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Subtitle 2"/>
          <p:cNvSpPr>
            <a:spLocks noGrp="1"/>
          </p:cNvSpPr>
          <p:nvPr>
            <p:ph type="subTitle" idx="1"/>
          </p:nvPr>
        </p:nvSpPr>
        <p:spPr>
          <a:xfrm>
            <a:off x="685800" y="3505200"/>
            <a:ext cx="7568852" cy="1752600"/>
          </a:xfrm>
        </p:spPr>
        <p:txBody>
          <a:bodyPr>
            <a:normAutofit lnSpcReduction="10000"/>
          </a:bodyPr>
          <a:lstStyle/>
          <a:p>
            <a:r>
              <a:rPr lang="en-US" dirty="0" smtClean="0"/>
              <a:t>Cheryl </a:t>
            </a:r>
            <a:r>
              <a:rPr lang="en-US" dirty="0" err="1" smtClean="0"/>
              <a:t>Aschenbach</a:t>
            </a:r>
            <a:r>
              <a:rPr lang="en-US" dirty="0" smtClean="0"/>
              <a:t>: </a:t>
            </a:r>
            <a:r>
              <a:rPr lang="en-US" dirty="0" smtClean="0">
                <a:hlinkClick r:id="rId2"/>
              </a:rPr>
              <a:t>caschenbach@lassencollege.edu</a:t>
            </a:r>
            <a:endParaRPr lang="en-US" dirty="0" smtClean="0"/>
          </a:p>
          <a:p>
            <a:r>
              <a:rPr lang="en-US" dirty="0" smtClean="0"/>
              <a:t>Michelle </a:t>
            </a:r>
            <a:r>
              <a:rPr lang="en-US" dirty="0" err="1" smtClean="0"/>
              <a:t>Pilati</a:t>
            </a:r>
            <a:r>
              <a:rPr lang="en-US" dirty="0" smtClean="0"/>
              <a:t>: </a:t>
            </a:r>
            <a:r>
              <a:rPr lang="en-US" dirty="0" smtClean="0">
                <a:hlinkClick r:id="rId3"/>
              </a:rPr>
              <a:t>mpilati@riohondo.edu</a:t>
            </a:r>
            <a:endParaRPr lang="en-US" dirty="0" smtClean="0"/>
          </a:p>
          <a:p>
            <a:endParaRPr lang="en-US" dirty="0"/>
          </a:p>
          <a:p>
            <a:r>
              <a:rPr lang="en-US" dirty="0" smtClean="0">
                <a:hlinkClick r:id="rId4"/>
              </a:rPr>
              <a:t>info@asccc.org</a:t>
            </a:r>
            <a:endParaRPr lang="en-US" dirty="0" smtClean="0"/>
          </a:p>
          <a:p>
            <a:endParaRPr lang="en-US" dirty="0" smtClean="0"/>
          </a:p>
          <a:p>
            <a:endParaRPr lang="en-US" dirty="0"/>
          </a:p>
        </p:txBody>
      </p:sp>
    </p:spTree>
    <p:extLst>
      <p:ext uri="{BB962C8B-B14F-4D97-AF65-F5344CB8AC3E}">
        <p14:creationId xmlns:p14="http://schemas.microsoft.com/office/powerpoint/2010/main" val="608326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11, 2017 – The Letter</a:t>
            </a:r>
            <a:endParaRPr lang="en-US" dirty="0"/>
          </a:p>
        </p:txBody>
      </p:sp>
      <p:pic>
        <p:nvPicPr>
          <p:cNvPr id="5" name="Content Placeholder 4" descr="Screen Shot 2017-11-01 at 4.44.14 AM.png"/>
          <p:cNvPicPr>
            <a:picLocks noGrp="1" noChangeAspect="1"/>
          </p:cNvPicPr>
          <p:nvPr>
            <p:ph idx="1"/>
          </p:nvPr>
        </p:nvPicPr>
        <p:blipFill>
          <a:blip r:embed="rId2"/>
          <a:srcRect l="-10991" r="-10991"/>
          <a:stretch>
            <a:fillRect/>
          </a:stretch>
        </p:blip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Letter - Highlights</a:t>
            </a:r>
            <a:endParaRPr lang="en-US" dirty="0"/>
          </a:p>
        </p:txBody>
      </p:sp>
      <p:sp>
        <p:nvSpPr>
          <p:cNvPr id="3" name="Content Placeholder 2"/>
          <p:cNvSpPr>
            <a:spLocks noGrp="1"/>
          </p:cNvSpPr>
          <p:nvPr>
            <p:ph idx="1"/>
          </p:nvPr>
        </p:nvSpPr>
        <p:spPr/>
        <p:txBody>
          <a:bodyPr/>
          <a:lstStyle/>
          <a:p>
            <a:r>
              <a:rPr lang="en-US" dirty="0" smtClean="0"/>
              <a:t>No details</a:t>
            </a:r>
          </a:p>
          <a:p>
            <a:r>
              <a:rPr lang="en-US" dirty="0" smtClean="0"/>
              <a:t>Firm deadline</a:t>
            </a:r>
          </a:p>
          <a:p>
            <a:r>
              <a:rPr lang="en-US" dirty="0" smtClean="0"/>
              <a:t>“it is time now for </a:t>
            </a:r>
            <a:r>
              <a:rPr lang="en-US" b="1" u="sng" dirty="0" smtClean="0"/>
              <a:t>our community colleges </a:t>
            </a:r>
            <a:r>
              <a:rPr lang="en-US" dirty="0" smtClean="0"/>
              <a:t>to increase even further the availability of online courses and degree programs”</a:t>
            </a:r>
          </a:p>
          <a:p>
            <a:r>
              <a:rPr lang="en-US" dirty="0" smtClean="0"/>
              <a:t>“take whatever steps are necessary to establish </a:t>
            </a:r>
            <a:r>
              <a:rPr lang="en-US" b="1" i="1" dirty="0" smtClean="0"/>
              <a:t>a new community college</a:t>
            </a:r>
            <a:r>
              <a:rPr lang="en-US" dirty="0" smtClean="0"/>
              <a:t> that – exclusively – offers fully online degree programs”</a:t>
            </a:r>
          </a:p>
          <a:p>
            <a:r>
              <a:rPr lang="en-US" dirty="0" smtClean="0"/>
              <a:t>“By building on existing efforts..”</a:t>
            </a:r>
          </a:p>
          <a:p>
            <a:r>
              <a:rPr lang="en-US" dirty="0" smtClean="0"/>
              <a:t>“create a plan to design and deploy a fully online college, and submit it to my office by November 2017”</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Unveiled</a:t>
            </a:r>
            <a:endParaRPr lang="en-US" dirty="0"/>
          </a:p>
        </p:txBody>
      </p:sp>
      <p:sp>
        <p:nvSpPr>
          <p:cNvPr id="3" name="Content Placeholder 2"/>
          <p:cNvSpPr>
            <a:spLocks noGrp="1"/>
          </p:cNvSpPr>
          <p:nvPr>
            <p:ph idx="1"/>
          </p:nvPr>
        </p:nvSpPr>
        <p:spPr/>
        <p:txBody>
          <a:bodyPr>
            <a:normAutofit/>
          </a:bodyPr>
          <a:lstStyle/>
          <a:p>
            <a:r>
              <a:rPr lang="en-US" dirty="0" smtClean="0"/>
              <a:t>Invitation dated May 31, received July 31</a:t>
            </a:r>
          </a:p>
          <a:p>
            <a:r>
              <a:rPr lang="en-US" dirty="0" smtClean="0"/>
              <a:t>“As </a:t>
            </a:r>
            <a:r>
              <a:rPr lang="en-US" dirty="0" smtClean="0"/>
              <a:t>you are aware, Governor Jerry Brown has invited Chancellor Oakley to provide him 3 – 5 options (with pros and cons for each) that enable the community colleges of California to better deliver on the student success goals outlined on pages 15-16 in the </a:t>
            </a:r>
            <a:r>
              <a:rPr lang="en-US" u="sng" dirty="0" smtClean="0">
                <a:hlinkClick r:id="rId2"/>
              </a:rPr>
              <a:t>Vision for Success document</a:t>
            </a:r>
            <a:r>
              <a:rPr lang="en-US" dirty="0" smtClean="0"/>
              <a:t> recently adopted by the Board of Governors</a:t>
            </a:r>
            <a:r>
              <a:rPr lang="en-US" dirty="0" smtClean="0"/>
              <a:t>.”</a:t>
            </a:r>
            <a:r>
              <a:rPr lang="en-US" dirty="0" smtClean="0"/>
              <a:t>  </a:t>
            </a:r>
          </a:p>
          <a:p>
            <a:r>
              <a:rPr lang="en-US" dirty="0" smtClean="0"/>
              <a:t>“In </a:t>
            </a:r>
            <a:r>
              <a:rPr lang="en-US" dirty="0" smtClean="0"/>
              <a:t>order to meet the November deadline established by the Governor, we have engaged the National Center for Higher Education Management Systems (NCHEMS) to work with a group of system stakeholders and online thought leaders to develop these options</a:t>
            </a:r>
            <a:r>
              <a:rPr lang="en-US" dirty="0" smtClean="0"/>
              <a:t>.” </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NCHEMS?</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…a private nonprofit organization whose mission is to improve strategic decision making in post-secondary education for states, systems, institutions, and work-force development organizations in the United States and abroad.  NCHEMS carries out research, development, dissemination, evaluation activities, as well as technical assistance.  NCHEMS is a national and international resource for turning data into usable knowledge for policy makers at all levels.</a:t>
            </a:r>
            <a:r>
              <a:rPr lang="en-US" dirty="0" smtClean="0"/>
              <a:t/>
            </a:r>
            <a:br>
              <a:rPr lang="en-US" dirty="0" smtClean="0"/>
            </a:b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NCHEMS?</a:t>
            </a:r>
            <a:endParaRPr lang="en-US" dirty="0"/>
          </a:p>
        </p:txBody>
      </p:sp>
      <p:sp>
        <p:nvSpPr>
          <p:cNvPr id="3" name="Content Placeholder 2"/>
          <p:cNvSpPr>
            <a:spLocks noGrp="1"/>
          </p:cNvSpPr>
          <p:nvPr>
            <p:ph idx="1"/>
          </p:nvPr>
        </p:nvSpPr>
        <p:spPr/>
        <p:txBody>
          <a:bodyPr>
            <a:normAutofit lnSpcReduction="10000"/>
          </a:bodyPr>
          <a:lstStyle/>
          <a:p>
            <a:r>
              <a:rPr lang="en-US" dirty="0" smtClean="0"/>
              <a:t>Sally </a:t>
            </a:r>
            <a:r>
              <a:rPr lang="en-US" dirty="0" err="1" smtClean="0"/>
              <a:t>Johnstone</a:t>
            </a:r>
            <a:r>
              <a:rPr lang="en-US" dirty="0" smtClean="0"/>
              <a:t> – “Before joining NCHEMS as its President, Sally M. </a:t>
            </a:r>
            <a:r>
              <a:rPr lang="en-US" dirty="0" err="1" smtClean="0"/>
              <a:t>Johnstone</a:t>
            </a:r>
            <a:r>
              <a:rPr lang="en-US" dirty="0" smtClean="0"/>
              <a:t> served as a vice president at the Western Governors University”</a:t>
            </a:r>
          </a:p>
          <a:p>
            <a:r>
              <a:rPr lang="en-US" dirty="0" smtClean="0"/>
              <a:t>Dennis Jones – “A member of the staff since 1969, Mr. Jones is widely recognized for his work in such areas as: developing “public agendas” to guide state higher education policymaking; financing, budgeting, and resource allocation methodologies for use at both state and institutional levels; linking higher education with states’ workforce and economic development needs; aligning the policy levers available to state government with state goals; and developing and using information to inform policymaking.”</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“system stakeholders and online thought leaders”</a:t>
            </a:r>
            <a:endParaRPr lang="en-US" dirty="0"/>
          </a:p>
        </p:txBody>
      </p:sp>
      <p:sp>
        <p:nvSpPr>
          <p:cNvPr id="3" name="Content Placeholder 2"/>
          <p:cNvSpPr>
            <a:spLocks noGrp="1"/>
          </p:cNvSpPr>
          <p:nvPr>
            <p:ph idx="1"/>
          </p:nvPr>
        </p:nvSpPr>
        <p:spPr/>
        <p:txBody>
          <a:bodyPr/>
          <a:lstStyle/>
          <a:p>
            <a:r>
              <a:rPr lang="en-US" dirty="0" smtClean="0">
                <a:hlinkClick r:id="rId2"/>
              </a:rPr>
              <a:t>http://nchemsproject.com/cccco-flow</a:t>
            </a:r>
            <a:endParaRPr lang="en-US" dirty="0" smtClean="0"/>
          </a:p>
          <a:p>
            <a:r>
              <a:rPr lang="en-US" dirty="0" smtClean="0"/>
              <a:t>Co-Chairs: Ton-</a:t>
            </a:r>
            <a:r>
              <a:rPr lang="en-US" dirty="0" err="1" smtClean="0"/>
              <a:t>Quinlivan</a:t>
            </a:r>
            <a:r>
              <a:rPr lang="en-US" dirty="0" smtClean="0"/>
              <a:t> </a:t>
            </a:r>
            <a:r>
              <a:rPr lang="en-US" dirty="0" smtClean="0"/>
              <a:t>and President </a:t>
            </a:r>
            <a:r>
              <a:rPr lang="en-US" dirty="0" err="1" smtClean="0"/>
              <a:t>Fiero</a:t>
            </a:r>
            <a:r>
              <a:rPr lang="en-US" dirty="0" smtClean="0"/>
              <a:t> </a:t>
            </a:r>
            <a:r>
              <a:rPr lang="en-US" dirty="0"/>
              <a:t>(</a:t>
            </a:r>
            <a:r>
              <a:rPr lang="en-US" dirty="0" smtClean="0"/>
              <a:t>Cerritos)</a:t>
            </a:r>
          </a:p>
          <a:p>
            <a:r>
              <a:rPr lang="en-US" dirty="0" smtClean="0"/>
              <a:t>ASCCC </a:t>
            </a:r>
            <a:r>
              <a:rPr lang="en-US" dirty="0" smtClean="0"/>
              <a:t>asked for 3 appointments</a:t>
            </a:r>
          </a:p>
          <a:p>
            <a:r>
              <a:rPr lang="en-US" dirty="0" smtClean="0"/>
              <a:t>1 student/business owner</a:t>
            </a:r>
          </a:p>
          <a:p>
            <a:r>
              <a:rPr lang="en-US" dirty="0" smtClean="0"/>
              <a:t>1 staff (Academic Advising Specialist II)</a:t>
            </a:r>
          </a:p>
          <a:p>
            <a:r>
              <a:rPr lang="en-US" dirty="0" smtClean="0"/>
              <a:t>1 CEO, 1 CIO (EVP), 1 CSSO, 1 CBO, 1 Director of Workforce Development</a:t>
            </a:r>
          </a:p>
          <a:p>
            <a:r>
              <a:rPr lang="en-US" dirty="0" smtClean="0"/>
              <a:t>2 OEI</a:t>
            </a:r>
          </a:p>
          <a:p>
            <a:r>
              <a:rPr lang="en-US" dirty="0" smtClean="0"/>
              <a:t>1 Student Success Center, 1 Department of Finance, 1 Department of Labor, 1 LAO</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“system stakeholders and online thought leaders”</a:t>
            </a:r>
            <a:endParaRPr lang="en-US" dirty="0"/>
          </a:p>
        </p:txBody>
      </p:sp>
      <p:sp>
        <p:nvSpPr>
          <p:cNvPr id="3" name="Content Placeholder 2"/>
          <p:cNvSpPr>
            <a:spLocks noGrp="1"/>
          </p:cNvSpPr>
          <p:nvPr>
            <p:ph idx="1"/>
          </p:nvPr>
        </p:nvSpPr>
        <p:spPr/>
        <p:txBody>
          <a:bodyPr>
            <a:normAutofit lnSpcReduction="10000"/>
          </a:bodyPr>
          <a:lstStyle/>
          <a:p>
            <a:pPr>
              <a:buNone/>
            </a:pPr>
            <a:r>
              <a:rPr lang="en-US" sz="2800" dirty="0" smtClean="0"/>
              <a:t>External experts offering insights:</a:t>
            </a:r>
          </a:p>
          <a:p>
            <a:pPr lvl="1"/>
            <a:r>
              <a:rPr lang="en-US" sz="3400" dirty="0" smtClean="0"/>
              <a:t>Jay Box, President, Kentucky Community and Technical College System</a:t>
            </a:r>
          </a:p>
          <a:p>
            <a:pPr lvl="1"/>
            <a:r>
              <a:rPr lang="en-US" sz="3400" dirty="0" smtClean="0"/>
              <a:t>Adrian </a:t>
            </a:r>
            <a:r>
              <a:rPr lang="en-US" sz="3400" dirty="0" err="1" smtClean="0"/>
              <a:t>Sannier</a:t>
            </a:r>
            <a:r>
              <a:rPr lang="en-US" sz="3400" dirty="0" smtClean="0"/>
              <a:t>, Senior Technology Fellow, Arizona State University</a:t>
            </a:r>
          </a:p>
          <a:p>
            <a:pPr lvl="1"/>
            <a:r>
              <a:rPr lang="en-US" sz="3400" dirty="0" smtClean="0"/>
              <a:t>Spencer Stewart, Chancellor, Western Governors University, Nevada</a:t>
            </a:r>
          </a:p>
          <a:p>
            <a:pPr>
              <a:buNone/>
            </a:pPr>
            <a:r>
              <a:rPr lang="en-US" dirty="0" smtClean="0"/>
              <a:t/>
            </a:r>
            <a:br>
              <a:rPr lang="en-US" dirty="0" smtClean="0"/>
            </a:b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1306</TotalTime>
  <Words>1205</Words>
  <Application>Microsoft Macintosh PowerPoint</Application>
  <PresentationFormat>On-screen Show (4:3)</PresentationFormat>
  <Paragraphs>134</Paragraphs>
  <Slides>22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Calibri</vt:lpstr>
      <vt:lpstr>Times New Roman</vt:lpstr>
      <vt:lpstr>Arial</vt:lpstr>
      <vt:lpstr>Clarity</vt:lpstr>
      <vt:lpstr>A Fully Online College? An Update on the FLOW Taskforce</vt:lpstr>
      <vt:lpstr>Overview</vt:lpstr>
      <vt:lpstr>May 11, 2017 – The Letter</vt:lpstr>
      <vt:lpstr>The Letter - Highlights</vt:lpstr>
      <vt:lpstr>FLOW Unveiled</vt:lpstr>
      <vt:lpstr>Who is NCHEMS?</vt:lpstr>
      <vt:lpstr>Who is NCHEMS?</vt:lpstr>
      <vt:lpstr>“system stakeholders and online thought leaders”</vt:lpstr>
      <vt:lpstr>“system stakeholders and online thought leaders”</vt:lpstr>
      <vt:lpstr>FLOW Unveiled</vt:lpstr>
      <vt:lpstr>Quick Recap</vt:lpstr>
      <vt:lpstr>FLOW Meeting 1</vt:lpstr>
      <vt:lpstr>Principles Discussed</vt:lpstr>
      <vt:lpstr>Options</vt:lpstr>
      <vt:lpstr>FLOW Meeting 2</vt:lpstr>
      <vt:lpstr>Options and Financial Issues</vt:lpstr>
      <vt:lpstr>Sample Cons</vt:lpstr>
      <vt:lpstr>Timeline</vt:lpstr>
      <vt:lpstr>Next Steps?</vt:lpstr>
      <vt:lpstr>Related ASCCC Positions</vt:lpstr>
      <vt:lpstr>Needed ASCCC Positions?</vt:lpstr>
      <vt:lpstr>Thank you!</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Microsoft Office User</cp:lastModifiedBy>
  <cp:revision>18</cp:revision>
  <cp:lastPrinted>2017-11-01T12:12:19Z</cp:lastPrinted>
  <dcterms:created xsi:type="dcterms:W3CDTF">2017-11-01T11:44:56Z</dcterms:created>
  <dcterms:modified xsi:type="dcterms:W3CDTF">2017-11-02T18:17:01Z</dcterms:modified>
</cp:coreProperties>
</file>