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90" r:id="rId3"/>
  </p:sldMasterIdLst>
  <p:notesMasterIdLst>
    <p:notesMasterId r:id="rId23"/>
  </p:notesMasterIdLst>
  <p:handoutMasterIdLst>
    <p:handoutMasterId r:id="rId24"/>
  </p:handoutMasterIdLst>
  <p:sldIdLst>
    <p:sldId id="256" r:id="rId4"/>
    <p:sldId id="602" r:id="rId5"/>
    <p:sldId id="592" r:id="rId6"/>
    <p:sldId id="610" r:id="rId7"/>
    <p:sldId id="598" r:id="rId8"/>
    <p:sldId id="599" r:id="rId9"/>
    <p:sldId id="601" r:id="rId10"/>
    <p:sldId id="611" r:id="rId11"/>
    <p:sldId id="608" r:id="rId12"/>
    <p:sldId id="609" r:id="rId13"/>
    <p:sldId id="606" r:id="rId14"/>
    <p:sldId id="603" r:id="rId15"/>
    <p:sldId id="607" r:id="rId16"/>
    <p:sldId id="614" r:id="rId17"/>
    <p:sldId id="589" r:id="rId18"/>
    <p:sldId id="604" r:id="rId19"/>
    <p:sldId id="612" r:id="rId20"/>
    <p:sldId id="613" r:id="rId21"/>
    <p:sldId id="59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84" autoAdjust="0"/>
    <p:restoredTop sz="83137" autoAdjust="0"/>
  </p:normalViewPr>
  <p:slideViewPr>
    <p:cSldViewPr snapToGrid="0">
      <p:cViewPr varScale="1">
        <p:scale>
          <a:sx n="71" d="100"/>
          <a:sy n="71" d="100"/>
        </p:scale>
        <p:origin x="888" y="1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DDBBE9-0D9B-EF41-A34B-D9F32579456F}" type="datetimeFigureOut">
              <a:rPr lang="en-US" smtClean="0"/>
              <a:t>4/26/19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3792CE-9C0E-C04A-BA57-1D94BB4C1C8E}" type="slidenum">
              <a:rPr lang="en-US" smtClean="0"/>
              <a:t>‹#›</a:t>
            </a:fld>
            <a:endParaRPr lang="en-US" dirty="0"/>
          </a:p>
        </p:txBody>
      </p:sp>
    </p:spTree>
    <p:extLst>
      <p:ext uri="{BB962C8B-B14F-4D97-AF65-F5344CB8AC3E}">
        <p14:creationId xmlns:p14="http://schemas.microsoft.com/office/powerpoint/2010/main" val="9454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4/26/19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DA1C0585-4D7D-4D45-9C19-73128ED2C6A9}" type="datetime1">
              <a:rPr lang="en-US" smtClean="0">
                <a:solidFill>
                  <a:prstClr val="black">
                    <a:tint val="75000"/>
                  </a:prstClr>
                </a:solidFill>
              </a:rPr>
              <a:t>4/26/19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A9A364-8B88-F04D-B905-B2DB6394261B}" type="datetime1">
              <a:rPr lang="en-US" smtClean="0">
                <a:solidFill>
                  <a:prstClr val="black">
                    <a:tint val="75000"/>
                  </a:prstClr>
                </a:solidFill>
              </a:rPr>
              <a:t>4/26/19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070DB-D728-294B-A79C-80F1A1ED464C}" type="datetime1">
              <a:rPr lang="en-US" smtClean="0">
                <a:solidFill>
                  <a:prstClr val="black">
                    <a:tint val="75000"/>
                  </a:prstClr>
                </a:solidFill>
              </a:rPr>
              <a:t>4/26/19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3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32"/>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47788D-10CB-AB42-8797-5415699053B7}" type="datetime1">
              <a:rPr lang="en-US" smtClean="0">
                <a:solidFill>
                  <a:prstClr val="black">
                    <a:tint val="75000"/>
                  </a:prstClr>
                </a:solidFill>
              </a:rPr>
              <a:t>4/26/19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2680B4-757E-E547-A4A2-546B1519745B}" type="datetime1">
              <a:rPr lang="en-US" smtClean="0">
                <a:solidFill>
                  <a:prstClr val="black">
                    <a:tint val="75000"/>
                  </a:prstClr>
                </a:solidFill>
              </a:rPr>
              <a:t>4/26/19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EC131-4BDF-594D-8BA4-EB7FA169BE8E}"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1D6A2-85D1-064D-AA37-955176B4DDE4}"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2E460-689B-6145-8E04-BDCA3F6CF607}"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F6F41-F5D6-F342-A934-B051F05C3B72}"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BEA31F-A095-8647-B241-FA0281CD3FE7}"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688126-BF94-DA41-989A-117EF627DE91}" type="datetime1">
              <a:rPr lang="en-US" smtClean="0"/>
              <a:t>4/26/19</a:t>
            </a:fld>
            <a:endParaRPr lang="en-US" dirty="0"/>
          </a:p>
        </p:txBody>
      </p:sp>
      <p:sp>
        <p:nvSpPr>
          <p:cNvPr id="6" name="Footer Placeholder 5"/>
          <p:cNvSpPr>
            <a:spLocks noGrp="1"/>
          </p:cNvSpPr>
          <p:nvPr>
            <p:ph type="ftr" sz="quarter" idx="11"/>
          </p:nvPr>
        </p:nvSpPr>
        <p:spPr/>
        <p:txBody>
          <a:bodyPr/>
          <a:lstStyle/>
          <a:p>
            <a:r>
              <a:rPr lang="en-US"/>
              <a:t>Accreditation Institute , February 19-20, 2016, San Diego, CA</a:t>
            </a:r>
            <a:endParaRPr lang="en-US" dirty="0"/>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77C961-3F48-0842-8059-D42628DE48B2}" type="datetime1">
              <a:rPr lang="en-US" smtClean="0"/>
              <a:t>4/26/19</a:t>
            </a:fld>
            <a:endParaRPr lang="en-US" dirty="0"/>
          </a:p>
        </p:txBody>
      </p:sp>
      <p:sp>
        <p:nvSpPr>
          <p:cNvPr id="6" name="Footer Placeholder 5"/>
          <p:cNvSpPr>
            <a:spLocks noGrp="1"/>
          </p:cNvSpPr>
          <p:nvPr>
            <p:ph type="ftr" sz="quarter" idx="11"/>
          </p:nvPr>
        </p:nvSpPr>
        <p:spPr/>
        <p:txBody>
          <a:bodyPr/>
          <a:lstStyle/>
          <a:p>
            <a:r>
              <a:rPr lang="en-US" dirty="0"/>
              <a:t>Accreditation Institute , February 19-20, 2016, San Diego,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20B53A-828D-3647-B60D-5A62B8481F07}" type="datetime1">
              <a:rPr lang="en-US" smtClean="0">
                <a:solidFill>
                  <a:prstClr val="black">
                    <a:tint val="75000"/>
                  </a:prstClr>
                </a:solidFill>
              </a:rPr>
              <a:t>4/26/19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44B929-B3C0-9744-AA2D-FD96B80BB392}" type="datetime1">
              <a:rPr lang="en-US" smtClean="0"/>
              <a:t>4/26/19</a:t>
            </a:fld>
            <a:endParaRPr lang="en-US" dirty="0"/>
          </a:p>
        </p:txBody>
      </p:sp>
      <p:sp>
        <p:nvSpPr>
          <p:cNvPr id="4" name="Footer Placeholder 3"/>
          <p:cNvSpPr>
            <a:spLocks noGrp="1"/>
          </p:cNvSpPr>
          <p:nvPr>
            <p:ph type="ftr" sz="quarter" idx="11"/>
          </p:nvPr>
        </p:nvSpPr>
        <p:spPr/>
        <p:txBody>
          <a:bodyPr/>
          <a:lstStyle/>
          <a:p>
            <a:r>
              <a:rPr lang="en-US"/>
              <a:t>Accreditation Institute , February 19-20, 2016, San Diego,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BB2C0-8A13-ED4D-8B25-6E1FE7D47D35}" type="datetime1">
              <a:rPr lang="en-US" smtClean="0"/>
              <a:t>4/26/19</a:t>
            </a:fld>
            <a:endParaRPr lang="en-US" dirty="0"/>
          </a:p>
        </p:txBody>
      </p:sp>
      <p:sp>
        <p:nvSpPr>
          <p:cNvPr id="3" name="Footer Placeholder 2"/>
          <p:cNvSpPr>
            <a:spLocks noGrp="1"/>
          </p:cNvSpPr>
          <p:nvPr>
            <p:ph type="ftr" sz="quarter" idx="11"/>
          </p:nvPr>
        </p:nvSpPr>
        <p:spPr/>
        <p:txBody>
          <a:bodyPr/>
          <a:lstStyle/>
          <a:p>
            <a:r>
              <a:rPr lang="en-US"/>
              <a:t>Accreditation Institute , February 19-20, 2016, San Diego, CA</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E6BD60-4FAA-C74B-A939-D67954AC6875}" type="datetime1">
              <a:rPr lang="en-US" smtClean="0">
                <a:solidFill>
                  <a:prstClr val="black">
                    <a:tint val="75000"/>
                  </a:prstClr>
                </a:solidFill>
              </a:rPr>
              <a:t>4/26/19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256949-C632-5A42-8617-513EC3499810}" type="datetime1">
              <a:rPr lang="en-US" smtClean="0">
                <a:solidFill>
                  <a:prstClr val="black">
                    <a:tint val="75000"/>
                  </a:prstClr>
                </a:solidFill>
              </a:rPr>
              <a:t>4/26/19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9E1B42-4D29-1F4D-B4E9-7BE01F99DEB2}"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196ACA-88E2-1D47-B274-FE92B4BF46F0}"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527DD8-70A4-FF41-A2A6-EC3175042E4D}" type="datetime1">
              <a:rPr lang="en-US" smtClean="0"/>
              <a:t>4/26/19</a:t>
            </a:fld>
            <a:endParaRPr lang="en-US" dirty="0"/>
          </a:p>
        </p:txBody>
      </p:sp>
      <p:sp>
        <p:nvSpPr>
          <p:cNvPr id="4" name="Footer Placeholder 3"/>
          <p:cNvSpPr>
            <a:spLocks noGrp="1"/>
          </p:cNvSpPr>
          <p:nvPr>
            <p:ph type="ftr" sz="quarter" idx="11"/>
          </p:nvPr>
        </p:nvSpPr>
        <p:spPr/>
        <p:txBody>
          <a:bodyPr/>
          <a:lstStyle/>
          <a:p>
            <a:r>
              <a:rPr lang="en-US" dirty="0"/>
              <a:t>Accreditation Institute , February 19-20, 2016, San Diego,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0765D-3202-DA49-B801-A86D74B55F1C}" type="datetime1">
              <a:rPr lang="en-US" smtClean="0"/>
              <a:t>4/26/19</a:t>
            </a:fld>
            <a:endParaRPr lang="en-US" dirty="0"/>
          </a:p>
        </p:txBody>
      </p:sp>
      <p:sp>
        <p:nvSpPr>
          <p:cNvPr id="3" name="Footer Placeholder 2"/>
          <p:cNvSpPr>
            <a:spLocks noGrp="1"/>
          </p:cNvSpPr>
          <p:nvPr>
            <p:ph type="ftr" sz="quarter" idx="11"/>
          </p:nvPr>
        </p:nvSpPr>
        <p:spPr/>
        <p:txBody>
          <a:bodyPr/>
          <a:lstStyle/>
          <a:p>
            <a:r>
              <a:rPr lang="en-US" dirty="0"/>
              <a:t>Accreditation Institute , February 19-20, 2016, San Diego, CA</a:t>
            </a:r>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205554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20669248-8F2E-5F44-8C03-50B9F667322B}" type="datetime1">
              <a:rPr lang="en-US" smtClean="0">
                <a:solidFill>
                  <a:prstClr val="black">
                    <a:tint val="75000"/>
                  </a:prstClr>
                </a:solidFill>
              </a:rPr>
              <a:t>4/26/19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978953-FBB3-0242-804D-0BA30DDB432A}"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5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7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C138A2-098F-7E4A-A416-25E52FF4FCA5}"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54A1BF-A36E-6944-8B65-CA6ACD9F29FF}" type="datetime1">
              <a:rPr lang="en-US" smtClean="0">
                <a:solidFill>
                  <a:prstClr val="black">
                    <a:tint val="75000"/>
                  </a:prstClr>
                </a:solidFill>
              </a:rPr>
              <a:t>4/26/19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6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D283C1-E7F0-0345-9F26-0D98D0C5B90B}" type="datetime1">
              <a:rPr lang="en-US" smtClean="0">
                <a:solidFill>
                  <a:prstClr val="black">
                    <a:tint val="75000"/>
                  </a:prstClr>
                </a:solidFill>
              </a:rPr>
              <a:t>4/26/19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BCDDE-E2AF-1448-B141-9745F70A215F}"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9B0D2-A6B0-6647-B899-AA0585D723CB}"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458C281-77C3-EF4B-8F77-F872A0A203DC}" type="datetime1">
              <a:rPr lang="en-US" smtClean="0">
                <a:solidFill>
                  <a:prstClr val="black">
                    <a:tint val="75000"/>
                  </a:prstClr>
                </a:solidFill>
              </a:rPr>
              <a:t>4/26/19</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hyperlink" Target="http://leginfo.legislature.ca.gov/faces/billTextClient.xhtml?bill_id=201920200SB777" TargetMode="Externa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hyperlink" Target="https://asccc.org/resolutions/redefine-faculty-obligation-number-include-noncredit-faculty" TargetMode="External"/><Relationship Id="rId2" Type="http://schemas.openxmlformats.org/officeDocument/2006/relationships/hyperlink" Target="https://asccc.org/resolutions/restructure-fon-include-noncredit-faculty" TargetMode="External"/><Relationship Id="rId1" Type="http://schemas.openxmlformats.org/officeDocument/2006/relationships/slideLayout" Target="../slideLayouts/slideLayout17.xml"/><Relationship Id="rId4" Type="http://schemas.openxmlformats.org/officeDocument/2006/relationships/hyperlink" Target="https://extranet.cccco.edu/Portals/1/ExecutiveOffice/Consultation/2019_agendas/April/9-1-50-Percent-and-FON-Updated-Proposal.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cap="small" dirty="0">
                <a:solidFill>
                  <a:srgbClr val="0070C0"/>
                </a:solidFill>
              </a:rPr>
              <a:t>Full-time noncredit faculty and the faculty obligation number (FON)</a:t>
            </a:r>
            <a:endParaRPr lang="en-US" i="0" cap="small" dirty="0">
              <a:solidFill>
                <a:srgbClr val="0070C0"/>
              </a:solidFill>
            </a:endParaRPr>
          </a:p>
        </p:txBody>
      </p:sp>
      <p:sp>
        <p:nvSpPr>
          <p:cNvPr id="3" name="Subtitle 2"/>
          <p:cNvSpPr>
            <a:spLocks noGrp="1"/>
          </p:cNvSpPr>
          <p:nvPr>
            <p:ph type="subTitle" idx="1"/>
          </p:nvPr>
        </p:nvSpPr>
        <p:spPr>
          <a:xfrm>
            <a:off x="687867" y="3828131"/>
            <a:ext cx="11058783" cy="2381555"/>
          </a:xfrm>
        </p:spPr>
        <p:txBody>
          <a:bodyPr>
            <a:normAutofit fontScale="85000" lnSpcReduction="20000"/>
          </a:bodyPr>
          <a:lstStyle/>
          <a:p>
            <a:r>
              <a:rPr lang="en-US" sz="3000" i="0" dirty="0"/>
              <a:t>Craig Rutan, ASCCC Secretary</a:t>
            </a:r>
          </a:p>
          <a:p>
            <a:r>
              <a:rPr lang="en-US" sz="3000" i="0" dirty="0"/>
              <a:t>Jan Young, Glendale College</a:t>
            </a:r>
          </a:p>
          <a:p>
            <a:endParaRPr lang="en-US" sz="2000" b="1" dirty="0"/>
          </a:p>
          <a:p>
            <a:endParaRPr lang="en-US" sz="2000" b="1" i="0" dirty="0"/>
          </a:p>
          <a:p>
            <a:endParaRPr lang="en-US" b="1" i="0" dirty="0"/>
          </a:p>
          <a:p>
            <a:endParaRPr lang="en-US" sz="1800" dirty="0"/>
          </a:p>
          <a:p>
            <a:pPr algn="r"/>
            <a:r>
              <a:rPr lang="en-US" sz="1800" i="0" dirty="0">
                <a:solidFill>
                  <a:srgbClr val="0070C0"/>
                </a:solidFill>
              </a:rPr>
              <a:t>2019 ASCCC Career and Noncredit Education Institute</a:t>
            </a:r>
          </a:p>
          <a:p>
            <a:pPr algn="r"/>
            <a:r>
              <a:rPr lang="en-US" sz="1800" dirty="0">
                <a:solidFill>
                  <a:srgbClr val="0070C0"/>
                </a:solidFill>
              </a:rPr>
              <a:t>April 26, 2019</a:t>
            </a:r>
            <a:endParaRPr lang="en-US" sz="1800" i="0" dirty="0">
              <a:solidFill>
                <a:srgbClr val="0070C0"/>
              </a:solidFill>
            </a:endParaRPr>
          </a:p>
          <a:p>
            <a:endParaRPr lang="en-US" sz="1800" i="0" dirty="0"/>
          </a:p>
        </p:txBody>
      </p:sp>
      <p:pic>
        <p:nvPicPr>
          <p:cNvPr id="4" name="Picture 3" descr="ASCCC_Logo"/>
          <p:cNvPicPr/>
          <p:nvPr/>
        </p:nvPicPr>
        <p:blipFill>
          <a:blip r:embed="rId3"/>
          <a:srcRect/>
          <a:stretch>
            <a:fillRect/>
          </a:stretch>
        </p:blipFill>
        <p:spPr bwMode="auto">
          <a:xfrm>
            <a:off x="4231348" y="585131"/>
            <a:ext cx="4231671" cy="786470"/>
          </a:xfrm>
          <a:prstGeom prst="rect">
            <a:avLst/>
          </a:prstGeom>
          <a:noFill/>
          <a:ln w="9525">
            <a:noFill/>
            <a:miter lim="800000"/>
            <a:headEnd/>
            <a:tailEnd/>
          </a:ln>
        </p:spPr>
      </p:pic>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Option 1: Incorporate Noncredit into FON</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noAutofit/>
          </a:bodyPr>
          <a:lstStyle/>
          <a:p>
            <a:r>
              <a:rPr lang="en-US" sz="2600" dirty="0">
                <a:cs typeface="Arial" panose="020B0604020202020204" pitchFamily="34" charset="0"/>
              </a:rPr>
              <a:t>One option would be to just include noncredit instructors in the definition of full-time faculty. This option is favored by many college CEOs.</a:t>
            </a:r>
          </a:p>
          <a:p>
            <a:r>
              <a:rPr lang="en-US" sz="2600" dirty="0">
                <a:cs typeface="Arial" panose="020B0604020202020204" pitchFamily="34" charset="0"/>
              </a:rPr>
              <a:t>While this would recognize that full-time noncredit faculty deserve the same recognition as their credit counterparts, it would not necessarily increase the number of full-time noncredit faculty.</a:t>
            </a:r>
          </a:p>
          <a:p>
            <a:r>
              <a:rPr lang="en-US" sz="2600" dirty="0">
                <a:cs typeface="Arial" panose="020B0604020202020204" pitchFamily="34" charset="0"/>
              </a:rPr>
              <a:t>Simply allowing noncredit faulty to count towards the FON would allow many districts to not hire any new full-time faculty for years because they would be so far over their FON.</a:t>
            </a:r>
          </a:p>
          <a:p>
            <a:r>
              <a:rPr lang="en-US" sz="2600" dirty="0">
                <a:cs typeface="Arial" panose="020B0604020202020204" pitchFamily="34" charset="0"/>
              </a:rPr>
              <a:t>This could be rectified if the growth in credit and noncredit FTES were separated when computing how many faculty needed to be hired.</a:t>
            </a:r>
          </a:p>
        </p:txBody>
      </p:sp>
    </p:spTree>
    <p:extLst>
      <p:ext uri="{BB962C8B-B14F-4D97-AF65-F5344CB8AC3E}">
        <p14:creationId xmlns:p14="http://schemas.microsoft.com/office/powerpoint/2010/main" val="3499524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4EBA-AEE6-9B44-ABB9-BAADBB1E16B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Option 2: Create a Noncredit FON</a:t>
            </a:r>
          </a:p>
        </p:txBody>
      </p:sp>
      <p:sp>
        <p:nvSpPr>
          <p:cNvPr id="3" name="Content Placeholder 2">
            <a:extLst>
              <a:ext uri="{FF2B5EF4-FFF2-40B4-BE49-F238E27FC236}">
                <a16:creationId xmlns:a16="http://schemas.microsoft.com/office/drawing/2014/main" id="{2B793D5C-ABAE-884A-AE76-4F272F46928C}"/>
              </a:ext>
            </a:extLst>
          </p:cNvPr>
          <p:cNvSpPr>
            <a:spLocks noGrp="1"/>
          </p:cNvSpPr>
          <p:nvPr>
            <p:ph idx="1"/>
          </p:nvPr>
        </p:nvSpPr>
        <p:spPr/>
        <p:txBody>
          <a:bodyPr vert="horz" lIns="91440" tIns="45720" rIns="91440" bIns="45720" rtlCol="0" anchor="t">
            <a:normAutofit/>
          </a:bodyPr>
          <a:lstStyle/>
          <a:p>
            <a:r>
              <a:rPr lang="en-US" sz="2800" dirty="0">
                <a:cs typeface="Arial" panose="020B0604020202020204" pitchFamily="34" charset="0"/>
              </a:rPr>
              <a:t>This option would create a separate faculty obligation number for full-time noncredit faculty.</a:t>
            </a:r>
          </a:p>
          <a:p>
            <a:r>
              <a:rPr lang="en-US" sz="2800" dirty="0">
                <a:cs typeface="Arial" panose="020B0604020202020204" pitchFamily="34" charset="0"/>
              </a:rPr>
              <a:t>The advantage of this model is that it would require colleges to hire additional full-time noncredit faculty if there is growth in their noncredit programs.</a:t>
            </a:r>
          </a:p>
          <a:p>
            <a:r>
              <a:rPr lang="en-US" sz="2800" dirty="0">
                <a:cs typeface="Arial" panose="020B0604020202020204" pitchFamily="34" charset="0"/>
              </a:rPr>
              <a:t>The disadvantage would be determining the baseline measure used for the FON because the number of full-time faculty in noncredit programs varies widely across the state (the same issue that already exists with the FON).</a:t>
            </a:r>
          </a:p>
          <a:p>
            <a:endParaRPr lang="en-US" dirty="0"/>
          </a:p>
          <a:p>
            <a:endParaRPr lang="en-US" dirty="0">
              <a:solidFill>
                <a:srgbClr val="00B0F0"/>
              </a:solidFill>
              <a:cs typeface="Arial"/>
            </a:endParaRPr>
          </a:p>
        </p:txBody>
      </p:sp>
    </p:spTree>
    <p:extLst>
      <p:ext uri="{BB962C8B-B14F-4D97-AF65-F5344CB8AC3E}">
        <p14:creationId xmlns:p14="http://schemas.microsoft.com/office/powerpoint/2010/main" val="2165306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24EBA-AEE6-9B44-ABB9-BAADBB1E16B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Implementing Option 2</a:t>
            </a:r>
          </a:p>
        </p:txBody>
      </p:sp>
      <p:sp>
        <p:nvSpPr>
          <p:cNvPr id="3" name="Content Placeholder 2">
            <a:extLst>
              <a:ext uri="{FF2B5EF4-FFF2-40B4-BE49-F238E27FC236}">
                <a16:creationId xmlns:a16="http://schemas.microsoft.com/office/drawing/2014/main" id="{2B793D5C-ABAE-884A-AE76-4F272F46928C}"/>
              </a:ext>
            </a:extLst>
          </p:cNvPr>
          <p:cNvSpPr>
            <a:spLocks noGrp="1"/>
          </p:cNvSpPr>
          <p:nvPr>
            <p:ph idx="1"/>
          </p:nvPr>
        </p:nvSpPr>
        <p:spPr/>
        <p:txBody>
          <a:bodyPr vert="horz" lIns="91440" tIns="45720" rIns="91440" bIns="45720" rtlCol="0" anchor="t">
            <a:normAutofit/>
          </a:bodyPr>
          <a:lstStyle/>
          <a:p>
            <a:r>
              <a:rPr lang="en-US" dirty="0">
                <a:cs typeface="Arial" panose="020B0604020202020204" pitchFamily="34" charset="0"/>
              </a:rPr>
              <a:t>One way of implementing option 2 would be to require colleges to achieve the same percentage of full-time instruction in their noncredit programs that exist in credit. </a:t>
            </a:r>
          </a:p>
          <a:p>
            <a:pPr lvl="1"/>
            <a:r>
              <a:rPr lang="en-US" dirty="0">
                <a:cs typeface="Arial" panose="020B0604020202020204" pitchFamily="34" charset="0"/>
              </a:rPr>
              <a:t>Would require the hiring of large number of full-time noncredit faculty.</a:t>
            </a:r>
          </a:p>
          <a:p>
            <a:pPr lvl="1"/>
            <a:r>
              <a:rPr lang="en-US" dirty="0">
                <a:cs typeface="Arial" panose="020B0604020202020204" pitchFamily="34" charset="0"/>
              </a:rPr>
              <a:t>Could lead to large reductions in noncredit instruction because colleges cannot afford to hire that many new full-time faculty.</a:t>
            </a:r>
          </a:p>
          <a:p>
            <a:pPr lvl="1"/>
            <a:r>
              <a:rPr lang="en-US" dirty="0">
                <a:cs typeface="Arial" panose="020B0604020202020204" pitchFamily="34" charset="0"/>
              </a:rPr>
              <a:t>Nearly all administrators oppose this option.</a:t>
            </a:r>
          </a:p>
          <a:p>
            <a:r>
              <a:rPr lang="en-US" dirty="0">
                <a:cs typeface="Arial" panose="020B0604020202020204" pitchFamily="34" charset="0"/>
              </a:rPr>
              <a:t>Another way of implementing option 2 would be to set the noncredit FON for programs at the number of full-time noncredit faculty already employed and require additional hiring if there is growth in noncredit FTES.</a:t>
            </a:r>
          </a:p>
          <a:p>
            <a:pPr lvl="1"/>
            <a:r>
              <a:rPr lang="en-US" dirty="0">
                <a:cs typeface="Arial" panose="020B0604020202020204" pitchFamily="34" charset="0"/>
              </a:rPr>
              <a:t>This would create a noncredit FON with the same structural problems as the current FON with even lower percentages than exist in credit.</a:t>
            </a:r>
          </a:p>
          <a:p>
            <a:pPr lvl="1"/>
            <a:r>
              <a:rPr lang="en-US" dirty="0">
                <a:cs typeface="Arial" panose="020B0604020202020204" pitchFamily="34" charset="0"/>
              </a:rPr>
              <a:t>Colleges would be able to afford this option, but they might prioritize whether to grow in credit or noncredit depending on which area they wish to hire.</a:t>
            </a:r>
          </a:p>
          <a:p>
            <a:endParaRPr lang="en-US" dirty="0"/>
          </a:p>
          <a:p>
            <a:endParaRPr lang="en-US" dirty="0">
              <a:solidFill>
                <a:srgbClr val="00B0F0"/>
              </a:solidFill>
              <a:cs typeface="Arial"/>
            </a:endParaRPr>
          </a:p>
        </p:txBody>
      </p:sp>
    </p:spTree>
    <p:extLst>
      <p:ext uri="{BB962C8B-B14F-4D97-AF65-F5344CB8AC3E}">
        <p14:creationId xmlns:p14="http://schemas.microsoft.com/office/powerpoint/2010/main" val="3280486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Possible Legislation About FON</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lstStyle/>
          <a:p>
            <a:r>
              <a:rPr lang="en-US" sz="2800" dirty="0">
                <a:cs typeface="Arial" panose="020B0604020202020204" pitchFamily="34" charset="0"/>
              </a:rPr>
              <a:t>SB 777 (Rubio) (found </a:t>
            </a:r>
            <a:r>
              <a:rPr lang="en-US" sz="2800" dirty="0">
                <a:cs typeface="Arial" panose="020B0604020202020204" pitchFamily="34" charset="0"/>
                <a:hlinkClick r:id="rId2"/>
              </a:rPr>
              <a:t>here</a:t>
            </a:r>
            <a:r>
              <a:rPr lang="en-US" sz="2800" dirty="0">
                <a:cs typeface="Arial" panose="020B0604020202020204" pitchFamily="34" charset="0"/>
              </a:rPr>
              <a:t>) would make fundamental changes to the Faculty Obligation Number.</a:t>
            </a:r>
          </a:p>
          <a:p>
            <a:r>
              <a:rPr lang="en-US" sz="2800" dirty="0">
                <a:cs typeface="Arial" panose="020B0604020202020204" pitchFamily="34" charset="0"/>
              </a:rPr>
              <a:t>If the law is adopted in its current form it would include:</a:t>
            </a:r>
          </a:p>
          <a:p>
            <a:pPr lvl="1"/>
            <a:r>
              <a:rPr lang="en-US" sz="2800" i="1" dirty="0"/>
              <a:t>“Because noncredit instruction has an increasing role in college efforts to address student success needs, the board of governors shall determine how to apply the 75-percent goal to both credit and noncredit faculty in both state-supported and basic-aid districts.”</a:t>
            </a: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9732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159F6-9601-5A4A-BC45-78D1D25C6BF5}"/>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Current Legislation</a:t>
            </a:r>
          </a:p>
        </p:txBody>
      </p:sp>
      <p:sp>
        <p:nvSpPr>
          <p:cNvPr id="3" name="Content Placeholder 2">
            <a:extLst>
              <a:ext uri="{FF2B5EF4-FFF2-40B4-BE49-F238E27FC236}">
                <a16:creationId xmlns:a16="http://schemas.microsoft.com/office/drawing/2014/main" id="{662A17FD-86EB-5943-B8B0-AA1270ED17AD}"/>
              </a:ext>
            </a:extLst>
          </p:cNvPr>
          <p:cNvSpPr>
            <a:spLocks noGrp="1"/>
          </p:cNvSpPr>
          <p:nvPr>
            <p:ph idx="1"/>
          </p:nvPr>
        </p:nvSpPr>
        <p:spPr/>
        <p:txBody>
          <a:bodyPr>
            <a:normAutofit/>
          </a:bodyPr>
          <a:lstStyle/>
          <a:p>
            <a:r>
              <a:rPr lang="en-US" sz="2800" dirty="0"/>
              <a:t>AB 1427 (Carrillo) – Sponsored by LACCD.  The bill was recently amended, and would require the board of governors to adopt regulations that establish </a:t>
            </a:r>
            <a:r>
              <a:rPr lang="en-US" sz="2800" b="1" dirty="0"/>
              <a:t>minimum </a:t>
            </a:r>
            <a:r>
              <a:rPr lang="en-US" sz="2800" dirty="0"/>
              <a:t>standards regarding the percentage of hours of credit </a:t>
            </a:r>
            <a:r>
              <a:rPr lang="en-US" sz="2800" b="1" dirty="0"/>
              <a:t>and noncredit </a:t>
            </a:r>
            <a:r>
              <a:rPr lang="en-US" sz="2800" dirty="0"/>
              <a:t>instruction taught by full-time instructors. </a:t>
            </a:r>
          </a:p>
          <a:p>
            <a:r>
              <a:rPr lang="en-US" sz="2800"/>
              <a:t>In </a:t>
            </a:r>
            <a:r>
              <a:rPr lang="en-US" sz="2800" dirty="0"/>
              <a:t>talking with the Author’s office, it would essentially “re-bench” the FON with today’s numbers. Some initial feedback looks like this could be helpful. </a:t>
            </a:r>
          </a:p>
        </p:txBody>
      </p:sp>
    </p:spTree>
    <p:extLst>
      <p:ext uri="{BB962C8B-B14F-4D97-AF65-F5344CB8AC3E}">
        <p14:creationId xmlns:p14="http://schemas.microsoft.com/office/powerpoint/2010/main" val="1584443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9FBD1-55D5-C34E-91B6-C65C9256D55A}"/>
              </a:ext>
            </a:extLst>
          </p:cNvPr>
          <p:cNvSpPr>
            <a:spLocks noGrp="1"/>
          </p:cNvSpPr>
          <p:nvPr>
            <p:ph type="title"/>
          </p:nvPr>
        </p:nvSpPr>
        <p:spPr/>
        <p:txBody>
          <a:bodyPr/>
          <a:lstStyle/>
          <a:p>
            <a:r>
              <a:rPr lang="en-US" cap="none" dirty="0"/>
              <a:t>What Do You Think?</a:t>
            </a:r>
          </a:p>
        </p:txBody>
      </p:sp>
      <p:sp>
        <p:nvSpPr>
          <p:cNvPr id="3" name="Text Placeholder 2">
            <a:extLst>
              <a:ext uri="{FF2B5EF4-FFF2-40B4-BE49-F238E27FC236}">
                <a16:creationId xmlns:a16="http://schemas.microsoft.com/office/drawing/2014/main" id="{04661427-9121-C747-B3CD-34A179EC250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22020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4D01CC-ECA8-1948-84F9-B7D799406C1E}"/>
              </a:ext>
            </a:extLst>
          </p:cNvPr>
          <p:cNvSpPr>
            <a:spLocks noGrp="1"/>
          </p:cNvSpPr>
          <p:nvPr>
            <p:ph idx="1"/>
          </p:nvPr>
        </p:nvSpPr>
        <p:spPr/>
        <p:txBody>
          <a:bodyPr/>
          <a:lstStyle/>
          <a:p>
            <a:pPr marL="0" indent="0">
              <a:buNone/>
            </a:pPr>
            <a:endParaRPr lang="en-US" sz="2800" dirty="0">
              <a:latin typeface="+mj-lt"/>
              <a:cs typeface="Arial" panose="020B0604020202020204" pitchFamily="34" charset="0"/>
            </a:endParaRPr>
          </a:p>
          <a:p>
            <a:pPr marL="0" indent="0">
              <a:buNone/>
            </a:pPr>
            <a:endParaRPr lang="en-US" sz="2800" dirty="0">
              <a:latin typeface="+mj-lt"/>
              <a:cs typeface="Arial" panose="020B0604020202020204" pitchFamily="34" charset="0"/>
            </a:endParaRPr>
          </a:p>
          <a:p>
            <a:pPr marL="0" indent="0">
              <a:buNone/>
            </a:pPr>
            <a:endParaRPr lang="en-US" sz="2800" dirty="0">
              <a:latin typeface="+mj-lt"/>
              <a:cs typeface="Arial" panose="020B0604020202020204" pitchFamily="34" charset="0"/>
            </a:endParaRPr>
          </a:p>
          <a:p>
            <a:pPr marL="0" indent="0">
              <a:buNone/>
            </a:pPr>
            <a:r>
              <a:rPr lang="en-US" sz="4000" dirty="0">
                <a:latin typeface="+mj-lt"/>
                <a:cs typeface="Arial" panose="020B0604020202020204" pitchFamily="34" charset="0"/>
              </a:rPr>
              <a:t>Should noncredit faculty be added to the current FON or be given a FON of their own?</a:t>
            </a:r>
          </a:p>
          <a:p>
            <a:endParaRPr lang="en-US" dirty="0"/>
          </a:p>
        </p:txBody>
      </p:sp>
    </p:spTree>
    <p:extLst>
      <p:ext uri="{BB962C8B-B14F-4D97-AF65-F5344CB8AC3E}">
        <p14:creationId xmlns:p14="http://schemas.microsoft.com/office/powerpoint/2010/main" val="899337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4D01CC-ECA8-1948-84F9-B7D799406C1E}"/>
              </a:ext>
            </a:extLst>
          </p:cNvPr>
          <p:cNvSpPr>
            <a:spLocks noGrp="1"/>
          </p:cNvSpPr>
          <p:nvPr>
            <p:ph idx="1"/>
          </p:nvPr>
        </p:nvSpPr>
        <p:spPr/>
        <p:txBody>
          <a:bodyPr/>
          <a:lstStyle/>
          <a:p>
            <a:pPr marL="0" indent="0">
              <a:buNone/>
            </a:pPr>
            <a:endParaRPr lang="en-US" sz="2800" dirty="0">
              <a:latin typeface="+mj-lt"/>
              <a:cs typeface="Arial" panose="020B0604020202020204" pitchFamily="34" charset="0"/>
            </a:endParaRPr>
          </a:p>
          <a:p>
            <a:pPr marL="0" indent="0">
              <a:buNone/>
            </a:pPr>
            <a:endParaRPr lang="en-US" sz="2800" dirty="0">
              <a:latin typeface="+mj-lt"/>
              <a:cs typeface="Arial" panose="020B0604020202020204" pitchFamily="34" charset="0"/>
            </a:endParaRPr>
          </a:p>
          <a:p>
            <a:pPr marL="0" indent="0">
              <a:buNone/>
            </a:pPr>
            <a:endParaRPr lang="en-US" sz="2800" dirty="0">
              <a:latin typeface="+mj-lt"/>
              <a:cs typeface="Arial" panose="020B0604020202020204" pitchFamily="34" charset="0"/>
            </a:endParaRPr>
          </a:p>
          <a:p>
            <a:pPr marL="0" indent="0">
              <a:buNone/>
            </a:pPr>
            <a:r>
              <a:rPr lang="en-US" sz="4000" dirty="0">
                <a:latin typeface="+mj-lt"/>
                <a:cs typeface="Arial" panose="020B0604020202020204" pitchFamily="34" charset="0"/>
              </a:rPr>
              <a:t>How would you define the baseline noncredit FON for each district?</a:t>
            </a:r>
          </a:p>
          <a:p>
            <a:endParaRPr lang="en-US" dirty="0"/>
          </a:p>
        </p:txBody>
      </p:sp>
    </p:spTree>
    <p:extLst>
      <p:ext uri="{BB962C8B-B14F-4D97-AF65-F5344CB8AC3E}">
        <p14:creationId xmlns:p14="http://schemas.microsoft.com/office/powerpoint/2010/main" val="3013068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4D01CC-ECA8-1948-84F9-B7D799406C1E}"/>
              </a:ext>
            </a:extLst>
          </p:cNvPr>
          <p:cNvSpPr>
            <a:spLocks noGrp="1"/>
          </p:cNvSpPr>
          <p:nvPr>
            <p:ph idx="1"/>
          </p:nvPr>
        </p:nvSpPr>
        <p:spPr/>
        <p:txBody>
          <a:bodyPr/>
          <a:lstStyle/>
          <a:p>
            <a:pPr marL="0" indent="0">
              <a:buNone/>
            </a:pPr>
            <a:endParaRPr lang="en-US" sz="2800" dirty="0">
              <a:latin typeface="+mj-lt"/>
              <a:cs typeface="Arial" panose="020B0604020202020204" pitchFamily="34" charset="0"/>
            </a:endParaRPr>
          </a:p>
          <a:p>
            <a:pPr marL="0" indent="0">
              <a:buNone/>
            </a:pPr>
            <a:endParaRPr lang="en-US" sz="2800" dirty="0">
              <a:latin typeface="+mj-lt"/>
              <a:cs typeface="Arial" panose="020B0604020202020204" pitchFamily="34" charset="0"/>
            </a:endParaRPr>
          </a:p>
          <a:p>
            <a:pPr marL="0" indent="0">
              <a:buNone/>
            </a:pPr>
            <a:endParaRPr lang="en-US" sz="2800" dirty="0">
              <a:latin typeface="+mj-lt"/>
              <a:cs typeface="Arial" panose="020B0604020202020204" pitchFamily="34" charset="0"/>
            </a:endParaRPr>
          </a:p>
          <a:p>
            <a:pPr marL="0" indent="0">
              <a:buNone/>
            </a:pPr>
            <a:r>
              <a:rPr lang="en-US" sz="4000" dirty="0">
                <a:latin typeface="+mj-lt"/>
                <a:cs typeface="Arial" panose="020B0604020202020204" pitchFamily="34" charset="0"/>
              </a:rPr>
              <a:t>If SB777 is no adopted, how can we move the discussion on the noncredit </a:t>
            </a:r>
            <a:r>
              <a:rPr lang="en-US" sz="4000">
                <a:latin typeface="+mj-lt"/>
                <a:cs typeface="Arial" panose="020B0604020202020204" pitchFamily="34" charset="0"/>
              </a:rPr>
              <a:t>FON forward?</a:t>
            </a:r>
            <a:endParaRPr lang="en-US" sz="4000" dirty="0">
              <a:latin typeface="+mj-lt"/>
              <a:cs typeface="Arial" panose="020B0604020202020204" pitchFamily="34" charset="0"/>
            </a:endParaRPr>
          </a:p>
          <a:p>
            <a:endParaRPr lang="en-US" dirty="0"/>
          </a:p>
        </p:txBody>
      </p:sp>
    </p:spTree>
    <p:extLst>
      <p:ext uri="{BB962C8B-B14F-4D97-AF65-F5344CB8AC3E}">
        <p14:creationId xmlns:p14="http://schemas.microsoft.com/office/powerpoint/2010/main" val="844052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60311-0081-0F49-A47E-4308F002FFB6}"/>
              </a:ext>
            </a:extLst>
          </p:cNvPr>
          <p:cNvSpPr>
            <a:spLocks noGrp="1"/>
          </p:cNvSpPr>
          <p:nvPr>
            <p:ph type="title"/>
          </p:nvPr>
        </p:nvSpPr>
        <p:spPr/>
        <p:txBody>
          <a:bodyPr/>
          <a:lstStyle/>
          <a:p>
            <a:r>
              <a:rPr lang="en-US" cap="none" dirty="0"/>
              <a:t>Questions?</a:t>
            </a:r>
          </a:p>
        </p:txBody>
      </p:sp>
      <p:sp>
        <p:nvSpPr>
          <p:cNvPr id="3" name="Text Placeholder 2">
            <a:extLst>
              <a:ext uri="{FF2B5EF4-FFF2-40B4-BE49-F238E27FC236}">
                <a16:creationId xmlns:a16="http://schemas.microsoft.com/office/drawing/2014/main" id="{CFD74FEA-BCEB-FB4D-AF62-156B270AC2E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8883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B36D-8491-9F43-AFEF-2F37FB7900B5}"/>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AB 1725</a:t>
            </a:r>
          </a:p>
        </p:txBody>
      </p:sp>
      <p:sp>
        <p:nvSpPr>
          <p:cNvPr id="3" name="Content Placeholder 2">
            <a:extLst>
              <a:ext uri="{FF2B5EF4-FFF2-40B4-BE49-F238E27FC236}">
                <a16:creationId xmlns:a16="http://schemas.microsoft.com/office/drawing/2014/main" id="{4BD161D4-8C4D-384A-B7F4-17DF3DFE1907}"/>
              </a:ext>
            </a:extLst>
          </p:cNvPr>
          <p:cNvSpPr>
            <a:spLocks noGrp="1"/>
          </p:cNvSpPr>
          <p:nvPr>
            <p:ph idx="1"/>
          </p:nvPr>
        </p:nvSpPr>
        <p:spPr/>
        <p:txBody>
          <a:bodyPr>
            <a:noAutofit/>
          </a:bodyPr>
          <a:lstStyle/>
          <a:p>
            <a:r>
              <a:rPr lang="en-US" sz="2800" dirty="0">
                <a:cs typeface="Arial" panose="020B0604020202020204" pitchFamily="34" charset="0"/>
              </a:rPr>
              <a:t>AB 1725 (Vasconcellos) was signed into law on September 19, 1988.</a:t>
            </a:r>
          </a:p>
          <a:p>
            <a:r>
              <a:rPr lang="en-US" sz="2800" dirty="0">
                <a:cs typeface="Arial" panose="020B0604020202020204" pitchFamily="34" charset="0"/>
              </a:rPr>
              <a:t>The law made sweeping changes to the California Community Colleges including the primacy of academic senates over curriculum.</a:t>
            </a:r>
          </a:p>
          <a:p>
            <a:r>
              <a:rPr lang="en-US" sz="2800" dirty="0">
                <a:cs typeface="Arial" panose="020B0604020202020204" pitchFamily="34" charset="0"/>
              </a:rPr>
              <a:t>The law also talked about the importance of full-time faculty:</a:t>
            </a:r>
          </a:p>
          <a:p>
            <a:pPr lvl="1"/>
            <a:r>
              <a:rPr lang="en-US" dirty="0">
                <a:cs typeface="Arial" panose="020B0604020202020204" pitchFamily="34" charset="0"/>
              </a:rPr>
              <a:t>“</a:t>
            </a:r>
            <a:r>
              <a:rPr lang="en-US" i="1" dirty="0"/>
              <a:t>the quality, quantity, and composition of full-time faculty have the most immediate and direct impact on the quality of instruction, overall reform cannot succeed without sufficient members of full-time faculty with sufficient opportunities for continued staff development, and with sufficient opportunity for participation in institutional governance.”</a:t>
            </a:r>
          </a:p>
          <a:p>
            <a:pPr lvl="1"/>
            <a:r>
              <a:rPr lang="en-US" i="1" dirty="0"/>
              <a:t>the Legislature wishes to recognize and make efforts to address longstanding policy of the board of governors that at least 75 percent of the hours of credit instruction in the California Community Colleges, as a system, should be taught by full-time instructors.</a:t>
            </a:r>
            <a:endParaRPr lang="en-US" dirty="0"/>
          </a:p>
          <a:p>
            <a:pPr lvl="1"/>
            <a:endParaRPr lang="en-US" dirty="0"/>
          </a:p>
          <a:p>
            <a:pPr lv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8951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B36D-8491-9F43-AFEF-2F37FB7900B5}"/>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Education Code §87482.6</a:t>
            </a:r>
          </a:p>
        </p:txBody>
      </p:sp>
      <p:sp>
        <p:nvSpPr>
          <p:cNvPr id="3" name="Content Placeholder 2">
            <a:extLst>
              <a:ext uri="{FF2B5EF4-FFF2-40B4-BE49-F238E27FC236}">
                <a16:creationId xmlns:a16="http://schemas.microsoft.com/office/drawing/2014/main" id="{4BD161D4-8C4D-384A-B7F4-17DF3DFE1907}"/>
              </a:ext>
            </a:extLst>
          </p:cNvPr>
          <p:cNvSpPr>
            <a:spLocks noGrp="1"/>
          </p:cNvSpPr>
          <p:nvPr>
            <p:ph idx="1"/>
          </p:nvPr>
        </p:nvSpPr>
        <p:spPr/>
        <p:txBody>
          <a:bodyPr>
            <a:noAutofit/>
          </a:bodyPr>
          <a:lstStyle/>
          <a:p>
            <a:r>
              <a:rPr lang="en-US" sz="2600" dirty="0">
                <a:latin typeface="Calibri" panose="020F0502020204030204" pitchFamily="34" charset="0"/>
                <a:cs typeface="Calibri" panose="020F0502020204030204" pitchFamily="34" charset="0"/>
              </a:rPr>
              <a:t>When AB 1725 was adopted, the Legislature realized that many districts could not afford to hire sufficient faculty to meet the goal of 75/25. </a:t>
            </a:r>
          </a:p>
          <a:p>
            <a:r>
              <a:rPr lang="en-US" sz="2600" dirty="0">
                <a:latin typeface="Calibri" panose="020F0502020204030204" pitchFamily="34" charset="0"/>
                <a:cs typeface="Calibri" panose="020F0502020204030204" pitchFamily="34" charset="0"/>
              </a:rPr>
              <a:t>The law created provisions that established how many faculty a district would need to hire based upon their program improvement allocation. </a:t>
            </a:r>
          </a:p>
          <a:p>
            <a:r>
              <a:rPr lang="en-US" sz="2600" dirty="0">
                <a:latin typeface="Calibri" panose="020F0502020204030204" pitchFamily="34" charset="0"/>
                <a:cs typeface="Calibri" panose="020F0502020204030204" pitchFamily="34" charset="0"/>
              </a:rPr>
              <a:t>For the purposes of this section of education code, a full-time faculty member is “defined as any regular and contract faculty member teaching credit instruction.”</a:t>
            </a:r>
          </a:p>
        </p:txBody>
      </p:sp>
    </p:spTree>
    <p:extLst>
      <p:ext uri="{BB962C8B-B14F-4D97-AF65-F5344CB8AC3E}">
        <p14:creationId xmlns:p14="http://schemas.microsoft.com/office/powerpoint/2010/main" val="1357587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B36D-8491-9F43-AFEF-2F37FB7900B5}"/>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Faculty Obligation Number (FON)</a:t>
            </a:r>
          </a:p>
        </p:txBody>
      </p:sp>
      <p:sp>
        <p:nvSpPr>
          <p:cNvPr id="3" name="Content Placeholder 2">
            <a:extLst>
              <a:ext uri="{FF2B5EF4-FFF2-40B4-BE49-F238E27FC236}">
                <a16:creationId xmlns:a16="http://schemas.microsoft.com/office/drawing/2014/main" id="{4BD161D4-8C4D-384A-B7F4-17DF3DFE1907}"/>
              </a:ext>
            </a:extLst>
          </p:cNvPr>
          <p:cNvSpPr>
            <a:spLocks noGrp="1"/>
          </p:cNvSpPr>
          <p:nvPr>
            <p:ph idx="1"/>
          </p:nvPr>
        </p:nvSpPr>
        <p:spPr/>
        <p:txBody>
          <a:bodyPr>
            <a:noAutofit/>
          </a:bodyPr>
          <a:lstStyle/>
          <a:p>
            <a:r>
              <a:rPr lang="en-US" dirty="0">
                <a:cs typeface="Arial" panose="020B0604020202020204" pitchFamily="34" charset="0"/>
              </a:rPr>
              <a:t>The Faculty Obligation Number is the minimum number of full-time credit faculty that a district must employ in a given year. </a:t>
            </a:r>
          </a:p>
          <a:p>
            <a:r>
              <a:rPr lang="en-US" dirty="0">
                <a:cs typeface="Arial" panose="020B0604020202020204" pitchFamily="34" charset="0"/>
              </a:rPr>
              <a:t>Each district has a base FON that was established when AB 1725 was signed into law. </a:t>
            </a:r>
          </a:p>
          <a:p>
            <a:r>
              <a:rPr lang="en-US" dirty="0">
                <a:cs typeface="Arial" panose="020B0604020202020204" pitchFamily="34" charset="0"/>
              </a:rPr>
              <a:t>Each district’s hiring obligation is based on growth in funded credit FTES and has basically kept every district at the same percentage.</a:t>
            </a:r>
          </a:p>
          <a:p>
            <a:r>
              <a:rPr lang="en-US" dirty="0">
                <a:cs typeface="Arial" panose="020B0604020202020204" pitchFamily="34" charset="0"/>
              </a:rPr>
              <a:t>Some districts are closer to 75% of full-time credit instruction, but that is because they were closer when AB 1725 was passed. Districts that weren’t close to 75% still aren’t.</a:t>
            </a:r>
          </a:p>
          <a:p>
            <a:r>
              <a:rPr lang="en-US" dirty="0">
                <a:cs typeface="Arial" panose="020B0604020202020204" pitchFamily="34" charset="0"/>
              </a:rPr>
              <a:t>That calculation for each district’s obligation is described in Title 5 §51025. </a:t>
            </a:r>
            <a:endParaRPr lang="en-US" dirty="0"/>
          </a:p>
          <a:p>
            <a:pPr lvl="1"/>
            <a:endParaRPr lang="en-US" dirty="0"/>
          </a:p>
          <a:p>
            <a:pPr lv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6373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C5031-9B39-0242-9B7C-C48FB2682CCC}"/>
              </a:ext>
            </a:extLst>
          </p:cNvPr>
          <p:cNvSpPr>
            <a:spLocks noGrp="1"/>
          </p:cNvSpPr>
          <p:nvPr>
            <p:ph type="title"/>
          </p:nvPr>
        </p:nvSpPr>
        <p:spPr/>
        <p:txBody>
          <a:bodyPr/>
          <a:lstStyle/>
          <a:p>
            <a:r>
              <a:rPr lang="en-US" cap="none" dirty="0"/>
              <a:t>What Does this Mean for Noncredit?</a:t>
            </a:r>
          </a:p>
        </p:txBody>
      </p:sp>
      <p:sp>
        <p:nvSpPr>
          <p:cNvPr id="3" name="Text Placeholder 2">
            <a:extLst>
              <a:ext uri="{FF2B5EF4-FFF2-40B4-BE49-F238E27FC236}">
                <a16:creationId xmlns:a16="http://schemas.microsoft.com/office/drawing/2014/main" id="{880A85D4-D2A4-484D-A640-29D6818273D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55400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Noncredit and FON</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Education code only speaks about full-time credit faculty and does not create the same expectation that 75% of noncredit instruction should be done by full-time noncredit faculty.</a:t>
            </a:r>
          </a:p>
          <a:p>
            <a:r>
              <a:rPr lang="en-US" dirty="0">
                <a:latin typeface="Arial" panose="020B0604020202020204" pitchFamily="34" charset="0"/>
                <a:cs typeface="Arial" panose="020B0604020202020204" pitchFamily="34" charset="0"/>
              </a:rPr>
              <a:t>Some districts have more full-time noncredit faculty than others, but the vast majority of noncredit instruction is done by part-time faculty. </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Shouldn’t noncredit students have the same access to full-time faculty as credit?</a:t>
            </a:r>
          </a:p>
          <a:p>
            <a:pPr marL="0" indent="0">
              <a:buNone/>
            </a:pPr>
            <a:endParaRPr lang="en-US" dirty="0"/>
          </a:p>
        </p:txBody>
      </p:sp>
    </p:spTree>
    <p:extLst>
      <p:ext uri="{BB962C8B-B14F-4D97-AF65-F5344CB8AC3E}">
        <p14:creationId xmlns:p14="http://schemas.microsoft.com/office/powerpoint/2010/main" val="2251364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Noncredit FON and ASCCC</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lstStyle/>
          <a:p>
            <a:r>
              <a:rPr lang="en-US" dirty="0">
                <a:cs typeface="Arial" panose="020B0604020202020204" pitchFamily="34" charset="0"/>
              </a:rPr>
              <a:t>ASCCC first took the position that full-time noncredit faculty should have their own FON, or be incorporated into the existing FON, when the paper </a:t>
            </a:r>
            <a:r>
              <a:rPr lang="en-US" i="1" dirty="0">
                <a:cs typeface="Arial" panose="020B0604020202020204" pitchFamily="34" charset="0"/>
              </a:rPr>
              <a:t>Noncredit Instruction: Opportunity and Challenge </a:t>
            </a:r>
            <a:r>
              <a:rPr lang="en-US" dirty="0">
                <a:cs typeface="Arial" panose="020B0604020202020204" pitchFamily="34" charset="0"/>
              </a:rPr>
              <a:t>2009.</a:t>
            </a:r>
          </a:p>
          <a:p>
            <a:r>
              <a:rPr lang="en-US" dirty="0">
                <a:cs typeface="Arial" panose="020B0604020202020204" pitchFamily="34" charset="0"/>
              </a:rPr>
              <a:t>This position was reiterated with the adoption of resolutions </a:t>
            </a:r>
            <a:r>
              <a:rPr lang="en-US" dirty="0">
                <a:cs typeface="Arial" panose="020B0604020202020204" pitchFamily="34" charset="0"/>
                <a:hlinkClick r:id="rId2"/>
              </a:rPr>
              <a:t>7.01 F14</a:t>
            </a:r>
            <a:r>
              <a:rPr lang="en-US" dirty="0">
                <a:cs typeface="Arial" panose="020B0604020202020204" pitchFamily="34" charset="0"/>
              </a:rPr>
              <a:t> and </a:t>
            </a:r>
            <a:r>
              <a:rPr lang="en-US" dirty="0">
                <a:cs typeface="Arial" panose="020B0604020202020204" pitchFamily="34" charset="0"/>
                <a:hlinkClick r:id="rId3"/>
              </a:rPr>
              <a:t>7.01 F18</a:t>
            </a:r>
            <a:r>
              <a:rPr lang="en-US" dirty="0">
                <a:cs typeface="Arial" panose="020B0604020202020204" pitchFamily="34" charset="0"/>
              </a:rPr>
              <a:t>.</a:t>
            </a:r>
          </a:p>
          <a:p>
            <a:r>
              <a:rPr lang="en-US" dirty="0">
                <a:cs typeface="Arial" panose="020B0604020202020204" pitchFamily="34" charset="0"/>
              </a:rPr>
              <a:t>The revised paper </a:t>
            </a:r>
            <a:r>
              <a:rPr lang="en-US" i="1" dirty="0">
                <a:cs typeface="Arial" panose="020B0604020202020204" pitchFamily="34" charset="0"/>
              </a:rPr>
              <a:t>Noncredit Instruction: Opportunity and Challenge</a:t>
            </a:r>
            <a:r>
              <a:rPr lang="en-US" dirty="0">
                <a:cs typeface="Arial" panose="020B0604020202020204" pitchFamily="34" charset="0"/>
              </a:rPr>
              <a:t> (adopted in Spring 2019) reiterates the recommendation originally adopted in 2009.</a:t>
            </a:r>
          </a:p>
          <a:p>
            <a:r>
              <a:rPr lang="en-US" dirty="0">
                <a:cs typeface="Arial" panose="020B0604020202020204" pitchFamily="34" charset="0"/>
              </a:rPr>
              <a:t>Incorporating noncredit faculty into the FON is also part of the recommendations from Workgroup on Regulations (found </a:t>
            </a:r>
            <a:r>
              <a:rPr lang="en-US" dirty="0">
                <a:cs typeface="Arial" panose="020B0604020202020204" pitchFamily="34" charset="0"/>
                <a:hlinkClick r:id="rId4"/>
              </a:rPr>
              <a:t>here</a:t>
            </a:r>
            <a:r>
              <a:rPr lang="en-US" dirty="0">
                <a:cs typeface="Arial" panose="020B0604020202020204" pitchFamily="34" charset="0"/>
              </a:rPr>
              <a:t>)</a:t>
            </a:r>
          </a:p>
        </p:txBody>
      </p:sp>
    </p:spTree>
    <p:extLst>
      <p:ext uri="{BB962C8B-B14F-4D97-AF65-F5344CB8AC3E}">
        <p14:creationId xmlns:p14="http://schemas.microsoft.com/office/powerpoint/2010/main" val="2055024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C4623-ECF4-5642-9F13-1F29FCF35520}"/>
              </a:ext>
            </a:extLst>
          </p:cNvPr>
          <p:cNvSpPr>
            <a:spLocks noGrp="1"/>
          </p:cNvSpPr>
          <p:nvPr>
            <p:ph type="title"/>
          </p:nvPr>
        </p:nvSpPr>
        <p:spPr/>
        <p:txBody>
          <a:bodyPr/>
          <a:lstStyle/>
          <a:p>
            <a:r>
              <a:rPr lang="en-US" cap="none" dirty="0"/>
              <a:t>Challenges with Implementing the FON for Noncredit</a:t>
            </a:r>
          </a:p>
        </p:txBody>
      </p:sp>
      <p:sp>
        <p:nvSpPr>
          <p:cNvPr id="3" name="Text Placeholder 2">
            <a:extLst>
              <a:ext uri="{FF2B5EF4-FFF2-40B4-BE49-F238E27FC236}">
                <a16:creationId xmlns:a16="http://schemas.microsoft.com/office/drawing/2014/main" id="{4558F759-0456-F54F-A42F-55ED5610671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32229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F3E2-6025-8F45-990B-D39CC12CC233}"/>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Challenges with Noncredit and FON</a:t>
            </a:r>
            <a:endParaRPr lang="en-US" dirty="0"/>
          </a:p>
        </p:txBody>
      </p:sp>
      <p:sp>
        <p:nvSpPr>
          <p:cNvPr id="3" name="Content Placeholder 2">
            <a:extLst>
              <a:ext uri="{FF2B5EF4-FFF2-40B4-BE49-F238E27FC236}">
                <a16:creationId xmlns:a16="http://schemas.microsoft.com/office/drawing/2014/main" id="{65E1B21A-D0D6-3641-B81A-D91B0CFD01FB}"/>
              </a:ext>
            </a:extLst>
          </p:cNvPr>
          <p:cNvSpPr>
            <a:spLocks noGrp="1"/>
          </p:cNvSpPr>
          <p:nvPr>
            <p:ph idx="1"/>
          </p:nvPr>
        </p:nvSpPr>
        <p:spPr/>
        <p:txBody>
          <a:bodyPr>
            <a:normAutofit/>
          </a:bodyPr>
          <a:lstStyle/>
          <a:p>
            <a:r>
              <a:rPr lang="en-US" sz="2800" dirty="0">
                <a:cs typeface="Arial" panose="020B0604020202020204" pitchFamily="34" charset="0"/>
              </a:rPr>
              <a:t>Incorporating noncredit into the FON or developing a noncredit version of the FON is not without challenges.</a:t>
            </a:r>
          </a:p>
          <a:p>
            <a:r>
              <a:rPr lang="en-US" sz="2800" dirty="0">
                <a:cs typeface="Arial" panose="020B0604020202020204" pitchFamily="34" charset="0"/>
              </a:rPr>
              <a:t>There are several possible models and all of them have advantages and disadvantages.</a:t>
            </a:r>
          </a:p>
          <a:p>
            <a:r>
              <a:rPr lang="en-US" sz="2800" dirty="0">
                <a:cs typeface="Arial" panose="020B0604020202020204" pitchFamily="34" charset="0"/>
              </a:rPr>
              <a:t>These challenges and a lack of legislative pressure have caused the Chancellor’s Office to maintain the status quo.</a:t>
            </a:r>
          </a:p>
        </p:txBody>
      </p:sp>
    </p:spTree>
    <p:extLst>
      <p:ext uri="{BB962C8B-B14F-4D97-AF65-F5344CB8AC3E}">
        <p14:creationId xmlns:p14="http://schemas.microsoft.com/office/powerpoint/2010/main" val="4099106610"/>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ASCCC 2">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17343</TotalTime>
  <Words>1113</Words>
  <Application>Microsoft Macintosh PowerPoint</Application>
  <PresentationFormat>Widescreen</PresentationFormat>
  <Paragraphs>81</Paragraphs>
  <Slides>19</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19</vt:i4>
      </vt:variant>
    </vt:vector>
  </HeadingPairs>
  <TitlesOfParts>
    <vt:vector size="25" baseType="lpstr">
      <vt:lpstr>Arial</vt:lpstr>
      <vt:lpstr>Calibri</vt:lpstr>
      <vt:lpstr>Georgia</vt:lpstr>
      <vt:lpstr>1_Office Theme</vt:lpstr>
      <vt:lpstr>Office Theme</vt:lpstr>
      <vt:lpstr>ASCCC 2</vt:lpstr>
      <vt:lpstr>Full-time noncredit faculty and the faculty obligation number (FON)</vt:lpstr>
      <vt:lpstr>AB 1725</vt:lpstr>
      <vt:lpstr>Education Code §87482.6</vt:lpstr>
      <vt:lpstr>Faculty Obligation Number (FON)</vt:lpstr>
      <vt:lpstr>What Does this Mean for Noncredit?</vt:lpstr>
      <vt:lpstr>Noncredit and FON</vt:lpstr>
      <vt:lpstr>Noncredit FON and ASCCC</vt:lpstr>
      <vt:lpstr>Challenges with Implementing the FON for Noncredit</vt:lpstr>
      <vt:lpstr>Challenges with Noncredit and FON</vt:lpstr>
      <vt:lpstr>Option 1: Incorporate Noncredit into FON</vt:lpstr>
      <vt:lpstr>Option 2: Create a Noncredit FON</vt:lpstr>
      <vt:lpstr>Implementing Option 2</vt:lpstr>
      <vt:lpstr>Possible Legislation About FON</vt:lpstr>
      <vt:lpstr>Current Legislation</vt:lpstr>
      <vt:lpstr>What Do You Think?</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Rutan, Craig</cp:lastModifiedBy>
  <cp:revision>152</cp:revision>
  <cp:lastPrinted>2016-02-16T18:18:44Z</cp:lastPrinted>
  <dcterms:created xsi:type="dcterms:W3CDTF">2015-05-02T02:46:00Z</dcterms:created>
  <dcterms:modified xsi:type="dcterms:W3CDTF">2019-04-26T15:07:47Z</dcterms:modified>
</cp:coreProperties>
</file>