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2"/>
  </p:notesMasterIdLst>
  <p:handoutMasterIdLst>
    <p:handoutMasterId r:id="rId23"/>
  </p:handoutMasterIdLst>
  <p:sldIdLst>
    <p:sldId id="294" r:id="rId2"/>
    <p:sldId id="300" r:id="rId3"/>
    <p:sldId id="256" r:id="rId4"/>
    <p:sldId id="257" r:id="rId5"/>
    <p:sldId id="289" r:id="rId6"/>
    <p:sldId id="282" r:id="rId7"/>
    <p:sldId id="268" r:id="rId8"/>
    <p:sldId id="291" r:id="rId9"/>
    <p:sldId id="267" r:id="rId10"/>
    <p:sldId id="270" r:id="rId11"/>
    <p:sldId id="306" r:id="rId12"/>
    <p:sldId id="279" r:id="rId13"/>
    <p:sldId id="295" r:id="rId14"/>
    <p:sldId id="293" r:id="rId15"/>
    <p:sldId id="302" r:id="rId16"/>
    <p:sldId id="303" r:id="rId17"/>
    <p:sldId id="304" r:id="rId18"/>
    <p:sldId id="301" r:id="rId19"/>
    <p:sldId id="305" r:id="rId20"/>
    <p:sldId id="29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27868"/>
    <a:srgbClr val="15942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DBD330-DCA2-6843-A89A-C1A9404700F0}" type="datetimeFigureOut">
              <a:rPr lang="en-US" smtClean="0"/>
              <a:pPr/>
              <a:t>1/25/2016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97986B-EEB3-454A-8091-74B0660FAA64}" type="slidenum">
              <a:rPr lang="en-US" smtClean="0"/>
              <a:pPr/>
              <a:t>‹#›</a:t>
            </a:fld>
            <a:endParaRPr lang="en-US"/>
          </a:p>
        </p:txBody>
      </p:sp>
    </p:spTree>
    <p:extLst>
      <p:ext uri="{BB962C8B-B14F-4D97-AF65-F5344CB8AC3E}">
        <p14:creationId xmlns:p14="http://schemas.microsoft.com/office/powerpoint/2010/main" val="203275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F0BE5C-9BA0-F142-AE52-A46C192A8564}" type="datetimeFigureOut">
              <a:rPr lang="en-US" smtClean="0"/>
              <a:pPr/>
              <a:t>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D9298-1F09-8442-92A3-8F5E3BD624C3}" type="slidenum">
              <a:rPr lang="en-US" smtClean="0"/>
              <a:pPr/>
              <a:t>‹#›</a:t>
            </a:fld>
            <a:endParaRPr lang="en-US"/>
          </a:p>
        </p:txBody>
      </p:sp>
    </p:spTree>
    <p:extLst>
      <p:ext uri="{BB962C8B-B14F-4D97-AF65-F5344CB8AC3E}">
        <p14:creationId xmlns:p14="http://schemas.microsoft.com/office/powerpoint/2010/main" val="2061590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 30-45 </a:t>
            </a:r>
            <a:r>
              <a:rPr lang="en-US" dirty="0" err="1" smtClean="0"/>
              <a:t>mins</a:t>
            </a:r>
            <a:r>
              <a:rPr lang="en-US" dirty="0" smtClean="0"/>
              <a:t>, depending on questions</a:t>
            </a:r>
          </a:p>
          <a:p>
            <a:endParaRPr lang="en-US" dirty="0" smtClean="0"/>
          </a:p>
          <a:p>
            <a:r>
              <a:rPr lang="en-US" b="1" dirty="0" smtClean="0"/>
              <a:t>Each of us introduces ourselves</a:t>
            </a:r>
            <a:r>
              <a:rPr lang="en-US" b="1" baseline="0" dirty="0" smtClean="0"/>
              <a:t> and how long we’ve been with FYE.</a:t>
            </a:r>
            <a:endParaRPr lang="en-US" b="1"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a:t>
            </a:fld>
            <a:endParaRPr lang="en-US"/>
          </a:p>
        </p:txBody>
      </p:sp>
    </p:spTree>
    <p:extLst>
      <p:ext uri="{BB962C8B-B14F-4D97-AF65-F5344CB8AC3E}">
        <p14:creationId xmlns:p14="http://schemas.microsoft.com/office/powerpoint/2010/main" val="343319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now had three Workshops of Welcome. This last year it was expanded</a:t>
            </a:r>
            <a:r>
              <a:rPr lang="en-US" baseline="0" dirty="0" smtClean="0"/>
              <a:t> to a full day the Wednesday before school started.</a:t>
            </a:r>
          </a:p>
          <a:p>
            <a:endParaRPr lang="en-US" baseline="0" dirty="0" smtClean="0"/>
          </a:p>
          <a:p>
            <a:r>
              <a:rPr lang="en-US" baseline="0" dirty="0" smtClean="0"/>
              <a:t>We now have peer tutors in each of our academic classes, and these tutors work with students outside of class</a:t>
            </a:r>
          </a:p>
          <a:p>
            <a:endParaRPr lang="en-US" baseline="0" dirty="0" smtClean="0"/>
          </a:p>
          <a:p>
            <a:r>
              <a:rPr lang="en-US" baseline="0" dirty="0" smtClean="0"/>
              <a:t>We’ll all be going to San Francisco State this year, with options of Santa Clara </a:t>
            </a:r>
            <a:r>
              <a:rPr lang="en-US" baseline="0" dirty="0" err="1" smtClean="0"/>
              <a:t>Univ</a:t>
            </a:r>
            <a:r>
              <a:rPr lang="en-US" baseline="0" dirty="0" smtClean="0"/>
              <a:t> and possibly UCSC</a:t>
            </a:r>
          </a:p>
          <a:p>
            <a:endParaRPr lang="en-US" baseline="0" dirty="0" smtClean="0"/>
          </a:p>
          <a:p>
            <a:r>
              <a:rPr lang="en-US" baseline="0" dirty="0" smtClean="0"/>
              <a:t>The students choose what kind of culminating celebration they’d like to have.</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10</a:t>
            </a:fld>
            <a:endParaRPr lang="en-US"/>
          </a:p>
        </p:txBody>
      </p:sp>
    </p:spTree>
    <p:extLst>
      <p:ext uri="{BB962C8B-B14F-4D97-AF65-F5344CB8AC3E}">
        <p14:creationId xmlns:p14="http://schemas.microsoft.com/office/powerpoint/2010/main" val="324574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9D9298-1F09-8442-92A3-8F5E3BD624C3}" type="slidenum">
              <a:rPr lang="en-US" smtClean="0"/>
              <a:pPr/>
              <a:t>11</a:t>
            </a:fld>
            <a:endParaRPr lang="en-US"/>
          </a:p>
        </p:txBody>
      </p:sp>
    </p:spTree>
    <p:extLst>
      <p:ext uri="{BB962C8B-B14F-4D97-AF65-F5344CB8AC3E}">
        <p14:creationId xmlns:p14="http://schemas.microsoft.com/office/powerpoint/2010/main" val="319439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really tried to have a low-cost model so that expansion is financially realistic.</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12</a:t>
            </a:fld>
            <a:endParaRPr lang="en-US"/>
          </a:p>
        </p:txBody>
      </p:sp>
    </p:spTree>
    <p:extLst>
      <p:ext uri="{BB962C8B-B14F-4D97-AF65-F5344CB8AC3E}">
        <p14:creationId xmlns:p14="http://schemas.microsoft.com/office/powerpoint/2010/main" val="149778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Christina</a:t>
            </a:r>
            <a:r>
              <a:rPr lang="en-US" baseline="0" dirty="0" smtClean="0"/>
              <a:t> will have cards….She’ll facilitate. Discuss (7-10 minutes). Share….another 10</a:t>
            </a:r>
          </a:p>
          <a:p>
            <a:endParaRPr lang="en-US" baseline="0" dirty="0" smtClean="0"/>
          </a:p>
          <a:p>
            <a:r>
              <a:rPr lang="en-US" baseline="0" dirty="0" smtClean="0"/>
              <a:t>Nicole’s suggestions</a:t>
            </a:r>
            <a:r>
              <a:rPr lang="en-US" baseline="0" smtClean="0"/>
              <a:t>: P</a:t>
            </a:r>
            <a:r>
              <a:rPr lang="en-US" smtClean="0"/>
              <a:t>art </a:t>
            </a:r>
            <a:r>
              <a:rPr lang="en-US" dirty="0" smtClean="0"/>
              <a:t>of the group discussion could be "what other information would you like to know about these students?" or another interesting discussion point is for me as an English instructor (and maybe for you as a Math instructor, Gretchen) is what we do with these snippets of information that we wouldn't otherwise have when we don't have counselors in the mix…do we teach/approach some students differently knowing they have trauma in their lives that they didn't tell us about...</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13</a:t>
            </a:fld>
            <a:endParaRPr lang="en-US"/>
          </a:p>
        </p:txBody>
      </p:sp>
    </p:spTree>
    <p:extLst>
      <p:ext uri="{BB962C8B-B14F-4D97-AF65-F5344CB8AC3E}">
        <p14:creationId xmlns:p14="http://schemas.microsoft.com/office/powerpoint/2010/main" val="3138634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 Cumulative over 8 years for both FYE and WVC. </a:t>
            </a:r>
          </a:p>
          <a:p>
            <a:endParaRPr lang="en-US" dirty="0" smtClean="0"/>
          </a:p>
          <a:p>
            <a:r>
              <a:rPr lang="en-US" sz="1200" dirty="0" smtClean="0">
                <a:solidFill>
                  <a:schemeClr val="accent3"/>
                </a:solidFill>
              </a:rPr>
              <a:t>Table 1:</a:t>
            </a:r>
            <a:r>
              <a:rPr lang="en-US" sz="1200" dirty="0" smtClean="0"/>
              <a:t> Over the last eight years, a higher percentage of African-American and Hispanic students have chosen to enroll in FYE than the overall percentages at WVC. Many of our students are First Gen. </a:t>
            </a:r>
          </a:p>
          <a:p>
            <a:r>
              <a:rPr lang="en-US" baseline="0" dirty="0" smtClean="0"/>
              <a:t>FYE.</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14</a:t>
            </a:fld>
            <a:endParaRPr lang="en-US"/>
          </a:p>
        </p:txBody>
      </p:sp>
    </p:spTree>
    <p:extLst>
      <p:ext uri="{BB962C8B-B14F-4D97-AF65-F5344CB8AC3E}">
        <p14:creationId xmlns:p14="http://schemas.microsoft.com/office/powerpoint/2010/main" val="4066514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liked FYE and they say it helped them!</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15</a:t>
            </a:fld>
            <a:endParaRPr lang="en-US"/>
          </a:p>
        </p:txBody>
      </p:sp>
    </p:spTree>
    <p:extLst>
      <p:ext uri="{BB962C8B-B14F-4D97-AF65-F5344CB8AC3E}">
        <p14:creationId xmlns:p14="http://schemas.microsoft.com/office/powerpoint/2010/main" val="406651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Table 3: We are seeing improvement in long-term success in the last two years and improvement in GPA just this last year. This is data we want to dig into because it measures what happens after the students leave FYE. This is definitely an area we want to work on.</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16</a:t>
            </a:fld>
            <a:endParaRPr lang="en-US"/>
          </a:p>
        </p:txBody>
      </p:sp>
    </p:spTree>
    <p:extLst>
      <p:ext uri="{BB962C8B-B14F-4D97-AF65-F5344CB8AC3E}">
        <p14:creationId xmlns:p14="http://schemas.microsoft.com/office/powerpoint/2010/main" val="4066514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a:t>
            </a:r>
            <a:r>
              <a:rPr lang="en-US" baseline="0" dirty="0" smtClean="0"/>
              <a:t> 4: The Comparison Group is all students that placed into the same level classes as the FYE students. This difference is most pronounced for African-Americans and Latinos</a:t>
            </a:r>
          </a:p>
          <a:p>
            <a:endParaRPr lang="en-US" baseline="0" dirty="0" smtClean="0"/>
          </a:p>
          <a:p>
            <a:r>
              <a:rPr lang="en-US" baseline="0" dirty="0" smtClean="0"/>
              <a:t>Recent research is starting to show that the high-impact practices and pedagogical approaches used in FYE help underserved and underrepresented groups in higher education MORE than the majority populations</a:t>
            </a:r>
          </a:p>
        </p:txBody>
      </p:sp>
      <p:sp>
        <p:nvSpPr>
          <p:cNvPr id="4" name="Slide Number Placeholder 3"/>
          <p:cNvSpPr>
            <a:spLocks noGrp="1"/>
          </p:cNvSpPr>
          <p:nvPr>
            <p:ph type="sldNum" sz="quarter" idx="10"/>
          </p:nvPr>
        </p:nvSpPr>
        <p:spPr/>
        <p:txBody>
          <a:bodyPr/>
          <a:lstStyle/>
          <a:p>
            <a:fld id="{459D9298-1F09-8442-92A3-8F5E3BD624C3}" type="slidenum">
              <a:rPr lang="en-US" smtClean="0"/>
              <a:pPr/>
              <a:t>17</a:t>
            </a:fld>
            <a:endParaRPr lang="en-US"/>
          </a:p>
        </p:txBody>
      </p:sp>
    </p:spTree>
    <p:extLst>
      <p:ext uri="{BB962C8B-B14F-4D97-AF65-F5344CB8AC3E}">
        <p14:creationId xmlns:p14="http://schemas.microsoft.com/office/powerpoint/2010/main" val="406651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smtClean="0"/>
              <a:t>Many folks have asked “Why</a:t>
            </a:r>
            <a:r>
              <a:rPr lang="en-US" baseline="0" dirty="0" smtClean="0"/>
              <a:t> can’t we have FYE for ALL students?” Some models of FYE have ALL first-year students take a college-success class, but it’s not paired with academic classes. We feel this integration is critical, and haven’t figured out a way to expand to all students and still maintain the best practices the program has.</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18</a:t>
            </a:fld>
            <a:endParaRPr lang="en-US"/>
          </a:p>
        </p:txBody>
      </p:sp>
    </p:spTree>
    <p:extLst>
      <p:ext uri="{BB962C8B-B14F-4D97-AF65-F5344CB8AC3E}">
        <p14:creationId xmlns:p14="http://schemas.microsoft.com/office/powerpoint/2010/main" val="425203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Christina – Have participants talk in groups about this, and then discuss</a:t>
            </a:r>
            <a:r>
              <a:rPr lang="en-US" b="1" baseline="0" dirty="0" smtClean="0"/>
              <a:t> as group…Maybe 20 minutes.</a:t>
            </a:r>
          </a:p>
        </p:txBody>
      </p:sp>
      <p:sp>
        <p:nvSpPr>
          <p:cNvPr id="4" name="Slide Number Placeholder 3"/>
          <p:cNvSpPr>
            <a:spLocks noGrp="1"/>
          </p:cNvSpPr>
          <p:nvPr>
            <p:ph type="sldNum" sz="quarter" idx="10"/>
          </p:nvPr>
        </p:nvSpPr>
        <p:spPr/>
        <p:txBody>
          <a:bodyPr/>
          <a:lstStyle/>
          <a:p>
            <a:fld id="{459D9298-1F09-8442-92A3-8F5E3BD624C3}" type="slidenum">
              <a:rPr lang="en-US" smtClean="0"/>
              <a:pPr/>
              <a:t>19</a:t>
            </a:fld>
            <a:endParaRPr lang="en-US"/>
          </a:p>
        </p:txBody>
      </p:sp>
    </p:spTree>
    <p:extLst>
      <p:ext uri="{BB962C8B-B14F-4D97-AF65-F5344CB8AC3E}">
        <p14:creationId xmlns:p14="http://schemas.microsoft.com/office/powerpoint/2010/main" val="406651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Christina goes over agenda</a:t>
            </a:r>
            <a:endParaRPr lang="en-US" b="1"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More questions? </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20</a:t>
            </a:fld>
            <a:endParaRPr lang="en-US"/>
          </a:p>
        </p:txBody>
      </p:sp>
    </p:spTree>
    <p:extLst>
      <p:ext uri="{BB962C8B-B14F-4D97-AF65-F5344CB8AC3E}">
        <p14:creationId xmlns:p14="http://schemas.microsoft.com/office/powerpoint/2010/main" val="142775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FYE</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3</a:t>
            </a:fld>
            <a:endParaRPr lang="en-US"/>
          </a:p>
        </p:txBody>
      </p:sp>
    </p:spTree>
    <p:extLst>
      <p:ext uri="{BB962C8B-B14F-4D97-AF65-F5344CB8AC3E}">
        <p14:creationId xmlns:p14="http://schemas.microsoft.com/office/powerpoint/2010/main" val="376137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(After second *) Students take English, Math and Counseling classes, so they receive wrap-around support.</a:t>
            </a:r>
          </a:p>
          <a:p>
            <a:pPr marL="228600" indent="-228600">
              <a:buAutoNum type="arabicParenR"/>
            </a:pPr>
            <a:r>
              <a:rPr lang="en-US" baseline="0" dirty="0" smtClean="0"/>
              <a:t>(After third *) Research has found that one of the key indicators of academic success is feeling connected to your institution.</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4</a:t>
            </a:fld>
            <a:endParaRPr lang="en-US"/>
          </a:p>
        </p:txBody>
      </p:sp>
    </p:spTree>
    <p:extLst>
      <p:ext uri="{BB962C8B-B14F-4D97-AF65-F5344CB8AC3E}">
        <p14:creationId xmlns:p14="http://schemas.microsoft.com/office/powerpoint/2010/main" val="425203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Achievement Gap (You’ll see this in the data we present at the end)</a:t>
            </a:r>
          </a:p>
          <a:p>
            <a:r>
              <a:rPr lang="en-US" dirty="0" smtClean="0"/>
              <a:t>WVC’s Mission</a:t>
            </a:r>
            <a:r>
              <a:rPr lang="en-US" baseline="0" dirty="0" smtClean="0"/>
              <a:t> about “supporting students along their pathways to reach transfer and career goals”</a:t>
            </a:r>
            <a:r>
              <a:rPr lang="en-US" dirty="0" smtClean="0"/>
              <a:t> and Master </a:t>
            </a:r>
            <a:r>
              <a:rPr lang="en-US" dirty="0" err="1" smtClean="0"/>
              <a:t>PlanStrategic</a:t>
            </a:r>
            <a:r>
              <a:rPr lang="en-US" dirty="0" smtClean="0"/>
              <a:t> Goals</a:t>
            </a:r>
            <a:r>
              <a:rPr lang="en-US" baseline="0" dirty="0" smtClean="0"/>
              <a:t> around shaping a learning community at WVC and Diversity &amp; Inclusion</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5</a:t>
            </a:fld>
            <a:endParaRPr lang="en-US"/>
          </a:p>
        </p:txBody>
      </p:sp>
    </p:spTree>
    <p:extLst>
      <p:ext uri="{BB962C8B-B14F-4D97-AF65-F5344CB8AC3E}">
        <p14:creationId xmlns:p14="http://schemas.microsoft.com/office/powerpoint/2010/main" val="256818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9D9298-1F09-8442-92A3-8F5E3BD624C3}" type="slidenum">
              <a:rPr lang="en-US" smtClean="0"/>
              <a:pPr/>
              <a:t>6</a:t>
            </a:fld>
            <a:endParaRPr lang="en-US"/>
          </a:p>
        </p:txBody>
      </p:sp>
    </p:spTree>
    <p:extLst>
      <p:ext uri="{BB962C8B-B14F-4D97-AF65-F5344CB8AC3E}">
        <p14:creationId xmlns:p14="http://schemas.microsoft.com/office/powerpoint/2010/main" val="400414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a:t>
            </a:r>
            <a:r>
              <a:rPr lang="en-US" baseline="0" dirty="0" smtClean="0"/>
              <a:t> adding more transfer-level options for students in their second semester.</a:t>
            </a:r>
          </a:p>
          <a:p>
            <a:endParaRPr lang="en-US" baseline="0" dirty="0" smtClean="0"/>
          </a:p>
          <a:p>
            <a:r>
              <a:rPr lang="en-US" baseline="0" dirty="0" smtClean="0"/>
              <a:t>We’ </a:t>
            </a:r>
            <a:r>
              <a:rPr lang="en-US" baseline="0" dirty="0" err="1" smtClean="0"/>
              <a:t>ve</a:t>
            </a:r>
            <a:r>
              <a:rPr lang="en-US" baseline="0" dirty="0" smtClean="0"/>
              <a:t> also found that this is a great learning community for instructors!</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7</a:t>
            </a:fld>
            <a:endParaRPr lang="en-US"/>
          </a:p>
        </p:txBody>
      </p:sp>
    </p:spTree>
    <p:extLst>
      <p:ext uri="{BB962C8B-B14F-4D97-AF65-F5344CB8AC3E}">
        <p14:creationId xmlns:p14="http://schemas.microsoft.com/office/powerpoint/2010/main" val="1674376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a:t>
            </a:r>
            <a:r>
              <a:rPr lang="en-US" baseline="0" dirty="0" smtClean="0"/>
              <a:t> receiving positive comments from students, and so we wanted to offer FYE as an option for more students. So, students did not need to place below transfer in BOTH math and English. They could take one of the other. And, they now always take Counseling BOTH semesters.</a:t>
            </a:r>
          </a:p>
          <a:p>
            <a:endParaRPr lang="en-US" baseline="0" dirty="0" smtClean="0">
              <a:solidFill>
                <a:schemeClr val="accent6"/>
              </a:solidFill>
            </a:endParaRPr>
          </a:p>
          <a:p>
            <a:r>
              <a:rPr lang="en-US" baseline="0" dirty="0" smtClean="0">
                <a:solidFill>
                  <a:schemeClr val="accent6"/>
                </a:solidFill>
              </a:rPr>
              <a:t>Next, we expanded to two options in English and two in Math, while keeping Counseling in BOTH semesters. This year, we’re also offering an FYE Intro to Business option in the Spring. Next year, we’ll offer Intro to Business, Bio and Communications as options for FYE students.</a:t>
            </a:r>
            <a:endParaRPr lang="en-US" dirty="0" smtClean="0">
              <a:solidFill>
                <a:schemeClr val="accent6"/>
              </a:solidFill>
            </a:endParaRPr>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8</a:t>
            </a:fld>
            <a:endParaRPr lang="en-US"/>
          </a:p>
        </p:txBody>
      </p:sp>
    </p:spTree>
    <p:extLst>
      <p:ext uri="{BB962C8B-B14F-4D97-AF65-F5344CB8AC3E}">
        <p14:creationId xmlns:p14="http://schemas.microsoft.com/office/powerpoint/2010/main" val="142635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a:t>
            </a:r>
            <a:r>
              <a:rPr lang="en-US" baseline="0" dirty="0" smtClean="0"/>
              <a:t> FYE is first-come first-served so that we fill the slots and don’t affect departmental efficiency numbers.</a:t>
            </a:r>
          </a:p>
          <a:p>
            <a:endParaRPr lang="en-US" baseline="0" dirty="0" smtClean="0"/>
          </a:p>
          <a:p>
            <a:r>
              <a:rPr lang="en-US" baseline="0" dirty="0" smtClean="0"/>
              <a:t>However, it would be nice to have the luxury to reserve spots for students registering in the semester before school starts. These are typically the students who will most benefit from the program.</a:t>
            </a:r>
            <a:endParaRPr lang="en-US" dirty="0"/>
          </a:p>
        </p:txBody>
      </p:sp>
      <p:sp>
        <p:nvSpPr>
          <p:cNvPr id="4" name="Slide Number Placeholder 3"/>
          <p:cNvSpPr>
            <a:spLocks noGrp="1"/>
          </p:cNvSpPr>
          <p:nvPr>
            <p:ph type="sldNum" sz="quarter" idx="10"/>
          </p:nvPr>
        </p:nvSpPr>
        <p:spPr/>
        <p:txBody>
          <a:bodyPr/>
          <a:lstStyle/>
          <a:p>
            <a:fld id="{459D9298-1F09-8442-92A3-8F5E3BD624C3}" type="slidenum">
              <a:rPr lang="en-US" smtClean="0"/>
              <a:pPr/>
              <a:t>9</a:t>
            </a:fld>
            <a:endParaRPr lang="en-US"/>
          </a:p>
        </p:txBody>
      </p:sp>
    </p:spTree>
    <p:extLst>
      <p:ext uri="{BB962C8B-B14F-4D97-AF65-F5344CB8AC3E}">
        <p14:creationId xmlns:p14="http://schemas.microsoft.com/office/powerpoint/2010/main" val="319439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7A8A5CF-97A8-0647-8C2A-0087FEDB00C3}" type="datetimeFigureOut">
              <a:rPr lang="en-US" smtClean="0"/>
              <a:pPr/>
              <a:t>1/25/2016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8C05051-892A-3A40-B40C-7F200FBC2ED0}"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A8A5CF-97A8-0647-8C2A-0087FEDB00C3}"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911B5-0B1B-754A-A136-963BA2F1633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062911B5-0B1B-754A-A136-963BA2F1633A}"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A8A5CF-97A8-0647-8C2A-0087FEDB00C3}"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7A8A5CF-97A8-0647-8C2A-0087FEDB00C3}"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062911B5-0B1B-754A-A136-963BA2F1633A}"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7A8A5CF-97A8-0647-8C2A-0087FEDB00C3}" type="datetimeFigureOut">
              <a:rPr lang="en-US" smtClean="0"/>
              <a:pPr/>
              <a:t>1/25/2016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62911B5-0B1B-754A-A136-963BA2F1633A}"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7A8A5CF-97A8-0647-8C2A-0087FEDB00C3}" type="datetimeFigureOut">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911B5-0B1B-754A-A136-963BA2F1633A}"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7A8A5CF-97A8-0647-8C2A-0087FEDB00C3}" type="datetimeFigureOut">
              <a:rPr lang="en-US" smtClean="0"/>
              <a:pPr/>
              <a:t>1/25/2016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62911B5-0B1B-754A-A136-963BA2F1633A}"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7A8A5CF-97A8-0647-8C2A-0087FEDB00C3}" type="datetimeFigureOut">
              <a:rPr lang="en-US" smtClean="0"/>
              <a:pPr/>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062911B5-0B1B-754A-A136-963BA2F163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7A8A5CF-97A8-0647-8C2A-0087FEDB00C3}" type="datetimeFigureOut">
              <a:rPr lang="en-US" smtClean="0"/>
              <a:pPr/>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62911B5-0B1B-754A-A136-963BA2F163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8C05051-892A-3A40-B40C-7F200FBC2ED0}"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7A8A5CF-97A8-0647-8C2A-0087FEDB00C3}" type="datetimeFigureOut">
              <a:rPr lang="en-US" smtClean="0"/>
              <a:pPr/>
              <a:t>1/25/2016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062911B5-0B1B-754A-A136-963BA2F1633A}"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7A8A5CF-97A8-0647-8C2A-0087FEDB00C3}" type="datetimeFigureOut">
              <a:rPr lang="en-US" smtClean="0"/>
              <a:pPr/>
              <a:t>1/25/2016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7A8A5CF-97A8-0647-8C2A-0087FEDB00C3}" type="datetimeFigureOut">
              <a:rPr lang="en-US" smtClean="0"/>
              <a:pPr/>
              <a:t>1/25/2016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62911B5-0B1B-754A-A136-963BA2F1633A}"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package" Target="../embeddings/Microsoft_Excel_Worksheet.xlsx"/></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package" Target="../embeddings/Microsoft_Excel_Worksheet1.xlsx"/></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7.png"/><Relationship Id="rId4" Type="http://schemas.openxmlformats.org/officeDocument/2006/relationships/package" Target="../embeddings/Microsoft_Excel_Worksheet2.xls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8.png"/><Relationship Id="rId4" Type="http://schemas.openxmlformats.org/officeDocument/2006/relationships/package" Target="../embeddings/Microsoft_Excel_Worksheet3.xlsx"/></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37949" y="3022046"/>
            <a:ext cx="8056763" cy="2832255"/>
          </a:xfrm>
        </p:spPr>
        <p:txBody>
          <a:bodyPr>
            <a:noAutofit/>
          </a:bodyPr>
          <a:lstStyle/>
          <a:p>
            <a:r>
              <a:rPr lang="en-US" sz="2400" cap="none" dirty="0" smtClean="0">
                <a:cs typeface="Georgia"/>
              </a:rPr>
              <a:t>ASCCC Innovation And Instructional Design Institute</a:t>
            </a:r>
          </a:p>
          <a:p>
            <a:pPr marL="1547813" indent="-1547813" algn="l"/>
            <a:endParaRPr lang="en-US" sz="2400" b="0" cap="none" dirty="0" smtClean="0">
              <a:latin typeface="+mj-lt"/>
              <a:cs typeface="Georgia"/>
            </a:endParaRPr>
          </a:p>
          <a:p>
            <a:pPr marL="912813" indent="-912813" algn="l"/>
            <a:r>
              <a:rPr lang="en-US" sz="2400" b="0" cap="none" dirty="0" smtClean="0">
                <a:latin typeface="+mj-lt"/>
                <a:cs typeface="Georgia"/>
              </a:rPr>
              <a:t>Gretchen Ehlers, FYE Coordinator and Math Instructor </a:t>
            </a:r>
          </a:p>
          <a:p>
            <a:pPr marL="1547813" indent="-1547813" algn="l"/>
            <a:r>
              <a:rPr lang="en-US" sz="2400" b="0" cap="none" dirty="0" smtClean="0">
                <a:latin typeface="+mj-lt"/>
                <a:cs typeface="Georgia"/>
              </a:rPr>
              <a:t>Christina </a:t>
            </a:r>
            <a:r>
              <a:rPr lang="en-US" sz="2400" b="0" cap="none" dirty="0" err="1" smtClean="0">
                <a:latin typeface="+mj-lt"/>
                <a:cs typeface="Georgia"/>
              </a:rPr>
              <a:t>Llerena</a:t>
            </a:r>
            <a:r>
              <a:rPr lang="en-US" sz="2400" b="0" cap="none" dirty="0" smtClean="0">
                <a:latin typeface="+mj-lt"/>
                <a:cs typeface="Georgia"/>
              </a:rPr>
              <a:t>, FYE And Transfer Counselor</a:t>
            </a:r>
          </a:p>
          <a:p>
            <a:pPr marL="1547813" indent="-1547813"/>
            <a:endParaRPr lang="en-US" sz="2400" b="0" cap="none" dirty="0" smtClean="0">
              <a:latin typeface="+mj-lt"/>
              <a:cs typeface="Georgia"/>
            </a:endParaRPr>
          </a:p>
        </p:txBody>
      </p:sp>
      <p:sp>
        <p:nvSpPr>
          <p:cNvPr id="3" name="Title 2"/>
          <p:cNvSpPr>
            <a:spLocks noGrp="1"/>
          </p:cNvSpPr>
          <p:nvPr>
            <p:ph type="title"/>
          </p:nvPr>
        </p:nvSpPr>
        <p:spPr>
          <a:xfrm>
            <a:off x="722313" y="-175191"/>
            <a:ext cx="7772399" cy="2232591"/>
          </a:xfrm>
        </p:spPr>
        <p:txBody>
          <a:bodyPr>
            <a:normAutofit/>
          </a:bodyPr>
          <a:lstStyle/>
          <a:p>
            <a:r>
              <a:rPr lang="en-US" dirty="0" smtClean="0"/>
              <a:t>	</a:t>
            </a:r>
            <a:r>
              <a:rPr lang="en-US" sz="3556" dirty="0" smtClean="0"/>
              <a:t>FYE at West Valley College:</a:t>
            </a:r>
            <a:br>
              <a:rPr lang="en-US" sz="3556" dirty="0" smtClean="0"/>
            </a:br>
            <a:r>
              <a:rPr lang="en-US" sz="3556" dirty="0" smtClean="0"/>
              <a:t> </a:t>
            </a:r>
            <a:r>
              <a:rPr lang="en-US" sz="3556" i="1" dirty="0" smtClean="0"/>
              <a:t>A Growing Collaboration Between Student Services and Instruction</a:t>
            </a:r>
            <a:r>
              <a:rPr lang="en-US" sz="3556" dirty="0" smtClean="0"/>
              <a:t>  </a:t>
            </a:r>
            <a:endParaRPr lang="en-US" sz="3556" dirty="0"/>
          </a:p>
        </p:txBody>
      </p:sp>
    </p:spTree>
    <p:extLst>
      <p:ext uri="{BB962C8B-B14F-4D97-AF65-F5344CB8AC3E}">
        <p14:creationId xmlns:p14="http://schemas.microsoft.com/office/powerpoint/2010/main" val="35869492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288" y="6331231"/>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86646" y="778050"/>
            <a:ext cx="5713801" cy="3785652"/>
          </a:xfrm>
          <a:prstGeom prst="rect">
            <a:avLst/>
          </a:prstGeom>
          <a:noFill/>
        </p:spPr>
        <p:txBody>
          <a:bodyPr wrap="square" rtlCol="0">
            <a:spAutoFit/>
          </a:bodyPr>
          <a:lstStyle/>
          <a:p>
            <a:pPr marL="400050" indent="-400050">
              <a:buFont typeface="Wingdings" charset="2"/>
              <a:buChar char="Ø"/>
            </a:pPr>
            <a:r>
              <a:rPr lang="en-US" sz="2400" dirty="0" smtClean="0">
                <a:latin typeface="Cambria"/>
                <a:cs typeface="Cambria"/>
              </a:rPr>
              <a:t>Workshop of Welcome (</a:t>
            </a:r>
            <a:r>
              <a:rPr lang="en-US" sz="2400" dirty="0" err="1" smtClean="0">
                <a:latin typeface="Cambria"/>
                <a:cs typeface="Cambria"/>
              </a:rPr>
              <a:t>WoW</a:t>
            </a:r>
            <a:r>
              <a:rPr lang="en-US" sz="2400" dirty="0" smtClean="0">
                <a:latin typeface="Cambria"/>
                <a:cs typeface="Cambria"/>
              </a:rPr>
              <a:t>!)</a:t>
            </a:r>
          </a:p>
          <a:p>
            <a:r>
              <a:rPr lang="en-US" sz="2400" dirty="0">
                <a:latin typeface="Cambria"/>
                <a:cs typeface="Cambria"/>
              </a:rPr>
              <a:t>	</a:t>
            </a:r>
            <a:r>
              <a:rPr lang="en-US" sz="2400" dirty="0" smtClean="0">
                <a:latin typeface="Cambria"/>
                <a:cs typeface="Cambria"/>
              </a:rPr>
              <a:t>Now a full day orientation the week 	before school starts. Students attend 	mini-classes, take a campus tour and 	get to know each other and the FYE 	faculty</a:t>
            </a:r>
          </a:p>
          <a:p>
            <a:endParaRPr lang="en-US" sz="2400" dirty="0" smtClean="0">
              <a:latin typeface="Cambria"/>
              <a:cs typeface="Cambria"/>
            </a:endParaRPr>
          </a:p>
          <a:p>
            <a:pPr marL="400050" indent="-400050">
              <a:buFont typeface="Wingdings" charset="2"/>
              <a:buChar char="Ø"/>
            </a:pPr>
            <a:r>
              <a:rPr lang="en-US" sz="2400" dirty="0" smtClean="0">
                <a:latin typeface="Cambria"/>
                <a:cs typeface="Cambria"/>
              </a:rPr>
              <a:t>Embedded peer tutors in Math and English classes</a:t>
            </a:r>
          </a:p>
          <a:p>
            <a:endParaRPr lang="en-US" sz="2400" dirty="0" smtClean="0">
              <a:latin typeface="Cambria"/>
              <a:cs typeface="Cambria"/>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3333" y="796602"/>
            <a:ext cx="3401608" cy="2064940"/>
          </a:xfrm>
          <a:prstGeom prst="rect">
            <a:avLst/>
          </a:prstGeom>
          <a:effectLst>
            <a:glow rad="101600">
              <a:schemeClr val="accent1">
                <a:alpha val="75000"/>
              </a:schemeClr>
            </a:glow>
          </a:effectLst>
        </p:spPr>
      </p:pic>
      <p:sp>
        <p:nvSpPr>
          <p:cNvPr id="8" name="TextBox 7"/>
          <p:cNvSpPr txBox="1"/>
          <p:nvPr/>
        </p:nvSpPr>
        <p:spPr>
          <a:xfrm>
            <a:off x="1331544" y="211826"/>
            <a:ext cx="6608057" cy="584776"/>
          </a:xfrm>
          <a:prstGeom prst="rect">
            <a:avLst/>
          </a:prstGeom>
          <a:noFill/>
        </p:spPr>
        <p:txBody>
          <a:bodyPr wrap="square" rtlCol="0">
            <a:spAutoFit/>
          </a:bodyPr>
          <a:lstStyle/>
          <a:p>
            <a:pPr algn="ctr"/>
            <a:r>
              <a:rPr lang="en-US" sz="3200" b="1" dirty="0" smtClean="0">
                <a:solidFill>
                  <a:schemeClr val="accent3"/>
                </a:solidFill>
              </a:rPr>
              <a:t>Additional FYE Activities</a:t>
            </a:r>
            <a:endParaRPr lang="en-US" sz="3200" b="1" dirty="0">
              <a:solidFill>
                <a:schemeClr val="accent3"/>
              </a:solidFill>
            </a:endParaRPr>
          </a:p>
        </p:txBody>
      </p:sp>
      <p:sp>
        <p:nvSpPr>
          <p:cNvPr id="9" name="TextBox 8"/>
          <p:cNvSpPr txBox="1"/>
          <p:nvPr/>
        </p:nvSpPr>
        <p:spPr>
          <a:xfrm>
            <a:off x="4665975" y="4230938"/>
            <a:ext cx="4478025" cy="1569660"/>
          </a:xfrm>
          <a:prstGeom prst="rect">
            <a:avLst/>
          </a:prstGeom>
          <a:noFill/>
        </p:spPr>
        <p:txBody>
          <a:bodyPr wrap="square" rtlCol="0">
            <a:spAutoFit/>
          </a:bodyPr>
          <a:lstStyle/>
          <a:p>
            <a:pPr marL="400050" indent="-400050">
              <a:buFont typeface="Wingdings" charset="2"/>
              <a:buChar char="Ø"/>
            </a:pPr>
            <a:r>
              <a:rPr lang="en-US" sz="2400" dirty="0">
                <a:latin typeface="Cambria"/>
                <a:cs typeface="Cambria"/>
              </a:rPr>
              <a:t>College field trips (both mandatory </a:t>
            </a:r>
            <a:r>
              <a:rPr lang="en-US" sz="2400" dirty="0" smtClean="0">
                <a:latin typeface="Cambria"/>
                <a:cs typeface="Cambria"/>
              </a:rPr>
              <a:t>and optional</a:t>
            </a:r>
            <a:r>
              <a:rPr lang="en-US" sz="2400" dirty="0">
                <a:latin typeface="Cambria"/>
                <a:cs typeface="Cambria"/>
              </a:rPr>
              <a:t>)</a:t>
            </a:r>
          </a:p>
          <a:p>
            <a:endParaRPr lang="en-US" sz="2400" dirty="0">
              <a:latin typeface="Cambria"/>
              <a:cs typeface="Cambria"/>
            </a:endParaRPr>
          </a:p>
          <a:p>
            <a:pPr marL="400050" indent="-400050">
              <a:buFont typeface="Wingdings" charset="2"/>
              <a:buChar char="Ø"/>
            </a:pPr>
            <a:r>
              <a:rPr lang="en-US" sz="2400" dirty="0">
                <a:latin typeface="Cambria"/>
                <a:cs typeface="Cambria"/>
              </a:rPr>
              <a:t>End-of-</a:t>
            </a:r>
            <a:r>
              <a:rPr lang="en-US" sz="2400" dirty="0" smtClean="0">
                <a:latin typeface="Cambria"/>
                <a:cs typeface="Cambria"/>
              </a:rPr>
              <a:t>Year  Celebration</a:t>
            </a:r>
            <a:endParaRPr lang="en-US" sz="2400" dirty="0">
              <a:latin typeface="Cambria"/>
              <a:cs typeface="Cambria"/>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3405" y="4230938"/>
            <a:ext cx="2844778" cy="1942884"/>
          </a:xfrm>
          <a:prstGeom prst="rect">
            <a:avLst/>
          </a:prstGeom>
          <a:effectLst>
            <a:glow rad="101600">
              <a:schemeClr val="accent3">
                <a:alpha val="75000"/>
              </a:schemeClr>
            </a:glo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640" y="6319523"/>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343222" y="974941"/>
            <a:ext cx="8489018" cy="4524315"/>
          </a:xfrm>
          <a:prstGeom prst="rect">
            <a:avLst/>
          </a:prstGeom>
          <a:noFill/>
        </p:spPr>
        <p:txBody>
          <a:bodyPr wrap="square" rtlCol="0">
            <a:spAutoFit/>
          </a:bodyPr>
          <a:lstStyle/>
          <a:p>
            <a:pPr marL="400050"/>
            <a:endParaRPr lang="en-US" sz="2400" b="1" dirty="0" smtClean="0">
              <a:latin typeface="Cambria"/>
              <a:cs typeface="Cambria"/>
            </a:endParaRPr>
          </a:p>
          <a:p>
            <a:pPr marL="342900" indent="-342900">
              <a:buFont typeface="Wingdings" charset="2"/>
              <a:buChar char="v"/>
            </a:pPr>
            <a:r>
              <a:rPr lang="en-US" sz="2400" dirty="0" smtClean="0">
                <a:latin typeface="Cambria"/>
                <a:cs typeface="Cambria"/>
              </a:rPr>
              <a:t>Departments and FYE Coordinator collaborate to recruit FYE instructors</a:t>
            </a:r>
          </a:p>
          <a:p>
            <a:pPr marL="342900" indent="-342900">
              <a:buFont typeface="Wingdings" charset="2"/>
              <a:buChar char="v"/>
            </a:pPr>
            <a:endParaRPr lang="en-US" sz="2400" dirty="0" smtClean="0">
              <a:latin typeface="Cambria"/>
              <a:cs typeface="Cambria"/>
            </a:endParaRPr>
          </a:p>
          <a:p>
            <a:pPr marL="342900" indent="-342900">
              <a:buFont typeface="Wingdings" charset="2"/>
              <a:buChar char="v"/>
            </a:pPr>
            <a:r>
              <a:rPr lang="en-US" sz="2400" dirty="0" smtClean="0">
                <a:latin typeface="Cambria"/>
                <a:cs typeface="Cambria"/>
              </a:rPr>
              <a:t>Instructors all take On Course training and go to the National On Course Conference</a:t>
            </a:r>
          </a:p>
          <a:p>
            <a:pPr lvl="1"/>
            <a:endParaRPr lang="en-US" sz="2400" dirty="0" smtClean="0">
              <a:latin typeface="Cambria"/>
              <a:cs typeface="Cambria"/>
            </a:endParaRPr>
          </a:p>
          <a:p>
            <a:pPr marL="346075" lvl="1" indent="-342900">
              <a:buFont typeface="Wingdings" charset="2"/>
              <a:buChar char="v"/>
            </a:pPr>
            <a:r>
              <a:rPr lang="en-US" sz="2400" dirty="0" smtClean="0">
                <a:latin typeface="Cambria"/>
                <a:cs typeface="Cambria"/>
              </a:rPr>
              <a:t>FYE is beginning to expand into transfer subjects outside English and Math for the Spring semester</a:t>
            </a:r>
          </a:p>
          <a:p>
            <a:pPr marL="803275" lvl="2" indent="-342900">
              <a:buFont typeface="Courier New"/>
              <a:buChar char="o"/>
            </a:pPr>
            <a:r>
              <a:rPr lang="en-US" sz="2400" dirty="0" smtClean="0">
                <a:latin typeface="Cambria"/>
                <a:cs typeface="Cambria"/>
              </a:rPr>
              <a:t>Business</a:t>
            </a:r>
          </a:p>
          <a:p>
            <a:pPr marL="803275" lvl="2" indent="-342900">
              <a:buFont typeface="Courier New"/>
              <a:buChar char="o"/>
            </a:pPr>
            <a:r>
              <a:rPr lang="en-US" sz="2400" dirty="0" smtClean="0">
                <a:latin typeface="Cambria"/>
                <a:cs typeface="Cambria"/>
              </a:rPr>
              <a:t>Communications</a:t>
            </a:r>
          </a:p>
          <a:p>
            <a:pPr marL="803275" lvl="2" indent="-342900">
              <a:buFont typeface="Courier New"/>
              <a:buChar char="o"/>
            </a:pPr>
            <a:r>
              <a:rPr lang="en-US" sz="2400" dirty="0" smtClean="0">
                <a:latin typeface="Cambria"/>
                <a:cs typeface="Cambria"/>
              </a:rPr>
              <a:t>Biology</a:t>
            </a:r>
            <a:endParaRPr lang="en-US" sz="2400" dirty="0">
              <a:latin typeface="Cambria"/>
              <a:cs typeface="Cambria"/>
            </a:endParaRPr>
          </a:p>
        </p:txBody>
      </p:sp>
      <p:sp>
        <p:nvSpPr>
          <p:cNvPr id="3" name="TextBox 2"/>
          <p:cNvSpPr txBox="1"/>
          <p:nvPr/>
        </p:nvSpPr>
        <p:spPr>
          <a:xfrm>
            <a:off x="1988789" y="298825"/>
            <a:ext cx="5048505" cy="1261884"/>
          </a:xfrm>
          <a:prstGeom prst="rect">
            <a:avLst/>
          </a:prstGeom>
          <a:noFill/>
        </p:spPr>
        <p:txBody>
          <a:bodyPr wrap="square" rtlCol="0">
            <a:spAutoFit/>
          </a:bodyPr>
          <a:lstStyle/>
          <a:p>
            <a:pPr algn="ctr"/>
            <a:r>
              <a:rPr lang="en-US" sz="2800" b="1" dirty="0" smtClean="0">
                <a:solidFill>
                  <a:srgbClr val="2C7C9F"/>
                </a:solidFill>
                <a:latin typeface="Cambria"/>
                <a:cs typeface="Cambria"/>
              </a:rPr>
              <a:t>INSTRUCTOR RECRUITMENT</a:t>
            </a:r>
          </a:p>
          <a:p>
            <a:pPr algn="ctr"/>
            <a:r>
              <a:rPr lang="en-US" sz="2000" b="1" i="1" dirty="0" smtClean="0">
                <a:solidFill>
                  <a:srgbClr val="2C7C9F"/>
                </a:solidFill>
                <a:latin typeface="Cambria"/>
                <a:cs typeface="Cambria"/>
              </a:rPr>
              <a:t>Instructors choose to teach in FYE</a:t>
            </a:r>
          </a:p>
          <a:p>
            <a:endParaRPr lang="en-US" sz="2800" dirty="0"/>
          </a:p>
        </p:txBody>
      </p:sp>
      <p:pic>
        <p:nvPicPr>
          <p:cNvPr id="5" name="Picture 4" descr="FYE:AGSMentor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2296" y="4337675"/>
            <a:ext cx="2369944" cy="1777458"/>
          </a:xfrm>
          <a:prstGeom prst="rect">
            <a:avLst/>
          </a:prstGeom>
        </p:spPr>
      </p:pic>
    </p:spTree>
    <p:extLst>
      <p:ext uri="{BB962C8B-B14F-4D97-AF65-F5344CB8AC3E}">
        <p14:creationId xmlns:p14="http://schemas.microsoft.com/office/powerpoint/2010/main" val="151924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328896"/>
            <a:ext cx="8706392" cy="6370974"/>
          </a:xfrm>
          <a:prstGeom prst="rect">
            <a:avLst/>
          </a:prstGeom>
          <a:noFill/>
        </p:spPr>
        <p:txBody>
          <a:bodyPr wrap="square" rtlCol="0">
            <a:spAutoFit/>
          </a:bodyPr>
          <a:lstStyle/>
          <a:p>
            <a:pPr algn="ctr"/>
            <a:r>
              <a:rPr lang="en-US" sz="2400" b="1" dirty="0" smtClean="0">
                <a:solidFill>
                  <a:srgbClr val="2C7C9F"/>
                </a:solidFill>
                <a:latin typeface="Cambria"/>
                <a:cs typeface="Cambria"/>
              </a:rPr>
              <a:t>FYE Funding Model – Low Cost, Big Gain</a:t>
            </a:r>
            <a:endParaRPr lang="en-US" sz="2400" dirty="0" smtClean="0">
              <a:solidFill>
                <a:srgbClr val="2C7C9F"/>
              </a:solidFill>
              <a:latin typeface="Cambria"/>
              <a:cs typeface="Cambria"/>
            </a:endParaRPr>
          </a:p>
          <a:p>
            <a:endParaRPr lang="en-US" sz="2400" dirty="0" smtClean="0">
              <a:latin typeface="Cambria"/>
              <a:cs typeface="Cambria"/>
            </a:endParaRPr>
          </a:p>
          <a:p>
            <a:pPr marL="342900" indent="-342900">
              <a:buClr>
                <a:schemeClr val="accent1"/>
              </a:buClr>
              <a:buFont typeface="Lucida Grande"/>
              <a:buChar char="$"/>
            </a:pPr>
            <a:r>
              <a:rPr lang="en-US" sz="2400" dirty="0" smtClean="0">
                <a:latin typeface="Cambria"/>
                <a:cs typeface="Cambria"/>
              </a:rPr>
              <a:t>FYE was originally coordinated by the Dean of Student Services, so no funding for coordination was necessary.</a:t>
            </a:r>
          </a:p>
          <a:p>
            <a:pPr marL="342900" indent="-342900"/>
            <a:endParaRPr lang="en-US" sz="2400" dirty="0" smtClean="0">
              <a:latin typeface="Cambria"/>
              <a:cs typeface="Cambria"/>
            </a:endParaRPr>
          </a:p>
          <a:p>
            <a:pPr marL="342900" indent="-342900">
              <a:buClr>
                <a:schemeClr val="accent1"/>
              </a:buClr>
              <a:buFont typeface="Lucida Grande"/>
              <a:buChar char="$"/>
            </a:pPr>
            <a:r>
              <a:rPr lang="en-US" sz="2400" dirty="0" smtClean="0">
                <a:latin typeface="Cambria"/>
                <a:cs typeface="Cambria"/>
              </a:rPr>
              <a:t>In Summer ‘12, an instructor took on the coordination of FYE. </a:t>
            </a:r>
          </a:p>
          <a:p>
            <a:pPr marL="800100" lvl="1" indent="-342900">
              <a:buClr>
                <a:schemeClr val="accent1"/>
              </a:buClr>
              <a:buFont typeface="Courier New"/>
              <a:buChar char="o"/>
            </a:pPr>
            <a:r>
              <a:rPr lang="en-US" sz="2400" dirty="0">
                <a:latin typeface="Cambria"/>
                <a:cs typeface="Cambria"/>
              </a:rPr>
              <a:t>In ‘12/’13, coordinator was paid an hourly stipend from Basic Skills funds.</a:t>
            </a:r>
          </a:p>
          <a:p>
            <a:pPr marL="800100" lvl="1" indent="-342900">
              <a:buClr>
                <a:schemeClr val="accent1"/>
              </a:buClr>
              <a:buFont typeface="Courier New"/>
              <a:buChar char="o"/>
            </a:pPr>
            <a:r>
              <a:rPr lang="en-US" sz="2400" dirty="0">
                <a:latin typeface="Cambria"/>
                <a:cs typeface="Cambria"/>
              </a:rPr>
              <a:t>From Fall ‘13 through the present, the coordinator </a:t>
            </a:r>
            <a:r>
              <a:rPr lang="en-US" sz="2400" dirty="0" smtClean="0">
                <a:latin typeface="Cambria"/>
                <a:cs typeface="Cambria"/>
              </a:rPr>
              <a:t>receives 40% </a:t>
            </a:r>
            <a:r>
              <a:rPr lang="en-US" sz="2400" dirty="0">
                <a:latin typeface="Cambria"/>
                <a:cs typeface="Cambria"/>
              </a:rPr>
              <a:t>release time </a:t>
            </a:r>
            <a:r>
              <a:rPr lang="en-US" sz="2400" dirty="0" smtClean="0">
                <a:latin typeface="Cambria"/>
                <a:cs typeface="Cambria"/>
              </a:rPr>
              <a:t>funded </a:t>
            </a:r>
            <a:r>
              <a:rPr lang="en-US" sz="2400" dirty="0">
                <a:latin typeface="Cambria"/>
                <a:cs typeface="Cambria"/>
              </a:rPr>
              <a:t>through first Basic Skills and now SSSP funds.</a:t>
            </a:r>
          </a:p>
          <a:p>
            <a:pPr>
              <a:buClr>
                <a:schemeClr val="accent1"/>
              </a:buClr>
            </a:pPr>
            <a:endParaRPr lang="en-US" sz="2400" dirty="0" smtClean="0">
              <a:latin typeface="Cambria"/>
              <a:cs typeface="Cambria"/>
            </a:endParaRPr>
          </a:p>
          <a:p>
            <a:pPr marL="342900" lvl="1" indent="-342900">
              <a:buClr>
                <a:schemeClr val="accent1"/>
              </a:buClr>
              <a:buFont typeface="Lucida Grande"/>
              <a:buChar char="$"/>
            </a:pPr>
            <a:r>
              <a:rPr lang="en-US" sz="2400" dirty="0" smtClean="0">
                <a:latin typeface="Cambria"/>
                <a:cs typeface="Cambria"/>
              </a:rPr>
              <a:t>Additional funding for instructor stipends to attend meetings, field trips, conferences and supplies comes from the WVC General Fund, </a:t>
            </a:r>
            <a:r>
              <a:rPr lang="en-US" sz="2400" dirty="0">
                <a:latin typeface="Cambria"/>
                <a:cs typeface="Cambria"/>
              </a:rPr>
              <a:t>Equity Funds and SSSP funds.</a:t>
            </a:r>
          </a:p>
          <a:p>
            <a:pPr marL="342900" indent="-342900">
              <a:buClr>
                <a:schemeClr val="accent1"/>
              </a:buClr>
              <a:buFont typeface="Lucida Grande"/>
              <a:buChar cha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your experiences with students?</a:t>
            </a:r>
            <a:endParaRPr lang="en-US" dirty="0"/>
          </a:p>
        </p:txBody>
      </p:sp>
      <p:sp>
        <p:nvSpPr>
          <p:cNvPr id="3" name="Content Placeholder 2"/>
          <p:cNvSpPr>
            <a:spLocks noGrp="1"/>
          </p:cNvSpPr>
          <p:nvPr>
            <p:ph sz="quarter" idx="1"/>
          </p:nvPr>
        </p:nvSpPr>
        <p:spPr>
          <a:xfrm>
            <a:off x="332232" y="1518323"/>
            <a:ext cx="8503920" cy="2481873"/>
          </a:xfrm>
        </p:spPr>
        <p:txBody>
          <a:bodyPr anchor="t">
            <a:normAutofit/>
          </a:bodyPr>
          <a:lstStyle/>
          <a:p>
            <a:pPr marL="0" indent="0" algn="ctr">
              <a:buNone/>
            </a:pPr>
            <a:r>
              <a:rPr lang="en-US" sz="4400" dirty="0" smtClean="0"/>
              <a:t>Why/how will the students with the characteristics on your card benefit from an FYE program?</a:t>
            </a:r>
            <a:endParaRPr lang="en-US" sz="4400" dirty="0"/>
          </a:p>
        </p:txBody>
      </p:sp>
      <p:pic>
        <p:nvPicPr>
          <p:cNvPr id="5" name="Picture 4"/>
          <p:cNvPicPr>
            <a:picLocks noChangeAspect="1"/>
          </p:cNvPicPr>
          <p:nvPr/>
        </p:nvPicPr>
        <p:blipFill>
          <a:blip r:embed="rId3"/>
          <a:stretch>
            <a:fillRect/>
          </a:stretch>
        </p:blipFill>
        <p:spPr>
          <a:xfrm>
            <a:off x="-10058400" y="-7543800"/>
            <a:ext cx="2438400" cy="1828800"/>
          </a:xfrm>
          <a:prstGeom prst="rect">
            <a:avLst/>
          </a:prstGeom>
        </p:spPr>
      </p:pic>
      <p:pic>
        <p:nvPicPr>
          <p:cNvPr id="9" name="Picture 8" descr="FYE WVC Sig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3765" y="3630707"/>
            <a:ext cx="3257176" cy="2442882"/>
          </a:xfrm>
          <a:prstGeom prst="rect">
            <a:avLst/>
          </a:prstGeom>
        </p:spPr>
      </p:pic>
      <p:sp>
        <p:nvSpPr>
          <p:cNvPr id="10" name="Rectangle 9"/>
          <p:cNvSpPr/>
          <p:nvPr/>
        </p:nvSpPr>
        <p:spPr>
          <a:xfrm>
            <a:off x="1147483" y="6258255"/>
            <a:ext cx="8534400" cy="369332"/>
          </a:xfrm>
          <a:prstGeom prst="rect">
            <a:avLst/>
          </a:prstGeom>
        </p:spPr>
        <p:txBody>
          <a:bodyPr wrap="square">
            <a:spAutoFit/>
          </a:bodyPr>
          <a:lstStyle/>
          <a:p>
            <a:r>
              <a:rPr lang="en-US" b="1" dirty="0" smtClean="0">
                <a:solidFill>
                  <a:srgbClr val="227868"/>
                </a:solidFill>
                <a:latin typeface="Cambria"/>
                <a:cs typeface="Cambria"/>
              </a:rPr>
              <a:t>FIRST YEAR EXPERIENCE…</a:t>
            </a:r>
            <a:r>
              <a:rPr lang="en-US" b="1" i="1" dirty="0" smtClean="0">
                <a:solidFill>
                  <a:srgbClr val="227868"/>
                </a:solidFill>
                <a:latin typeface="Cambria"/>
                <a:cs typeface="Cambria"/>
              </a:rPr>
              <a:t>College success leads to life success</a:t>
            </a:r>
            <a:endParaRPr lang="en-US" dirty="0"/>
          </a:p>
        </p:txBody>
      </p:sp>
    </p:spTree>
    <p:extLst>
      <p:ext uri="{BB962C8B-B14F-4D97-AF65-F5344CB8AC3E}">
        <p14:creationId xmlns:p14="http://schemas.microsoft.com/office/powerpoint/2010/main" val="1504169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188886"/>
            <a:ext cx="8706392" cy="1323439"/>
          </a:xfrm>
          <a:prstGeom prst="rect">
            <a:avLst/>
          </a:prstGeom>
          <a:noFill/>
        </p:spPr>
        <p:txBody>
          <a:bodyPr wrap="square" rtlCol="0">
            <a:spAutoFit/>
          </a:bodyPr>
          <a:lstStyle/>
          <a:p>
            <a:pPr algn="ctr"/>
            <a:r>
              <a:rPr lang="en-US" sz="3200" b="1" dirty="0">
                <a:solidFill>
                  <a:schemeClr val="tx2"/>
                </a:solidFill>
                <a:latin typeface="Cambria"/>
                <a:cs typeface="Cambria"/>
              </a:rPr>
              <a:t>What the Data Shows….</a:t>
            </a:r>
            <a:endParaRPr lang="en-US" sz="3200" b="1" dirty="0" smtClean="0">
              <a:solidFill>
                <a:schemeClr val="tx2"/>
              </a:solidFill>
              <a:latin typeface="Cambria"/>
              <a:cs typeface="Cambria"/>
            </a:endParaRPr>
          </a:p>
          <a:p>
            <a:pPr>
              <a:buClr>
                <a:schemeClr val="accent1"/>
              </a:buCl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graphicFrame>
        <p:nvGraphicFramePr>
          <p:cNvPr id="38914" name="Object 2"/>
          <p:cNvGraphicFramePr>
            <a:graphicFrameLocks noChangeAspect="1"/>
          </p:cNvGraphicFramePr>
          <p:nvPr/>
        </p:nvGraphicFramePr>
        <p:xfrm>
          <a:off x="1034735" y="1125792"/>
          <a:ext cx="7474351" cy="5054456"/>
        </p:xfrm>
        <a:graphic>
          <a:graphicData uri="http://schemas.openxmlformats.org/presentationml/2006/ole">
            <mc:AlternateContent xmlns:mc="http://schemas.openxmlformats.org/markup-compatibility/2006">
              <mc:Choice xmlns:v="urn:schemas-microsoft-com:vml" Requires="v">
                <p:oleObj spid="_x0000_s38919" name="Worksheet" r:id="rId4" imgW="4864100" imgH="3289300" progId="Excel.Sheet.12">
                  <p:embed/>
                </p:oleObj>
              </mc:Choice>
              <mc:Fallback>
                <p:oleObj name="Worksheet" r:id="rId4" imgW="4864100" imgH="328930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735" y="1125792"/>
                        <a:ext cx="7474351" cy="505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11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188887"/>
            <a:ext cx="8706392" cy="1323439"/>
          </a:xfrm>
          <a:prstGeom prst="rect">
            <a:avLst/>
          </a:prstGeom>
          <a:noFill/>
        </p:spPr>
        <p:txBody>
          <a:bodyPr wrap="square" rtlCol="0">
            <a:spAutoFit/>
          </a:bodyPr>
          <a:lstStyle/>
          <a:p>
            <a:pPr algn="ctr"/>
            <a:r>
              <a:rPr lang="en-US" sz="3200" b="1" dirty="0">
                <a:solidFill>
                  <a:srgbClr val="09213B"/>
                </a:solidFill>
                <a:latin typeface="Cambria"/>
                <a:cs typeface="Cambria"/>
              </a:rPr>
              <a:t>What the Data Shows….</a:t>
            </a:r>
            <a:endParaRPr lang="en-US" sz="3200" b="1" dirty="0" smtClean="0">
              <a:solidFill>
                <a:srgbClr val="09213B"/>
              </a:solidFill>
              <a:latin typeface="Cambria"/>
              <a:cs typeface="Cambria"/>
            </a:endParaRPr>
          </a:p>
          <a:p>
            <a:pPr>
              <a:buClr>
                <a:schemeClr val="accent1"/>
              </a:buCl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graphicFrame>
        <p:nvGraphicFramePr>
          <p:cNvPr id="48130" name="Object 2"/>
          <p:cNvGraphicFramePr>
            <a:graphicFrameLocks noChangeAspect="1"/>
          </p:cNvGraphicFramePr>
          <p:nvPr/>
        </p:nvGraphicFramePr>
        <p:xfrm>
          <a:off x="355317" y="1226337"/>
          <a:ext cx="8447129" cy="3839604"/>
        </p:xfrm>
        <a:graphic>
          <a:graphicData uri="http://schemas.openxmlformats.org/presentationml/2006/ole">
            <mc:AlternateContent xmlns:mc="http://schemas.openxmlformats.org/markup-compatibility/2006">
              <mc:Choice xmlns:v="urn:schemas-microsoft-com:vml" Requires="v">
                <p:oleObj spid="_x0000_s48135" name="Worksheet" r:id="rId4" imgW="5727700" imgH="2603500" progId="Excel.Sheet.12">
                  <p:embed/>
                </p:oleObj>
              </mc:Choice>
              <mc:Fallback>
                <p:oleObj name="Worksheet" r:id="rId4" imgW="5727700" imgH="260350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17" y="1226337"/>
                        <a:ext cx="8447129" cy="383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11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188887"/>
            <a:ext cx="8706392" cy="1323439"/>
          </a:xfrm>
          <a:prstGeom prst="rect">
            <a:avLst/>
          </a:prstGeom>
          <a:noFill/>
        </p:spPr>
        <p:txBody>
          <a:bodyPr wrap="square" rtlCol="0">
            <a:spAutoFit/>
          </a:bodyPr>
          <a:lstStyle/>
          <a:p>
            <a:pPr algn="ctr"/>
            <a:r>
              <a:rPr lang="en-US" sz="3200" b="1" dirty="0">
                <a:solidFill>
                  <a:srgbClr val="09213B"/>
                </a:solidFill>
                <a:latin typeface="Cambria"/>
                <a:cs typeface="Cambria"/>
              </a:rPr>
              <a:t>What the Data Shows….</a:t>
            </a:r>
            <a:endParaRPr lang="en-US" sz="3200" b="1" dirty="0" smtClean="0">
              <a:solidFill>
                <a:srgbClr val="09213B"/>
              </a:solidFill>
              <a:latin typeface="Cambria"/>
              <a:cs typeface="Cambria"/>
            </a:endParaRPr>
          </a:p>
          <a:p>
            <a:pPr>
              <a:buClr>
                <a:schemeClr val="accent1"/>
              </a:buCl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graphicFrame>
        <p:nvGraphicFramePr>
          <p:cNvPr id="50178" name="Object 2"/>
          <p:cNvGraphicFramePr>
            <a:graphicFrameLocks noChangeAspect="1"/>
          </p:cNvGraphicFramePr>
          <p:nvPr/>
        </p:nvGraphicFramePr>
        <p:xfrm>
          <a:off x="423164" y="1270135"/>
          <a:ext cx="8237256" cy="4408975"/>
        </p:xfrm>
        <a:graphic>
          <a:graphicData uri="http://schemas.openxmlformats.org/presentationml/2006/ole">
            <mc:AlternateContent xmlns:mc="http://schemas.openxmlformats.org/markup-compatibility/2006">
              <mc:Choice xmlns:v="urn:schemas-microsoft-com:vml" Requires="v">
                <p:oleObj spid="_x0000_s50183" name="Worksheet" r:id="rId4" imgW="4864100" imgH="2603500" progId="Excel.Sheet.12">
                  <p:embed/>
                </p:oleObj>
              </mc:Choice>
              <mc:Fallback>
                <p:oleObj name="Worksheet" r:id="rId4" imgW="4864100" imgH="260350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164" y="1270135"/>
                        <a:ext cx="8237256" cy="440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11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188886"/>
            <a:ext cx="8706392" cy="1323439"/>
          </a:xfrm>
          <a:prstGeom prst="rect">
            <a:avLst/>
          </a:prstGeom>
          <a:noFill/>
        </p:spPr>
        <p:txBody>
          <a:bodyPr wrap="square" rtlCol="0">
            <a:spAutoFit/>
          </a:bodyPr>
          <a:lstStyle/>
          <a:p>
            <a:pPr algn="ctr"/>
            <a:r>
              <a:rPr lang="en-US" sz="3200" b="1" dirty="0">
                <a:solidFill>
                  <a:srgbClr val="09213B"/>
                </a:solidFill>
                <a:latin typeface="Cambria"/>
                <a:cs typeface="Cambria"/>
              </a:rPr>
              <a:t>What the Data Shows….</a:t>
            </a:r>
            <a:endParaRPr lang="en-US" sz="3200" b="1" dirty="0" smtClean="0">
              <a:solidFill>
                <a:srgbClr val="09213B"/>
              </a:solidFill>
              <a:latin typeface="Cambria"/>
              <a:cs typeface="Cambria"/>
            </a:endParaRPr>
          </a:p>
          <a:p>
            <a:pPr>
              <a:buClr>
                <a:schemeClr val="accent1"/>
              </a:buCl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graphicFrame>
        <p:nvGraphicFramePr>
          <p:cNvPr id="52227" name="Object 3"/>
          <p:cNvGraphicFramePr>
            <a:graphicFrameLocks noChangeAspect="1"/>
          </p:cNvGraphicFramePr>
          <p:nvPr/>
        </p:nvGraphicFramePr>
        <p:xfrm>
          <a:off x="1474427" y="936699"/>
          <a:ext cx="6350253" cy="5109399"/>
        </p:xfrm>
        <a:graphic>
          <a:graphicData uri="http://schemas.openxmlformats.org/presentationml/2006/ole">
            <mc:AlternateContent xmlns:mc="http://schemas.openxmlformats.org/markup-compatibility/2006">
              <mc:Choice xmlns:v="urn:schemas-microsoft-com:vml" Requires="v">
                <p:oleObj spid="_x0000_s52232" name="Worksheet" r:id="rId4" imgW="4419600" imgH="3556000" progId="Excel.Sheet.12">
                  <p:embed/>
                </p:oleObj>
              </mc:Choice>
              <mc:Fallback>
                <p:oleObj name="Worksheet" r:id="rId4" imgW="4419600" imgH="3556000" progId="Excel.Sheet.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427" y="936699"/>
                        <a:ext cx="6350253" cy="510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1111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90" y="362721"/>
            <a:ext cx="8855120" cy="510288"/>
          </a:xfrm>
        </p:spPr>
        <p:txBody>
          <a:bodyPr>
            <a:noAutofit/>
          </a:bodyPr>
          <a:lstStyle/>
          <a:p>
            <a:pPr lvl="0"/>
            <a:r>
              <a:rPr lang="en-US" sz="3200" b="1" dirty="0" smtClean="0">
                <a:latin typeface="Cambria"/>
                <a:cs typeface="Cambria"/>
              </a:rPr>
              <a:t>Challenges we’ve faced</a:t>
            </a:r>
            <a:endParaRPr lang="en-US" sz="3200" dirty="0"/>
          </a:p>
        </p:txBody>
      </p:sp>
      <p:sp>
        <p:nvSpPr>
          <p:cNvPr id="5" name="Content Placeholder 4"/>
          <p:cNvSpPr>
            <a:spLocks noGrp="1"/>
          </p:cNvSpPr>
          <p:nvPr>
            <p:ph sz="quarter" idx="1"/>
          </p:nvPr>
        </p:nvSpPr>
        <p:spPr>
          <a:xfrm>
            <a:off x="549275" y="1775550"/>
            <a:ext cx="8042276" cy="4343400"/>
          </a:xfrm>
        </p:spPr>
        <p:txBody>
          <a:bodyPr>
            <a:normAutofit/>
          </a:bodyPr>
          <a:lstStyle/>
          <a:p>
            <a:pPr marL="0" indent="0">
              <a:lnSpc>
                <a:spcPct val="60000"/>
              </a:lnSpc>
              <a:buNone/>
            </a:pPr>
            <a:endParaRPr lang="en-US" sz="2400" dirty="0" smtClean="0">
              <a:latin typeface="Cambria"/>
              <a:cs typeface="Cambria"/>
            </a:endParaRPr>
          </a:p>
          <a:p>
            <a:pPr marL="0" indent="0">
              <a:buNone/>
            </a:pPr>
            <a:endParaRPr lang="en-US" sz="2800" dirty="0">
              <a:latin typeface="Cambria"/>
              <a:cs typeface="Cambria"/>
            </a:endParaRPr>
          </a:p>
        </p:txBody>
      </p:sp>
      <p:sp>
        <p:nvSpPr>
          <p:cNvPr id="3" name="TextBox 2"/>
          <p:cNvSpPr txBox="1"/>
          <p:nvPr/>
        </p:nvSpPr>
        <p:spPr>
          <a:xfrm>
            <a:off x="1101311" y="6350168"/>
            <a:ext cx="7342199" cy="1015663"/>
          </a:xfrm>
          <a:prstGeom prst="rect">
            <a:avLst/>
          </a:prstGeom>
          <a:noFill/>
        </p:spPr>
        <p:txBody>
          <a:bodyPr wrap="none" rtlCol="0">
            <a:spAutoFit/>
          </a:bodyPr>
          <a:lstStyle/>
          <a:p>
            <a:r>
              <a:rPr lang="en-US" sz="2000" b="1" dirty="0">
                <a:solidFill>
                  <a:srgbClr val="227868"/>
                </a:solidFill>
                <a:latin typeface="Cambria"/>
                <a:cs typeface="Cambria"/>
              </a:rPr>
              <a:t>FIRST YEAR EXPERIENCE…</a:t>
            </a:r>
            <a:r>
              <a:rPr lang="en-US" sz="2000" b="1" i="1" dirty="0">
                <a:solidFill>
                  <a:srgbClr val="227868"/>
                </a:solidFill>
                <a:latin typeface="Cambria"/>
                <a:cs typeface="Cambria"/>
              </a:rPr>
              <a:t>College success leads to life success</a:t>
            </a:r>
            <a:endParaRPr lang="en-US" sz="2000" dirty="0"/>
          </a:p>
          <a:p>
            <a:endParaRPr lang="en-US" sz="2000" dirty="0"/>
          </a:p>
          <a:p>
            <a:endParaRPr lang="en-US" sz="2000" dirty="0"/>
          </a:p>
        </p:txBody>
      </p:sp>
      <p:sp>
        <p:nvSpPr>
          <p:cNvPr id="6" name="TextBox 5"/>
          <p:cNvSpPr txBox="1"/>
          <p:nvPr/>
        </p:nvSpPr>
        <p:spPr>
          <a:xfrm>
            <a:off x="364955" y="1464215"/>
            <a:ext cx="8226595" cy="4832093"/>
          </a:xfrm>
          <a:prstGeom prst="rect">
            <a:avLst/>
          </a:prstGeom>
          <a:noFill/>
        </p:spPr>
        <p:txBody>
          <a:bodyPr wrap="square" rtlCol="0">
            <a:spAutoFit/>
          </a:bodyPr>
          <a:lstStyle/>
          <a:p>
            <a:pPr marL="233363" indent="-233363">
              <a:buFont typeface="Arial"/>
              <a:buChar char="•"/>
            </a:pPr>
            <a:r>
              <a:rPr lang="en-US" sz="2800" dirty="0" smtClean="0"/>
              <a:t>Going from small pilot program to institutionalization</a:t>
            </a:r>
          </a:p>
          <a:p>
            <a:pPr marL="233363" indent="-233363"/>
            <a:endParaRPr lang="en-US" sz="1600" dirty="0" smtClean="0"/>
          </a:p>
          <a:p>
            <a:pPr marL="233363" indent="-233363">
              <a:buFont typeface="Arial"/>
              <a:buChar char="•"/>
            </a:pPr>
            <a:r>
              <a:rPr lang="en-US" sz="2800" dirty="0" smtClean="0"/>
              <a:t>How much to expand, and how to expand</a:t>
            </a:r>
          </a:p>
          <a:p>
            <a:pPr marL="233363" indent="-233363"/>
            <a:endParaRPr lang="en-US" sz="1600" dirty="0" smtClean="0"/>
          </a:p>
          <a:p>
            <a:pPr marL="233363" indent="-233363">
              <a:buFont typeface="Arial"/>
              <a:buChar char="•"/>
            </a:pPr>
            <a:r>
              <a:rPr lang="en-US" sz="2800" dirty="0" smtClean="0"/>
              <a:t>Getting instructors on board who are proactive/ intrusive with students, collaborative with instructors, open to professional development</a:t>
            </a:r>
          </a:p>
          <a:p>
            <a:pPr marL="233363" indent="-233363"/>
            <a:endParaRPr lang="en-US" sz="1600" dirty="0" smtClean="0"/>
          </a:p>
          <a:p>
            <a:pPr marL="233363" indent="-233363">
              <a:buFont typeface="Arial"/>
              <a:buChar char="•"/>
            </a:pPr>
            <a:r>
              <a:rPr lang="en-US" sz="2800" dirty="0" smtClean="0"/>
              <a:t>Recruitment of students who will </a:t>
            </a:r>
          </a:p>
          <a:p>
            <a:pPr marL="233363" indent="-233363"/>
            <a:r>
              <a:rPr lang="en-US" sz="2800" dirty="0" smtClean="0"/>
              <a:t>	benefit most from FYE</a:t>
            </a:r>
            <a:endParaRPr lang="en-US" dirty="0" smtClean="0"/>
          </a:p>
          <a:p>
            <a:endParaRPr lang="en-US" dirty="0" smtClean="0"/>
          </a:p>
          <a:p>
            <a:endParaRPr lang="en-US" dirty="0"/>
          </a:p>
        </p:txBody>
      </p:sp>
      <p:pic>
        <p:nvPicPr>
          <p:cNvPr id="8" name="Picture 7" descr="FYE14.15(letters3).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0685" y="3970997"/>
            <a:ext cx="2230866" cy="28870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735" y="6291852"/>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40255" y="277386"/>
            <a:ext cx="8706392" cy="3323987"/>
          </a:xfrm>
          <a:prstGeom prst="rect">
            <a:avLst/>
          </a:prstGeom>
          <a:noFill/>
        </p:spPr>
        <p:txBody>
          <a:bodyPr wrap="square" rtlCol="0">
            <a:spAutoFit/>
          </a:bodyPr>
          <a:lstStyle/>
          <a:p>
            <a:pPr algn="ctr"/>
            <a:r>
              <a:rPr lang="en-US" sz="5400" dirty="0" smtClean="0">
                <a:solidFill>
                  <a:schemeClr val="accent1"/>
                </a:solidFill>
              </a:rPr>
              <a:t>What are challenges you’ve </a:t>
            </a:r>
          </a:p>
          <a:p>
            <a:pPr algn="ctr"/>
            <a:r>
              <a:rPr lang="en-US" sz="5400" dirty="0" smtClean="0">
                <a:solidFill>
                  <a:schemeClr val="accent1"/>
                </a:solidFill>
              </a:rPr>
              <a:t>faced or face with your </a:t>
            </a:r>
          </a:p>
          <a:p>
            <a:pPr algn="ctr"/>
            <a:r>
              <a:rPr lang="en-US" sz="5400" dirty="0" smtClean="0">
                <a:solidFill>
                  <a:schemeClr val="accent1"/>
                </a:solidFill>
              </a:rPr>
              <a:t>programs similar to FYE?</a:t>
            </a:r>
          </a:p>
          <a:p>
            <a:pPr>
              <a:buClr>
                <a:schemeClr val="accent1"/>
              </a:buClr>
            </a:pPr>
            <a:endParaRPr lang="en-US" sz="2400" dirty="0" smtClean="0">
              <a:latin typeface="Cambria"/>
              <a:cs typeface="Cambria"/>
            </a:endParaRPr>
          </a:p>
          <a:p>
            <a:pPr marL="800100" lvl="1" indent="-342900">
              <a:buClr>
                <a:schemeClr val="accent1"/>
              </a:buClr>
              <a:buFont typeface="Courier New"/>
              <a:buChar char="o"/>
            </a:pPr>
            <a:endParaRPr lang="en-US" sz="2400" dirty="0" smtClean="0">
              <a:latin typeface="Cambria"/>
              <a:cs typeface="Cambria"/>
            </a:endParaRPr>
          </a:p>
        </p:txBody>
      </p:sp>
      <p:pic>
        <p:nvPicPr>
          <p:cNvPr id="6" name="Picture 5"/>
          <p:cNvPicPr>
            <a:picLocks noChangeAspect="1"/>
          </p:cNvPicPr>
          <p:nvPr/>
        </p:nvPicPr>
        <p:blipFill>
          <a:blip r:embed="rId3"/>
          <a:stretch>
            <a:fillRect/>
          </a:stretch>
        </p:blipFill>
        <p:spPr>
          <a:xfrm>
            <a:off x="2131350" y="3094780"/>
            <a:ext cx="4934220" cy="2928092"/>
          </a:xfrm>
          <a:prstGeom prst="rect">
            <a:avLst/>
          </a:prstGeom>
        </p:spPr>
      </p:pic>
    </p:spTree>
    <p:extLst>
      <p:ext uri="{BB962C8B-B14F-4D97-AF65-F5344CB8AC3E}">
        <p14:creationId xmlns:p14="http://schemas.microsoft.com/office/powerpoint/2010/main" val="213111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Plan for Today’s Workshop</a:t>
            </a:r>
            <a:endParaRPr lang="en-US" sz="4000" dirty="0"/>
          </a:p>
        </p:txBody>
      </p:sp>
      <p:sp>
        <p:nvSpPr>
          <p:cNvPr id="5" name="Content Placeholder 4"/>
          <p:cNvSpPr>
            <a:spLocks noGrp="1"/>
          </p:cNvSpPr>
          <p:nvPr>
            <p:ph sz="quarter" idx="1"/>
          </p:nvPr>
        </p:nvSpPr>
        <p:spPr>
          <a:xfrm>
            <a:off x="301752" y="1502634"/>
            <a:ext cx="8534400" cy="4733924"/>
          </a:xfrm>
        </p:spPr>
        <p:txBody>
          <a:bodyPr anchor="t">
            <a:normAutofit fontScale="92500"/>
          </a:bodyPr>
          <a:lstStyle/>
          <a:p>
            <a:pPr marL="742950" indent="-742950">
              <a:buFont typeface="+mj-lt"/>
              <a:buAutoNum type="arabicPeriod"/>
            </a:pPr>
            <a:r>
              <a:rPr lang="en-US" sz="3600" dirty="0" smtClean="0"/>
              <a:t>West Valley’s First Year Experience Program (Please feel free to ask questions during this talk!)</a:t>
            </a:r>
          </a:p>
          <a:p>
            <a:pPr marL="742950" indent="-742950">
              <a:buNone/>
            </a:pPr>
            <a:endParaRPr lang="en-US" sz="1100" dirty="0" smtClean="0"/>
          </a:p>
          <a:p>
            <a:pPr marL="742950" indent="-742950">
              <a:buFont typeface="+mj-lt"/>
              <a:buAutoNum type="arabicPeriod"/>
            </a:pPr>
            <a:r>
              <a:rPr lang="en-US" sz="3600" dirty="0" smtClean="0">
                <a:solidFill>
                  <a:schemeClr val="accent1"/>
                </a:solidFill>
              </a:rPr>
              <a:t>Group discussion of FYE benefits to students</a:t>
            </a:r>
          </a:p>
          <a:p>
            <a:pPr marL="742950" indent="-742950">
              <a:buNone/>
            </a:pPr>
            <a:endParaRPr lang="en-US" sz="1100" dirty="0" smtClean="0"/>
          </a:p>
          <a:p>
            <a:pPr marL="742950" indent="-742950">
              <a:buFont typeface="+mj-lt"/>
              <a:buAutoNum type="arabicPeriod"/>
            </a:pPr>
            <a:r>
              <a:rPr lang="en-US" sz="3600" dirty="0" smtClean="0"/>
              <a:t>Data from West Valley’s program</a:t>
            </a:r>
          </a:p>
          <a:p>
            <a:pPr marL="742950" indent="-742950">
              <a:buNone/>
            </a:pPr>
            <a:endParaRPr lang="en-US" sz="1100" u="sng" dirty="0" smtClean="0"/>
          </a:p>
          <a:p>
            <a:pPr marL="742950" indent="-742950">
              <a:buFont typeface="+mj-lt"/>
              <a:buAutoNum type="arabicPeriod"/>
            </a:pPr>
            <a:r>
              <a:rPr lang="en-US" sz="3600" dirty="0" smtClean="0">
                <a:solidFill>
                  <a:srgbClr val="2C7C9F"/>
                </a:solidFill>
              </a:rPr>
              <a:t>Group discussion of challenges we face</a:t>
            </a:r>
          </a:p>
          <a:p>
            <a:pPr>
              <a:buNone/>
            </a:pPr>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90" y="123802"/>
            <a:ext cx="8855120" cy="1023435"/>
          </a:xfrm>
        </p:spPr>
        <p:txBody>
          <a:bodyPr/>
          <a:lstStyle/>
          <a:p>
            <a:r>
              <a:rPr lang="en-US" sz="2800" b="1" dirty="0" smtClean="0">
                <a:solidFill>
                  <a:srgbClr val="227868"/>
                </a:solidFill>
                <a:latin typeface="Cambria"/>
                <a:cs typeface="Cambria"/>
              </a:rPr>
              <a:t>FIRST YEAR EXPERIENCE</a:t>
            </a:r>
            <a:br>
              <a:rPr lang="en-US" sz="2800" b="1" dirty="0" smtClean="0">
                <a:solidFill>
                  <a:srgbClr val="227868"/>
                </a:solidFill>
                <a:latin typeface="Cambria"/>
                <a:cs typeface="Cambria"/>
              </a:rPr>
            </a:br>
            <a:r>
              <a:rPr lang="en-US" sz="2800" b="1" i="1" dirty="0" smtClean="0">
                <a:solidFill>
                  <a:srgbClr val="227868"/>
                </a:solidFill>
                <a:latin typeface="Cambria"/>
                <a:cs typeface="Cambria"/>
              </a:rPr>
              <a:t>College success leads to life success</a:t>
            </a:r>
            <a:endParaRPr lang="en-US" sz="2800" dirty="0"/>
          </a:p>
        </p:txBody>
      </p:sp>
      <p:pic>
        <p:nvPicPr>
          <p:cNvPr id="12" name="Content Placeholder 11"/>
          <p:cNvPicPr>
            <a:picLocks noGrp="1" noChangeAspect="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a:xfrm>
            <a:off x="962524" y="1944815"/>
            <a:ext cx="7442093" cy="40011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5306" y="222835"/>
            <a:ext cx="7772400" cy="1524000"/>
          </a:xfrm>
        </p:spPr>
        <p:txBody>
          <a:bodyPr>
            <a:normAutofit fontScale="90000"/>
          </a:bodyPr>
          <a:lstStyle/>
          <a:p>
            <a:r>
              <a:rPr lang="en-US" dirty="0" smtClean="0"/>
              <a:t/>
            </a:r>
            <a:br>
              <a:rPr lang="en-US" dirty="0" smtClean="0"/>
            </a:br>
            <a:r>
              <a:rPr lang="en-US" sz="4900" b="1" dirty="0" smtClean="0">
                <a:solidFill>
                  <a:schemeClr val="tx1"/>
                </a:solidFill>
                <a:latin typeface="Cambria"/>
                <a:cs typeface="Cambria"/>
              </a:rPr>
              <a:t>First Year Experience</a:t>
            </a:r>
            <a:r>
              <a:rPr lang="en-US" b="1" dirty="0" smtClean="0">
                <a:solidFill>
                  <a:schemeClr val="tx1"/>
                </a:solidFill>
                <a:latin typeface="Cambria"/>
                <a:cs typeface="Cambria"/>
              </a:rPr>
              <a:t/>
            </a:r>
            <a:br>
              <a:rPr lang="en-US" b="1" dirty="0" smtClean="0">
                <a:solidFill>
                  <a:schemeClr val="tx1"/>
                </a:solidFill>
                <a:latin typeface="Cambria"/>
                <a:cs typeface="Cambria"/>
              </a:rPr>
            </a:br>
            <a:r>
              <a:rPr lang="en-US" sz="2700" b="1" i="1" dirty="0" smtClean="0">
                <a:solidFill>
                  <a:schemeClr val="tx1"/>
                </a:solidFill>
                <a:latin typeface="Cambria"/>
                <a:cs typeface="Cambria"/>
              </a:rPr>
              <a:t>College success leads to life success!</a:t>
            </a:r>
            <a:r>
              <a:rPr lang="en-US" sz="2700" b="1" dirty="0" smtClean="0">
                <a:solidFill>
                  <a:schemeClr val="tx1"/>
                </a:solidFill>
                <a:latin typeface="Cambria"/>
                <a:cs typeface="Cambria"/>
              </a:rPr>
              <a:t> </a:t>
            </a:r>
            <a:endParaRPr lang="en-US" sz="2700" b="1" dirty="0">
              <a:solidFill>
                <a:schemeClr val="tx1"/>
              </a:solidFill>
              <a:latin typeface="Cambria"/>
              <a:cs typeface="Cambria"/>
            </a:endParaRPr>
          </a:p>
        </p:txBody>
      </p:sp>
      <p:pic>
        <p:nvPicPr>
          <p:cNvPr id="15" name="Picture 14"/>
          <p:cNvPicPr/>
          <p:nvPr/>
        </p:nvPicPr>
        <p:blipFill>
          <a:blip r:embed="rId3"/>
          <a:srcRect/>
          <a:stretch>
            <a:fillRect/>
          </a:stretch>
        </p:blipFill>
        <p:spPr bwMode="auto">
          <a:xfrm>
            <a:off x="7630099" y="4955112"/>
            <a:ext cx="1261429" cy="1295552"/>
          </a:xfrm>
          <a:prstGeom prst="rect">
            <a:avLst/>
          </a:prstGeom>
          <a:noFill/>
          <a:ln w="9525">
            <a:noFill/>
            <a:miter lim="800000"/>
            <a:headEnd/>
            <a:tailEnd/>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400" y="351030"/>
            <a:ext cx="1554619" cy="176950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0100" y="351030"/>
            <a:ext cx="1261429" cy="1769505"/>
          </a:xfrm>
          <a:prstGeom prst="rect">
            <a:avLst/>
          </a:prstGeom>
        </p:spPr>
      </p:pic>
      <p:sp>
        <p:nvSpPr>
          <p:cNvPr id="10" name="TextBox 9"/>
          <p:cNvSpPr txBox="1"/>
          <p:nvPr/>
        </p:nvSpPr>
        <p:spPr>
          <a:xfrm>
            <a:off x="496343" y="2554870"/>
            <a:ext cx="8395186" cy="1969770"/>
          </a:xfrm>
          <a:prstGeom prst="rect">
            <a:avLst/>
          </a:prstGeom>
          <a:noFill/>
        </p:spPr>
        <p:txBody>
          <a:bodyPr wrap="square" rtlCol="0">
            <a:spAutoFit/>
          </a:bodyPr>
          <a:lstStyle/>
          <a:p>
            <a:r>
              <a:rPr lang="en-US" sz="3000" dirty="0" smtClean="0"/>
              <a:t>FYE at West Valley College provides wrap-around support for first-year college students who place low in English and/or Math.</a:t>
            </a:r>
          </a:p>
          <a:p>
            <a:endParaRPr lang="en-US" sz="3200" dirty="0" smtClean="0"/>
          </a:p>
        </p:txBody>
      </p:sp>
      <p:sp>
        <p:nvSpPr>
          <p:cNvPr id="12" name="TextBox 11"/>
          <p:cNvSpPr txBox="1"/>
          <p:nvPr/>
        </p:nvSpPr>
        <p:spPr>
          <a:xfrm>
            <a:off x="496342" y="4311672"/>
            <a:ext cx="6908286" cy="1938992"/>
          </a:xfrm>
          <a:prstGeom prst="rect">
            <a:avLst/>
          </a:prstGeom>
          <a:noFill/>
        </p:spPr>
        <p:txBody>
          <a:bodyPr wrap="square" rtlCol="0">
            <a:spAutoFit/>
          </a:bodyPr>
          <a:lstStyle/>
          <a:p>
            <a:r>
              <a:rPr lang="en-US" sz="3000" dirty="0" smtClean="0"/>
              <a:t>Students take a College Success Counseling class in addition to an English and/or Math class with other students in the cohort.</a:t>
            </a:r>
            <a:endParaRPr lang="en-US" sz="3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90" y="362721"/>
            <a:ext cx="8855120" cy="510288"/>
          </a:xfrm>
        </p:spPr>
        <p:txBody>
          <a:bodyPr>
            <a:noAutofit/>
          </a:bodyPr>
          <a:lstStyle/>
          <a:p>
            <a:pPr lvl="0"/>
            <a:r>
              <a:rPr lang="en-US" sz="3200" b="1" dirty="0">
                <a:latin typeface="Cambria"/>
                <a:cs typeface="Cambria"/>
              </a:rPr>
              <a:t>Goals of </a:t>
            </a:r>
            <a:r>
              <a:rPr lang="en-US" sz="3200" b="1" dirty="0" smtClean="0">
                <a:latin typeface="Cambria"/>
                <a:cs typeface="Cambria"/>
              </a:rPr>
              <a:t>First Year Experience Program</a:t>
            </a:r>
            <a:endParaRPr lang="en-US" sz="3200" dirty="0"/>
          </a:p>
        </p:txBody>
      </p:sp>
      <p:sp>
        <p:nvSpPr>
          <p:cNvPr id="5" name="Content Placeholder 4"/>
          <p:cNvSpPr>
            <a:spLocks noGrp="1"/>
          </p:cNvSpPr>
          <p:nvPr>
            <p:ph sz="quarter" idx="1"/>
          </p:nvPr>
        </p:nvSpPr>
        <p:spPr>
          <a:xfrm>
            <a:off x="401234" y="1568814"/>
            <a:ext cx="8042276" cy="4781354"/>
          </a:xfrm>
        </p:spPr>
        <p:txBody>
          <a:bodyPr>
            <a:normAutofit/>
          </a:bodyPr>
          <a:lstStyle/>
          <a:p>
            <a:pPr>
              <a:buFont typeface="Wingdings" charset="2"/>
              <a:buChar char="v"/>
            </a:pPr>
            <a:r>
              <a:rPr lang="en-US" sz="2800" dirty="0" smtClean="0">
                <a:cs typeface="Cambria"/>
              </a:rPr>
              <a:t>Provide students placing into Basic Skills classes a structured first college year that guides them towards their educational goals.</a:t>
            </a:r>
          </a:p>
          <a:p>
            <a:pPr marL="0" indent="0">
              <a:lnSpc>
                <a:spcPct val="60000"/>
              </a:lnSpc>
              <a:buNone/>
            </a:pPr>
            <a:endParaRPr lang="en-US" sz="1100" dirty="0" smtClean="0">
              <a:cs typeface="Cambria"/>
            </a:endParaRPr>
          </a:p>
          <a:p>
            <a:pPr>
              <a:buFont typeface="Wingdings" charset="2"/>
              <a:buChar char="v"/>
            </a:pPr>
            <a:r>
              <a:rPr lang="en-US" sz="2800" dirty="0" smtClean="0">
                <a:cs typeface="Cambria"/>
              </a:rPr>
              <a:t>Provide Basic </a:t>
            </a:r>
            <a:r>
              <a:rPr lang="en-US" sz="2800" dirty="0">
                <a:cs typeface="Cambria"/>
              </a:rPr>
              <a:t>S</a:t>
            </a:r>
            <a:r>
              <a:rPr lang="en-US" sz="2800" dirty="0" smtClean="0">
                <a:cs typeface="Cambria"/>
              </a:rPr>
              <a:t>kills students the counseling support to develop an appropriate educational plan.</a:t>
            </a:r>
          </a:p>
          <a:p>
            <a:pPr>
              <a:buNone/>
            </a:pPr>
            <a:endParaRPr lang="en-US" sz="1100" dirty="0" smtClean="0">
              <a:cs typeface="Cambria"/>
            </a:endParaRPr>
          </a:p>
          <a:p>
            <a:pPr>
              <a:buFont typeface="Wingdings" charset="2"/>
              <a:buChar char="v"/>
            </a:pPr>
            <a:r>
              <a:rPr lang="en-US" sz="2800" dirty="0" smtClean="0">
                <a:cs typeface="Cambria"/>
              </a:rPr>
              <a:t>Help students build connections</a:t>
            </a:r>
          </a:p>
          <a:p>
            <a:pPr>
              <a:buNone/>
            </a:pPr>
            <a:r>
              <a:rPr lang="en-US" sz="2800" dirty="0" smtClean="0">
                <a:cs typeface="Cambria"/>
              </a:rPr>
              <a:t>	between other students, </a:t>
            </a:r>
          </a:p>
          <a:p>
            <a:pPr>
              <a:buNone/>
            </a:pPr>
            <a:r>
              <a:rPr lang="en-US" sz="2800" dirty="0" smtClean="0">
                <a:cs typeface="Cambria"/>
              </a:rPr>
              <a:t>	counselors and teachers on campus.</a:t>
            </a:r>
          </a:p>
          <a:p>
            <a:pPr>
              <a:buFont typeface="Wingdings" charset="2"/>
              <a:buChar char="v"/>
            </a:pPr>
            <a:endParaRPr lang="en-US" sz="2800" dirty="0" smtClean="0">
              <a:cs typeface="Cambria"/>
            </a:endParaRPr>
          </a:p>
          <a:p>
            <a:pPr>
              <a:buNone/>
            </a:pPr>
            <a:endParaRPr lang="en-US" sz="2800" dirty="0" smtClean="0">
              <a:cs typeface="Cambria"/>
            </a:endParaRPr>
          </a:p>
          <a:p>
            <a:pPr>
              <a:buFont typeface="Wingdings" charset="2"/>
              <a:buChar char="v"/>
            </a:pPr>
            <a:endParaRPr lang="en-US" sz="2800" dirty="0" smtClean="0">
              <a:cs typeface="Cambria"/>
            </a:endParaRPr>
          </a:p>
          <a:p>
            <a:pPr marL="0" indent="0" algn="dist">
              <a:buNone/>
            </a:pPr>
            <a:endParaRPr lang="en-US" sz="2800" dirty="0" smtClean="0">
              <a:cs typeface="Cambria"/>
            </a:endParaRPr>
          </a:p>
          <a:p>
            <a:pPr marL="0" indent="0">
              <a:lnSpc>
                <a:spcPct val="60000"/>
              </a:lnSpc>
              <a:buNone/>
            </a:pPr>
            <a:endParaRPr lang="en-US" sz="2400" dirty="0" smtClean="0">
              <a:latin typeface="Cambria"/>
              <a:cs typeface="Cambria"/>
            </a:endParaRPr>
          </a:p>
          <a:p>
            <a:pPr marL="0" indent="0">
              <a:buNone/>
            </a:pPr>
            <a:endParaRPr lang="en-US" sz="2800" dirty="0">
              <a:latin typeface="Cambria"/>
              <a:cs typeface="Cambria"/>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7153" y="4453985"/>
            <a:ext cx="1905332" cy="1488461"/>
          </a:xfrm>
          <a:prstGeom prst="rect">
            <a:avLst/>
          </a:prstGeom>
        </p:spPr>
      </p:pic>
      <p:sp>
        <p:nvSpPr>
          <p:cNvPr id="3" name="TextBox 2"/>
          <p:cNvSpPr txBox="1"/>
          <p:nvPr/>
        </p:nvSpPr>
        <p:spPr>
          <a:xfrm>
            <a:off x="1101311" y="6350168"/>
            <a:ext cx="7342199" cy="1015663"/>
          </a:xfrm>
          <a:prstGeom prst="rect">
            <a:avLst/>
          </a:prstGeom>
          <a:noFill/>
        </p:spPr>
        <p:txBody>
          <a:bodyPr wrap="none" rtlCol="0">
            <a:spAutoFit/>
          </a:bodyPr>
          <a:lstStyle/>
          <a:p>
            <a:r>
              <a:rPr lang="en-US" sz="2000" b="1" dirty="0">
                <a:solidFill>
                  <a:srgbClr val="227868"/>
                </a:solidFill>
                <a:latin typeface="Cambria"/>
                <a:cs typeface="Cambria"/>
              </a:rPr>
              <a:t>FIRST YEAR EXPERIENCE…</a:t>
            </a:r>
            <a:r>
              <a:rPr lang="en-US" sz="2000" b="1" i="1" dirty="0">
                <a:solidFill>
                  <a:srgbClr val="227868"/>
                </a:solidFill>
                <a:latin typeface="Cambria"/>
                <a:cs typeface="Cambria"/>
              </a:rPr>
              <a:t>College success leads to life success</a:t>
            </a:r>
            <a:endParaRPr lang="en-US" sz="2000" dirty="0"/>
          </a:p>
          <a:p>
            <a:endParaRPr lang="en-US" sz="2000" dirty="0"/>
          </a:p>
          <a:p>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90" y="362721"/>
            <a:ext cx="8855120" cy="510288"/>
          </a:xfrm>
        </p:spPr>
        <p:txBody>
          <a:bodyPr>
            <a:noAutofit/>
          </a:bodyPr>
          <a:lstStyle/>
          <a:p>
            <a:r>
              <a:rPr lang="en-US" sz="3600" b="1" dirty="0">
                <a:latin typeface="Cambria"/>
                <a:cs typeface="Cambria"/>
              </a:rPr>
              <a:t>Rationale for FYE</a:t>
            </a:r>
          </a:p>
        </p:txBody>
      </p:sp>
      <p:sp>
        <p:nvSpPr>
          <p:cNvPr id="5" name="Content Placeholder 4"/>
          <p:cNvSpPr>
            <a:spLocks noGrp="1"/>
          </p:cNvSpPr>
          <p:nvPr>
            <p:ph sz="quarter" idx="1"/>
          </p:nvPr>
        </p:nvSpPr>
        <p:spPr>
          <a:xfrm>
            <a:off x="276496" y="1535759"/>
            <a:ext cx="8427740" cy="4583191"/>
          </a:xfrm>
        </p:spPr>
        <p:txBody>
          <a:bodyPr>
            <a:normAutofit/>
          </a:bodyPr>
          <a:lstStyle/>
          <a:p>
            <a:pPr marL="400050" indent="-400050">
              <a:buFont typeface="Wingdings" charset="2"/>
              <a:buChar char="ü"/>
            </a:pPr>
            <a:r>
              <a:rPr lang="en-US" sz="2800" dirty="0" smtClean="0">
                <a:latin typeface="Cambria"/>
                <a:cs typeface="Cambria"/>
              </a:rPr>
              <a:t>Supports the three mandates of Student Success Act of 2012 (assessment, orientation, </a:t>
            </a:r>
            <a:r>
              <a:rPr lang="en-US" sz="2800" dirty="0" err="1" smtClean="0">
                <a:latin typeface="Cambria"/>
                <a:cs typeface="Cambria"/>
              </a:rPr>
              <a:t>ed</a:t>
            </a:r>
            <a:r>
              <a:rPr lang="en-US" sz="2800" dirty="0" smtClean="0">
                <a:latin typeface="Cambria"/>
                <a:cs typeface="Cambria"/>
              </a:rPr>
              <a:t> plan)</a:t>
            </a:r>
          </a:p>
          <a:p>
            <a:pPr marL="400050" indent="-400050">
              <a:buNone/>
            </a:pPr>
            <a:endParaRPr lang="en-US" sz="1400" dirty="0" smtClean="0">
              <a:latin typeface="Cambria"/>
              <a:cs typeface="Cambria"/>
            </a:endParaRPr>
          </a:p>
          <a:p>
            <a:pPr marL="400050" indent="-400050">
              <a:buFont typeface="Wingdings" charset="2"/>
              <a:buChar char="ü"/>
            </a:pPr>
            <a:r>
              <a:rPr lang="en-US" sz="2800" dirty="0" smtClean="0">
                <a:latin typeface="Cambria"/>
                <a:cs typeface="Cambria"/>
              </a:rPr>
              <a:t>Supports </a:t>
            </a:r>
            <a:r>
              <a:rPr lang="en-US" sz="2800" dirty="0" err="1" smtClean="0">
                <a:latin typeface="Cambria"/>
                <a:cs typeface="Cambria"/>
              </a:rPr>
              <a:t>WVC’s</a:t>
            </a:r>
            <a:r>
              <a:rPr lang="en-US" sz="2800" dirty="0" smtClean="0">
                <a:latin typeface="Cambria"/>
                <a:cs typeface="Cambria"/>
              </a:rPr>
              <a:t> Mission and Master Plan Strategic Goals</a:t>
            </a:r>
          </a:p>
          <a:p>
            <a:pPr marL="400050" indent="-400050">
              <a:buNone/>
            </a:pPr>
            <a:endParaRPr lang="en-US" sz="1400" dirty="0" smtClean="0">
              <a:latin typeface="Cambria"/>
              <a:cs typeface="Cambria"/>
            </a:endParaRPr>
          </a:p>
          <a:p>
            <a:pPr marL="400050" indent="-400050">
              <a:buFont typeface="Wingdings" charset="2"/>
              <a:buChar char="ü"/>
            </a:pPr>
            <a:r>
              <a:rPr lang="en-US" sz="2800" dirty="0" smtClean="0">
                <a:latin typeface="Cambria"/>
                <a:cs typeface="Cambria"/>
              </a:rPr>
              <a:t>Helps students succeed.</a:t>
            </a:r>
          </a:p>
          <a:p>
            <a:pPr marL="0" indent="0">
              <a:lnSpc>
                <a:spcPct val="60000"/>
              </a:lnSpc>
              <a:buNone/>
            </a:pPr>
            <a:endParaRPr lang="en-US" sz="1400" dirty="0" smtClean="0">
              <a:latin typeface="Cambria"/>
              <a:cs typeface="Cambria"/>
            </a:endParaRPr>
          </a:p>
          <a:p>
            <a:pPr marL="400050" indent="-400050">
              <a:buFont typeface="Wingdings" charset="2"/>
              <a:buChar char="ü"/>
            </a:pPr>
            <a:r>
              <a:rPr lang="en-US" sz="2800" dirty="0" smtClean="0">
                <a:latin typeface="Cambria"/>
                <a:cs typeface="Cambria"/>
              </a:rPr>
              <a:t>Helps </a:t>
            </a:r>
            <a:r>
              <a:rPr lang="en-US" sz="2800" dirty="0">
                <a:latin typeface="Cambria"/>
                <a:cs typeface="Cambria"/>
              </a:rPr>
              <a:t>decrease the achievement</a:t>
            </a:r>
            <a:r>
              <a:rPr lang="en-US" sz="2800" dirty="0" smtClean="0">
                <a:latin typeface="Cambria"/>
                <a:cs typeface="Cambria"/>
              </a:rPr>
              <a:t> </a:t>
            </a:r>
          </a:p>
          <a:p>
            <a:pPr marL="400050" indent="-400050">
              <a:buNone/>
            </a:pPr>
            <a:r>
              <a:rPr lang="en-US" sz="2800" dirty="0" smtClean="0">
                <a:latin typeface="Cambria"/>
                <a:cs typeface="Cambria"/>
              </a:rPr>
              <a:t>     gap.</a:t>
            </a:r>
          </a:p>
          <a:p>
            <a:pPr marL="0" indent="0">
              <a:lnSpc>
                <a:spcPct val="70000"/>
              </a:lnSpc>
              <a:buNone/>
            </a:pPr>
            <a:endParaRPr lang="en-US" sz="2800" dirty="0" smtClean="0">
              <a:latin typeface="Cambria"/>
              <a:cs typeface="Cambria"/>
            </a:endParaRPr>
          </a:p>
          <a:p>
            <a:pPr marL="400050" indent="-400050">
              <a:lnSpc>
                <a:spcPct val="60000"/>
              </a:lnSpc>
              <a:buFont typeface="Wingdings" charset="2"/>
              <a:buChar char="ü"/>
            </a:pPr>
            <a:endParaRPr lang="en-US" sz="2800" dirty="0" smtClean="0">
              <a:latin typeface="Cambria"/>
              <a:cs typeface="Cambria"/>
            </a:endParaRPr>
          </a:p>
          <a:p>
            <a:pPr marL="400050" indent="-400050"/>
            <a:endParaRPr lang="en-US" sz="2400" dirty="0" smtClean="0">
              <a:latin typeface="Cambria"/>
              <a:cs typeface="Cambria"/>
            </a:endParaRPr>
          </a:p>
          <a:p>
            <a:pPr marL="0" indent="0">
              <a:lnSpc>
                <a:spcPct val="60000"/>
              </a:lnSpc>
              <a:buNone/>
            </a:pPr>
            <a:endParaRPr lang="en-US" sz="2400" dirty="0" smtClean="0">
              <a:latin typeface="Cambria"/>
              <a:cs typeface="Cambria"/>
            </a:endParaRPr>
          </a:p>
          <a:p>
            <a:pPr marL="0" indent="0">
              <a:buNone/>
            </a:pPr>
            <a:endParaRPr lang="en-US" sz="2800" dirty="0">
              <a:latin typeface="Cambria"/>
              <a:cs typeface="Cambria"/>
            </a:endParaRPr>
          </a:p>
        </p:txBody>
      </p:sp>
      <p:sp>
        <p:nvSpPr>
          <p:cNvPr id="3" name="TextBox 2"/>
          <p:cNvSpPr txBox="1"/>
          <p:nvPr/>
        </p:nvSpPr>
        <p:spPr>
          <a:xfrm>
            <a:off x="1101311" y="6350168"/>
            <a:ext cx="7342199" cy="1015663"/>
          </a:xfrm>
          <a:prstGeom prst="rect">
            <a:avLst/>
          </a:prstGeom>
          <a:noFill/>
        </p:spPr>
        <p:txBody>
          <a:bodyPr wrap="none" rtlCol="0">
            <a:spAutoFit/>
          </a:bodyPr>
          <a:lstStyle/>
          <a:p>
            <a:r>
              <a:rPr lang="en-US" sz="2000" b="1" dirty="0">
                <a:solidFill>
                  <a:srgbClr val="227868"/>
                </a:solidFill>
                <a:latin typeface="Cambria"/>
                <a:cs typeface="Cambria"/>
              </a:rPr>
              <a:t>FIRST YEAR EXPERIENCE…</a:t>
            </a:r>
            <a:r>
              <a:rPr lang="en-US" sz="2000" b="1" i="1" dirty="0">
                <a:solidFill>
                  <a:srgbClr val="227868"/>
                </a:solidFill>
                <a:latin typeface="Cambria"/>
                <a:cs typeface="Cambria"/>
              </a:rPr>
              <a:t>College success leads to life success</a:t>
            </a:r>
            <a:endParaRPr lang="en-US" sz="2000" dirty="0"/>
          </a:p>
          <a:p>
            <a:endParaRPr lang="en-US" sz="2000" dirty="0"/>
          </a:p>
          <a:p>
            <a:endParaRPr lang="en-US" sz="20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2904" y="3413688"/>
            <a:ext cx="2811332" cy="2936480"/>
          </a:xfrm>
          <a:prstGeom prst="rect">
            <a:avLst/>
          </a:prstGeom>
        </p:spPr>
      </p:pic>
    </p:spTree>
    <p:extLst>
      <p:ext uri="{BB962C8B-B14F-4D97-AF65-F5344CB8AC3E}">
        <p14:creationId xmlns:p14="http://schemas.microsoft.com/office/powerpoint/2010/main" val="3958777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821" y="6352068"/>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875821" y="886547"/>
            <a:ext cx="3920045" cy="1323439"/>
          </a:xfrm>
          <a:prstGeom prst="rect">
            <a:avLst/>
          </a:prstGeom>
          <a:noFill/>
        </p:spPr>
        <p:txBody>
          <a:bodyPr wrap="square" rtlCol="0">
            <a:spAutoFit/>
          </a:bodyPr>
          <a:lstStyle/>
          <a:p>
            <a:r>
              <a:rPr lang="en-US" sz="3200" b="1" dirty="0" smtClean="0">
                <a:solidFill>
                  <a:srgbClr val="2C7C9F"/>
                </a:solidFill>
                <a:latin typeface="Cambria"/>
                <a:cs typeface="Cambria"/>
              </a:rPr>
              <a:t>FYE is EXPANDING!</a:t>
            </a:r>
          </a:p>
          <a:p>
            <a:pPr marL="342900" indent="-342900"/>
            <a:endParaRPr lang="en-US" sz="2400" dirty="0" smtClean="0">
              <a:latin typeface="Cambria"/>
              <a:cs typeface="Cambria"/>
            </a:endParaRPr>
          </a:p>
          <a:p>
            <a:pPr marL="342900" indent="-342900"/>
            <a:endParaRPr lang="en-US" sz="2400" dirty="0" smtClean="0">
              <a:latin typeface="Cambria"/>
              <a:cs typeface="Cambria"/>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2414" y="513355"/>
            <a:ext cx="3452237" cy="1397673"/>
          </a:xfrm>
          <a:prstGeom prst="rect">
            <a:avLst/>
          </a:prstGeom>
          <a:effectLst>
            <a:glow rad="101600">
              <a:schemeClr val="accent4">
                <a:alpha val="75000"/>
              </a:schemeClr>
            </a:glo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419" y="2756490"/>
            <a:ext cx="8145853" cy="2877313"/>
          </a:xfrm>
          <a:prstGeom prst="rect">
            <a:avLst/>
          </a:prstGeom>
          <a:effectLst>
            <a:glow rad="101600">
              <a:schemeClr val="accent1">
                <a:alpha val="75000"/>
              </a:schemeClr>
            </a:glow>
          </a:effectLst>
        </p:spPr>
      </p:pic>
      <p:sp>
        <p:nvSpPr>
          <p:cNvPr id="8" name="TextBox 7"/>
          <p:cNvSpPr txBox="1"/>
          <p:nvPr/>
        </p:nvSpPr>
        <p:spPr>
          <a:xfrm flipH="1">
            <a:off x="5885204" y="1918203"/>
            <a:ext cx="2616301" cy="523220"/>
          </a:xfrm>
          <a:prstGeom prst="rect">
            <a:avLst/>
          </a:prstGeom>
          <a:noFill/>
        </p:spPr>
        <p:txBody>
          <a:bodyPr wrap="square" rtlCol="0">
            <a:spAutoFit/>
          </a:bodyPr>
          <a:lstStyle/>
          <a:p>
            <a:pPr algn="ctr"/>
            <a:r>
              <a:rPr lang="en-US" sz="2800" dirty="0" smtClean="0"/>
              <a:t>2013-14</a:t>
            </a:r>
            <a:endParaRPr lang="en-US" sz="2800" dirty="0"/>
          </a:p>
        </p:txBody>
      </p:sp>
      <p:sp>
        <p:nvSpPr>
          <p:cNvPr id="9" name="TextBox 8"/>
          <p:cNvSpPr txBox="1"/>
          <p:nvPr/>
        </p:nvSpPr>
        <p:spPr>
          <a:xfrm flipH="1">
            <a:off x="3268903" y="5722952"/>
            <a:ext cx="2616301" cy="523220"/>
          </a:xfrm>
          <a:prstGeom prst="rect">
            <a:avLst/>
          </a:prstGeom>
          <a:noFill/>
        </p:spPr>
        <p:txBody>
          <a:bodyPr wrap="square" rtlCol="0">
            <a:spAutoFit/>
          </a:bodyPr>
          <a:lstStyle/>
          <a:p>
            <a:pPr algn="ctr"/>
            <a:r>
              <a:rPr lang="en-US" sz="2800" dirty="0" smtClean="0"/>
              <a:t>2015-16</a:t>
            </a:r>
            <a:endParaRPr lang="en-US" sz="2800" dirty="0"/>
          </a:p>
        </p:txBody>
      </p:sp>
    </p:spTree>
    <p:extLst>
      <p:ext uri="{BB962C8B-B14F-4D97-AF65-F5344CB8AC3E}">
        <p14:creationId xmlns:p14="http://schemas.microsoft.com/office/powerpoint/2010/main" val="367311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821" y="6352068"/>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2926011" y="729566"/>
            <a:ext cx="3920045" cy="1323439"/>
          </a:xfrm>
          <a:prstGeom prst="rect">
            <a:avLst/>
          </a:prstGeom>
          <a:noFill/>
        </p:spPr>
        <p:txBody>
          <a:bodyPr wrap="square" rtlCol="0">
            <a:spAutoFit/>
          </a:bodyPr>
          <a:lstStyle/>
          <a:p>
            <a:r>
              <a:rPr lang="en-US" sz="3200" b="1" dirty="0" smtClean="0">
                <a:latin typeface="Cambria"/>
                <a:cs typeface="Cambria"/>
              </a:rPr>
              <a:t>FYE is EXPANDING!</a:t>
            </a:r>
          </a:p>
          <a:p>
            <a:pPr marL="342900" indent="-342900"/>
            <a:endParaRPr lang="en-US" sz="2400" dirty="0" smtClean="0">
              <a:latin typeface="Cambria"/>
              <a:cs typeface="Cambria"/>
            </a:endParaRPr>
          </a:p>
          <a:p>
            <a:pPr marL="342900" indent="-342900"/>
            <a:endParaRPr lang="en-US" sz="2400" dirty="0" smtClean="0">
              <a:latin typeface="Cambria"/>
              <a:cs typeface="Cambria"/>
            </a:endParaRPr>
          </a:p>
        </p:txBody>
      </p:sp>
      <p:graphicFrame>
        <p:nvGraphicFramePr>
          <p:cNvPr id="3" name="Table 2"/>
          <p:cNvGraphicFramePr>
            <a:graphicFrameLocks noGrp="1"/>
          </p:cNvGraphicFramePr>
          <p:nvPr>
            <p:extLst>
              <p:ext uri="{D42A27DB-BD31-4B8C-83A1-F6EECF244321}">
                <p14:modId xmlns:p14="http://schemas.microsoft.com/office/powerpoint/2010/main" val="470625489"/>
              </p:ext>
            </p:extLst>
          </p:nvPr>
        </p:nvGraphicFramePr>
        <p:xfrm>
          <a:off x="433201" y="1560243"/>
          <a:ext cx="8457279" cy="3571240"/>
        </p:xfrm>
        <a:graphic>
          <a:graphicData uri="http://schemas.openxmlformats.org/drawingml/2006/table">
            <a:tbl>
              <a:tblPr firstRow="1" bandRow="1">
                <a:tableStyleId>{5C22544A-7EE6-4342-B048-85BDC9FD1C3A}</a:tableStyleId>
              </a:tblPr>
              <a:tblGrid>
                <a:gridCol w="1831263">
                  <a:extLst>
                    <a:ext uri="{9D8B030D-6E8A-4147-A177-3AD203B41FA5}">
                      <a16:colId xmlns:a16="http://schemas.microsoft.com/office/drawing/2014/main" val="20000"/>
                    </a:ext>
                  </a:extLst>
                </a:gridCol>
                <a:gridCol w="1969098">
                  <a:extLst>
                    <a:ext uri="{9D8B030D-6E8A-4147-A177-3AD203B41FA5}">
                      <a16:colId xmlns:a16="http://schemas.microsoft.com/office/drawing/2014/main" val="20001"/>
                    </a:ext>
                  </a:extLst>
                </a:gridCol>
                <a:gridCol w="4656918">
                  <a:extLst>
                    <a:ext uri="{9D8B030D-6E8A-4147-A177-3AD203B41FA5}">
                      <a16:colId xmlns:a16="http://schemas.microsoft.com/office/drawing/2014/main" val="20002"/>
                    </a:ext>
                  </a:extLst>
                </a:gridCol>
              </a:tblGrid>
              <a:tr h="370840">
                <a:tc>
                  <a:txBody>
                    <a:bodyPr/>
                    <a:lstStyle/>
                    <a:p>
                      <a:r>
                        <a:rPr lang="en-US" dirty="0" smtClean="0"/>
                        <a:t>YEAR</a:t>
                      </a:r>
                      <a:endParaRPr lang="en-US" dirty="0"/>
                    </a:p>
                  </a:txBody>
                  <a:tcPr/>
                </a:tc>
                <a:tc>
                  <a:txBody>
                    <a:bodyPr/>
                    <a:lstStyle/>
                    <a:p>
                      <a:pPr algn="ctr"/>
                      <a:r>
                        <a:rPr lang="en-US" sz="1600" dirty="0" smtClean="0"/>
                        <a:t># OF STUDENTS</a:t>
                      </a:r>
                      <a:endParaRPr lang="en-US" sz="1600" dirty="0"/>
                    </a:p>
                  </a:txBody>
                  <a:tcPr/>
                </a:tc>
                <a:tc>
                  <a:txBody>
                    <a:bodyPr/>
                    <a:lstStyle/>
                    <a:p>
                      <a:pPr algn="ctr"/>
                      <a:r>
                        <a:rPr lang="en-US" sz="1600" dirty="0" smtClean="0"/>
                        <a:t># OF INSTRUCTORS</a:t>
                      </a:r>
                      <a:endParaRPr lang="en-US" sz="1600" dirty="0"/>
                    </a:p>
                  </a:txBody>
                  <a:tcPr/>
                </a:tc>
                <a:extLst>
                  <a:ext uri="{0D108BD9-81ED-4DB2-BD59-A6C34878D82A}">
                    <a16:rowId xmlns:a16="http://schemas.microsoft.com/office/drawing/2014/main" val="10000"/>
                  </a:ext>
                </a:extLst>
              </a:tr>
              <a:tr h="370840">
                <a:tc>
                  <a:txBody>
                    <a:bodyPr/>
                    <a:lstStyle/>
                    <a:p>
                      <a:r>
                        <a:rPr lang="en-US" sz="2200" dirty="0" smtClean="0"/>
                        <a:t>2008 – 2013</a:t>
                      </a:r>
                      <a:endParaRPr lang="en-US" sz="2200" dirty="0"/>
                    </a:p>
                  </a:txBody>
                  <a:tcPr/>
                </a:tc>
                <a:tc>
                  <a:txBody>
                    <a:bodyPr/>
                    <a:lstStyle/>
                    <a:p>
                      <a:pPr algn="ctr"/>
                      <a:r>
                        <a:rPr lang="en-US" sz="2400" dirty="0" smtClean="0"/>
                        <a:t>30</a:t>
                      </a:r>
                      <a:endParaRPr lang="en-US" sz="2400" dirty="0"/>
                    </a:p>
                  </a:txBody>
                  <a:tcPr/>
                </a:tc>
                <a:tc>
                  <a:txBody>
                    <a:bodyPr/>
                    <a:lstStyle/>
                    <a:p>
                      <a:pPr algn="ctr"/>
                      <a:r>
                        <a:rPr lang="en-US" sz="2400" dirty="0" smtClean="0"/>
                        <a:t>4 </a:t>
                      </a:r>
                    </a:p>
                    <a:p>
                      <a:pPr algn="ctr"/>
                      <a:r>
                        <a:rPr lang="en-US" dirty="0" smtClean="0"/>
                        <a:t>Math,</a:t>
                      </a:r>
                      <a:r>
                        <a:rPr lang="en-US" baseline="0" dirty="0" smtClean="0"/>
                        <a:t> English, Reading &amp; Counseling</a:t>
                      </a:r>
                      <a:endParaRPr lang="en-US" dirty="0"/>
                    </a:p>
                  </a:txBody>
                  <a:tcPr/>
                </a:tc>
                <a:extLst>
                  <a:ext uri="{0D108BD9-81ED-4DB2-BD59-A6C34878D82A}">
                    <a16:rowId xmlns:a16="http://schemas.microsoft.com/office/drawing/2014/main" val="10001"/>
                  </a:ext>
                </a:extLst>
              </a:tr>
              <a:tr h="370840">
                <a:tc>
                  <a:txBody>
                    <a:bodyPr/>
                    <a:lstStyle/>
                    <a:p>
                      <a:pPr algn="ctr"/>
                      <a:r>
                        <a:rPr lang="en-US" sz="2400" dirty="0" smtClean="0"/>
                        <a:t>2014</a:t>
                      </a:r>
                      <a:endParaRPr lang="en-US" sz="2400" dirty="0"/>
                    </a:p>
                  </a:txBody>
                  <a:tcPr/>
                </a:tc>
                <a:tc>
                  <a:txBody>
                    <a:bodyPr/>
                    <a:lstStyle/>
                    <a:p>
                      <a:pPr algn="ctr"/>
                      <a:r>
                        <a:rPr lang="en-US" sz="2400" dirty="0" smtClean="0"/>
                        <a:t>60</a:t>
                      </a:r>
                      <a:endParaRPr lang="en-US" sz="2400" dirty="0"/>
                    </a:p>
                  </a:txBody>
                  <a:tcPr/>
                </a:tc>
                <a:tc>
                  <a:txBody>
                    <a:bodyPr/>
                    <a:lstStyle/>
                    <a:p>
                      <a:pPr algn="ctr"/>
                      <a:r>
                        <a:rPr lang="en-US" sz="2400" dirty="0" smtClean="0"/>
                        <a:t>3</a:t>
                      </a:r>
                    </a:p>
                    <a:p>
                      <a:pPr algn="ctr"/>
                      <a:r>
                        <a:rPr lang="en-US" dirty="0" smtClean="0"/>
                        <a:t>Math,</a:t>
                      </a:r>
                      <a:r>
                        <a:rPr lang="en-US" baseline="0" dirty="0" smtClean="0"/>
                        <a:t> English &amp; Counseling</a:t>
                      </a:r>
                      <a:endParaRPr lang="en-US" dirty="0"/>
                    </a:p>
                  </a:txBody>
                  <a:tcPr/>
                </a:tc>
                <a:extLst>
                  <a:ext uri="{0D108BD9-81ED-4DB2-BD59-A6C34878D82A}">
                    <a16:rowId xmlns:a16="http://schemas.microsoft.com/office/drawing/2014/main" val="10002"/>
                  </a:ext>
                </a:extLst>
              </a:tr>
              <a:tr h="370840">
                <a:tc>
                  <a:txBody>
                    <a:bodyPr/>
                    <a:lstStyle/>
                    <a:p>
                      <a:pPr algn="ctr"/>
                      <a:r>
                        <a:rPr lang="en-US" sz="2400" dirty="0" smtClean="0"/>
                        <a:t>2015</a:t>
                      </a:r>
                      <a:endParaRPr lang="en-US" sz="2400" dirty="0"/>
                    </a:p>
                  </a:txBody>
                  <a:tcPr/>
                </a:tc>
                <a:tc>
                  <a:txBody>
                    <a:bodyPr/>
                    <a:lstStyle/>
                    <a:p>
                      <a:pPr algn="ctr"/>
                      <a:r>
                        <a:rPr lang="en-US" sz="2400" smtClean="0"/>
                        <a:t>87</a:t>
                      </a:r>
                      <a:endParaRPr lang="en-US" sz="2400" dirty="0"/>
                    </a:p>
                  </a:txBody>
                  <a:tcPr/>
                </a:tc>
                <a:tc>
                  <a:txBody>
                    <a:bodyPr/>
                    <a:lstStyle/>
                    <a:p>
                      <a:pPr algn="ctr"/>
                      <a:r>
                        <a:rPr lang="en-US" sz="2400" dirty="0" smtClean="0"/>
                        <a:t>7</a:t>
                      </a:r>
                    </a:p>
                    <a:p>
                      <a:pPr algn="ctr"/>
                      <a:r>
                        <a:rPr lang="en-US" dirty="0" smtClean="0"/>
                        <a:t>2</a:t>
                      </a:r>
                      <a:r>
                        <a:rPr lang="en-US" baseline="0" dirty="0" smtClean="0"/>
                        <a:t> Math, 2 English, 2 Counseling, 1 Business</a:t>
                      </a:r>
                      <a:endParaRPr lang="en-US" dirty="0"/>
                    </a:p>
                  </a:txBody>
                  <a:tcPr/>
                </a:tc>
                <a:extLst>
                  <a:ext uri="{0D108BD9-81ED-4DB2-BD59-A6C34878D82A}">
                    <a16:rowId xmlns:a16="http://schemas.microsoft.com/office/drawing/2014/main" val="10003"/>
                  </a:ext>
                </a:extLst>
              </a:tr>
              <a:tr h="370840">
                <a:tc>
                  <a:txBody>
                    <a:bodyPr/>
                    <a:lstStyle/>
                    <a:p>
                      <a:pPr algn="ctr"/>
                      <a:r>
                        <a:rPr lang="en-US" sz="2400" dirty="0" smtClean="0"/>
                        <a:t>2016</a:t>
                      </a:r>
                      <a:r>
                        <a:rPr lang="en-US" dirty="0" smtClean="0"/>
                        <a:t> (planned)</a:t>
                      </a:r>
                      <a:endParaRPr lang="en-US" dirty="0"/>
                    </a:p>
                  </a:txBody>
                  <a:tcPr/>
                </a:tc>
                <a:tc>
                  <a:txBody>
                    <a:bodyPr/>
                    <a:lstStyle/>
                    <a:p>
                      <a:pPr algn="ctr"/>
                      <a:r>
                        <a:rPr lang="en-US" sz="2400" dirty="0" smtClean="0"/>
                        <a:t>110</a:t>
                      </a:r>
                      <a:r>
                        <a:rPr lang="en-US" baseline="0" dirty="0" smtClean="0"/>
                        <a:t> (</a:t>
                      </a:r>
                      <a:r>
                        <a:rPr lang="en-US" baseline="0" dirty="0" err="1" smtClean="0"/>
                        <a:t>approx</a:t>
                      </a:r>
                      <a:r>
                        <a:rPr lang="en-US" baseline="0" dirty="0" smtClean="0"/>
                        <a:t>)</a:t>
                      </a:r>
                      <a:endParaRPr lang="en-US" dirty="0"/>
                    </a:p>
                  </a:txBody>
                  <a:tcPr/>
                </a:tc>
                <a:tc>
                  <a:txBody>
                    <a:bodyPr/>
                    <a:lstStyle/>
                    <a:p>
                      <a:pPr algn="ctr"/>
                      <a:r>
                        <a:rPr lang="en-US" sz="2400" dirty="0" smtClean="0"/>
                        <a:t>9</a:t>
                      </a:r>
                    </a:p>
                    <a:p>
                      <a:pPr algn="ctr"/>
                      <a:r>
                        <a:rPr lang="en-US" dirty="0" smtClean="0"/>
                        <a:t>3 Math, 1 English,</a:t>
                      </a:r>
                      <a:r>
                        <a:rPr lang="en-US" baseline="0" dirty="0" smtClean="0"/>
                        <a:t> 2 Counseling, 1 Business, 1 Communications, 1 Biology</a:t>
                      </a:r>
                      <a:endParaRPr lang="en-US"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821" y="6352068"/>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403664" y="151393"/>
            <a:ext cx="8592002" cy="1692771"/>
          </a:xfrm>
          <a:prstGeom prst="rect">
            <a:avLst/>
          </a:prstGeom>
          <a:noFill/>
        </p:spPr>
        <p:txBody>
          <a:bodyPr wrap="square" rtlCol="0">
            <a:spAutoFit/>
          </a:bodyPr>
          <a:lstStyle/>
          <a:p>
            <a:pPr algn="ctr"/>
            <a:r>
              <a:rPr lang="en-US" sz="3200" b="1" dirty="0" smtClean="0">
                <a:solidFill>
                  <a:srgbClr val="2C7C9F"/>
                </a:solidFill>
                <a:latin typeface="Cambria"/>
                <a:cs typeface="Cambria"/>
              </a:rPr>
              <a:t>FYE CLASS STRUCTURE</a:t>
            </a:r>
          </a:p>
          <a:p>
            <a:pPr algn="ctr"/>
            <a:r>
              <a:rPr lang="en-US" sz="2400" b="1" i="1" dirty="0" smtClean="0">
                <a:solidFill>
                  <a:srgbClr val="2C7C9F"/>
                </a:solidFill>
                <a:latin typeface="Cambria"/>
                <a:cs typeface="Cambria"/>
              </a:rPr>
              <a:t>Adding More Options for Students</a:t>
            </a:r>
          </a:p>
          <a:p>
            <a:pPr marL="342900" indent="-342900" algn="ctr"/>
            <a:endParaRPr lang="en-US" sz="2400" dirty="0" smtClean="0">
              <a:latin typeface="Cambria"/>
              <a:cs typeface="Cambria"/>
            </a:endParaRPr>
          </a:p>
          <a:p>
            <a:pPr marL="342900" indent="-342900" algn="ctr"/>
            <a:endParaRPr lang="en-US" sz="2400" dirty="0" smtClean="0">
              <a:latin typeface="Cambria"/>
              <a:cs typeface="Cambria"/>
            </a:endParaRPr>
          </a:p>
        </p:txBody>
      </p:sp>
      <p:graphicFrame>
        <p:nvGraphicFramePr>
          <p:cNvPr id="3" name="Table 2"/>
          <p:cNvGraphicFramePr>
            <a:graphicFrameLocks noGrp="1"/>
          </p:cNvGraphicFramePr>
          <p:nvPr>
            <p:extLst>
              <p:ext uri="{D42A27DB-BD31-4B8C-83A1-F6EECF244321}">
                <p14:modId xmlns:p14="http://schemas.microsoft.com/office/powerpoint/2010/main" val="2310902262"/>
              </p:ext>
            </p:extLst>
          </p:nvPr>
        </p:nvGraphicFramePr>
        <p:xfrm>
          <a:off x="221390" y="1369019"/>
          <a:ext cx="8727182" cy="4480560"/>
        </p:xfrm>
        <a:graphic>
          <a:graphicData uri="http://schemas.openxmlformats.org/drawingml/2006/table">
            <a:tbl>
              <a:tblPr bandRow="1">
                <a:tableStyleId>{5C22544A-7EE6-4342-B048-85BDC9FD1C3A}</a:tableStyleId>
              </a:tblPr>
              <a:tblGrid>
                <a:gridCol w="1689557">
                  <a:extLst>
                    <a:ext uri="{9D8B030D-6E8A-4147-A177-3AD203B41FA5}">
                      <a16:colId xmlns:a16="http://schemas.microsoft.com/office/drawing/2014/main" val="20000"/>
                    </a:ext>
                  </a:extLst>
                </a:gridCol>
                <a:gridCol w="7037625">
                  <a:extLst>
                    <a:ext uri="{9D8B030D-6E8A-4147-A177-3AD203B41FA5}">
                      <a16:colId xmlns:a16="http://schemas.microsoft.com/office/drawing/2014/main" val="20001"/>
                    </a:ext>
                  </a:extLst>
                </a:gridCol>
              </a:tblGrid>
              <a:tr h="4751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3"/>
                          </a:solidFill>
                        </a:rPr>
                        <a:t>2008 – 2013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All students took the same Math,</a:t>
                      </a:r>
                      <a:r>
                        <a:rPr lang="en-US" sz="1800" baseline="0" dirty="0" smtClean="0"/>
                        <a:t> English, and Reading classes in Fall and Spring. Students only took Counseling in Fall.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extLst>
                  <a:ext uri="{0D108BD9-81ED-4DB2-BD59-A6C34878D82A}">
                    <a16:rowId xmlns:a16="http://schemas.microsoft.com/office/drawing/2014/main" val="10000"/>
                  </a:ext>
                </a:extLst>
              </a:tr>
              <a:tr h="4751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E2751D"/>
                          </a:solidFill>
                        </a:rPr>
                        <a:t>2014/15</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Students chose between Math or English. Allowed more flexibility for students, and allowed program to expand. All students took Counseling both semesters.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extLst>
                  <a:ext uri="{0D108BD9-81ED-4DB2-BD59-A6C34878D82A}">
                    <a16:rowId xmlns:a16="http://schemas.microsoft.com/office/drawing/2014/main" val="10001"/>
                  </a:ext>
                </a:extLst>
              </a:tr>
              <a:tr h="475145">
                <a:tc>
                  <a:txBody>
                    <a:bodyPr/>
                    <a:lstStyle/>
                    <a:p>
                      <a:r>
                        <a:rPr lang="en-US" sz="1800" b="1" dirty="0" smtClean="0">
                          <a:solidFill>
                            <a:srgbClr val="E2751D"/>
                          </a:solidFill>
                        </a:rPr>
                        <a:t>2015/16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Students chose between two Math and two English classes. Students have the option of Business 51 in Spring. Allowed more flexibility and more options for students. Students continue to take Counseling both semesters</a:t>
                      </a:r>
                      <a:endParaRPr 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extLst>
                  <a:ext uri="{0D108BD9-81ED-4DB2-BD59-A6C34878D82A}">
                    <a16:rowId xmlns:a16="http://schemas.microsoft.com/office/drawing/2014/main" val="10002"/>
                  </a:ext>
                </a:extLst>
              </a:tr>
              <a:tr h="475145">
                <a:tc>
                  <a:txBody>
                    <a:bodyPr/>
                    <a:lstStyle/>
                    <a:p>
                      <a:r>
                        <a:rPr lang="en-US" b="1" dirty="0" smtClean="0">
                          <a:solidFill>
                            <a:schemeClr val="accent3"/>
                          </a:solidFill>
                        </a:rPr>
                        <a:t>2016/17 </a:t>
                      </a:r>
                      <a:r>
                        <a:rPr lang="en-US" dirty="0" smtClean="0">
                          <a:solidFill>
                            <a:schemeClr val="accent3"/>
                          </a:solidFill>
                        </a:rPr>
                        <a:t>(planned)</a:t>
                      </a:r>
                      <a:endParaRPr lang="en-US" dirty="0">
                        <a:solidFill>
                          <a:schemeClr val="accent3"/>
                        </a:solidFill>
                      </a:endParaRPr>
                    </a:p>
                  </a:txBody>
                  <a:tcPr/>
                </a:tc>
                <a:tc>
                  <a:txBody>
                    <a:bodyPr/>
                    <a:lstStyle/>
                    <a:p>
                      <a:r>
                        <a:rPr lang="en-US" dirty="0" smtClean="0"/>
                        <a:t>Similar </a:t>
                      </a:r>
                      <a:r>
                        <a:rPr lang="en-US" baseline="0" dirty="0" smtClean="0"/>
                        <a:t>structure as 15/16 with options of Business, Biology, and Communications in Spring semester.</a:t>
                      </a:r>
                    </a:p>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8054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640" y="6319523"/>
            <a:ext cx="7625685" cy="400110"/>
          </a:xfrm>
          <a:prstGeom prst="rect">
            <a:avLst/>
          </a:prstGeom>
        </p:spPr>
        <p:txBody>
          <a:bodyPr wrap="square">
            <a:spAutoFit/>
          </a:bodyPr>
          <a:lstStyle/>
          <a:p>
            <a:r>
              <a:rPr lang="en-US" sz="2000" b="1" dirty="0" smtClean="0">
                <a:solidFill>
                  <a:srgbClr val="227868"/>
                </a:solidFill>
                <a:latin typeface="Cambria"/>
                <a:cs typeface="Cambria"/>
              </a:rPr>
              <a:t>FIRST YEAR EXPERIENCE…</a:t>
            </a:r>
            <a:r>
              <a:rPr lang="en-US" sz="2000" b="1" i="1" dirty="0" smtClean="0">
                <a:solidFill>
                  <a:srgbClr val="227868"/>
                </a:solidFill>
                <a:latin typeface="Cambria"/>
                <a:cs typeface="Cambria"/>
              </a:rPr>
              <a:t>College success leads to life success</a:t>
            </a:r>
            <a:endParaRPr lang="en-US" sz="2000" dirty="0"/>
          </a:p>
        </p:txBody>
      </p:sp>
      <p:sp>
        <p:nvSpPr>
          <p:cNvPr id="4" name="TextBox 3"/>
          <p:cNvSpPr txBox="1"/>
          <p:nvPr/>
        </p:nvSpPr>
        <p:spPr>
          <a:xfrm>
            <a:off x="343222" y="974941"/>
            <a:ext cx="8489018" cy="4893647"/>
          </a:xfrm>
          <a:prstGeom prst="rect">
            <a:avLst/>
          </a:prstGeom>
          <a:noFill/>
        </p:spPr>
        <p:txBody>
          <a:bodyPr wrap="square" rtlCol="0">
            <a:spAutoFit/>
          </a:bodyPr>
          <a:lstStyle/>
          <a:p>
            <a:pPr marL="400050"/>
            <a:endParaRPr lang="en-US" sz="2400" b="1" dirty="0" smtClean="0">
              <a:latin typeface="Cambria"/>
              <a:cs typeface="Cambria"/>
            </a:endParaRPr>
          </a:p>
          <a:p>
            <a:pPr marL="342900" indent="-342900">
              <a:buFont typeface="Wingdings" charset="2"/>
              <a:buChar char="v"/>
            </a:pPr>
            <a:r>
              <a:rPr lang="en-US" sz="2400" dirty="0" smtClean="0">
                <a:latin typeface="Cambria"/>
                <a:cs typeface="Cambria"/>
              </a:rPr>
              <a:t>During the first four years, students were recruited via phone call and counselor referral, based on Placement Test Results</a:t>
            </a:r>
          </a:p>
          <a:p>
            <a:pPr marL="342900" indent="-342900">
              <a:buFont typeface="Wingdings" charset="2"/>
              <a:buChar char="v"/>
            </a:pPr>
            <a:endParaRPr lang="en-US" sz="2400" dirty="0" smtClean="0">
              <a:latin typeface="Cambria"/>
              <a:cs typeface="Cambria"/>
            </a:endParaRPr>
          </a:p>
          <a:p>
            <a:pPr marL="342900" indent="-342900">
              <a:buFont typeface="Wingdings" charset="2"/>
              <a:buChar char="v"/>
            </a:pPr>
            <a:r>
              <a:rPr lang="en-US" sz="2400" dirty="0" smtClean="0">
                <a:latin typeface="Cambria"/>
                <a:cs typeface="Cambria"/>
              </a:rPr>
              <a:t>The last four years, students were recruited through</a:t>
            </a:r>
          </a:p>
          <a:p>
            <a:pPr marL="857250" lvl="1" indent="-400050">
              <a:buFont typeface="Courier New"/>
              <a:buChar char="o"/>
            </a:pPr>
            <a:r>
              <a:rPr lang="en-US" sz="2400" dirty="0" smtClean="0">
                <a:latin typeface="Cambria"/>
                <a:cs typeface="Cambria"/>
              </a:rPr>
              <a:t>Early Admissions events</a:t>
            </a:r>
          </a:p>
          <a:p>
            <a:pPr marL="857250" lvl="1" indent="-400050">
              <a:buFont typeface="Courier New"/>
              <a:buChar char="o"/>
            </a:pPr>
            <a:r>
              <a:rPr lang="en-US" sz="2400" dirty="0" smtClean="0">
                <a:latin typeface="Cambria"/>
                <a:cs typeface="Cambria"/>
              </a:rPr>
              <a:t>Summer Orientation classes</a:t>
            </a:r>
          </a:p>
          <a:p>
            <a:pPr marL="857250" lvl="1" indent="-400050">
              <a:buFont typeface="Courier New"/>
              <a:buChar char="o"/>
            </a:pPr>
            <a:r>
              <a:rPr lang="en-US" sz="2400" dirty="0" smtClean="0">
                <a:latin typeface="Cambria"/>
                <a:cs typeface="Cambria"/>
              </a:rPr>
              <a:t>Counselor referral</a:t>
            </a:r>
          </a:p>
          <a:p>
            <a:pPr lvl="1"/>
            <a:endParaRPr lang="en-US" sz="2400" dirty="0" smtClean="0">
              <a:latin typeface="Cambria"/>
              <a:cs typeface="Cambria"/>
            </a:endParaRPr>
          </a:p>
          <a:p>
            <a:pPr marL="346075" lvl="1" indent="-342900">
              <a:buFont typeface="Wingdings" charset="2"/>
              <a:buChar char="v"/>
            </a:pPr>
            <a:r>
              <a:rPr lang="en-US" sz="2400" dirty="0" smtClean="0">
                <a:latin typeface="Cambria"/>
                <a:cs typeface="Cambria"/>
              </a:rPr>
              <a:t>The last three years, FYE student “Recruitment Leaders” have collaborated with the FYE Coordinator to recruit students</a:t>
            </a:r>
            <a:endParaRPr lang="en-US" sz="2400" dirty="0">
              <a:latin typeface="Cambria"/>
              <a:cs typeface="Cambria"/>
            </a:endParaRPr>
          </a:p>
        </p:txBody>
      </p:sp>
      <p:sp>
        <p:nvSpPr>
          <p:cNvPr id="3" name="TextBox 2"/>
          <p:cNvSpPr txBox="1"/>
          <p:nvPr/>
        </p:nvSpPr>
        <p:spPr>
          <a:xfrm>
            <a:off x="1988789" y="298825"/>
            <a:ext cx="5048505" cy="1261884"/>
          </a:xfrm>
          <a:prstGeom prst="rect">
            <a:avLst/>
          </a:prstGeom>
          <a:noFill/>
        </p:spPr>
        <p:txBody>
          <a:bodyPr wrap="square" rtlCol="0">
            <a:spAutoFit/>
          </a:bodyPr>
          <a:lstStyle/>
          <a:p>
            <a:pPr algn="ctr"/>
            <a:r>
              <a:rPr lang="en-US" sz="2800" b="1" dirty="0" smtClean="0">
                <a:solidFill>
                  <a:srgbClr val="2C7C9F"/>
                </a:solidFill>
                <a:latin typeface="Cambria"/>
                <a:cs typeface="Cambria"/>
              </a:rPr>
              <a:t>STUDENT RECRUITMENT</a:t>
            </a:r>
          </a:p>
          <a:p>
            <a:pPr algn="ctr"/>
            <a:r>
              <a:rPr lang="en-US" sz="2000" b="1" i="1" dirty="0" smtClean="0">
                <a:solidFill>
                  <a:srgbClr val="2C7C9F"/>
                </a:solidFill>
                <a:latin typeface="Cambria"/>
                <a:cs typeface="Cambria"/>
              </a:rPr>
              <a:t>Students choose to be in FYE</a:t>
            </a:r>
          </a:p>
          <a:p>
            <a:endParaRPr lang="en-US" sz="2800"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1380</TotalTime>
  <Words>1652</Words>
  <Application>Microsoft Office PowerPoint</Application>
  <PresentationFormat>On-screen Show (4:3)</PresentationFormat>
  <Paragraphs>211</Paragraphs>
  <Slides>20</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Lucida Grande</vt:lpstr>
      <vt:lpstr>Arial</vt:lpstr>
      <vt:lpstr>Calibri</vt:lpstr>
      <vt:lpstr>Cambria</vt:lpstr>
      <vt:lpstr>Courier New</vt:lpstr>
      <vt:lpstr>Georgia</vt:lpstr>
      <vt:lpstr>Wingdings</vt:lpstr>
      <vt:lpstr>Wingdings 2</vt:lpstr>
      <vt:lpstr>Civic</vt:lpstr>
      <vt:lpstr>Worksheet</vt:lpstr>
      <vt:lpstr> FYE at West Valley College:  A Growing Collaboration Between Student Services and Instruction  </vt:lpstr>
      <vt:lpstr>Plan for Today’s Workshop</vt:lpstr>
      <vt:lpstr> First Year Experience College success leads to life success! </vt:lpstr>
      <vt:lpstr>Goals of First Year Experience Program</vt:lpstr>
      <vt:lpstr>Rationale for FYE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your experiences with students?</vt:lpstr>
      <vt:lpstr>PowerPoint Presentation</vt:lpstr>
      <vt:lpstr>PowerPoint Presentation</vt:lpstr>
      <vt:lpstr>PowerPoint Presentation</vt:lpstr>
      <vt:lpstr>PowerPoint Presentation</vt:lpstr>
      <vt:lpstr>Challenges we’ve faced</vt:lpstr>
      <vt:lpstr>PowerPoint Presentation</vt:lpstr>
      <vt:lpstr>FIRST YEAR EXPERIENCE College success leads to life success</vt:lpstr>
    </vt:vector>
  </TitlesOfParts>
  <Company>West Valley Mission Community College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Year Experience</dc:title>
  <dc:creator>Gretchen Ehlers</dc:creator>
  <cp:lastModifiedBy>Kyoko Hatano</cp:lastModifiedBy>
  <cp:revision>67</cp:revision>
  <cp:lastPrinted>2015-11-17T19:33:34Z</cp:lastPrinted>
  <dcterms:created xsi:type="dcterms:W3CDTF">2016-01-20T18:10:14Z</dcterms:created>
  <dcterms:modified xsi:type="dcterms:W3CDTF">2016-01-25T18:07:42Z</dcterms:modified>
</cp:coreProperties>
</file>