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21"/>
  </p:notesMasterIdLst>
  <p:sldIdLst>
    <p:sldId id="282" r:id="rId2"/>
    <p:sldId id="283" r:id="rId3"/>
    <p:sldId id="284" r:id="rId4"/>
    <p:sldId id="263" r:id="rId5"/>
    <p:sldId id="285" r:id="rId6"/>
    <p:sldId id="274" r:id="rId7"/>
    <p:sldId id="273" r:id="rId8"/>
    <p:sldId id="267" r:id="rId9"/>
    <p:sldId id="268" r:id="rId10"/>
    <p:sldId id="289" r:id="rId11"/>
    <p:sldId id="281" r:id="rId12"/>
    <p:sldId id="275" r:id="rId13"/>
    <p:sldId id="276" r:id="rId14"/>
    <p:sldId id="269" r:id="rId15"/>
    <p:sldId id="279" r:id="rId16"/>
    <p:sldId id="286" r:id="rId17"/>
    <p:sldId id="272" r:id="rId18"/>
    <p:sldId id="287" r:id="rId19"/>
    <p:sldId id="28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8889" autoAdjust="0"/>
    <p:restoredTop sz="86493" autoAdjust="0"/>
  </p:normalViewPr>
  <p:slideViewPr>
    <p:cSldViewPr>
      <p:cViewPr varScale="1">
        <p:scale>
          <a:sx n="86" d="100"/>
          <a:sy n="86" d="100"/>
        </p:scale>
        <p:origin x="120" y="480"/>
      </p:cViewPr>
      <p:guideLst>
        <p:guide orient="horz" pos="2160"/>
        <p:guide pos="2880"/>
      </p:guideLst>
    </p:cSldViewPr>
  </p:slideViewPr>
  <p:outlineViewPr>
    <p:cViewPr>
      <p:scale>
        <a:sx n="33" d="100"/>
        <a:sy n="33" d="100"/>
      </p:scale>
      <p:origin x="0" y="904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E05BA3-7290-D545-A123-A1FA78EB5C83}" type="datetimeFigureOut">
              <a:rPr lang="en-US" smtClean="0"/>
              <a:t>4/20/2017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7D8084-C6B6-C34C-B1FC-2043FB85B52F}" type="slidenum">
              <a:rPr lang="en-US" smtClean="0"/>
              <a:t>‹#›</a:t>
            </a:fld>
            <a:endParaRPr lang="en-US"/>
          </a:p>
        </p:txBody>
      </p:sp>
    </p:spTree>
    <p:extLst>
      <p:ext uri="{BB962C8B-B14F-4D97-AF65-F5344CB8AC3E}">
        <p14:creationId xmlns:p14="http://schemas.microsoft.com/office/powerpoint/2010/main" val="1487222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7D8084-C6B6-C34C-B1FC-2043FB85B52F}" type="slidenum">
              <a:rPr lang="en-US" smtClean="0"/>
              <a:t>11</a:t>
            </a:fld>
            <a:endParaRPr lang="en-US"/>
          </a:p>
        </p:txBody>
      </p:sp>
    </p:spTree>
    <p:extLst>
      <p:ext uri="{BB962C8B-B14F-4D97-AF65-F5344CB8AC3E}">
        <p14:creationId xmlns:p14="http://schemas.microsoft.com/office/powerpoint/2010/main" val="1215249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7D8084-C6B6-C34C-B1FC-2043FB85B52F}" type="slidenum">
              <a:rPr lang="en-US" smtClean="0"/>
              <a:t>13</a:t>
            </a:fld>
            <a:endParaRPr lang="en-US"/>
          </a:p>
        </p:txBody>
      </p:sp>
    </p:spTree>
    <p:extLst>
      <p:ext uri="{BB962C8B-B14F-4D97-AF65-F5344CB8AC3E}">
        <p14:creationId xmlns:p14="http://schemas.microsoft.com/office/powerpoint/2010/main" val="760737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7D8084-C6B6-C34C-B1FC-2043FB85B52F}" type="slidenum">
              <a:rPr lang="en-US" smtClean="0"/>
              <a:t>14</a:t>
            </a:fld>
            <a:endParaRPr lang="en-US"/>
          </a:p>
        </p:txBody>
      </p:sp>
    </p:spTree>
    <p:extLst>
      <p:ext uri="{BB962C8B-B14F-4D97-AF65-F5344CB8AC3E}">
        <p14:creationId xmlns:p14="http://schemas.microsoft.com/office/powerpoint/2010/main" val="1120991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7D8084-C6B6-C34C-B1FC-2043FB85B52F}" type="slidenum">
              <a:rPr lang="en-US" smtClean="0"/>
              <a:t>15</a:t>
            </a:fld>
            <a:endParaRPr lang="en-US"/>
          </a:p>
        </p:txBody>
      </p:sp>
    </p:spTree>
    <p:extLst>
      <p:ext uri="{BB962C8B-B14F-4D97-AF65-F5344CB8AC3E}">
        <p14:creationId xmlns:p14="http://schemas.microsoft.com/office/powerpoint/2010/main" val="3514756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7D8084-C6B6-C34C-B1FC-2043FB85B52F}" type="slidenum">
              <a:rPr lang="en-US" smtClean="0"/>
              <a:t>19</a:t>
            </a:fld>
            <a:endParaRPr lang="en-US"/>
          </a:p>
        </p:txBody>
      </p:sp>
    </p:spTree>
    <p:extLst>
      <p:ext uri="{BB962C8B-B14F-4D97-AF65-F5344CB8AC3E}">
        <p14:creationId xmlns:p14="http://schemas.microsoft.com/office/powerpoint/2010/main" val="536490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7D8084-C6B6-C34C-B1FC-2043FB85B52F}" type="slidenum">
              <a:rPr lang="en-US" smtClean="0"/>
              <a:t>20</a:t>
            </a:fld>
            <a:endParaRPr lang="en-US"/>
          </a:p>
        </p:txBody>
      </p:sp>
    </p:spTree>
    <p:extLst>
      <p:ext uri="{BB962C8B-B14F-4D97-AF65-F5344CB8AC3E}">
        <p14:creationId xmlns:p14="http://schemas.microsoft.com/office/powerpoint/2010/main" val="536490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AE12B1FA-C169-4667-A0BA-5F9315FEF218}" type="datetimeFigureOut">
              <a:rPr lang="en-US" smtClean="0"/>
              <a:t>4/20/2017</a:t>
            </a:fld>
            <a:endParaRPr lang="en-US"/>
          </a:p>
        </p:txBody>
      </p:sp>
      <p:sp>
        <p:nvSpPr>
          <p:cNvPr id="8" name="Slide Number Placeholder 7"/>
          <p:cNvSpPr>
            <a:spLocks noGrp="1"/>
          </p:cNvSpPr>
          <p:nvPr>
            <p:ph type="sldNum" sz="quarter" idx="11"/>
          </p:nvPr>
        </p:nvSpPr>
        <p:spPr/>
        <p:txBody>
          <a:bodyPr/>
          <a:lstStyle/>
          <a:p>
            <a:fld id="{9CEC061D-6088-44EB-85ED-A74C4828B6B6}"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12B1FA-C169-4667-A0BA-5F9315FEF218}" type="datetimeFigureOut">
              <a:rPr lang="en-US" smtClean="0"/>
              <a:t>4/20/2017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EC061D-6088-44EB-85ED-A74C4828B6B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12B1FA-C169-4667-A0BA-5F9315FEF218}" type="datetimeFigureOut">
              <a:rPr lang="en-US" smtClean="0"/>
              <a:t>4/20/2017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EC061D-6088-44EB-85ED-A74C4828B6B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12B1FA-C169-4667-A0BA-5F9315FEF218}" type="datetimeFigureOut">
              <a:rPr lang="en-US" smtClean="0"/>
              <a:t>4/20/2017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EC061D-6088-44EB-85ED-A74C4828B6B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12B1FA-C169-4667-A0BA-5F9315FEF218}" type="datetimeFigureOut">
              <a:rPr lang="en-US" smtClean="0"/>
              <a:t>4/20/2017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EC061D-6088-44EB-85ED-A74C4828B6B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E12B1FA-C169-4667-A0BA-5F9315FEF218}" type="datetimeFigureOut">
              <a:rPr lang="en-US" smtClean="0"/>
              <a:t>4/20/2017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EC061D-6088-44EB-85ED-A74C4828B6B6}" type="slidenum">
              <a:rPr lang="en-US" smtClean="0"/>
              <a:t>‹#›</a:t>
            </a:fld>
            <a:endParaRPr lang="en-US"/>
          </a:p>
        </p:txBody>
      </p:sp>
      <p:sp>
        <p:nvSpPr>
          <p:cNvPr id="9" name="Title 8"/>
          <p:cNvSpPr>
            <a:spLocks noGrp="1"/>
          </p:cNvSpPr>
          <p:nvPr>
            <p:ph type="title"/>
          </p:nvPr>
        </p:nvSpPr>
        <p:spPr>
          <a:xfrm>
            <a:off x="914400" y="1544715"/>
            <a:ext cx="7315200" cy="1154097"/>
          </a:xfrm>
        </p:spPr>
        <p:txBody>
          <a:bodyPr/>
          <a:lstStyle/>
          <a:p>
            <a:r>
              <a:rPr lang="en-US"/>
              <a:t>Click to edit Master title style</a:t>
            </a:r>
          </a:p>
        </p:txBody>
      </p:sp>
      <p:sp>
        <p:nvSpPr>
          <p:cNvPr id="8" name="Content Placeholder 7"/>
          <p:cNvSpPr>
            <a:spLocks noGrp="1"/>
          </p:cNvSpPr>
          <p:nvPr>
            <p:ph sz="quarter" idx="13"/>
          </p:nvPr>
        </p:nvSpPr>
        <p:spPr>
          <a:xfrm>
            <a:off x="914400" y="2743200"/>
            <a:ext cx="356616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81728" y="2743200"/>
            <a:ext cx="3566160" cy="3595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AE12B1FA-C169-4667-A0BA-5F9315FEF218}" type="datetimeFigureOut">
              <a:rPr lang="en-US" smtClean="0"/>
              <a:t>4/20/2017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EC061D-6088-44EB-85ED-A74C4828B6B6}" type="slidenum">
              <a:rPr lang="en-US" smtClean="0"/>
              <a:t>‹#›</a:t>
            </a:fld>
            <a:endParaRPr lang="en-US"/>
          </a:p>
        </p:txBody>
      </p:sp>
      <p:sp>
        <p:nvSpPr>
          <p:cNvPr id="10" name="Title 9"/>
          <p:cNvSpPr>
            <a:spLocks noGrp="1"/>
          </p:cNvSpPr>
          <p:nvPr>
            <p:ph type="title"/>
          </p:nvPr>
        </p:nvSpPr>
        <p:spPr>
          <a:xfrm>
            <a:off x="914400" y="1544715"/>
            <a:ext cx="7315200" cy="1154097"/>
          </a:xfrm>
        </p:spPr>
        <p:txBody>
          <a:bodyPr/>
          <a:lstStyle/>
          <a:p>
            <a:r>
              <a:rPr lang="en-US"/>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12B1FA-C169-4667-A0BA-5F9315FEF218}" type="datetimeFigureOut">
              <a:rPr lang="en-US" smtClean="0"/>
              <a:t>4/20/2017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EC061D-6088-44EB-85ED-A74C4828B6B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12B1FA-C169-4667-A0BA-5F9315FEF218}" type="datetimeFigureOut">
              <a:rPr lang="en-US" smtClean="0"/>
              <a:t>4/20/2017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EC061D-6088-44EB-85ED-A74C4828B6B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12B1FA-C169-4667-A0BA-5F9315FEF218}" type="datetimeFigureOut">
              <a:rPr lang="en-US" smtClean="0"/>
              <a:t>4/20/2017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EC061D-6088-44EB-85ED-A74C4828B6B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12B1FA-C169-4667-A0BA-5F9315FEF218}" type="datetimeFigureOut">
              <a:rPr lang="en-US" smtClean="0"/>
              <a:t>4/20/2017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EC061D-6088-44EB-85ED-A74C4828B6B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AE12B1FA-C169-4667-A0BA-5F9315FEF218}" type="datetimeFigureOut">
              <a:rPr lang="en-US" smtClean="0"/>
              <a:t>4/20/2017</a:t>
            </a:fld>
            <a:endParaRPr lang="en-US"/>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9CEC061D-6088-44EB-85ED-A74C4828B6B6}" type="slidenum">
              <a:rPr lang="en-US" smtClean="0"/>
              <a:t>‹#›</a:t>
            </a:fld>
            <a:endParaRPr 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a:p>
        </p:txBody>
      </p:sp>
    </p:spTree>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b="1" dirty="0"/>
              <a:t>Facilitating Civil Dialogue in the Face of Change</a:t>
            </a:r>
            <a:endParaRPr lang="en-US" dirty="0"/>
          </a:p>
        </p:txBody>
      </p:sp>
      <p:sp>
        <p:nvSpPr>
          <p:cNvPr id="3" name="Content Placeholder 2"/>
          <p:cNvSpPr>
            <a:spLocks noGrp="1"/>
          </p:cNvSpPr>
          <p:nvPr>
            <p:ph idx="1"/>
          </p:nvPr>
        </p:nvSpPr>
        <p:spPr>
          <a:xfrm>
            <a:off x="152400" y="2743200"/>
            <a:ext cx="9524999" cy="3539527"/>
          </a:xfrm>
        </p:spPr>
        <p:txBody>
          <a:bodyPr/>
          <a:lstStyle/>
          <a:p>
            <a:endParaRPr lang="en-US" dirty="0"/>
          </a:p>
          <a:p>
            <a:endParaRPr lang="en-US" dirty="0"/>
          </a:p>
          <a:p>
            <a:endParaRPr lang="en-US" dirty="0"/>
          </a:p>
          <a:p>
            <a:endParaRPr lang="en-US" dirty="0"/>
          </a:p>
          <a:p>
            <a:endParaRPr lang="en-US" dirty="0"/>
          </a:p>
        </p:txBody>
      </p:sp>
      <p:sp>
        <p:nvSpPr>
          <p:cNvPr id="4" name="TextBox 3"/>
          <p:cNvSpPr txBox="1"/>
          <p:nvPr/>
        </p:nvSpPr>
        <p:spPr>
          <a:xfrm>
            <a:off x="571500" y="5457051"/>
            <a:ext cx="8572500" cy="923330"/>
          </a:xfrm>
          <a:prstGeom prst="rect">
            <a:avLst/>
          </a:prstGeom>
          <a:noFill/>
        </p:spPr>
        <p:txBody>
          <a:bodyPr wrap="square" rtlCol="0" anchor="t">
            <a:spAutoFit/>
          </a:bodyPr>
          <a:lstStyle/>
          <a:p>
            <a:r>
              <a:rPr lang="en-US" b="1" dirty="0"/>
              <a:t>EDAC Presenters: </a:t>
            </a:r>
            <a:r>
              <a:rPr lang="en-US" dirty="0"/>
              <a:t>David Morse, ASCCC Past President, Facilitator</a:t>
            </a:r>
          </a:p>
          <a:p>
            <a:r>
              <a:rPr lang="en-US" dirty="0">
                <a:cs typeface="Arial"/>
              </a:rPr>
              <a:t>                                </a:t>
            </a:r>
            <a:r>
              <a:rPr lang="en-US" dirty="0"/>
              <a:t>Mandy Liang, City College of San Francisco                          </a:t>
            </a:r>
          </a:p>
          <a:p>
            <a:r>
              <a:rPr lang="en-US" dirty="0">
                <a:cs typeface="Arial"/>
              </a:rPr>
              <a:t>                                </a:t>
            </a:r>
            <a:r>
              <a:rPr lang="en-US" dirty="0"/>
              <a:t>Martin Jones-Ramey, Mt. San Antonio College</a:t>
            </a:r>
          </a:p>
        </p:txBody>
      </p:sp>
    </p:spTree>
    <p:extLst>
      <p:ext uri="{BB962C8B-B14F-4D97-AF65-F5344CB8AC3E}">
        <p14:creationId xmlns:p14="http://schemas.microsoft.com/office/powerpoint/2010/main" val="234707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Is there a “Trump Effect?”</a:t>
            </a:r>
            <a:br>
              <a:rPr lang="en-US" dirty="0"/>
            </a:br>
            <a:endParaRPr lang="en-US" dirty="0"/>
          </a:p>
        </p:txBody>
      </p:sp>
      <p:pic>
        <p:nvPicPr>
          <p:cNvPr id="4" name="Picture 3"/>
          <p:cNvPicPr>
            <a:picLocks noChangeAspect="1"/>
          </p:cNvPicPr>
          <p:nvPr/>
        </p:nvPicPr>
        <p:blipFill>
          <a:blip r:embed="rId3"/>
          <a:stretch>
            <a:fillRect/>
          </a:stretch>
        </p:blipFill>
        <p:spPr>
          <a:xfrm>
            <a:off x="1066800" y="2362200"/>
            <a:ext cx="6858000" cy="3773801"/>
          </a:xfrm>
          <a:prstGeom prst="rect">
            <a:avLst/>
          </a:prstGeom>
        </p:spPr>
      </p:pic>
    </p:spTree>
    <p:extLst>
      <p:ext uri="{BB962C8B-B14F-4D97-AF65-F5344CB8AC3E}">
        <p14:creationId xmlns:p14="http://schemas.microsoft.com/office/powerpoint/2010/main" val="401096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0782"/>
            <a:ext cx="9144000" cy="17526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057400"/>
            <a:ext cx="7933267" cy="446246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extBox 1"/>
          <p:cNvSpPr txBox="1"/>
          <p:nvPr/>
        </p:nvSpPr>
        <p:spPr>
          <a:xfrm>
            <a:off x="457200" y="6519862"/>
            <a:ext cx="3657600" cy="369332"/>
          </a:xfrm>
          <a:prstGeom prst="rect">
            <a:avLst/>
          </a:prstGeom>
          <a:noFill/>
        </p:spPr>
        <p:txBody>
          <a:bodyPr wrap="square" rtlCol="0">
            <a:spAutoFit/>
          </a:bodyPr>
          <a:lstStyle/>
          <a:p>
            <a:r>
              <a:rPr lang="en-US" dirty="0"/>
              <a:t>Source: NBC News </a:t>
            </a:r>
          </a:p>
        </p:txBody>
      </p:sp>
    </p:spTree>
    <p:extLst>
      <p:ext uri="{BB962C8B-B14F-4D97-AF65-F5344CB8AC3E}">
        <p14:creationId xmlns:p14="http://schemas.microsoft.com/office/powerpoint/2010/main" val="1754042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57200" y="457200"/>
            <a:ext cx="5715000" cy="5748568"/>
          </a:xfrm>
          <a:prstGeom prst="rect">
            <a:avLst/>
          </a:prstGeom>
        </p:spPr>
      </p:pic>
      <p:pic>
        <p:nvPicPr>
          <p:cNvPr id="3" name="Picture 2"/>
          <p:cNvPicPr>
            <a:picLocks noChangeAspect="1"/>
          </p:cNvPicPr>
          <p:nvPr/>
        </p:nvPicPr>
        <p:blipFill>
          <a:blip r:embed="rId4"/>
          <a:stretch>
            <a:fillRect/>
          </a:stretch>
        </p:blipFill>
        <p:spPr>
          <a:xfrm>
            <a:off x="762000" y="1257788"/>
            <a:ext cx="8204200" cy="1155700"/>
          </a:xfrm>
          <a:prstGeom prst="rect">
            <a:avLst/>
          </a:prstGeom>
          <a:ln>
            <a:solidFill>
              <a:schemeClr val="bg1"/>
            </a:solidFill>
          </a:ln>
        </p:spPr>
      </p:pic>
      <p:pic>
        <p:nvPicPr>
          <p:cNvPr id="4" name="Picture 3"/>
          <p:cNvPicPr>
            <a:picLocks noChangeAspect="1"/>
          </p:cNvPicPr>
          <p:nvPr/>
        </p:nvPicPr>
        <p:blipFill>
          <a:blip r:embed="rId5"/>
          <a:stretch>
            <a:fillRect/>
          </a:stretch>
        </p:blipFill>
        <p:spPr>
          <a:xfrm>
            <a:off x="762000" y="2514600"/>
            <a:ext cx="8204200" cy="1409700"/>
          </a:xfrm>
          <a:prstGeom prst="rect">
            <a:avLst/>
          </a:prstGeom>
          <a:ln>
            <a:solidFill>
              <a:schemeClr val="bg1"/>
            </a:solidFill>
          </a:ln>
        </p:spPr>
      </p:pic>
      <p:pic>
        <p:nvPicPr>
          <p:cNvPr id="5" name="Picture 4"/>
          <p:cNvPicPr>
            <a:picLocks noChangeAspect="1"/>
          </p:cNvPicPr>
          <p:nvPr/>
        </p:nvPicPr>
        <p:blipFill>
          <a:blip r:embed="rId6"/>
          <a:stretch>
            <a:fillRect/>
          </a:stretch>
        </p:blipFill>
        <p:spPr>
          <a:xfrm>
            <a:off x="762000" y="4019550"/>
            <a:ext cx="8204200" cy="965200"/>
          </a:xfrm>
          <a:prstGeom prst="rect">
            <a:avLst/>
          </a:prstGeom>
          <a:ln>
            <a:solidFill>
              <a:schemeClr val="bg1"/>
            </a:solidFill>
          </a:ln>
        </p:spPr>
      </p:pic>
    </p:spTree>
    <p:extLst>
      <p:ext uri="{BB962C8B-B14F-4D97-AF65-F5344CB8AC3E}">
        <p14:creationId xmlns:p14="http://schemas.microsoft.com/office/powerpoint/2010/main" val="1155392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57200" y="457200"/>
            <a:ext cx="5715000" cy="5748568"/>
          </a:xfrm>
          <a:prstGeom prst="rect">
            <a:avLst/>
          </a:prstGeom>
        </p:spPr>
      </p:pic>
      <p:pic>
        <p:nvPicPr>
          <p:cNvPr id="2" name="Picture 1"/>
          <p:cNvPicPr>
            <a:picLocks noChangeAspect="1"/>
          </p:cNvPicPr>
          <p:nvPr/>
        </p:nvPicPr>
        <p:blipFill>
          <a:blip r:embed="rId4"/>
          <a:stretch>
            <a:fillRect/>
          </a:stretch>
        </p:blipFill>
        <p:spPr>
          <a:xfrm>
            <a:off x="762000" y="2133600"/>
            <a:ext cx="8191500" cy="4279900"/>
          </a:xfrm>
          <a:prstGeom prst="rect">
            <a:avLst/>
          </a:prstGeom>
          <a:ln>
            <a:solidFill>
              <a:schemeClr val="bg1"/>
            </a:solidFill>
          </a:ln>
        </p:spPr>
      </p:pic>
    </p:spTree>
    <p:extLst>
      <p:ext uri="{BB962C8B-B14F-4D97-AF65-F5344CB8AC3E}">
        <p14:creationId xmlns:p14="http://schemas.microsoft.com/office/powerpoint/2010/main" val="1139905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57200" y="229779"/>
            <a:ext cx="7162800" cy="4243928"/>
          </a:xfrm>
          <a:prstGeom prst="rect">
            <a:avLst/>
          </a:prstGeom>
          <a:ln>
            <a:solidFill>
              <a:schemeClr val="bg1"/>
            </a:solidFill>
          </a:ln>
        </p:spPr>
      </p:pic>
      <p:pic>
        <p:nvPicPr>
          <p:cNvPr id="4" name="Picture 3"/>
          <p:cNvPicPr>
            <a:picLocks noChangeAspect="1"/>
          </p:cNvPicPr>
          <p:nvPr/>
        </p:nvPicPr>
        <p:blipFill>
          <a:blip r:embed="rId4"/>
          <a:stretch>
            <a:fillRect/>
          </a:stretch>
        </p:blipFill>
        <p:spPr>
          <a:xfrm>
            <a:off x="685800" y="3505200"/>
            <a:ext cx="8305800" cy="2992666"/>
          </a:xfrm>
          <a:prstGeom prst="rect">
            <a:avLst/>
          </a:prstGeom>
          <a:ln>
            <a:solidFill>
              <a:schemeClr val="bg1"/>
            </a:solidFill>
          </a:ln>
        </p:spPr>
      </p:pic>
    </p:spTree>
    <p:extLst>
      <p:ext uri="{BB962C8B-B14F-4D97-AF65-F5344CB8AC3E}">
        <p14:creationId xmlns:p14="http://schemas.microsoft.com/office/powerpoint/2010/main" val="395509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828800"/>
            <a:ext cx="7391400" cy="2554545"/>
          </a:xfrm>
          <a:prstGeom prst="rect">
            <a:avLst/>
          </a:prstGeom>
        </p:spPr>
        <p:txBody>
          <a:bodyPr wrap="square">
            <a:spAutoFit/>
          </a:bodyPr>
          <a:lstStyle/>
          <a:p>
            <a:r>
              <a:rPr lang="en-US" sz="3200" dirty="0"/>
              <a:t>How are California Community Colleges and our faculty responding to the uncertain and changing political and resource landscapes while creating and sustaining an inclusive environment? </a:t>
            </a:r>
          </a:p>
        </p:txBody>
      </p:sp>
    </p:spTree>
    <p:extLst>
      <p:ext uri="{BB962C8B-B14F-4D97-AF65-F5344CB8AC3E}">
        <p14:creationId xmlns:p14="http://schemas.microsoft.com/office/powerpoint/2010/main" val="960041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Legal Questions to Explore with Your Counsel</a:t>
            </a:r>
          </a:p>
        </p:txBody>
      </p:sp>
      <p:sp>
        <p:nvSpPr>
          <p:cNvPr id="3" name="Content Placeholder 2"/>
          <p:cNvSpPr>
            <a:spLocks noGrp="1"/>
          </p:cNvSpPr>
          <p:nvPr>
            <p:ph idx="1"/>
          </p:nvPr>
        </p:nvSpPr>
        <p:spPr/>
        <p:txBody>
          <a:bodyPr>
            <a:normAutofit/>
          </a:bodyPr>
          <a:lstStyle/>
          <a:p>
            <a:r>
              <a:rPr lang="en-US" dirty="0"/>
              <a:t>Can a district decline to disclose student information, particularly social security numbers and related residency information to ICE or other federal agencies that requested?</a:t>
            </a:r>
          </a:p>
          <a:p>
            <a:r>
              <a:rPr lang="en-US" dirty="0"/>
              <a:t>Can a district protect student privacy by narrowing the passive forms of sharing information, for example by not identifying key student information for certain types of applications, records, or requests for information? (Federal Integrated Postsecondary Education Data System (IPEDS), campus police reports, student discipline records, financial aid documents, admissions applications, etc.)</a:t>
            </a:r>
          </a:p>
        </p:txBody>
      </p:sp>
    </p:spTree>
    <p:extLst>
      <p:ext uri="{BB962C8B-B14F-4D97-AF65-F5344CB8AC3E}">
        <p14:creationId xmlns:p14="http://schemas.microsoft.com/office/powerpoint/2010/main" val="1656963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Legal Questions to Explore with Your Counsel</a:t>
            </a:r>
          </a:p>
        </p:txBody>
      </p:sp>
      <p:sp>
        <p:nvSpPr>
          <p:cNvPr id="3" name="Content Placeholder 2"/>
          <p:cNvSpPr>
            <a:spLocks noGrp="1"/>
          </p:cNvSpPr>
          <p:nvPr>
            <p:ph idx="1"/>
          </p:nvPr>
        </p:nvSpPr>
        <p:spPr/>
        <p:txBody>
          <a:bodyPr>
            <a:normAutofit fontScale="92500" lnSpcReduction="20000"/>
          </a:bodyPr>
          <a:lstStyle/>
          <a:p>
            <a:r>
              <a:rPr lang="en-US" dirty="0"/>
              <a:t>Can a district opt out of CCC Apply if SSNs are required for noncredit student enrollment?</a:t>
            </a:r>
          </a:p>
          <a:p>
            <a:r>
              <a:rPr lang="en-US" dirty="0"/>
              <a:t>What legal guidelines can a District offer its students in protecting their privacy?</a:t>
            </a:r>
          </a:p>
          <a:p>
            <a:r>
              <a:rPr lang="en-US" dirty="0"/>
              <a:t>Can a district stop requiring the FAFSA as a universal application for community college financial aid and instead make the BOG Fee Waiver Application widely available?</a:t>
            </a:r>
          </a:p>
          <a:p>
            <a:r>
              <a:rPr lang="en-US" dirty="0"/>
              <a:t>Can a district declare it will not voluntarily report student worker information?</a:t>
            </a:r>
          </a:p>
          <a:p>
            <a:r>
              <a:rPr lang="en-US" dirty="0"/>
              <a:t>Can a district continue to employ students who hold DACA work permits after those permits expire?</a:t>
            </a:r>
          </a:p>
          <a:p>
            <a:r>
              <a:rPr lang="en-US" dirty="0"/>
              <a:t>What options are available for DACA students now after the inauguration?</a:t>
            </a:r>
          </a:p>
        </p:txBody>
      </p:sp>
    </p:spTree>
    <p:extLst>
      <p:ext uri="{BB962C8B-B14F-4D97-AF65-F5344CB8AC3E}">
        <p14:creationId xmlns:p14="http://schemas.microsoft.com/office/powerpoint/2010/main" val="367761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927"/>
            <a:ext cx="7315200" cy="1154097"/>
          </a:xfrm>
        </p:spPr>
        <p:txBody>
          <a:bodyPr/>
          <a:lstStyle/>
          <a:p>
            <a:r>
              <a:rPr lang="en-US" dirty="0"/>
              <a:t>Strategies to Consider</a:t>
            </a:r>
          </a:p>
        </p:txBody>
      </p:sp>
      <p:sp>
        <p:nvSpPr>
          <p:cNvPr id="3" name="Content Placeholder 2"/>
          <p:cNvSpPr>
            <a:spLocks noGrp="1"/>
          </p:cNvSpPr>
          <p:nvPr>
            <p:ph idx="1"/>
          </p:nvPr>
        </p:nvSpPr>
        <p:spPr>
          <a:xfrm>
            <a:off x="914400" y="1676401"/>
            <a:ext cx="7315200" cy="4632960"/>
          </a:xfrm>
        </p:spPr>
        <p:txBody>
          <a:bodyPr vert="horz" lIns="91440" tIns="45720" rIns="91440" bIns="45720" rtlCol="0" anchor="t">
            <a:normAutofit/>
          </a:bodyPr>
          <a:lstStyle/>
          <a:p>
            <a:r>
              <a:rPr lang="en-US" dirty="0"/>
              <a:t>Respect different perspectives, political views, and opinions</a:t>
            </a:r>
          </a:p>
          <a:p>
            <a:r>
              <a:rPr lang="en-US" dirty="0"/>
              <a:t>Create a safe space for students and employees</a:t>
            </a:r>
          </a:p>
          <a:p>
            <a:r>
              <a:rPr lang="en-US" dirty="0"/>
              <a:t>Educate all students about your district’s unlawful discrimination and harassment policy</a:t>
            </a:r>
          </a:p>
          <a:p>
            <a:r>
              <a:rPr lang="en-US" dirty="0"/>
              <a:t>Provide faculty support to students</a:t>
            </a:r>
          </a:p>
          <a:p>
            <a:r>
              <a:rPr lang="en-US" dirty="0"/>
              <a:t>Strengthen communication and collaboration between Academic Affairs and Student Services, make referrals as needed</a:t>
            </a:r>
          </a:p>
          <a:p>
            <a:r>
              <a:rPr lang="en-US" dirty="0"/>
              <a:t>Provide professional development such as diversity training</a:t>
            </a:r>
          </a:p>
          <a:p>
            <a:r>
              <a:rPr lang="en-US" dirty="0"/>
              <a:t>Train peer mentors, student ambassadors and student leaders about diversity awareness and the importance of inclusiveness</a:t>
            </a:r>
          </a:p>
          <a:p>
            <a:endParaRPr lang="en-US" dirty="0"/>
          </a:p>
        </p:txBody>
      </p:sp>
    </p:spTree>
    <p:extLst>
      <p:ext uri="{BB962C8B-B14F-4D97-AF65-F5344CB8AC3E}">
        <p14:creationId xmlns:p14="http://schemas.microsoft.com/office/powerpoint/2010/main" val="11294238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927"/>
            <a:ext cx="7315200" cy="1154097"/>
          </a:xfrm>
        </p:spPr>
        <p:txBody>
          <a:bodyPr/>
          <a:lstStyle/>
          <a:p>
            <a:r>
              <a:rPr lang="en-US" dirty="0"/>
              <a:t>Strategies to Consider</a:t>
            </a:r>
          </a:p>
        </p:txBody>
      </p:sp>
      <p:sp>
        <p:nvSpPr>
          <p:cNvPr id="3" name="Content Placeholder 2"/>
          <p:cNvSpPr>
            <a:spLocks noGrp="1"/>
          </p:cNvSpPr>
          <p:nvPr>
            <p:ph idx="1"/>
          </p:nvPr>
        </p:nvSpPr>
        <p:spPr>
          <a:xfrm>
            <a:off x="914400" y="1676401"/>
            <a:ext cx="7315200" cy="4632960"/>
          </a:xfrm>
        </p:spPr>
        <p:txBody>
          <a:bodyPr vert="horz" lIns="91440" tIns="45720" rIns="91440" bIns="45720" rtlCol="0" anchor="t">
            <a:normAutofit/>
          </a:bodyPr>
          <a:lstStyle/>
          <a:p>
            <a:r>
              <a:rPr lang="en-US" dirty="0"/>
              <a:t>Don’t discuss personal political leanings</a:t>
            </a:r>
          </a:p>
          <a:p>
            <a:r>
              <a:rPr lang="en-US" dirty="0"/>
              <a:t>Infuse</a:t>
            </a:r>
            <a:r>
              <a:rPr lang="en-US" baseline="0" dirty="0"/>
              <a:t> discussions with critical analysis</a:t>
            </a:r>
          </a:p>
          <a:p>
            <a:r>
              <a:rPr lang="en-US" baseline="0" dirty="0"/>
              <a:t>Encourage students to vote</a:t>
            </a:r>
          </a:p>
          <a:p>
            <a:r>
              <a:rPr lang="en-US" baseline="0" dirty="0"/>
              <a:t>Incorporate service-based learning into the curriculum</a:t>
            </a:r>
          </a:p>
          <a:p>
            <a:r>
              <a:rPr lang="en-US" dirty="0"/>
              <a:t>Adopt a civility statement and/or include your district's anti-discrimination policy for your syllabi</a:t>
            </a:r>
          </a:p>
          <a:p>
            <a:endParaRPr lang="en-US" dirty="0">
              <a:cs typeface="Arial"/>
            </a:endParaRPr>
          </a:p>
        </p:txBody>
      </p:sp>
    </p:spTree>
    <p:extLst>
      <p:ext uri="{BB962C8B-B14F-4D97-AF65-F5344CB8AC3E}">
        <p14:creationId xmlns:p14="http://schemas.microsoft.com/office/powerpoint/2010/main" val="395096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362200"/>
            <a:ext cx="7315200" cy="3539527"/>
          </a:xfrm>
        </p:spPr>
        <p:txBody>
          <a:bodyPr>
            <a:normAutofit/>
          </a:bodyPr>
          <a:lstStyle/>
          <a:p>
            <a:pPr marL="45720" indent="0">
              <a:buNone/>
            </a:pPr>
            <a:r>
              <a:rPr lang="en-US" sz="2400" i="1" dirty="0"/>
              <a:t>Colleges are often challenged to balance the goals of creating inclusive environments with uncertain and changing political and resource landscapes. How can colleges promote cultural competency among faculty, staff, and student when sands begin to shift? What are some strategies to address this goal? </a:t>
            </a:r>
          </a:p>
        </p:txBody>
      </p:sp>
    </p:spTree>
    <p:extLst>
      <p:ext uri="{BB962C8B-B14F-4D97-AF65-F5344CB8AC3E}">
        <p14:creationId xmlns:p14="http://schemas.microsoft.com/office/powerpoint/2010/main" val="1579043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769833"/>
            <a:ext cx="7315200" cy="2868967"/>
          </a:xfrm>
        </p:spPr>
        <p:txBody>
          <a:bodyPr/>
          <a:lstStyle/>
          <a:p>
            <a:pPr marL="45720" indent="0">
              <a:buNone/>
            </a:pPr>
            <a:r>
              <a:rPr lang="en-US" sz="2400" dirty="0"/>
              <a:t>“No one should make the claim of being educated until he or she has learned to live in harmony with people who are different.” </a:t>
            </a:r>
          </a:p>
          <a:p>
            <a:pPr marL="45720" indent="0">
              <a:buNone/>
            </a:pPr>
            <a:endParaRPr lang="en-US" dirty="0"/>
          </a:p>
          <a:p>
            <a:pPr marL="45720" indent="0">
              <a:buNone/>
            </a:pPr>
            <a:r>
              <a:rPr lang="en-US" sz="1400" dirty="0"/>
              <a:t>Wilson, A. H. (1982, Summer). </a:t>
            </a:r>
            <a:r>
              <a:rPr lang="en-US" sz="1400" i="1" dirty="0"/>
              <a:t>Cross-cultural experiential learning for teachers</a:t>
            </a:r>
            <a:r>
              <a:rPr lang="en-US" sz="1400" dirty="0"/>
              <a:t>. Theory Into Practice, 21(3), 184-192. </a:t>
            </a:r>
            <a:endParaRPr lang="en-US" sz="1400" i="1" dirty="0"/>
          </a:p>
        </p:txBody>
      </p:sp>
    </p:spTree>
    <p:extLst>
      <p:ext uri="{BB962C8B-B14F-4D97-AF65-F5344CB8AC3E}">
        <p14:creationId xmlns:p14="http://schemas.microsoft.com/office/powerpoint/2010/main" val="200065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Cultural Competency?</a:t>
            </a:r>
          </a:p>
        </p:txBody>
      </p:sp>
      <p:sp>
        <p:nvSpPr>
          <p:cNvPr id="3" name="Content Placeholder 2"/>
          <p:cNvSpPr>
            <a:spLocks noGrp="1"/>
          </p:cNvSpPr>
          <p:nvPr>
            <p:ph idx="1"/>
          </p:nvPr>
        </p:nvSpPr>
        <p:spPr/>
        <p:txBody>
          <a:bodyPr>
            <a:normAutofit fontScale="92500" lnSpcReduction="10000"/>
          </a:bodyPr>
          <a:lstStyle/>
          <a:p>
            <a:r>
              <a:rPr lang="en-US" dirty="0"/>
              <a:t>Cultural competence refers to a set of congruent attitudes, practices, policies, and structures that come together in a system or agency to enable professionals to work more effectively with members of culturally distinct groups in a manner that values and respects the culture and worldview of those groups (Hanley, 1999).</a:t>
            </a:r>
          </a:p>
          <a:p>
            <a:r>
              <a:rPr lang="en-US" dirty="0"/>
              <a:t>Hanley (1999) defined cultural competency as “the ability to work effectively across cultures in a way that acknowledges and respects the culture of the person or organization being served.” The extent to which educators, students, and the total educational environment reflect cultural competence significantly affects the nature and type of schooling and the conditions for learning, as well as learning outcomes.</a:t>
            </a:r>
          </a:p>
        </p:txBody>
      </p:sp>
    </p:spTree>
    <p:extLst>
      <p:ext uri="{BB962C8B-B14F-4D97-AF65-F5344CB8AC3E}">
        <p14:creationId xmlns:p14="http://schemas.microsoft.com/office/powerpoint/2010/main" val="833266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br>
              <a:rPr lang="en-US" dirty="0"/>
            </a:br>
            <a:br>
              <a:rPr lang="en-US" dirty="0"/>
            </a:br>
            <a:endParaRPr lang="en-US" dirty="0"/>
          </a:p>
        </p:txBody>
      </p:sp>
      <p:sp>
        <p:nvSpPr>
          <p:cNvPr id="2" name="Subtitle 1"/>
          <p:cNvSpPr>
            <a:spLocks noGrp="1"/>
          </p:cNvSpPr>
          <p:nvPr>
            <p:ph type="subTitle" idx="1"/>
          </p:nvPr>
        </p:nvSpPr>
        <p:spPr>
          <a:xfrm>
            <a:off x="990600" y="2458396"/>
            <a:ext cx="7467600" cy="3028004"/>
          </a:xfrm>
        </p:spPr>
        <p:txBody>
          <a:bodyPr>
            <a:normAutofit/>
          </a:bodyPr>
          <a:lstStyle/>
          <a:p>
            <a:r>
              <a:rPr lang="en-US" dirty="0"/>
              <a:t>According to the Southern Poverty Law Center, between the election and Nov. 14 (</a:t>
            </a:r>
            <a:r>
              <a:rPr lang="en-US" dirty="0">
                <a:solidFill>
                  <a:srgbClr val="FFFF00"/>
                </a:solidFill>
              </a:rPr>
              <a:t>seven days</a:t>
            </a:r>
            <a:r>
              <a:rPr lang="en-US" dirty="0"/>
              <a:t>), there were 437  incidents of intimidation, targeting blacks and other people of color, Muslims, immigrants, the L.G.B.T. community, and women.</a:t>
            </a:r>
          </a:p>
          <a:p>
            <a:endParaRPr lang="en-US" dirty="0"/>
          </a:p>
          <a:p>
            <a:r>
              <a:rPr lang="en-US" sz="1800" dirty="0"/>
              <a:t>Alexis </a:t>
            </a:r>
            <a:r>
              <a:rPr lang="en-US" sz="1800" dirty="0" err="1"/>
              <a:t>Okeweo</a:t>
            </a:r>
            <a:r>
              <a:rPr lang="en-US" sz="1800" dirty="0"/>
              <a:t>, </a:t>
            </a:r>
            <a:r>
              <a:rPr lang="en-US" sz="1800" i="1" dirty="0"/>
              <a:t>The New Yorker</a:t>
            </a:r>
            <a:r>
              <a:rPr lang="en-US" sz="1800" dirty="0"/>
              <a:t>, Nov. 17, 2016.</a:t>
            </a:r>
          </a:p>
        </p:txBody>
      </p:sp>
    </p:spTree>
    <p:extLst>
      <p:ext uri="{BB962C8B-B14F-4D97-AF65-F5344CB8AC3E}">
        <p14:creationId xmlns:p14="http://schemas.microsoft.com/office/powerpoint/2010/main" val="173742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37138" y="533400"/>
            <a:ext cx="6858000" cy="5374105"/>
          </a:xfrm>
          <a:prstGeom prst="rect">
            <a:avLst/>
          </a:prstGeom>
        </p:spPr>
      </p:pic>
      <p:sp>
        <p:nvSpPr>
          <p:cNvPr id="3" name="Rectangle 2"/>
          <p:cNvSpPr/>
          <p:nvPr/>
        </p:nvSpPr>
        <p:spPr>
          <a:xfrm>
            <a:off x="1066800" y="5919228"/>
            <a:ext cx="6928338" cy="523220"/>
          </a:xfrm>
          <a:prstGeom prst="rect">
            <a:avLst/>
          </a:prstGeom>
        </p:spPr>
        <p:txBody>
          <a:bodyPr wrap="square">
            <a:spAutoFit/>
          </a:bodyPr>
          <a:lstStyle/>
          <a:p>
            <a:r>
              <a:rPr lang="en-US" sz="1400" i="1" dirty="0">
                <a:solidFill>
                  <a:srgbClr val="FFFF00"/>
                </a:solidFill>
                <a:latin typeface=""/>
              </a:rPr>
              <a:t>Ten Days </a:t>
            </a:r>
            <a:r>
              <a:rPr lang="en-US" sz="1400" i="1" dirty="0">
                <a:latin typeface=""/>
              </a:rPr>
              <a:t>After: Harassment and Intimidation in the Aftermath of the Election</a:t>
            </a:r>
            <a:r>
              <a:rPr lang="en-US" sz="1400" dirty="0">
                <a:latin typeface=""/>
              </a:rPr>
              <a:t>, Southern Poverty Law Center, Nov. 29, 2016.</a:t>
            </a:r>
            <a:endParaRPr lang="en-US" sz="1400" dirty="0"/>
          </a:p>
        </p:txBody>
      </p:sp>
    </p:spTree>
    <p:extLst>
      <p:ext uri="{BB962C8B-B14F-4D97-AF65-F5344CB8AC3E}">
        <p14:creationId xmlns:p14="http://schemas.microsoft.com/office/powerpoint/2010/main" val="456680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000" y="838200"/>
            <a:ext cx="7622592" cy="1079500"/>
          </a:xfrm>
          <a:prstGeom prst="rect">
            <a:avLst/>
          </a:prstGeom>
        </p:spPr>
      </p:pic>
      <p:pic>
        <p:nvPicPr>
          <p:cNvPr id="3" name="Picture 2"/>
          <p:cNvPicPr>
            <a:picLocks noChangeAspect="1"/>
          </p:cNvPicPr>
          <p:nvPr/>
        </p:nvPicPr>
        <p:blipFill>
          <a:blip r:embed="rId3"/>
          <a:stretch>
            <a:fillRect/>
          </a:stretch>
        </p:blipFill>
        <p:spPr>
          <a:xfrm>
            <a:off x="381000" y="4267200"/>
            <a:ext cx="4671291" cy="1727200"/>
          </a:xfrm>
          <a:prstGeom prst="rect">
            <a:avLst/>
          </a:prstGeom>
        </p:spPr>
      </p:pic>
      <p:pic>
        <p:nvPicPr>
          <p:cNvPr id="4" name="Picture 3"/>
          <p:cNvPicPr>
            <a:picLocks noChangeAspect="1"/>
          </p:cNvPicPr>
          <p:nvPr/>
        </p:nvPicPr>
        <p:blipFill>
          <a:blip r:embed="rId4"/>
          <a:stretch>
            <a:fillRect/>
          </a:stretch>
        </p:blipFill>
        <p:spPr>
          <a:xfrm>
            <a:off x="3200400" y="2286000"/>
            <a:ext cx="5575300" cy="1819131"/>
          </a:xfrm>
          <a:prstGeom prst="rect">
            <a:avLst/>
          </a:prstGeom>
        </p:spPr>
      </p:pic>
    </p:spTree>
    <p:extLst>
      <p:ext uri="{BB962C8B-B14F-4D97-AF65-F5344CB8AC3E}">
        <p14:creationId xmlns:p14="http://schemas.microsoft.com/office/powerpoint/2010/main" val="1189595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4343400" y="1905000"/>
            <a:ext cx="4214149" cy="3019765"/>
          </a:xfrm>
          <a:prstGeom prst="rect">
            <a:avLst/>
          </a:prstGeom>
        </p:spPr>
      </p:pic>
      <p:pic>
        <p:nvPicPr>
          <p:cNvPr id="4" name="Picture 3"/>
          <p:cNvPicPr>
            <a:picLocks noChangeAspect="1"/>
          </p:cNvPicPr>
          <p:nvPr/>
        </p:nvPicPr>
        <p:blipFill>
          <a:blip r:embed="rId3"/>
          <a:stretch>
            <a:fillRect/>
          </a:stretch>
        </p:blipFill>
        <p:spPr>
          <a:xfrm>
            <a:off x="470424" y="609600"/>
            <a:ext cx="3644376" cy="2911360"/>
          </a:xfrm>
          <a:prstGeom prst="rect">
            <a:avLst/>
          </a:prstGeom>
        </p:spPr>
      </p:pic>
      <p:sp>
        <p:nvSpPr>
          <p:cNvPr id="6" name="TextBox 5"/>
          <p:cNvSpPr txBox="1"/>
          <p:nvPr/>
        </p:nvSpPr>
        <p:spPr>
          <a:xfrm>
            <a:off x="533400" y="3962400"/>
            <a:ext cx="3581400" cy="2308324"/>
          </a:xfrm>
          <a:prstGeom prst="rect">
            <a:avLst/>
          </a:prstGeom>
          <a:noFill/>
        </p:spPr>
        <p:txBody>
          <a:bodyPr wrap="square" rtlCol="0">
            <a:spAutoFit/>
          </a:bodyPr>
          <a:lstStyle/>
          <a:p>
            <a:pPr marL="285750" indent="-285750">
              <a:buFont typeface="Arial" charset="0"/>
              <a:buChar char="•"/>
            </a:pPr>
            <a:r>
              <a:rPr lang="en-US" dirty="0"/>
              <a:t>Entry ban on visitors from 7 countries</a:t>
            </a:r>
          </a:p>
          <a:p>
            <a:pPr marL="285750" indent="-285750">
              <a:buFont typeface="Arial" charset="0"/>
              <a:buChar char="•"/>
            </a:pPr>
            <a:r>
              <a:rPr lang="en-US" dirty="0"/>
              <a:t>DACA?</a:t>
            </a:r>
          </a:p>
          <a:p>
            <a:pPr marL="285750" indent="-285750">
              <a:buFont typeface="Arial" charset="0"/>
              <a:buChar char="•"/>
            </a:pPr>
            <a:r>
              <a:rPr lang="en-US" dirty="0"/>
              <a:t>Border Wall</a:t>
            </a:r>
          </a:p>
          <a:p>
            <a:pPr marL="285750" indent="-285750">
              <a:buFont typeface="Arial" charset="0"/>
              <a:buChar char="•"/>
            </a:pPr>
            <a:r>
              <a:rPr lang="en-US" dirty="0"/>
              <a:t>Additional ICE staff </a:t>
            </a:r>
            <a:r>
              <a:rPr lang="mr-IN" dirty="0"/>
              <a:t>–</a:t>
            </a:r>
            <a:r>
              <a:rPr lang="en-US" dirty="0"/>
              <a:t> deportations?</a:t>
            </a:r>
          </a:p>
          <a:p>
            <a:pPr marL="285750" indent="-285750">
              <a:buFont typeface="Arial" charset="0"/>
              <a:buChar char="•"/>
            </a:pPr>
            <a:r>
              <a:rPr lang="en-US" dirty="0"/>
              <a:t>Denial of funding to ”sanctuary jurisdictions”</a:t>
            </a:r>
          </a:p>
        </p:txBody>
      </p:sp>
    </p:spTree>
    <p:extLst>
      <p:ext uri="{BB962C8B-B14F-4D97-AF65-F5344CB8AC3E}">
        <p14:creationId xmlns:p14="http://schemas.microsoft.com/office/powerpoint/2010/main" val="1233805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8744"/>
          <a:stretch/>
        </p:blipFill>
        <p:spPr>
          <a:xfrm>
            <a:off x="2209799" y="2362200"/>
            <a:ext cx="6330117" cy="3733800"/>
          </a:xfrm>
          <a:prstGeom prst="rect">
            <a:avLst/>
          </a:prstGeom>
        </p:spPr>
      </p:pic>
      <p:pic>
        <p:nvPicPr>
          <p:cNvPr id="3" name="Picture 2"/>
          <p:cNvPicPr>
            <a:picLocks noChangeAspect="1"/>
          </p:cNvPicPr>
          <p:nvPr/>
        </p:nvPicPr>
        <p:blipFill>
          <a:blip r:embed="rId3"/>
          <a:stretch>
            <a:fillRect/>
          </a:stretch>
        </p:blipFill>
        <p:spPr>
          <a:xfrm>
            <a:off x="688731" y="1066800"/>
            <a:ext cx="5410200" cy="868792"/>
          </a:xfrm>
          <a:prstGeom prst="rect">
            <a:avLst/>
          </a:prstGeom>
        </p:spPr>
      </p:pic>
    </p:spTree>
    <p:extLst>
      <p:ext uri="{BB962C8B-B14F-4D97-AF65-F5344CB8AC3E}">
        <p14:creationId xmlns:p14="http://schemas.microsoft.com/office/powerpoint/2010/main" val="1416842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Perspective</Template>
  <TotalTime>5880</TotalTime>
  <Words>730</Words>
  <Application>Microsoft Office PowerPoint</Application>
  <PresentationFormat>On-screen Show (4:3)</PresentationFormat>
  <Paragraphs>56</Paragraphs>
  <Slides>19</Slides>
  <Notes>6</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Perspective</vt:lpstr>
      <vt:lpstr>Facilitating Civil Dialogue in the Face of Change</vt:lpstr>
      <vt:lpstr>PowerPoint Presentation</vt:lpstr>
      <vt:lpstr>PowerPoint Presentation</vt:lpstr>
      <vt:lpstr>What is Cultural Competency?</vt:lpstr>
      <vt:lpstr>  </vt:lpstr>
      <vt:lpstr>PowerPoint Presentation</vt:lpstr>
      <vt:lpstr>PowerPoint Presentation</vt:lpstr>
      <vt:lpstr>PowerPoint Presentation</vt:lpstr>
      <vt:lpstr>PowerPoint Presentation</vt:lpstr>
      <vt:lpstr>Is there a “Trump Effect?” </vt:lpstr>
      <vt:lpstr>PowerPoint Presentation</vt:lpstr>
      <vt:lpstr>PowerPoint Presentation</vt:lpstr>
      <vt:lpstr>PowerPoint Presentation</vt:lpstr>
      <vt:lpstr>PowerPoint Presentation</vt:lpstr>
      <vt:lpstr>PowerPoint Presentation</vt:lpstr>
      <vt:lpstr>Legal Questions to Explore with Your Counsel</vt:lpstr>
      <vt:lpstr>Legal Questions to Explore with Your Counsel</vt:lpstr>
      <vt:lpstr>Strategies to Consider</vt:lpstr>
      <vt:lpstr>Strategies to Consider</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Respect all perspectives and opinions  (faculty and students)</dc:title>
  <dc:creator>DiDi</dc:creator>
  <cp:lastModifiedBy>Martin Ramey</cp:lastModifiedBy>
  <cp:revision>39</cp:revision>
  <dcterms:created xsi:type="dcterms:W3CDTF">2017-01-19T19:12:37Z</dcterms:created>
  <dcterms:modified xsi:type="dcterms:W3CDTF">2017-04-20T20:53:30Z</dcterms:modified>
</cp:coreProperties>
</file>