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8C9B3B-5D5B-493D-BAB2-AF6DA5231DF8}" v="29" dt="2019-08-31T00:04:55.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Bean" userId="0d8acacb-9479-4755-afc3-7abd1af15332" providerId="ADAL" clId="{E38C9B3B-5D5B-493D-BAB2-AF6DA5231DF8}"/>
    <pc:docChg chg="undo addSld delSld modSld">
      <pc:chgData name="Michelle Bean" userId="0d8acacb-9479-4755-afc3-7abd1af15332" providerId="ADAL" clId="{E38C9B3B-5D5B-493D-BAB2-AF6DA5231DF8}" dt="2019-08-31T00:04:55.665" v="37" actId="403"/>
      <pc:docMkLst>
        <pc:docMk/>
      </pc:docMkLst>
      <pc:sldChg chg="modSp modAnim">
        <pc:chgData name="Michelle Bean" userId="0d8acacb-9479-4755-afc3-7abd1af15332" providerId="ADAL" clId="{E38C9B3B-5D5B-493D-BAB2-AF6DA5231DF8}" dt="2019-08-31T00:04:34.374" v="34" actId="12"/>
        <pc:sldMkLst>
          <pc:docMk/>
          <pc:sldMk cId="0" sldId="258"/>
        </pc:sldMkLst>
        <pc:spChg chg="mod">
          <ac:chgData name="Michelle Bean" userId="0d8acacb-9479-4755-afc3-7abd1af15332" providerId="ADAL" clId="{E38C9B3B-5D5B-493D-BAB2-AF6DA5231DF8}" dt="2019-08-31T00:04:34.374" v="34" actId="12"/>
          <ac:spMkLst>
            <pc:docMk/>
            <pc:sldMk cId="0" sldId="258"/>
            <ac:spMk id="106" creationId="{00000000-0000-0000-0000-000000000000}"/>
          </ac:spMkLst>
        </pc:spChg>
      </pc:sldChg>
      <pc:sldChg chg="modSp add del modAnim">
        <pc:chgData name="Michelle Bean" userId="0d8acacb-9479-4755-afc3-7abd1af15332" providerId="ADAL" clId="{E38C9B3B-5D5B-493D-BAB2-AF6DA5231DF8}" dt="2019-08-31T00:04:55.665" v="37" actId="403"/>
        <pc:sldMkLst>
          <pc:docMk/>
          <pc:sldMk cId="0" sldId="259"/>
        </pc:sldMkLst>
        <pc:spChg chg="mod">
          <ac:chgData name="Michelle Bean" userId="0d8acacb-9479-4755-afc3-7abd1af15332" providerId="ADAL" clId="{E38C9B3B-5D5B-493D-BAB2-AF6DA5231DF8}" dt="2019-08-31T00:04:55.665" v="37" actId="403"/>
          <ac:spMkLst>
            <pc:docMk/>
            <pc:sldMk cId="0" sldId="259"/>
            <ac:spMk id="112" creationId="{00000000-0000-0000-0000-000000000000}"/>
          </ac:spMkLst>
        </pc:spChg>
      </pc:sldChg>
      <pc:sldChg chg="modAnim">
        <pc:chgData name="Michelle Bean" userId="0d8acacb-9479-4755-afc3-7abd1af15332" providerId="ADAL" clId="{E38C9B3B-5D5B-493D-BAB2-AF6DA5231DF8}" dt="2019-08-29T19:45:26.662" v="2"/>
        <pc:sldMkLst>
          <pc:docMk/>
          <pc:sldMk cId="0" sldId="261"/>
        </pc:sldMkLst>
      </pc:sldChg>
      <pc:sldChg chg="modSp">
        <pc:chgData name="Michelle Bean" userId="0d8acacb-9479-4755-afc3-7abd1af15332" providerId="ADAL" clId="{E38C9B3B-5D5B-493D-BAB2-AF6DA5231DF8}" dt="2019-08-31T00:02:21.349" v="10" actId="20577"/>
        <pc:sldMkLst>
          <pc:docMk/>
          <pc:sldMk cId="0" sldId="264"/>
        </pc:sldMkLst>
        <pc:spChg chg="mod">
          <ac:chgData name="Michelle Bean" userId="0d8acacb-9479-4755-afc3-7abd1af15332" providerId="ADAL" clId="{E38C9B3B-5D5B-493D-BAB2-AF6DA5231DF8}" dt="2019-08-31T00:02:21.349" v="10" actId="20577"/>
          <ac:spMkLst>
            <pc:docMk/>
            <pc:sldMk cId="0" sldId="264"/>
            <ac:spMk id="144" creationId="{00000000-0000-0000-0000-000000000000}"/>
          </ac:spMkLst>
        </pc:spChg>
      </pc:sldChg>
      <pc:sldChg chg="del">
        <pc:chgData name="Michelle Bean" userId="0d8acacb-9479-4755-afc3-7abd1af15332" providerId="ADAL" clId="{E38C9B3B-5D5B-493D-BAB2-AF6DA5231DF8}" dt="2019-08-29T19:45:41.265" v="3" actId="2696"/>
        <pc:sldMkLst>
          <pc:docMk/>
          <pc:sldMk cId="0" sldId="266"/>
        </pc:sldMkLst>
      </pc:sldChg>
      <pc:sldChg chg="del">
        <pc:chgData name="Michelle Bean" userId="0d8acacb-9479-4755-afc3-7abd1af15332" providerId="ADAL" clId="{E38C9B3B-5D5B-493D-BAB2-AF6DA5231DF8}" dt="2019-08-29T19:45:42.420" v="4" actId="2696"/>
        <pc:sldMkLst>
          <pc:docMk/>
          <pc:sldMk cId="0" sldId="267"/>
        </pc:sldMkLst>
      </pc:sldChg>
      <pc:sldChg chg="del">
        <pc:chgData name="Michelle Bean" userId="0d8acacb-9479-4755-afc3-7abd1af15332" providerId="ADAL" clId="{E38C9B3B-5D5B-493D-BAB2-AF6DA5231DF8}" dt="2019-08-29T19:45:43.277" v="5" actId="2696"/>
        <pc:sldMkLst>
          <pc:docMk/>
          <pc:sldMk cId="0" sldId="268"/>
        </pc:sldMkLst>
      </pc:sldChg>
      <pc:sldChg chg="del">
        <pc:chgData name="Michelle Bean" userId="0d8acacb-9479-4755-afc3-7abd1af15332" providerId="ADAL" clId="{E38C9B3B-5D5B-493D-BAB2-AF6DA5231DF8}" dt="2019-08-29T19:45:45.739" v="6" actId="2696"/>
        <pc:sldMkLst>
          <pc:docMk/>
          <pc:sldMk cId="0"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c38e38ed0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g5c38e38ed0_0_8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g5c38e38ed0_0_8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c38e38ed0_0_2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c38e38ed0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minute:</a:t>
            </a:r>
            <a:endParaRPr/>
          </a:p>
          <a:p>
            <a:pPr marL="0" lvl="0" indent="0" algn="l" rtl="0">
              <a:spcBef>
                <a:spcPts val="0"/>
              </a:spcBef>
              <a:spcAft>
                <a:spcPts val="0"/>
              </a:spcAft>
              <a:buNone/>
            </a:pPr>
            <a:endParaRPr/>
          </a:p>
          <a:p>
            <a:pPr marL="0" lvl="0" indent="0" algn="l" rtl="0">
              <a:spcBef>
                <a:spcPts val="0"/>
              </a:spcBef>
              <a:spcAft>
                <a:spcPts val="0"/>
              </a:spcAft>
              <a:buNone/>
            </a:pPr>
            <a:r>
              <a:rPr lang="en"/>
              <a:t>Who is in the room? </a:t>
            </a:r>
            <a:endParaRPr/>
          </a:p>
          <a:p>
            <a:pPr marL="457200" lvl="0" indent="-298450" algn="l" rtl="0">
              <a:spcBef>
                <a:spcPts val="0"/>
              </a:spcBef>
              <a:spcAft>
                <a:spcPts val="0"/>
              </a:spcAft>
              <a:buSzPts val="1100"/>
              <a:buChar char="●"/>
            </a:pPr>
            <a:r>
              <a:rPr lang="en"/>
              <a:t>Faculty</a:t>
            </a:r>
            <a:endParaRPr/>
          </a:p>
          <a:p>
            <a:pPr marL="457200" lvl="0" indent="-298450" algn="l" rtl="0">
              <a:spcBef>
                <a:spcPts val="0"/>
              </a:spcBef>
              <a:spcAft>
                <a:spcPts val="0"/>
              </a:spcAft>
              <a:buSzPts val="1100"/>
              <a:buChar char="●"/>
            </a:pPr>
            <a:r>
              <a:rPr lang="en"/>
              <a:t>Admin</a:t>
            </a:r>
            <a:endParaRPr/>
          </a:p>
          <a:p>
            <a:pPr marL="457200" lvl="0" indent="-298450" algn="l" rtl="0">
              <a:spcBef>
                <a:spcPts val="0"/>
              </a:spcBef>
              <a:spcAft>
                <a:spcPts val="0"/>
              </a:spcAft>
              <a:buSzPts val="1100"/>
              <a:buChar char="●"/>
            </a:pPr>
            <a:r>
              <a:rPr lang="en"/>
              <a:t>Students</a:t>
            </a:r>
            <a:endParaRPr/>
          </a:p>
          <a:p>
            <a:pPr marL="457200" lvl="0" indent="-298450" algn="l" rtl="0">
              <a:spcBef>
                <a:spcPts val="0"/>
              </a:spcBef>
              <a:spcAft>
                <a:spcPts val="0"/>
              </a:spcAft>
              <a:buSzPts val="1100"/>
              <a:buChar char="●"/>
            </a:pPr>
            <a:r>
              <a:rPr lang="en"/>
              <a:t>Human Resources</a:t>
            </a:r>
            <a:endParaRPr/>
          </a:p>
          <a:p>
            <a:pPr marL="457200" lvl="0" indent="-298450" algn="l" rtl="0">
              <a:spcBef>
                <a:spcPts val="0"/>
              </a:spcBef>
              <a:spcAft>
                <a:spcPts val="0"/>
              </a:spcAft>
              <a:buSzPts val="1100"/>
              <a:buChar char="●"/>
            </a:pPr>
            <a:r>
              <a:rPr lang="en"/>
              <a:t>Staff</a:t>
            </a:r>
            <a:endParaRPr/>
          </a:p>
          <a:p>
            <a:pPr marL="457200" lvl="0" indent="-298450" algn="l" rtl="0">
              <a:spcBef>
                <a:spcPts val="0"/>
              </a:spcBef>
              <a:spcAft>
                <a:spcPts val="0"/>
              </a:spcAft>
              <a:buSzPts val="1100"/>
              <a:buChar char="●"/>
            </a:pPr>
            <a:r>
              <a:rPr lang="en"/>
              <a:t>Others?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c38e38ed0_0_2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c38e38ed0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12 minutes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61208435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61208435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r>
              <a:rPr lang="en" sz="1000">
                <a:solidFill>
                  <a:schemeClr val="dk1"/>
                </a:solidFill>
              </a:rPr>
              <a:t>10 minutes</a:t>
            </a:r>
            <a:endParaRPr sz="1000">
              <a:solidFill>
                <a:schemeClr val="dk1"/>
              </a:solidFill>
            </a:endParaRPr>
          </a:p>
          <a:p>
            <a:pPr marL="0" lvl="0" indent="0" algn="l" rtl="0">
              <a:spcBef>
                <a:spcPts val="360"/>
              </a:spcBef>
              <a:spcAft>
                <a:spcPts val="0"/>
              </a:spcAft>
              <a:buNone/>
            </a:pPr>
            <a:r>
              <a:rPr lang="en" sz="1000">
                <a:solidFill>
                  <a:schemeClr val="dk1"/>
                </a:solidFill>
              </a:rPr>
              <a:t>Panel Questions: </a:t>
            </a:r>
            <a:endParaRPr sz="1000">
              <a:solidFill>
                <a:schemeClr val="dk1"/>
              </a:solidFill>
            </a:endParaRPr>
          </a:p>
          <a:p>
            <a:pPr marL="457200" lvl="0" indent="-292100" algn="l" rtl="0">
              <a:spcBef>
                <a:spcPts val="360"/>
              </a:spcBef>
              <a:spcAft>
                <a:spcPts val="0"/>
              </a:spcAft>
              <a:buClr>
                <a:schemeClr val="dk1"/>
              </a:buClr>
              <a:buSzPts val="1000"/>
              <a:buChar char="●"/>
            </a:pPr>
            <a:r>
              <a:rPr lang="en" sz="1000">
                <a:solidFill>
                  <a:schemeClr val="dk1"/>
                </a:solidFill>
              </a:rPr>
              <a:t>Why are conversations of identity difficult?</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Tell us about a time when you did not feel comfortable in a meeting.</a:t>
            </a:r>
            <a:endParaRPr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5c3fe4f8b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5c3fe4f8b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14 minutes</a:t>
            </a:r>
            <a:endParaRPr/>
          </a:p>
          <a:p>
            <a:pPr marL="0" lvl="0" indent="0" algn="l" rtl="0">
              <a:spcBef>
                <a:spcPts val="0"/>
              </a:spcBef>
              <a:spcAft>
                <a:spcPts val="0"/>
              </a:spcAft>
              <a:buNone/>
            </a:pPr>
            <a:endParaRPr/>
          </a:p>
          <a:p>
            <a:pPr marL="0" lvl="0" indent="0" algn="l" rtl="0">
              <a:spcBef>
                <a:spcPts val="0"/>
              </a:spcBef>
              <a:spcAft>
                <a:spcPts val="0"/>
              </a:spcAft>
              <a:buNone/>
            </a:pPr>
            <a:r>
              <a:rPr lang="en" b="1"/>
              <a:t>Introduce video--Michelle:</a:t>
            </a:r>
            <a:endParaRPr b="1"/>
          </a:p>
          <a:p>
            <a:pPr marL="0" lvl="0" indent="0" algn="l" rtl="0">
              <a:spcBef>
                <a:spcPts val="0"/>
              </a:spcBef>
              <a:spcAft>
                <a:spcPts val="0"/>
              </a:spcAft>
              <a:buNone/>
            </a:pPr>
            <a:r>
              <a:rPr lang="en"/>
              <a:t>How does the practice of being color blind and implicit bias hinder faculty diversification?</a:t>
            </a:r>
            <a:endParaRPr/>
          </a:p>
          <a:p>
            <a:pPr marL="0" lvl="0" indent="0" algn="l" rtl="0">
              <a:spcBef>
                <a:spcPts val="0"/>
              </a:spcBef>
              <a:spcAft>
                <a:spcPts val="0"/>
              </a:spcAft>
              <a:buNone/>
            </a:pPr>
            <a:r>
              <a:rPr lang="en"/>
              <a:t>Aim for cultural competence and open-mindedness for our students’ success, not one just one fit--not just one culture or perspective or ethnicity.  Not seeing “color” is not addressing the systemic and institutionalized barriers that perpetuates racism.  This video discusses the importance of awareness and being bold enough to discuss the way racial groups have been marginalized and impacted and discriminated against because of the systemic barriers.</a:t>
            </a:r>
            <a:endParaRPr/>
          </a:p>
          <a:p>
            <a:pPr marL="0" lvl="0" indent="0" algn="l" rtl="0">
              <a:spcBef>
                <a:spcPts val="0"/>
              </a:spcBef>
              <a:spcAft>
                <a:spcPts val="0"/>
              </a:spcAft>
              <a:buNone/>
            </a:pPr>
            <a:endParaRPr/>
          </a:p>
          <a:p>
            <a:pPr marL="0" lvl="0" indent="0" algn="l" rtl="0">
              <a:spcBef>
                <a:spcPts val="0"/>
              </a:spcBef>
              <a:spcAft>
                <a:spcPts val="0"/>
              </a:spcAft>
              <a:buNone/>
            </a:pPr>
            <a:r>
              <a:rPr lang="en" b="1"/>
              <a:t>Connection to faculty diversification--Dyrell recap:</a:t>
            </a:r>
            <a:endParaRPr b="1"/>
          </a:p>
          <a:p>
            <a:pPr marL="0" lvl="0" indent="0" algn="l" rtl="0">
              <a:spcBef>
                <a:spcPts val="0"/>
              </a:spcBef>
              <a:spcAft>
                <a:spcPts val="0"/>
              </a:spcAft>
              <a:buNone/>
            </a:pPr>
            <a:r>
              <a:rPr lang="en"/>
              <a:t>Our campuses will be better with faculty diversity.  We need to bravely address race and barriers.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5c38e38ed0_0_2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5c38e38ed0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20 minutes:</a:t>
            </a:r>
            <a:endParaRPr/>
          </a:p>
          <a:p>
            <a:pPr marL="0" lvl="0" indent="0" algn="l" rtl="0">
              <a:spcBef>
                <a:spcPts val="0"/>
              </a:spcBef>
              <a:spcAft>
                <a:spcPts val="0"/>
              </a:spcAft>
              <a:buNone/>
            </a:pPr>
            <a:endParaRPr/>
          </a:p>
          <a:p>
            <a:pPr marL="0" lvl="0" indent="0" algn="l" rtl="0">
              <a:spcBef>
                <a:spcPts val="0"/>
              </a:spcBef>
              <a:spcAft>
                <a:spcPts val="0"/>
              </a:spcAft>
              <a:buNone/>
            </a:pPr>
            <a:r>
              <a:rPr lang="en"/>
              <a:t>Panelists volunteer answers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612084357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612084357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6 minutes:</a:t>
            </a:r>
            <a:endParaRPr/>
          </a:p>
          <a:p>
            <a:pPr marL="0" lvl="0" indent="0" algn="l" rtl="0">
              <a:spcBef>
                <a:spcPts val="0"/>
              </a:spcBef>
              <a:spcAft>
                <a:spcPts val="0"/>
              </a:spcAft>
              <a:buNone/>
            </a:pPr>
            <a:endParaRPr/>
          </a:p>
          <a:p>
            <a:pPr marL="0" lvl="0" indent="0" algn="l" rtl="0">
              <a:spcBef>
                <a:spcPts val="0"/>
              </a:spcBef>
              <a:spcAft>
                <a:spcPts val="0"/>
              </a:spcAft>
              <a:buNone/>
            </a:pPr>
            <a:r>
              <a:rPr lang="en">
                <a:solidFill>
                  <a:schemeClr val="dk1"/>
                </a:solidFill>
              </a:rPr>
              <a:t>Panelists volunteer answers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**Be brave for the students who are dreaming how we dreamed!</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5c38e38ed0_0_2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5c38e38ed0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9 minutes:</a:t>
            </a:r>
            <a:endParaRPr/>
          </a:p>
          <a:p>
            <a:pPr marL="0" lvl="0" indent="0" algn="l" rtl="0">
              <a:spcBef>
                <a:spcPts val="0"/>
              </a:spcBef>
              <a:spcAft>
                <a:spcPts val="0"/>
              </a:spcAft>
              <a:buNone/>
            </a:pPr>
            <a:endParaRPr/>
          </a:p>
          <a:p>
            <a:pPr marL="0" lvl="0" indent="0" algn="l" rtl="0">
              <a:spcBef>
                <a:spcPts val="0"/>
              </a:spcBef>
              <a:spcAft>
                <a:spcPts val="0"/>
              </a:spcAft>
              <a:buNone/>
            </a:pPr>
            <a:r>
              <a:rPr lang="en"/>
              <a:t>Define solidarity--Juana </a:t>
            </a:r>
            <a:endParaRPr/>
          </a:p>
          <a:p>
            <a:pPr marL="457200" lvl="0" indent="-298450" algn="l" rtl="0">
              <a:spcBef>
                <a:spcPts val="0"/>
              </a:spcBef>
              <a:spcAft>
                <a:spcPts val="0"/>
              </a:spcAft>
              <a:buSzPts val="1100"/>
              <a:buChar char="●"/>
            </a:pPr>
            <a:r>
              <a:rPr lang="en"/>
              <a:t>Dyrell--support and action from an admin perspective?</a:t>
            </a:r>
            <a:endParaRPr/>
          </a:p>
          <a:p>
            <a:pPr marL="457200" lvl="0" indent="-298450" algn="l" rtl="0">
              <a:spcBef>
                <a:spcPts val="0"/>
              </a:spcBef>
              <a:spcAft>
                <a:spcPts val="0"/>
              </a:spcAft>
              <a:buSzPts val="1100"/>
              <a:buChar char="●"/>
            </a:pPr>
            <a:r>
              <a:rPr lang="en"/>
              <a:t>Juana--support and action from a faculty role?</a:t>
            </a:r>
            <a:endParaRPr/>
          </a:p>
          <a:p>
            <a:pPr marL="457200" lvl="0" indent="-298450" algn="l" rtl="0">
              <a:spcBef>
                <a:spcPts val="0"/>
              </a:spcBef>
              <a:spcAft>
                <a:spcPts val="0"/>
              </a:spcAft>
              <a:buSzPts val="1100"/>
              <a:buChar char="●"/>
            </a:pPr>
            <a:r>
              <a:rPr lang="en"/>
              <a:t>Michelle--support and action from a senate role?</a:t>
            </a:r>
            <a:endParaRPr/>
          </a:p>
          <a:p>
            <a:pPr marL="0" lvl="0" indent="0" algn="l" rtl="0">
              <a:spcBef>
                <a:spcPts val="0"/>
              </a:spcBef>
              <a:spcAft>
                <a:spcPts val="0"/>
              </a:spcAft>
              <a:buNone/>
            </a:pPr>
            <a:endParaRPr/>
          </a:p>
          <a:p>
            <a:pPr marL="0" lvl="0" indent="0" algn="l" rtl="0">
              <a:spcBef>
                <a:spcPts val="0"/>
              </a:spcBef>
              <a:spcAft>
                <a:spcPts val="0"/>
              </a:spcAft>
              <a:buNone/>
            </a:pPr>
            <a:r>
              <a:rPr lang="en"/>
              <a:t>**Speak up when you witness exclusionary behavior--call out the bias (bringing from unconscious level to conscious)</a:t>
            </a:r>
            <a:endParaRPr/>
          </a:p>
          <a:p>
            <a:pPr marL="0" lvl="0" indent="0" algn="l" rtl="0">
              <a:spcBef>
                <a:spcPts val="0"/>
              </a:spcBef>
              <a:spcAft>
                <a:spcPts val="0"/>
              </a:spcAft>
              <a:buNone/>
            </a:pPr>
            <a:r>
              <a:rPr lang="en"/>
              <a:t>**Safe spaces--admit that discomfort is okay.</a:t>
            </a:r>
            <a:endParaRPr/>
          </a:p>
          <a:p>
            <a:pPr marL="0" lvl="0" indent="0" algn="l" rtl="0">
              <a:spcBef>
                <a:spcPts val="0"/>
              </a:spcBef>
              <a:spcAft>
                <a:spcPts val="0"/>
              </a:spcAft>
              <a:buNone/>
            </a:pPr>
            <a:r>
              <a:rPr lang="en"/>
              <a:t>**Be willing to try new and different approaches.  Create dialogue, not debate.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c38e38ed0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5c38e38ed0_0_17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3 minutes:</a:t>
            </a:r>
            <a:endParaRPr/>
          </a:p>
          <a:p>
            <a:pPr marL="0" lvl="0" indent="0" algn="l" rtl="0">
              <a:spcBef>
                <a:spcPts val="0"/>
              </a:spcBef>
              <a:spcAft>
                <a:spcPts val="0"/>
              </a:spcAft>
              <a:buNone/>
            </a:pPr>
            <a:endParaRPr/>
          </a:p>
          <a:p>
            <a:pPr marL="0" lvl="0" indent="0" algn="l" rtl="0">
              <a:spcBef>
                <a:spcPts val="0"/>
              </a:spcBef>
              <a:spcAft>
                <a:spcPts val="0"/>
              </a:spcAft>
              <a:buNone/>
            </a:pPr>
            <a:r>
              <a:rPr lang="en"/>
              <a:t>Any final reflections or take-aways?</a:t>
            </a:r>
            <a:endParaRPr/>
          </a:p>
        </p:txBody>
      </p:sp>
      <p:sp>
        <p:nvSpPr>
          <p:cNvPr id="141" name="Google Shape;141;g5c38e38ed0_0_17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685800" y="1028700"/>
            <a:ext cx="7848600" cy="14454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5400"/>
              <a:buFont typeface="Arial"/>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2"/>
          <p:cNvSpPr txBox="1">
            <a:spLocks noGrp="1"/>
          </p:cNvSpPr>
          <p:nvPr>
            <p:ph type="subTitle" idx="1"/>
          </p:nvPr>
        </p:nvSpPr>
        <p:spPr>
          <a:xfrm>
            <a:off x="685800" y="2628900"/>
            <a:ext cx="6400800" cy="1314600"/>
          </a:xfrm>
          <a:prstGeom prst="rect">
            <a:avLst/>
          </a:prstGeom>
          <a:noFill/>
          <a:ln>
            <a:noFill/>
          </a:ln>
        </p:spPr>
        <p:txBody>
          <a:bodyPr spcFirstLastPara="1" wrap="square" lIns="91425" tIns="45700" rIns="91425" bIns="45700" anchor="t" anchorCtr="0">
            <a:noAutofit/>
          </a:bodyPr>
          <a:lstStyle>
            <a:lvl1pPr lvl="0" algn="l">
              <a:spcBef>
                <a:spcPts val="480"/>
              </a:spcBef>
              <a:spcAft>
                <a:spcPts val="0"/>
              </a:spcAft>
              <a:buSzPts val="2040"/>
              <a:buNone/>
              <a:defRPr>
                <a:solidFill>
                  <a:srgbClr val="3F3F3F"/>
                </a:solidFill>
              </a:defRPr>
            </a:lvl1pPr>
            <a:lvl2pPr lvl="1" algn="ctr">
              <a:spcBef>
                <a:spcPts val="400"/>
              </a:spcBef>
              <a:spcAft>
                <a:spcPts val="0"/>
              </a:spcAft>
              <a:buSzPts val="1700"/>
              <a:buNone/>
              <a:defRPr>
                <a:solidFill>
                  <a:srgbClr val="888888"/>
                </a:solidFill>
              </a:defRPr>
            </a:lvl2pPr>
            <a:lvl3pPr lvl="2" algn="ctr">
              <a:spcBef>
                <a:spcPts val="360"/>
              </a:spcBef>
              <a:spcAft>
                <a:spcPts val="0"/>
              </a:spcAft>
              <a:buSzPts val="1620"/>
              <a:buNone/>
              <a:defRPr>
                <a:solidFill>
                  <a:srgbClr val="888888"/>
                </a:solidFill>
              </a:defRPr>
            </a:lvl3pPr>
            <a:lvl4pPr lvl="3" algn="ctr">
              <a:spcBef>
                <a:spcPts val="320"/>
              </a:spcBef>
              <a:spcAft>
                <a:spcPts val="0"/>
              </a:spcAft>
              <a:buSzPts val="1600"/>
              <a:buNone/>
              <a:defRPr>
                <a:solidFill>
                  <a:srgbClr val="888888"/>
                </a:solidFill>
              </a:defRPr>
            </a:lvl4pPr>
            <a:lvl5pPr lvl="4" algn="ctr">
              <a:spcBef>
                <a:spcPts val="280"/>
              </a:spcBef>
              <a:spcAft>
                <a:spcPts val="0"/>
              </a:spcAft>
              <a:buSzPts val="1400"/>
              <a:buNone/>
              <a:defRPr>
                <a:solidFill>
                  <a:srgbClr val="888888"/>
                </a:solidFill>
              </a:defRPr>
            </a:lvl5pPr>
            <a:lvl6pPr lvl="5" algn="ctr">
              <a:spcBef>
                <a:spcPts val="260"/>
              </a:spcBef>
              <a:spcAft>
                <a:spcPts val="0"/>
              </a:spcAft>
              <a:buSzPts val="1300"/>
              <a:buNone/>
              <a:defRPr>
                <a:solidFill>
                  <a:srgbClr val="888888"/>
                </a:solidFill>
              </a:defRPr>
            </a:lvl6pPr>
            <a:lvl7pPr lvl="6" algn="ctr">
              <a:spcBef>
                <a:spcPts val="260"/>
              </a:spcBef>
              <a:spcAft>
                <a:spcPts val="0"/>
              </a:spcAft>
              <a:buSzPts val="1300"/>
              <a:buNone/>
              <a:defRPr>
                <a:solidFill>
                  <a:srgbClr val="888888"/>
                </a:solidFill>
              </a:defRPr>
            </a:lvl7pPr>
            <a:lvl8pPr lvl="7" algn="ctr">
              <a:spcBef>
                <a:spcPts val="260"/>
              </a:spcBef>
              <a:spcAft>
                <a:spcPts val="0"/>
              </a:spcAft>
              <a:buSzPts val="1300"/>
              <a:buNone/>
              <a:defRPr>
                <a:solidFill>
                  <a:srgbClr val="888888"/>
                </a:solidFill>
              </a:defRPr>
            </a:lvl8pPr>
            <a:lvl9pPr lvl="8" algn="ctr">
              <a:spcBef>
                <a:spcPts val="260"/>
              </a:spcBef>
              <a:spcAft>
                <a:spcPts val="0"/>
              </a:spcAft>
              <a:buSzPts val="1300"/>
              <a:buNone/>
              <a:defRPr>
                <a:solidFill>
                  <a:srgbClr val="888888"/>
                </a:solidFill>
              </a:defRPr>
            </a:lvl9pPr>
          </a:lstStyle>
          <a:p>
            <a:endParaRPr/>
          </a:p>
        </p:txBody>
      </p:sp>
      <p:sp>
        <p:nvSpPr>
          <p:cNvPr id="16" name="Google Shape;16;p2"/>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19" name="Google Shape;19;p2"/>
          <p:cNvCxnSpPr/>
          <p:nvPr/>
        </p:nvCxnSpPr>
        <p:spPr>
          <a:xfrm>
            <a:off x="685800" y="2548890"/>
            <a:ext cx="7848600" cy="12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1"/>
          <p:cNvSpPr txBox="1">
            <a:spLocks noGrp="1"/>
          </p:cNvSpPr>
          <p:nvPr>
            <p:ph type="body" idx="1"/>
          </p:nvPr>
        </p:nvSpPr>
        <p:spPr>
          <a:xfrm rot="5400000">
            <a:off x="2743200" y="-1085850"/>
            <a:ext cx="3657600" cy="82296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7" name="Google Shape;77;p11"/>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rot="5400000">
            <a:off x="5457750" y="1628850"/>
            <a:ext cx="4400700" cy="20574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2"/>
          <p:cNvSpPr txBox="1">
            <a:spLocks noGrp="1"/>
          </p:cNvSpPr>
          <p:nvPr>
            <p:ph type="body" idx="1"/>
          </p:nvPr>
        </p:nvSpPr>
        <p:spPr>
          <a:xfrm rot="5400000">
            <a:off x="1266750" y="-352350"/>
            <a:ext cx="4400700" cy="60198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3" name="Google Shape;83;p12"/>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2"/>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3" name="Google Shape;23;p3"/>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457200" y="1255014"/>
            <a:ext cx="4038600" cy="3538800"/>
          </a:xfrm>
          <a:prstGeom prst="rect">
            <a:avLst/>
          </a:prstGeom>
          <a:noFill/>
          <a:ln>
            <a:noFill/>
          </a:ln>
        </p:spPr>
        <p:txBody>
          <a:bodyPr spcFirstLastPara="1" wrap="square" lIns="91425" tIns="45700" rIns="91425" bIns="45700" anchor="t" anchorCtr="0">
            <a:no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29" name="Google Shape;29;p4"/>
          <p:cNvSpPr txBox="1">
            <a:spLocks noGrp="1"/>
          </p:cNvSpPr>
          <p:nvPr>
            <p:ph type="body" idx="2"/>
          </p:nvPr>
        </p:nvSpPr>
        <p:spPr>
          <a:xfrm>
            <a:off x="4648200" y="1255014"/>
            <a:ext cx="4038600" cy="3538800"/>
          </a:xfrm>
          <a:prstGeom prst="rect">
            <a:avLst/>
          </a:prstGeom>
          <a:noFill/>
          <a:ln>
            <a:noFill/>
          </a:ln>
        </p:spPr>
        <p:txBody>
          <a:bodyPr spcFirstLastPara="1" wrap="square" lIns="91425" tIns="45700" rIns="91425" bIns="45700" anchor="t" anchorCtr="0">
            <a:no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0" name="Google Shape;30;p4"/>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
        <p:cNvGrpSpPr/>
        <p:nvPr/>
      </p:nvGrpSpPr>
      <p:grpSpPr>
        <a:xfrm>
          <a:off x="0" y="0"/>
          <a:ext cx="0" cy="0"/>
          <a:chOff x="0" y="0"/>
          <a:chExt cx="0" cy="0"/>
        </a:xfrm>
      </p:grpSpPr>
      <p:sp>
        <p:nvSpPr>
          <p:cNvPr id="39" name="Google Shape;39;p6"/>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722313" y="1771650"/>
            <a:ext cx="7772400" cy="16503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lt2"/>
              </a:buClr>
              <a:buSzPts val="4800"/>
              <a:buFont typeface="Arial"/>
              <a:buNone/>
              <a:defRPr sz="48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722313" y="3470148"/>
            <a:ext cx="7772400" cy="1125000"/>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SzPts val="2040"/>
              <a:buNone/>
              <a:defRPr sz="2400">
                <a:solidFill>
                  <a:schemeClr val="lt2"/>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44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45" name="Google Shape;45;p7"/>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48" name="Google Shape;48;p7"/>
          <p:cNvCxnSpPr/>
          <p:nvPr/>
        </p:nvCxnSpPr>
        <p:spPr>
          <a:xfrm>
            <a:off x="731520" y="3449574"/>
            <a:ext cx="7848600" cy="1200"/>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457200" y="1257300"/>
            <a:ext cx="3931800" cy="479700"/>
          </a:xfrm>
          <a:prstGeom prst="rect">
            <a:avLst/>
          </a:prstGeom>
          <a:noFill/>
          <a:ln>
            <a:noFill/>
          </a:ln>
        </p:spPr>
        <p:txBody>
          <a:bodyPr spcFirstLastPara="1" wrap="square" lIns="91425" tIns="45700" rIns="91425" bIns="45700" anchor="ctr" anchorCtr="0">
            <a:noAutofit/>
          </a:bodyPr>
          <a:lstStyle>
            <a:lvl1pPr marL="457200" lvl="0" indent="-228600" algn="ctr">
              <a:spcBef>
                <a:spcPts val="400"/>
              </a:spcBef>
              <a:spcAft>
                <a:spcPts val="0"/>
              </a:spcAft>
              <a:buSzPts val="1700"/>
              <a:buNone/>
              <a:defRPr sz="2000" b="0">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52" name="Google Shape;52;p8"/>
          <p:cNvSpPr txBox="1">
            <a:spLocks noGrp="1"/>
          </p:cNvSpPr>
          <p:nvPr>
            <p:ph type="body" idx="2"/>
          </p:nvPr>
        </p:nvSpPr>
        <p:spPr>
          <a:xfrm>
            <a:off x="457200" y="1828800"/>
            <a:ext cx="3931800" cy="2963400"/>
          </a:xfrm>
          <a:prstGeom prst="rect">
            <a:avLst/>
          </a:prstGeom>
          <a:noFill/>
          <a:ln>
            <a:noFill/>
          </a:ln>
        </p:spPr>
        <p:txBody>
          <a:bodyPr spcFirstLastPara="1" wrap="square" lIns="91425" tIns="45700" rIns="91425" bIns="45700" anchor="t" anchorCtr="0">
            <a:no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3" name="Google Shape;53;p8"/>
          <p:cNvSpPr txBox="1">
            <a:spLocks noGrp="1"/>
          </p:cNvSpPr>
          <p:nvPr>
            <p:ph type="body" idx="3"/>
          </p:nvPr>
        </p:nvSpPr>
        <p:spPr>
          <a:xfrm>
            <a:off x="4754880" y="1257300"/>
            <a:ext cx="3931800" cy="479700"/>
          </a:xfrm>
          <a:prstGeom prst="rect">
            <a:avLst/>
          </a:prstGeom>
          <a:noFill/>
          <a:ln>
            <a:noFill/>
          </a:ln>
        </p:spPr>
        <p:txBody>
          <a:bodyPr spcFirstLastPara="1" wrap="square" lIns="91425" tIns="45700" rIns="91425" bIns="45700" anchor="ctr" anchorCtr="0">
            <a:noAutofit/>
          </a:bodyPr>
          <a:lstStyle>
            <a:lvl1pPr marL="457200" lvl="0" indent="-228600" algn="ctr">
              <a:spcBef>
                <a:spcPts val="400"/>
              </a:spcBef>
              <a:spcAft>
                <a:spcPts val="0"/>
              </a:spcAft>
              <a:buSzPts val="1700"/>
              <a:buNone/>
              <a:defRPr sz="2000" b="0">
                <a:solidFill>
                  <a:schemeClr val="dk2"/>
                </a:solidFill>
                <a:latin typeface="Arial"/>
                <a:ea typeface="Arial"/>
                <a:cs typeface="Arial"/>
                <a:sym typeface="Aria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54" name="Google Shape;54;p8"/>
          <p:cNvSpPr txBox="1">
            <a:spLocks noGrp="1"/>
          </p:cNvSpPr>
          <p:nvPr>
            <p:ph type="body" idx="4"/>
          </p:nvPr>
        </p:nvSpPr>
        <p:spPr>
          <a:xfrm>
            <a:off x="4754880" y="1828800"/>
            <a:ext cx="3931800" cy="2963400"/>
          </a:xfrm>
          <a:prstGeom prst="rect">
            <a:avLst/>
          </a:prstGeom>
          <a:noFill/>
          <a:ln>
            <a:noFill/>
          </a:ln>
        </p:spPr>
        <p:txBody>
          <a:bodyPr spcFirstLastPara="1" wrap="square" lIns="91425" tIns="45700" rIns="91425" bIns="45700" anchor="t" anchorCtr="0">
            <a:no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5" name="Google Shape;55;p8"/>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58" name="Google Shape;58;p8"/>
          <p:cNvCxnSpPr/>
          <p:nvPr/>
        </p:nvCxnSpPr>
        <p:spPr>
          <a:xfrm rot="5400000">
            <a:off x="2806394" y="3034230"/>
            <a:ext cx="3531900" cy="9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594060"/>
            <a:ext cx="2139600" cy="946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2971800" y="594060"/>
            <a:ext cx="5715000" cy="4183500"/>
          </a:xfrm>
          <a:prstGeom prst="rect">
            <a:avLst/>
          </a:prstGeom>
          <a:noFill/>
          <a:ln>
            <a:noFill/>
          </a:ln>
        </p:spPr>
        <p:txBody>
          <a:bodyPr spcFirstLastPara="1" wrap="square" lIns="91425" tIns="45700" rIns="91425" bIns="45700" anchor="t" anchorCtr="0">
            <a:noAutofit/>
          </a:bodyPr>
          <a:lstStyle>
            <a:lvl1pPr marL="457200" lvl="0" indent="-401320" algn="l">
              <a:spcBef>
                <a:spcPts val="640"/>
              </a:spcBef>
              <a:spcAft>
                <a:spcPts val="0"/>
              </a:spcAft>
              <a:buSzPts val="2720"/>
              <a:buChar char="•"/>
              <a:defRPr sz="3200"/>
            </a:lvl1pPr>
            <a:lvl2pPr marL="914400" lvl="1" indent="-379730" algn="l">
              <a:spcBef>
                <a:spcPts val="560"/>
              </a:spcBef>
              <a:spcAft>
                <a:spcPts val="0"/>
              </a:spcAft>
              <a:buSzPts val="2380"/>
              <a:buChar char="•"/>
              <a:defRPr sz="2800"/>
            </a:lvl2pPr>
            <a:lvl3pPr marL="1371600" lvl="2" indent="-365760" algn="l">
              <a:spcBef>
                <a:spcPts val="480"/>
              </a:spcBef>
              <a:spcAft>
                <a:spcPts val="0"/>
              </a:spcAft>
              <a:buSzPts val="216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62" name="Google Shape;62;p9"/>
          <p:cNvSpPr txBox="1">
            <a:spLocks noGrp="1"/>
          </p:cNvSpPr>
          <p:nvPr>
            <p:ph type="body" idx="2"/>
          </p:nvPr>
        </p:nvSpPr>
        <p:spPr>
          <a:xfrm>
            <a:off x="457201" y="1597914"/>
            <a:ext cx="2139600" cy="31827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3" name="Google Shape;63;p9"/>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66" name="Google Shape;66;p9"/>
          <p:cNvCxnSpPr/>
          <p:nvPr/>
        </p:nvCxnSpPr>
        <p:spPr>
          <a:xfrm rot="5400000">
            <a:off x="684098" y="2685060"/>
            <a:ext cx="4183500" cy="15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457200" y="594360"/>
            <a:ext cx="2142600" cy="948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0"/>
          <p:cNvSpPr>
            <a:spLocks noGrp="1"/>
          </p:cNvSpPr>
          <p:nvPr>
            <p:ph type="pic" idx="2"/>
          </p:nvPr>
        </p:nvSpPr>
        <p:spPr>
          <a:xfrm>
            <a:off x="2858610" y="628651"/>
            <a:ext cx="5904300" cy="4125300"/>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noAutofit/>
          </a:bodyPr>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0" name="Google Shape;70;p10"/>
          <p:cNvSpPr txBox="1">
            <a:spLocks noGrp="1"/>
          </p:cNvSpPr>
          <p:nvPr>
            <p:ph type="body" idx="1"/>
          </p:nvPr>
        </p:nvSpPr>
        <p:spPr>
          <a:xfrm>
            <a:off x="457200" y="1600200"/>
            <a:ext cx="2139600" cy="31821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1" name="Google Shape;71;p10"/>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65590"/>
            <a:ext cx="9144000" cy="171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 name="Google Shape;7;p1"/>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9" name="Google Shape;9;p1"/>
          <p:cNvSpPr/>
          <p:nvPr/>
        </p:nvSpPr>
        <p:spPr>
          <a:xfrm>
            <a:off x="0" y="0"/>
            <a:ext cx="9144000" cy="2742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0" name="Google Shape;10;p1"/>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sccc.org/content/4th-general-session-faculty-diversification-role-academic-senate-and-senate-presidents" TargetMode="External"/><Relationship Id="rId7" Type="http://schemas.openxmlformats.org/officeDocument/2006/relationships/hyperlink" Target="https://www.nber.org/papers/w17381.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asccc.org/content/implicit-bias-faculty-diversification" TargetMode="External"/><Relationship Id="rId5" Type="http://schemas.openxmlformats.org/officeDocument/2006/relationships/hyperlink" Target="http://www.edchange.org/publications/Avoiding-Racial-Equity-Detours-Gorski.pdf" TargetMode="External"/><Relationship Id="rId4" Type="http://schemas.openxmlformats.org/officeDocument/2006/relationships/hyperlink" Target="http://www.catalyst.org/research/converstaion-ground-rul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oKtALHe3Y9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bean@riohondo.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mailto:jmora@riohondo.edu" TargetMode="External"/><Relationship Id="rId4" Type="http://schemas.openxmlformats.org/officeDocument/2006/relationships/hyperlink" Target="mailto:dyrell.foster@mvc.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3"/>
          <p:cNvSpPr txBox="1">
            <a:spLocks noGrp="1"/>
          </p:cNvSpPr>
          <p:nvPr>
            <p:ph type="ctrTitle"/>
          </p:nvPr>
        </p:nvSpPr>
        <p:spPr>
          <a:xfrm>
            <a:off x="380400" y="1913500"/>
            <a:ext cx="8383200" cy="11361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3600"/>
              <a:buFont typeface="Arial"/>
              <a:buNone/>
            </a:pPr>
            <a:r>
              <a:rPr lang="en" sz="3000" b="1"/>
              <a:t>Faculty Diversification and Student Success: Facilitating Challenging Conversations</a:t>
            </a:r>
            <a:endParaRPr sz="3000" b="1" cap="none">
              <a:latin typeface="Times New Roman"/>
              <a:ea typeface="Times New Roman"/>
              <a:cs typeface="Times New Roman"/>
              <a:sym typeface="Times New Roman"/>
            </a:endParaRPr>
          </a:p>
        </p:txBody>
      </p:sp>
      <p:sp>
        <p:nvSpPr>
          <p:cNvPr id="92" name="Google Shape;92;p13"/>
          <p:cNvSpPr txBox="1">
            <a:spLocks noGrp="1"/>
          </p:cNvSpPr>
          <p:nvPr>
            <p:ph type="subTitle" idx="1"/>
          </p:nvPr>
        </p:nvSpPr>
        <p:spPr>
          <a:xfrm>
            <a:off x="333450" y="3134900"/>
            <a:ext cx="8477100" cy="8769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040"/>
              <a:buNone/>
            </a:pPr>
            <a:r>
              <a:rPr lang="en" sz="1800">
                <a:solidFill>
                  <a:srgbClr val="000000"/>
                </a:solidFill>
              </a:rPr>
              <a:t>Dr. Dyrell Foster, Vice President of Student Services, Moreno Valley College</a:t>
            </a:r>
            <a:endParaRPr sz="1800">
              <a:solidFill>
                <a:srgbClr val="000000"/>
              </a:solidFill>
            </a:endParaRPr>
          </a:p>
          <a:p>
            <a:pPr marL="0" lvl="0" indent="0" algn="ctr" rtl="0">
              <a:lnSpc>
                <a:spcPct val="90000"/>
              </a:lnSpc>
              <a:spcBef>
                <a:spcPts val="0"/>
              </a:spcBef>
              <a:spcAft>
                <a:spcPts val="0"/>
              </a:spcAft>
              <a:buSzPts val="2040"/>
              <a:buNone/>
            </a:pPr>
            <a:r>
              <a:rPr lang="en" sz="1800">
                <a:solidFill>
                  <a:srgbClr val="000000"/>
                </a:solidFill>
              </a:rPr>
              <a:t>Dr. Juana Mora, Student Equity Coordinator, Rio Hondo College</a:t>
            </a:r>
            <a:endParaRPr sz="1800">
              <a:solidFill>
                <a:srgbClr val="000000"/>
              </a:solidFill>
            </a:endParaRPr>
          </a:p>
          <a:p>
            <a:pPr marL="0" lvl="0" indent="0" algn="ctr" rtl="0">
              <a:lnSpc>
                <a:spcPct val="90000"/>
              </a:lnSpc>
              <a:spcBef>
                <a:spcPts val="0"/>
              </a:spcBef>
              <a:spcAft>
                <a:spcPts val="0"/>
              </a:spcAft>
              <a:buSzPts val="2040"/>
              <a:buNone/>
            </a:pPr>
            <a:r>
              <a:rPr lang="en" sz="1800">
                <a:solidFill>
                  <a:srgbClr val="000000"/>
                </a:solidFill>
              </a:rPr>
              <a:t>Michelle Velasquez Bean, Area C Representative, ASCCC </a:t>
            </a:r>
            <a:endParaRPr sz="1800">
              <a:solidFill>
                <a:srgbClr val="000000"/>
              </a:solidFill>
            </a:endParaRPr>
          </a:p>
          <a:p>
            <a:pPr marL="0" lvl="0" indent="0" algn="ctr" rtl="0">
              <a:lnSpc>
                <a:spcPct val="90000"/>
              </a:lnSpc>
              <a:spcBef>
                <a:spcPts val="480"/>
              </a:spcBef>
              <a:spcAft>
                <a:spcPts val="0"/>
              </a:spcAft>
              <a:buSzPts val="2040"/>
              <a:buNone/>
            </a:pPr>
            <a:endParaRPr sz="1800">
              <a:solidFill>
                <a:srgbClr val="000000"/>
              </a:solidFill>
            </a:endParaRPr>
          </a:p>
          <a:p>
            <a:pPr marL="0" lvl="0" indent="0" algn="l" rtl="0">
              <a:lnSpc>
                <a:spcPct val="90000"/>
              </a:lnSpc>
              <a:spcBef>
                <a:spcPts val="480"/>
              </a:spcBef>
              <a:spcAft>
                <a:spcPts val="0"/>
              </a:spcAft>
              <a:buSzPts val="2040"/>
              <a:buNone/>
            </a:pPr>
            <a:endParaRPr>
              <a:latin typeface="Times New Roman"/>
              <a:ea typeface="Times New Roman"/>
              <a:cs typeface="Times New Roman"/>
              <a:sym typeface="Times New Roman"/>
            </a:endParaRPr>
          </a:p>
        </p:txBody>
      </p:sp>
      <p:pic>
        <p:nvPicPr>
          <p:cNvPr id="93" name="Google Shape;93;p13"/>
          <p:cNvPicPr preferRelativeResize="0"/>
          <p:nvPr/>
        </p:nvPicPr>
        <p:blipFill rotWithShape="1">
          <a:blip r:embed="rId3">
            <a:alphaModFix/>
          </a:blip>
          <a:srcRect/>
          <a:stretch/>
        </p:blipFill>
        <p:spPr>
          <a:xfrm>
            <a:off x="2533375" y="604850"/>
            <a:ext cx="4330626" cy="996225"/>
          </a:xfrm>
          <a:prstGeom prst="rect">
            <a:avLst/>
          </a:prstGeom>
          <a:noFill/>
          <a:ln>
            <a:noFill/>
          </a:ln>
        </p:spPr>
      </p:pic>
      <p:sp>
        <p:nvSpPr>
          <p:cNvPr id="94" name="Google Shape;94;p13"/>
          <p:cNvSpPr txBox="1"/>
          <p:nvPr/>
        </p:nvSpPr>
        <p:spPr>
          <a:xfrm>
            <a:off x="2349125" y="4148475"/>
            <a:ext cx="4606200" cy="87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Academic Academy</a:t>
            </a:r>
            <a:endParaRPr/>
          </a:p>
          <a:p>
            <a:pPr marL="0" lvl="0" indent="0" algn="ctr" rtl="0">
              <a:spcBef>
                <a:spcPts val="0"/>
              </a:spcBef>
              <a:spcAft>
                <a:spcPts val="0"/>
              </a:spcAft>
              <a:buNone/>
            </a:pPr>
            <a:r>
              <a:rPr lang="en"/>
              <a:t>Long Beach Queen Mary</a:t>
            </a:r>
            <a:endParaRPr/>
          </a:p>
          <a:p>
            <a:pPr marL="0" lvl="0" indent="0" algn="ctr" rtl="0">
              <a:spcBef>
                <a:spcPts val="0"/>
              </a:spcBef>
              <a:spcAft>
                <a:spcPts val="0"/>
              </a:spcAft>
              <a:buNone/>
            </a:pPr>
            <a:r>
              <a:rPr lang="en"/>
              <a:t>Saturday, September 13 @ 9:30-10:45 a.m.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Resources </a:t>
            </a:r>
            <a:endParaRPr/>
          </a:p>
        </p:txBody>
      </p:sp>
      <p:sp>
        <p:nvSpPr>
          <p:cNvPr id="151" name="Google Shape;151;p22"/>
          <p:cNvSpPr txBox="1">
            <a:spLocks noGrp="1"/>
          </p:cNvSpPr>
          <p:nvPr>
            <p:ph type="body" idx="1"/>
          </p:nvPr>
        </p:nvSpPr>
        <p:spPr>
          <a:xfrm>
            <a:off x="457200" y="1200150"/>
            <a:ext cx="8229600" cy="3657600"/>
          </a:xfrm>
          <a:prstGeom prst="rect">
            <a:avLst/>
          </a:prstGeom>
        </p:spPr>
        <p:txBody>
          <a:bodyPr spcFirstLastPara="1" wrap="square" lIns="91425" tIns="45700" rIns="91425" bIns="45700" anchor="t" anchorCtr="0">
            <a:noAutofit/>
          </a:bodyPr>
          <a:lstStyle/>
          <a:p>
            <a:pPr marL="457200" lvl="0" indent="-457200" algn="l" rtl="0">
              <a:spcBef>
                <a:spcPts val="360"/>
              </a:spcBef>
              <a:spcAft>
                <a:spcPts val="0"/>
              </a:spcAft>
              <a:buNone/>
            </a:pPr>
            <a:r>
              <a:rPr lang="en" sz="1800"/>
              <a:t>Faculty Diversification Powerpoint: </a:t>
            </a:r>
            <a:r>
              <a:rPr lang="en" sz="1800" u="sng">
                <a:solidFill>
                  <a:schemeClr val="hlink"/>
                </a:solidFill>
                <a:hlinkClick r:id="rId3"/>
              </a:rPr>
              <a:t>https://asccc.org/content/4th-general-session-faculty-diversification-role-academic-senate-and-senate-presidents</a:t>
            </a:r>
            <a:endParaRPr sz="1800"/>
          </a:p>
          <a:p>
            <a:pPr marL="457200" lvl="0" indent="-457200" algn="l" rtl="0">
              <a:spcBef>
                <a:spcPts val="360"/>
              </a:spcBef>
              <a:spcAft>
                <a:spcPts val="0"/>
              </a:spcAft>
              <a:buNone/>
            </a:pPr>
            <a:r>
              <a:rPr lang="en" sz="1800"/>
              <a:t>Tools for Difficult Conversations: </a:t>
            </a:r>
            <a:r>
              <a:rPr lang="en" sz="1800" u="sng">
                <a:solidFill>
                  <a:schemeClr val="hlink"/>
                </a:solidFill>
                <a:hlinkClick r:id="rId4"/>
              </a:rPr>
              <a:t>www.catalyst.org/research/converstaion-ground-rules/</a:t>
            </a:r>
            <a:endParaRPr sz="1800"/>
          </a:p>
          <a:p>
            <a:pPr marL="457200" lvl="0" indent="-457200" algn="l" rtl="0">
              <a:spcBef>
                <a:spcPts val="360"/>
              </a:spcBef>
              <a:spcAft>
                <a:spcPts val="0"/>
              </a:spcAft>
              <a:buNone/>
            </a:pPr>
            <a:r>
              <a:rPr lang="en" sz="1800"/>
              <a:t>Avoiding Racial Detours Article: </a:t>
            </a:r>
            <a:r>
              <a:rPr lang="en" sz="1800" u="sng">
                <a:solidFill>
                  <a:schemeClr val="hlink"/>
                </a:solidFill>
                <a:hlinkClick r:id="rId5"/>
              </a:rPr>
              <a:t>http://www.edchange.org/publications/Avoiding-Racial-Equity-Detours-Gorski.pdf</a:t>
            </a:r>
            <a:endParaRPr sz="1800"/>
          </a:p>
          <a:p>
            <a:pPr marL="457200" lvl="0" indent="-457200" algn="l" rtl="0">
              <a:spcBef>
                <a:spcPts val="360"/>
              </a:spcBef>
              <a:spcAft>
                <a:spcPts val="0"/>
              </a:spcAft>
              <a:buNone/>
            </a:pPr>
            <a:r>
              <a:rPr lang="en" sz="1800"/>
              <a:t>Implicit Bias Powerpoint: </a:t>
            </a:r>
            <a:r>
              <a:rPr lang="en" sz="1800" u="sng">
                <a:solidFill>
                  <a:schemeClr val="hlink"/>
                </a:solidFill>
                <a:hlinkClick r:id="rId6"/>
              </a:rPr>
              <a:t>https://asccc.org/content/implicit-bias-faculty-diversification</a:t>
            </a:r>
            <a:endParaRPr sz="1800"/>
          </a:p>
          <a:p>
            <a:pPr marL="457200" lvl="0" indent="-457200" algn="l" rtl="0">
              <a:spcBef>
                <a:spcPts val="360"/>
              </a:spcBef>
              <a:spcAft>
                <a:spcPts val="0"/>
              </a:spcAft>
              <a:buNone/>
            </a:pPr>
            <a:r>
              <a:rPr lang="en" sz="1800"/>
              <a:t>Faculty Diversification Article: </a:t>
            </a:r>
            <a:r>
              <a:rPr lang="en" sz="1800" u="sng">
                <a:solidFill>
                  <a:schemeClr val="hlink"/>
                </a:solidFill>
                <a:hlinkClick r:id="rId7"/>
              </a:rPr>
              <a:t>https://www.nber.org/papers/w17381.pdf</a:t>
            </a:r>
            <a:endParaRPr sz="1800"/>
          </a:p>
          <a:p>
            <a:pPr marL="0" lvl="0" indent="0" algn="l" rtl="0">
              <a:spcBef>
                <a:spcPts val="36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Session Description</a:t>
            </a:r>
            <a:endParaRPr/>
          </a:p>
        </p:txBody>
      </p:sp>
      <p:sp>
        <p:nvSpPr>
          <p:cNvPr id="100" name="Google Shape;100;p14"/>
          <p:cNvSpPr txBox="1">
            <a:spLocks noGrp="1"/>
          </p:cNvSpPr>
          <p:nvPr>
            <p:ph type="body" idx="1"/>
          </p:nvPr>
        </p:nvSpPr>
        <p:spPr>
          <a:xfrm>
            <a:off x="457200" y="1264250"/>
            <a:ext cx="8229600" cy="3423300"/>
          </a:xfrm>
          <a:prstGeom prst="rect">
            <a:avLst/>
          </a:prstGeom>
        </p:spPr>
        <p:txBody>
          <a:bodyPr spcFirstLastPara="1" wrap="square" lIns="91425" tIns="45700" rIns="91425" bIns="45700" anchor="t" anchorCtr="0">
            <a:noAutofit/>
          </a:bodyPr>
          <a:lstStyle/>
          <a:p>
            <a:pPr marL="342900" lvl="0" indent="0" algn="ctr" rtl="0">
              <a:lnSpc>
                <a:spcPct val="140869"/>
              </a:lnSpc>
              <a:spcBef>
                <a:spcPts val="0"/>
              </a:spcBef>
              <a:spcAft>
                <a:spcPts val="0"/>
              </a:spcAft>
              <a:buClr>
                <a:schemeClr val="dk1"/>
              </a:buClr>
              <a:buSzPts val="1100"/>
              <a:buFont typeface="Arial"/>
              <a:buNone/>
            </a:pPr>
            <a:r>
              <a:rPr lang="en"/>
              <a:t>Conversations of identity can be difficult to navigate and most employees of a community college are not formally trained in areas of facilitation or equity-mindedness.  And yet, we can all learn to create a space for honest dialog and challenging conversations that move our colleges forward to improving our service to students.  </a:t>
            </a:r>
            <a:endParaRPr/>
          </a:p>
          <a:p>
            <a:pPr marL="0" lvl="0" indent="0" algn="l" rtl="0">
              <a:lnSpc>
                <a:spcPct val="140869"/>
              </a:lnSpc>
              <a:spcBef>
                <a:spcPts val="0"/>
              </a:spcBef>
              <a:spcAft>
                <a:spcPts val="0"/>
              </a:spcAft>
              <a:buClr>
                <a:schemeClr val="dk1"/>
              </a:buClr>
              <a:buSzPts val="1100"/>
              <a:buFont typeface="Arial"/>
              <a:buNone/>
            </a:pPr>
            <a:endParaRPr sz="1150">
              <a:solidFill>
                <a:srgbClr val="212121"/>
              </a:solidFill>
            </a:endParaRPr>
          </a:p>
          <a:p>
            <a:pPr marL="0" lvl="0" indent="0" algn="l" rtl="0">
              <a:spcBef>
                <a:spcPts val="36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Introductions</a:t>
            </a:r>
            <a:endParaRPr/>
          </a:p>
        </p:txBody>
      </p:sp>
      <p:sp>
        <p:nvSpPr>
          <p:cNvPr id="106" name="Google Shape;106;p15"/>
          <p:cNvSpPr txBox="1">
            <a:spLocks noGrp="1"/>
          </p:cNvSpPr>
          <p:nvPr>
            <p:ph type="body" idx="1"/>
          </p:nvPr>
        </p:nvSpPr>
        <p:spPr>
          <a:xfrm>
            <a:off x="457200" y="1142850"/>
            <a:ext cx="8229600" cy="3714900"/>
          </a:xfrm>
          <a:prstGeom prst="rect">
            <a:avLst/>
          </a:prstGeom>
        </p:spPr>
        <p:txBody>
          <a:bodyPr spcFirstLastPara="1" wrap="square" lIns="91425" tIns="45700" rIns="91425" bIns="45700" anchor="t" anchorCtr="0">
            <a:noAutofit/>
          </a:bodyPr>
          <a:lstStyle/>
          <a:p>
            <a:pPr marL="457200" lvl="0" indent="-457200" algn="l" rtl="0">
              <a:spcBef>
                <a:spcPts val="360"/>
              </a:spcBef>
              <a:spcAft>
                <a:spcPts val="0"/>
              </a:spcAft>
              <a:buSzPts val="3600"/>
              <a:buChar char="❖"/>
            </a:pPr>
            <a:r>
              <a:rPr lang="en" sz="3600" dirty="0"/>
              <a:t>Panel</a:t>
            </a:r>
            <a:endParaRPr sz="3600" dirty="0"/>
          </a:p>
          <a:p>
            <a:pPr marL="914400" lvl="0" indent="-381000" algn="l" rtl="0">
              <a:spcBef>
                <a:spcPts val="0"/>
              </a:spcBef>
              <a:spcAft>
                <a:spcPts val="0"/>
              </a:spcAft>
              <a:buSzPts val="2400"/>
              <a:buChar char="❖"/>
            </a:pPr>
            <a:r>
              <a:rPr lang="en" sz="2400" dirty="0"/>
              <a:t>Describe something you treasure or a space that brings you joy.</a:t>
            </a:r>
            <a:endParaRPr sz="2400" dirty="0"/>
          </a:p>
          <a:p>
            <a:pPr marL="457200" lvl="0" indent="-457200" algn="l" rtl="0">
              <a:spcBef>
                <a:spcPts val="0"/>
              </a:spcBef>
              <a:spcAft>
                <a:spcPts val="0"/>
              </a:spcAft>
              <a:buSzPts val="3600"/>
              <a:buChar char="❖"/>
            </a:pPr>
            <a:r>
              <a:rPr lang="en" sz="3600" dirty="0"/>
              <a:t>Participants</a:t>
            </a:r>
            <a:endParaRPr sz="3600" dirty="0"/>
          </a:p>
          <a:p>
            <a:pPr marL="914400" lvl="1" indent="-381000" algn="l" rtl="0">
              <a:spcBef>
                <a:spcPts val="0"/>
              </a:spcBef>
              <a:spcAft>
                <a:spcPts val="0"/>
              </a:spcAft>
              <a:buSzPts val="2400"/>
              <a:buFont typeface="Wingdings" panose="05000000000000000000" pitchFamily="2" charset="2"/>
              <a:buChar char="v"/>
            </a:pPr>
            <a:r>
              <a:rPr lang="en" sz="2400" dirty="0"/>
              <a:t>Pair Share: NAME and a JOY or TREASURE</a:t>
            </a:r>
            <a:endParaRPr sz="2400" dirty="0"/>
          </a:p>
          <a:p>
            <a:pPr marL="914400" lvl="1" indent="-381000" algn="l" rtl="0">
              <a:spcBef>
                <a:spcPts val="0"/>
              </a:spcBef>
              <a:spcAft>
                <a:spcPts val="0"/>
              </a:spcAft>
              <a:buSzPts val="2400"/>
              <a:buFont typeface="Wingdings" panose="05000000000000000000" pitchFamily="2" charset="2"/>
              <a:buChar char="v"/>
            </a:pPr>
            <a:r>
              <a:rPr lang="en" sz="2400" dirty="0"/>
              <a:t>Volunteers--Share Out</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barn(inVertical)">
                                      <p:cBhvr>
                                        <p:cTn id="7" dur="5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6">
                                            <p:txEl>
                                              <p:pRg st="1" end="1"/>
                                            </p:txEl>
                                          </p:spTgt>
                                        </p:tgtEl>
                                        <p:attrNameLst>
                                          <p:attrName>style.visibility</p:attrName>
                                        </p:attrNameLst>
                                      </p:cBhvr>
                                      <p:to>
                                        <p:strVal val="visible"/>
                                      </p:to>
                                    </p:set>
                                    <p:animEffect transition="in" filter="barn(inVertical)">
                                      <p:cBhvr>
                                        <p:cTn id="12" dur="500"/>
                                        <p:tgtEl>
                                          <p:spTgt spid="1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6">
                                            <p:txEl>
                                              <p:pRg st="2" end="2"/>
                                            </p:txEl>
                                          </p:spTgt>
                                        </p:tgtEl>
                                        <p:attrNameLst>
                                          <p:attrName>style.visibility</p:attrName>
                                        </p:attrNameLst>
                                      </p:cBhvr>
                                      <p:to>
                                        <p:strVal val="visible"/>
                                      </p:to>
                                    </p:set>
                                    <p:animEffect transition="in" filter="barn(inVertical)">
                                      <p:cBhvr>
                                        <p:cTn id="17" dur="500"/>
                                        <p:tgtEl>
                                          <p:spTgt spid="106">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06">
                                            <p:txEl>
                                              <p:pRg st="3" end="3"/>
                                            </p:txEl>
                                          </p:spTgt>
                                        </p:tgtEl>
                                        <p:attrNameLst>
                                          <p:attrName>style.visibility</p:attrName>
                                        </p:attrNameLst>
                                      </p:cBhvr>
                                      <p:to>
                                        <p:strVal val="visible"/>
                                      </p:to>
                                    </p:set>
                                    <p:animEffect transition="in" filter="barn(inVertical)">
                                      <p:cBhvr>
                                        <p:cTn id="20" dur="500"/>
                                        <p:tgtEl>
                                          <p:spTgt spid="106">
                                            <p:txEl>
                                              <p:pRg st="3" end="3"/>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06">
                                            <p:txEl>
                                              <p:pRg st="4" end="4"/>
                                            </p:txEl>
                                          </p:spTgt>
                                        </p:tgtEl>
                                        <p:attrNameLst>
                                          <p:attrName>style.visibility</p:attrName>
                                        </p:attrNameLst>
                                      </p:cBhvr>
                                      <p:to>
                                        <p:strVal val="visible"/>
                                      </p:to>
                                    </p:set>
                                    <p:animEffect transition="in" filter="barn(inVertical)">
                                      <p:cBhvr>
                                        <p:cTn id="23" dur="500"/>
                                        <p:tgtEl>
                                          <p:spTgt spid="1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457200" y="400050"/>
            <a:ext cx="8229600" cy="105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Conversations of Identity</a:t>
            </a:r>
            <a:endParaRPr/>
          </a:p>
        </p:txBody>
      </p:sp>
      <p:sp>
        <p:nvSpPr>
          <p:cNvPr id="112" name="Google Shape;112;p16"/>
          <p:cNvSpPr txBox="1">
            <a:spLocks noGrp="1"/>
          </p:cNvSpPr>
          <p:nvPr>
            <p:ph type="body" idx="1"/>
          </p:nvPr>
        </p:nvSpPr>
        <p:spPr>
          <a:xfrm>
            <a:off x="457200" y="1450650"/>
            <a:ext cx="8229600" cy="3217500"/>
          </a:xfrm>
          <a:prstGeom prst="rect">
            <a:avLst/>
          </a:prstGeom>
        </p:spPr>
        <p:txBody>
          <a:bodyPr spcFirstLastPara="1" wrap="square" lIns="91425" tIns="45700" rIns="91425" bIns="45700" anchor="t" anchorCtr="0">
            <a:noAutofit/>
          </a:bodyPr>
          <a:lstStyle/>
          <a:p>
            <a:pPr marL="457200" lvl="0" indent="-457200" algn="l" rtl="0">
              <a:spcBef>
                <a:spcPts val="360"/>
              </a:spcBef>
              <a:spcAft>
                <a:spcPts val="0"/>
              </a:spcAft>
              <a:buSzPts val="3600"/>
              <a:buChar char="❖"/>
            </a:pPr>
            <a:r>
              <a:rPr lang="en" sz="3600" dirty="0"/>
              <a:t>Panel</a:t>
            </a:r>
          </a:p>
          <a:p>
            <a:pPr lvl="1" indent="-457200">
              <a:buSzPts val="3600"/>
              <a:buChar char="❖"/>
            </a:pPr>
            <a:r>
              <a:rPr lang="en" sz="3600" dirty="0"/>
              <a:t>Why are conversations of identify difficult?</a:t>
            </a:r>
            <a:endParaRPr sz="2400" dirty="0"/>
          </a:p>
          <a:p>
            <a:pPr marL="457200" lvl="0" indent="-457200" algn="l" rtl="0">
              <a:spcBef>
                <a:spcPts val="360"/>
              </a:spcBef>
              <a:spcAft>
                <a:spcPts val="0"/>
              </a:spcAft>
              <a:buSzPts val="3600"/>
              <a:buChar char="❖"/>
            </a:pPr>
            <a:r>
              <a:rPr lang="en" sz="3600" dirty="0"/>
              <a:t>Participants</a:t>
            </a:r>
          </a:p>
          <a:p>
            <a:pPr lvl="1" indent="-457200">
              <a:buSzPts val="3600"/>
              <a:buChar char="❖"/>
            </a:pPr>
            <a:r>
              <a:rPr lang="en" sz="3200" dirty="0"/>
              <a:t>Volunteers Share</a:t>
            </a:r>
            <a:endParaRP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Effect transition="in" filter="barn(inVertical)">
                                      <p:cBhvr>
                                        <p:cTn id="7" dur="500"/>
                                        <p:tgtEl>
                                          <p:spTgt spid="112">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2">
                                            <p:txEl>
                                              <p:pRg st="1" end="1"/>
                                            </p:txEl>
                                          </p:spTgt>
                                        </p:tgtEl>
                                        <p:attrNameLst>
                                          <p:attrName>style.visibility</p:attrName>
                                        </p:attrNameLst>
                                      </p:cBhvr>
                                      <p:to>
                                        <p:strVal val="visible"/>
                                      </p:to>
                                    </p:set>
                                    <p:animEffect transition="in" filter="barn(inVertical)">
                                      <p:cBhvr>
                                        <p:cTn id="10" dur="500"/>
                                        <p:tgtEl>
                                          <p:spTgt spid="11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2">
                                            <p:txEl>
                                              <p:pRg st="2" end="2"/>
                                            </p:txEl>
                                          </p:spTgt>
                                        </p:tgtEl>
                                        <p:attrNameLst>
                                          <p:attrName>style.visibility</p:attrName>
                                        </p:attrNameLst>
                                      </p:cBhvr>
                                      <p:to>
                                        <p:strVal val="visible"/>
                                      </p:to>
                                    </p:set>
                                    <p:animEffect transition="in" filter="barn(inVertical)">
                                      <p:cBhvr>
                                        <p:cTn id="15" dur="500"/>
                                        <p:tgtEl>
                                          <p:spTgt spid="112">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12">
                                            <p:txEl>
                                              <p:pRg st="3" end="3"/>
                                            </p:txEl>
                                          </p:spTgt>
                                        </p:tgtEl>
                                        <p:attrNameLst>
                                          <p:attrName>style.visibility</p:attrName>
                                        </p:attrNameLst>
                                      </p:cBhvr>
                                      <p:to>
                                        <p:strVal val="visible"/>
                                      </p:to>
                                    </p:set>
                                    <p:animEffect transition="in" filter="barn(inVertical)">
                                      <p:cBhvr>
                                        <p:cTn id="18" dur="500"/>
                                        <p:tgtEl>
                                          <p:spTgt spid="1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7"/>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Color Blind vs. Color Brave</a:t>
            </a:r>
            <a:endParaRPr/>
          </a:p>
        </p:txBody>
      </p:sp>
      <p:sp>
        <p:nvSpPr>
          <p:cNvPr id="118" name="Google Shape;118;p17"/>
          <p:cNvSpPr txBox="1">
            <a:spLocks noGrp="1"/>
          </p:cNvSpPr>
          <p:nvPr>
            <p:ph type="body" idx="1"/>
          </p:nvPr>
        </p:nvSpPr>
        <p:spPr>
          <a:xfrm>
            <a:off x="457200" y="1200150"/>
            <a:ext cx="8229600" cy="3657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pic>
        <p:nvPicPr>
          <p:cNvPr id="119" name="Google Shape;119;p17" descr="The subject of race can be very touchy. As finance executive Mellody Hobson says, it's a &quot;conversational third rail.&quot; But, she says, that's exactly why we need to start talking about it. In this engaging, persuasive talk, Hobson makes the case that speaking openly about race — and particularly about diversity in hiring — makes for better businesses and a better society.&#10;&#10;TEDTalks is a daily video podcast of the best talks and performances from the TED Conference, where the world's leading thinkers and doers give the talk of their lives in 18 minutes (or less). Look for talks on Technology, Entertainment and Design -- plus science, business, global issues, the arts and much more.&#10;Find closed captions and translated subtitles in many languages at http://www.ted.com/translate&#10;&#10;Follow TED news on Twitter: http://www.twitter.com/tednews&#10;Like TED on Facebook: https://www.facebook.com/TED&#10;&#10;Subscribe to our channel: http://www.youtube.com/user/TEDtalksDirector" title="Color blind or color brave? | Mellody Hobson">
            <a:hlinkClick r:id="rId3"/>
          </p:cNvPr>
          <p:cNvPicPr preferRelativeResize="0"/>
          <p:nvPr/>
        </p:nvPicPr>
        <p:blipFill>
          <a:blip r:embed="rId4">
            <a:alphaModFix/>
          </a:blip>
          <a:stretch>
            <a:fillRect/>
          </a:stretch>
        </p:blipFill>
        <p:spPr>
          <a:xfrm>
            <a:off x="2045225" y="1200150"/>
            <a:ext cx="4876800" cy="3657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8"/>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Faculty Diversification</a:t>
            </a:r>
            <a:endParaRPr/>
          </a:p>
        </p:txBody>
      </p:sp>
      <p:sp>
        <p:nvSpPr>
          <p:cNvPr id="125" name="Google Shape;125;p18"/>
          <p:cNvSpPr txBox="1">
            <a:spLocks noGrp="1"/>
          </p:cNvSpPr>
          <p:nvPr>
            <p:ph type="body" idx="1"/>
          </p:nvPr>
        </p:nvSpPr>
        <p:spPr>
          <a:xfrm>
            <a:off x="457200" y="1200150"/>
            <a:ext cx="8229600" cy="3657600"/>
          </a:xfrm>
          <a:prstGeom prst="rect">
            <a:avLst/>
          </a:prstGeom>
        </p:spPr>
        <p:txBody>
          <a:bodyPr spcFirstLastPara="1" wrap="square" lIns="91425" tIns="45700" rIns="91425" bIns="45700" anchor="t" anchorCtr="0">
            <a:noAutofit/>
          </a:bodyPr>
          <a:lstStyle/>
          <a:p>
            <a:pPr marL="457200" lvl="0" indent="-457200" algn="l" rtl="0">
              <a:spcBef>
                <a:spcPts val="360"/>
              </a:spcBef>
              <a:spcAft>
                <a:spcPts val="0"/>
              </a:spcAft>
              <a:buSzPts val="3600"/>
              <a:buChar char="❖"/>
            </a:pPr>
            <a:r>
              <a:rPr lang="en" sz="3600" dirty="0"/>
              <a:t>What is faculty diversification?</a:t>
            </a:r>
            <a:endParaRPr sz="3600" dirty="0"/>
          </a:p>
          <a:p>
            <a:pPr marL="457200" lvl="0" indent="-457200" algn="l" rtl="0">
              <a:spcBef>
                <a:spcPts val="0"/>
              </a:spcBef>
              <a:spcAft>
                <a:spcPts val="0"/>
              </a:spcAft>
              <a:buSzPts val="3600"/>
              <a:buChar char="❖"/>
            </a:pPr>
            <a:r>
              <a:rPr lang="en" sz="3600" dirty="0"/>
              <a:t>Why is faculty diversification needed?</a:t>
            </a:r>
            <a:endParaRPr sz="3600" dirty="0"/>
          </a:p>
          <a:p>
            <a:pPr marL="457200" lvl="0" indent="-457200" algn="l" rtl="0">
              <a:spcBef>
                <a:spcPts val="0"/>
              </a:spcBef>
              <a:spcAft>
                <a:spcPts val="0"/>
              </a:spcAft>
              <a:buSzPts val="3600"/>
              <a:buChar char="❖"/>
            </a:pPr>
            <a:r>
              <a:rPr lang="en" sz="3600" dirty="0"/>
              <a:t>How is faculty diversification going to address the achievement gap for our students?</a:t>
            </a:r>
            <a:endParaRP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1000"/>
                                        <p:tgtEl>
                                          <p:spTgt spid="125">
                                            <p:txEl>
                                              <p:pRg st="0" end="0"/>
                                            </p:txEl>
                                          </p:spTgt>
                                        </p:tgtEl>
                                      </p:cBhvr>
                                    </p:animEffect>
                                    <p:anim calcmode="lin" valueType="num">
                                      <p:cBhvr>
                                        <p:cTn id="8" dur="1000" fill="hold"/>
                                        <p:tgtEl>
                                          <p:spTgt spid="1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5">
                                            <p:txEl>
                                              <p:pRg st="1" end="1"/>
                                            </p:txEl>
                                          </p:spTgt>
                                        </p:tgtEl>
                                        <p:attrNameLst>
                                          <p:attrName>style.visibility</p:attrName>
                                        </p:attrNameLst>
                                      </p:cBhvr>
                                      <p:to>
                                        <p:strVal val="visible"/>
                                      </p:to>
                                    </p:set>
                                    <p:animEffect transition="in" filter="fade">
                                      <p:cBhvr>
                                        <p:cTn id="14" dur="1000"/>
                                        <p:tgtEl>
                                          <p:spTgt spid="125">
                                            <p:txEl>
                                              <p:pRg st="1" end="1"/>
                                            </p:txEl>
                                          </p:spTgt>
                                        </p:tgtEl>
                                      </p:cBhvr>
                                    </p:animEffect>
                                    <p:anim calcmode="lin" valueType="num">
                                      <p:cBhvr>
                                        <p:cTn id="15" dur="1000" fill="hold"/>
                                        <p:tgtEl>
                                          <p:spTgt spid="1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5">
                                            <p:txEl>
                                              <p:pRg st="2" end="2"/>
                                            </p:txEl>
                                          </p:spTgt>
                                        </p:tgtEl>
                                        <p:attrNameLst>
                                          <p:attrName>style.visibility</p:attrName>
                                        </p:attrNameLst>
                                      </p:cBhvr>
                                      <p:to>
                                        <p:strVal val="visible"/>
                                      </p:to>
                                    </p:set>
                                    <p:animEffect transition="in" filter="fade">
                                      <p:cBhvr>
                                        <p:cTn id="21" dur="1000"/>
                                        <p:tgtEl>
                                          <p:spTgt spid="125">
                                            <p:txEl>
                                              <p:pRg st="2" end="2"/>
                                            </p:txEl>
                                          </p:spTgt>
                                        </p:tgtEl>
                                      </p:cBhvr>
                                    </p:animEffect>
                                    <p:anim calcmode="lin" valueType="num">
                                      <p:cBhvr>
                                        <p:cTn id="22" dur="1000" fill="hold"/>
                                        <p:tgtEl>
                                          <p:spTgt spid="12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Self-Awareness </a:t>
            </a:r>
            <a:endParaRPr/>
          </a:p>
        </p:txBody>
      </p:sp>
      <p:sp>
        <p:nvSpPr>
          <p:cNvPr id="131" name="Google Shape;131;p19"/>
          <p:cNvSpPr txBox="1">
            <a:spLocks noGrp="1"/>
          </p:cNvSpPr>
          <p:nvPr>
            <p:ph type="body" idx="1"/>
          </p:nvPr>
        </p:nvSpPr>
        <p:spPr>
          <a:xfrm>
            <a:off x="457200" y="1543600"/>
            <a:ext cx="8229600" cy="3314100"/>
          </a:xfrm>
          <a:prstGeom prst="rect">
            <a:avLst/>
          </a:prstGeom>
        </p:spPr>
        <p:txBody>
          <a:bodyPr spcFirstLastPara="1" wrap="square" lIns="91425" tIns="45700" rIns="91425" bIns="45700" anchor="t" anchorCtr="0">
            <a:noAutofit/>
          </a:bodyPr>
          <a:lstStyle/>
          <a:p>
            <a:pPr marL="457200" lvl="0" indent="-457200" algn="l" rtl="0">
              <a:spcBef>
                <a:spcPts val="360"/>
              </a:spcBef>
              <a:spcAft>
                <a:spcPts val="0"/>
              </a:spcAft>
              <a:buSzPts val="3600"/>
              <a:buChar char="❖"/>
            </a:pPr>
            <a:r>
              <a:rPr lang="en" sz="3600"/>
              <a:t>How do your experiences of identity, gender, race, and ethnicity help you understand others’ experiences?</a:t>
            </a:r>
            <a:endParaRPr sz="3600"/>
          </a:p>
          <a:p>
            <a:pPr marL="0" lvl="0" indent="0" algn="l" rtl="0">
              <a:spcBef>
                <a:spcPts val="36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0"/>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Moving to Action</a:t>
            </a:r>
            <a:endParaRPr/>
          </a:p>
        </p:txBody>
      </p:sp>
      <p:sp>
        <p:nvSpPr>
          <p:cNvPr id="137" name="Google Shape;137;p20"/>
          <p:cNvSpPr txBox="1">
            <a:spLocks noGrp="1"/>
          </p:cNvSpPr>
          <p:nvPr>
            <p:ph type="body" idx="1"/>
          </p:nvPr>
        </p:nvSpPr>
        <p:spPr>
          <a:xfrm>
            <a:off x="457200" y="1404650"/>
            <a:ext cx="8229600" cy="3607200"/>
          </a:xfrm>
          <a:prstGeom prst="rect">
            <a:avLst/>
          </a:prstGeom>
        </p:spPr>
        <p:txBody>
          <a:bodyPr spcFirstLastPara="1" wrap="square" lIns="91425" tIns="45700" rIns="91425" bIns="45700" anchor="t" anchorCtr="0">
            <a:noAutofit/>
          </a:bodyPr>
          <a:lstStyle/>
          <a:p>
            <a:pPr marL="457200" lvl="0" indent="-457200" algn="l" rtl="0">
              <a:spcBef>
                <a:spcPts val="360"/>
              </a:spcBef>
              <a:spcAft>
                <a:spcPts val="0"/>
              </a:spcAft>
              <a:buSzPts val="3600"/>
              <a:buChar char="❖"/>
            </a:pPr>
            <a:r>
              <a:rPr lang="en" sz="3600"/>
              <a:t>How do you accelerate progress and champion faculty diversification on your campus?</a:t>
            </a:r>
            <a:endParaRPr sz="3600"/>
          </a:p>
          <a:p>
            <a:pPr marL="0" lvl="0" indent="0" algn="l" rtl="0">
              <a:spcBef>
                <a:spcPts val="360"/>
              </a:spcBef>
              <a:spcAft>
                <a:spcPts val="0"/>
              </a:spcAft>
              <a:buNone/>
            </a:pPr>
            <a:endParaRPr sz="3000"/>
          </a:p>
          <a:p>
            <a:pPr marL="0" lvl="0" indent="0" algn="l" rtl="0">
              <a:spcBef>
                <a:spcPts val="360"/>
              </a:spcBef>
              <a:spcAft>
                <a:spcPts val="0"/>
              </a:spcAft>
              <a:buNone/>
            </a:pPr>
            <a:endParaRPr sz="33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1"/>
          <p:cNvSpPr txBox="1">
            <a:spLocks noGrp="1"/>
          </p:cNvSpPr>
          <p:nvPr>
            <p:ph type="title"/>
          </p:nvPr>
        </p:nvSpPr>
        <p:spPr>
          <a:xfrm>
            <a:off x="457200" y="400050"/>
            <a:ext cx="8229600" cy="1451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
              <a:t>Thank You!</a:t>
            </a:r>
            <a:endParaRPr/>
          </a:p>
          <a:p>
            <a:pPr marL="0" lvl="0" indent="0" algn="l" rtl="0">
              <a:spcBef>
                <a:spcPts val="0"/>
              </a:spcBef>
              <a:spcAft>
                <a:spcPts val="0"/>
              </a:spcAft>
              <a:buClr>
                <a:schemeClr val="dk2"/>
              </a:buClr>
              <a:buSzPts val="4000"/>
              <a:buFont typeface="Arial"/>
              <a:buNone/>
            </a:pPr>
            <a:r>
              <a:rPr lang="en"/>
              <a:t>Any Questions?</a:t>
            </a:r>
            <a:endParaRPr b="1"/>
          </a:p>
        </p:txBody>
      </p:sp>
      <p:sp>
        <p:nvSpPr>
          <p:cNvPr id="144" name="Google Shape;144;p21"/>
          <p:cNvSpPr txBox="1">
            <a:spLocks noGrp="1"/>
          </p:cNvSpPr>
          <p:nvPr>
            <p:ph type="body" idx="1"/>
          </p:nvPr>
        </p:nvSpPr>
        <p:spPr>
          <a:xfrm>
            <a:off x="457200" y="2208600"/>
            <a:ext cx="8376900" cy="2607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b="1" u="sng" dirty="0"/>
              <a:t>Contact Information</a:t>
            </a:r>
            <a:endParaRPr dirty="0"/>
          </a:p>
          <a:p>
            <a:pPr marL="0" indent="0">
              <a:spcBef>
                <a:spcPts val="0"/>
              </a:spcBef>
              <a:buNone/>
            </a:pPr>
            <a:r>
              <a:rPr lang="de-DE" dirty="0"/>
              <a:t>Michelle Bean at </a:t>
            </a:r>
            <a:r>
              <a:rPr lang="de-DE" u="sng" dirty="0">
                <a:solidFill>
                  <a:schemeClr val="hlink"/>
                </a:solidFill>
                <a:hlinkClick r:id="rId3"/>
              </a:rPr>
              <a:t>mbean@riohondo.edu</a:t>
            </a:r>
            <a:endParaRPr lang="en" dirty="0"/>
          </a:p>
          <a:p>
            <a:pPr marL="0" lvl="0" indent="0" algn="l" rtl="0">
              <a:spcBef>
                <a:spcPts val="0"/>
              </a:spcBef>
              <a:spcAft>
                <a:spcPts val="0"/>
              </a:spcAft>
              <a:buNone/>
            </a:pPr>
            <a:r>
              <a:rPr lang="en" dirty="0"/>
              <a:t>Dyrell Foster at </a:t>
            </a:r>
            <a:r>
              <a:rPr lang="en" u="sng" dirty="0">
                <a:solidFill>
                  <a:schemeClr val="hlink"/>
                </a:solidFill>
                <a:hlinkClick r:id="rId4"/>
              </a:rPr>
              <a:t>dyrell.foster@mvc.edu</a:t>
            </a:r>
            <a:r>
              <a:rPr lang="en" dirty="0"/>
              <a:t> </a:t>
            </a:r>
            <a:endParaRPr dirty="0"/>
          </a:p>
          <a:p>
            <a:pPr marL="0" lvl="0" indent="0" algn="l" rtl="0">
              <a:spcBef>
                <a:spcPts val="0"/>
              </a:spcBef>
              <a:spcAft>
                <a:spcPts val="0"/>
              </a:spcAft>
              <a:buNone/>
            </a:pPr>
            <a:r>
              <a:rPr lang="en" dirty="0"/>
              <a:t>Juana Mora at </a:t>
            </a:r>
            <a:r>
              <a:rPr lang="en" u="sng" dirty="0">
                <a:solidFill>
                  <a:schemeClr val="hlink"/>
                </a:solidFill>
                <a:hlinkClick r:id="rId5"/>
              </a:rPr>
              <a:t>jmora@riohondo.edu</a:t>
            </a:r>
            <a:endParaRPr dirty="0"/>
          </a:p>
          <a:p>
            <a:pPr marL="0" lvl="0" indent="0" algn="l" rtl="0">
              <a:spcBef>
                <a:spcPts val="0"/>
              </a:spcBef>
              <a:spcAft>
                <a:spcPts val="0"/>
              </a:spcAft>
              <a:buNone/>
            </a:pPr>
            <a:endParaRPr sz="3000" dirty="0"/>
          </a:p>
          <a:p>
            <a:pPr marL="0" lvl="0" indent="0" algn="l" rtl="0">
              <a:spcBef>
                <a:spcPts val="480"/>
              </a:spcBef>
              <a:spcAft>
                <a:spcPts val="0"/>
              </a:spcAft>
              <a:buSzPts val="2040"/>
              <a:buNone/>
            </a:pPr>
            <a:endParaRPr sz="3000" dirty="0"/>
          </a:p>
        </p:txBody>
      </p:sp>
      <p:pic>
        <p:nvPicPr>
          <p:cNvPr id="145" name="Google Shape;145;p21" descr="A List Of Questionable Publishers | The Crypto Crew"/>
          <p:cNvPicPr preferRelativeResize="0"/>
          <p:nvPr/>
        </p:nvPicPr>
        <p:blipFill rotWithShape="1">
          <a:blip r:embed="rId6">
            <a:alphaModFix/>
          </a:blip>
          <a:srcRect/>
          <a:stretch/>
        </p:blipFill>
        <p:spPr>
          <a:xfrm>
            <a:off x="6390002" y="400050"/>
            <a:ext cx="2444201" cy="2607148"/>
          </a:xfrm>
          <a:prstGeom prst="rect">
            <a:avLst/>
          </a:prstGeom>
          <a:noFill/>
          <a:ln>
            <a:noFill/>
          </a:ln>
        </p:spPr>
      </p:pic>
    </p:spTree>
  </p:cSld>
  <p:clrMapOvr>
    <a:masterClrMapping/>
  </p:clrMapOvr>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46C2FD4A136E4F854087CA0878E82F" ma:contentTypeVersion="14" ma:contentTypeDescription="Create a new document." ma:contentTypeScope="" ma:versionID="633bbb75bec6e5caa58ab2b4f5b59bae">
  <xsd:schema xmlns:xsd="http://www.w3.org/2001/XMLSchema" xmlns:xs="http://www.w3.org/2001/XMLSchema" xmlns:p="http://schemas.microsoft.com/office/2006/metadata/properties" xmlns:ns3="100c9456-5b40-459a-8823-0ee56e83d204" xmlns:ns4="a979eeb2-ec59-4d60-a11f-bb0b64893b7f" targetNamespace="http://schemas.microsoft.com/office/2006/metadata/properties" ma:root="true" ma:fieldsID="1eb757ebb710fd872e91bf15e6cf0920" ns3:_="" ns4:_="">
    <xsd:import namespace="100c9456-5b40-459a-8823-0ee56e83d204"/>
    <xsd:import namespace="a979eeb2-ec59-4d60-a11f-bb0b64893b7f"/>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EventHashCode" minOccurs="0"/>
                <xsd:element ref="ns4:MediaServiceGenerationTim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0c9456-5b40-459a-8823-0ee56e83d20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79eeb2-ec59-4d60-a11f-bb0b64893b7f"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96B560-ED40-4B94-BBA3-AF9A4EFAD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0c9456-5b40-459a-8823-0ee56e83d204"/>
    <ds:schemaRef ds:uri="a979eeb2-ec59-4d60-a11f-bb0b64893b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8FFF33-9B83-43B5-A648-7DD718A987A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B9806BA-28A9-414F-80F3-56C088C186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629</Words>
  <Application>Microsoft Office PowerPoint</Application>
  <PresentationFormat>On-screen Show (16:9)</PresentationFormat>
  <Paragraphs>86</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Clarity</vt:lpstr>
      <vt:lpstr>Faculty Diversification and Student Success: Facilitating Challenging Conversations</vt:lpstr>
      <vt:lpstr>Session Description</vt:lpstr>
      <vt:lpstr>Introductions</vt:lpstr>
      <vt:lpstr>Conversations of Identity</vt:lpstr>
      <vt:lpstr>Color Blind vs. Color Brave</vt:lpstr>
      <vt:lpstr>Faculty Diversification</vt:lpstr>
      <vt:lpstr>Self-Awareness </vt:lpstr>
      <vt:lpstr>Moving to Action</vt:lpstr>
      <vt:lpstr>Thank You! Any Questions?</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Diversification and Student Success: Facilitating Challenging Conversations</dc:title>
  <dc:creator>miche</dc:creator>
  <cp:lastModifiedBy> </cp:lastModifiedBy>
  <cp:revision>1</cp:revision>
  <dcterms:modified xsi:type="dcterms:W3CDTF">2019-08-31T00:05:06Z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0x010100AA46C2FD4A136E4F854087CA0878E82F</vt:lpwstr>
  </property>
</Properties>
</file>