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8" r:id="rId3"/>
    <p:sldMasterId id="2147483690" r:id="rId4"/>
  </p:sldMasterIdLst>
  <p:notesMasterIdLst>
    <p:notesMasterId r:id="rId13"/>
  </p:notesMasterIdLst>
  <p:sldIdLst>
    <p:sldId id="256" r:id="rId5"/>
    <p:sldId id="277" r:id="rId6"/>
    <p:sldId id="287" r:id="rId7"/>
    <p:sldId id="286" r:id="rId8"/>
    <p:sldId id="266" r:id="rId9"/>
    <p:sldId id="267" r:id="rId10"/>
    <p:sldId id="281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C69CC00-3E57-994D-92B4-A278A9D64914}">
          <p14:sldIdLst>
            <p14:sldId id="256"/>
            <p14:sldId id="277"/>
            <p14:sldId id="287"/>
            <p14:sldId id="286"/>
            <p14:sldId id="266"/>
            <p14:sldId id="267"/>
            <p14:sldId id="281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48" autoAdjust="0"/>
    <p:restoredTop sz="75643" autoAdjust="0"/>
  </p:normalViewPr>
  <p:slideViewPr>
    <p:cSldViewPr snapToGrid="0">
      <p:cViewPr varScale="1">
        <p:scale>
          <a:sx n="85" d="100"/>
          <a:sy n="85" d="100"/>
        </p:scale>
        <p:origin x="1192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B517A-71EB-4509-BAE5-189BC8583ACC}" type="datetimeFigureOut">
              <a:rPr lang="en-US" smtClean="0"/>
              <a:t>3/4/18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6EAC2-157E-434C-9995-73CD4FD35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8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51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25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96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9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BBBBC-F4D6-401F-9376-6593898B5F6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38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54EF22C-6CC4-5A48-94C7-505F59FE10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7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95351"/>
            <a:ext cx="10515600" cy="7953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DFD8-C91B-5942-AC6A-E2766DC377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4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E662-62AC-8843-9245-02BE1C374D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43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EC35-22F1-FA4F-BEE5-DABA806E6E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78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7"/>
            <a:ext cx="3932237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87427"/>
            <a:ext cx="617220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8122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131E-5CB9-F342-87FF-F9131DB71A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64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B111-9B82-D742-8E16-C17F22A2B0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09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F9DB-E0AD-4343-8F99-AAB32E8947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439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923925"/>
            <a:ext cx="2628900" cy="5253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923925"/>
            <a:ext cx="7734300" cy="5253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498E-7720-E84C-8930-1F958C662D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83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3D025-44A6-1241-8207-CA732EFCCD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81C7-5F02-F748-9551-BBC33704E053}" type="datetime1">
              <a:rPr lang="en-US" smtClean="0"/>
              <a:t>3/4/18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ASCCC Accreditation Institute - Napa, 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D5F6-1743-4C44-A7D2-3A34812125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C1C9-0833-DA4F-B445-07DE2261C204}" type="datetime1">
              <a:rPr lang="en-US" smtClean="0"/>
              <a:t>3/4/18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ASCCC Accreditation Institute - Napa, 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451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5F5F-66F8-CF4C-BE69-ECF59921CA72}" type="datetime1">
              <a:rPr lang="en-US" smtClean="0"/>
              <a:t>3/4/18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ASCCC Accreditation Institute - Napa, 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F92E-AA88-4B49-A43D-D8AFEC01E5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37A6-10DC-6147-82BD-79E62F18BC15}" type="datetime1">
              <a:rPr lang="en-US" smtClean="0"/>
              <a:t>3/4/18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ASCCC Accreditation Institute - Napa, 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7786-3D24-A94D-9195-9999BCE0A2A8}" type="datetime1">
              <a:rPr lang="en-US" smtClean="0"/>
              <a:t>3/4/18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ASCCC Accreditation Institute - Napa, 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D2A4-2187-5F4C-8E06-4F5BE0D3EA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FA9-CEC7-0E43-B706-975DB8C5B4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93D2-C9AE-5B46-B498-F084C8CBD1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AE22-4EC7-1249-9DB1-267E9DF6A0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E3B3-EED0-8E4C-95D6-BF865BF1E3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5D47-121F-1544-97D8-DCDBE28E8C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2017 ASCCC Accreditation Institute - Napa, 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C7BA3-BBDB-074B-9E02-A2F24D528657}" type="datetime1">
              <a:rPr lang="en-US" smtClean="0"/>
              <a:t>3/4/18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ASCCC Accreditation Institute - Napa, 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183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C2634-AB2B-F241-A61A-3028127B21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14B9-9492-344A-98A3-7D7134189C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77C6-BD06-8B4B-91B8-CABD98B9465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98B0-295B-4442-8360-2061953F11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4EF0-4637-5B49-BC56-96E25E0954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5CFC-FA2C-EB42-977A-3C90E74945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8BE3-E17E-8047-8ABC-68A189CDB2F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32C3-E4AE-8540-A99C-1C9A7CFC445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D430-12AD-0645-B580-60696EFB7E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3680-6D42-3A40-8DDF-BB2F2003BD1F}" type="datetime1">
              <a:rPr lang="en-US" smtClean="0"/>
              <a:t>3/4/18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ASCCC Accreditation Institute - Napa, 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9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E98F-EE0F-1C43-ACC6-DB35960BE601}" type="datetime1">
              <a:rPr lang="en-US" smtClean="0"/>
              <a:t>3/4/18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ASCCC Accreditation Institute - Napa, 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4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A9F373-1516-2747-B7C5-E7AD1863A4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4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354A-A803-974E-8ACD-8C37C654A4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8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09F0-9FA4-804D-8783-58E81D89E4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A93A0-EF21-604A-88B6-4E131490DE1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6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9.xml"/><Relationship Id="rId3" Type="http://schemas.openxmlformats.org/officeDocument/2006/relationships/slideLayout" Target="../slideLayouts/slideLayout30.xml"/><Relationship Id="rId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5.xml"/><Relationship Id="rId9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alphaModFix amt="25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39D04-7092-3C47-BC54-B6045F33D9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0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25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17F60-5436-E844-8C8B-347736D2BA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6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AABCB-1A39-184F-B38C-5A5B3980BA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45AE7-8570-0040-8C48-4F3338F9D7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2017 ASCCC Accreditation Institute -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95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0939" y="1562608"/>
            <a:ext cx="10363200" cy="1354666"/>
          </a:xfrm>
        </p:spPr>
        <p:txBody>
          <a:bodyPr>
            <a:noAutofit/>
          </a:bodyPr>
          <a:lstStyle/>
          <a:p>
            <a:r>
              <a:rPr lang="en-US" sz="4800" i="0" dirty="0">
                <a:latin typeface="+mn-lt"/>
              </a:rPr>
              <a:t>Leadership and Accreditation – What is the Role of the Academic Senate?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4541046"/>
            <a:ext cx="9144000" cy="2042634"/>
          </a:xfrm>
        </p:spPr>
        <p:txBody>
          <a:bodyPr>
            <a:noAutofit/>
          </a:bodyPr>
          <a:lstStyle/>
          <a:p>
            <a:pPr algn="r"/>
            <a:r>
              <a:rPr lang="en-US" sz="2800" dirty="0"/>
              <a:t>Dolores Davison, ASCCC Secretary </a:t>
            </a:r>
          </a:p>
          <a:p>
            <a:pPr algn="r"/>
            <a:r>
              <a:rPr lang="en-US" sz="2800" dirty="0"/>
              <a:t>Christopher </a:t>
            </a:r>
            <a:r>
              <a:rPr lang="en-US" sz="2800" dirty="0" err="1"/>
              <a:t>Howerton</a:t>
            </a:r>
            <a:r>
              <a:rPr lang="en-US" sz="2800" dirty="0"/>
              <a:t>, Woodland Community College </a:t>
            </a:r>
          </a:p>
          <a:p>
            <a:pPr algn="r"/>
            <a:r>
              <a:rPr lang="en-US" sz="2800" dirty="0"/>
              <a:t>Christy </a:t>
            </a:r>
            <a:r>
              <a:rPr lang="en-US" sz="2800" dirty="0" err="1"/>
              <a:t>Karau</a:t>
            </a:r>
            <a:r>
              <a:rPr lang="en-US" sz="2800" dirty="0"/>
              <a:t>, Sierra College </a:t>
            </a:r>
          </a:p>
        </p:txBody>
      </p:sp>
    </p:spTree>
    <p:extLst>
      <p:ext uri="{BB962C8B-B14F-4D97-AF65-F5344CB8AC3E}">
        <p14:creationId xmlns:p14="http://schemas.microsoft.com/office/powerpoint/2010/main" val="295859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4400" i="0" dirty="0">
                <a:latin typeface="+mn-lt"/>
              </a:rPr>
              <a:t>What brings you here?</a:t>
            </a:r>
          </a:p>
          <a:p>
            <a:pPr marL="0" indent="0" algn="ctr">
              <a:buNone/>
            </a:pPr>
            <a:endParaRPr lang="en-US" sz="4400" i="0" dirty="0">
              <a:latin typeface="+mn-lt"/>
            </a:endParaRPr>
          </a:p>
          <a:p>
            <a:pPr marL="0" indent="0" algn="ctr">
              <a:buNone/>
            </a:pPr>
            <a:r>
              <a:rPr lang="en-US" sz="4400" i="0" dirty="0">
                <a:latin typeface="+mn-lt"/>
              </a:rPr>
              <a:t>What questions would you like answered?</a:t>
            </a:r>
          </a:p>
        </p:txBody>
      </p:sp>
    </p:spTree>
    <p:extLst>
      <p:ext uri="{BB962C8B-B14F-4D97-AF65-F5344CB8AC3E}">
        <p14:creationId xmlns:p14="http://schemas.microsoft.com/office/powerpoint/2010/main" val="1406556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E96A2-714F-7F48-86D7-9B1FE1C3D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Senates, the 10+1, and Standard II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548CE22-00DF-694A-8E68-18901A83E3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048472"/>
              </p:ext>
            </p:extLst>
          </p:nvPr>
        </p:nvGraphicFramePr>
        <p:xfrm>
          <a:off x="838200" y="1825625"/>
          <a:ext cx="1160145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8250">
                  <a:extLst>
                    <a:ext uri="{9D8B030D-6E8A-4147-A177-3AD203B41FA5}">
                      <a16:colId xmlns:a16="http://schemas.microsoft.com/office/drawing/2014/main" xmlns="" val="428213203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13363723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10+1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Relevant</a:t>
                      </a:r>
                      <a:r>
                        <a:rPr lang="en-US" sz="2400" baseline="0" dirty="0"/>
                        <a:t> Standard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4137647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Curriculum, including establishing prerequisites and placing courses within disciplines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II.A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403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Degree and certificate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+mn-lt"/>
                        </a:rPr>
                        <a:t>II.A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32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Grading policies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II.A.8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5802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Educational program development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II.A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4453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Standards or policies regarding student preparation and success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II.A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7396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District and college governance structures, as related to faculty roles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II.A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0379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Processes for program review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II.A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2387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Processes for institutional planning and budget development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II.A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2776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23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/>
              <a:t>Senates, the 10+1, and Standard IV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119770"/>
              </p:ext>
            </p:extLst>
          </p:nvPr>
        </p:nvGraphicFramePr>
        <p:xfrm>
          <a:off x="228600" y="1825625"/>
          <a:ext cx="1160145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8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10+1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Relevant</a:t>
                      </a:r>
                      <a:r>
                        <a:rPr lang="en-US" sz="2400" baseline="0" dirty="0"/>
                        <a:t> Standard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Curriculum, including establishing prerequisites and placing courses within disciplines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IV.A.4, 5,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Degree and certificate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+mn-lt"/>
                        </a:rPr>
                        <a:t>IV.A.4, 5,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Grading policies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IV.A.4, 5,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Educational program development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IV.A.4, 5,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Standards or policies regarding student preparation and success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IV.A.4, 5,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District and college governance structures, as related to faculty roles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IV.A.2, 3,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Processes for program review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IV.A.3, 5,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Processes for institutional planning and budget development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+mn-lt"/>
                        </a:rPr>
                        <a:t>IV.A.3, 5,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757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0" dirty="0"/>
              <a:t>Standard IV.A - Decision Making Roles and Processes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4866" y="2133181"/>
            <a:ext cx="110318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The institution recognizes and utilizes the contributions of leadership throughout the organization </a:t>
            </a:r>
            <a:r>
              <a:rPr lang="en-US" sz="3200" b="1" dirty="0"/>
              <a:t>for continuous improvement</a:t>
            </a:r>
            <a:r>
              <a:rPr lang="en-US" sz="3200" dirty="0"/>
              <a:t> of the institution.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Governance roles, structures, processes, and practices are designed to facilitate decisions that support student learning programs and services </a:t>
            </a:r>
            <a:r>
              <a:rPr lang="en-US" sz="3200" b="1" dirty="0"/>
              <a:t>and improve institutional effectiveness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7064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0" dirty="0"/>
              <a:t>Standard IV.A – Decision Making Roles and Processes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856177"/>
              </p:ext>
            </p:extLst>
          </p:nvPr>
        </p:nvGraphicFramePr>
        <p:xfrm>
          <a:off x="190500" y="2000251"/>
          <a:ext cx="11620500" cy="475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747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798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98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IV.A.1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Institutional leaders </a:t>
                      </a:r>
                      <a:r>
                        <a:rPr lang="en-US" sz="2200" u="sng" dirty="0"/>
                        <a:t>create and encourage </a:t>
                      </a:r>
                      <a:r>
                        <a:rPr lang="en-US" sz="2200" u="sng" dirty="0" smtClean="0"/>
                        <a:t>innovation</a:t>
                      </a:r>
                      <a:r>
                        <a:rPr lang="is-IS" sz="2200" u="sng" dirty="0" smtClean="0"/>
                        <a:t>…</a:t>
                      </a:r>
                      <a:r>
                        <a:rPr lang="en-US" sz="2200" dirty="0" smtClean="0"/>
                        <a:t>systematic participative processes are used to assure effective planning and implementation.</a:t>
                      </a:r>
                      <a:endParaRPr lang="en-US" sz="22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798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IV.A.2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Policy and procedures for </a:t>
                      </a:r>
                      <a:r>
                        <a:rPr lang="en-US" sz="2200" u="sng" dirty="0"/>
                        <a:t>constituent input and in decisions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87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IV.A.3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Administrators and faculty have clearly defined roles and a substantive voice in </a:t>
                      </a:r>
                      <a:r>
                        <a:rPr lang="en-US" sz="2200" u="sng" dirty="0"/>
                        <a:t>institutional</a:t>
                      </a:r>
                      <a:r>
                        <a:rPr lang="en-US" sz="2200" u="sng" baseline="0" dirty="0"/>
                        <a:t> governance, planning and budget</a:t>
                      </a:r>
                      <a:endParaRPr lang="en-US" sz="22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87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IV.A.4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Faculty and administrators have responsibility for recommendations about </a:t>
                      </a:r>
                      <a:r>
                        <a:rPr lang="en-US" sz="2200" u="sng" dirty="0"/>
                        <a:t>curriculum</a:t>
                      </a:r>
                      <a:r>
                        <a:rPr lang="en-US" sz="2200" dirty="0"/>
                        <a:t> and </a:t>
                      </a:r>
                      <a:r>
                        <a:rPr lang="en-US" sz="2200" u="sng" dirty="0"/>
                        <a:t>student learning programs and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798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IV.A.5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Ensures appropriate consideration of relevant perspectives, </a:t>
                      </a:r>
                      <a:r>
                        <a:rPr lang="en-US" sz="2200" u="sng" dirty="0"/>
                        <a:t>with timely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725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IV.A.6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Decision-making processes </a:t>
                      </a:r>
                      <a:r>
                        <a:rPr lang="en-US" sz="2200" u="sng" dirty="0"/>
                        <a:t>and resulting</a:t>
                      </a:r>
                      <a:r>
                        <a:rPr lang="en-US" sz="2200" u="sng" baseline="0" dirty="0"/>
                        <a:t> </a:t>
                      </a:r>
                      <a:r>
                        <a:rPr lang="en-US" sz="2200" u="sng" dirty="0"/>
                        <a:t>decisions</a:t>
                      </a:r>
                      <a:r>
                        <a:rPr lang="en-US" sz="2200" dirty="0"/>
                        <a:t> are documented and </a:t>
                      </a:r>
                      <a:r>
                        <a:rPr lang="en-US" sz="2200" u="sng" dirty="0"/>
                        <a:t>widely </a:t>
                      </a:r>
                      <a:r>
                        <a:rPr lang="en-US" sz="2200" dirty="0"/>
                        <a:t>communicated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798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IV.A.7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Leadership roles and governance </a:t>
                      </a:r>
                      <a:r>
                        <a:rPr lang="en-US" sz="2200" u="sng" dirty="0"/>
                        <a:t>regularly evaluated </a:t>
                      </a:r>
                      <a:r>
                        <a:rPr lang="en-US" sz="2200" dirty="0"/>
                        <a:t>and </a:t>
                      </a:r>
                      <a:r>
                        <a:rPr lang="en-US" sz="2200" u="sng" dirty="0"/>
                        <a:t>widely</a:t>
                      </a:r>
                      <a:r>
                        <a:rPr lang="en-US" sz="2200" dirty="0"/>
                        <a:t> communicated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613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0" dirty="0">
                <a:solidFill>
                  <a:schemeClr val="tx1"/>
                </a:solidFill>
              </a:rPr>
              <a:t>Participatory Governance is Good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8133"/>
            <a:ext cx="11243733" cy="4038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0" i="0" dirty="0">
                <a:latin typeface="+mn-lt"/>
              </a:rPr>
              <a:t>Effective leadership and governance:</a:t>
            </a:r>
          </a:p>
          <a:p>
            <a:r>
              <a:rPr lang="en-US" sz="3200" b="0" i="0" dirty="0">
                <a:latin typeface="+mn-lt"/>
              </a:rPr>
              <a:t>Recognizes talents and contributions of individuals regardless of position</a:t>
            </a:r>
            <a:endParaRPr lang="en-US" sz="1000" b="0" i="0" dirty="0">
              <a:latin typeface="+mn-lt"/>
            </a:endParaRPr>
          </a:p>
          <a:p>
            <a:r>
              <a:rPr lang="en-US" sz="3200" b="0" i="0" dirty="0">
                <a:latin typeface="+mn-lt"/>
              </a:rPr>
              <a:t>Encourages innovation and taking initiative</a:t>
            </a:r>
            <a:endParaRPr lang="en-US" sz="1050" b="0" i="0" dirty="0">
              <a:latin typeface="+mn-lt"/>
            </a:endParaRPr>
          </a:p>
          <a:p>
            <a:r>
              <a:rPr lang="en-US" sz="3200" b="0" i="0" dirty="0">
                <a:latin typeface="+mn-lt"/>
              </a:rPr>
              <a:t>Encourages collegial dialog for the common cause of student success</a:t>
            </a:r>
          </a:p>
        </p:txBody>
      </p:sp>
      <p:pic>
        <p:nvPicPr>
          <p:cNvPr id="4" name="Picture 3" descr="C:\Users\REisel\AppData\Local\Microsoft\Windows\Temporary Internet Files\Content.IE5\ILIH76DN\MC9000390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1" y="5410200"/>
            <a:ext cx="1828800" cy="12288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53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/>
              <a:t>Some Effective Practices for Senate Leaders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825625"/>
            <a:ext cx="11639550" cy="4351338"/>
          </a:xfrm>
        </p:spPr>
        <p:txBody>
          <a:bodyPr>
            <a:normAutofit/>
          </a:bodyPr>
          <a:lstStyle/>
          <a:p>
            <a:r>
              <a:rPr lang="en-US" b="0" i="0" dirty="0">
                <a:latin typeface="+mn-lt"/>
              </a:rPr>
              <a:t>Announce meetings and and pending actions to the entire campus, not just the committee members</a:t>
            </a:r>
          </a:p>
          <a:p>
            <a:r>
              <a:rPr lang="en-US" b="0" i="0" dirty="0">
                <a:latin typeface="+mn-lt"/>
              </a:rPr>
              <a:t>Make agendas, minutes and meeting materials easily accessible to everyone</a:t>
            </a:r>
          </a:p>
          <a:p>
            <a:r>
              <a:rPr lang="en-US" dirty="0"/>
              <a:t>Ensure Brown Act Compliance by posting agendas ahead of time </a:t>
            </a:r>
            <a:endParaRPr lang="en-US" b="0" i="0" dirty="0">
              <a:latin typeface="+mn-lt"/>
            </a:endParaRPr>
          </a:p>
          <a:p>
            <a:r>
              <a:rPr lang="en-US" b="0" i="0" dirty="0">
                <a:latin typeface="+mn-lt"/>
              </a:rPr>
              <a:t>Create clean, clear committee web pages</a:t>
            </a:r>
          </a:p>
          <a:p>
            <a:r>
              <a:rPr lang="en-US" b="0" i="0" dirty="0">
                <a:latin typeface="+mn-lt"/>
              </a:rPr>
              <a:t>Include status of previous actions on meeting agendas</a:t>
            </a:r>
          </a:p>
          <a:p>
            <a:r>
              <a:rPr lang="en-US" b="0" i="0" dirty="0">
                <a:latin typeface="+mn-lt"/>
              </a:rPr>
              <a:t>Others?</a:t>
            </a:r>
          </a:p>
          <a:p>
            <a:endParaRPr lang="en-US" b="0" i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92378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6C0C59A-314C-476A-9EA5-9BC28D9283A5}" vid="{6A25FF00-F3F4-435C-AC82-54739F77B3A6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08B9877-1A5F-4C8C-AE8B-A393F1B2205C}" vid="{6C1C3204-970A-4D19-960B-0C81057B61D5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</TotalTime>
  <Words>470</Words>
  <Application>Microsoft Macintosh PowerPoint</Application>
  <PresentationFormat>Widescreen</PresentationFormat>
  <Paragraphs>84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Calibri Light</vt:lpstr>
      <vt:lpstr>Georgia</vt:lpstr>
      <vt:lpstr>Arial</vt:lpstr>
      <vt:lpstr>1_Office Theme</vt:lpstr>
      <vt:lpstr>Office Theme</vt:lpstr>
      <vt:lpstr>2_Office Theme</vt:lpstr>
      <vt:lpstr>3_Office Theme</vt:lpstr>
      <vt:lpstr>Leadership and Accreditation – What is the Role of the Academic Senate?</vt:lpstr>
      <vt:lpstr>PowerPoint Presentation</vt:lpstr>
      <vt:lpstr>Senates, the 10+1, and Standard II</vt:lpstr>
      <vt:lpstr>Senates, the 10+1, and Standard IV</vt:lpstr>
      <vt:lpstr>Standard IV.A - Decision Making Roles and Processes</vt:lpstr>
      <vt:lpstr>Standard IV.A – Decision Making Roles and Processes</vt:lpstr>
      <vt:lpstr>Participatory Governance is Good Practice</vt:lpstr>
      <vt:lpstr>Some Effective Practices for Senate Leaders 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Call to Action</dc:title>
  <dc:creator>Grant</dc:creator>
  <cp:lastModifiedBy>Microsoft Office User</cp:lastModifiedBy>
  <cp:revision>82</cp:revision>
  <dcterms:created xsi:type="dcterms:W3CDTF">2015-05-02T02:46:00Z</dcterms:created>
  <dcterms:modified xsi:type="dcterms:W3CDTF">2018-03-04T18:05:48Z</dcterms:modified>
</cp:coreProperties>
</file>