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99" r:id="rId3"/>
    <p:sldId id="300" r:id="rId4"/>
    <p:sldId id="301" r:id="rId5"/>
    <p:sldId id="310" r:id="rId6"/>
    <p:sldId id="303" r:id="rId7"/>
    <p:sldId id="311" r:id="rId8"/>
    <p:sldId id="312" r:id="rId9"/>
    <p:sldId id="304" r:id="rId10"/>
    <p:sldId id="305" r:id="rId11"/>
    <p:sldId id="313" r:id="rId12"/>
    <p:sldId id="306" r:id="rId13"/>
    <p:sldId id="314" r:id="rId14"/>
    <p:sldId id="307" r:id="rId15"/>
    <p:sldId id="308" r:id="rId16"/>
    <p:sldId id="30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62" autoAdjust="0"/>
    <p:restoredTop sz="94660"/>
  </p:normalViewPr>
  <p:slideViewPr>
    <p:cSldViewPr snapToGrid="0">
      <p:cViewPr varScale="1">
        <p:scale>
          <a:sx n="127" d="100"/>
          <a:sy n="127" d="100"/>
        </p:scale>
        <p:origin x="2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F1395-2666-4712-A3A3-C971ECEAF8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649A5A8-0CF5-4796-B1EA-41E66D4E98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38146-2C4F-4B83-89EC-748B978F01A6}" type="datetimeFigureOut">
              <a:rPr lang="en-US" smtClean="0"/>
              <a:t>2/11/19</a:t>
            </a:fld>
            <a:endParaRPr lang="en-US"/>
          </a:p>
        </p:txBody>
      </p:sp>
      <p:sp>
        <p:nvSpPr>
          <p:cNvPr id="4" name="Footer Placeholder 3">
            <a:extLst>
              <a:ext uri="{FF2B5EF4-FFF2-40B4-BE49-F238E27FC236}">
                <a16:creationId xmlns:a16="http://schemas.microsoft.com/office/drawing/2014/main" id="{31F7BC4F-1457-4727-A2CF-7B72BDC3C58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2018 Part-Time Faculty Leadership Institute</a:t>
            </a:r>
          </a:p>
        </p:txBody>
      </p:sp>
      <p:sp>
        <p:nvSpPr>
          <p:cNvPr id="5" name="Slide Number Placeholder 4">
            <a:extLst>
              <a:ext uri="{FF2B5EF4-FFF2-40B4-BE49-F238E27FC236}">
                <a16:creationId xmlns:a16="http://schemas.microsoft.com/office/drawing/2014/main" id="{C57074C4-DDEC-4F42-AD6B-A82C13A73A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A569DF-0D88-4482-8E69-5423EE336E2B}" type="slidenum">
              <a:rPr lang="en-US" smtClean="0"/>
              <a:t>‹#›</a:t>
            </a:fld>
            <a:endParaRPr lang="en-US"/>
          </a:p>
        </p:txBody>
      </p:sp>
    </p:spTree>
    <p:extLst>
      <p:ext uri="{BB962C8B-B14F-4D97-AF65-F5344CB8AC3E}">
        <p14:creationId xmlns:p14="http://schemas.microsoft.com/office/powerpoint/2010/main" val="27227851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BE60CE-33BF-4A2B-ADBC-172E1BEED150}" type="datetimeFigureOut">
              <a:rPr lang="en-US" smtClean="0"/>
              <a:t>2/11/19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2018 Part-Time Faculty Leadership Institute</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13A52A-6508-4537-BD86-C339275A9DB7}" type="slidenum">
              <a:rPr lang="en-US" smtClean="0"/>
              <a:t>‹#›</a:t>
            </a:fld>
            <a:endParaRPr lang="en-US"/>
          </a:p>
        </p:txBody>
      </p:sp>
    </p:spTree>
    <p:extLst>
      <p:ext uri="{BB962C8B-B14F-4D97-AF65-F5344CB8AC3E}">
        <p14:creationId xmlns:p14="http://schemas.microsoft.com/office/powerpoint/2010/main" val="195909882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77184D-426E-564F-8B8B-81A5005F4B28}" type="datetime2">
              <a:rPr lang="en-US" smtClean="0"/>
              <a:t>Monday, February 11, 2019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51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C5866-0355-664F-8B6E-1667A86DC622}" type="datetime2">
              <a:rPr lang="en-US" smtClean="0"/>
              <a:t>Monday, February 11, 2019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7191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0D25E-1A44-B74E-BDF7-E9255DBC16CB}" type="datetime2">
              <a:rPr lang="en-US" smtClean="0"/>
              <a:t>Monday, February 11, 2019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73470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15600" y="593367"/>
            <a:ext cx="11360800" cy="763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415600" y="1536633"/>
            <a:ext cx="113608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11296611" y="6217623"/>
            <a:ext cx="731600" cy="524800"/>
          </a:xfrm>
          <a:prstGeom prst="rect">
            <a:avLst/>
          </a:prstGeom>
        </p:spPr>
        <p:txBody>
          <a:bodyPr wrap="square" lIns="91425" tIns="91425" rIns="91425" bIns="91425" anchor="ctr" anchorCtr="0">
            <a:noAutofit/>
          </a:bodyPr>
          <a:lstStyle/>
          <a:p>
            <a:fld id="{00000000-1234-1234-1234-123412341234}" type="slidenum">
              <a:rPr lang="en" smtClean="0"/>
              <a:pPr/>
              <a:t>‹#›</a:t>
            </a:fld>
            <a:endParaRPr lang="en"/>
          </a:p>
        </p:txBody>
      </p:sp>
      <p:sp>
        <p:nvSpPr>
          <p:cNvPr id="23" name="Shape 23"/>
          <p:cNvSpPr/>
          <p:nvPr/>
        </p:nvSpPr>
        <p:spPr>
          <a:xfrm>
            <a:off x="-19333" y="-68400"/>
            <a:ext cx="12192000" cy="602800"/>
          </a:xfrm>
          <a:prstGeom prst="rect">
            <a:avLst/>
          </a:prstGeom>
          <a:solidFill>
            <a:srgbClr val="85200C"/>
          </a:solidFill>
          <a:ln w="9525" cap="flat" cmpd="sng">
            <a:solidFill>
              <a:schemeClr val="dk2"/>
            </a:solidFill>
            <a:prstDash val="solid"/>
            <a:round/>
            <a:headEnd type="none" w="med" len="med"/>
            <a:tailEnd type="none" w="med" len="med"/>
          </a:ln>
        </p:spPr>
        <p:txBody>
          <a:bodyPr wrap="square" lIns="121900" tIns="121900" rIns="121900" bIns="121900" anchor="ctr" anchorCtr="0">
            <a:noAutofit/>
          </a:bodyPr>
          <a:lstStyle/>
          <a:p>
            <a:pPr lvl="0">
              <a:spcBef>
                <a:spcPts val="0"/>
              </a:spcBef>
              <a:buNone/>
            </a:pPr>
            <a:endParaRPr sz="2400"/>
          </a:p>
        </p:txBody>
      </p:sp>
    </p:spTree>
    <p:extLst>
      <p:ext uri="{BB962C8B-B14F-4D97-AF65-F5344CB8AC3E}">
        <p14:creationId xmlns:p14="http://schemas.microsoft.com/office/powerpoint/2010/main" val="150344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0FEA08-EF10-0641-9F93-180F768C0E86}" type="datetime2">
              <a:rPr lang="en-US" smtClean="0"/>
              <a:t>Monday, February 11, 2019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19668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1FEAAE-DBD6-6843-938E-6EFED1320B8D}" type="datetime2">
              <a:rPr lang="en-US" smtClean="0"/>
              <a:t>Monday, February 11, 2019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7926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0AC893-07F7-C244-A076-AA8E54C1150D}" type="datetime2">
              <a:rPr lang="en-US" smtClean="0"/>
              <a:t>Monday, February 11, 2019</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86358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80324F-5904-4D46-8870-B0F3543E4B93}" type="datetime2">
              <a:rPr lang="en-US" smtClean="0"/>
              <a:t>Monday, February 11, 2019</a:t>
            </a:fld>
            <a:endParaRPr lang="en-US"/>
          </a:p>
        </p:txBody>
      </p:sp>
      <p:sp>
        <p:nvSpPr>
          <p:cNvPr id="8" name="Footer Placeholder 7"/>
          <p:cNvSpPr>
            <a:spLocks noGrp="1"/>
          </p:cNvSpPr>
          <p:nvPr>
            <p:ph type="ftr" sz="quarter" idx="11"/>
          </p:nvPr>
        </p:nvSpPr>
        <p:spPr/>
        <p:txBody>
          <a:bodyPr/>
          <a:lstStyle/>
          <a:p>
            <a:pPr algn="r"/>
            <a:r>
              <a:rPr lang="en-US"/>
              <a:t>2018 Part-Time Faculty Leadership Institute</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61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477B78-FD89-B24A-B193-F243AED9F2BA}" type="datetime2">
              <a:rPr lang="en-US" smtClean="0"/>
              <a:t>Monday, February 11, 2019</a:t>
            </a:fld>
            <a:endParaRPr lang="en-US"/>
          </a:p>
        </p:txBody>
      </p:sp>
      <p:sp>
        <p:nvSpPr>
          <p:cNvPr id="4" name="Footer Placeholder 3"/>
          <p:cNvSpPr>
            <a:spLocks noGrp="1"/>
          </p:cNvSpPr>
          <p:nvPr>
            <p:ph type="ftr" sz="quarter" idx="11"/>
          </p:nvPr>
        </p:nvSpPr>
        <p:spPr/>
        <p:txBody>
          <a:bodyPr/>
          <a:lstStyle/>
          <a:p>
            <a:pPr algn="r"/>
            <a:r>
              <a:rPr lang="en-US"/>
              <a:t>2018 Part-Time Faculty Leadership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80240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38235-ECDE-D04A-AC26-CC8E0034B413}" type="datetime2">
              <a:rPr lang="en-US" smtClean="0"/>
              <a:t>Monday, February 11, 2019</a:t>
            </a:fld>
            <a:endParaRPr lang="en-US"/>
          </a:p>
        </p:txBody>
      </p:sp>
      <p:sp>
        <p:nvSpPr>
          <p:cNvPr id="3" name="Footer Placeholder 2"/>
          <p:cNvSpPr>
            <a:spLocks noGrp="1"/>
          </p:cNvSpPr>
          <p:nvPr>
            <p:ph type="ftr" sz="quarter" idx="11"/>
          </p:nvPr>
        </p:nvSpPr>
        <p:spPr/>
        <p:txBody>
          <a:bodyPr/>
          <a:lstStyle/>
          <a:p>
            <a:pPr algn="r"/>
            <a:r>
              <a:rPr lang="en-US"/>
              <a:t>2018 Part-Time Faculty Leadership Institute</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91749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3FEE14-C49F-E144-9FC8-F7DF10004F35}" type="datetime2">
              <a:rPr lang="en-US" smtClean="0"/>
              <a:t>Monday, February 11, 2019</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91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FA732-F074-8E43-976E-E7CA3ABBD691}" type="datetime2">
              <a:rPr lang="en-US" smtClean="0"/>
              <a:t>Monday, February 11, 2019</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58972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9690276A-569E-494E-9B68-D9EF5C2631C1}" type="datetime2">
              <a:rPr lang="en-US" smtClean="0"/>
              <a:t>Monday, February 11, 2019</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a:t>2018 Part-Time Faculty Leadership Institute</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4048157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delunas@gavilan.edu" TargetMode="External"/><Relationship Id="rId2" Type="http://schemas.openxmlformats.org/officeDocument/2006/relationships/hyperlink" Target="mailto:registry@yosemite.edu" TargetMode="External"/><Relationship Id="rId1" Type="http://schemas.openxmlformats.org/officeDocument/2006/relationships/slideLayout" Target="../slideLayouts/slideLayout2.xml"/><Relationship Id="rId5" Type="http://schemas.openxmlformats.org/officeDocument/2006/relationships/hyperlink" Target="mailto:rutan_craig@sccollege.edu" TargetMode="External"/><Relationship Id="rId4" Type="http://schemas.openxmlformats.org/officeDocument/2006/relationships/hyperlink" Target="mailto:Shannon@cccd.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3613-EF23-405C-83A0-D285B3E1F07A}"/>
              </a:ext>
            </a:extLst>
          </p:cNvPr>
          <p:cNvSpPr>
            <a:spLocks noGrp="1"/>
          </p:cNvSpPr>
          <p:nvPr>
            <p:ph type="ctrTitle"/>
          </p:nvPr>
        </p:nvSpPr>
        <p:spPr/>
        <p:txBody>
          <a:bodyPr/>
          <a:lstStyle/>
          <a:p>
            <a:r>
              <a:rPr lang="en-US" sz="4800" dirty="0"/>
              <a:t>From Job announcement to interview</a:t>
            </a:r>
          </a:p>
        </p:txBody>
      </p:sp>
      <p:sp>
        <p:nvSpPr>
          <p:cNvPr id="3" name="Subtitle 2">
            <a:extLst>
              <a:ext uri="{FF2B5EF4-FFF2-40B4-BE49-F238E27FC236}">
                <a16:creationId xmlns:a16="http://schemas.microsoft.com/office/drawing/2014/main" id="{C59CAA2D-E983-4FBC-9C89-5A34D50981CD}"/>
              </a:ext>
            </a:extLst>
          </p:cNvPr>
          <p:cNvSpPr>
            <a:spLocks noGrp="1"/>
          </p:cNvSpPr>
          <p:nvPr>
            <p:ph type="subTitle" idx="1"/>
          </p:nvPr>
        </p:nvSpPr>
        <p:spPr>
          <a:xfrm>
            <a:off x="3516923" y="3579271"/>
            <a:ext cx="8534400" cy="2700728"/>
          </a:xfrm>
        </p:spPr>
        <p:txBody>
          <a:bodyPr>
            <a:normAutofit/>
          </a:bodyPr>
          <a:lstStyle/>
          <a:p>
            <a:pPr algn="r"/>
            <a:r>
              <a:rPr lang="en-US" sz="2000" dirty="0"/>
              <a:t>Beth Au, Director, California Community Colleges Registry</a:t>
            </a:r>
          </a:p>
          <a:p>
            <a:pPr algn="r"/>
            <a:r>
              <a:rPr lang="en-US" sz="2000" dirty="0"/>
              <a:t>Andrew </a:t>
            </a:r>
            <a:r>
              <a:rPr lang="en-US" sz="2000" dirty="0" err="1"/>
              <a:t>Delunas</a:t>
            </a:r>
            <a:r>
              <a:rPr lang="en-US" sz="2000" dirty="0"/>
              <a:t>, ASCCC Part-Time Committee</a:t>
            </a:r>
          </a:p>
          <a:p>
            <a:pPr algn="r"/>
            <a:r>
              <a:rPr lang="en-US" sz="2000" dirty="0"/>
              <a:t>Shannon O’Connor-Escudero, District Director, HR, Coast CCD</a:t>
            </a:r>
          </a:p>
          <a:p>
            <a:pPr algn="r"/>
            <a:r>
              <a:rPr lang="en-US" sz="2000" dirty="0"/>
              <a:t>Craig Rutan, ASCCC Part-Time Committee Chair</a:t>
            </a:r>
          </a:p>
          <a:p>
            <a:pPr algn="r"/>
            <a:endParaRPr lang="en-US" sz="2000" dirty="0"/>
          </a:p>
          <a:p>
            <a:pPr algn="r"/>
            <a:endParaRPr lang="en-US" sz="2000" dirty="0"/>
          </a:p>
          <a:p>
            <a:pPr algn="r"/>
            <a:r>
              <a:rPr lang="en-US" sz="2000" dirty="0">
                <a:solidFill>
                  <a:srgbClr val="0070C0"/>
                </a:solidFill>
              </a:rPr>
              <a:t>2019 ASCCC Part-Time Faculty Institute</a:t>
            </a:r>
          </a:p>
        </p:txBody>
      </p:sp>
      <p:pic>
        <p:nvPicPr>
          <p:cNvPr id="6" name="Picture 5">
            <a:extLst>
              <a:ext uri="{FF2B5EF4-FFF2-40B4-BE49-F238E27FC236}">
                <a16:creationId xmlns:a16="http://schemas.microsoft.com/office/drawing/2014/main" id="{1EC7EC04-EBA4-8C47-A8AE-1B7106B82A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1188" y="487661"/>
            <a:ext cx="5760636" cy="1332339"/>
          </a:xfrm>
          <a:prstGeom prst="rect">
            <a:avLst/>
          </a:prstGeom>
        </p:spPr>
      </p:pic>
    </p:spTree>
    <p:extLst>
      <p:ext uri="{BB962C8B-B14F-4D97-AF65-F5344CB8AC3E}">
        <p14:creationId xmlns:p14="http://schemas.microsoft.com/office/powerpoint/2010/main" val="1653194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B352F-8139-4EFC-9CE6-CC7155EC6662}"/>
              </a:ext>
            </a:extLst>
          </p:cNvPr>
          <p:cNvSpPr>
            <a:spLocks noGrp="1"/>
          </p:cNvSpPr>
          <p:nvPr>
            <p:ph type="title"/>
          </p:nvPr>
        </p:nvSpPr>
        <p:spPr>
          <a:xfrm>
            <a:off x="339777" y="442965"/>
            <a:ext cx="10972800" cy="990600"/>
          </a:xfrm>
        </p:spPr>
        <p:txBody>
          <a:bodyPr/>
          <a:lstStyle/>
          <a:p>
            <a:r>
              <a:rPr lang="en-US" b="1" dirty="0">
                <a:solidFill>
                  <a:srgbClr val="0070C0"/>
                </a:solidFill>
              </a:rPr>
              <a:t>Questions for the Initial Interview</a:t>
            </a:r>
          </a:p>
        </p:txBody>
      </p:sp>
      <p:sp>
        <p:nvSpPr>
          <p:cNvPr id="3" name="Content Placeholder 2">
            <a:extLst>
              <a:ext uri="{FF2B5EF4-FFF2-40B4-BE49-F238E27FC236}">
                <a16:creationId xmlns:a16="http://schemas.microsoft.com/office/drawing/2014/main" id="{35708BA8-05BC-4AB5-A0A2-3C61F42E2E76}"/>
              </a:ext>
            </a:extLst>
          </p:cNvPr>
          <p:cNvSpPr>
            <a:spLocks noGrp="1"/>
          </p:cNvSpPr>
          <p:nvPr>
            <p:ph idx="1"/>
          </p:nvPr>
        </p:nvSpPr>
        <p:spPr>
          <a:xfrm>
            <a:off x="339777" y="1330376"/>
            <a:ext cx="10972800" cy="5234325"/>
          </a:xfrm>
        </p:spPr>
        <p:txBody>
          <a:bodyPr>
            <a:normAutofit/>
          </a:bodyPr>
          <a:lstStyle/>
          <a:p>
            <a:pPr>
              <a:spcAft>
                <a:spcPts val="1200"/>
              </a:spcAft>
            </a:pPr>
            <a:r>
              <a:rPr lang="en-US" dirty="0"/>
              <a:t>Interview questions are developed by the screening committee prior to reviewing any of the applications.</a:t>
            </a:r>
          </a:p>
          <a:p>
            <a:pPr>
              <a:spcAft>
                <a:spcPts val="1200"/>
              </a:spcAft>
            </a:pPr>
            <a:r>
              <a:rPr lang="en-US" dirty="0"/>
              <a:t>Questions are the same for each candidate with little room for variation.</a:t>
            </a:r>
          </a:p>
          <a:p>
            <a:r>
              <a:rPr lang="en-US" dirty="0"/>
              <a:t>Interviews are generally done by a committee and typically include:</a:t>
            </a:r>
          </a:p>
          <a:p>
            <a:pPr lvl="1"/>
            <a:r>
              <a:rPr lang="en-US" dirty="0"/>
              <a:t>At least one question about working with diverse students</a:t>
            </a:r>
          </a:p>
          <a:p>
            <a:pPr lvl="1"/>
            <a:r>
              <a:rPr lang="en-US" dirty="0"/>
              <a:t>A teaching demonstration</a:t>
            </a:r>
          </a:p>
          <a:p>
            <a:pPr lvl="1"/>
            <a:r>
              <a:rPr lang="en-US" dirty="0"/>
              <a:t>Scenarios about experiences in the classroom</a:t>
            </a:r>
          </a:p>
          <a:p>
            <a:pPr lvl="1"/>
            <a:r>
              <a:rPr lang="en-US" dirty="0"/>
              <a:t>Questions about your teaching philosophy, as well as specific pedagogical/content area</a:t>
            </a:r>
          </a:p>
          <a:p>
            <a:pPr lvl="1"/>
            <a:r>
              <a:rPr lang="en-US" dirty="0"/>
              <a:t>Contributions outside of the classroom</a:t>
            </a:r>
          </a:p>
        </p:txBody>
      </p:sp>
    </p:spTree>
    <p:extLst>
      <p:ext uri="{BB962C8B-B14F-4D97-AF65-F5344CB8AC3E}">
        <p14:creationId xmlns:p14="http://schemas.microsoft.com/office/powerpoint/2010/main" val="407857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0B73F-BC4E-544F-AF3E-904128730D5A}"/>
              </a:ext>
            </a:extLst>
          </p:cNvPr>
          <p:cNvSpPr>
            <a:spLocks noGrp="1"/>
          </p:cNvSpPr>
          <p:nvPr>
            <p:ph type="title"/>
          </p:nvPr>
        </p:nvSpPr>
        <p:spPr/>
        <p:txBody>
          <a:bodyPr/>
          <a:lstStyle/>
          <a:p>
            <a:r>
              <a:rPr lang="en-US" b="1" dirty="0">
                <a:solidFill>
                  <a:srgbClr val="0070C0"/>
                </a:solidFill>
              </a:rPr>
              <a:t>Tips for the Initial Interview</a:t>
            </a:r>
            <a:endParaRPr lang="en-US" dirty="0"/>
          </a:p>
        </p:txBody>
      </p:sp>
      <p:sp>
        <p:nvSpPr>
          <p:cNvPr id="3" name="Content Placeholder 2">
            <a:extLst>
              <a:ext uri="{FF2B5EF4-FFF2-40B4-BE49-F238E27FC236}">
                <a16:creationId xmlns:a16="http://schemas.microsoft.com/office/drawing/2014/main" id="{70604FB2-4921-6941-96CA-0B488E68C0AE}"/>
              </a:ext>
            </a:extLst>
          </p:cNvPr>
          <p:cNvSpPr>
            <a:spLocks noGrp="1"/>
          </p:cNvSpPr>
          <p:nvPr>
            <p:ph idx="1"/>
          </p:nvPr>
        </p:nvSpPr>
        <p:spPr/>
        <p:txBody>
          <a:bodyPr/>
          <a:lstStyle/>
          <a:p>
            <a:r>
              <a:rPr lang="en-US" dirty="0"/>
              <a:t>Don’t expect the committee members to respond to you. They are trained to be as emotionless as possible.</a:t>
            </a:r>
          </a:p>
          <a:p>
            <a:r>
              <a:rPr lang="en-US" dirty="0"/>
              <a:t>Be prepared for the committee to be large. Committees of 10 or more individuals are not unusual.</a:t>
            </a:r>
          </a:p>
          <a:p>
            <a:r>
              <a:rPr lang="en-US" dirty="0"/>
              <a:t>If given the questions ahead of time, make notes about your potential answers.</a:t>
            </a:r>
          </a:p>
          <a:p>
            <a:r>
              <a:rPr lang="en-US" dirty="0"/>
              <a:t>Pay attention to time, especially for your teaching demonstration – practice ahead of time.</a:t>
            </a:r>
          </a:p>
          <a:p>
            <a:r>
              <a:rPr lang="en-US" dirty="0"/>
              <a:t>Be prepared to talk about why you want to work at that college. Make sure that you know something about that is specific to the college where you are interviewing.</a:t>
            </a:r>
          </a:p>
          <a:p>
            <a:endParaRPr lang="en-US" dirty="0"/>
          </a:p>
        </p:txBody>
      </p:sp>
    </p:spTree>
    <p:extLst>
      <p:ext uri="{BB962C8B-B14F-4D97-AF65-F5344CB8AC3E}">
        <p14:creationId xmlns:p14="http://schemas.microsoft.com/office/powerpoint/2010/main" val="3958983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8D37-7BC5-4ADB-9A1E-BE6AC74931EA}"/>
              </a:ext>
            </a:extLst>
          </p:cNvPr>
          <p:cNvSpPr>
            <a:spLocks noGrp="1"/>
          </p:cNvSpPr>
          <p:nvPr>
            <p:ph type="title"/>
          </p:nvPr>
        </p:nvSpPr>
        <p:spPr/>
        <p:txBody>
          <a:bodyPr>
            <a:normAutofit fontScale="90000"/>
          </a:bodyPr>
          <a:lstStyle/>
          <a:p>
            <a:r>
              <a:rPr lang="en-US" b="1" dirty="0">
                <a:solidFill>
                  <a:srgbClr val="0070C0"/>
                </a:solidFill>
              </a:rPr>
              <a:t>Selection of Finalists and Second Level Interviews</a:t>
            </a:r>
          </a:p>
        </p:txBody>
      </p:sp>
      <p:sp>
        <p:nvSpPr>
          <p:cNvPr id="3" name="Content Placeholder 2">
            <a:extLst>
              <a:ext uri="{FF2B5EF4-FFF2-40B4-BE49-F238E27FC236}">
                <a16:creationId xmlns:a16="http://schemas.microsoft.com/office/drawing/2014/main" id="{BEB3B95F-3AAE-47B8-BF42-3BA38006B711}"/>
              </a:ext>
            </a:extLst>
          </p:cNvPr>
          <p:cNvSpPr>
            <a:spLocks noGrp="1"/>
          </p:cNvSpPr>
          <p:nvPr>
            <p:ph idx="1"/>
          </p:nvPr>
        </p:nvSpPr>
        <p:spPr/>
        <p:txBody>
          <a:bodyPr/>
          <a:lstStyle/>
          <a:p>
            <a:r>
              <a:rPr lang="en-US" dirty="0"/>
              <a:t>Finalists are selected from the interview pool.</a:t>
            </a:r>
          </a:p>
          <a:p>
            <a:r>
              <a:rPr lang="en-US" dirty="0"/>
              <a:t>Committee often has a pre-determined set of criteria used to determine finalists based on screening criteria, teaching demonstration, and interview.</a:t>
            </a:r>
          </a:p>
          <a:p>
            <a:r>
              <a:rPr lang="en-US" dirty="0"/>
              <a:t>Finalists are typically recommended to the college president or other senior administrator for additional interview(s).</a:t>
            </a:r>
          </a:p>
          <a:p>
            <a:r>
              <a:rPr lang="en-US" dirty="0"/>
              <a:t>Often, the CEO and/or Chief Instructional Officer conducts a final interview.</a:t>
            </a:r>
          </a:p>
          <a:p>
            <a:r>
              <a:rPr lang="en-US" dirty="0"/>
              <a:t>These interviews are typically attended by only a few people and are more free-form.</a:t>
            </a:r>
          </a:p>
          <a:p>
            <a:pPr lvl="1"/>
            <a:endParaRPr lang="en-US" dirty="0"/>
          </a:p>
        </p:txBody>
      </p:sp>
    </p:spTree>
    <p:extLst>
      <p:ext uri="{BB962C8B-B14F-4D97-AF65-F5344CB8AC3E}">
        <p14:creationId xmlns:p14="http://schemas.microsoft.com/office/powerpoint/2010/main" val="1092098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5A12A-37AE-474D-BFC0-0DD5855F6311}"/>
              </a:ext>
            </a:extLst>
          </p:cNvPr>
          <p:cNvSpPr>
            <a:spLocks noGrp="1"/>
          </p:cNvSpPr>
          <p:nvPr>
            <p:ph type="title"/>
          </p:nvPr>
        </p:nvSpPr>
        <p:spPr/>
        <p:txBody>
          <a:bodyPr/>
          <a:lstStyle/>
          <a:p>
            <a:r>
              <a:rPr lang="en-US" b="1" dirty="0">
                <a:solidFill>
                  <a:srgbClr val="0070C0"/>
                </a:solidFill>
              </a:rPr>
              <a:t>Tips for the Second Level Interview</a:t>
            </a:r>
            <a:endParaRPr lang="en-US" dirty="0"/>
          </a:p>
        </p:txBody>
      </p:sp>
      <p:sp>
        <p:nvSpPr>
          <p:cNvPr id="3" name="Content Placeholder 2">
            <a:extLst>
              <a:ext uri="{FF2B5EF4-FFF2-40B4-BE49-F238E27FC236}">
                <a16:creationId xmlns:a16="http://schemas.microsoft.com/office/drawing/2014/main" id="{85B0B4B5-9A47-0A4F-88EE-3523523CDFFE}"/>
              </a:ext>
            </a:extLst>
          </p:cNvPr>
          <p:cNvSpPr>
            <a:spLocks noGrp="1"/>
          </p:cNvSpPr>
          <p:nvPr>
            <p:ph idx="1"/>
          </p:nvPr>
        </p:nvSpPr>
        <p:spPr/>
        <p:txBody>
          <a:bodyPr/>
          <a:lstStyle/>
          <a:p>
            <a:r>
              <a:rPr lang="en-US" dirty="0"/>
              <a:t>Be prepared to talk about your commitment to the college. The college president is looking to hire someone that will be invested in the college for many years, not someone that is counting the minutes until they drive home.</a:t>
            </a:r>
          </a:p>
          <a:p>
            <a:r>
              <a:rPr lang="en-US" dirty="0"/>
              <a:t>The 2</a:t>
            </a:r>
            <a:r>
              <a:rPr lang="en-US" baseline="30000" dirty="0"/>
              <a:t>nd</a:t>
            </a:r>
            <a:r>
              <a:rPr lang="en-US" dirty="0"/>
              <a:t> level interview isn’t about your content knowledge or teaching skill, it is about assessing how you will fit in with the college. Be yourself and don’t promise anything you aren’t comfortable with.</a:t>
            </a:r>
          </a:p>
          <a:p>
            <a:r>
              <a:rPr lang="en-US" dirty="0"/>
              <a:t>Prepare questions that will elicit answers you feel you need to decide on a possible offer.</a:t>
            </a:r>
          </a:p>
          <a:p>
            <a:r>
              <a:rPr lang="en-US" dirty="0"/>
              <a:t>Take advantage of offers to “share anything else you think the hiring administrator should know about you”.</a:t>
            </a:r>
          </a:p>
          <a:p>
            <a:endParaRPr lang="en-US" dirty="0"/>
          </a:p>
        </p:txBody>
      </p:sp>
    </p:spTree>
    <p:extLst>
      <p:ext uri="{BB962C8B-B14F-4D97-AF65-F5344CB8AC3E}">
        <p14:creationId xmlns:p14="http://schemas.microsoft.com/office/powerpoint/2010/main" val="3147877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8B4E5-1271-4088-9D83-DC755218BBD4}"/>
              </a:ext>
            </a:extLst>
          </p:cNvPr>
          <p:cNvSpPr>
            <a:spLocks noGrp="1"/>
          </p:cNvSpPr>
          <p:nvPr>
            <p:ph type="title"/>
          </p:nvPr>
        </p:nvSpPr>
        <p:spPr/>
        <p:txBody>
          <a:bodyPr/>
          <a:lstStyle/>
          <a:p>
            <a:r>
              <a:rPr lang="en-US" b="1" dirty="0">
                <a:solidFill>
                  <a:srgbClr val="0070C0"/>
                </a:solidFill>
              </a:rPr>
              <a:t>Be Prepared for Additional Screening</a:t>
            </a:r>
          </a:p>
        </p:txBody>
      </p:sp>
      <p:sp>
        <p:nvSpPr>
          <p:cNvPr id="3" name="Content Placeholder 2">
            <a:extLst>
              <a:ext uri="{FF2B5EF4-FFF2-40B4-BE49-F238E27FC236}">
                <a16:creationId xmlns:a16="http://schemas.microsoft.com/office/drawing/2014/main" id="{B538BC76-A999-4840-848E-F4E04F805111}"/>
              </a:ext>
            </a:extLst>
          </p:cNvPr>
          <p:cNvSpPr>
            <a:spLocks noGrp="1"/>
          </p:cNvSpPr>
          <p:nvPr>
            <p:ph idx="1"/>
          </p:nvPr>
        </p:nvSpPr>
        <p:spPr/>
        <p:txBody>
          <a:bodyPr>
            <a:normAutofit/>
          </a:bodyPr>
          <a:lstStyle/>
          <a:p>
            <a:r>
              <a:rPr lang="en-US" sz="2800" dirty="0"/>
              <a:t>Reference checks are typically performed. </a:t>
            </a:r>
          </a:p>
          <a:p>
            <a:r>
              <a:rPr lang="en-US" sz="2800" dirty="0"/>
              <a:t>Background checks may be performed.</a:t>
            </a:r>
          </a:p>
          <a:p>
            <a:r>
              <a:rPr lang="en-US" sz="2800" dirty="0"/>
              <a:t>Successful candidate is offered a position. </a:t>
            </a:r>
          </a:p>
        </p:txBody>
      </p:sp>
    </p:spTree>
    <p:extLst>
      <p:ext uri="{BB962C8B-B14F-4D97-AF65-F5344CB8AC3E}">
        <p14:creationId xmlns:p14="http://schemas.microsoft.com/office/powerpoint/2010/main" val="563012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7FCD0-7692-4654-8937-DA34EB65B5C2}"/>
              </a:ext>
            </a:extLst>
          </p:cNvPr>
          <p:cNvSpPr>
            <a:spLocks noGrp="1"/>
          </p:cNvSpPr>
          <p:nvPr>
            <p:ph type="title"/>
          </p:nvPr>
        </p:nvSpPr>
        <p:spPr/>
        <p:txBody>
          <a:bodyPr/>
          <a:lstStyle/>
          <a:p>
            <a:pPr algn="ctr"/>
            <a:r>
              <a:rPr lang="en-US" b="1" dirty="0">
                <a:solidFill>
                  <a:srgbClr val="0070C0"/>
                </a:solidFill>
              </a:rPr>
              <a:t>Questions?</a:t>
            </a:r>
          </a:p>
        </p:txBody>
      </p:sp>
      <p:sp>
        <p:nvSpPr>
          <p:cNvPr id="3" name="Content Placeholder 2">
            <a:extLst>
              <a:ext uri="{FF2B5EF4-FFF2-40B4-BE49-F238E27FC236}">
                <a16:creationId xmlns:a16="http://schemas.microsoft.com/office/drawing/2014/main" id="{39FC8F30-A607-458D-AB4F-6740F5236B9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417491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E0C8-7381-A442-ADB1-EB1352E3B9B5}"/>
              </a:ext>
            </a:extLst>
          </p:cNvPr>
          <p:cNvSpPr>
            <a:spLocks noGrp="1"/>
          </p:cNvSpPr>
          <p:nvPr>
            <p:ph type="title"/>
          </p:nvPr>
        </p:nvSpPr>
        <p:spPr/>
        <p:txBody>
          <a:bodyPr/>
          <a:lstStyle/>
          <a:p>
            <a:r>
              <a:rPr lang="en-US" b="1" dirty="0">
                <a:solidFill>
                  <a:srgbClr val="0070C0"/>
                </a:solidFill>
              </a:rPr>
              <a:t>Thank You!</a:t>
            </a:r>
          </a:p>
        </p:txBody>
      </p:sp>
      <p:sp>
        <p:nvSpPr>
          <p:cNvPr id="3" name="Content Placeholder 2">
            <a:extLst>
              <a:ext uri="{FF2B5EF4-FFF2-40B4-BE49-F238E27FC236}">
                <a16:creationId xmlns:a16="http://schemas.microsoft.com/office/drawing/2014/main" id="{B6EE2D8C-F32D-CC42-A947-B8BD5E4C97F7}"/>
              </a:ext>
            </a:extLst>
          </p:cNvPr>
          <p:cNvSpPr>
            <a:spLocks noGrp="1"/>
          </p:cNvSpPr>
          <p:nvPr>
            <p:ph idx="1"/>
          </p:nvPr>
        </p:nvSpPr>
        <p:spPr/>
        <p:txBody>
          <a:bodyPr/>
          <a:lstStyle/>
          <a:p>
            <a:r>
              <a:rPr lang="en-US" dirty="0"/>
              <a:t>Beth Au (</a:t>
            </a:r>
            <a:r>
              <a:rPr lang="en-US" u="sng" dirty="0">
                <a:hlinkClick r:id="rId2"/>
              </a:rPr>
              <a:t>registry@yosemite.edu</a:t>
            </a:r>
            <a:r>
              <a:rPr lang="en-US" dirty="0"/>
              <a:t>)</a:t>
            </a:r>
          </a:p>
          <a:p>
            <a:r>
              <a:rPr lang="en-US" dirty="0"/>
              <a:t>Andrew </a:t>
            </a:r>
            <a:r>
              <a:rPr lang="en-US" dirty="0" err="1"/>
              <a:t>Delunas</a:t>
            </a:r>
            <a:r>
              <a:rPr lang="en-US" dirty="0"/>
              <a:t> (</a:t>
            </a:r>
            <a:r>
              <a:rPr lang="en-US" dirty="0">
                <a:hlinkClick r:id="rId3"/>
              </a:rPr>
              <a:t>adelunas@gavilan.edu</a:t>
            </a:r>
            <a:r>
              <a:rPr lang="en-US" dirty="0"/>
              <a:t>)</a:t>
            </a:r>
          </a:p>
          <a:p>
            <a:r>
              <a:rPr lang="en-US" dirty="0"/>
              <a:t>Shannon O’Connor-Escudero (</a:t>
            </a:r>
            <a:r>
              <a:rPr lang="en-US" dirty="0">
                <a:hlinkClick r:id="rId4"/>
              </a:rPr>
              <a:t>Shannon@cccd.edu</a:t>
            </a:r>
            <a:r>
              <a:rPr lang="en-US" dirty="0"/>
              <a:t>)</a:t>
            </a:r>
          </a:p>
          <a:p>
            <a:r>
              <a:rPr lang="en-US" dirty="0"/>
              <a:t>Craig Rutan (</a:t>
            </a:r>
            <a:r>
              <a:rPr lang="en-US" dirty="0">
                <a:hlinkClick r:id="rId5"/>
              </a:rPr>
              <a:t>rutan_craig@sccollege.edu</a:t>
            </a:r>
            <a:r>
              <a:rPr lang="en-US" dirty="0"/>
              <a:t>)</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311914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0070C0"/>
                </a:solidFill>
              </a:rPr>
              <a:t>Overview</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pPr>
              <a:spcAft>
                <a:spcPts val="1200"/>
              </a:spcAft>
            </a:pPr>
            <a:r>
              <a:rPr lang="en-US" sz="3200" dirty="0"/>
              <a:t>This general session will :</a:t>
            </a:r>
          </a:p>
          <a:p>
            <a:pPr lvl="1">
              <a:spcAft>
                <a:spcPts val="1200"/>
              </a:spcAft>
            </a:pPr>
            <a:r>
              <a:rPr lang="en-US" sz="2800" dirty="0"/>
              <a:t>Follow the process from full-time job opening to new full-time hire</a:t>
            </a:r>
          </a:p>
          <a:p>
            <a:pPr lvl="1">
              <a:spcAft>
                <a:spcPts val="1200"/>
              </a:spcAft>
            </a:pPr>
            <a:r>
              <a:rPr lang="en-US" sz="2800" dirty="0"/>
              <a:t>Include tips on how to search for available full time positions</a:t>
            </a:r>
          </a:p>
          <a:p>
            <a:pPr lvl="1">
              <a:spcAft>
                <a:spcPts val="1200"/>
              </a:spcAft>
            </a:pPr>
            <a:r>
              <a:rPr lang="en-US" sz="2800" dirty="0"/>
              <a:t>Provide guidance on how to be a successful candidate at each stage of the hiring process</a:t>
            </a:r>
          </a:p>
          <a:p>
            <a:pPr lvl="1">
              <a:spcAft>
                <a:spcPts val="1200"/>
              </a:spcAft>
            </a:pPr>
            <a:r>
              <a:rPr lang="en-US" sz="2800" dirty="0"/>
              <a:t>Alert potential job candidates of pitfalls to avoid</a:t>
            </a:r>
          </a:p>
          <a:p>
            <a:pPr lvl="1">
              <a:spcAft>
                <a:spcPts val="1200"/>
              </a:spcAft>
            </a:pPr>
            <a:r>
              <a:rPr lang="en-US" sz="2800" dirty="0"/>
              <a:t>Provide information about what to expect during the interview process from an applicant’s perspective.</a:t>
            </a:r>
          </a:p>
          <a:p>
            <a:pPr lvl="1"/>
            <a:endParaRPr lang="en-US" sz="2800" dirty="0"/>
          </a:p>
          <a:p>
            <a:pPr marL="0" indent="0">
              <a:buNone/>
            </a:pPr>
            <a:endParaRPr lang="en-US" dirty="0"/>
          </a:p>
        </p:txBody>
      </p:sp>
    </p:spTree>
    <p:extLst>
      <p:ext uri="{BB962C8B-B14F-4D97-AF65-F5344CB8AC3E}">
        <p14:creationId xmlns:p14="http://schemas.microsoft.com/office/powerpoint/2010/main" val="2849585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D3C0-7F9D-4B5E-A76E-47804321F0BD}"/>
              </a:ext>
            </a:extLst>
          </p:cNvPr>
          <p:cNvSpPr>
            <a:spLocks noGrp="1"/>
          </p:cNvSpPr>
          <p:nvPr>
            <p:ph type="title"/>
          </p:nvPr>
        </p:nvSpPr>
        <p:spPr>
          <a:xfrm>
            <a:off x="609600" y="533400"/>
            <a:ext cx="10972800" cy="964096"/>
          </a:xfrm>
        </p:spPr>
        <p:txBody>
          <a:bodyPr/>
          <a:lstStyle/>
          <a:p>
            <a:r>
              <a:rPr lang="en-US" b="1" dirty="0">
                <a:solidFill>
                  <a:srgbClr val="0070C0"/>
                </a:solidFill>
              </a:rPr>
              <a:t>A New Position is Approved</a:t>
            </a:r>
          </a:p>
        </p:txBody>
      </p:sp>
      <p:sp>
        <p:nvSpPr>
          <p:cNvPr id="3" name="Content Placeholder 2">
            <a:extLst>
              <a:ext uri="{FF2B5EF4-FFF2-40B4-BE49-F238E27FC236}">
                <a16:creationId xmlns:a16="http://schemas.microsoft.com/office/drawing/2014/main" id="{213D28EF-F94A-4AE2-9720-47A0AC8D30BE}"/>
              </a:ext>
            </a:extLst>
          </p:cNvPr>
          <p:cNvSpPr>
            <a:spLocks noGrp="1"/>
          </p:cNvSpPr>
          <p:nvPr>
            <p:ph idx="1"/>
          </p:nvPr>
        </p:nvSpPr>
        <p:spPr/>
        <p:txBody>
          <a:bodyPr/>
          <a:lstStyle/>
          <a:p>
            <a:r>
              <a:rPr lang="en-US" dirty="0"/>
              <a:t>Understanding the full-time faculty hiring process, especially for those that are new to the system, can be challenging. </a:t>
            </a:r>
          </a:p>
          <a:p>
            <a:r>
              <a:rPr lang="en-US" dirty="0"/>
              <a:t>Colleges/districts usually start the hiring process in early fall when districts determine how many faculty must be hired (FON) and how many new faculty positions the district can afford.</a:t>
            </a:r>
          </a:p>
          <a:p>
            <a:r>
              <a:rPr lang="en-US" dirty="0"/>
              <a:t>Colleges will determine which positions are approved. This process varies from one college to the next, but it will involve the college president and the local academic senate.</a:t>
            </a:r>
          </a:p>
          <a:p>
            <a:r>
              <a:rPr lang="en-US" dirty="0"/>
              <a:t>There is no requirement that colleges replace positions due to retirement. So, if you are currently part time at a college where a full time faculty member is retiring, the college is not required to hire another full time faculty member in the same discipline.</a:t>
            </a:r>
          </a:p>
        </p:txBody>
      </p:sp>
    </p:spTree>
    <p:extLst>
      <p:ext uri="{BB962C8B-B14F-4D97-AF65-F5344CB8AC3E}">
        <p14:creationId xmlns:p14="http://schemas.microsoft.com/office/powerpoint/2010/main" val="11420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E6551-F642-4084-9E7E-D092F0F89D26}"/>
              </a:ext>
            </a:extLst>
          </p:cNvPr>
          <p:cNvSpPr>
            <a:spLocks noGrp="1"/>
          </p:cNvSpPr>
          <p:nvPr>
            <p:ph type="title"/>
          </p:nvPr>
        </p:nvSpPr>
        <p:spPr/>
        <p:txBody>
          <a:bodyPr>
            <a:normAutofit/>
          </a:bodyPr>
          <a:lstStyle/>
          <a:p>
            <a:r>
              <a:rPr lang="en-US" sz="4400" b="1" dirty="0">
                <a:solidFill>
                  <a:srgbClr val="0070C0"/>
                </a:solidFill>
              </a:rPr>
              <a:t>Development of the Job Announcement</a:t>
            </a:r>
          </a:p>
        </p:txBody>
      </p:sp>
      <p:sp>
        <p:nvSpPr>
          <p:cNvPr id="3" name="Content Placeholder 2">
            <a:extLst>
              <a:ext uri="{FF2B5EF4-FFF2-40B4-BE49-F238E27FC236}">
                <a16:creationId xmlns:a16="http://schemas.microsoft.com/office/drawing/2014/main" id="{AABAE5D0-7FCE-4C64-97B4-D415244FD7B9}"/>
              </a:ext>
            </a:extLst>
          </p:cNvPr>
          <p:cNvSpPr>
            <a:spLocks noGrp="1"/>
          </p:cNvSpPr>
          <p:nvPr>
            <p:ph idx="1"/>
          </p:nvPr>
        </p:nvSpPr>
        <p:spPr/>
        <p:txBody>
          <a:bodyPr>
            <a:normAutofit fontScale="92500" lnSpcReduction="10000"/>
          </a:bodyPr>
          <a:lstStyle/>
          <a:p>
            <a:r>
              <a:rPr lang="en-US" sz="3200" dirty="0"/>
              <a:t>A job announcement is developed that generally includes:</a:t>
            </a:r>
          </a:p>
          <a:p>
            <a:pPr lvl="1"/>
            <a:r>
              <a:rPr lang="en-US" sz="2800" dirty="0"/>
              <a:t>Required Application Materials</a:t>
            </a:r>
          </a:p>
          <a:p>
            <a:pPr lvl="1"/>
            <a:r>
              <a:rPr lang="en-US" sz="2800" dirty="0"/>
              <a:t>Minimum qualifications—These are the degrees that make a candidate eligible for a position. This does not guarantee that you will be interviewed or hired. </a:t>
            </a:r>
          </a:p>
          <a:p>
            <a:pPr lvl="1"/>
            <a:r>
              <a:rPr lang="en-US" sz="2800" dirty="0"/>
              <a:t>Desirable qualifications—this could include things like a PhD, prior teaching experience, SLO experiences, etc.</a:t>
            </a:r>
          </a:p>
          <a:p>
            <a:pPr lvl="1"/>
            <a:r>
              <a:rPr lang="en-US" sz="2800" dirty="0"/>
              <a:t>Job duties</a:t>
            </a:r>
          </a:p>
          <a:p>
            <a:pPr lvl="1"/>
            <a:r>
              <a:rPr lang="en-US" sz="2800" dirty="0"/>
              <a:t>Supplemental “Questions”</a:t>
            </a:r>
          </a:p>
          <a:p>
            <a:pPr lvl="1"/>
            <a:r>
              <a:rPr lang="en-US" sz="2800" dirty="0"/>
              <a:t>Process and Materials for Requesting Equivalency</a:t>
            </a:r>
          </a:p>
          <a:p>
            <a:pPr lvl="1"/>
            <a:r>
              <a:rPr lang="en-US" sz="2800" dirty="0"/>
              <a:t>Salary and Benefits Information</a:t>
            </a:r>
          </a:p>
        </p:txBody>
      </p:sp>
    </p:spTree>
    <p:extLst>
      <p:ext uri="{BB962C8B-B14F-4D97-AF65-F5344CB8AC3E}">
        <p14:creationId xmlns:p14="http://schemas.microsoft.com/office/powerpoint/2010/main" val="2281170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79296-468D-41F3-BA37-13B22AB9A23F}"/>
              </a:ext>
            </a:extLst>
          </p:cNvPr>
          <p:cNvSpPr>
            <a:spLocks noGrp="1"/>
          </p:cNvSpPr>
          <p:nvPr>
            <p:ph type="title"/>
          </p:nvPr>
        </p:nvSpPr>
        <p:spPr/>
        <p:txBody>
          <a:bodyPr/>
          <a:lstStyle/>
          <a:p>
            <a:r>
              <a:rPr lang="en-US" b="1" dirty="0">
                <a:solidFill>
                  <a:srgbClr val="0070C0"/>
                </a:solidFill>
              </a:rPr>
              <a:t>Position is Advertised</a:t>
            </a:r>
          </a:p>
        </p:txBody>
      </p:sp>
      <p:sp>
        <p:nvSpPr>
          <p:cNvPr id="3" name="Content Placeholder 2">
            <a:extLst>
              <a:ext uri="{FF2B5EF4-FFF2-40B4-BE49-F238E27FC236}">
                <a16:creationId xmlns:a16="http://schemas.microsoft.com/office/drawing/2014/main" id="{4FBDA0EC-D088-4F22-9A92-542174218AFA}"/>
              </a:ext>
            </a:extLst>
          </p:cNvPr>
          <p:cNvSpPr>
            <a:spLocks noGrp="1"/>
          </p:cNvSpPr>
          <p:nvPr>
            <p:ph idx="1"/>
          </p:nvPr>
        </p:nvSpPr>
        <p:spPr/>
        <p:txBody>
          <a:bodyPr>
            <a:normAutofit/>
          </a:bodyPr>
          <a:lstStyle/>
          <a:p>
            <a:r>
              <a:rPr lang="en-US" dirty="0"/>
              <a:t>It is important to know where to look when searching for a full time position</a:t>
            </a:r>
          </a:p>
          <a:p>
            <a:r>
              <a:rPr lang="en-US" dirty="0"/>
              <a:t>The CCC Registry is an excellent source for community college position – What is the CCC Registry?</a:t>
            </a:r>
          </a:p>
          <a:p>
            <a:pPr marL="731520" lvl="1" indent="-457200">
              <a:buFont typeface="+mj-lt"/>
              <a:buAutoNum type="arabicPeriod"/>
            </a:pPr>
            <a:r>
              <a:rPr lang="en-US" sz="2400" dirty="0"/>
              <a:t>the State Chancellor’s job website for Full-time faculty and administrator openings. </a:t>
            </a:r>
          </a:p>
          <a:p>
            <a:pPr marL="731520" lvl="1" indent="-457200">
              <a:buFont typeface="+mj-lt"/>
              <a:buAutoNum type="arabicPeriod"/>
            </a:pPr>
            <a:r>
              <a:rPr lang="en-US" sz="2400" dirty="0"/>
              <a:t>The Registry hosts job fairs annually in Los Angeles and Bay Area in January/February. </a:t>
            </a:r>
          </a:p>
          <a:p>
            <a:pPr marL="731520" lvl="1" indent="-457200">
              <a:buFont typeface="+mj-lt"/>
              <a:buAutoNum type="arabicPeriod"/>
            </a:pPr>
            <a:r>
              <a:rPr lang="en-US" sz="2400" dirty="0"/>
              <a:t>It is a recruitment resource for the proactive job seeker. Registration on the site includes the option to sign up for e-alerts for jobs in your field. </a:t>
            </a:r>
          </a:p>
          <a:p>
            <a:r>
              <a:rPr lang="en-US" dirty="0"/>
              <a:t>Applying for one position does not establish on-going applicant status at a college/district</a:t>
            </a:r>
          </a:p>
          <a:p>
            <a:pPr lvl="1"/>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220140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C4656-F3EE-4A52-AAE0-D6E011BEB6BF}"/>
              </a:ext>
            </a:extLst>
          </p:cNvPr>
          <p:cNvSpPr>
            <a:spLocks noGrp="1"/>
          </p:cNvSpPr>
          <p:nvPr>
            <p:ph type="title"/>
          </p:nvPr>
        </p:nvSpPr>
        <p:spPr/>
        <p:txBody>
          <a:bodyPr>
            <a:normAutofit/>
          </a:bodyPr>
          <a:lstStyle/>
          <a:p>
            <a:r>
              <a:rPr lang="en-US" sz="4400" b="1" dirty="0">
                <a:solidFill>
                  <a:srgbClr val="0070C0"/>
                </a:solidFill>
              </a:rPr>
              <a:t>Initial Screening Criteria Developed</a:t>
            </a:r>
          </a:p>
        </p:txBody>
      </p:sp>
      <p:sp>
        <p:nvSpPr>
          <p:cNvPr id="3" name="Content Placeholder 2">
            <a:extLst>
              <a:ext uri="{FF2B5EF4-FFF2-40B4-BE49-F238E27FC236}">
                <a16:creationId xmlns:a16="http://schemas.microsoft.com/office/drawing/2014/main" id="{8ADDFEE8-0860-46EF-ADA0-69279A9BB056}"/>
              </a:ext>
            </a:extLst>
          </p:cNvPr>
          <p:cNvSpPr>
            <a:spLocks noGrp="1"/>
          </p:cNvSpPr>
          <p:nvPr>
            <p:ph idx="1"/>
          </p:nvPr>
        </p:nvSpPr>
        <p:spPr/>
        <p:txBody>
          <a:bodyPr>
            <a:normAutofit/>
          </a:bodyPr>
          <a:lstStyle/>
          <a:p>
            <a:r>
              <a:rPr lang="en-US" sz="2800" dirty="0"/>
              <a:t>Screening Criteria are usually developed by the screening or search committee based on the job announcement and duties</a:t>
            </a:r>
          </a:p>
          <a:p>
            <a:r>
              <a:rPr lang="en-US" sz="2800" dirty="0"/>
              <a:t>Typically based on desirable qualifications, supplemental questions, and other information often included in the job announcement</a:t>
            </a:r>
          </a:p>
          <a:p>
            <a:r>
              <a:rPr lang="en-US" sz="2800" dirty="0"/>
              <a:t>Used to select potential candidates to interview</a:t>
            </a:r>
          </a:p>
          <a:p>
            <a:pPr marL="0" indent="0">
              <a:buNone/>
            </a:pPr>
            <a:endParaRPr lang="en-US" sz="2800" dirty="0"/>
          </a:p>
        </p:txBody>
      </p:sp>
    </p:spTree>
    <p:extLst>
      <p:ext uri="{BB962C8B-B14F-4D97-AF65-F5344CB8AC3E}">
        <p14:creationId xmlns:p14="http://schemas.microsoft.com/office/powerpoint/2010/main" val="918479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4E0B9-B2EB-F343-BABB-EA80D8FF97F7}"/>
              </a:ext>
            </a:extLst>
          </p:cNvPr>
          <p:cNvSpPr>
            <a:spLocks noGrp="1"/>
          </p:cNvSpPr>
          <p:nvPr>
            <p:ph type="title"/>
          </p:nvPr>
        </p:nvSpPr>
        <p:spPr/>
        <p:txBody>
          <a:bodyPr/>
          <a:lstStyle/>
          <a:p>
            <a:r>
              <a:rPr lang="en-US" b="1" dirty="0">
                <a:solidFill>
                  <a:srgbClr val="0070C0"/>
                </a:solidFill>
              </a:rPr>
              <a:t>Applying for a Position</a:t>
            </a:r>
            <a:endParaRPr lang="en-US" dirty="0"/>
          </a:p>
        </p:txBody>
      </p:sp>
      <p:sp>
        <p:nvSpPr>
          <p:cNvPr id="3" name="Content Placeholder 2">
            <a:extLst>
              <a:ext uri="{FF2B5EF4-FFF2-40B4-BE49-F238E27FC236}">
                <a16:creationId xmlns:a16="http://schemas.microsoft.com/office/drawing/2014/main" id="{9F72DC48-FAF0-DB45-9BA7-D7A0B6E57B21}"/>
              </a:ext>
            </a:extLst>
          </p:cNvPr>
          <p:cNvSpPr>
            <a:spLocks noGrp="1"/>
          </p:cNvSpPr>
          <p:nvPr>
            <p:ph idx="1"/>
          </p:nvPr>
        </p:nvSpPr>
        <p:spPr/>
        <p:txBody>
          <a:bodyPr/>
          <a:lstStyle/>
          <a:p>
            <a:r>
              <a:rPr lang="en-US" dirty="0"/>
              <a:t>A screening committee may have more than 100 applications to review, so it is important to keep some things in mind when putting your application together.</a:t>
            </a:r>
          </a:p>
          <a:p>
            <a:pPr marL="731520" lvl="1" indent="-457200">
              <a:buFont typeface="+mj-lt"/>
              <a:buAutoNum type="arabicPeriod"/>
            </a:pPr>
            <a:r>
              <a:rPr lang="en-US" dirty="0"/>
              <a:t>Include all of the required material or your application will not be forwarded.</a:t>
            </a:r>
          </a:p>
          <a:p>
            <a:pPr marL="731520" lvl="1" indent="-457200">
              <a:buFont typeface="+mj-lt"/>
              <a:buAutoNum type="arabicPeriod"/>
            </a:pPr>
            <a:r>
              <a:rPr lang="en-US" dirty="0"/>
              <a:t>Make sure that you have access to letters of recommendation and unofficial transcripts. </a:t>
            </a:r>
          </a:p>
          <a:p>
            <a:pPr marL="731520" lvl="1" indent="-457200">
              <a:buFont typeface="+mj-lt"/>
              <a:buAutoNum type="arabicPeriod"/>
            </a:pPr>
            <a:r>
              <a:rPr lang="en-US" dirty="0"/>
              <a:t>Your CV should highlight your teaching experience more than your research publications. Remember that CCCs are not research institutions.</a:t>
            </a:r>
          </a:p>
          <a:p>
            <a:pPr marL="731520" lvl="1" indent="-457200">
              <a:buFont typeface="+mj-lt"/>
              <a:buAutoNum type="arabicPeriod"/>
            </a:pPr>
            <a:r>
              <a:rPr lang="en-US" dirty="0"/>
              <a:t>You must complete the district application form. Do you say “refer to CV” when completing the application.</a:t>
            </a:r>
          </a:p>
          <a:p>
            <a:pPr marL="731520" lvl="1" indent="-457200">
              <a:buFont typeface="+mj-lt"/>
              <a:buAutoNum type="arabicPeriod"/>
            </a:pPr>
            <a:r>
              <a:rPr lang="en-US" dirty="0"/>
              <a:t>Your cover letter should mention any desirable qualifications that you have and could include information about why you want to work at that college. </a:t>
            </a:r>
          </a:p>
          <a:p>
            <a:pPr marL="731520" lvl="1" indent="-457200">
              <a:buFont typeface="+mj-lt"/>
              <a:buAutoNum type="arabicPeriod"/>
            </a:pPr>
            <a:endParaRPr lang="en-US" dirty="0"/>
          </a:p>
        </p:txBody>
      </p:sp>
    </p:spTree>
    <p:extLst>
      <p:ext uri="{BB962C8B-B14F-4D97-AF65-F5344CB8AC3E}">
        <p14:creationId xmlns:p14="http://schemas.microsoft.com/office/powerpoint/2010/main" val="372066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0294A-F00C-7D49-BCFF-3E9E5C98AFF9}"/>
              </a:ext>
            </a:extLst>
          </p:cNvPr>
          <p:cNvSpPr>
            <a:spLocks noGrp="1"/>
          </p:cNvSpPr>
          <p:nvPr>
            <p:ph type="title"/>
          </p:nvPr>
        </p:nvSpPr>
        <p:spPr/>
        <p:txBody>
          <a:bodyPr/>
          <a:lstStyle/>
          <a:p>
            <a:r>
              <a:rPr lang="en-US" b="1" dirty="0">
                <a:solidFill>
                  <a:srgbClr val="0070C0"/>
                </a:solidFill>
              </a:rPr>
              <a:t>Things to Avoid When Applying</a:t>
            </a:r>
            <a:endParaRPr lang="en-US" dirty="0"/>
          </a:p>
        </p:txBody>
      </p:sp>
      <p:sp>
        <p:nvSpPr>
          <p:cNvPr id="3" name="Content Placeholder 2">
            <a:extLst>
              <a:ext uri="{FF2B5EF4-FFF2-40B4-BE49-F238E27FC236}">
                <a16:creationId xmlns:a16="http://schemas.microsoft.com/office/drawing/2014/main" id="{3A124853-269D-E342-B97A-883306713D3D}"/>
              </a:ext>
            </a:extLst>
          </p:cNvPr>
          <p:cNvSpPr>
            <a:spLocks noGrp="1"/>
          </p:cNvSpPr>
          <p:nvPr>
            <p:ph idx="1"/>
          </p:nvPr>
        </p:nvSpPr>
        <p:spPr/>
        <p:txBody>
          <a:bodyPr/>
          <a:lstStyle/>
          <a:p>
            <a:r>
              <a:rPr lang="en-US" dirty="0"/>
              <a:t>Don’t use a form cover letter. Try to add something that customizes the letter to the application. This is particularly important in a multi-college district.</a:t>
            </a:r>
          </a:p>
          <a:p>
            <a:r>
              <a:rPr lang="en-US" dirty="0"/>
              <a:t>Don’t include the name of the wrong college in any of your materials.</a:t>
            </a:r>
          </a:p>
          <a:p>
            <a:r>
              <a:rPr lang="en-US" dirty="0"/>
              <a:t>Don’t discuss your research philosophy because it could make the committee concerned that you view the position as “temporary” and are just looking to leave.</a:t>
            </a:r>
          </a:p>
          <a:p>
            <a:r>
              <a:rPr lang="en-US" dirty="0"/>
              <a:t>Don’t just restate your work history in the cover letter. The letter should tell your story, not just list your experience.</a:t>
            </a:r>
          </a:p>
        </p:txBody>
      </p:sp>
    </p:spTree>
    <p:extLst>
      <p:ext uri="{BB962C8B-B14F-4D97-AF65-F5344CB8AC3E}">
        <p14:creationId xmlns:p14="http://schemas.microsoft.com/office/powerpoint/2010/main" val="698029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EC8F-282E-4405-86D7-41F4BECEE041}"/>
              </a:ext>
            </a:extLst>
          </p:cNvPr>
          <p:cNvSpPr>
            <a:spLocks noGrp="1"/>
          </p:cNvSpPr>
          <p:nvPr>
            <p:ph type="title"/>
          </p:nvPr>
        </p:nvSpPr>
        <p:spPr/>
        <p:txBody>
          <a:bodyPr>
            <a:normAutofit/>
          </a:bodyPr>
          <a:lstStyle/>
          <a:p>
            <a:r>
              <a:rPr lang="en-US" sz="4400" b="1" dirty="0">
                <a:solidFill>
                  <a:srgbClr val="0070C0"/>
                </a:solidFill>
              </a:rPr>
              <a:t>Initial Applicant Screening is Performed</a:t>
            </a:r>
          </a:p>
        </p:txBody>
      </p:sp>
      <p:sp>
        <p:nvSpPr>
          <p:cNvPr id="3" name="Content Placeholder 2">
            <a:extLst>
              <a:ext uri="{FF2B5EF4-FFF2-40B4-BE49-F238E27FC236}">
                <a16:creationId xmlns:a16="http://schemas.microsoft.com/office/drawing/2014/main" id="{D911F0CE-E80F-4061-AA54-4F57AE4FC081}"/>
              </a:ext>
            </a:extLst>
          </p:cNvPr>
          <p:cNvSpPr>
            <a:spLocks noGrp="1"/>
          </p:cNvSpPr>
          <p:nvPr>
            <p:ph idx="1"/>
          </p:nvPr>
        </p:nvSpPr>
        <p:spPr>
          <a:xfrm>
            <a:off x="609600" y="1429062"/>
            <a:ext cx="10972800" cy="4876800"/>
          </a:xfrm>
        </p:spPr>
        <p:txBody>
          <a:bodyPr>
            <a:normAutofit fontScale="92500" lnSpcReduction="10000"/>
          </a:bodyPr>
          <a:lstStyle/>
          <a:p>
            <a:r>
              <a:rPr lang="en-US" dirty="0"/>
              <a:t>Applications are typically screened to determine if</a:t>
            </a:r>
          </a:p>
          <a:p>
            <a:pPr lvl="1"/>
            <a:r>
              <a:rPr lang="en-US" dirty="0"/>
              <a:t>the application is complete</a:t>
            </a:r>
          </a:p>
          <a:p>
            <a:pPr lvl="1"/>
            <a:r>
              <a:rPr lang="en-US" dirty="0"/>
              <a:t>the applicant met the minimum qualifications</a:t>
            </a:r>
          </a:p>
          <a:p>
            <a:pPr lvl="1"/>
            <a:r>
              <a:rPr lang="en-US" dirty="0"/>
              <a:t>the applicant has qualifications equivalent to the minimum qualifications*</a:t>
            </a:r>
          </a:p>
          <a:p>
            <a:pPr lvl="2"/>
            <a:r>
              <a:rPr lang="en-US" dirty="0"/>
              <a:t>*this depends on the structure of the college/district equivalency procedures and may be done either by the committee, the committee chair, or classified professional staff</a:t>
            </a:r>
          </a:p>
          <a:p>
            <a:pPr marL="274320" lvl="1" indent="0">
              <a:buNone/>
            </a:pPr>
            <a:endParaRPr lang="en-US" dirty="0"/>
          </a:p>
          <a:p>
            <a:r>
              <a:rPr lang="en-US" dirty="0"/>
              <a:t>Applications are then screened based on the initial screening criteria typically determined by the screening committee.  Committees generally cannot consider anything that is not included in the application</a:t>
            </a:r>
          </a:p>
          <a:p>
            <a:endParaRPr lang="en-US" dirty="0"/>
          </a:p>
          <a:p>
            <a:r>
              <a:rPr lang="en-US" dirty="0"/>
              <a:t>Tips to be successful at this stage:</a:t>
            </a:r>
          </a:p>
          <a:p>
            <a:pPr lvl="1"/>
            <a:r>
              <a:rPr lang="en-US" dirty="0"/>
              <a:t>Don’t assume that because you are working at the college that the committee will know everything that you have been doing</a:t>
            </a:r>
          </a:p>
          <a:p>
            <a:pPr lvl="1"/>
            <a:r>
              <a:rPr lang="en-US" dirty="0"/>
              <a:t>Have someone read over your application for spelling, grammar, and content</a:t>
            </a:r>
          </a:p>
          <a:p>
            <a:pPr lvl="1"/>
            <a:endParaRPr lang="en-US" dirty="0"/>
          </a:p>
        </p:txBody>
      </p:sp>
    </p:spTree>
    <p:extLst>
      <p:ext uri="{BB962C8B-B14F-4D97-AF65-F5344CB8AC3E}">
        <p14:creationId xmlns:p14="http://schemas.microsoft.com/office/powerpoint/2010/main" val="4120845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1242</TotalTime>
  <Words>1247</Words>
  <Application>Microsoft Macintosh PowerPoint</Application>
  <PresentationFormat>Widescreen</PresentationFormat>
  <Paragraphs>102</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Clarity</vt:lpstr>
      <vt:lpstr>From Job announcement to interview</vt:lpstr>
      <vt:lpstr>Overview</vt:lpstr>
      <vt:lpstr>A New Position is Approved</vt:lpstr>
      <vt:lpstr>Development of the Job Announcement</vt:lpstr>
      <vt:lpstr>Position is Advertised</vt:lpstr>
      <vt:lpstr>Initial Screening Criteria Developed</vt:lpstr>
      <vt:lpstr>Applying for a Position</vt:lpstr>
      <vt:lpstr>Things to Avoid When Applying</vt:lpstr>
      <vt:lpstr>Initial Applicant Screening is Performed</vt:lpstr>
      <vt:lpstr>Questions for the Initial Interview</vt:lpstr>
      <vt:lpstr>Tips for the Initial Interview</vt:lpstr>
      <vt:lpstr>Selection of Finalists and Second Level Interviews</vt:lpstr>
      <vt:lpstr>Tips for the Second Level Interview</vt:lpstr>
      <vt:lpstr>Be Prepared for Additional Screening</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Any Questions</dc:title>
  <dc:creator>Sam Foster</dc:creator>
  <cp:lastModifiedBy>Rutan, Craig</cp:lastModifiedBy>
  <cp:revision>35</cp:revision>
  <dcterms:created xsi:type="dcterms:W3CDTF">2018-07-27T02:24:37Z</dcterms:created>
  <dcterms:modified xsi:type="dcterms:W3CDTF">2019-02-11T22:28:53Z</dcterms:modified>
</cp:coreProperties>
</file>