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Nunit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1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f04bf7882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6f04bf7882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f04bf7882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6f04bf7882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f04bf788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f04bf7882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f04bf7882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f04bf7882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f04bf7882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f04bf7882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6f04bf7882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6f04bf7882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Gohar -- continue to collaborate with organizations to fulfill our mutually beneficial missions in service and support to our members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f04bf7882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6f04bf7882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Gohar - Focus on your college mission, context, and how you engage in improving programs and services to increase student learning and achievement, equity, and demonstrate mission accomplishment via data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6f04bf7882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6f04bf7882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f04bf7882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f04bf7882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f04bf7882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f04bf7882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Gohar - Faculty core and key role to accomplish work of ensuring academic quality and continuous improvement, do this with reflection on data and acting on data as academic experts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e646d0fe5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e646d0fe5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Identifying areas in accreditation standards where faculty and research intersect most directly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e646d0fe5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e646d0fe5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Gohar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f04bf788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f04bf7882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Gohar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e646d0fe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e646d0fe5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Gohar - Focus on IIA2 - </a:t>
            </a:r>
            <a:r>
              <a:rPr lang="en">
                <a:solidFill>
                  <a:schemeClr val="dk2"/>
                </a:solidFill>
                <a:latin typeface="Calibri"/>
                <a:ea typeface="Calibri"/>
                <a:cs typeface="Calibri"/>
                <a:sym typeface="Calibri"/>
              </a:rPr>
              <a:t>...The institution assesses its educational quality through methods accepted in higher education, makes the results of its assessments available to the public, and uses the results to improve educational quality and institutional effectiveness….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f04bf7882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f04bf7882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f04bf7882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f04bf7882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rpgroup.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gmomjian@accjc.or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mailto:efuchs@ccsf.edu" TargetMode="External"/><Relationship Id="rId4" Type="http://schemas.openxmlformats.org/officeDocument/2006/relationships/hyperlink" Target="mailto:Rutan_Craig@sccollege.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52568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Faculty and IR Data Partnerships: </a:t>
            </a:r>
            <a:br>
              <a:rPr lang="en" sz="3000"/>
            </a:br>
            <a:r>
              <a:rPr lang="en" sz="3000"/>
              <a:t>How to Tell your Story</a:t>
            </a:r>
            <a:endParaRPr sz="3000"/>
          </a:p>
        </p:txBody>
      </p:sp>
      <p:sp>
        <p:nvSpPr>
          <p:cNvPr id="129" name="Google Shape;129;p13"/>
          <p:cNvSpPr txBox="1">
            <a:spLocks noGrp="1"/>
          </p:cNvSpPr>
          <p:nvPr>
            <p:ph type="subTitle" idx="1"/>
          </p:nvPr>
        </p:nvSpPr>
        <p:spPr>
          <a:xfrm>
            <a:off x="1858700" y="311600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Gohar Momjian, ACCJC Vice President</a:t>
            </a:r>
            <a:br>
              <a:rPr lang="en" sz="1400"/>
            </a:br>
            <a:r>
              <a:rPr lang="en" sz="1400"/>
              <a:t>Craig Rutan, Santiago Canyon College</a:t>
            </a:r>
            <a:br>
              <a:rPr lang="en" sz="1400"/>
            </a:br>
            <a:r>
              <a:rPr lang="en" sz="1400"/>
              <a:t>Ekaterina Fuchs, City College of San Francisco</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VS QUESTIONS	</a:t>
            </a:r>
            <a:endParaRPr/>
          </a:p>
        </p:txBody>
      </p:sp>
      <p:sp>
        <p:nvSpPr>
          <p:cNvPr id="182" name="Google Shape;182;p2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Your Institutional Research Department may be able to provide you with lots of Data. But it is important to be mindful of the questions you are trying to answer with this data, not just look at the raw data by itself.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CASE vs REALITY	</a:t>
            </a:r>
            <a:endParaRPr/>
          </a:p>
        </p:txBody>
      </p:sp>
      <p:sp>
        <p:nvSpPr>
          <p:cNvPr id="188" name="Google Shape;188;p23"/>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Your Institutional Research is a separate department on Campus, with multiple dedicated Full time Staff. </a:t>
            </a:r>
            <a:br>
              <a:rPr lang="en"/>
            </a:br>
            <a:endParaRPr/>
          </a:p>
          <a:p>
            <a:pPr marL="457200" lvl="0" indent="-311150" algn="l" rtl="0">
              <a:spcBef>
                <a:spcPts val="0"/>
              </a:spcBef>
              <a:spcAft>
                <a:spcPts val="0"/>
              </a:spcAft>
              <a:buSzPts val="1300"/>
              <a:buChar char="●"/>
            </a:pPr>
            <a:r>
              <a:rPr lang="en"/>
              <a:t>You have a close relationship with your College Researchers, and are able to have conversations with them in making research questions</a:t>
            </a:r>
            <a:endParaRPr/>
          </a:p>
        </p:txBody>
      </p:sp>
      <p:sp>
        <p:nvSpPr>
          <p:cNvPr id="189" name="Google Shape;189;p23"/>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Your Institutional Research department has little or no full time staff. </a:t>
            </a:r>
            <a:br>
              <a:rPr lang="en"/>
            </a:br>
            <a:endParaRPr/>
          </a:p>
          <a:p>
            <a:pPr marL="457200" lvl="0" indent="-311150" algn="l" rtl="0">
              <a:spcBef>
                <a:spcPts val="0"/>
              </a:spcBef>
              <a:spcAft>
                <a:spcPts val="0"/>
              </a:spcAft>
              <a:buSzPts val="1300"/>
              <a:buChar char="●"/>
            </a:pPr>
            <a:r>
              <a:rPr lang="en"/>
              <a:t>Your Institutional Research department is not located on your campus but rather at the centralized district office. </a:t>
            </a:r>
            <a:br>
              <a:rPr lang="en"/>
            </a:br>
            <a:endParaRPr/>
          </a:p>
          <a:p>
            <a:pPr marL="457200" lvl="0" indent="-311150" algn="l" rtl="0">
              <a:spcBef>
                <a:spcPts val="0"/>
              </a:spcBef>
              <a:spcAft>
                <a:spcPts val="0"/>
              </a:spcAft>
              <a:buSzPts val="1300"/>
              <a:buChar char="●"/>
            </a:pPr>
            <a:r>
              <a:rPr lang="en"/>
              <a:t>Your college doesn’t have an Institutional Research Department.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1181525" y="1748700"/>
            <a:ext cx="62613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does Institutional Research Look like at your College?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txBox="1">
            <a:spLocks noGrp="1"/>
          </p:cNvSpPr>
          <p:nvPr>
            <p:ph type="title"/>
          </p:nvPr>
        </p:nvSpPr>
        <p:spPr>
          <a:xfrm>
            <a:off x="955125" y="1746100"/>
            <a:ext cx="70890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does your Institution provide you with data during program review?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and AB705</a:t>
            </a:r>
            <a:endParaRPr/>
          </a:p>
        </p:txBody>
      </p:sp>
      <p:sp>
        <p:nvSpPr>
          <p:cNvPr id="205" name="Google Shape;205;p2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all program changes are made because of a locally identified issue. In many cases, changes in statewide policy will require immediate changes and faculty must work with researchers to monitor impacts of the changes and try to identify possible change to improve success.</a:t>
            </a:r>
            <a:endParaRPr/>
          </a:p>
          <a:p>
            <a:pPr marL="0" lvl="0" indent="0" algn="l" rtl="0">
              <a:spcBef>
                <a:spcPts val="1600"/>
              </a:spcBef>
              <a:spcAft>
                <a:spcPts val="0"/>
              </a:spcAft>
              <a:buNone/>
            </a:pPr>
            <a:r>
              <a:rPr lang="en"/>
              <a:t>The implementation of AB 705 has caused many created many unknowns and faculty must work with their IR to identify what is work and where changes are needed.</a:t>
            </a:r>
            <a:endParaRPr/>
          </a:p>
          <a:p>
            <a:pPr marL="0" lvl="0" indent="0" algn="l" rtl="0">
              <a:spcBef>
                <a:spcPts val="1600"/>
              </a:spcBef>
              <a:spcAft>
                <a:spcPts val="1600"/>
              </a:spcAft>
              <a:buNone/>
            </a:pPr>
            <a:r>
              <a:rPr lang="en"/>
              <a:t>Some data to consider are course success rates, semester to semester persistence, average grade in courses, percentage of students moving to the next course. These measures and other should be disaggregated by all standard groups, but also by HS GPA to compare with the initial predictions published by the CO.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ASCCC and RP Group Partnership	</a:t>
            </a:r>
            <a:endParaRPr/>
          </a:p>
        </p:txBody>
      </p:sp>
      <p:sp>
        <p:nvSpPr>
          <p:cNvPr id="211" name="Google Shape;211;p2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The State Academic Senate has partnered with the RP Group (</a:t>
            </a:r>
            <a:r>
              <a:rPr lang="en" sz="1100" u="sng">
                <a:solidFill>
                  <a:schemeClr val="hlink"/>
                </a:solidFill>
                <a:latin typeface="Arial"/>
                <a:ea typeface="Arial"/>
                <a:cs typeface="Arial"/>
                <a:sym typeface="Arial"/>
                <a:hlinkClick r:id="rId3"/>
              </a:rPr>
              <a:t>https://rpgroup.org/</a:t>
            </a:r>
            <a:r>
              <a:rPr lang="en"/>
              <a:t>) to educate faculty on the importance of partnership between institutional research and faculty</a:t>
            </a:r>
            <a:endParaRPr/>
          </a:p>
          <a:p>
            <a:pPr marL="457200" lvl="0" indent="-311150" algn="l" rtl="0">
              <a:spcBef>
                <a:spcPts val="0"/>
              </a:spcBef>
              <a:spcAft>
                <a:spcPts val="0"/>
              </a:spcAft>
              <a:buSzPts val="1300"/>
              <a:buChar char="●"/>
            </a:pPr>
            <a:r>
              <a:rPr lang="en"/>
              <a:t>ACCJC interactions with ASCCC and RP Group</a:t>
            </a:r>
            <a:endParaRPr/>
          </a:p>
          <a:p>
            <a:pPr marL="457200" lvl="0" indent="0" algn="l" rtl="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OK, but what do we do to get an A+ from ACCJC?????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ctrTitle"/>
          </p:nvPr>
        </p:nvSpPr>
        <p:spPr>
          <a:xfrm>
            <a:off x="1891353" y="155398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 </a:t>
            </a:r>
            <a:endParaRPr/>
          </a:p>
        </p:txBody>
      </p:sp>
      <p:sp>
        <p:nvSpPr>
          <p:cNvPr id="222" name="Google Shape;222;p29"/>
          <p:cNvSpPr txBox="1">
            <a:spLocks noGrp="1"/>
          </p:cNvSpPr>
          <p:nvPr>
            <p:ph type="subTitle" idx="1"/>
          </p:nvPr>
        </p:nvSpPr>
        <p:spPr>
          <a:xfrm>
            <a:off x="1891350" y="2875443"/>
            <a:ext cx="5361300" cy="94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gmomjian@accjc.org</a:t>
            </a:r>
            <a:r>
              <a:rPr lang="en"/>
              <a:t/>
            </a:r>
            <a:br>
              <a:rPr lang="en"/>
            </a:br>
            <a:r>
              <a:rPr lang="en" u="sng">
                <a:solidFill>
                  <a:schemeClr val="hlink"/>
                </a:solidFill>
                <a:hlinkClick r:id="rId4"/>
              </a:rPr>
              <a:t>Rutan_Craig@sccollege.edu</a:t>
            </a:r>
            <a:r>
              <a:rPr lang="en"/>
              <a:t/>
            </a:r>
            <a:br>
              <a:rPr lang="en"/>
            </a:br>
            <a:r>
              <a:rPr lang="en" u="sng">
                <a:solidFill>
                  <a:schemeClr val="hlink"/>
                </a:solidFill>
                <a:hlinkClick r:id="rId5"/>
              </a:rPr>
              <a:t>efuchs@ccsf.edu</a:t>
            </a:r>
            <a:r>
              <a:rPr lang="en"/>
              <a:t/>
            </a:r>
            <a:br>
              <a:rPr lang="en"/>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672125" y="1746100"/>
            <a:ext cx="7909800" cy="1646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1800" b="1">
                <a:solidFill>
                  <a:srgbClr val="FFFFFF"/>
                </a:solidFill>
                <a:latin typeface="Calibri"/>
                <a:ea typeface="Calibri"/>
                <a:cs typeface="Calibri"/>
                <a:sym typeface="Calibri"/>
              </a:rPr>
              <a:t>An Accreditation Standards Framework</a:t>
            </a:r>
            <a:endParaRPr sz="1800" b="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Tenets in Standards</a:t>
            </a:r>
            <a:endParaRPr/>
          </a:p>
        </p:txBody>
      </p:sp>
      <p:sp>
        <p:nvSpPr>
          <p:cNvPr id="140" name="Google Shape;140;p15"/>
          <p:cNvSpPr txBox="1">
            <a:spLocks noGrp="1"/>
          </p:cNvSpPr>
          <p:nvPr>
            <p:ph type="body" idx="1"/>
          </p:nvPr>
        </p:nvSpPr>
        <p:spPr>
          <a:xfrm>
            <a:off x="819150" y="1506700"/>
            <a:ext cx="7505700" cy="26385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2100">
                <a:solidFill>
                  <a:srgbClr val="000000"/>
                </a:solidFill>
                <a:latin typeface="Arial"/>
                <a:ea typeface="Arial"/>
                <a:cs typeface="Arial"/>
                <a:sym typeface="Arial"/>
              </a:rPr>
              <a:t>•</a:t>
            </a:r>
            <a:r>
              <a:rPr lang="en" sz="2100">
                <a:solidFill>
                  <a:srgbClr val="000000"/>
                </a:solidFill>
              </a:rPr>
              <a:t>Focus on achieving institutional mission</a:t>
            </a:r>
            <a:endParaRPr sz="2100">
              <a:solidFill>
                <a:srgbClr val="000000"/>
              </a:solidFill>
            </a:endParaRPr>
          </a:p>
          <a:p>
            <a:pPr marL="0" lvl="0" indent="0" algn="l" rtl="0">
              <a:lnSpc>
                <a:spcPct val="90000"/>
              </a:lnSpc>
              <a:spcBef>
                <a:spcPts val="800"/>
              </a:spcBef>
              <a:spcAft>
                <a:spcPts val="0"/>
              </a:spcAft>
              <a:buNone/>
            </a:pPr>
            <a:r>
              <a:rPr lang="en" sz="2100">
                <a:solidFill>
                  <a:srgbClr val="000000"/>
                </a:solidFill>
                <a:latin typeface="Arial"/>
                <a:ea typeface="Arial"/>
                <a:cs typeface="Arial"/>
                <a:sym typeface="Arial"/>
              </a:rPr>
              <a:t>•</a:t>
            </a:r>
            <a:r>
              <a:rPr lang="en" sz="2100">
                <a:solidFill>
                  <a:srgbClr val="000000"/>
                </a:solidFill>
              </a:rPr>
              <a:t>Focus on student outcomes – completion of meaningful education, learning, demonstrable knowledge and skills</a:t>
            </a:r>
            <a:endParaRPr sz="2100">
              <a:solidFill>
                <a:srgbClr val="000000"/>
              </a:solidFill>
            </a:endParaRPr>
          </a:p>
          <a:p>
            <a:pPr marL="0" lvl="0" indent="0" algn="l" rtl="0">
              <a:lnSpc>
                <a:spcPct val="90000"/>
              </a:lnSpc>
              <a:spcBef>
                <a:spcPts val="800"/>
              </a:spcBef>
              <a:spcAft>
                <a:spcPts val="0"/>
              </a:spcAft>
              <a:buNone/>
            </a:pPr>
            <a:r>
              <a:rPr lang="en" sz="2100">
                <a:solidFill>
                  <a:srgbClr val="000000"/>
                </a:solidFill>
                <a:latin typeface="Arial"/>
                <a:ea typeface="Arial"/>
                <a:cs typeface="Arial"/>
                <a:sym typeface="Arial"/>
              </a:rPr>
              <a:t>•</a:t>
            </a:r>
            <a:r>
              <a:rPr lang="en" sz="2100">
                <a:solidFill>
                  <a:srgbClr val="000000"/>
                </a:solidFill>
              </a:rPr>
              <a:t>Metrics and evidence used to assess institutional quality</a:t>
            </a:r>
            <a:endParaRPr sz="2100">
              <a:solidFill>
                <a:srgbClr val="000000"/>
              </a:solidFill>
            </a:endParaRPr>
          </a:p>
          <a:p>
            <a:pPr marL="0" lvl="0" indent="0" algn="l" rtl="0">
              <a:lnSpc>
                <a:spcPct val="90000"/>
              </a:lnSpc>
              <a:spcBef>
                <a:spcPts val="800"/>
              </a:spcBef>
              <a:spcAft>
                <a:spcPts val="0"/>
              </a:spcAft>
              <a:buNone/>
            </a:pPr>
            <a:r>
              <a:rPr lang="en" sz="2100">
                <a:solidFill>
                  <a:srgbClr val="000000"/>
                </a:solidFill>
                <a:latin typeface="Arial"/>
                <a:ea typeface="Arial"/>
                <a:cs typeface="Arial"/>
                <a:sym typeface="Arial"/>
              </a:rPr>
              <a:t>•</a:t>
            </a:r>
            <a:r>
              <a:rPr lang="en" sz="2100">
                <a:solidFill>
                  <a:srgbClr val="000000"/>
                </a:solidFill>
              </a:rPr>
              <a:t>Ongoing internal quality assurance practices</a:t>
            </a:r>
            <a:endParaRPr sz="2100">
              <a:solidFill>
                <a:srgbClr val="000000"/>
              </a:solidFill>
            </a:endParaRPr>
          </a:p>
          <a:p>
            <a:pPr marL="0" lvl="0" indent="0" algn="l" rtl="0">
              <a:lnSpc>
                <a:spcPct val="90000"/>
              </a:lnSpc>
              <a:spcBef>
                <a:spcPts val="800"/>
              </a:spcBef>
              <a:spcAft>
                <a:spcPts val="0"/>
              </a:spcAft>
              <a:buNone/>
            </a:pPr>
            <a:r>
              <a:rPr lang="en" sz="2100">
                <a:solidFill>
                  <a:srgbClr val="000000"/>
                </a:solidFill>
                <a:latin typeface="Arial"/>
                <a:ea typeface="Arial"/>
                <a:cs typeface="Arial"/>
                <a:sym typeface="Arial"/>
              </a:rPr>
              <a:t>•</a:t>
            </a:r>
            <a:r>
              <a:rPr lang="en" sz="2100">
                <a:solidFill>
                  <a:srgbClr val="000000"/>
                </a:solidFill>
              </a:rPr>
              <a:t>Continuous improvement for high performance</a:t>
            </a:r>
            <a:endParaRPr sz="2100">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672125" y="1746100"/>
            <a:ext cx="7909800" cy="1646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a:solidFill>
                  <a:srgbClr val="FFFFFF"/>
                </a:solidFill>
                <a:latin typeface="Calibri"/>
                <a:ea typeface="Calibri"/>
                <a:cs typeface="Calibri"/>
                <a:sym typeface="Calibri"/>
              </a:rPr>
              <a:t>Standard IB: Assuring Academic Quality and Institutional Effectiveness</a:t>
            </a:r>
            <a:endParaRPr sz="1800" b="1">
              <a:solidFill>
                <a:srgbClr val="FFFFFF"/>
              </a:solidFill>
              <a:latin typeface="Calibri"/>
              <a:ea typeface="Calibri"/>
              <a:cs typeface="Calibri"/>
              <a:sym typeface="Calibri"/>
            </a:endParaRPr>
          </a:p>
          <a:p>
            <a:pPr marL="0" lvl="0" indent="0" algn="l" rtl="0">
              <a:lnSpc>
                <a:spcPct val="115000"/>
              </a:lnSpc>
              <a:spcBef>
                <a:spcPts val="1600"/>
              </a:spcBef>
              <a:spcAft>
                <a:spcPts val="1600"/>
              </a:spcAft>
              <a:buNone/>
            </a:pPr>
            <a:r>
              <a:rPr lang="en" sz="1800" b="1">
                <a:solidFill>
                  <a:srgbClr val="FFFFFF"/>
                </a:solidFill>
                <a:latin typeface="Calibri"/>
                <a:ea typeface="Calibri"/>
                <a:cs typeface="Calibri"/>
                <a:sym typeface="Calibri"/>
              </a:rPr>
              <a:t>Standard IIA: Instructional Programs</a:t>
            </a:r>
            <a:endParaRPr sz="1800" b="1">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Academic Quality (I.B.1 - I.B.4)</a:t>
            </a:r>
            <a:endParaRPr/>
          </a:p>
        </p:txBody>
      </p:sp>
      <p:sp>
        <p:nvSpPr>
          <p:cNvPr id="151" name="Google Shape;151;p17"/>
          <p:cNvSpPr txBox="1">
            <a:spLocks noGrp="1"/>
          </p:cNvSpPr>
          <p:nvPr>
            <p:ph type="body" idx="1"/>
          </p:nvPr>
        </p:nvSpPr>
        <p:spPr>
          <a:xfrm>
            <a:off x="819150" y="1492700"/>
            <a:ext cx="7505700" cy="302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Sustained, substantive and collegial dialog </a:t>
            </a:r>
            <a:endParaRPr sz="1800"/>
          </a:p>
          <a:p>
            <a:pPr marL="914400" lvl="1" indent="-342900" algn="l" rtl="0">
              <a:spcBef>
                <a:spcPts val="0"/>
              </a:spcBef>
              <a:spcAft>
                <a:spcPts val="0"/>
              </a:spcAft>
              <a:buSzPts val="1800"/>
              <a:buChar char="○"/>
            </a:pPr>
            <a:r>
              <a:rPr lang="en" sz="1800"/>
              <a:t>student outcomes </a:t>
            </a:r>
            <a:endParaRPr sz="1800"/>
          </a:p>
          <a:p>
            <a:pPr marL="914400" lvl="1" indent="-342900" algn="l" rtl="0">
              <a:spcBef>
                <a:spcPts val="0"/>
              </a:spcBef>
              <a:spcAft>
                <a:spcPts val="0"/>
              </a:spcAft>
              <a:buSzPts val="1800"/>
              <a:buChar char="○"/>
            </a:pPr>
            <a:r>
              <a:rPr lang="en" sz="1800"/>
              <a:t>student equity </a:t>
            </a:r>
            <a:endParaRPr sz="1800"/>
          </a:p>
          <a:p>
            <a:pPr marL="914400" lvl="1" indent="-342900" algn="l" rtl="0">
              <a:spcBef>
                <a:spcPts val="0"/>
              </a:spcBef>
              <a:spcAft>
                <a:spcPts val="0"/>
              </a:spcAft>
              <a:buSzPts val="1800"/>
              <a:buChar char="○"/>
            </a:pPr>
            <a:r>
              <a:rPr lang="en" sz="1800"/>
              <a:t>academic quality </a:t>
            </a:r>
            <a:endParaRPr sz="1800"/>
          </a:p>
          <a:p>
            <a:pPr marL="914400" lvl="1" indent="-342900" algn="l" rtl="0">
              <a:spcBef>
                <a:spcPts val="0"/>
              </a:spcBef>
              <a:spcAft>
                <a:spcPts val="0"/>
              </a:spcAft>
              <a:buSzPts val="1800"/>
              <a:buChar char="○"/>
            </a:pPr>
            <a:r>
              <a:rPr lang="en" sz="1800"/>
              <a:t>institutional effectiveness </a:t>
            </a:r>
            <a:endParaRPr sz="1800"/>
          </a:p>
          <a:p>
            <a:pPr marL="914400" lvl="1" indent="-342900" algn="l" rtl="0">
              <a:spcBef>
                <a:spcPts val="0"/>
              </a:spcBef>
              <a:spcAft>
                <a:spcPts val="0"/>
              </a:spcAft>
              <a:buSzPts val="1800"/>
              <a:buChar char="○"/>
            </a:pPr>
            <a:r>
              <a:rPr lang="en" sz="1800"/>
              <a:t>continuous improvement of student learning and achievement </a:t>
            </a:r>
            <a:endParaRPr sz="1800"/>
          </a:p>
          <a:p>
            <a:pPr marL="457200" lvl="0" indent="-342900" algn="l" rtl="0">
              <a:spcBef>
                <a:spcPts val="0"/>
              </a:spcBef>
              <a:spcAft>
                <a:spcPts val="0"/>
              </a:spcAft>
              <a:buSzPts val="1800"/>
              <a:buChar char="●"/>
            </a:pPr>
            <a:r>
              <a:rPr lang="en" sz="1800"/>
              <a:t>Using assessment data </a:t>
            </a:r>
            <a:endParaRPr sz="1800"/>
          </a:p>
          <a:p>
            <a:pPr marL="457200" lvl="0" indent="-342900" algn="l" rtl="0">
              <a:spcBef>
                <a:spcPts val="0"/>
              </a:spcBef>
              <a:spcAft>
                <a:spcPts val="0"/>
              </a:spcAft>
              <a:buSzPts val="1800"/>
              <a:buChar char="●"/>
            </a:pPr>
            <a:r>
              <a:rPr lang="en" sz="1800"/>
              <a:t>Organizing  processes to support student learning and student achievement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Institutional Effectiveness (I.B.5 - I.B.9)</a:t>
            </a:r>
            <a:endParaRPr/>
          </a:p>
        </p:txBody>
      </p:sp>
      <p:sp>
        <p:nvSpPr>
          <p:cNvPr id="157" name="Google Shape;157;p18"/>
          <p:cNvSpPr txBox="1">
            <a:spLocks noGrp="1"/>
          </p:cNvSpPr>
          <p:nvPr>
            <p:ph type="body" idx="1"/>
          </p:nvPr>
        </p:nvSpPr>
        <p:spPr>
          <a:xfrm>
            <a:off x="819150" y="1492500"/>
            <a:ext cx="7505700" cy="302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Accomplishment of mission via program review  </a:t>
            </a:r>
            <a:endParaRPr sz="1800"/>
          </a:p>
          <a:p>
            <a:pPr marL="914400" lvl="1" indent="-342900" algn="l" rtl="0">
              <a:spcBef>
                <a:spcPts val="0"/>
              </a:spcBef>
              <a:spcAft>
                <a:spcPts val="0"/>
              </a:spcAft>
              <a:buSzPts val="1800"/>
              <a:buChar char="○"/>
            </a:pPr>
            <a:r>
              <a:rPr lang="en" sz="1800"/>
              <a:t>goals and objectives, </a:t>
            </a:r>
            <a:endParaRPr sz="1800"/>
          </a:p>
          <a:p>
            <a:pPr marL="914400" lvl="1" indent="-342900" algn="l" rtl="0">
              <a:spcBef>
                <a:spcPts val="0"/>
              </a:spcBef>
              <a:spcAft>
                <a:spcPts val="0"/>
              </a:spcAft>
              <a:buSzPts val="1800"/>
              <a:buChar char="○"/>
            </a:pPr>
            <a:r>
              <a:rPr lang="en" sz="1800"/>
              <a:t>student learning outcomes</a:t>
            </a:r>
            <a:endParaRPr sz="1800"/>
          </a:p>
          <a:p>
            <a:pPr marL="914400" lvl="1" indent="-342900" algn="l" rtl="0">
              <a:spcBef>
                <a:spcPts val="0"/>
              </a:spcBef>
              <a:spcAft>
                <a:spcPts val="0"/>
              </a:spcAft>
              <a:buSzPts val="1800"/>
              <a:buChar char="○"/>
            </a:pPr>
            <a:r>
              <a:rPr lang="en" sz="1800"/>
              <a:t>student achievement </a:t>
            </a:r>
            <a:endParaRPr sz="1800"/>
          </a:p>
          <a:p>
            <a:pPr marL="457200" marR="0" lvl="0" indent="-342900" algn="l" rtl="0">
              <a:lnSpc>
                <a:spcPct val="115000"/>
              </a:lnSpc>
              <a:spcBef>
                <a:spcPts val="0"/>
              </a:spcBef>
              <a:spcAft>
                <a:spcPts val="0"/>
              </a:spcAft>
              <a:buSzPts val="1800"/>
              <a:buChar char="●"/>
            </a:pPr>
            <a:r>
              <a:rPr lang="en" sz="1800"/>
              <a:t> Disaggregates and analyzes learning outcomes and achievement for subpopulations of students.</a:t>
            </a:r>
            <a:endParaRPr sz="1800"/>
          </a:p>
          <a:p>
            <a:pPr marL="914400" marR="0" lvl="1" indent="-342900" algn="l" rtl="0">
              <a:lnSpc>
                <a:spcPct val="115000"/>
              </a:lnSpc>
              <a:spcBef>
                <a:spcPts val="0"/>
              </a:spcBef>
              <a:spcAft>
                <a:spcPts val="0"/>
              </a:spcAft>
              <a:buSzPts val="1800"/>
              <a:buChar char="○"/>
            </a:pPr>
            <a:r>
              <a:rPr lang="en" sz="1800"/>
              <a:t>identifies performance gaps</a:t>
            </a:r>
            <a:endParaRPr sz="1800"/>
          </a:p>
          <a:p>
            <a:pPr marL="914400" marR="0" lvl="1" indent="-342900" algn="l" rtl="0">
              <a:lnSpc>
                <a:spcPct val="115000"/>
              </a:lnSpc>
              <a:spcBef>
                <a:spcPts val="0"/>
              </a:spcBef>
              <a:spcAft>
                <a:spcPts val="0"/>
              </a:spcAft>
              <a:buSzPts val="1800"/>
              <a:buChar char="○"/>
            </a:pPr>
            <a:r>
              <a:rPr lang="en" sz="1800"/>
              <a:t>implements strategies to  mitigate gaps </a:t>
            </a:r>
            <a:endParaRPr sz="1800"/>
          </a:p>
          <a:p>
            <a:pPr marL="914400" marR="0" lvl="1" indent="-298450" algn="l" rtl="0">
              <a:lnSpc>
                <a:spcPct val="115000"/>
              </a:lnSpc>
              <a:spcBef>
                <a:spcPts val="0"/>
              </a:spcBef>
              <a:spcAft>
                <a:spcPts val="0"/>
              </a:spcAft>
              <a:buSzPts val="1100"/>
              <a:buChar char="○"/>
            </a:pPr>
            <a:r>
              <a:rPr lang="en" sz="1800"/>
              <a:t>evaluates the efficacy of those strategies. </a:t>
            </a:r>
            <a:r>
              <a:rPr lang="en"/>
              <a:t/>
            </a:r>
            <a:br>
              <a:rPr lang="en"/>
            </a:b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Instructional Programs (II.A.1 - II.A.16)</a:t>
            </a:r>
            <a:endParaRPr/>
          </a:p>
        </p:txBody>
      </p:sp>
      <p:sp>
        <p:nvSpPr>
          <p:cNvPr id="163" name="Google Shape;163;p19"/>
          <p:cNvSpPr txBox="1">
            <a:spLocks noGrp="1"/>
          </p:cNvSpPr>
          <p:nvPr>
            <p:ph type="body" idx="1"/>
          </p:nvPr>
        </p:nvSpPr>
        <p:spPr>
          <a:xfrm>
            <a:off x="819150" y="1590550"/>
            <a:ext cx="7505700" cy="3027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Faculty engagement</a:t>
            </a:r>
            <a:endParaRPr sz="1800"/>
          </a:p>
          <a:p>
            <a:pPr marL="914400" lvl="1" indent="-342900" algn="l" rtl="0">
              <a:spcBef>
                <a:spcPts val="0"/>
              </a:spcBef>
              <a:spcAft>
                <a:spcPts val="0"/>
              </a:spcAft>
              <a:buSzPts val="1800"/>
              <a:buChar char="○"/>
            </a:pPr>
            <a:r>
              <a:rPr lang="en" sz="1800"/>
              <a:t>content and methods of instruction meet expectations</a:t>
            </a:r>
            <a:endParaRPr sz="1800"/>
          </a:p>
          <a:p>
            <a:pPr marL="914400" lvl="1" indent="-342900" algn="l" rtl="0">
              <a:spcBef>
                <a:spcPts val="0"/>
              </a:spcBef>
              <a:spcAft>
                <a:spcPts val="0"/>
              </a:spcAft>
              <a:buSzPts val="1800"/>
              <a:buChar char="○"/>
            </a:pPr>
            <a:r>
              <a:rPr lang="en" sz="1800"/>
              <a:t>collective ownership over the design and improvement of the learning experience, </a:t>
            </a:r>
            <a:endParaRPr sz="1800"/>
          </a:p>
          <a:p>
            <a:pPr marL="914400" lvl="1" indent="-342900" algn="l" rtl="0">
              <a:spcBef>
                <a:spcPts val="0"/>
              </a:spcBef>
              <a:spcAft>
                <a:spcPts val="0"/>
              </a:spcAft>
              <a:buSzPts val="1800"/>
              <a:buChar char="○"/>
            </a:pPr>
            <a:r>
              <a:rPr lang="en" sz="1800"/>
              <a:t>conduct systematic and inclusive program review, </a:t>
            </a:r>
            <a:endParaRPr sz="1800"/>
          </a:p>
          <a:p>
            <a:pPr marL="914400" lvl="1" indent="-342900" algn="l" rtl="0">
              <a:spcBef>
                <a:spcPts val="0"/>
              </a:spcBef>
              <a:spcAft>
                <a:spcPts val="0"/>
              </a:spcAft>
              <a:buSzPts val="1800"/>
              <a:buChar char="○"/>
            </a:pPr>
            <a:r>
              <a:rPr lang="en" sz="1800"/>
              <a:t>using student achievement data </a:t>
            </a:r>
            <a:endParaRPr sz="1800"/>
          </a:p>
          <a:p>
            <a:pPr marL="914400" lvl="1" indent="-342900" algn="l" rtl="0">
              <a:spcBef>
                <a:spcPts val="0"/>
              </a:spcBef>
              <a:spcAft>
                <a:spcPts val="0"/>
              </a:spcAft>
              <a:buSzPts val="1800"/>
              <a:buChar char="○"/>
            </a:pPr>
            <a:r>
              <a:rPr lang="en" sz="1800"/>
              <a:t>continuously improve instructional courses and programs</a:t>
            </a:r>
            <a:endParaRPr sz="1800"/>
          </a:p>
          <a:p>
            <a:pPr marL="914400" lvl="1" indent="-342900" algn="l" rtl="0">
              <a:spcBef>
                <a:spcPts val="0"/>
              </a:spcBef>
              <a:spcAft>
                <a:spcPts val="0"/>
              </a:spcAft>
              <a:buSzPts val="1800"/>
              <a:buChar char="○"/>
            </a:pPr>
            <a:r>
              <a:rPr lang="en" sz="1800"/>
              <a:t> improving teaching and learning strategies</a:t>
            </a:r>
            <a:endParaRPr sz="1800"/>
          </a:p>
          <a:p>
            <a:pPr marL="914400" lvl="1" indent="-342900" algn="l" rtl="0">
              <a:spcBef>
                <a:spcPts val="0"/>
              </a:spcBef>
              <a:spcAft>
                <a:spcPts val="0"/>
              </a:spcAft>
              <a:buSzPts val="1800"/>
              <a:buChar char="○"/>
            </a:pPr>
            <a:r>
              <a:rPr lang="en" sz="1800"/>
              <a:t>promoting student success.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Continuous Improvement	</a:t>
            </a:r>
            <a:endParaRPr/>
          </a:p>
        </p:txBody>
      </p:sp>
      <p:sp>
        <p:nvSpPr>
          <p:cNvPr id="169" name="Google Shape;169;p2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Accreditation isn’t something that happens once every 7 years!	</a:t>
            </a:r>
            <a:endParaRPr/>
          </a:p>
        </p:txBody>
      </p:sp>
      <p:sp>
        <p:nvSpPr>
          <p:cNvPr id="170" name="Google Shape;170;p20"/>
          <p:cNvSpPr txBox="1">
            <a:spLocks noGrp="1"/>
          </p:cNvSpPr>
          <p:nvPr>
            <p:ph type="body" idx="2"/>
          </p:nvPr>
        </p:nvSpPr>
        <p:spPr>
          <a:xfrm>
            <a:off x="819150" y="2065900"/>
            <a:ext cx="5859900" cy="2278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Program review and annual planning are the primary points of intersection between faculty and Institutional Research</a:t>
            </a:r>
            <a:br>
              <a:rPr lang="en"/>
            </a:br>
            <a:endParaRPr/>
          </a:p>
          <a:p>
            <a:pPr marL="457200" lvl="0" indent="-311150" algn="l" rtl="0">
              <a:spcBef>
                <a:spcPts val="0"/>
              </a:spcBef>
              <a:spcAft>
                <a:spcPts val="0"/>
              </a:spcAft>
              <a:buSzPts val="1300"/>
              <a:buChar char="●"/>
            </a:pPr>
            <a:r>
              <a:rPr lang="en"/>
              <a:t>Using Institutional Research to understand what is happening in your Program</a:t>
            </a:r>
            <a:br>
              <a:rPr lang="en"/>
            </a:br>
            <a:endParaRPr/>
          </a:p>
          <a:p>
            <a:pPr marL="457200" lvl="0" indent="-311150" algn="l" rtl="0">
              <a:spcBef>
                <a:spcPts val="0"/>
              </a:spcBef>
              <a:spcAft>
                <a:spcPts val="0"/>
              </a:spcAft>
              <a:buSzPts val="1300"/>
              <a:buChar char="●"/>
            </a:pPr>
            <a:r>
              <a:rPr lang="en"/>
              <a:t>If things are not going according to plan, what can you do to get back on course? </a:t>
            </a:r>
            <a:br>
              <a:rPr lang="en"/>
            </a:br>
            <a:endParaRPr/>
          </a:p>
          <a:p>
            <a:pPr marL="457200" lvl="0" indent="-311150" algn="l" rtl="0">
              <a:spcBef>
                <a:spcPts val="0"/>
              </a:spcBef>
              <a:spcAft>
                <a:spcPts val="0"/>
              </a:spcAft>
              <a:buSzPts val="1300"/>
              <a:buChar char="●"/>
            </a:pPr>
            <a:r>
              <a:rPr lang="en"/>
              <a:t>Robust process of evaluation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Identifying Programmatic Challenges</a:t>
            </a:r>
            <a:endParaRPr/>
          </a:p>
        </p:txBody>
      </p:sp>
      <p:sp>
        <p:nvSpPr>
          <p:cNvPr id="176" name="Google Shape;176;p2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The Physics program at Santiago Canyon College identified that not all demographic groups were succeeding at the same level and that several groups were under the program’s and the college's expectations for course success.</a:t>
            </a:r>
            <a:endParaRPr/>
          </a:p>
          <a:p>
            <a:pPr marL="457200" lvl="0" indent="-311150" algn="l" rtl="0">
              <a:spcBef>
                <a:spcPts val="0"/>
              </a:spcBef>
              <a:spcAft>
                <a:spcPts val="0"/>
              </a:spcAft>
              <a:buSzPts val="1300"/>
              <a:buChar char="●"/>
            </a:pPr>
            <a:r>
              <a:rPr lang="en"/>
              <a:t>Supplemental Instruction (SI) was proposed as a possible solution and was implemented using a Title V grant</a:t>
            </a:r>
            <a:endParaRPr/>
          </a:p>
          <a:p>
            <a:pPr marL="457200" lvl="0" indent="-311150" algn="l" rtl="0">
              <a:spcBef>
                <a:spcPts val="0"/>
              </a:spcBef>
              <a:spcAft>
                <a:spcPts val="0"/>
              </a:spcAft>
              <a:buSzPts val="1300"/>
              <a:buChar char="●"/>
            </a:pPr>
            <a:r>
              <a:rPr lang="en"/>
              <a:t>Success rates for all groups were raised above 70%</a:t>
            </a:r>
            <a:endParaRPr/>
          </a:p>
          <a:p>
            <a:pPr marL="457200" lvl="0" indent="-311150" algn="l" rtl="0">
              <a:spcBef>
                <a:spcPts val="0"/>
              </a:spcBef>
              <a:spcAft>
                <a:spcPts val="0"/>
              </a:spcAft>
              <a:buSzPts val="1300"/>
              <a:buChar char="●"/>
            </a:pPr>
            <a:r>
              <a:rPr lang="en"/>
              <a:t>SI was eliminated for physics do to funding issues and the success rates for LatinX students have dropped by 12 points from their maximum - These are exactly the students we were trying to help!</a:t>
            </a:r>
            <a:endParaRPr/>
          </a:p>
          <a:p>
            <a:pPr marL="457200" lvl="0" indent="-311150" algn="l" rtl="0">
              <a:spcBef>
                <a:spcPts val="0"/>
              </a:spcBef>
              <a:spcAft>
                <a:spcPts val="0"/>
              </a:spcAft>
              <a:buSzPts val="1300"/>
              <a:buChar char="●"/>
            </a:pPr>
            <a:r>
              <a:rPr lang="en"/>
              <a:t>This is the type of information that MUST be part of your resource allocation processes at your colege to prevent harmful impacts on students.</a:t>
            </a: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939</Words>
  <Application>Microsoft Office PowerPoint</Application>
  <PresentationFormat>On-screen Show (16:9)</PresentationFormat>
  <Paragraphs>77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Nunito</vt:lpstr>
      <vt:lpstr>Calibri</vt:lpstr>
      <vt:lpstr>Arial</vt:lpstr>
      <vt:lpstr>Shift</vt:lpstr>
      <vt:lpstr>Faculty and IR Data Partnerships:  How to Tell your Story</vt:lpstr>
      <vt:lpstr>An Accreditation Standards Framework</vt:lpstr>
      <vt:lpstr>Important Tenets in Standards</vt:lpstr>
      <vt:lpstr>Standard IB: Assuring Academic Quality and Institutional Effectiveness Standard IIA: Instructional Programs</vt:lpstr>
      <vt:lpstr>Academic Quality (I.B.1 - I.B.4)</vt:lpstr>
      <vt:lpstr>Institutional Effectiveness (I.B.5 - I.B.9)</vt:lpstr>
      <vt:lpstr>Instructional Programs (II.A.1 - II.A.16)</vt:lpstr>
      <vt:lpstr>Continuous Improvement </vt:lpstr>
      <vt:lpstr>Identifying Programmatic Challenges</vt:lpstr>
      <vt:lpstr>DATA VS QUESTIONS </vt:lpstr>
      <vt:lpstr>BEST CASE vs REALITY </vt:lpstr>
      <vt:lpstr>What does Institutional Research Look like at your College?</vt:lpstr>
      <vt:lpstr>How does your Institution provide you with data during program review? </vt:lpstr>
      <vt:lpstr>DATA and AB705</vt:lpstr>
      <vt:lpstr>ASCCC and RP Group Partnership </vt:lpstr>
      <vt:lpstr>OK, but what do we do to get an A+ from ACCJC?????</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and IR Data Partnerships:  How to Tell your Story</dc:title>
  <dc:creator>Ekaterina Fuchs</dc:creator>
  <cp:lastModifiedBy>Ekaterina Fuchs</cp:lastModifiedBy>
  <cp:revision>1</cp:revision>
  <dcterms:modified xsi:type="dcterms:W3CDTF">2020-02-20T23:43:43Z</dcterms:modified>
</cp:coreProperties>
</file>