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60" r:id="rId2"/>
    <p:sldId id="312" r:id="rId3"/>
    <p:sldId id="262" r:id="rId4"/>
    <p:sldId id="270" r:id="rId5"/>
    <p:sldId id="299" r:id="rId6"/>
    <p:sldId id="300" r:id="rId7"/>
    <p:sldId id="261" r:id="rId8"/>
    <p:sldId id="301" r:id="rId9"/>
    <p:sldId id="302" r:id="rId10"/>
    <p:sldId id="316" r:id="rId11"/>
    <p:sldId id="304" r:id="rId12"/>
    <p:sldId id="305" r:id="rId13"/>
    <p:sldId id="306" r:id="rId14"/>
    <p:sldId id="313" r:id="rId15"/>
    <p:sldId id="314" r:id="rId16"/>
    <p:sldId id="307" r:id="rId17"/>
    <p:sldId id="308" r:id="rId18"/>
    <p:sldId id="309" r:id="rId19"/>
    <p:sldId id="317" r:id="rId20"/>
    <p:sldId id="310"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07D"/>
    <a:srgbClr val="AA8EE9"/>
    <a:srgbClr val="3EBFD6"/>
    <a:srgbClr val="EA831C"/>
    <a:srgbClr val="E16C1C"/>
    <a:srgbClr val="674831"/>
    <a:srgbClr val="FFDE62"/>
    <a:srgbClr val="054690"/>
    <a:srgbClr val="D0EA6F"/>
    <a:srgbClr val="D0E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5"/>
    <p:restoredTop sz="95109"/>
  </p:normalViewPr>
  <p:slideViewPr>
    <p:cSldViewPr snapToGrid="0" snapToObjects="1">
      <p:cViewPr>
        <p:scale>
          <a:sx n="68" d="100"/>
          <a:sy n="68" d="100"/>
        </p:scale>
        <p:origin x="368" y="768"/>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9947-BDB5-C243-B7A2-36D9F683F0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FD1F8F-590B-5A44-82CA-502393CBBF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462A8E-3209-6746-8509-93E4FFDCE76A}" type="datetimeFigureOut">
              <a:rPr lang="en-US" smtClean="0"/>
              <a:t>11/3/20</a:t>
            </a:fld>
            <a:endParaRPr lang="en-US"/>
          </a:p>
        </p:txBody>
      </p:sp>
      <p:sp>
        <p:nvSpPr>
          <p:cNvPr id="4" name="Footer Placeholder 3">
            <a:extLst>
              <a:ext uri="{FF2B5EF4-FFF2-40B4-BE49-F238E27FC236}">
                <a16:creationId xmlns:a16="http://schemas.microsoft.com/office/drawing/2014/main" id="{CFDBED0F-B1A6-DC4E-A20C-BFBE88F3E5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ASCCC Academic Academy 2020</a:t>
            </a:r>
          </a:p>
        </p:txBody>
      </p:sp>
      <p:sp>
        <p:nvSpPr>
          <p:cNvPr id="5" name="Slide Number Placeholder 4">
            <a:extLst>
              <a:ext uri="{FF2B5EF4-FFF2-40B4-BE49-F238E27FC236}">
                <a16:creationId xmlns:a16="http://schemas.microsoft.com/office/drawing/2014/main" id="{50D1D563-962C-EB4F-8C1C-A80010CD8D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D69CE0-0121-F64A-8600-2026D3E0A156}" type="slidenum">
              <a:rPr lang="en-US" smtClean="0"/>
              <a:t>‹#›</a:t>
            </a:fld>
            <a:endParaRPr lang="en-US"/>
          </a:p>
        </p:txBody>
      </p:sp>
    </p:spTree>
    <p:extLst>
      <p:ext uri="{BB962C8B-B14F-4D97-AF65-F5344CB8AC3E}">
        <p14:creationId xmlns:p14="http://schemas.microsoft.com/office/powerpoint/2010/main" val="3602540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ASCCC Academic Academy 2020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815926" y="5111646"/>
            <a:ext cx="10547847" cy="1573967"/>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2124222" y="0"/>
            <a:ext cx="10067778" cy="2355163"/>
          </a:xfrm>
          <a:prstGeom prst="rect">
            <a:avLst/>
          </a:prstGeom>
          <a:solidFill>
            <a:schemeClr val="tx1"/>
          </a:solidFill>
          <a:ln>
            <a:noFill/>
          </a:ln>
          <a:effectLst>
            <a:outerShdw blurRad="190500" dist="38100" dir="108000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895600" y="403412"/>
            <a:ext cx="8458198" cy="1685768"/>
          </a:xfrm>
        </p:spPr>
        <p:txBody>
          <a:bodyPr anchor="b">
            <a:normAutofit/>
          </a:bodyPr>
          <a:lstStyle>
            <a:lvl1pPr algn="l">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13" name="Slide Number Placeholder 12">
            <a:extLst>
              <a:ext uri="{FF2B5EF4-FFF2-40B4-BE49-F238E27FC236}">
                <a16:creationId xmlns:a16="http://schemas.microsoft.com/office/drawing/2014/main" id="{C3C1541F-F77A-344A-8F9A-D04E1F2A695E}"/>
              </a:ext>
            </a:extLst>
          </p:cNvPr>
          <p:cNvSpPr>
            <a:spLocks noGrp="1"/>
          </p:cNvSpPr>
          <p:nvPr>
            <p:ph type="sldNum" sz="quarter" idx="14"/>
          </p:nvPr>
        </p:nvSpPr>
        <p:spPr/>
        <p:txBody>
          <a:bodyPr/>
          <a:lstStyle/>
          <a:p>
            <a:fld id="{507A54D3-287C-3948-AA89-E53C9D689F15}" type="slidenum">
              <a:rPr lang="en-US" smtClean="0"/>
              <a:pPr/>
              <a:t>‹#›</a:t>
            </a:fld>
            <a:endParaRPr lang="en-US" dirty="0"/>
          </a:p>
        </p:txBody>
      </p:sp>
      <p:pic>
        <p:nvPicPr>
          <p:cNvPr id="14" name="Picture 13">
            <a:extLst>
              <a:ext uri="{FF2B5EF4-FFF2-40B4-BE49-F238E27FC236}">
                <a16:creationId xmlns:a16="http://schemas.microsoft.com/office/drawing/2014/main" id="{ECF9E8AB-2CC4-DA4F-92B8-926F9ABF7535}"/>
              </a:ext>
            </a:extLst>
          </p:cNvPr>
          <p:cNvPicPr>
            <a:picLocks noChangeAspect="1"/>
          </p:cNvPicPr>
          <p:nvPr userDrawn="1"/>
        </p:nvPicPr>
        <p:blipFill>
          <a:blip r:embed="rId2"/>
          <a:stretch>
            <a:fillRect/>
          </a:stretch>
        </p:blipFill>
        <p:spPr>
          <a:xfrm>
            <a:off x="829994" y="6377118"/>
            <a:ext cx="344357" cy="344357"/>
          </a:xfrm>
          <a:prstGeom prst="rect">
            <a:avLst/>
          </a:prstGeom>
        </p:spPr>
      </p:pic>
      <p:sp>
        <p:nvSpPr>
          <p:cNvPr id="19" name="Footer Placeholder 18">
            <a:extLst>
              <a:ext uri="{FF2B5EF4-FFF2-40B4-BE49-F238E27FC236}">
                <a16:creationId xmlns:a16="http://schemas.microsoft.com/office/drawing/2014/main" id="{D4ECC588-56B2-DB42-87C0-4CEC36E12646}"/>
              </a:ext>
            </a:extLst>
          </p:cNvPr>
          <p:cNvSpPr>
            <a:spLocks noGrp="1"/>
          </p:cNvSpPr>
          <p:nvPr>
            <p:ph type="ftr" sz="quarter" idx="15"/>
          </p:nvPr>
        </p:nvSpPr>
        <p:spPr>
          <a:xfrm>
            <a:off x="1267265" y="6356350"/>
            <a:ext cx="4114800" cy="365125"/>
          </a:xfrm>
          <a:prstGeom prst="rect">
            <a:avLst/>
          </a:prstGeom>
        </p:spPr>
        <p:txBody>
          <a:bodyPr/>
          <a:lstStyle/>
          <a:p>
            <a:endParaRPr lang="en-US" dirty="0"/>
          </a:p>
        </p:txBody>
      </p:sp>
      <p:pic>
        <p:nvPicPr>
          <p:cNvPr id="5" name="Picture 4">
            <a:extLst>
              <a:ext uri="{FF2B5EF4-FFF2-40B4-BE49-F238E27FC236}">
                <a16:creationId xmlns:a16="http://schemas.microsoft.com/office/drawing/2014/main" id="{7FC2623C-20FC-0641-87CE-02BAED272BBC}"/>
              </a:ext>
            </a:extLst>
          </p:cNvPr>
          <p:cNvPicPr>
            <a:picLocks noChangeAspect="1"/>
          </p:cNvPicPr>
          <p:nvPr userDrawn="1"/>
        </p:nvPicPr>
        <p:blipFill rotWithShape="1">
          <a:blip r:embed="rId3"/>
          <a:srcRect l="22088" t="18379" r="12913" b="15201"/>
          <a:stretch/>
        </p:blipFill>
        <p:spPr>
          <a:xfrm>
            <a:off x="0" y="0"/>
            <a:ext cx="2729345" cy="2355162"/>
          </a:xfrm>
          <a:prstGeom prst="rect">
            <a:avLst/>
          </a:prstGeom>
        </p:spPr>
      </p:pic>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C03789F2-B5BA-4342-BBAE-01208F6266AB}"/>
              </a:ext>
            </a:extLst>
          </p:cNvPr>
          <p:cNvPicPr>
            <a:picLocks noChangeAspect="1"/>
          </p:cNvPicPr>
          <p:nvPr userDrawn="1"/>
        </p:nvPicPr>
        <p:blipFill>
          <a:blip r:embed="rId2"/>
          <a:stretch>
            <a:fillRect/>
          </a:stretch>
        </p:blipFill>
        <p:spPr>
          <a:xfrm>
            <a:off x="1249514" y="6377118"/>
            <a:ext cx="344357" cy="344357"/>
          </a:xfrm>
          <a:prstGeom prst="rect">
            <a:avLst/>
          </a:prstGeom>
        </p:spPr>
      </p:pic>
      <p:sp>
        <p:nvSpPr>
          <p:cNvPr id="13" name="Slide Number Placeholder 12">
            <a:extLst>
              <a:ext uri="{FF2B5EF4-FFF2-40B4-BE49-F238E27FC236}">
                <a16:creationId xmlns:a16="http://schemas.microsoft.com/office/drawing/2014/main" id="{1D9986A6-94AB-3C49-BE66-D8D053402FFE}"/>
              </a:ext>
            </a:extLst>
          </p:cNvPr>
          <p:cNvSpPr>
            <a:spLocks noGrp="1"/>
          </p:cNvSpPr>
          <p:nvPr>
            <p:ph type="sldNum" sz="quarter" idx="11"/>
          </p:nvPr>
        </p:nvSpPr>
        <p:spPr/>
        <p:txBody>
          <a:bodyPr/>
          <a:lstStyle/>
          <a:p>
            <a:fld id="{507A54D3-287C-3948-AA89-E53C9D689F15}" type="slidenum">
              <a:rPr lang="en-US" smtClean="0"/>
              <a:pPr/>
              <a:t>‹#›</a:t>
            </a:fld>
            <a:endParaRPr lang="en-US" dirty="0"/>
          </a:p>
        </p:txBody>
      </p:sp>
      <p:sp>
        <p:nvSpPr>
          <p:cNvPr id="14" name="Footer Placeholder 13">
            <a:extLst>
              <a:ext uri="{FF2B5EF4-FFF2-40B4-BE49-F238E27FC236}">
                <a16:creationId xmlns:a16="http://schemas.microsoft.com/office/drawing/2014/main" id="{C0BA0931-CA5C-9346-8315-830B4D457A29}"/>
              </a:ext>
            </a:extLst>
          </p:cNvPr>
          <p:cNvSpPr>
            <a:spLocks noGrp="1"/>
          </p:cNvSpPr>
          <p:nvPr>
            <p:ph type="ftr" sz="quarter" idx="12"/>
          </p:nvPr>
        </p:nvSpPr>
        <p:spPr>
          <a:xfrm>
            <a:off x="1681518"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366616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chemeClr val="accent1"/>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252EE1D1-19C3-9843-B029-E2A15BCCD425}"/>
              </a:ext>
            </a:extLst>
          </p:cNvPr>
          <p:cNvSpPr>
            <a:spLocks noGrp="1"/>
          </p:cNvSpPr>
          <p:nvPr>
            <p:ph type="sldNum" sz="quarter" idx="11"/>
          </p:nvPr>
        </p:nvSpPr>
        <p:spPr/>
        <p:txBody>
          <a:bodyPr/>
          <a:lstStyle/>
          <a:p>
            <a:fld id="{507A54D3-287C-3948-AA89-E53C9D689F15}" type="slidenum">
              <a:rPr lang="en-US" smtClean="0"/>
              <a:pPr/>
              <a:t>‹#›</a:t>
            </a:fld>
            <a:endParaRPr lang="en-US" dirty="0"/>
          </a:p>
        </p:txBody>
      </p:sp>
      <p:pic>
        <p:nvPicPr>
          <p:cNvPr id="14" name="Picture 13">
            <a:extLst>
              <a:ext uri="{FF2B5EF4-FFF2-40B4-BE49-F238E27FC236}">
                <a16:creationId xmlns:a16="http://schemas.microsoft.com/office/drawing/2014/main" id="{5B627BFB-BBF9-F74F-9DF0-4BDAB3D03276}"/>
              </a:ext>
            </a:extLst>
          </p:cNvPr>
          <p:cNvPicPr>
            <a:picLocks noChangeAspect="1"/>
          </p:cNvPicPr>
          <p:nvPr userDrawn="1"/>
        </p:nvPicPr>
        <p:blipFill>
          <a:blip r:embed="rId2"/>
          <a:stretch>
            <a:fillRect/>
          </a:stretch>
        </p:blipFill>
        <p:spPr>
          <a:xfrm>
            <a:off x="1235446" y="6377118"/>
            <a:ext cx="344357" cy="344357"/>
          </a:xfrm>
          <a:prstGeom prst="rect">
            <a:avLst/>
          </a:prstGeom>
        </p:spPr>
      </p:pic>
      <p:sp>
        <p:nvSpPr>
          <p:cNvPr id="12" name="Footer Placeholder 11">
            <a:extLst>
              <a:ext uri="{FF2B5EF4-FFF2-40B4-BE49-F238E27FC236}">
                <a16:creationId xmlns:a16="http://schemas.microsoft.com/office/drawing/2014/main" id="{580CEE03-92C2-7C47-90F8-20F7CFF02343}"/>
              </a:ext>
            </a:extLst>
          </p:cNvPr>
          <p:cNvSpPr>
            <a:spLocks noGrp="1"/>
          </p:cNvSpPr>
          <p:nvPr>
            <p:ph type="ftr" sz="quarter" idx="12"/>
          </p:nvPr>
        </p:nvSpPr>
        <p:spPr>
          <a:xfrm>
            <a:off x="1675228"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582964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a:xfrm>
            <a:off x="10297550" y="6356350"/>
            <a:ext cx="1056249" cy="365125"/>
          </a:xfrm>
          <a:prstGeom prst="rect">
            <a:avLst/>
          </a:prstGeom>
        </p:spPr>
        <p:txBody>
          <a:bodyPr/>
          <a:lstStyle>
            <a:lvl1pPr>
              <a:defRPr>
                <a:solidFill>
                  <a:schemeClr val="tx2">
                    <a:lumMod val="50000"/>
                    <a:lumOff val="50000"/>
                  </a:schemeClr>
                </a:solidFill>
              </a:defRPr>
            </a:lvl1pPr>
          </a:lstStyle>
          <a:p>
            <a:fld id="{492D8F1A-69A8-9242-9469-8400121D240A}" type="slidenum">
              <a:rPr lang="en-US" smtClean="0"/>
              <a:pPr/>
              <a:t>‹#›</a:t>
            </a:fld>
            <a:endParaRPr lang="en-US" dirty="0"/>
          </a:p>
        </p:txBody>
      </p:sp>
      <p:pic>
        <p:nvPicPr>
          <p:cNvPr id="5" name="Picture 4">
            <a:extLst>
              <a:ext uri="{FF2B5EF4-FFF2-40B4-BE49-F238E27FC236}">
                <a16:creationId xmlns:a16="http://schemas.microsoft.com/office/drawing/2014/main" id="{09B34245-A1E2-FF42-AAF4-72E22BA90FBE}"/>
              </a:ext>
            </a:extLst>
          </p:cNvPr>
          <p:cNvPicPr>
            <a:picLocks noChangeAspect="1"/>
          </p:cNvPicPr>
          <p:nvPr userDrawn="1"/>
        </p:nvPicPr>
        <p:blipFill>
          <a:blip r:embed="rId2"/>
          <a:stretch>
            <a:fillRect/>
          </a:stretch>
        </p:blipFill>
        <p:spPr>
          <a:xfrm>
            <a:off x="841947" y="6377118"/>
            <a:ext cx="344357" cy="344357"/>
          </a:xfrm>
          <a:prstGeom prst="rect">
            <a:avLst/>
          </a:prstGeom>
        </p:spPr>
      </p:pic>
      <p:sp>
        <p:nvSpPr>
          <p:cNvPr id="7" name="Footer Placeholder 6">
            <a:extLst>
              <a:ext uri="{FF2B5EF4-FFF2-40B4-BE49-F238E27FC236}">
                <a16:creationId xmlns:a16="http://schemas.microsoft.com/office/drawing/2014/main" id="{DD1C37C2-220E-C64E-AB20-21508B033AD4}"/>
              </a:ext>
            </a:extLst>
          </p:cNvPr>
          <p:cNvSpPr>
            <a:spLocks noGrp="1"/>
          </p:cNvSpPr>
          <p:nvPr>
            <p:ph type="ftr" sz="quarter" idx="13"/>
          </p:nvPr>
        </p:nvSpPr>
        <p:spPr>
          <a:xfrm>
            <a:off x="1309469"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56886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a:p>
        </p:txBody>
      </p:sp>
    </p:spTree>
    <p:extLst>
      <p:ext uri="{BB962C8B-B14F-4D97-AF65-F5344CB8AC3E}">
        <p14:creationId xmlns:p14="http://schemas.microsoft.com/office/powerpoint/2010/main" val="285511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2 Content 2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a:t>Click to edit Master title style</a:t>
            </a:r>
            <a:endParaRPr lang="en-US" dirty="0"/>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697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1277650" y="365125"/>
            <a:ext cx="1007615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1289154" y="1825625"/>
            <a:ext cx="10064645"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a:extLst>
              <a:ext uri="{FF2B5EF4-FFF2-40B4-BE49-F238E27FC236}">
                <a16:creationId xmlns:a16="http://schemas.microsoft.com/office/drawing/2014/main" id="{DFE2BADB-087C-F94B-915A-40A8B742028C}"/>
              </a:ext>
            </a:extLst>
          </p:cNvPr>
          <p:cNvSpPr>
            <a:spLocks noGrp="1"/>
          </p:cNvSpPr>
          <p:nvPr>
            <p:ph type="sldNum" sz="quarter" idx="4"/>
          </p:nvPr>
        </p:nvSpPr>
        <p:spPr>
          <a:xfrm>
            <a:off x="10438228" y="6356350"/>
            <a:ext cx="915572" cy="365125"/>
          </a:xfrm>
          <a:prstGeom prst="rect">
            <a:avLst/>
          </a:prstGeom>
        </p:spPr>
        <p:txBody>
          <a:bodyPr vert="horz" lIns="91440" tIns="45720" rIns="0" bIns="45720" rtlCol="0" anchor="ctr"/>
          <a:lstStyle>
            <a:lvl1pPr algn="r">
              <a:defRPr sz="1200">
                <a:solidFill>
                  <a:schemeClr val="tx2">
                    <a:lumMod val="50000"/>
                    <a:lumOff val="50000"/>
                  </a:schemeClr>
                </a:solidFill>
              </a:defRPr>
            </a:lvl1pPr>
          </a:lstStyle>
          <a:p>
            <a:fld id="{507A54D3-287C-3948-AA89-E53C9D689F15}" type="slidenum">
              <a:rPr lang="en-US" smtClean="0"/>
              <a:pPr/>
              <a:t>‹#›</a:t>
            </a:fld>
            <a:endParaRPr lang="en-US" dirty="0"/>
          </a:p>
        </p:txBody>
      </p:sp>
      <p:sp>
        <p:nvSpPr>
          <p:cNvPr id="4" name="Footer Placeholder 3">
            <a:extLst>
              <a:ext uri="{FF2B5EF4-FFF2-40B4-BE49-F238E27FC236}">
                <a16:creationId xmlns:a16="http://schemas.microsoft.com/office/drawing/2014/main" id="{8E8D297E-F053-9B44-9A03-2402248C0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2">
                    <a:lumMod val="50000"/>
                    <a:lumOff val="50000"/>
                  </a:schemeClr>
                </a:solidFill>
              </a:defRPr>
            </a:lvl1pPr>
          </a:lstStyle>
          <a:p>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3" r:id="rId3"/>
    <p:sldLayoutId id="2147483666" r:id="rId4"/>
    <p:sldLayoutId id="2147483655" r:id="rId5"/>
    <p:sldLayoutId id="2147483667" r:id="rId6"/>
    <p:sldLayoutId id="2147483668" r:id="rId7"/>
  </p:sldLayoutIdLst>
  <p:hf hdr="0" ftr="0" dt="0"/>
  <p:txStyles>
    <p:titleStyle>
      <a:lvl1pPr algn="l" defTabSz="914400" rtl="0" eaLnBrk="1" latinLnBrk="0" hangingPunct="1">
        <a:lnSpc>
          <a:spcPct val="90000"/>
        </a:lnSpc>
        <a:spcBef>
          <a:spcPct val="0"/>
        </a:spcBef>
        <a:buNone/>
        <a:defRPr sz="4400" kern="1200">
          <a:solidFill>
            <a:schemeClr val="tx1">
              <a:lumMod val="75000"/>
            </a:schemeClr>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3.jpg"/><Relationship Id="rId12" Type="http://schemas.openxmlformats.org/officeDocument/2006/relationships/image" Target="../media/image16.jpg"/><Relationship Id="rId2" Type="http://schemas.openxmlformats.org/officeDocument/2006/relationships/image" Target="../media/image9.pn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2.jpg"/><Relationship Id="rId11" Type="http://schemas.microsoft.com/office/2007/relationships/hdphoto" Target="../media/hdphoto3.wdp"/><Relationship Id="rId5" Type="http://schemas.openxmlformats.org/officeDocument/2006/relationships/image" Target="../media/image11.JP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jpg"/><Relationship Id="rId9" Type="http://schemas.microsoft.com/office/2007/relationships/hdphoto" Target="../media/hdphoto2.wdp"/><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4136-8A07-5641-9BB4-C3C7D2C0DDBA}"/>
              </a:ext>
            </a:extLst>
          </p:cNvPr>
          <p:cNvSpPr>
            <a:spLocks noGrp="1"/>
          </p:cNvSpPr>
          <p:nvPr>
            <p:ph type="title"/>
          </p:nvPr>
        </p:nvSpPr>
        <p:spPr/>
        <p:txBody>
          <a:bodyPr>
            <a:normAutofit fontScale="90000"/>
          </a:bodyPr>
          <a:lstStyle/>
          <a:p>
            <a:r>
              <a:rPr lang="en-US" dirty="0"/>
              <a:t>State of the Senate </a:t>
            </a:r>
            <a:br>
              <a:rPr lang="en-US" dirty="0"/>
            </a:br>
            <a:r>
              <a:rPr lang="en-US" dirty="0"/>
              <a:t>Fall Plenary 2020</a:t>
            </a:r>
            <a:br>
              <a:rPr lang="en-US" dirty="0"/>
            </a:br>
            <a:r>
              <a:rPr lang="en-US" dirty="0"/>
              <a:t>Dolores Davison, ASCCC President </a:t>
            </a:r>
          </a:p>
        </p:txBody>
      </p:sp>
    </p:spTree>
    <p:extLst>
      <p:ext uri="{BB962C8B-B14F-4D97-AF65-F5344CB8AC3E}">
        <p14:creationId xmlns:p14="http://schemas.microsoft.com/office/powerpoint/2010/main" val="150882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FC61-4263-F54B-B7E2-BBC5DBB0DD31}"/>
              </a:ext>
            </a:extLst>
          </p:cNvPr>
          <p:cNvSpPr>
            <a:spLocks noGrp="1"/>
          </p:cNvSpPr>
          <p:nvPr>
            <p:ph type="title"/>
          </p:nvPr>
        </p:nvSpPr>
        <p:spPr/>
        <p:txBody>
          <a:bodyPr/>
          <a:lstStyle/>
          <a:p>
            <a:r>
              <a:rPr lang="en-US" dirty="0"/>
              <a:t>Integration and Implementation of Guided Pathways </a:t>
            </a:r>
          </a:p>
        </p:txBody>
      </p:sp>
      <p:sp>
        <p:nvSpPr>
          <p:cNvPr id="3" name="Content Placeholder 2">
            <a:extLst>
              <a:ext uri="{FF2B5EF4-FFF2-40B4-BE49-F238E27FC236}">
                <a16:creationId xmlns:a16="http://schemas.microsoft.com/office/drawing/2014/main" id="{874A6F11-210C-5941-A642-E7A62871C0C8}"/>
              </a:ext>
            </a:extLst>
          </p:cNvPr>
          <p:cNvSpPr>
            <a:spLocks noGrp="1"/>
          </p:cNvSpPr>
          <p:nvPr>
            <p:ph idx="1"/>
          </p:nvPr>
        </p:nvSpPr>
        <p:spPr/>
        <p:txBody>
          <a:bodyPr>
            <a:normAutofit/>
          </a:bodyPr>
          <a:lstStyle/>
          <a:p>
            <a:pPr marL="342900" indent="-342900">
              <a:buFont typeface="Arial" panose="020B0604020202020204" pitchFamily="34" charset="0"/>
              <a:buChar char="•"/>
            </a:pPr>
            <a:r>
              <a:rPr lang="en-US" sz="3200" dirty="0"/>
              <a:t>Integration of Guided Pathways into all ASCCC committees </a:t>
            </a:r>
          </a:p>
          <a:p>
            <a:pPr marL="342900" indent="-342900">
              <a:buFont typeface="Arial" panose="020B0604020202020204" pitchFamily="34" charset="0"/>
              <a:buChar char="•"/>
            </a:pPr>
            <a:r>
              <a:rPr lang="en-US" sz="3200" dirty="0"/>
              <a:t>Guided Pathways Webinars and “Coffee, Tea, &amp; GP” workshops will continue through the fall term and into spring </a:t>
            </a:r>
          </a:p>
          <a:p>
            <a:pPr marL="342900" indent="-342900">
              <a:buFont typeface="Arial" panose="020B0604020202020204" pitchFamily="34" charset="0"/>
              <a:buChar char="•"/>
            </a:pPr>
            <a:r>
              <a:rPr lang="en-US" sz="3200" dirty="0"/>
              <a:t>Local GP visits will continue if colleges request them</a:t>
            </a:r>
          </a:p>
          <a:p>
            <a:endParaRPr lang="en-US" dirty="0"/>
          </a:p>
        </p:txBody>
      </p:sp>
      <p:sp>
        <p:nvSpPr>
          <p:cNvPr id="4" name="Slide Number Placeholder 3">
            <a:extLst>
              <a:ext uri="{FF2B5EF4-FFF2-40B4-BE49-F238E27FC236}">
                <a16:creationId xmlns:a16="http://schemas.microsoft.com/office/drawing/2014/main" id="{C8CAAA0A-192F-A348-A566-1E785E739AC7}"/>
              </a:ext>
            </a:extLst>
          </p:cNvPr>
          <p:cNvSpPr>
            <a:spLocks noGrp="1"/>
          </p:cNvSpPr>
          <p:nvPr>
            <p:ph type="sldNum" sz="quarter" idx="14"/>
          </p:nvPr>
        </p:nvSpPr>
        <p:spPr/>
        <p:txBody>
          <a:bodyPr/>
          <a:lstStyle/>
          <a:p>
            <a:fld id="{507A54D3-287C-3948-AA89-E53C9D689F15}" type="slidenum">
              <a:rPr lang="en-US" smtClean="0"/>
              <a:pPr/>
              <a:t>10</a:t>
            </a:fld>
            <a:endParaRPr lang="en-US" dirty="0"/>
          </a:p>
        </p:txBody>
      </p:sp>
    </p:spTree>
    <p:extLst>
      <p:ext uri="{BB962C8B-B14F-4D97-AF65-F5344CB8AC3E}">
        <p14:creationId xmlns:p14="http://schemas.microsoft.com/office/powerpoint/2010/main" val="376989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A231-A7AB-C947-8B03-73E14713A4C2}"/>
              </a:ext>
            </a:extLst>
          </p:cNvPr>
          <p:cNvSpPr>
            <a:spLocks noGrp="1"/>
          </p:cNvSpPr>
          <p:nvPr>
            <p:ph type="title"/>
          </p:nvPr>
        </p:nvSpPr>
        <p:spPr/>
        <p:txBody>
          <a:bodyPr/>
          <a:lstStyle/>
          <a:p>
            <a:r>
              <a:rPr lang="en-US" dirty="0"/>
              <a:t>Legislative Update </a:t>
            </a:r>
          </a:p>
        </p:txBody>
      </p:sp>
      <p:sp>
        <p:nvSpPr>
          <p:cNvPr id="3" name="Content Placeholder 2">
            <a:extLst>
              <a:ext uri="{FF2B5EF4-FFF2-40B4-BE49-F238E27FC236}">
                <a16:creationId xmlns:a16="http://schemas.microsoft.com/office/drawing/2014/main" id="{F7565FA7-968F-1740-9337-DE8FDCC0E8F7}"/>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AB1460 (Weber) – Makes ethnic studies a graduation requirement for the CSU (lower division).</a:t>
            </a:r>
          </a:p>
          <a:p>
            <a:pPr marL="1028700" lvl="1" indent="-342900"/>
            <a:r>
              <a:rPr lang="en-US" dirty="0"/>
              <a:t>Currently, discussions regarding the CSU requirements and the impact on the CCCs are taking place within groups with broad representation: the California Community Colleges Curriculum Committee (5C), the Intersegmental Curriculum Workgroup (ICW), C-ID Advisory Committee, and the Intersegmental Committee of Academic Senates (ICAS), but nothing official has come from CSU</a:t>
            </a:r>
          </a:p>
          <a:p>
            <a:pPr marL="1028700" lvl="1" indent="-342900"/>
            <a:r>
              <a:rPr lang="en-US" dirty="0"/>
              <a:t>As soon as more definitive information is available for colleges, additional input will be sought and guidance will be provided. </a:t>
            </a:r>
          </a:p>
        </p:txBody>
      </p:sp>
      <p:sp>
        <p:nvSpPr>
          <p:cNvPr id="4" name="Slide Number Placeholder 3">
            <a:extLst>
              <a:ext uri="{FF2B5EF4-FFF2-40B4-BE49-F238E27FC236}">
                <a16:creationId xmlns:a16="http://schemas.microsoft.com/office/drawing/2014/main" id="{1B151D9F-E65F-0D42-953E-E7393417AAD1}"/>
              </a:ext>
            </a:extLst>
          </p:cNvPr>
          <p:cNvSpPr>
            <a:spLocks noGrp="1"/>
          </p:cNvSpPr>
          <p:nvPr>
            <p:ph type="sldNum" sz="quarter" idx="14"/>
          </p:nvPr>
        </p:nvSpPr>
        <p:spPr/>
        <p:txBody>
          <a:bodyPr/>
          <a:lstStyle/>
          <a:p>
            <a:fld id="{507A54D3-287C-3948-AA89-E53C9D689F15}" type="slidenum">
              <a:rPr lang="en-US" smtClean="0"/>
              <a:pPr/>
              <a:t>11</a:t>
            </a:fld>
            <a:endParaRPr lang="en-US" dirty="0"/>
          </a:p>
        </p:txBody>
      </p:sp>
    </p:spTree>
    <p:extLst>
      <p:ext uri="{BB962C8B-B14F-4D97-AF65-F5344CB8AC3E}">
        <p14:creationId xmlns:p14="http://schemas.microsoft.com/office/powerpoint/2010/main" val="2748101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6FF7-81A3-AB40-8E65-5A4824A72508}"/>
              </a:ext>
            </a:extLst>
          </p:cNvPr>
          <p:cNvSpPr>
            <a:spLocks noGrp="1"/>
          </p:cNvSpPr>
          <p:nvPr>
            <p:ph type="title"/>
          </p:nvPr>
        </p:nvSpPr>
        <p:spPr/>
        <p:txBody>
          <a:bodyPr/>
          <a:lstStyle/>
          <a:p>
            <a:r>
              <a:rPr lang="en-US" dirty="0"/>
              <a:t>Budget Update</a:t>
            </a:r>
          </a:p>
        </p:txBody>
      </p:sp>
      <p:sp>
        <p:nvSpPr>
          <p:cNvPr id="3" name="Content Placeholder 2">
            <a:extLst>
              <a:ext uri="{FF2B5EF4-FFF2-40B4-BE49-F238E27FC236}">
                <a16:creationId xmlns:a16="http://schemas.microsoft.com/office/drawing/2014/main" id="{D971CA11-02FD-1F47-BE03-EEB7BF09F276}"/>
              </a:ext>
            </a:extLst>
          </p:cNvPr>
          <p:cNvSpPr>
            <a:spLocks noGrp="1"/>
          </p:cNvSpPr>
          <p:nvPr>
            <p:ph idx="1"/>
          </p:nvPr>
        </p:nvSpPr>
        <p:spPr/>
        <p:txBody>
          <a:bodyPr/>
          <a:lstStyle/>
          <a:p>
            <a:pPr marL="342900" indent="-342900">
              <a:buFont typeface="Arial" panose="020B0604020202020204" pitchFamily="34" charset="0"/>
              <a:buChar char="•"/>
            </a:pPr>
            <a:r>
              <a:rPr lang="en-US" dirty="0"/>
              <a:t>Currently, revenue projections are higher than those initially stated by the Governor’s Office</a:t>
            </a:r>
          </a:p>
          <a:p>
            <a:pPr marL="342900" indent="-342900">
              <a:buFont typeface="Arial" panose="020B0604020202020204" pitchFamily="34" charset="0"/>
              <a:buChar char="•"/>
            </a:pPr>
            <a:r>
              <a:rPr lang="en-US" dirty="0"/>
              <a:t>Over half of CCC’s are down in enrollment for the fall term, some by double digits</a:t>
            </a:r>
          </a:p>
          <a:p>
            <a:pPr marL="342900" indent="-342900">
              <a:buFont typeface="Arial" panose="020B0604020202020204" pitchFamily="34" charset="0"/>
              <a:buChar char="•"/>
            </a:pPr>
            <a:r>
              <a:rPr lang="en-US" dirty="0"/>
              <a:t>No anticipated federal stimulus monies until at least January 2021</a:t>
            </a:r>
          </a:p>
          <a:p>
            <a:pPr marL="342900" indent="-342900">
              <a:buFont typeface="Arial" panose="020B0604020202020204" pitchFamily="34" charset="0"/>
              <a:buChar char="•"/>
            </a:pPr>
            <a:r>
              <a:rPr lang="en-US" dirty="0"/>
              <a:t>Budget presentation tomorrow morning about using equity to drive budget discussions and possible reductions</a:t>
            </a:r>
          </a:p>
          <a:p>
            <a:endParaRPr lang="en-US" dirty="0"/>
          </a:p>
        </p:txBody>
      </p:sp>
      <p:sp>
        <p:nvSpPr>
          <p:cNvPr id="4" name="Slide Number Placeholder 3">
            <a:extLst>
              <a:ext uri="{FF2B5EF4-FFF2-40B4-BE49-F238E27FC236}">
                <a16:creationId xmlns:a16="http://schemas.microsoft.com/office/drawing/2014/main" id="{1BCEEB8E-7B63-D440-93CD-2BD1A185D98A}"/>
              </a:ext>
            </a:extLst>
          </p:cNvPr>
          <p:cNvSpPr>
            <a:spLocks noGrp="1"/>
          </p:cNvSpPr>
          <p:nvPr>
            <p:ph type="sldNum" sz="quarter" idx="14"/>
          </p:nvPr>
        </p:nvSpPr>
        <p:spPr/>
        <p:txBody>
          <a:bodyPr/>
          <a:lstStyle/>
          <a:p>
            <a:fld id="{507A54D3-287C-3948-AA89-E53C9D689F15}" type="slidenum">
              <a:rPr lang="en-US" smtClean="0"/>
              <a:pPr/>
              <a:t>12</a:t>
            </a:fld>
            <a:endParaRPr lang="en-US" dirty="0"/>
          </a:p>
        </p:txBody>
      </p:sp>
    </p:spTree>
    <p:extLst>
      <p:ext uri="{BB962C8B-B14F-4D97-AF65-F5344CB8AC3E}">
        <p14:creationId xmlns:p14="http://schemas.microsoft.com/office/powerpoint/2010/main" val="397225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3A0F-57F2-7A45-AD8A-FB52B946DBF2}"/>
              </a:ext>
            </a:extLst>
          </p:cNvPr>
          <p:cNvSpPr>
            <a:spLocks noGrp="1"/>
          </p:cNvSpPr>
          <p:nvPr>
            <p:ph type="title"/>
          </p:nvPr>
        </p:nvSpPr>
        <p:spPr/>
        <p:txBody>
          <a:bodyPr/>
          <a:lstStyle/>
          <a:p>
            <a:r>
              <a:rPr lang="en-US" dirty="0"/>
              <a:t>Open Educational Resources Initiative </a:t>
            </a:r>
          </a:p>
        </p:txBody>
      </p:sp>
      <p:sp>
        <p:nvSpPr>
          <p:cNvPr id="3" name="Content Placeholder 2">
            <a:extLst>
              <a:ext uri="{FF2B5EF4-FFF2-40B4-BE49-F238E27FC236}">
                <a16:creationId xmlns:a16="http://schemas.microsoft.com/office/drawing/2014/main" id="{77184870-0A4B-714B-99C7-65DBB582B44D}"/>
              </a:ext>
            </a:extLst>
          </p:cNvPr>
          <p:cNvSpPr>
            <a:spLocks noGrp="1"/>
          </p:cNvSpPr>
          <p:nvPr>
            <p:ph idx="1"/>
          </p:nvPr>
        </p:nvSpPr>
        <p:spPr/>
        <p:txBody>
          <a:bodyPr/>
          <a:lstStyle/>
          <a:p>
            <a:r>
              <a:rPr lang="en-US" dirty="0"/>
              <a:t>New resources</a:t>
            </a:r>
          </a:p>
          <a:p>
            <a:pPr lvl="1"/>
            <a:r>
              <a:rPr lang="en-US" dirty="0"/>
              <a:t>ASCCC OER Quick Guides</a:t>
            </a:r>
          </a:p>
          <a:p>
            <a:pPr lvl="1"/>
            <a:r>
              <a:rPr lang="en-US" dirty="0"/>
              <a:t>Articulation, Curriculum, and Open Educational Resources</a:t>
            </a:r>
          </a:p>
          <a:p>
            <a:r>
              <a:rPr lang="en-US" dirty="0"/>
              <a:t>Recruiting faculty for a variety of roles </a:t>
            </a:r>
            <a:r>
              <a:rPr lang="mr-IN" dirty="0"/>
              <a:t>–</a:t>
            </a:r>
            <a:r>
              <a:rPr lang="en-US" dirty="0"/>
              <a:t> see </a:t>
            </a:r>
            <a:r>
              <a:rPr lang="en-US" b="1" dirty="0" err="1"/>
              <a:t>tinyurl.com</a:t>
            </a:r>
            <a:r>
              <a:rPr lang="en-US" b="1" dirty="0"/>
              <a:t>/OERI4You </a:t>
            </a:r>
            <a:r>
              <a:rPr lang="en-US" dirty="0"/>
              <a:t>for details</a:t>
            </a:r>
          </a:p>
          <a:p>
            <a:pPr lvl="1"/>
            <a:r>
              <a:rPr lang="en-US" dirty="0"/>
              <a:t>Discipline leads </a:t>
            </a:r>
          </a:p>
          <a:p>
            <a:pPr lvl="1"/>
            <a:r>
              <a:rPr lang="en-US" dirty="0"/>
              <a:t>Reviewers</a:t>
            </a:r>
          </a:p>
          <a:p>
            <a:pPr lvl="1"/>
            <a:r>
              <a:rPr lang="en-US" dirty="0"/>
              <a:t>And more</a:t>
            </a:r>
            <a:r>
              <a:rPr lang="mr-IN" dirty="0"/>
              <a:t>…</a:t>
            </a:r>
            <a:endParaRPr lang="en-US" dirty="0"/>
          </a:p>
          <a:p>
            <a:endParaRPr lang="en-US" dirty="0"/>
          </a:p>
        </p:txBody>
      </p:sp>
      <p:sp>
        <p:nvSpPr>
          <p:cNvPr id="4" name="Slide Number Placeholder 3">
            <a:extLst>
              <a:ext uri="{FF2B5EF4-FFF2-40B4-BE49-F238E27FC236}">
                <a16:creationId xmlns:a16="http://schemas.microsoft.com/office/drawing/2014/main" id="{5D3E08D1-E2E4-A142-9E15-85377AEB915E}"/>
              </a:ext>
            </a:extLst>
          </p:cNvPr>
          <p:cNvSpPr>
            <a:spLocks noGrp="1"/>
          </p:cNvSpPr>
          <p:nvPr>
            <p:ph type="sldNum" sz="quarter" idx="14"/>
          </p:nvPr>
        </p:nvSpPr>
        <p:spPr/>
        <p:txBody>
          <a:bodyPr/>
          <a:lstStyle/>
          <a:p>
            <a:fld id="{507A54D3-287C-3948-AA89-E53C9D689F15}" type="slidenum">
              <a:rPr lang="en-US" smtClean="0"/>
              <a:pPr/>
              <a:t>13</a:t>
            </a:fld>
            <a:endParaRPr lang="en-US" dirty="0"/>
          </a:p>
        </p:txBody>
      </p:sp>
    </p:spTree>
    <p:extLst>
      <p:ext uri="{BB962C8B-B14F-4D97-AF65-F5344CB8AC3E}">
        <p14:creationId xmlns:p14="http://schemas.microsoft.com/office/powerpoint/2010/main" val="267857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C849-16DC-0345-95E5-3435929B54A1}"/>
              </a:ext>
            </a:extLst>
          </p:cNvPr>
          <p:cNvSpPr>
            <a:spLocks noGrp="1"/>
          </p:cNvSpPr>
          <p:nvPr>
            <p:ph type="title"/>
          </p:nvPr>
        </p:nvSpPr>
        <p:spPr/>
        <p:txBody>
          <a:bodyPr/>
          <a:lstStyle/>
          <a:p>
            <a:r>
              <a:rPr lang="en-US" dirty="0"/>
              <a:t>Professional Development College </a:t>
            </a:r>
          </a:p>
        </p:txBody>
      </p:sp>
      <p:sp>
        <p:nvSpPr>
          <p:cNvPr id="3" name="Content Placeholder 2">
            <a:extLst>
              <a:ext uri="{FF2B5EF4-FFF2-40B4-BE49-F238E27FC236}">
                <a16:creationId xmlns:a16="http://schemas.microsoft.com/office/drawing/2014/main" id="{B4C9A5C6-FB74-F340-94E8-29313E23CBE9}"/>
              </a:ext>
            </a:extLst>
          </p:cNvPr>
          <p:cNvSpPr>
            <a:spLocks noGrp="1"/>
          </p:cNvSpPr>
          <p:nvPr>
            <p:ph idx="1"/>
          </p:nvPr>
        </p:nvSpPr>
        <p:spPr/>
        <p:txBody>
          <a:bodyPr/>
          <a:lstStyle/>
          <a:p>
            <a:r>
              <a:rPr lang="en-US" dirty="0">
                <a:latin typeface="Arial" charset="0"/>
                <a:ea typeface="Arial" charset="0"/>
                <a:cs typeface="Arial" charset="0"/>
              </a:rPr>
              <a:t>Curriculum </a:t>
            </a:r>
            <a:r>
              <a:rPr lang="mr-IN" dirty="0">
                <a:latin typeface="Arial" charset="0"/>
                <a:ea typeface="Arial" charset="0"/>
                <a:cs typeface="Arial" charset="0"/>
              </a:rPr>
              <a:t>–</a:t>
            </a:r>
            <a:r>
              <a:rPr lang="en-US" dirty="0">
                <a:latin typeface="Arial" charset="0"/>
                <a:ea typeface="Arial" charset="0"/>
                <a:cs typeface="Arial" charset="0"/>
              </a:rPr>
              <a:t> 5 courses &gt; Certificate</a:t>
            </a:r>
          </a:p>
          <a:p>
            <a:r>
              <a:rPr lang="en-US" dirty="0">
                <a:latin typeface="Arial" charset="0"/>
                <a:ea typeface="Arial" charset="0"/>
                <a:cs typeface="Arial" charset="0"/>
              </a:rPr>
              <a:t>Governance</a:t>
            </a:r>
          </a:p>
          <a:p>
            <a:r>
              <a:rPr lang="en-US" dirty="0">
                <a:latin typeface="Arial" charset="0"/>
                <a:ea typeface="Arial" charset="0"/>
                <a:cs typeface="Arial" charset="0"/>
              </a:rPr>
              <a:t>Orienting New Faculty and Teaching</a:t>
            </a:r>
          </a:p>
          <a:p>
            <a:pPr lvl="1"/>
            <a:r>
              <a:rPr lang="en-US" dirty="0">
                <a:latin typeface="Arial" charset="0"/>
                <a:ea typeface="Arial" charset="0"/>
                <a:cs typeface="Arial" charset="0"/>
              </a:rPr>
              <a:t>New Faculty Orientation</a:t>
            </a:r>
          </a:p>
          <a:p>
            <a:pPr lvl="1"/>
            <a:r>
              <a:rPr lang="en-US" dirty="0">
                <a:latin typeface="Arial" charset="0"/>
                <a:ea typeface="Arial" charset="0"/>
                <a:cs typeface="Arial" charset="0"/>
              </a:rPr>
              <a:t>Teaching Incarcerated Students</a:t>
            </a:r>
          </a:p>
          <a:p>
            <a:r>
              <a:rPr lang="en-US" dirty="0">
                <a:latin typeface="Arial" charset="0"/>
                <a:ea typeface="Arial" charset="0"/>
                <a:cs typeface="Arial" charset="0"/>
              </a:rPr>
              <a:t>ASCCC Canvas Resources</a:t>
            </a:r>
          </a:p>
          <a:p>
            <a:pPr lvl="1"/>
            <a:r>
              <a:rPr lang="en-US" dirty="0">
                <a:latin typeface="Arial" charset="0"/>
                <a:ea typeface="Arial" charset="0"/>
                <a:cs typeface="Arial" charset="0"/>
              </a:rPr>
              <a:t>OERI</a:t>
            </a:r>
          </a:p>
          <a:p>
            <a:pPr lvl="1"/>
            <a:r>
              <a:rPr lang="en-US" dirty="0">
                <a:latin typeface="Arial" charset="0"/>
                <a:ea typeface="Arial" charset="0"/>
                <a:cs typeface="Arial" charset="0"/>
              </a:rPr>
              <a:t>Guided Pathways</a:t>
            </a:r>
          </a:p>
          <a:p>
            <a:endParaRPr lang="en-US" dirty="0"/>
          </a:p>
        </p:txBody>
      </p:sp>
      <p:sp>
        <p:nvSpPr>
          <p:cNvPr id="4" name="Slide Number Placeholder 3">
            <a:extLst>
              <a:ext uri="{FF2B5EF4-FFF2-40B4-BE49-F238E27FC236}">
                <a16:creationId xmlns:a16="http://schemas.microsoft.com/office/drawing/2014/main" id="{10065BD8-9986-7D4F-AFDC-0D48E7E92862}"/>
              </a:ext>
            </a:extLst>
          </p:cNvPr>
          <p:cNvSpPr>
            <a:spLocks noGrp="1"/>
          </p:cNvSpPr>
          <p:nvPr>
            <p:ph type="sldNum" sz="quarter" idx="14"/>
          </p:nvPr>
        </p:nvSpPr>
        <p:spPr/>
        <p:txBody>
          <a:bodyPr/>
          <a:lstStyle/>
          <a:p>
            <a:fld id="{507A54D3-287C-3948-AA89-E53C9D689F15}" type="slidenum">
              <a:rPr lang="en-US" smtClean="0"/>
              <a:pPr/>
              <a:t>14</a:t>
            </a:fld>
            <a:endParaRPr lang="en-US" dirty="0"/>
          </a:p>
        </p:txBody>
      </p:sp>
    </p:spTree>
    <p:extLst>
      <p:ext uri="{BB962C8B-B14F-4D97-AF65-F5344CB8AC3E}">
        <p14:creationId xmlns:p14="http://schemas.microsoft.com/office/powerpoint/2010/main" val="4078591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9D22-512F-1443-A2C3-42A1ABF737E3}"/>
              </a:ext>
            </a:extLst>
          </p:cNvPr>
          <p:cNvSpPr>
            <a:spLocks noGrp="1"/>
          </p:cNvSpPr>
          <p:nvPr>
            <p:ph type="title"/>
          </p:nvPr>
        </p:nvSpPr>
        <p:spPr/>
        <p:txBody>
          <a:bodyPr/>
          <a:lstStyle/>
          <a:p>
            <a:r>
              <a:rPr lang="en-US" dirty="0"/>
              <a:t>Professional Development College </a:t>
            </a:r>
          </a:p>
        </p:txBody>
      </p:sp>
      <p:sp>
        <p:nvSpPr>
          <p:cNvPr id="3" name="Content Placeholder 2">
            <a:extLst>
              <a:ext uri="{FF2B5EF4-FFF2-40B4-BE49-F238E27FC236}">
                <a16:creationId xmlns:a16="http://schemas.microsoft.com/office/drawing/2014/main" id="{D2F3EE56-D52D-AE48-93BB-6CE194C4CD0C}"/>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A719E41-0B4F-0244-A02B-8046A6504B70}"/>
              </a:ext>
            </a:extLst>
          </p:cNvPr>
          <p:cNvSpPr>
            <a:spLocks noGrp="1"/>
          </p:cNvSpPr>
          <p:nvPr>
            <p:ph type="sldNum" sz="quarter" idx="14"/>
          </p:nvPr>
        </p:nvSpPr>
        <p:spPr/>
        <p:txBody>
          <a:bodyPr/>
          <a:lstStyle/>
          <a:p>
            <a:fld id="{507A54D3-287C-3948-AA89-E53C9D689F15}" type="slidenum">
              <a:rPr lang="en-US" smtClean="0"/>
              <a:pPr/>
              <a:t>15</a:t>
            </a:fld>
            <a:endParaRPr lang="en-US" dirty="0"/>
          </a:p>
        </p:txBody>
      </p:sp>
      <p:pic>
        <p:nvPicPr>
          <p:cNvPr id="6" name="Picture 5">
            <a:extLst>
              <a:ext uri="{FF2B5EF4-FFF2-40B4-BE49-F238E27FC236}">
                <a16:creationId xmlns:a16="http://schemas.microsoft.com/office/drawing/2014/main" id="{2BBB4BAA-9866-D74C-8CC0-33A775CCA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93" y="2662568"/>
            <a:ext cx="10662759" cy="3742795"/>
          </a:xfrm>
          <a:prstGeom prst="rect">
            <a:avLst/>
          </a:prstGeom>
        </p:spPr>
      </p:pic>
    </p:spTree>
    <p:extLst>
      <p:ext uri="{BB962C8B-B14F-4D97-AF65-F5344CB8AC3E}">
        <p14:creationId xmlns:p14="http://schemas.microsoft.com/office/powerpoint/2010/main" val="63345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55F8-623B-7140-B1CC-2D7127CB0327}"/>
              </a:ext>
            </a:extLst>
          </p:cNvPr>
          <p:cNvSpPr>
            <a:spLocks noGrp="1"/>
          </p:cNvSpPr>
          <p:nvPr>
            <p:ph type="title"/>
          </p:nvPr>
        </p:nvSpPr>
        <p:spPr/>
        <p:txBody>
          <a:bodyPr/>
          <a:lstStyle/>
          <a:p>
            <a:r>
              <a:rPr lang="en-US" dirty="0"/>
              <a:t>Chancellor’s Office </a:t>
            </a:r>
          </a:p>
        </p:txBody>
      </p:sp>
      <p:sp>
        <p:nvSpPr>
          <p:cNvPr id="3" name="Content Placeholder 2">
            <a:extLst>
              <a:ext uri="{FF2B5EF4-FFF2-40B4-BE49-F238E27FC236}">
                <a16:creationId xmlns:a16="http://schemas.microsoft.com/office/drawing/2014/main" id="{A380A1FB-2A91-B247-8129-E621B008FB37}"/>
              </a:ext>
            </a:extLst>
          </p:cNvPr>
          <p:cNvSpPr>
            <a:spLocks noGrp="1"/>
          </p:cNvSpPr>
          <p:nvPr>
            <p:ph idx="1"/>
          </p:nvPr>
        </p:nvSpPr>
        <p:spPr/>
        <p:txBody>
          <a:bodyPr/>
          <a:lstStyle/>
          <a:p>
            <a:pPr marL="342900" indent="-342900">
              <a:buFont typeface="Arial" panose="020B0604020202020204" pitchFamily="34" charset="0"/>
              <a:buChar char="•"/>
            </a:pPr>
            <a:r>
              <a:rPr lang="en-US" sz="3200" dirty="0"/>
              <a:t>Thank you again to Chancellor Oakley for meeting with Areas B and C</a:t>
            </a:r>
          </a:p>
          <a:p>
            <a:pPr marL="342900" indent="-342900">
              <a:buFont typeface="Arial" panose="020B0604020202020204" pitchFamily="34" charset="0"/>
              <a:buChar char="•"/>
            </a:pPr>
            <a:r>
              <a:rPr lang="en-US" sz="3200" dirty="0"/>
              <a:t>Emergency Regulations/Title 5 Changes </a:t>
            </a:r>
          </a:p>
          <a:p>
            <a:pPr marL="342900" indent="-342900">
              <a:buFont typeface="Arial" panose="020B0604020202020204" pitchFamily="34" charset="0"/>
              <a:buChar char="•"/>
            </a:pPr>
            <a:r>
              <a:rPr lang="en-US" sz="3200" dirty="0"/>
              <a:t>Ethnic Studies  </a:t>
            </a:r>
            <a:r>
              <a:rPr lang="en-US" sz="3200"/>
              <a:t>Work Group of </a:t>
            </a:r>
            <a:r>
              <a:rPr lang="en-US" sz="3200" dirty="0"/>
              <a:t>5C</a:t>
            </a:r>
          </a:p>
          <a:p>
            <a:pPr marL="342900" indent="-342900">
              <a:buFont typeface="Arial" panose="020B0604020202020204" pitchFamily="34" charset="0"/>
              <a:buChar char="•"/>
            </a:pPr>
            <a:r>
              <a:rPr lang="en-US" sz="3200" dirty="0" err="1"/>
              <a:t>Labster</a:t>
            </a:r>
            <a:r>
              <a:rPr lang="en-US" sz="3200" dirty="0"/>
              <a:t>/Ally/Net Tutor</a:t>
            </a:r>
          </a:p>
          <a:p>
            <a:pPr marL="342900" indent="-342900">
              <a:buFont typeface="Arial" panose="020B0604020202020204" pitchFamily="34" charset="0"/>
              <a:buChar char="•"/>
            </a:pPr>
            <a:r>
              <a:rPr lang="en-US" sz="3200" dirty="0"/>
              <a:t>Library Services Platform (LSP)</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374611B-C0FC-C44E-B7FA-15F08865F898}"/>
              </a:ext>
            </a:extLst>
          </p:cNvPr>
          <p:cNvSpPr>
            <a:spLocks noGrp="1"/>
          </p:cNvSpPr>
          <p:nvPr>
            <p:ph type="sldNum" sz="quarter" idx="14"/>
          </p:nvPr>
        </p:nvSpPr>
        <p:spPr/>
        <p:txBody>
          <a:bodyPr/>
          <a:lstStyle/>
          <a:p>
            <a:fld id="{507A54D3-287C-3948-AA89-E53C9D689F15}" type="slidenum">
              <a:rPr lang="en-US" smtClean="0"/>
              <a:pPr/>
              <a:t>16</a:t>
            </a:fld>
            <a:endParaRPr lang="en-US" dirty="0"/>
          </a:p>
        </p:txBody>
      </p:sp>
    </p:spTree>
    <p:extLst>
      <p:ext uri="{BB962C8B-B14F-4D97-AF65-F5344CB8AC3E}">
        <p14:creationId xmlns:p14="http://schemas.microsoft.com/office/powerpoint/2010/main" val="2574579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A93-1C46-104C-84A6-3403F78DBD35}"/>
              </a:ext>
            </a:extLst>
          </p:cNvPr>
          <p:cNvSpPr>
            <a:spLocks noGrp="1"/>
          </p:cNvSpPr>
          <p:nvPr>
            <p:ph type="title"/>
          </p:nvPr>
        </p:nvSpPr>
        <p:spPr/>
        <p:txBody>
          <a:bodyPr/>
          <a:lstStyle/>
          <a:p>
            <a:r>
              <a:rPr lang="en-US" dirty="0"/>
              <a:t>Transfer and Transfer Pathways</a:t>
            </a:r>
          </a:p>
        </p:txBody>
      </p:sp>
      <p:sp>
        <p:nvSpPr>
          <p:cNvPr id="3" name="Content Placeholder 2">
            <a:extLst>
              <a:ext uri="{FF2B5EF4-FFF2-40B4-BE49-F238E27FC236}">
                <a16:creationId xmlns:a16="http://schemas.microsoft.com/office/drawing/2014/main" id="{7A154F03-B3C2-C541-B3C7-599FB92A9679}"/>
              </a:ext>
            </a:extLst>
          </p:cNvPr>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en-US" sz="4000" dirty="0"/>
              <a:t>Transfer = ICAS’s #1 Priority</a:t>
            </a:r>
          </a:p>
          <a:p>
            <a:pPr marL="342900" indent="-342900">
              <a:buFont typeface="Arial" panose="020B0604020202020204" pitchFamily="34" charset="0"/>
              <a:buChar char="•"/>
            </a:pPr>
            <a:r>
              <a:rPr lang="en-US" sz="4000" dirty="0"/>
              <a:t>Alignment of Transfer Pathways between UCTP and TMCs </a:t>
            </a:r>
          </a:p>
          <a:p>
            <a:pPr marL="342900" indent="-342900">
              <a:buFont typeface="Arial" panose="020B0604020202020204" pitchFamily="34" charset="0"/>
              <a:buChar char="•"/>
            </a:pPr>
            <a:r>
              <a:rPr lang="en-US" sz="4000" dirty="0"/>
              <a:t>Convening of discipline groups to discuss transfer requirements</a:t>
            </a:r>
          </a:p>
          <a:p>
            <a:pPr marL="342900" indent="-342900">
              <a:buFont typeface="Arial" panose="020B0604020202020204" pitchFamily="34" charset="0"/>
              <a:buChar char="•"/>
            </a:pPr>
            <a:r>
              <a:rPr lang="en-US" sz="4000" dirty="0"/>
              <a:t>Education for all segments about how transfer works and how it is not working for all students</a:t>
            </a:r>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59DFBD4F-4E95-B64C-96CC-C9BB14F7EE92}"/>
              </a:ext>
            </a:extLst>
          </p:cNvPr>
          <p:cNvSpPr>
            <a:spLocks noGrp="1"/>
          </p:cNvSpPr>
          <p:nvPr>
            <p:ph type="sldNum" sz="quarter" idx="14"/>
          </p:nvPr>
        </p:nvSpPr>
        <p:spPr/>
        <p:txBody>
          <a:bodyPr/>
          <a:lstStyle/>
          <a:p>
            <a:fld id="{507A54D3-287C-3948-AA89-E53C9D689F15}" type="slidenum">
              <a:rPr lang="en-US" smtClean="0"/>
              <a:pPr/>
              <a:t>17</a:t>
            </a:fld>
            <a:endParaRPr lang="en-US" dirty="0"/>
          </a:p>
        </p:txBody>
      </p:sp>
    </p:spTree>
    <p:extLst>
      <p:ext uri="{BB962C8B-B14F-4D97-AF65-F5344CB8AC3E}">
        <p14:creationId xmlns:p14="http://schemas.microsoft.com/office/powerpoint/2010/main" val="38930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A81F-A297-A34A-B249-BCD3B12482B0}"/>
              </a:ext>
            </a:extLst>
          </p:cNvPr>
          <p:cNvSpPr>
            <a:spLocks noGrp="1"/>
          </p:cNvSpPr>
          <p:nvPr>
            <p:ph type="title"/>
          </p:nvPr>
        </p:nvSpPr>
        <p:spPr/>
        <p:txBody>
          <a:bodyPr/>
          <a:lstStyle/>
          <a:p>
            <a:r>
              <a:rPr lang="en-US" dirty="0"/>
              <a:t>Upcoming Events </a:t>
            </a:r>
          </a:p>
        </p:txBody>
      </p:sp>
      <p:sp>
        <p:nvSpPr>
          <p:cNvPr id="3" name="Content Placeholder 2">
            <a:extLst>
              <a:ext uri="{FF2B5EF4-FFF2-40B4-BE49-F238E27FC236}">
                <a16:creationId xmlns:a16="http://schemas.microsoft.com/office/drawing/2014/main" id="{B5C44CFD-DF32-DA4B-925F-0338B64294C2}"/>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dirty="0"/>
              <a:t>Webinars through fall and spring terms </a:t>
            </a:r>
          </a:p>
          <a:p>
            <a:pPr marL="342900" indent="-342900">
              <a:buFont typeface="Arial" panose="020B0604020202020204" pitchFamily="34" charset="0"/>
              <a:buChar char="•"/>
            </a:pPr>
            <a:r>
              <a:rPr lang="en-US" sz="2800" dirty="0"/>
              <a:t>Weekly Guided Pathways Webinars through December </a:t>
            </a:r>
          </a:p>
          <a:p>
            <a:pPr marL="342900" indent="-342900">
              <a:buFont typeface="Arial" panose="020B0604020202020204" pitchFamily="34" charset="0"/>
              <a:buChar char="•"/>
            </a:pPr>
            <a:r>
              <a:rPr lang="en-US" sz="2800" dirty="0"/>
              <a:t>Part Time Faculty Institute 18-19 February 2021</a:t>
            </a:r>
          </a:p>
          <a:p>
            <a:pPr marL="342900" indent="-342900">
              <a:buFont typeface="Arial" panose="020B0604020202020204" pitchFamily="34" charset="0"/>
              <a:buChar char="•"/>
            </a:pPr>
            <a:r>
              <a:rPr lang="en-US" sz="2800" dirty="0"/>
              <a:t>Area Meetings 26-27 March 2021</a:t>
            </a:r>
          </a:p>
          <a:p>
            <a:pPr marL="342900" indent="-342900">
              <a:buFont typeface="Arial" panose="020B0604020202020204" pitchFamily="34" charset="0"/>
              <a:buChar char="•"/>
            </a:pPr>
            <a:r>
              <a:rPr lang="en-US" sz="2800" dirty="0"/>
              <a:t>Spring Plenary Session 15-17 April 2021</a:t>
            </a:r>
          </a:p>
          <a:p>
            <a:pPr marL="342900" indent="-342900">
              <a:buFont typeface="Arial" panose="020B0604020202020204" pitchFamily="34" charset="0"/>
              <a:buChar char="•"/>
            </a:pPr>
            <a:r>
              <a:rPr lang="en-US" sz="2800" dirty="0"/>
              <a:t>Career and Noncredit Education Institute 30 April – 2 May 2021</a:t>
            </a:r>
          </a:p>
        </p:txBody>
      </p:sp>
      <p:sp>
        <p:nvSpPr>
          <p:cNvPr id="4" name="Slide Number Placeholder 3">
            <a:extLst>
              <a:ext uri="{FF2B5EF4-FFF2-40B4-BE49-F238E27FC236}">
                <a16:creationId xmlns:a16="http://schemas.microsoft.com/office/drawing/2014/main" id="{B5B0CBF9-8D80-5544-B584-79E8DBDF488E}"/>
              </a:ext>
            </a:extLst>
          </p:cNvPr>
          <p:cNvSpPr>
            <a:spLocks noGrp="1"/>
          </p:cNvSpPr>
          <p:nvPr>
            <p:ph type="sldNum" sz="quarter" idx="14"/>
          </p:nvPr>
        </p:nvSpPr>
        <p:spPr/>
        <p:txBody>
          <a:bodyPr/>
          <a:lstStyle/>
          <a:p>
            <a:fld id="{507A54D3-287C-3948-AA89-E53C9D689F15}" type="slidenum">
              <a:rPr lang="en-US" smtClean="0"/>
              <a:pPr/>
              <a:t>18</a:t>
            </a:fld>
            <a:endParaRPr lang="en-US" dirty="0"/>
          </a:p>
        </p:txBody>
      </p:sp>
    </p:spTree>
    <p:extLst>
      <p:ext uri="{BB962C8B-B14F-4D97-AF65-F5344CB8AC3E}">
        <p14:creationId xmlns:p14="http://schemas.microsoft.com/office/powerpoint/2010/main" val="72291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EC2-918F-2948-BF0E-D014728682D3}"/>
              </a:ext>
            </a:extLst>
          </p:cNvPr>
          <p:cNvSpPr>
            <a:spLocks noGrp="1"/>
          </p:cNvSpPr>
          <p:nvPr>
            <p:ph type="title"/>
          </p:nvPr>
        </p:nvSpPr>
        <p:spPr/>
        <p:txBody>
          <a:bodyPr/>
          <a:lstStyle/>
          <a:p>
            <a:r>
              <a:rPr lang="en-US" dirty="0"/>
              <a:t>Our Special Guest Speaker</a:t>
            </a:r>
          </a:p>
        </p:txBody>
      </p:sp>
      <p:sp>
        <p:nvSpPr>
          <p:cNvPr id="3" name="Content Placeholder 2">
            <a:extLst>
              <a:ext uri="{FF2B5EF4-FFF2-40B4-BE49-F238E27FC236}">
                <a16:creationId xmlns:a16="http://schemas.microsoft.com/office/drawing/2014/main" id="{A9CF24AC-FD1F-3F49-BEE4-B8C3A7EC450E}"/>
              </a:ext>
            </a:extLst>
          </p:cNvPr>
          <p:cNvSpPr>
            <a:spLocks noGrp="1"/>
          </p:cNvSpPr>
          <p:nvPr>
            <p:ph idx="1"/>
          </p:nvPr>
        </p:nvSpPr>
        <p:spPr/>
        <p:txBody>
          <a:bodyPr>
            <a:normAutofit/>
          </a:bodyPr>
          <a:lstStyle/>
          <a:p>
            <a:r>
              <a:rPr lang="en-US" sz="4000" dirty="0" err="1"/>
              <a:t>Jolena</a:t>
            </a:r>
            <a:r>
              <a:rPr lang="en-US" sz="4000" dirty="0"/>
              <a:t> Grande, Board of Governors member and faculty at Cypress College</a:t>
            </a:r>
          </a:p>
        </p:txBody>
      </p:sp>
      <p:sp>
        <p:nvSpPr>
          <p:cNvPr id="4" name="Slide Number Placeholder 3">
            <a:extLst>
              <a:ext uri="{FF2B5EF4-FFF2-40B4-BE49-F238E27FC236}">
                <a16:creationId xmlns:a16="http://schemas.microsoft.com/office/drawing/2014/main" id="{B850D460-C254-5D4F-9335-3368EAA444C9}"/>
              </a:ext>
            </a:extLst>
          </p:cNvPr>
          <p:cNvSpPr>
            <a:spLocks noGrp="1"/>
          </p:cNvSpPr>
          <p:nvPr>
            <p:ph type="sldNum" sz="quarter" idx="14"/>
          </p:nvPr>
        </p:nvSpPr>
        <p:spPr/>
        <p:txBody>
          <a:bodyPr/>
          <a:lstStyle/>
          <a:p>
            <a:fld id="{507A54D3-287C-3948-AA89-E53C9D689F15}" type="slidenum">
              <a:rPr lang="en-US" smtClean="0"/>
              <a:pPr/>
              <a:t>19</a:t>
            </a:fld>
            <a:endParaRPr lang="en-US" dirty="0"/>
          </a:p>
        </p:txBody>
      </p:sp>
    </p:spTree>
    <p:extLst>
      <p:ext uri="{BB962C8B-B14F-4D97-AF65-F5344CB8AC3E}">
        <p14:creationId xmlns:p14="http://schemas.microsoft.com/office/powerpoint/2010/main" val="97016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1EF6-6D89-D141-9D32-1DBE4B9ED17F}"/>
              </a:ext>
            </a:extLst>
          </p:cNvPr>
          <p:cNvSpPr>
            <a:spLocks noGrp="1"/>
          </p:cNvSpPr>
          <p:nvPr>
            <p:ph type="title"/>
          </p:nvPr>
        </p:nvSpPr>
        <p:spPr/>
        <p:txBody>
          <a:bodyPr/>
          <a:lstStyle/>
          <a:p>
            <a:r>
              <a:rPr lang="en-US" dirty="0"/>
              <a:t>This Year’s Plenary Theme </a:t>
            </a:r>
          </a:p>
        </p:txBody>
      </p:sp>
      <p:sp>
        <p:nvSpPr>
          <p:cNvPr id="3" name="Content Placeholder 2">
            <a:extLst>
              <a:ext uri="{FF2B5EF4-FFF2-40B4-BE49-F238E27FC236}">
                <a16:creationId xmlns:a16="http://schemas.microsoft.com/office/drawing/2014/main" id="{92EA670E-3931-CD42-AEBD-B4817F22D9B6}"/>
              </a:ext>
            </a:extLst>
          </p:cNvPr>
          <p:cNvSpPr>
            <a:spLocks noGrp="1"/>
          </p:cNvSpPr>
          <p:nvPr>
            <p:ph idx="1"/>
          </p:nvPr>
        </p:nvSpPr>
        <p:spPr/>
        <p:txBody>
          <a:bodyPr>
            <a:normAutofit/>
          </a:bodyPr>
          <a:lstStyle/>
          <a:p>
            <a:r>
              <a:rPr lang="en-US" sz="4800" dirty="0"/>
              <a:t>Addressing Anti-Blackness and IDEAs (Inclusion, Equity, Diversity, and Anti-Racism) in Academic and Professional Matters</a:t>
            </a:r>
          </a:p>
        </p:txBody>
      </p:sp>
      <p:sp>
        <p:nvSpPr>
          <p:cNvPr id="4" name="Slide Number Placeholder 3">
            <a:extLst>
              <a:ext uri="{FF2B5EF4-FFF2-40B4-BE49-F238E27FC236}">
                <a16:creationId xmlns:a16="http://schemas.microsoft.com/office/drawing/2014/main" id="{E2C8DD0A-A79B-0A4B-B6FD-405A0568FFDE}"/>
              </a:ext>
            </a:extLst>
          </p:cNvPr>
          <p:cNvSpPr>
            <a:spLocks noGrp="1"/>
          </p:cNvSpPr>
          <p:nvPr>
            <p:ph type="sldNum" sz="quarter" idx="14"/>
          </p:nvPr>
        </p:nvSpPr>
        <p:spPr/>
        <p:txBody>
          <a:bodyPr/>
          <a:lstStyle/>
          <a:p>
            <a:fld id="{507A54D3-287C-3948-AA89-E53C9D689F15}" type="slidenum">
              <a:rPr lang="en-US" smtClean="0"/>
              <a:pPr/>
              <a:t>2</a:t>
            </a:fld>
            <a:endParaRPr lang="en-US" dirty="0"/>
          </a:p>
        </p:txBody>
      </p:sp>
    </p:spTree>
    <p:extLst>
      <p:ext uri="{BB962C8B-B14F-4D97-AF65-F5344CB8AC3E}">
        <p14:creationId xmlns:p14="http://schemas.microsoft.com/office/powerpoint/2010/main" val="286470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9B61-EB57-4B42-883D-7E2975E036C0}"/>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59D757A2-AA91-AA43-89C3-F3CBA6CD3532}"/>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These are unprecedented and challenging times.  Doing the necessary work cannot be the job of one senate president or even an executive team.  Collective engagement by the entire institution must be the goal for a college to succeed.  </a:t>
            </a:r>
          </a:p>
          <a:p>
            <a:pPr marL="342900" indent="-342900">
              <a:buFont typeface="Arial" panose="020B0604020202020204" pitchFamily="34" charset="0"/>
              <a:buChar char="•"/>
            </a:pPr>
            <a:r>
              <a:rPr lang="en-US" dirty="0"/>
              <a:t>Do not try to take all of this on by yourself; delegate, share the responsibilities, and (try to) let go of the outcome</a:t>
            </a:r>
          </a:p>
          <a:p>
            <a:pPr marL="342900" indent="-342900">
              <a:buFont typeface="Arial" panose="020B0604020202020204" pitchFamily="34" charset="0"/>
              <a:buChar char="•"/>
            </a:pPr>
            <a:r>
              <a:rPr lang="en-US" dirty="0"/>
              <a:t>Remember to care for others and to be compassionate whenever possible – others are fighting battles that we can’t see.</a:t>
            </a:r>
          </a:p>
          <a:p>
            <a:pPr marL="342900" indent="-342900">
              <a:buFont typeface="Arial" panose="020B0604020202020204" pitchFamily="34" charset="0"/>
              <a:buChar char="•"/>
            </a:pPr>
            <a:r>
              <a:rPr lang="en-US" dirty="0"/>
              <a:t>Practice self-care – if you don’t take care of yourself, you are not going to be able to help care for others</a:t>
            </a:r>
          </a:p>
          <a:p>
            <a:endParaRPr lang="en-US" dirty="0"/>
          </a:p>
          <a:p>
            <a:endParaRPr lang="en-US" dirty="0"/>
          </a:p>
        </p:txBody>
      </p:sp>
      <p:sp>
        <p:nvSpPr>
          <p:cNvPr id="4" name="Slide Number Placeholder 3">
            <a:extLst>
              <a:ext uri="{FF2B5EF4-FFF2-40B4-BE49-F238E27FC236}">
                <a16:creationId xmlns:a16="http://schemas.microsoft.com/office/drawing/2014/main" id="{EC630FAA-5B0A-FB4D-BD0F-A78296E018F2}"/>
              </a:ext>
            </a:extLst>
          </p:cNvPr>
          <p:cNvSpPr>
            <a:spLocks noGrp="1"/>
          </p:cNvSpPr>
          <p:nvPr>
            <p:ph type="sldNum" sz="quarter" idx="14"/>
          </p:nvPr>
        </p:nvSpPr>
        <p:spPr/>
        <p:txBody>
          <a:bodyPr/>
          <a:lstStyle/>
          <a:p>
            <a:fld id="{507A54D3-287C-3948-AA89-E53C9D689F15}" type="slidenum">
              <a:rPr lang="en-US" smtClean="0"/>
              <a:pPr/>
              <a:t>20</a:t>
            </a:fld>
            <a:endParaRPr lang="en-US" dirty="0"/>
          </a:p>
        </p:txBody>
      </p:sp>
    </p:spTree>
    <p:extLst>
      <p:ext uri="{BB962C8B-B14F-4D97-AF65-F5344CB8AC3E}">
        <p14:creationId xmlns:p14="http://schemas.microsoft.com/office/powerpoint/2010/main" val="1327454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A7E7-71F5-B441-B2A2-877DAC3BD70D}"/>
              </a:ext>
            </a:extLst>
          </p:cNvPr>
          <p:cNvSpPr>
            <a:spLocks noGrp="1"/>
          </p:cNvSpPr>
          <p:nvPr>
            <p:ph type="title"/>
          </p:nvPr>
        </p:nvSpPr>
        <p:spPr/>
        <p:txBody>
          <a:bodyPr/>
          <a:lstStyle/>
          <a:p>
            <a:r>
              <a:rPr lang="en-US" dirty="0"/>
              <a:t>And Finally…</a:t>
            </a:r>
          </a:p>
        </p:txBody>
      </p:sp>
      <p:sp>
        <p:nvSpPr>
          <p:cNvPr id="3" name="Content Placeholder 2">
            <a:extLst>
              <a:ext uri="{FF2B5EF4-FFF2-40B4-BE49-F238E27FC236}">
                <a16:creationId xmlns:a16="http://schemas.microsoft.com/office/drawing/2014/main" id="{EC1711AE-FFAD-2244-B748-E108CFDD4311}"/>
              </a:ext>
            </a:extLst>
          </p:cNvPr>
          <p:cNvSpPr>
            <a:spLocks noGrp="1"/>
          </p:cNvSpPr>
          <p:nvPr>
            <p:ph idx="1"/>
          </p:nvPr>
        </p:nvSpPr>
        <p:spPr>
          <a:xfrm>
            <a:off x="6705600" y="2662568"/>
            <a:ext cx="4648200" cy="3569419"/>
          </a:xfrm>
        </p:spPr>
        <p:txBody>
          <a:bodyPr>
            <a:normAutofit/>
          </a:bodyPr>
          <a:lstStyle/>
          <a:p>
            <a:pPr algn="ctr"/>
            <a:r>
              <a:rPr lang="en-US" sz="6000" dirty="0"/>
              <a:t>Enjoy Plenary!!</a:t>
            </a:r>
          </a:p>
          <a:p>
            <a:pPr algn="ctr"/>
            <a:endParaRPr lang="en-US" sz="6000" dirty="0"/>
          </a:p>
        </p:txBody>
      </p:sp>
      <p:sp>
        <p:nvSpPr>
          <p:cNvPr id="4" name="Slide Number Placeholder 3">
            <a:extLst>
              <a:ext uri="{FF2B5EF4-FFF2-40B4-BE49-F238E27FC236}">
                <a16:creationId xmlns:a16="http://schemas.microsoft.com/office/drawing/2014/main" id="{A223E368-1156-E04E-A531-2E1122417162}"/>
              </a:ext>
            </a:extLst>
          </p:cNvPr>
          <p:cNvSpPr>
            <a:spLocks noGrp="1"/>
          </p:cNvSpPr>
          <p:nvPr>
            <p:ph type="sldNum" sz="quarter" idx="14"/>
          </p:nvPr>
        </p:nvSpPr>
        <p:spPr/>
        <p:txBody>
          <a:bodyPr/>
          <a:lstStyle/>
          <a:p>
            <a:fld id="{507A54D3-287C-3948-AA89-E53C9D689F15}" type="slidenum">
              <a:rPr lang="en-US" smtClean="0"/>
              <a:pPr/>
              <a:t>21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562" y="2529109"/>
            <a:ext cx="5554317" cy="3702878"/>
          </a:xfrm>
          <a:prstGeom prst="rect">
            <a:avLst/>
          </a:prstGeom>
        </p:spPr>
      </p:pic>
    </p:spTree>
    <p:extLst>
      <p:ext uri="{BB962C8B-B14F-4D97-AF65-F5344CB8AC3E}">
        <p14:creationId xmlns:p14="http://schemas.microsoft.com/office/powerpoint/2010/main" val="376781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8FD-6BD3-AE4A-9ADE-F95CB47952D1}"/>
              </a:ext>
            </a:extLst>
          </p:cNvPr>
          <p:cNvSpPr>
            <a:spLocks noGrp="1"/>
          </p:cNvSpPr>
          <p:nvPr>
            <p:ph type="title"/>
          </p:nvPr>
        </p:nvSpPr>
        <p:spPr/>
        <p:txBody>
          <a:bodyPr anchor="ctr"/>
          <a:lstStyle/>
          <a:p>
            <a:r>
              <a:rPr lang="en-US" b="1" dirty="0"/>
              <a:t>ASCCC Executive Committee</a:t>
            </a:r>
            <a:br>
              <a:rPr lang="en-US" b="1" dirty="0"/>
            </a:br>
            <a:r>
              <a:rPr lang="en-US" b="1" dirty="0"/>
              <a:t>2020-21</a:t>
            </a:r>
          </a:p>
        </p:txBody>
      </p:sp>
      <p:sp>
        <p:nvSpPr>
          <p:cNvPr id="8" name="Content Placeholder 7">
            <a:extLst>
              <a:ext uri="{FF2B5EF4-FFF2-40B4-BE49-F238E27FC236}">
                <a16:creationId xmlns:a16="http://schemas.microsoft.com/office/drawing/2014/main" id="{0D38F5C9-8E47-8B4D-B346-4ED6DDA78A02}"/>
              </a:ext>
            </a:extLst>
          </p:cNvPr>
          <p:cNvSpPr>
            <a:spLocks noGrp="1"/>
          </p:cNvSpPr>
          <p:nvPr>
            <p:ph idx="1"/>
          </p:nvPr>
        </p:nvSpPr>
        <p:spPr>
          <a:xfrm>
            <a:off x="329784" y="2518348"/>
            <a:ext cx="11467475" cy="3987383"/>
          </a:xfrm>
        </p:spPr>
        <p:txBody>
          <a:bodyPr/>
          <a:lstStyle/>
          <a:p>
            <a:pPr algn="ctr"/>
            <a:r>
              <a:rPr lang="en-US" b="1" dirty="0">
                <a:solidFill>
                  <a:srgbClr val="C00000"/>
                </a:solidFill>
              </a:rPr>
              <a:t>Officers</a:t>
            </a:r>
          </a:p>
          <a:p>
            <a:pPr algn="ctr"/>
            <a:endParaRPr lang="en-US" b="1" dirty="0"/>
          </a:p>
          <a:p>
            <a:pPr algn="ctr"/>
            <a:endParaRPr lang="en-US" b="1" dirty="0"/>
          </a:p>
          <a:p>
            <a:pPr algn="ctr"/>
            <a:endParaRPr lang="en-US" b="1" dirty="0"/>
          </a:p>
          <a:p>
            <a:pPr algn="ctr"/>
            <a:endParaRPr lang="en-US" b="1" dirty="0"/>
          </a:p>
          <a:p>
            <a:endParaRPr lang="en-US" dirty="0"/>
          </a:p>
        </p:txBody>
      </p:sp>
      <p:sp>
        <p:nvSpPr>
          <p:cNvPr id="4" name="Slide Number Placeholder 3">
            <a:extLst>
              <a:ext uri="{FF2B5EF4-FFF2-40B4-BE49-F238E27FC236}">
                <a16:creationId xmlns:a16="http://schemas.microsoft.com/office/drawing/2014/main" id="{A9DE22B0-A749-2F4B-9102-7AE2A8C0E681}"/>
              </a:ext>
            </a:extLst>
          </p:cNvPr>
          <p:cNvSpPr>
            <a:spLocks noGrp="1"/>
          </p:cNvSpPr>
          <p:nvPr>
            <p:ph type="sldNum" sz="quarter" idx="12"/>
          </p:nvPr>
        </p:nvSpPr>
        <p:spPr/>
        <p:txBody>
          <a:bodyPr/>
          <a:lstStyle/>
          <a:p>
            <a:fld id="{492D8F1A-69A8-9242-9469-8400121D240A}" type="slidenum">
              <a:rPr lang="en-US" smtClean="0"/>
              <a:t>3</a:t>
            </a:fld>
            <a:endParaRPr lang="en-US"/>
          </a:p>
        </p:txBody>
      </p:sp>
      <p:pic>
        <p:nvPicPr>
          <p:cNvPr id="9" name="Picture 8" descr="Dolores Davison">
            <a:extLst>
              <a:ext uri="{FF2B5EF4-FFF2-40B4-BE49-F238E27FC236}">
                <a16:creationId xmlns:a16="http://schemas.microsoft.com/office/drawing/2014/main" id="{FCCCA089-FE89-A646-9F00-0600E4707786}"/>
              </a:ext>
            </a:extLst>
          </p:cNvPr>
          <p:cNvPicPr>
            <a:picLocks noChangeAspect="1"/>
          </p:cNvPicPr>
          <p:nvPr/>
        </p:nvPicPr>
        <p:blipFill>
          <a:blip r:embed="rId2"/>
          <a:stretch>
            <a:fillRect/>
          </a:stretch>
        </p:blipFill>
        <p:spPr>
          <a:xfrm>
            <a:off x="669647" y="3194450"/>
            <a:ext cx="1315466" cy="1747410"/>
          </a:xfrm>
          <a:prstGeom prst="rect">
            <a:avLst/>
          </a:prstGeom>
        </p:spPr>
      </p:pic>
      <p:pic>
        <p:nvPicPr>
          <p:cNvPr id="10" name="Picture 9" descr="Virginia May">
            <a:extLst>
              <a:ext uri="{FF2B5EF4-FFF2-40B4-BE49-F238E27FC236}">
                <a16:creationId xmlns:a16="http://schemas.microsoft.com/office/drawing/2014/main" id="{3F13E301-0A99-C24E-8CE1-88043F8D6693}"/>
              </a:ext>
            </a:extLst>
          </p:cNvPr>
          <p:cNvPicPr>
            <a:picLocks noChangeAspect="1"/>
          </p:cNvPicPr>
          <p:nvPr/>
        </p:nvPicPr>
        <p:blipFill rotWithShape="1">
          <a:blip r:embed="rId3"/>
          <a:srcRect l="3442" r="4581"/>
          <a:stretch/>
        </p:blipFill>
        <p:spPr>
          <a:xfrm>
            <a:off x="2975707" y="3194450"/>
            <a:ext cx="1315375" cy="1746504"/>
          </a:xfrm>
          <a:prstGeom prst="rect">
            <a:avLst/>
          </a:prstGeom>
        </p:spPr>
      </p:pic>
      <p:pic>
        <p:nvPicPr>
          <p:cNvPr id="11" name="Picture 10" descr="Cheryl Aschenbach">
            <a:extLst>
              <a:ext uri="{FF2B5EF4-FFF2-40B4-BE49-F238E27FC236}">
                <a16:creationId xmlns:a16="http://schemas.microsoft.com/office/drawing/2014/main" id="{21C3E0D6-C7B2-1747-8DEF-7D7556009833}"/>
              </a:ext>
            </a:extLst>
          </p:cNvPr>
          <p:cNvPicPr>
            <a:picLocks noChangeAspect="1"/>
          </p:cNvPicPr>
          <p:nvPr/>
        </p:nvPicPr>
        <p:blipFill>
          <a:blip r:embed="rId4"/>
          <a:stretch>
            <a:fillRect/>
          </a:stretch>
        </p:blipFill>
        <p:spPr>
          <a:xfrm>
            <a:off x="5409801" y="3194450"/>
            <a:ext cx="1307440" cy="1746504"/>
          </a:xfrm>
          <a:prstGeom prst="rect">
            <a:avLst/>
          </a:prstGeom>
        </p:spPr>
      </p:pic>
      <p:pic>
        <p:nvPicPr>
          <p:cNvPr id="12" name="Picture 11" descr="Mayra Cruz&#10;">
            <a:extLst>
              <a:ext uri="{FF2B5EF4-FFF2-40B4-BE49-F238E27FC236}">
                <a16:creationId xmlns:a16="http://schemas.microsoft.com/office/drawing/2014/main" id="{3CB5ED2B-F897-7247-8FB0-4834F4452ECE}"/>
              </a:ext>
            </a:extLst>
          </p:cNvPr>
          <p:cNvPicPr>
            <a:picLocks noChangeAspect="1"/>
          </p:cNvPicPr>
          <p:nvPr/>
        </p:nvPicPr>
        <p:blipFill>
          <a:blip r:embed="rId5"/>
          <a:stretch>
            <a:fillRect/>
          </a:stretch>
        </p:blipFill>
        <p:spPr>
          <a:xfrm>
            <a:off x="7905866" y="3194450"/>
            <a:ext cx="1219886" cy="1746504"/>
          </a:xfrm>
          <a:prstGeom prst="rect">
            <a:avLst/>
          </a:prstGeom>
        </p:spPr>
      </p:pic>
      <p:pic>
        <p:nvPicPr>
          <p:cNvPr id="13" name="Picture 12" descr="Krystinne Mica&#10;">
            <a:extLst>
              <a:ext uri="{FF2B5EF4-FFF2-40B4-BE49-F238E27FC236}">
                <a16:creationId xmlns:a16="http://schemas.microsoft.com/office/drawing/2014/main" id="{5D4BFE2E-895E-C046-8ADA-E6E66A605357}"/>
              </a:ext>
            </a:extLst>
          </p:cNvPr>
          <p:cNvPicPr>
            <a:picLocks noChangeAspect="1"/>
          </p:cNvPicPr>
          <p:nvPr/>
        </p:nvPicPr>
        <p:blipFill rotWithShape="1">
          <a:blip r:embed="rId6"/>
          <a:srcRect l="9410" r="9100"/>
          <a:stretch/>
        </p:blipFill>
        <p:spPr>
          <a:xfrm>
            <a:off x="10116346" y="3194450"/>
            <a:ext cx="1297681" cy="1746504"/>
          </a:xfrm>
          <a:prstGeom prst="rect">
            <a:avLst/>
          </a:prstGeom>
        </p:spPr>
      </p:pic>
      <p:sp>
        <p:nvSpPr>
          <p:cNvPr id="14" name="Content Placeholder 2">
            <a:extLst>
              <a:ext uri="{FF2B5EF4-FFF2-40B4-BE49-F238E27FC236}">
                <a16:creationId xmlns:a16="http://schemas.microsoft.com/office/drawing/2014/main" id="{56D6784C-2948-6B43-8642-1A3CEAB3E775}"/>
              </a:ext>
            </a:extLst>
          </p:cNvPr>
          <p:cNvSpPr txBox="1">
            <a:spLocks/>
          </p:cNvSpPr>
          <p:nvPr/>
        </p:nvSpPr>
        <p:spPr>
          <a:xfrm>
            <a:off x="669647" y="531885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pPr>
            <a:r>
              <a:rPr lang="en-US" sz="1400" dirty="0"/>
              <a:t>Dolores Davison</a:t>
            </a:r>
          </a:p>
          <a:p>
            <a:pPr algn="ctr">
              <a:lnSpc>
                <a:spcPct val="100000"/>
              </a:lnSpc>
              <a:spcBef>
                <a:spcPts val="0"/>
              </a:spcBef>
            </a:pPr>
            <a:r>
              <a:rPr lang="en-US" sz="1400" dirty="0"/>
              <a:t>President</a:t>
            </a:r>
          </a:p>
        </p:txBody>
      </p:sp>
      <p:sp>
        <p:nvSpPr>
          <p:cNvPr id="15" name="Content Placeholder 2">
            <a:extLst>
              <a:ext uri="{FF2B5EF4-FFF2-40B4-BE49-F238E27FC236}">
                <a16:creationId xmlns:a16="http://schemas.microsoft.com/office/drawing/2014/main" id="{D3CBA0EA-A202-4B44-922A-E2F6A81BF100}"/>
              </a:ext>
            </a:extLst>
          </p:cNvPr>
          <p:cNvSpPr txBox="1">
            <a:spLocks/>
          </p:cNvSpPr>
          <p:nvPr/>
        </p:nvSpPr>
        <p:spPr>
          <a:xfrm>
            <a:off x="2948369" y="533049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Virginia May</a:t>
            </a:r>
          </a:p>
          <a:p>
            <a:r>
              <a:rPr lang="en-US" dirty="0"/>
              <a:t>Vice President</a:t>
            </a:r>
          </a:p>
        </p:txBody>
      </p:sp>
      <p:sp>
        <p:nvSpPr>
          <p:cNvPr id="16" name="Content Placeholder 2">
            <a:extLst>
              <a:ext uri="{FF2B5EF4-FFF2-40B4-BE49-F238E27FC236}">
                <a16:creationId xmlns:a16="http://schemas.microsoft.com/office/drawing/2014/main" id="{63E20BFD-6F9B-A241-98E5-096BCEEE0C8C}"/>
              </a:ext>
            </a:extLst>
          </p:cNvPr>
          <p:cNvSpPr txBox="1">
            <a:spLocks/>
          </p:cNvSpPr>
          <p:nvPr/>
        </p:nvSpPr>
        <p:spPr>
          <a:xfrm>
            <a:off x="5201344" y="53145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Cheryl Aschenbach</a:t>
            </a:r>
          </a:p>
          <a:p>
            <a:r>
              <a:rPr lang="en-US" dirty="0"/>
              <a:t>Secretary</a:t>
            </a:r>
          </a:p>
        </p:txBody>
      </p:sp>
      <p:sp>
        <p:nvSpPr>
          <p:cNvPr id="17" name="Content Placeholder 2">
            <a:extLst>
              <a:ext uri="{FF2B5EF4-FFF2-40B4-BE49-F238E27FC236}">
                <a16:creationId xmlns:a16="http://schemas.microsoft.com/office/drawing/2014/main" id="{E2C26A83-0B08-C64F-B0BC-281FCABA4A44}"/>
              </a:ext>
            </a:extLst>
          </p:cNvPr>
          <p:cNvSpPr txBox="1">
            <a:spLocks/>
          </p:cNvSpPr>
          <p:nvPr/>
        </p:nvSpPr>
        <p:spPr>
          <a:xfrm>
            <a:off x="7683864" y="526540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Mayra Cruz</a:t>
            </a:r>
          </a:p>
          <a:p>
            <a:r>
              <a:rPr lang="en-US" dirty="0"/>
              <a:t>Treasurer</a:t>
            </a:r>
          </a:p>
        </p:txBody>
      </p:sp>
      <p:sp>
        <p:nvSpPr>
          <p:cNvPr id="18" name="Content Placeholder 2">
            <a:extLst>
              <a:ext uri="{FF2B5EF4-FFF2-40B4-BE49-F238E27FC236}">
                <a16:creationId xmlns:a16="http://schemas.microsoft.com/office/drawing/2014/main" id="{056A304F-7187-954E-BB95-B579C61DEE2F}"/>
              </a:ext>
            </a:extLst>
          </p:cNvPr>
          <p:cNvSpPr txBox="1">
            <a:spLocks/>
          </p:cNvSpPr>
          <p:nvPr/>
        </p:nvSpPr>
        <p:spPr>
          <a:xfrm>
            <a:off x="10072904" y="532896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Krystinne Mica </a:t>
            </a:r>
          </a:p>
          <a:p>
            <a:r>
              <a:rPr lang="en-US" dirty="0"/>
              <a:t>Executive Director</a:t>
            </a:r>
          </a:p>
        </p:txBody>
      </p:sp>
    </p:spTree>
    <p:extLst>
      <p:ext uri="{BB962C8B-B14F-4D97-AF65-F5344CB8AC3E}">
        <p14:creationId xmlns:p14="http://schemas.microsoft.com/office/powerpoint/2010/main" val="314755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0773033" y="5865844"/>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7450BF-92AB-4967-975B-537B56C34768}"/>
              </a:ext>
            </a:extLst>
          </p:cNvPr>
          <p:cNvSpPr/>
          <p:nvPr/>
        </p:nvSpPr>
        <p:spPr>
          <a:xfrm>
            <a:off x="5053294" y="2453015"/>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B8E0B6-15A2-6F48-A3A3-3C626458C29F}"/>
              </a:ext>
            </a:extLst>
          </p:cNvPr>
          <p:cNvSpPr>
            <a:spLocks noGrp="1"/>
          </p:cNvSpPr>
          <p:nvPr>
            <p:ph type="title"/>
          </p:nvPr>
        </p:nvSpPr>
        <p:spPr>
          <a:xfrm>
            <a:off x="1277650" y="365125"/>
            <a:ext cx="10444658" cy="825085"/>
          </a:xfrm>
        </p:spPr>
        <p:txBody>
          <a:bodyPr anchor="ctr">
            <a:normAutofit fontScale="90000"/>
          </a:bodyPr>
          <a:lstStyle/>
          <a:p>
            <a:pPr algn="ctr"/>
            <a:r>
              <a:rPr lang="en-US" b="1" dirty="0"/>
              <a:t>ASCCC Executive Committee</a:t>
            </a:r>
            <a:br>
              <a:rPr lang="en-US" b="1" dirty="0"/>
            </a:br>
            <a:r>
              <a:rPr lang="en-US" b="1" dirty="0"/>
              <a:t>2020-21</a:t>
            </a:r>
          </a:p>
        </p:txBody>
      </p:sp>
      <p:sp>
        <p:nvSpPr>
          <p:cNvPr id="3" name="Content Placeholder 2">
            <a:extLst>
              <a:ext uri="{FF2B5EF4-FFF2-40B4-BE49-F238E27FC236}">
                <a16:creationId xmlns:a16="http://schemas.microsoft.com/office/drawing/2014/main" id="{F6F7A504-5585-4487-8976-3B9EDE30851C}"/>
              </a:ext>
            </a:extLst>
          </p:cNvPr>
          <p:cNvSpPr>
            <a:spLocks noGrp="1"/>
          </p:cNvSpPr>
          <p:nvPr>
            <p:ph sz="half" idx="1"/>
          </p:nvPr>
        </p:nvSpPr>
        <p:spPr>
          <a:xfrm>
            <a:off x="1277650" y="1190210"/>
            <a:ext cx="10361432" cy="4959448"/>
          </a:xfrm>
        </p:spPr>
        <p:txBody>
          <a:bodyPr vert="horz" lIns="91440" tIns="45720" rIns="91440" bIns="45720" rtlCol="0">
            <a:noAutofit/>
          </a:bodyPr>
          <a:lstStyle/>
          <a:p>
            <a:pPr marL="0" indent="0" algn="ctr">
              <a:lnSpc>
                <a:spcPct val="100000"/>
              </a:lnSpc>
              <a:spcBef>
                <a:spcPts val="0"/>
              </a:spcBef>
              <a:buNone/>
            </a:pPr>
            <a:endParaRPr lang="en-US" sz="1400" dirty="0"/>
          </a:p>
          <a:p>
            <a:pPr marL="0" indent="0" algn="ctr">
              <a:lnSpc>
                <a:spcPct val="100000"/>
              </a:lnSpc>
              <a:spcBef>
                <a:spcPts val="0"/>
              </a:spcBef>
              <a:buNone/>
            </a:pPr>
            <a:endParaRPr lang="en-US" sz="2800" b="1" dirty="0">
              <a:solidFill>
                <a:srgbClr val="C00000"/>
              </a:solidFill>
            </a:endParaRPr>
          </a:p>
          <a:p>
            <a:pPr marL="0" indent="0" algn="ctr">
              <a:lnSpc>
                <a:spcPct val="100000"/>
              </a:lnSpc>
              <a:spcBef>
                <a:spcPts val="0"/>
              </a:spcBef>
              <a:buNone/>
            </a:pPr>
            <a:r>
              <a:rPr lang="en-US" sz="2800" b="1" dirty="0">
                <a:solidFill>
                  <a:srgbClr val="C00000"/>
                </a:solidFill>
              </a:rPr>
              <a:t>Representatives</a:t>
            </a:r>
          </a:p>
        </p:txBody>
      </p:sp>
      <p:sp>
        <p:nvSpPr>
          <p:cNvPr id="15" name="Content Placeholder 2">
            <a:extLst>
              <a:ext uri="{FF2B5EF4-FFF2-40B4-BE49-F238E27FC236}">
                <a16:creationId xmlns:a16="http://schemas.microsoft.com/office/drawing/2014/main" id="{5B7D2325-F6DE-4B02-AC9D-AF6D563991A5}"/>
              </a:ext>
            </a:extLst>
          </p:cNvPr>
          <p:cNvSpPr txBox="1">
            <a:spLocks/>
          </p:cNvSpPr>
          <p:nvPr/>
        </p:nvSpPr>
        <p:spPr>
          <a:xfrm>
            <a:off x="989877" y="3191989"/>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Julie Oliver</a:t>
            </a:r>
          </a:p>
          <a:p>
            <a:r>
              <a:rPr lang="en-US" dirty="0"/>
              <a:t>Area A Representative </a:t>
            </a:r>
          </a:p>
        </p:txBody>
      </p:sp>
      <p:pic>
        <p:nvPicPr>
          <p:cNvPr id="16" name="Picture 15" descr="A person smiling for the camera&#10;&#10;Description automatically generated">
            <a:extLst>
              <a:ext uri="{FF2B5EF4-FFF2-40B4-BE49-F238E27FC236}">
                <a16:creationId xmlns:a16="http://schemas.microsoft.com/office/drawing/2014/main"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024434" y="1352382"/>
            <a:ext cx="1296294" cy="1746504"/>
          </a:xfrm>
          <a:prstGeom prst="rect">
            <a:avLst/>
          </a:prstGeom>
        </p:spPr>
      </p:pic>
      <p:sp>
        <p:nvSpPr>
          <p:cNvPr id="18" name="Content Placeholder 2">
            <a:extLst>
              <a:ext uri="{FF2B5EF4-FFF2-40B4-BE49-F238E27FC236}">
                <a16:creationId xmlns:a16="http://schemas.microsoft.com/office/drawing/2014/main" id="{4D9D4514-7429-48D7-A3A9-BD71AF776963}"/>
              </a:ext>
            </a:extLst>
          </p:cNvPr>
          <p:cNvSpPr txBox="1">
            <a:spLocks/>
          </p:cNvSpPr>
          <p:nvPr/>
        </p:nvSpPr>
        <p:spPr>
          <a:xfrm>
            <a:off x="2714231" y="3198265"/>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Karen Chow</a:t>
            </a:r>
          </a:p>
          <a:p>
            <a:r>
              <a:rPr lang="en-US" dirty="0"/>
              <a:t>Area B Representative </a:t>
            </a:r>
          </a:p>
        </p:txBody>
      </p:sp>
      <p:sp>
        <p:nvSpPr>
          <p:cNvPr id="23" name="Content Placeholder 2">
            <a:extLst>
              <a:ext uri="{FF2B5EF4-FFF2-40B4-BE49-F238E27FC236}">
                <a16:creationId xmlns:a16="http://schemas.microsoft.com/office/drawing/2014/main" id="{83E38B2D-9985-4B95-AF62-19445E2378DE}"/>
              </a:ext>
            </a:extLst>
          </p:cNvPr>
          <p:cNvSpPr txBox="1">
            <a:spLocks/>
          </p:cNvSpPr>
          <p:nvPr/>
        </p:nvSpPr>
        <p:spPr>
          <a:xfrm>
            <a:off x="8161351" y="3191989"/>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Robert L. Stewart Jr. Area C Representative </a:t>
            </a:r>
          </a:p>
        </p:txBody>
      </p:sp>
      <p:sp>
        <p:nvSpPr>
          <p:cNvPr id="25" name="Content Placeholder 2">
            <a:extLst>
              <a:ext uri="{FF2B5EF4-FFF2-40B4-BE49-F238E27FC236}">
                <a16:creationId xmlns:a16="http://schemas.microsoft.com/office/drawing/2014/main" id="{79700B1D-E96F-4374-AC34-446C808DDAA7}"/>
              </a:ext>
            </a:extLst>
          </p:cNvPr>
          <p:cNvSpPr txBox="1">
            <a:spLocks/>
          </p:cNvSpPr>
          <p:nvPr/>
        </p:nvSpPr>
        <p:spPr>
          <a:xfrm>
            <a:off x="10115350" y="31712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LaTonya Parker</a:t>
            </a:r>
          </a:p>
          <a:p>
            <a:r>
              <a:rPr lang="en-US" dirty="0"/>
              <a:t>Area D Representative </a:t>
            </a:r>
          </a:p>
        </p:txBody>
      </p:sp>
      <p:pic>
        <p:nvPicPr>
          <p:cNvPr id="26" name="Picture 25" descr="LaTonya Parker">
            <a:extLst>
              <a:ext uri="{FF2B5EF4-FFF2-40B4-BE49-F238E27FC236}">
                <a16:creationId xmlns:a16="http://schemas.microsoft.com/office/drawing/2014/main" id="{DAE5F539-F300-44AB-B9CD-F885848F3F69}"/>
              </a:ext>
            </a:extLst>
          </p:cNvPr>
          <p:cNvPicPr>
            <a:picLocks noChangeAspect="1"/>
          </p:cNvPicPr>
          <p:nvPr/>
        </p:nvPicPr>
        <p:blipFill>
          <a:blip r:embed="rId4"/>
          <a:stretch>
            <a:fillRect/>
          </a:stretch>
        </p:blipFill>
        <p:spPr>
          <a:xfrm>
            <a:off x="10315973" y="1266724"/>
            <a:ext cx="1323109" cy="1746504"/>
          </a:xfrm>
          <a:prstGeom prst="rect">
            <a:avLst/>
          </a:prstGeom>
        </p:spPr>
      </p:pic>
      <p:pic>
        <p:nvPicPr>
          <p:cNvPr id="27" name="Picture 26" descr="Stephanie Curry">
            <a:extLst>
              <a:ext uri="{FF2B5EF4-FFF2-40B4-BE49-F238E27FC236}">
                <a16:creationId xmlns:a16="http://schemas.microsoft.com/office/drawing/2014/main" id="{66AC539D-9248-4E5E-9D9F-961A4480D2F7}"/>
              </a:ext>
            </a:extLst>
          </p:cNvPr>
          <p:cNvPicPr>
            <a:picLocks noChangeAspect="1"/>
          </p:cNvPicPr>
          <p:nvPr/>
        </p:nvPicPr>
        <p:blipFill>
          <a:blip r:embed="rId5"/>
          <a:stretch>
            <a:fillRect/>
          </a:stretch>
        </p:blipFill>
        <p:spPr>
          <a:xfrm>
            <a:off x="1136041" y="4039532"/>
            <a:ext cx="1311418" cy="1746504"/>
          </a:xfrm>
          <a:prstGeom prst="rect">
            <a:avLst/>
          </a:prstGeom>
        </p:spPr>
      </p:pic>
      <p:sp>
        <p:nvSpPr>
          <p:cNvPr id="28" name="Content Placeholder 2">
            <a:extLst>
              <a:ext uri="{FF2B5EF4-FFF2-40B4-BE49-F238E27FC236}">
                <a16:creationId xmlns:a16="http://schemas.microsoft.com/office/drawing/2014/main" id="{EAD7CE15-B6BB-40A6-9F80-5391745B1C01}"/>
              </a:ext>
            </a:extLst>
          </p:cNvPr>
          <p:cNvSpPr txBox="1">
            <a:spLocks/>
          </p:cNvSpPr>
          <p:nvPr/>
        </p:nvSpPr>
        <p:spPr>
          <a:xfrm>
            <a:off x="839481" y="5865844"/>
            <a:ext cx="1904537"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t>Stephanie Curry</a:t>
            </a:r>
          </a:p>
          <a:p>
            <a:pPr marL="0" indent="0" algn="ctr">
              <a:lnSpc>
                <a:spcPct val="100000"/>
              </a:lnSpc>
              <a:spcBef>
                <a:spcPts val="0"/>
              </a:spcBef>
              <a:buFont typeface="Arial" panose="020B0604020202020204" pitchFamily="34" charset="0"/>
              <a:buNone/>
            </a:pPr>
            <a:r>
              <a:rPr lang="en-US" sz="1400" dirty="0"/>
              <a:t>North Representative </a:t>
            </a:r>
          </a:p>
        </p:txBody>
      </p:sp>
      <p:pic>
        <p:nvPicPr>
          <p:cNvPr id="29" name="Picture 28" descr="Carrie Roberson">
            <a:extLst>
              <a:ext uri="{FF2B5EF4-FFF2-40B4-BE49-F238E27FC236}">
                <a16:creationId xmlns:a16="http://schemas.microsoft.com/office/drawing/2014/main" id="{B7CD6EA3-9195-49AE-B0FD-62368C33E069}"/>
              </a:ext>
            </a:extLst>
          </p:cNvPr>
          <p:cNvPicPr>
            <a:picLocks noChangeAspect="1"/>
          </p:cNvPicPr>
          <p:nvPr/>
        </p:nvPicPr>
        <p:blipFill>
          <a:blip r:embed="rId6"/>
          <a:stretch>
            <a:fillRect/>
          </a:stretch>
        </p:blipFill>
        <p:spPr>
          <a:xfrm>
            <a:off x="2996540" y="4066651"/>
            <a:ext cx="1309100" cy="1746504"/>
          </a:xfrm>
          <a:prstGeom prst="rect">
            <a:avLst/>
          </a:prstGeom>
        </p:spPr>
      </p:pic>
      <p:sp>
        <p:nvSpPr>
          <p:cNvPr id="30" name="Content Placeholder 2">
            <a:extLst>
              <a:ext uri="{FF2B5EF4-FFF2-40B4-BE49-F238E27FC236}">
                <a16:creationId xmlns:a16="http://schemas.microsoft.com/office/drawing/2014/main" id="{93EA1D81-03D3-457B-9891-A76397B3A385}"/>
              </a:ext>
            </a:extLst>
          </p:cNvPr>
          <p:cNvSpPr txBox="1">
            <a:spLocks/>
          </p:cNvSpPr>
          <p:nvPr/>
        </p:nvSpPr>
        <p:spPr>
          <a:xfrm>
            <a:off x="2738899" y="5913471"/>
            <a:ext cx="1867363"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Carrie Roberson North Representative </a:t>
            </a:r>
          </a:p>
        </p:txBody>
      </p:sp>
      <p:pic>
        <p:nvPicPr>
          <p:cNvPr id="31" name="Picture 30" descr="Sam Foster">
            <a:extLst>
              <a:ext uri="{FF2B5EF4-FFF2-40B4-BE49-F238E27FC236}">
                <a16:creationId xmlns:a16="http://schemas.microsoft.com/office/drawing/2014/main" id="{63A5769E-804F-4088-B835-6D326C8C9B9A}"/>
              </a:ext>
            </a:extLst>
          </p:cNvPr>
          <p:cNvPicPr>
            <a:picLocks noChangeAspect="1"/>
          </p:cNvPicPr>
          <p:nvPr/>
        </p:nvPicPr>
        <p:blipFill>
          <a:blip r:embed="rId7"/>
          <a:stretch>
            <a:fillRect/>
          </a:stretch>
        </p:blipFill>
        <p:spPr>
          <a:xfrm>
            <a:off x="8408284" y="4050800"/>
            <a:ext cx="1303583" cy="1746504"/>
          </a:xfrm>
          <a:prstGeom prst="rect">
            <a:avLst/>
          </a:prstGeom>
        </p:spPr>
      </p:pic>
      <p:sp>
        <p:nvSpPr>
          <p:cNvPr id="32" name="Content Placeholder 2">
            <a:extLst>
              <a:ext uri="{FF2B5EF4-FFF2-40B4-BE49-F238E27FC236}">
                <a16:creationId xmlns:a16="http://schemas.microsoft.com/office/drawing/2014/main" id="{EE866A84-72D1-484D-B3A0-964ABED6BC1C}"/>
              </a:ext>
            </a:extLst>
          </p:cNvPr>
          <p:cNvSpPr txBox="1">
            <a:spLocks/>
          </p:cNvSpPr>
          <p:nvPr/>
        </p:nvSpPr>
        <p:spPr>
          <a:xfrm>
            <a:off x="8223551" y="58908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Sam Foster</a:t>
            </a:r>
          </a:p>
          <a:p>
            <a:r>
              <a:rPr lang="en-US" dirty="0"/>
              <a:t>South Representative </a:t>
            </a:r>
          </a:p>
        </p:txBody>
      </p:sp>
      <p:pic>
        <p:nvPicPr>
          <p:cNvPr id="33" name="Picture 32" descr="Manuel Velez">
            <a:extLst>
              <a:ext uri="{FF2B5EF4-FFF2-40B4-BE49-F238E27FC236}">
                <a16:creationId xmlns:a16="http://schemas.microsoft.com/office/drawing/2014/main" id="{2CB7723D-E6F9-46C9-9AAD-8C4BB1B60358}"/>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l="14421" r="10802"/>
          <a:stretch/>
        </p:blipFill>
        <p:spPr>
          <a:xfrm>
            <a:off x="10333091" y="4085494"/>
            <a:ext cx="1305991" cy="1746504"/>
          </a:xfrm>
          <a:prstGeom prst="rect">
            <a:avLst/>
          </a:prstGeom>
        </p:spPr>
      </p:pic>
      <p:sp>
        <p:nvSpPr>
          <p:cNvPr id="34" name="Content Placeholder 2">
            <a:extLst>
              <a:ext uri="{FF2B5EF4-FFF2-40B4-BE49-F238E27FC236}">
                <a16:creationId xmlns:a16="http://schemas.microsoft.com/office/drawing/2014/main" id="{EC35C688-4277-481E-8560-01DEE0005790}"/>
              </a:ext>
            </a:extLst>
          </p:cNvPr>
          <p:cNvSpPr txBox="1">
            <a:spLocks/>
          </p:cNvSpPr>
          <p:nvPr/>
        </p:nvSpPr>
        <p:spPr>
          <a:xfrm>
            <a:off x="10079109" y="5913471"/>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Manuel Velez</a:t>
            </a:r>
          </a:p>
          <a:p>
            <a:r>
              <a:rPr lang="en-US" dirty="0"/>
              <a:t>South Representative </a:t>
            </a:r>
          </a:p>
        </p:txBody>
      </p:sp>
      <p:pic>
        <p:nvPicPr>
          <p:cNvPr id="37" name="Picture 36" descr="Silvester Henderson">
            <a:extLst>
              <a:ext uri="{FF2B5EF4-FFF2-40B4-BE49-F238E27FC236}">
                <a16:creationId xmlns:a16="http://schemas.microsoft.com/office/drawing/2014/main" id="{8F71C3E1-B7CC-4070-9E4B-B0218E88F7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784" r="11526" b="67273"/>
          <a:stretch/>
        </p:blipFill>
        <p:spPr>
          <a:xfrm>
            <a:off x="4741683" y="4085494"/>
            <a:ext cx="1305992" cy="1746504"/>
          </a:xfrm>
          <a:prstGeom prst="rect">
            <a:avLst/>
          </a:prstGeom>
        </p:spPr>
      </p:pic>
      <p:sp>
        <p:nvSpPr>
          <p:cNvPr id="38" name="Content Placeholder 2">
            <a:extLst>
              <a:ext uri="{FF2B5EF4-FFF2-40B4-BE49-F238E27FC236}">
                <a16:creationId xmlns:a16="http://schemas.microsoft.com/office/drawing/2014/main" id="{92C1DF51-8DE7-4281-AA1F-3371B6C1E135}"/>
              </a:ext>
            </a:extLst>
          </p:cNvPr>
          <p:cNvSpPr txBox="1">
            <a:spLocks/>
          </p:cNvSpPr>
          <p:nvPr/>
        </p:nvSpPr>
        <p:spPr>
          <a:xfrm>
            <a:off x="4532502" y="58658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Silvester Henderson</a:t>
            </a:r>
          </a:p>
          <a:p>
            <a:r>
              <a:rPr lang="en-US" dirty="0"/>
              <a:t>At-Large Representative </a:t>
            </a:r>
          </a:p>
        </p:txBody>
      </p:sp>
      <p:pic>
        <p:nvPicPr>
          <p:cNvPr id="39" name="Picture 38" descr="Michelle Bean">
            <a:extLst>
              <a:ext uri="{FF2B5EF4-FFF2-40B4-BE49-F238E27FC236}">
                <a16:creationId xmlns:a16="http://schemas.microsoft.com/office/drawing/2014/main" id="{8FC8D914-45BD-408D-94E5-E9BCAE69BCA3}"/>
              </a:ext>
            </a:extLst>
          </p:cNvPr>
          <p:cNvPicPr>
            <a:picLocks noChangeAspect="1"/>
          </p:cNvPicPr>
          <p:nvPr/>
        </p:nvPicPr>
        <p:blipFill>
          <a:blip r:embed="rId12"/>
          <a:stretch>
            <a:fillRect/>
          </a:stretch>
        </p:blipFill>
        <p:spPr>
          <a:xfrm>
            <a:off x="6569185" y="4053552"/>
            <a:ext cx="1228386" cy="1755891"/>
          </a:xfrm>
          <a:prstGeom prst="rect">
            <a:avLst/>
          </a:prstGeom>
        </p:spPr>
      </p:pic>
      <p:sp>
        <p:nvSpPr>
          <p:cNvPr id="40" name="Content Placeholder 2">
            <a:extLst>
              <a:ext uri="{FF2B5EF4-FFF2-40B4-BE49-F238E27FC236}">
                <a16:creationId xmlns:a16="http://schemas.microsoft.com/office/drawing/2014/main" id="{658F2B75-A89B-4F67-AACC-2E4206896422}"/>
              </a:ext>
            </a:extLst>
          </p:cNvPr>
          <p:cNvSpPr txBox="1">
            <a:spLocks/>
          </p:cNvSpPr>
          <p:nvPr/>
        </p:nvSpPr>
        <p:spPr>
          <a:xfrm>
            <a:off x="6321201" y="58984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Michelle Bean</a:t>
            </a:r>
          </a:p>
          <a:p>
            <a:r>
              <a:rPr lang="en-US" dirty="0"/>
              <a:t>At-Large Representative </a:t>
            </a:r>
          </a:p>
        </p:txBody>
      </p:sp>
      <p:pic>
        <p:nvPicPr>
          <p:cNvPr id="42" name="Picture 41" descr="Julie Oliver">
            <a:extLst>
              <a:ext uri="{FF2B5EF4-FFF2-40B4-BE49-F238E27FC236}">
                <a16:creationId xmlns:a16="http://schemas.microsoft.com/office/drawing/2014/main" id="{DA1E2484-87AE-4551-AD62-71D7C7A2AC6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Effect>
                      <a14:saturation sat="0"/>
                    </a14:imgEffect>
                  </a14:imgLayer>
                </a14:imgProps>
              </a:ext>
            </a:extLst>
          </a:blip>
          <a:srcRect r="3336"/>
          <a:stretch/>
        </p:blipFill>
        <p:spPr>
          <a:xfrm>
            <a:off x="1194424" y="1327466"/>
            <a:ext cx="1315375" cy="1746504"/>
          </a:xfrm>
          <a:prstGeom prst="rect">
            <a:avLst/>
          </a:prstGeom>
        </p:spPr>
      </p:pic>
      <p:pic>
        <p:nvPicPr>
          <p:cNvPr id="43" name="Picture 42" descr="Robert Stewart">
            <a:extLst>
              <a:ext uri="{FF2B5EF4-FFF2-40B4-BE49-F238E27FC236}">
                <a16:creationId xmlns:a16="http://schemas.microsoft.com/office/drawing/2014/main" id="{B75A4C32-CE45-4B98-B94D-F6436A77C650}"/>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28378" r="19455"/>
          <a:stretch/>
        </p:blipFill>
        <p:spPr>
          <a:xfrm>
            <a:off x="8324251" y="1278618"/>
            <a:ext cx="1366982" cy="1746504"/>
          </a:xfrm>
          <a:prstGeom prst="rect">
            <a:avLst/>
          </a:prstGeom>
        </p:spPr>
      </p:pic>
    </p:spTree>
    <p:extLst>
      <p:ext uri="{BB962C8B-B14F-4D97-AF65-F5344CB8AC3E}">
        <p14:creationId xmlns:p14="http://schemas.microsoft.com/office/powerpoint/2010/main" val="85299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Krystinne Mica&#10;">
            <a:extLst>
              <a:ext uri="{FF2B5EF4-FFF2-40B4-BE49-F238E27FC236}">
                <a16:creationId xmlns:a16="http://schemas.microsoft.com/office/drawing/2014/main" id="{4A3996DD-73DE-4B0F-A099-3A017C078CEA}"/>
              </a:ext>
            </a:extLst>
          </p:cNvPr>
          <p:cNvPicPr>
            <a:picLocks noChangeAspect="1"/>
          </p:cNvPicPr>
          <p:nvPr/>
        </p:nvPicPr>
        <p:blipFill rotWithShape="1">
          <a:blip r:embed="rId2"/>
          <a:srcRect l="9410" r="9100"/>
          <a:stretch/>
        </p:blipFill>
        <p:spPr>
          <a:xfrm>
            <a:off x="2703306" y="1194701"/>
            <a:ext cx="1504476" cy="2011680"/>
          </a:xfrm>
          <a:prstGeom prst="rect">
            <a:avLst/>
          </a:prstGeom>
        </p:spPr>
      </p:pic>
      <p:sp>
        <p:nvSpPr>
          <p:cNvPr id="36" name="Content Placeholder 2">
            <a:extLst>
              <a:ext uri="{FF2B5EF4-FFF2-40B4-BE49-F238E27FC236}">
                <a16:creationId xmlns:a16="http://schemas.microsoft.com/office/drawing/2014/main" id="{B0B4A62A-DAB9-45F4-AED8-366CC55B4BDB}"/>
              </a:ext>
            </a:extLst>
          </p:cNvPr>
          <p:cNvSpPr txBox="1">
            <a:spLocks/>
          </p:cNvSpPr>
          <p:nvPr/>
        </p:nvSpPr>
        <p:spPr>
          <a:xfrm>
            <a:off x="2596315" y="32695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Krystinne Mica </a:t>
            </a:r>
          </a:p>
          <a:p>
            <a:r>
              <a:rPr lang="en-US" dirty="0"/>
              <a:t>Executive Director</a:t>
            </a:r>
          </a:p>
        </p:txBody>
      </p:sp>
      <p:pic>
        <p:nvPicPr>
          <p:cNvPr id="45" name="Picture 44" descr="Tonya Davis">
            <a:extLst>
              <a:ext uri="{FF2B5EF4-FFF2-40B4-BE49-F238E27FC236}">
                <a16:creationId xmlns:a16="http://schemas.microsoft.com/office/drawing/2014/main" id="{4C0B9920-281B-4643-B046-25F29504B738}"/>
              </a:ext>
            </a:extLst>
          </p:cNvPr>
          <p:cNvPicPr>
            <a:picLocks noChangeAspect="1"/>
          </p:cNvPicPr>
          <p:nvPr/>
        </p:nvPicPr>
        <p:blipFill rotWithShape="1">
          <a:blip r:embed="rId3"/>
          <a:srcRect l="3393" r="4407"/>
          <a:stretch/>
        </p:blipFill>
        <p:spPr>
          <a:xfrm>
            <a:off x="5752888" y="1158346"/>
            <a:ext cx="1504476" cy="2011680"/>
          </a:xfrm>
          <a:prstGeom prst="rect">
            <a:avLst/>
          </a:prstGeom>
        </p:spPr>
      </p:pic>
      <p:pic>
        <p:nvPicPr>
          <p:cNvPr id="46" name="Picture 45" descr="Alice Hammar">
            <a:extLst>
              <a:ext uri="{FF2B5EF4-FFF2-40B4-BE49-F238E27FC236}">
                <a16:creationId xmlns:a16="http://schemas.microsoft.com/office/drawing/2014/main" id="{FD122806-1C86-4535-A58E-9A3F42A455F8}"/>
              </a:ext>
            </a:extLst>
          </p:cNvPr>
          <p:cNvPicPr>
            <a:picLocks noChangeAspect="1"/>
          </p:cNvPicPr>
          <p:nvPr/>
        </p:nvPicPr>
        <p:blipFill>
          <a:blip r:embed="rId4"/>
          <a:stretch>
            <a:fillRect/>
          </a:stretch>
        </p:blipFill>
        <p:spPr>
          <a:xfrm>
            <a:off x="8913725" y="1077078"/>
            <a:ext cx="1508760" cy="2011680"/>
          </a:xfrm>
          <a:prstGeom prst="rect">
            <a:avLst/>
          </a:prstGeom>
        </p:spPr>
      </p:pic>
      <p:pic>
        <p:nvPicPr>
          <p:cNvPr id="51" name="Picture 50" descr="Miguel Rother&#10;">
            <a:extLst>
              <a:ext uri="{FF2B5EF4-FFF2-40B4-BE49-F238E27FC236}">
                <a16:creationId xmlns:a16="http://schemas.microsoft.com/office/drawing/2014/main" id="{F3673835-9BF9-4C2C-B3CA-DD62047BA43E}"/>
              </a:ext>
            </a:extLst>
          </p:cNvPr>
          <p:cNvPicPr>
            <a:picLocks noChangeAspect="1"/>
          </p:cNvPicPr>
          <p:nvPr/>
        </p:nvPicPr>
        <p:blipFill rotWithShape="1">
          <a:blip r:embed="rId5"/>
          <a:srcRect/>
          <a:stretch/>
        </p:blipFill>
        <p:spPr>
          <a:xfrm>
            <a:off x="2663206" y="3943064"/>
            <a:ext cx="1510629" cy="2011680"/>
          </a:xfrm>
          <a:prstGeom prst="rect">
            <a:avLst/>
          </a:prstGeom>
        </p:spPr>
      </p:pic>
      <p:pic>
        <p:nvPicPr>
          <p:cNvPr id="52" name="Picture 51" descr="Jennifer Valencia">
            <a:extLst>
              <a:ext uri="{FF2B5EF4-FFF2-40B4-BE49-F238E27FC236}">
                <a16:creationId xmlns:a16="http://schemas.microsoft.com/office/drawing/2014/main" id="{F4008E36-505E-4884-BE8E-2B59665D0997}"/>
              </a:ext>
            </a:extLst>
          </p:cNvPr>
          <p:cNvPicPr>
            <a:picLocks noChangeAspect="1"/>
          </p:cNvPicPr>
          <p:nvPr/>
        </p:nvPicPr>
        <p:blipFill>
          <a:blip r:embed="rId6"/>
          <a:stretch>
            <a:fillRect/>
          </a:stretch>
        </p:blipFill>
        <p:spPr>
          <a:xfrm>
            <a:off x="8907512" y="3873866"/>
            <a:ext cx="1521184" cy="2011680"/>
          </a:xfrm>
          <a:prstGeom prst="rect">
            <a:avLst/>
          </a:prstGeom>
        </p:spPr>
      </p:pic>
      <p:pic>
        <p:nvPicPr>
          <p:cNvPr id="53" name="Picture 52" descr="April Lonero">
            <a:extLst>
              <a:ext uri="{FF2B5EF4-FFF2-40B4-BE49-F238E27FC236}">
                <a16:creationId xmlns:a16="http://schemas.microsoft.com/office/drawing/2014/main" id="{DC449147-3887-4810-9896-1F65258503C0}"/>
              </a:ext>
            </a:extLst>
          </p:cNvPr>
          <p:cNvPicPr>
            <a:picLocks noChangeAspect="1"/>
          </p:cNvPicPr>
          <p:nvPr/>
        </p:nvPicPr>
        <p:blipFill>
          <a:blip r:embed="rId7"/>
          <a:stretch>
            <a:fillRect/>
          </a:stretch>
        </p:blipFill>
        <p:spPr>
          <a:xfrm>
            <a:off x="5811621" y="3943064"/>
            <a:ext cx="1504921" cy="2011680"/>
          </a:xfrm>
          <a:prstGeom prst="rect">
            <a:avLst/>
          </a:prstGeom>
        </p:spPr>
      </p:pic>
      <p:sp>
        <p:nvSpPr>
          <p:cNvPr id="54" name="Content Placeholder 2">
            <a:extLst>
              <a:ext uri="{FF2B5EF4-FFF2-40B4-BE49-F238E27FC236}">
                <a16:creationId xmlns:a16="http://schemas.microsoft.com/office/drawing/2014/main" id="{24D54A04-A632-48B6-9C49-BA3EB18C11A1}"/>
              </a:ext>
            </a:extLst>
          </p:cNvPr>
          <p:cNvSpPr txBox="1">
            <a:spLocks/>
          </p:cNvSpPr>
          <p:nvPr/>
        </p:nvSpPr>
        <p:spPr>
          <a:xfrm>
            <a:off x="5321509" y="3271318"/>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Tonya Davis </a:t>
            </a:r>
          </a:p>
          <a:p>
            <a:r>
              <a:rPr lang="en-US" dirty="0"/>
              <a:t>Director of Administration </a:t>
            </a:r>
          </a:p>
        </p:txBody>
      </p:sp>
      <p:sp>
        <p:nvSpPr>
          <p:cNvPr id="56" name="Content Placeholder 2">
            <a:extLst>
              <a:ext uri="{FF2B5EF4-FFF2-40B4-BE49-F238E27FC236}">
                <a16:creationId xmlns:a16="http://schemas.microsoft.com/office/drawing/2014/main" id="{0C904787-0ED6-442B-B663-ECCE55CB838E}"/>
              </a:ext>
            </a:extLst>
          </p:cNvPr>
          <p:cNvSpPr txBox="1">
            <a:spLocks/>
          </p:cNvSpPr>
          <p:nvPr/>
        </p:nvSpPr>
        <p:spPr>
          <a:xfrm>
            <a:off x="8708594" y="317002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Alice Hammar </a:t>
            </a:r>
            <a:r>
              <a:rPr lang="en-US" dirty="0"/>
              <a:t>Director of Finance</a:t>
            </a:r>
          </a:p>
        </p:txBody>
      </p:sp>
      <p:sp>
        <p:nvSpPr>
          <p:cNvPr id="57" name="Content Placeholder 2">
            <a:extLst>
              <a:ext uri="{FF2B5EF4-FFF2-40B4-BE49-F238E27FC236}">
                <a16:creationId xmlns:a16="http://schemas.microsoft.com/office/drawing/2014/main" id="{47B4D430-49A0-4410-B05B-AE87D3AED006}"/>
              </a:ext>
            </a:extLst>
          </p:cNvPr>
          <p:cNvSpPr txBox="1">
            <a:spLocks/>
          </p:cNvSpPr>
          <p:nvPr/>
        </p:nvSpPr>
        <p:spPr>
          <a:xfrm>
            <a:off x="2128015" y="6074191"/>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Miguel Rother</a:t>
            </a:r>
            <a:r>
              <a:rPr lang="en-US" dirty="0"/>
              <a:t> </a:t>
            </a:r>
          </a:p>
          <a:p>
            <a:r>
              <a:rPr lang="en-US" dirty="0"/>
              <a:t>Director of Grants &amp; Initiatives </a:t>
            </a:r>
          </a:p>
        </p:txBody>
      </p:sp>
      <p:sp>
        <p:nvSpPr>
          <p:cNvPr id="58" name="Content Placeholder 2">
            <a:extLst>
              <a:ext uri="{FF2B5EF4-FFF2-40B4-BE49-F238E27FC236}">
                <a16:creationId xmlns:a16="http://schemas.microsoft.com/office/drawing/2014/main" id="{9BF9C06C-C7C3-4B3D-8981-AD0A16DDA3F5}"/>
              </a:ext>
            </a:extLst>
          </p:cNvPr>
          <p:cNvSpPr txBox="1">
            <a:spLocks/>
          </p:cNvSpPr>
          <p:nvPr/>
        </p:nvSpPr>
        <p:spPr>
          <a:xfrm>
            <a:off x="5676413" y="6067660"/>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April Lonero </a:t>
            </a:r>
            <a:r>
              <a:rPr lang="en-US" dirty="0"/>
              <a:t>Executive Assistant</a:t>
            </a:r>
          </a:p>
        </p:txBody>
      </p:sp>
      <p:sp>
        <p:nvSpPr>
          <p:cNvPr id="59" name="Content Placeholder 2">
            <a:extLst>
              <a:ext uri="{FF2B5EF4-FFF2-40B4-BE49-F238E27FC236}">
                <a16:creationId xmlns:a16="http://schemas.microsoft.com/office/drawing/2014/main" id="{BE93681B-158A-475B-9C05-D11DD6C3F53C}"/>
              </a:ext>
            </a:extLst>
          </p:cNvPr>
          <p:cNvSpPr txBox="1">
            <a:spLocks/>
          </p:cNvSpPr>
          <p:nvPr/>
        </p:nvSpPr>
        <p:spPr>
          <a:xfrm>
            <a:off x="8666293" y="6011202"/>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Jennifer Valencia</a:t>
            </a:r>
          </a:p>
          <a:p>
            <a:r>
              <a:rPr lang="en-US" dirty="0"/>
              <a:t>Program Manager</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16578" y="312506"/>
            <a:ext cx="10035908" cy="882196"/>
          </a:xfrm>
        </p:spPr>
        <p:txBody>
          <a:bodyPr anchor="ctr"/>
          <a:lstStyle/>
          <a:p>
            <a:pPr algn="ctr"/>
            <a:r>
              <a:rPr lang="en-US" b="1" dirty="0"/>
              <a:t>ASCCC Staff</a:t>
            </a:r>
          </a:p>
        </p:txBody>
      </p:sp>
    </p:spTree>
    <p:extLst>
      <p:ext uri="{BB962C8B-B14F-4D97-AF65-F5344CB8AC3E}">
        <p14:creationId xmlns:p14="http://schemas.microsoft.com/office/powerpoint/2010/main" val="170311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Meuy Rosales&#10;">
            <a:extLst>
              <a:ext uri="{FF2B5EF4-FFF2-40B4-BE49-F238E27FC236}">
                <a16:creationId xmlns:a16="http://schemas.microsoft.com/office/drawing/2014/main" id="{A6779254-FB94-46F2-8B03-4FBA342B4873}"/>
              </a:ext>
            </a:extLst>
          </p:cNvPr>
          <p:cNvPicPr>
            <a:picLocks noChangeAspect="1"/>
          </p:cNvPicPr>
          <p:nvPr/>
        </p:nvPicPr>
        <p:blipFill rotWithShape="1">
          <a:blip r:embed="rId2"/>
          <a:srcRect r="4732"/>
          <a:stretch/>
        </p:blipFill>
        <p:spPr>
          <a:xfrm>
            <a:off x="9714858" y="929222"/>
            <a:ext cx="1494711" cy="2011680"/>
          </a:xfrm>
          <a:prstGeom prst="rect">
            <a:avLst/>
          </a:prstGeom>
        </p:spPr>
      </p:pic>
      <p:pic>
        <p:nvPicPr>
          <p:cNvPr id="44" name="Picture 43" descr="Katie Nash">
            <a:extLst>
              <a:ext uri="{FF2B5EF4-FFF2-40B4-BE49-F238E27FC236}">
                <a16:creationId xmlns:a16="http://schemas.microsoft.com/office/drawing/2014/main" id="{FC278C58-3BAB-47F8-8A5B-226458C689FD}"/>
              </a:ext>
            </a:extLst>
          </p:cNvPr>
          <p:cNvPicPr>
            <a:picLocks noChangeAspect="1"/>
          </p:cNvPicPr>
          <p:nvPr/>
        </p:nvPicPr>
        <p:blipFill rotWithShape="1">
          <a:blip r:embed="rId3"/>
          <a:srcRect l="5311" r="4465"/>
          <a:stretch/>
        </p:blipFill>
        <p:spPr>
          <a:xfrm>
            <a:off x="8419613" y="3764467"/>
            <a:ext cx="1494711" cy="2011680"/>
          </a:xfrm>
          <a:prstGeom prst="rect">
            <a:avLst/>
          </a:prstGeom>
        </p:spPr>
      </p:pic>
      <p:pic>
        <p:nvPicPr>
          <p:cNvPr id="47" name="Picture 46" descr="Megan Trader">
            <a:extLst>
              <a:ext uri="{FF2B5EF4-FFF2-40B4-BE49-F238E27FC236}">
                <a16:creationId xmlns:a16="http://schemas.microsoft.com/office/drawing/2014/main" id="{C27EDB9B-6744-447B-B3B6-A97F566A888F}"/>
              </a:ext>
            </a:extLst>
          </p:cNvPr>
          <p:cNvPicPr>
            <a:picLocks noChangeAspect="1"/>
          </p:cNvPicPr>
          <p:nvPr/>
        </p:nvPicPr>
        <p:blipFill rotWithShape="1">
          <a:blip r:embed="rId4"/>
          <a:srcRect l="1031"/>
          <a:stretch/>
        </p:blipFill>
        <p:spPr>
          <a:xfrm>
            <a:off x="5667711" y="3764467"/>
            <a:ext cx="1494711" cy="2011680"/>
          </a:xfrm>
          <a:prstGeom prst="rect">
            <a:avLst/>
          </a:prstGeom>
        </p:spPr>
      </p:pic>
      <p:pic>
        <p:nvPicPr>
          <p:cNvPr id="48" name="Picture 47" descr="Edie Martinelli">
            <a:extLst>
              <a:ext uri="{FF2B5EF4-FFF2-40B4-BE49-F238E27FC236}">
                <a16:creationId xmlns:a16="http://schemas.microsoft.com/office/drawing/2014/main" id="{CF6E3BF1-EDE5-458D-8001-68D5F9F38B4F}"/>
              </a:ext>
            </a:extLst>
          </p:cNvPr>
          <p:cNvPicPr>
            <a:picLocks noChangeAspect="1"/>
          </p:cNvPicPr>
          <p:nvPr/>
        </p:nvPicPr>
        <p:blipFill rotWithShape="1">
          <a:blip r:embed="rId5"/>
          <a:srcRect l="4283" r="3585"/>
          <a:stretch/>
        </p:blipFill>
        <p:spPr>
          <a:xfrm>
            <a:off x="2707441" y="3822495"/>
            <a:ext cx="1493393" cy="2011680"/>
          </a:xfrm>
          <a:prstGeom prst="rect">
            <a:avLst/>
          </a:prstGeom>
        </p:spPr>
      </p:pic>
      <p:pic>
        <p:nvPicPr>
          <p:cNvPr id="49" name="Picture 48" descr="Kyoko Hatano">
            <a:extLst>
              <a:ext uri="{FF2B5EF4-FFF2-40B4-BE49-F238E27FC236}">
                <a16:creationId xmlns:a16="http://schemas.microsoft.com/office/drawing/2014/main" id="{117C2648-F25D-466B-BE6D-1681F7CBCA9B}"/>
              </a:ext>
            </a:extLst>
          </p:cNvPr>
          <p:cNvPicPr>
            <a:picLocks noChangeAspect="1"/>
          </p:cNvPicPr>
          <p:nvPr/>
        </p:nvPicPr>
        <p:blipFill>
          <a:blip r:embed="rId6"/>
          <a:stretch>
            <a:fillRect/>
          </a:stretch>
        </p:blipFill>
        <p:spPr>
          <a:xfrm>
            <a:off x="1470384" y="939403"/>
            <a:ext cx="1408176" cy="2011680"/>
          </a:xfrm>
          <a:prstGeom prst="rect">
            <a:avLst/>
          </a:prstGeom>
        </p:spPr>
      </p:pic>
      <p:pic>
        <p:nvPicPr>
          <p:cNvPr id="50" name="Picture 49" descr="Veronica Rey">
            <a:extLst>
              <a:ext uri="{FF2B5EF4-FFF2-40B4-BE49-F238E27FC236}">
                <a16:creationId xmlns:a16="http://schemas.microsoft.com/office/drawing/2014/main" id="{126C374B-2401-40E1-9891-2F93B687C4D4}"/>
              </a:ext>
            </a:extLst>
          </p:cNvPr>
          <p:cNvPicPr>
            <a:picLocks noChangeAspect="1"/>
          </p:cNvPicPr>
          <p:nvPr/>
        </p:nvPicPr>
        <p:blipFill>
          <a:blip r:embed="rId7"/>
          <a:stretch>
            <a:fillRect/>
          </a:stretch>
        </p:blipFill>
        <p:spPr>
          <a:xfrm>
            <a:off x="4173805" y="996393"/>
            <a:ext cx="1493906" cy="2011680"/>
          </a:xfrm>
          <a:prstGeom prst="rect">
            <a:avLst/>
          </a:prstGeom>
        </p:spPr>
      </p:pic>
      <p:pic>
        <p:nvPicPr>
          <p:cNvPr id="17" name="Picture 16" descr="Selena Silva&#10;">
            <a:extLst>
              <a:ext uri="{FF2B5EF4-FFF2-40B4-BE49-F238E27FC236}">
                <a16:creationId xmlns:a16="http://schemas.microsoft.com/office/drawing/2014/main" id="{3076ABC1-863A-469B-86A6-B13B03F50751}"/>
              </a:ext>
            </a:extLst>
          </p:cNvPr>
          <p:cNvPicPr>
            <a:picLocks noChangeAspect="1"/>
          </p:cNvPicPr>
          <p:nvPr/>
        </p:nvPicPr>
        <p:blipFill>
          <a:blip r:embed="rId8"/>
          <a:stretch>
            <a:fillRect/>
          </a:stretch>
        </p:blipFill>
        <p:spPr>
          <a:xfrm>
            <a:off x="6913068" y="963408"/>
            <a:ext cx="1506545" cy="2011680"/>
          </a:xfrm>
          <a:prstGeom prst="rect">
            <a:avLst/>
          </a:prstGeom>
        </p:spPr>
      </p:pic>
      <p:sp>
        <p:nvSpPr>
          <p:cNvPr id="60" name="Content Placeholder 2">
            <a:extLst>
              <a:ext uri="{FF2B5EF4-FFF2-40B4-BE49-F238E27FC236}">
                <a16:creationId xmlns:a16="http://schemas.microsoft.com/office/drawing/2014/main" id="{63FEFC1B-7CE2-48FA-9706-4F1A789359DC}"/>
              </a:ext>
            </a:extLst>
          </p:cNvPr>
          <p:cNvSpPr txBox="1">
            <a:spLocks/>
          </p:cNvSpPr>
          <p:nvPr/>
        </p:nvSpPr>
        <p:spPr>
          <a:xfrm>
            <a:off x="1124263" y="3117205"/>
            <a:ext cx="1982528"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Kyoko </a:t>
            </a:r>
            <a:r>
              <a:rPr lang="en-US" b="1" dirty="0" err="1"/>
              <a:t>Hatano</a:t>
            </a:r>
            <a:r>
              <a:rPr lang="en-US" b="1" dirty="0"/>
              <a:t> </a:t>
            </a:r>
            <a:r>
              <a:rPr lang="en-US" dirty="0"/>
              <a:t>Administrative Assistant</a:t>
            </a:r>
          </a:p>
        </p:txBody>
      </p:sp>
      <p:sp>
        <p:nvSpPr>
          <p:cNvPr id="61" name="Rectangle 60">
            <a:extLst>
              <a:ext uri="{FF2B5EF4-FFF2-40B4-BE49-F238E27FC236}">
                <a16:creationId xmlns:a16="http://schemas.microsoft.com/office/drawing/2014/main" id="{D7A1802E-5550-48D9-ADE6-6DF19298224B}"/>
              </a:ext>
            </a:extLst>
          </p:cNvPr>
          <p:cNvSpPr/>
          <p:nvPr/>
        </p:nvSpPr>
        <p:spPr>
          <a:xfrm>
            <a:off x="10238138" y="6011202"/>
            <a:ext cx="1757726" cy="71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E7B7FED1-FA6D-461E-9023-9887ABF4A715}"/>
              </a:ext>
            </a:extLst>
          </p:cNvPr>
          <p:cNvSpPr txBox="1">
            <a:spLocks/>
          </p:cNvSpPr>
          <p:nvPr/>
        </p:nvSpPr>
        <p:spPr>
          <a:xfrm>
            <a:off x="3854676" y="3101730"/>
            <a:ext cx="2056395"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Veronica Rey</a:t>
            </a:r>
            <a:r>
              <a:rPr lang="en-US" dirty="0"/>
              <a:t> Administrative Assistant</a:t>
            </a:r>
          </a:p>
        </p:txBody>
      </p:sp>
      <p:sp>
        <p:nvSpPr>
          <p:cNvPr id="64" name="Content Placeholder 2">
            <a:extLst>
              <a:ext uri="{FF2B5EF4-FFF2-40B4-BE49-F238E27FC236}">
                <a16:creationId xmlns:a16="http://schemas.microsoft.com/office/drawing/2014/main" id="{A7460B54-A66E-45E2-A6CA-5D4FAFD7D25C}"/>
              </a:ext>
            </a:extLst>
          </p:cNvPr>
          <p:cNvSpPr txBox="1">
            <a:spLocks/>
          </p:cNvSpPr>
          <p:nvPr/>
        </p:nvSpPr>
        <p:spPr>
          <a:xfrm>
            <a:off x="6818672" y="308291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Selena Silva </a:t>
            </a:r>
            <a:r>
              <a:rPr lang="en-US" dirty="0"/>
              <a:t>Program Specialist</a:t>
            </a:r>
          </a:p>
        </p:txBody>
      </p:sp>
      <p:sp>
        <p:nvSpPr>
          <p:cNvPr id="65" name="Content Placeholder 2">
            <a:extLst>
              <a:ext uri="{FF2B5EF4-FFF2-40B4-BE49-F238E27FC236}">
                <a16:creationId xmlns:a16="http://schemas.microsoft.com/office/drawing/2014/main" id="{40865D6B-74C8-4EC8-B875-721CC8D76E6C}"/>
              </a:ext>
            </a:extLst>
          </p:cNvPr>
          <p:cNvSpPr txBox="1">
            <a:spLocks/>
          </p:cNvSpPr>
          <p:nvPr/>
        </p:nvSpPr>
        <p:spPr>
          <a:xfrm>
            <a:off x="9614545" y="3082160"/>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Meuy Rosales</a:t>
            </a:r>
          </a:p>
          <a:p>
            <a:r>
              <a:rPr lang="en-US" dirty="0"/>
              <a:t>Accounting Clerk II</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69" name="Content Placeholder 2">
            <a:extLst>
              <a:ext uri="{FF2B5EF4-FFF2-40B4-BE49-F238E27FC236}">
                <a16:creationId xmlns:a16="http://schemas.microsoft.com/office/drawing/2014/main" id="{93CD6C40-2A87-4867-884A-A1AB27F8C990}"/>
              </a:ext>
            </a:extLst>
          </p:cNvPr>
          <p:cNvSpPr txBox="1">
            <a:spLocks/>
          </p:cNvSpPr>
          <p:nvPr/>
        </p:nvSpPr>
        <p:spPr>
          <a:xfrm>
            <a:off x="2606469" y="5988818"/>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Edie Martinelli</a:t>
            </a:r>
            <a:r>
              <a:rPr lang="en-US" dirty="0"/>
              <a:t> Events Manager</a:t>
            </a:r>
          </a:p>
        </p:txBody>
      </p:sp>
      <p:sp>
        <p:nvSpPr>
          <p:cNvPr id="70" name="Content Placeholder 2">
            <a:extLst>
              <a:ext uri="{FF2B5EF4-FFF2-40B4-BE49-F238E27FC236}">
                <a16:creationId xmlns:a16="http://schemas.microsoft.com/office/drawing/2014/main" id="{1AC2B6CA-CD25-4F6A-A1B2-ED427886F3D6}"/>
              </a:ext>
            </a:extLst>
          </p:cNvPr>
          <p:cNvSpPr txBox="1">
            <a:spLocks/>
          </p:cNvSpPr>
          <p:nvPr/>
        </p:nvSpPr>
        <p:spPr>
          <a:xfrm>
            <a:off x="5544248" y="5910054"/>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Megan Trader</a:t>
            </a:r>
            <a:r>
              <a:rPr lang="en-US" dirty="0"/>
              <a:t> Program Coordinator</a:t>
            </a:r>
          </a:p>
        </p:txBody>
      </p:sp>
      <p:sp>
        <p:nvSpPr>
          <p:cNvPr id="71" name="Content Placeholder 2">
            <a:extLst>
              <a:ext uri="{FF2B5EF4-FFF2-40B4-BE49-F238E27FC236}">
                <a16:creationId xmlns:a16="http://schemas.microsoft.com/office/drawing/2014/main" id="{FBC226C3-0BED-455D-9960-F3BF3009A4C8}"/>
              </a:ext>
            </a:extLst>
          </p:cNvPr>
          <p:cNvSpPr txBox="1">
            <a:spLocks/>
          </p:cNvSpPr>
          <p:nvPr/>
        </p:nvSpPr>
        <p:spPr>
          <a:xfrm>
            <a:off x="8419613" y="5917013"/>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Katie Nash</a:t>
            </a:r>
          </a:p>
          <a:p>
            <a:r>
              <a:rPr lang="en-US" dirty="0"/>
              <a:t>Visual Designer</a:t>
            </a:r>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70384" y="166395"/>
            <a:ext cx="10057052" cy="1002837"/>
          </a:xfrm>
        </p:spPr>
        <p:txBody>
          <a:bodyPr anchor="ctr"/>
          <a:lstStyle/>
          <a:p>
            <a:pPr algn="ctr"/>
            <a:r>
              <a:rPr lang="en-US" b="1" dirty="0"/>
              <a:t>ASCCC Staff</a:t>
            </a:r>
          </a:p>
        </p:txBody>
      </p:sp>
    </p:spTree>
    <p:extLst>
      <p:ext uri="{BB962C8B-B14F-4D97-AF65-F5344CB8AC3E}">
        <p14:creationId xmlns:p14="http://schemas.microsoft.com/office/powerpoint/2010/main" val="220828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B457E-A73B-B94D-84B6-DB978CD8B68A}"/>
              </a:ext>
            </a:extLst>
          </p:cNvPr>
          <p:cNvSpPr>
            <a:spLocks noGrp="1"/>
          </p:cNvSpPr>
          <p:nvPr>
            <p:ph type="title"/>
          </p:nvPr>
        </p:nvSpPr>
        <p:spPr/>
        <p:txBody>
          <a:bodyPr/>
          <a:lstStyle/>
          <a:p>
            <a:r>
              <a:rPr lang="en-US" dirty="0"/>
              <a:t>Updates + The ASCCC Areas of Focus</a:t>
            </a:r>
          </a:p>
        </p:txBody>
      </p:sp>
      <p:sp>
        <p:nvSpPr>
          <p:cNvPr id="3" name="Content Placeholder 2">
            <a:extLst>
              <a:ext uri="{FF2B5EF4-FFF2-40B4-BE49-F238E27FC236}">
                <a16:creationId xmlns:a16="http://schemas.microsoft.com/office/drawing/2014/main" id="{D6F2493A-5E26-E640-A819-41D5A1A17260}"/>
              </a:ext>
            </a:extLst>
          </p:cNvPr>
          <p:cNvSpPr>
            <a:spLocks noGrp="1"/>
          </p:cNvSpPr>
          <p:nvPr>
            <p:ph idx="1"/>
          </p:nvPr>
        </p:nvSpPr>
        <p:spPr/>
        <p:txBody>
          <a:bodyPr>
            <a:normAutofit fontScale="85000" lnSpcReduction="20000"/>
          </a:bodyPr>
          <a:lstStyle/>
          <a:p>
            <a:r>
              <a:rPr lang="en-US" dirty="0"/>
              <a:t>Areas of Focus:</a:t>
            </a:r>
          </a:p>
          <a:p>
            <a:pPr marL="342900" indent="-342900">
              <a:buFont typeface="Arial" panose="020B0604020202020204" pitchFamily="34" charset="0"/>
              <a:buChar char="•"/>
            </a:pPr>
            <a:r>
              <a:rPr lang="en-US" dirty="0"/>
              <a:t>Culturally Responsive Curriculum, Student Services, and Student Services</a:t>
            </a:r>
          </a:p>
          <a:p>
            <a:pPr marL="342900" indent="-342900">
              <a:buFont typeface="Arial" panose="020B0604020202020204" pitchFamily="34" charset="0"/>
              <a:buChar char="•"/>
            </a:pPr>
            <a:r>
              <a:rPr lang="en-US" dirty="0"/>
              <a:t>Equity Driven Systems </a:t>
            </a:r>
          </a:p>
          <a:p>
            <a:pPr marL="342900" indent="-342900">
              <a:buFont typeface="Arial" panose="020B0604020202020204" pitchFamily="34" charset="0"/>
              <a:buChar char="•"/>
            </a:pPr>
            <a:r>
              <a:rPr lang="en-US" dirty="0"/>
              <a:t>Integration and Implementation of Guided Pathways</a:t>
            </a:r>
          </a:p>
          <a:p>
            <a:endParaRPr lang="en-US" dirty="0"/>
          </a:p>
          <a:p>
            <a:r>
              <a:rPr lang="en-US" dirty="0"/>
              <a:t>Updates:</a:t>
            </a:r>
          </a:p>
          <a:p>
            <a:pPr marL="342900" indent="-342900">
              <a:buFont typeface="Arial" panose="020B0604020202020204" pitchFamily="34" charset="0"/>
              <a:buChar char="•"/>
            </a:pPr>
            <a:r>
              <a:rPr lang="en-US" dirty="0"/>
              <a:t>Legislative/Budget</a:t>
            </a:r>
          </a:p>
          <a:p>
            <a:pPr marL="342900" indent="-342900">
              <a:buFont typeface="Arial" panose="020B0604020202020204" pitchFamily="34" charset="0"/>
              <a:buChar char="•"/>
            </a:pPr>
            <a:r>
              <a:rPr lang="en-US" dirty="0"/>
              <a:t>OERI and the PDC</a:t>
            </a:r>
          </a:p>
          <a:p>
            <a:pPr marL="342900" indent="-342900">
              <a:buFont typeface="Arial" panose="020B0604020202020204" pitchFamily="34" charset="0"/>
              <a:buChar char="•"/>
            </a:pPr>
            <a:r>
              <a:rPr lang="en-US" dirty="0"/>
              <a:t>Chancellor’s Office </a:t>
            </a:r>
          </a:p>
          <a:p>
            <a:pPr marL="342900" indent="-342900">
              <a:buFont typeface="Arial" panose="020B0604020202020204" pitchFamily="34" charset="0"/>
              <a:buChar char="•"/>
            </a:pPr>
            <a:r>
              <a:rPr lang="en-US" dirty="0"/>
              <a:t>Transfer</a:t>
            </a:r>
          </a:p>
          <a:p>
            <a:endParaRPr lang="en-US" dirty="0"/>
          </a:p>
        </p:txBody>
      </p:sp>
      <p:sp>
        <p:nvSpPr>
          <p:cNvPr id="4" name="Slide Number Placeholder 3">
            <a:extLst>
              <a:ext uri="{FF2B5EF4-FFF2-40B4-BE49-F238E27FC236}">
                <a16:creationId xmlns:a16="http://schemas.microsoft.com/office/drawing/2014/main" id="{43AC0602-391E-7F44-AB90-E2624286BD1D}"/>
              </a:ext>
            </a:extLst>
          </p:cNvPr>
          <p:cNvSpPr>
            <a:spLocks noGrp="1"/>
          </p:cNvSpPr>
          <p:nvPr>
            <p:ph type="sldNum" sz="quarter" idx="14"/>
          </p:nvPr>
        </p:nvSpPr>
        <p:spPr/>
        <p:txBody>
          <a:bodyPr/>
          <a:lstStyle/>
          <a:p>
            <a:fld id="{507A54D3-287C-3948-AA89-E53C9D689F15}" type="slidenum">
              <a:rPr lang="en-US" smtClean="0"/>
              <a:pPr/>
              <a:t>7</a:t>
            </a:fld>
            <a:endParaRPr lang="en-US" dirty="0"/>
          </a:p>
        </p:txBody>
      </p:sp>
    </p:spTree>
    <p:extLst>
      <p:ext uri="{BB962C8B-B14F-4D97-AF65-F5344CB8AC3E}">
        <p14:creationId xmlns:p14="http://schemas.microsoft.com/office/powerpoint/2010/main" val="428121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F4D0-BDE2-C846-A928-C816991CBB8F}"/>
              </a:ext>
            </a:extLst>
          </p:cNvPr>
          <p:cNvSpPr>
            <a:spLocks noGrp="1"/>
          </p:cNvSpPr>
          <p:nvPr>
            <p:ph type="title"/>
          </p:nvPr>
        </p:nvSpPr>
        <p:spPr/>
        <p:txBody>
          <a:bodyPr/>
          <a:lstStyle/>
          <a:p>
            <a:r>
              <a:rPr lang="en-US" dirty="0"/>
              <a:t>Culturally Responsive Curriculum, Student Services, and Student Support </a:t>
            </a:r>
          </a:p>
        </p:txBody>
      </p:sp>
      <p:sp>
        <p:nvSpPr>
          <p:cNvPr id="3" name="Content Placeholder 2">
            <a:extLst>
              <a:ext uri="{FF2B5EF4-FFF2-40B4-BE49-F238E27FC236}">
                <a16:creationId xmlns:a16="http://schemas.microsoft.com/office/drawing/2014/main" id="{4BE25EA3-5662-CE45-94FC-7B6C0B0BA2C0}"/>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Decolonize the language in curriculum </a:t>
            </a:r>
          </a:p>
          <a:p>
            <a:pPr marL="342900" indent="-342900">
              <a:buFont typeface="Arial" panose="020B0604020202020204" pitchFamily="34" charset="0"/>
              <a:buChar char="•"/>
            </a:pPr>
            <a:r>
              <a:rPr lang="en-US" dirty="0"/>
              <a:t>Make materials accessible and low/no-cost </a:t>
            </a:r>
            <a:endParaRPr lang="en-US" dirty="0">
              <a:sym typeface="Symbol" panose="05050102010706020507" pitchFamily="18" charset="2"/>
            </a:endParaRPr>
          </a:p>
          <a:p>
            <a:pPr marL="342900" indent="-342900">
              <a:buFont typeface="Arial" panose="020B0604020202020204" pitchFamily="34" charset="0"/>
              <a:buChar char="•"/>
            </a:pPr>
            <a:r>
              <a:rPr lang="en-US" dirty="0"/>
              <a:t>Include cultural experiences and student life into curriculum </a:t>
            </a:r>
            <a:endParaRPr lang="en-US" dirty="0">
              <a:sym typeface="Symbol" panose="05050102010706020507" pitchFamily="18" charset="2"/>
            </a:endParaRPr>
          </a:p>
          <a:p>
            <a:pPr marL="342900" indent="-342900">
              <a:buFont typeface="Arial" panose="020B0604020202020204" pitchFamily="34" charset="0"/>
              <a:buChar char="•"/>
            </a:pPr>
            <a:r>
              <a:rPr lang="en-US" dirty="0"/>
              <a:t>Be cognizant of the challenges that students face/are facing </a:t>
            </a:r>
            <a:endParaRPr lang="en-US" dirty="0">
              <a:sym typeface="Symbol" panose="05050102010706020507" pitchFamily="18" charset="2"/>
            </a:endParaRPr>
          </a:p>
          <a:p>
            <a:pPr marL="342900" indent="-342900">
              <a:buFont typeface="Arial" panose="020B0604020202020204" pitchFamily="34" charset="0"/>
              <a:buChar char="•"/>
            </a:pPr>
            <a:r>
              <a:rPr lang="en-US" dirty="0"/>
              <a:t>Reach out and communicate/be present with regular contact </a:t>
            </a:r>
            <a:endParaRPr lang="en-US" dirty="0">
              <a:sym typeface="Symbol" panose="05050102010706020507" pitchFamily="18" charset="2"/>
            </a:endParaRPr>
          </a:p>
          <a:p>
            <a:pPr marL="342900" indent="-342900">
              <a:buFont typeface="Arial" panose="020B0604020202020204" pitchFamily="34" charset="0"/>
              <a:buChar char="•"/>
            </a:pPr>
            <a:r>
              <a:rPr lang="en-US" dirty="0"/>
              <a:t>Be aware of implicit bias </a:t>
            </a:r>
            <a:endParaRPr lang="en-US" dirty="0">
              <a:sym typeface="Symbol" panose="05050102010706020507" pitchFamily="18" charset="2"/>
            </a:endParaRPr>
          </a:p>
          <a:p>
            <a:pPr marL="342900" indent="-342900">
              <a:buFont typeface="Arial" panose="020B0604020202020204" pitchFamily="34" charset="0"/>
              <a:buChar char="•"/>
            </a:pPr>
            <a:r>
              <a:rPr lang="en-US" dirty="0"/>
              <a:t>Identify, describe and dismantle structural barriers (racial, socioeconomic) </a:t>
            </a:r>
            <a:endParaRPr lang="en-US" dirty="0">
              <a:sym typeface="Symbol" panose="05050102010706020507" pitchFamily="18" charset="2"/>
            </a:endParaRPr>
          </a:p>
          <a:p>
            <a:pPr marL="342900" indent="-342900">
              <a:buFont typeface="Arial" panose="020B0604020202020204" pitchFamily="34" charset="0"/>
              <a:buChar char="•"/>
            </a:pPr>
            <a:r>
              <a:rPr lang="en-US" dirty="0"/>
              <a:t>Humanize materials and instruction</a:t>
            </a:r>
          </a:p>
          <a:p>
            <a:endParaRPr lang="en-US" dirty="0"/>
          </a:p>
        </p:txBody>
      </p:sp>
      <p:sp>
        <p:nvSpPr>
          <p:cNvPr id="4" name="Slide Number Placeholder 3">
            <a:extLst>
              <a:ext uri="{FF2B5EF4-FFF2-40B4-BE49-F238E27FC236}">
                <a16:creationId xmlns:a16="http://schemas.microsoft.com/office/drawing/2014/main" id="{9157FCDF-81BE-9543-BEF8-7950E0AC6070}"/>
              </a:ext>
            </a:extLst>
          </p:cNvPr>
          <p:cNvSpPr>
            <a:spLocks noGrp="1"/>
          </p:cNvSpPr>
          <p:nvPr>
            <p:ph type="sldNum" sz="quarter" idx="14"/>
          </p:nvPr>
        </p:nvSpPr>
        <p:spPr/>
        <p:txBody>
          <a:bodyPr/>
          <a:lstStyle/>
          <a:p>
            <a:fld id="{507A54D3-287C-3948-AA89-E53C9D689F15}" type="slidenum">
              <a:rPr lang="en-US" smtClean="0"/>
              <a:pPr/>
              <a:t>8</a:t>
            </a:fld>
            <a:endParaRPr lang="en-US" dirty="0"/>
          </a:p>
        </p:txBody>
      </p:sp>
    </p:spTree>
    <p:extLst>
      <p:ext uri="{BB962C8B-B14F-4D97-AF65-F5344CB8AC3E}">
        <p14:creationId xmlns:p14="http://schemas.microsoft.com/office/powerpoint/2010/main" val="192283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B0203-D061-E24D-89BB-D76775331057}"/>
              </a:ext>
            </a:extLst>
          </p:cNvPr>
          <p:cNvSpPr>
            <a:spLocks noGrp="1"/>
          </p:cNvSpPr>
          <p:nvPr>
            <p:ph type="title"/>
          </p:nvPr>
        </p:nvSpPr>
        <p:spPr/>
        <p:txBody>
          <a:bodyPr/>
          <a:lstStyle/>
          <a:p>
            <a:r>
              <a:rPr lang="en-US" dirty="0"/>
              <a:t>Equity Driven Systems </a:t>
            </a:r>
          </a:p>
        </p:txBody>
      </p:sp>
      <p:sp>
        <p:nvSpPr>
          <p:cNvPr id="3" name="Content Placeholder 2">
            <a:extLst>
              <a:ext uri="{FF2B5EF4-FFF2-40B4-BE49-F238E27FC236}">
                <a16:creationId xmlns:a16="http://schemas.microsoft.com/office/drawing/2014/main" id="{0B2DEC2E-EEE4-604D-88BD-D822978F98F2}"/>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sz="2800" dirty="0"/>
              <a:t>Examine all systems within the California Community Colleges </a:t>
            </a:r>
          </a:p>
          <a:p>
            <a:pPr marL="457200" indent="-457200">
              <a:buFont typeface="Arial" panose="020B0604020202020204" pitchFamily="34" charset="0"/>
              <a:buChar char="•"/>
            </a:pPr>
            <a:r>
              <a:rPr lang="en-US" sz="2800" dirty="0"/>
              <a:t>Work with the CCCCO’s Diversity, Equity, and Inclusion Implementation Group</a:t>
            </a:r>
          </a:p>
          <a:p>
            <a:pPr marL="457200" indent="-457200">
              <a:buFont typeface="Arial" panose="020B0604020202020204" pitchFamily="34" charset="0"/>
              <a:buChar char="•"/>
            </a:pPr>
            <a:r>
              <a:rPr lang="en-US" sz="2800" dirty="0"/>
              <a:t>Faculty Leadership and Empowerment Academy (FELA) beginning this year</a:t>
            </a:r>
          </a:p>
          <a:p>
            <a:pPr marL="457200" indent="-457200">
              <a:buFont typeface="Arial" panose="020B0604020202020204" pitchFamily="34" charset="0"/>
              <a:buChar char="•"/>
            </a:pPr>
            <a:r>
              <a:rPr lang="en-US" sz="2800" dirty="0"/>
              <a:t>Chancellor’s Call to Action and ASCCC Call to Action </a:t>
            </a:r>
          </a:p>
          <a:p>
            <a:pPr marL="457200" indent="-457200">
              <a:buFont typeface="Arial" panose="020B0604020202020204" pitchFamily="34" charset="0"/>
              <a:buChar char="•"/>
            </a:pPr>
            <a:r>
              <a:rPr lang="en-US" sz="2800" dirty="0"/>
              <a:t>EEO Advocacy Committee Work with other stakeholder groups to pro-actively seek change including updating the hiring processes manual </a:t>
            </a:r>
          </a:p>
          <a:p>
            <a:endParaRPr lang="en-US" dirty="0"/>
          </a:p>
        </p:txBody>
      </p:sp>
      <p:sp>
        <p:nvSpPr>
          <p:cNvPr id="4" name="Slide Number Placeholder 3">
            <a:extLst>
              <a:ext uri="{FF2B5EF4-FFF2-40B4-BE49-F238E27FC236}">
                <a16:creationId xmlns:a16="http://schemas.microsoft.com/office/drawing/2014/main" id="{6A52C981-AE09-4547-832B-B0212CF0E83C}"/>
              </a:ext>
            </a:extLst>
          </p:cNvPr>
          <p:cNvSpPr>
            <a:spLocks noGrp="1"/>
          </p:cNvSpPr>
          <p:nvPr>
            <p:ph type="sldNum" sz="quarter" idx="14"/>
          </p:nvPr>
        </p:nvSpPr>
        <p:spPr/>
        <p:txBody>
          <a:bodyPr/>
          <a:lstStyle/>
          <a:p>
            <a:fld id="{507A54D3-287C-3948-AA89-E53C9D689F15}" type="slidenum">
              <a:rPr lang="en-US" smtClean="0"/>
              <a:pPr/>
              <a:t>9</a:t>
            </a:fld>
            <a:endParaRPr lang="en-US" dirty="0"/>
          </a:p>
        </p:txBody>
      </p:sp>
    </p:spTree>
    <p:extLst>
      <p:ext uri="{BB962C8B-B14F-4D97-AF65-F5344CB8AC3E}">
        <p14:creationId xmlns:p14="http://schemas.microsoft.com/office/powerpoint/2010/main" val="3699588417"/>
      </p:ext>
    </p:extLst>
  </p:cSld>
  <p:clrMapOvr>
    <a:masterClrMapping/>
  </p:clrMapOvr>
</p:sld>
</file>

<file path=ppt/theme/theme1.xml><?xml version="1.0" encoding="utf-8"?>
<a:theme xmlns:a="http://schemas.openxmlformats.org/drawingml/2006/main" name="ASCCC Curriculum Inst. 2020 Theme">
  <a:themeElements>
    <a:clrScheme name="ASCCC Plenary Fall 2020 2">
      <a:dk1>
        <a:srgbClr val="891146"/>
      </a:dk1>
      <a:lt1>
        <a:srgbClr val="FFFFFF"/>
      </a:lt1>
      <a:dk2>
        <a:srgbClr val="000000"/>
      </a:dk2>
      <a:lt2>
        <a:srgbClr val="FEF2D3"/>
      </a:lt2>
      <a:accent1>
        <a:srgbClr val="182354"/>
      </a:accent1>
      <a:accent2>
        <a:srgbClr val="3F6C0D"/>
      </a:accent2>
      <a:accent3>
        <a:srgbClr val="5A7FC3"/>
      </a:accent3>
      <a:accent4>
        <a:srgbClr val="FFF1DA"/>
      </a:accent4>
      <a:accent5>
        <a:srgbClr val="F17B48"/>
      </a:accent5>
      <a:accent6>
        <a:srgbClr val="1598C5"/>
      </a:accent6>
      <a:hlink>
        <a:srgbClr val="054590"/>
      </a:hlink>
      <a:folHlink>
        <a:srgbClr val="2E6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Plenary 2020" id="{2DCC2755-2EFE-314E-8012-C5E4B81F1F7A}" vid="{3028A045-4CA2-7041-A3C4-6F6C62FEC8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Fall Plenary 2020</Template>
  <TotalTime>8</TotalTime>
  <Words>903</Words>
  <Application>Microsoft Macintosh PowerPoint</Application>
  <PresentationFormat>Widescreen</PresentationFormat>
  <Paragraphs>162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Gill Sans</vt:lpstr>
      <vt:lpstr>Palatino</vt:lpstr>
      <vt:lpstr>Symbol</vt:lpstr>
      <vt:lpstr>ASCCC Curriculum Inst. 2020 Theme</vt:lpstr>
      <vt:lpstr>State of the Senate  Fall Plenary 2020 Dolores Davison, ASCCC President </vt:lpstr>
      <vt:lpstr>This Year’s Plenary Theme </vt:lpstr>
      <vt:lpstr>ASCCC Executive Committee 2020-21</vt:lpstr>
      <vt:lpstr>ASCCC Executive Committee 2020-21</vt:lpstr>
      <vt:lpstr>ASCCC Staff</vt:lpstr>
      <vt:lpstr>ASCCC Staff</vt:lpstr>
      <vt:lpstr>Updates + The ASCCC Areas of Focus</vt:lpstr>
      <vt:lpstr>Culturally Responsive Curriculum, Student Services, and Student Support </vt:lpstr>
      <vt:lpstr>Equity Driven Systems </vt:lpstr>
      <vt:lpstr>Integration and Implementation of Guided Pathways </vt:lpstr>
      <vt:lpstr>Legislative Update </vt:lpstr>
      <vt:lpstr>Budget Update</vt:lpstr>
      <vt:lpstr>Open Educational Resources Initiative </vt:lpstr>
      <vt:lpstr>Professional Development College </vt:lpstr>
      <vt:lpstr>Professional Development College </vt:lpstr>
      <vt:lpstr>Chancellor’s Office </vt:lpstr>
      <vt:lpstr>Transfer and Transfer Pathways</vt:lpstr>
      <vt:lpstr>Upcoming Events </vt:lpstr>
      <vt:lpstr>Our Special Guest Speaker</vt:lpstr>
      <vt:lpstr>Remember…</vt:lpstr>
      <vt:lpstr>And Finally…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Senate  Fall Plenary 2020 Dolores Davison, ASCCC President </dc:title>
  <dc:creator>Krystinne Mica</dc:creator>
  <cp:lastModifiedBy>Dolores Davison</cp:lastModifiedBy>
  <cp:revision>3</cp:revision>
  <dcterms:created xsi:type="dcterms:W3CDTF">2020-11-02T21:08:55Z</dcterms:created>
  <dcterms:modified xsi:type="dcterms:W3CDTF">2020-11-03T23:14:12Z</dcterms:modified>
</cp:coreProperties>
</file>