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60" r:id="rId2"/>
    <p:sldId id="261" r:id="rId3"/>
    <p:sldId id="262" r:id="rId4"/>
    <p:sldId id="264" r:id="rId5"/>
    <p:sldId id="263" r:id="rId6"/>
    <p:sldId id="266" r:id="rId7"/>
    <p:sldId id="268" r:id="rId8"/>
    <p:sldId id="269" r:id="rId9"/>
    <p:sldId id="265" r:id="rId10"/>
    <p:sldId id="270"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AA8EE9"/>
    <a:srgbClr val="3EBFD6"/>
    <a:srgbClr val="EA831C"/>
    <a:srgbClr val="E16C1C"/>
    <a:srgbClr val="674831"/>
    <a:srgbClr val="FFDE62"/>
    <a:srgbClr val="054690"/>
    <a:srgbClr val="D0EA6F"/>
    <a:srgbClr val="D0E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4744"/>
  </p:normalViewPr>
  <p:slideViewPr>
    <p:cSldViewPr snapToGrid="0" snapToObjects="1">
      <p:cViewPr varScale="1">
        <p:scale>
          <a:sx n="41" d="100"/>
          <a:sy n="41" d="100"/>
        </p:scale>
        <p:origin x="128" y="4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62A8E-3209-6746-8509-93E4FFDCE76A}" type="datetimeFigureOut">
              <a:rPr lang="en-US" smtClean="0"/>
              <a:t>11/4/2020</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D69CE0-0121-F64A-8600-2026D3E0A156}" type="slidenum">
              <a:rPr lang="en-US" smtClean="0"/>
              <a:t>‹#›</a:t>
            </a:fld>
            <a:endParaRPr lang="en-US"/>
          </a:p>
        </p:txBody>
      </p:sp>
    </p:spTree>
    <p:extLst>
      <p:ext uri="{BB962C8B-B14F-4D97-AF65-F5344CB8AC3E}">
        <p14:creationId xmlns:p14="http://schemas.microsoft.com/office/powerpoint/2010/main" val="3602540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11646"/>
            <a:ext cx="10547847" cy="1573967"/>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2124222" y="0"/>
            <a:ext cx="10067778" cy="2355163"/>
          </a:xfrm>
          <a:prstGeom prst="rect">
            <a:avLst/>
          </a:prstGeom>
          <a:solidFill>
            <a:schemeClr val="tx1"/>
          </a:solidFill>
          <a:ln>
            <a:noFill/>
          </a:ln>
          <a:effectLst>
            <a:outerShdw blurRad="190500" dist="38100" dir="108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895600" y="403412"/>
            <a:ext cx="8458198" cy="1685768"/>
          </a:xfrm>
        </p:spPr>
        <p:txBody>
          <a:bodyPr anchor="b">
            <a:normAutofit/>
          </a:bodyPr>
          <a:lstStyle>
            <a:lvl1pPr algn="l">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13" name="Slide Number Placeholder 12">
            <a:extLst>
              <a:ext uri="{FF2B5EF4-FFF2-40B4-BE49-F238E27FC236}">
                <a16:creationId xmlns:a16="http://schemas.microsoft.com/office/drawing/2014/main" id="{C3C1541F-F77A-344A-8F9A-D04E1F2A695E}"/>
              </a:ext>
            </a:extLst>
          </p:cNvPr>
          <p:cNvSpPr>
            <a:spLocks noGrp="1"/>
          </p:cNvSpPr>
          <p:nvPr>
            <p:ph type="sldNum" sz="quarter" idx="14"/>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ECF9E8AB-2CC4-DA4F-92B8-926F9ABF7535}"/>
              </a:ext>
            </a:extLst>
          </p:cNvPr>
          <p:cNvPicPr>
            <a:picLocks noChangeAspect="1"/>
          </p:cNvPicPr>
          <p:nvPr userDrawn="1"/>
        </p:nvPicPr>
        <p:blipFill>
          <a:blip r:embed="rId2"/>
          <a:stretch>
            <a:fillRect/>
          </a:stretch>
        </p:blipFill>
        <p:spPr>
          <a:xfrm>
            <a:off x="829994" y="6377118"/>
            <a:ext cx="344357" cy="344357"/>
          </a:xfrm>
          <a:prstGeom prst="rect">
            <a:avLst/>
          </a:prstGeom>
        </p:spPr>
      </p:pic>
      <p:sp>
        <p:nvSpPr>
          <p:cNvPr id="19" name="Footer Placeholder 18">
            <a:extLst>
              <a:ext uri="{FF2B5EF4-FFF2-40B4-BE49-F238E27FC236}">
                <a16:creationId xmlns:a16="http://schemas.microsoft.com/office/drawing/2014/main" id="{D4ECC588-56B2-DB42-87C0-4CEC36E12646}"/>
              </a:ext>
            </a:extLst>
          </p:cNvPr>
          <p:cNvSpPr>
            <a:spLocks noGrp="1"/>
          </p:cNvSpPr>
          <p:nvPr>
            <p:ph type="ftr" sz="quarter" idx="15"/>
          </p:nvPr>
        </p:nvSpPr>
        <p:spPr>
          <a:xfrm>
            <a:off x="1267265" y="6356350"/>
            <a:ext cx="4114800" cy="365125"/>
          </a:xfrm>
          <a:prstGeom prst="rect">
            <a:avLst/>
          </a:prstGeom>
        </p:spPr>
        <p:txBody>
          <a:bodyPr/>
          <a:lstStyle/>
          <a:p>
            <a:r>
              <a:rPr lang="en-US" dirty="0"/>
              <a:t>ASCCC Academic Academy 2020</a:t>
            </a:r>
          </a:p>
        </p:txBody>
      </p:sp>
      <p:pic>
        <p:nvPicPr>
          <p:cNvPr id="5" name="Picture 4">
            <a:extLst>
              <a:ext uri="{FF2B5EF4-FFF2-40B4-BE49-F238E27FC236}">
                <a16:creationId xmlns:a16="http://schemas.microsoft.com/office/drawing/2014/main" id="{7FC2623C-20FC-0641-87CE-02BAED272BBC}"/>
              </a:ext>
            </a:extLst>
          </p:cNvPr>
          <p:cNvPicPr>
            <a:picLocks noChangeAspect="1"/>
          </p:cNvPicPr>
          <p:nvPr userDrawn="1"/>
        </p:nvPicPr>
        <p:blipFill rotWithShape="1">
          <a:blip r:embed="rId3"/>
          <a:srcRect l="22088" t="18379" r="12913" b="15201"/>
          <a:stretch/>
        </p:blipFill>
        <p:spPr>
          <a:xfrm>
            <a:off x="0" y="0"/>
            <a:ext cx="2729345" cy="2355162"/>
          </a:xfrm>
          <a:prstGeom prst="rect">
            <a:avLst/>
          </a:prstGeom>
        </p:spPr>
      </p:pic>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C03789F2-B5BA-4342-BBAE-01208F6266AB}"/>
              </a:ext>
            </a:extLst>
          </p:cNvPr>
          <p:cNvPicPr>
            <a:picLocks noChangeAspect="1"/>
          </p:cNvPicPr>
          <p:nvPr userDrawn="1"/>
        </p:nvPicPr>
        <p:blipFill>
          <a:blip r:embed="rId2"/>
          <a:stretch>
            <a:fillRect/>
          </a:stretch>
        </p:blipFill>
        <p:spPr>
          <a:xfrm>
            <a:off x="1249514" y="6377118"/>
            <a:ext cx="344357" cy="344357"/>
          </a:xfrm>
          <a:prstGeom prst="rect">
            <a:avLst/>
          </a:prstGeom>
        </p:spPr>
      </p:pic>
      <p:sp>
        <p:nvSpPr>
          <p:cNvPr id="13" name="Slide Number Placeholder 12">
            <a:extLst>
              <a:ext uri="{FF2B5EF4-FFF2-40B4-BE49-F238E27FC236}">
                <a16:creationId xmlns:a16="http://schemas.microsoft.com/office/drawing/2014/main" id="{1D9986A6-94AB-3C49-BE66-D8D053402FFE}"/>
              </a:ext>
            </a:extLst>
          </p:cNvPr>
          <p:cNvSpPr>
            <a:spLocks noGrp="1"/>
          </p:cNvSpPr>
          <p:nvPr>
            <p:ph type="sldNum" sz="quarter" idx="11"/>
          </p:nvPr>
        </p:nvSpPr>
        <p:spPr/>
        <p:txBody>
          <a:bodyPr/>
          <a:lstStyle/>
          <a:p>
            <a:fld id="{507A54D3-287C-3948-AA89-E53C9D689F15}" type="slidenum">
              <a:rPr lang="en-US" smtClean="0"/>
              <a:pPr/>
              <a:t>‹#›</a:t>
            </a:fld>
            <a:endParaRPr lang="en-US" dirty="0"/>
          </a:p>
        </p:txBody>
      </p:sp>
      <p:sp>
        <p:nvSpPr>
          <p:cNvPr id="14" name="Footer Placeholder 13">
            <a:extLst>
              <a:ext uri="{FF2B5EF4-FFF2-40B4-BE49-F238E27FC236}">
                <a16:creationId xmlns:a16="http://schemas.microsoft.com/office/drawing/2014/main" id="{C0BA0931-CA5C-9346-8315-830B4D457A29}"/>
              </a:ext>
            </a:extLst>
          </p:cNvPr>
          <p:cNvSpPr>
            <a:spLocks noGrp="1"/>
          </p:cNvSpPr>
          <p:nvPr>
            <p:ph type="ftr" sz="quarter" idx="12"/>
          </p:nvPr>
        </p:nvSpPr>
        <p:spPr>
          <a:xfrm>
            <a:off x="1681518"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252EE1D1-19C3-9843-B029-E2A15BCCD425}"/>
              </a:ext>
            </a:extLst>
          </p:cNvPr>
          <p:cNvSpPr>
            <a:spLocks noGrp="1"/>
          </p:cNvSpPr>
          <p:nvPr>
            <p:ph type="sldNum" sz="quarter" idx="11"/>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5B627BFB-BBF9-F74F-9DF0-4BDAB3D03276}"/>
              </a:ext>
            </a:extLst>
          </p:cNvPr>
          <p:cNvPicPr>
            <a:picLocks noChangeAspect="1"/>
          </p:cNvPicPr>
          <p:nvPr userDrawn="1"/>
        </p:nvPicPr>
        <p:blipFill>
          <a:blip r:embed="rId2"/>
          <a:stretch>
            <a:fillRect/>
          </a:stretch>
        </p:blipFill>
        <p:spPr>
          <a:xfrm>
            <a:off x="1235446" y="6377118"/>
            <a:ext cx="344357" cy="344357"/>
          </a:xfrm>
          <a:prstGeom prst="rect">
            <a:avLst/>
          </a:prstGeom>
        </p:spPr>
      </p:pic>
      <p:sp>
        <p:nvSpPr>
          <p:cNvPr id="12" name="Footer Placeholder 11">
            <a:extLst>
              <a:ext uri="{FF2B5EF4-FFF2-40B4-BE49-F238E27FC236}">
                <a16:creationId xmlns:a16="http://schemas.microsoft.com/office/drawing/2014/main" id="{580CEE03-92C2-7C47-90F8-20F7CFF02343}"/>
              </a:ext>
            </a:extLst>
          </p:cNvPr>
          <p:cNvSpPr>
            <a:spLocks noGrp="1"/>
          </p:cNvSpPr>
          <p:nvPr>
            <p:ph type="ftr" sz="quarter" idx="12"/>
          </p:nvPr>
        </p:nvSpPr>
        <p:spPr>
          <a:xfrm>
            <a:off x="1675228"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15829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a:xfrm>
            <a:off x="10297550" y="6356350"/>
            <a:ext cx="1056249" cy="365125"/>
          </a:xfrm>
          <a:prstGeom prst="rect">
            <a:avLst/>
          </a:prstGeom>
        </p:spPr>
        <p:txBody>
          <a:bodyPr/>
          <a:lstStyle>
            <a:lvl1pPr>
              <a:defRPr>
                <a:solidFill>
                  <a:schemeClr val="tx2">
                    <a:lumMod val="50000"/>
                    <a:lumOff val="50000"/>
                  </a:schemeClr>
                </a:solidFill>
              </a:defRPr>
            </a:lvl1pPr>
          </a:lstStyle>
          <a:p>
            <a:fld id="{492D8F1A-69A8-9242-9469-8400121D240A}" type="slidenum">
              <a:rPr lang="en-US" smtClean="0"/>
              <a:pPr/>
              <a:t>‹#›</a:t>
            </a:fld>
            <a:endParaRPr lang="en-US" dirty="0"/>
          </a:p>
        </p:txBody>
      </p:sp>
      <p:pic>
        <p:nvPicPr>
          <p:cNvPr id="5" name="Picture 4">
            <a:extLst>
              <a:ext uri="{FF2B5EF4-FFF2-40B4-BE49-F238E27FC236}">
                <a16:creationId xmlns:a16="http://schemas.microsoft.com/office/drawing/2014/main" id="{09B34245-A1E2-FF42-AAF4-72E22BA90FBE}"/>
              </a:ext>
            </a:extLst>
          </p:cNvPr>
          <p:cNvPicPr>
            <a:picLocks noChangeAspect="1"/>
          </p:cNvPicPr>
          <p:nvPr userDrawn="1"/>
        </p:nvPicPr>
        <p:blipFill>
          <a:blip r:embed="rId2"/>
          <a:stretch>
            <a:fillRect/>
          </a:stretch>
        </p:blipFill>
        <p:spPr>
          <a:xfrm>
            <a:off x="841947" y="6377118"/>
            <a:ext cx="344357" cy="344357"/>
          </a:xfrm>
          <a:prstGeom prst="rect">
            <a:avLst/>
          </a:prstGeom>
        </p:spPr>
      </p:pic>
      <p:sp>
        <p:nvSpPr>
          <p:cNvPr id="7" name="Footer Placeholder 6">
            <a:extLst>
              <a:ext uri="{FF2B5EF4-FFF2-40B4-BE49-F238E27FC236}">
                <a16:creationId xmlns:a16="http://schemas.microsoft.com/office/drawing/2014/main" id="{DD1C37C2-220E-C64E-AB20-21508B033AD4}"/>
              </a:ext>
            </a:extLst>
          </p:cNvPr>
          <p:cNvSpPr>
            <a:spLocks noGrp="1"/>
          </p:cNvSpPr>
          <p:nvPr>
            <p:ph type="ftr" sz="quarter" idx="13"/>
          </p:nvPr>
        </p:nvSpPr>
        <p:spPr>
          <a:xfrm>
            <a:off x="1309469"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1277650" y="365125"/>
            <a:ext cx="100761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1289154" y="1825625"/>
            <a:ext cx="10064645"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8228" y="6356350"/>
            <a:ext cx="915572" cy="365125"/>
          </a:xfrm>
          <a:prstGeom prst="rect">
            <a:avLst/>
          </a:prstGeom>
        </p:spPr>
        <p:txBody>
          <a:bodyPr vert="horz" lIns="91440" tIns="45720" rIns="0" bIns="45720" rtlCol="0" anchor="ctr"/>
          <a:lstStyle>
            <a:lvl1pPr algn="r">
              <a:defRPr sz="1200">
                <a:solidFill>
                  <a:schemeClr val="tx2">
                    <a:lumMod val="50000"/>
                    <a:lumOff val="50000"/>
                  </a:schemeClr>
                </a:solidFill>
              </a:defRPr>
            </a:lvl1pPr>
          </a:lstStyle>
          <a:p>
            <a:fld id="{507A54D3-287C-3948-AA89-E53C9D689F15}" type="slidenum">
              <a:rPr lang="en-US" smtClean="0"/>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2">
                    <a:lumMod val="50000"/>
                    <a:lumOff val="50000"/>
                  </a:schemeClr>
                </a:solidFill>
              </a:defRPr>
            </a:lvl1pPr>
          </a:lstStyle>
          <a:p>
            <a:r>
              <a:rPr lang="en-US"/>
              <a:t>ASCCC Academic Academy 2020</a:t>
            </a:r>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6" r:id="rId4"/>
    <p:sldLayoutId id="2147483655" r:id="rId5"/>
  </p:sldLayoutIdLst>
  <p:hf hdr="0" dt="0"/>
  <p:txStyles>
    <p:titleStyle>
      <a:lvl1pPr algn="l" defTabSz="914400" rtl="0" eaLnBrk="1" latinLnBrk="0" hangingPunct="1">
        <a:lnSpc>
          <a:spcPct val="90000"/>
        </a:lnSpc>
        <a:spcBef>
          <a:spcPct val="0"/>
        </a:spcBef>
        <a:buNone/>
        <a:defRPr sz="4400" kern="1200">
          <a:solidFill>
            <a:schemeClr val="tx1">
              <a:lumMod val="75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a:xfrm>
            <a:off x="452673" y="5284033"/>
            <a:ext cx="11264185" cy="1573967"/>
          </a:xfrm>
        </p:spPr>
        <p:txBody>
          <a:bodyPr>
            <a:normAutofit fontScale="90000"/>
          </a:bodyPr>
          <a:lstStyle/>
          <a:p>
            <a:r>
              <a:rPr lang="en-US" sz="3600" dirty="0"/>
              <a:t>Hiring Through an Equity Lens: Rethinking Polices and Procedures </a:t>
            </a:r>
            <a:br>
              <a:rPr lang="en-US" sz="3600" dirty="0"/>
            </a:br>
            <a:r>
              <a:rPr lang="en-US" sz="3600" dirty="0"/>
              <a:t>ASCCC Fall 2020 Plenary Virtual Conference</a:t>
            </a:r>
            <a:br>
              <a:rPr lang="en-US" dirty="0"/>
            </a:br>
            <a:r>
              <a:rPr lang="en-US" sz="2200" dirty="0"/>
              <a:t>Thursday, November 5, 2020 4:30p - 5:30p – Breakout</a:t>
            </a:r>
            <a:br>
              <a:rPr lang="en-US" sz="2200" dirty="0"/>
            </a:br>
            <a:endParaRPr lang="en-US" sz="2200" dirty="0"/>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2" y="534155"/>
            <a:ext cx="8458198" cy="866962"/>
          </a:xfrm>
        </p:spPr>
        <p:txBody>
          <a:bodyPr/>
          <a:lstStyle/>
          <a:p>
            <a:pPr algn="ctr"/>
            <a:r>
              <a:rPr lang="en-US" dirty="0"/>
              <a:t>Recommendations </a:t>
            </a:r>
          </a:p>
        </p:txBody>
      </p:sp>
      <p:sp>
        <p:nvSpPr>
          <p:cNvPr id="3" name="Content Placeholder 2"/>
          <p:cNvSpPr>
            <a:spLocks noGrp="1"/>
          </p:cNvSpPr>
          <p:nvPr>
            <p:ph idx="1"/>
          </p:nvPr>
        </p:nvSpPr>
        <p:spPr>
          <a:xfrm>
            <a:off x="1119705" y="2688772"/>
            <a:ext cx="10523806" cy="4285600"/>
          </a:xfrm>
        </p:spPr>
        <p:txBody>
          <a:bodyPr>
            <a:normAutofit/>
          </a:bodyPr>
          <a:lstStyle/>
          <a:p>
            <a:r>
              <a:rPr lang="en-US" sz="1800" dirty="0"/>
              <a:t>1. </a:t>
            </a:r>
            <a:r>
              <a:rPr lang="en-US" sz="1800" b="1" dirty="0"/>
              <a:t>Cluster Hiring-</a:t>
            </a:r>
            <a:r>
              <a:rPr lang="en-US" sz="1800" dirty="0"/>
              <a:t>-Anti-racist institutions practice cluster hiring, where they hire multiple faculty of color at once, so feelings of isolation are not so prevalent (Guenter-Schlesinger and Ojikutu, 2016).</a:t>
            </a:r>
          </a:p>
          <a:p>
            <a:r>
              <a:rPr lang="en-US" sz="1800" dirty="0"/>
              <a:t>2</a:t>
            </a:r>
            <a:r>
              <a:rPr lang="en-US" sz="1800" b="1" dirty="0"/>
              <a:t>. Intentional Recruitment-</a:t>
            </a:r>
            <a:r>
              <a:rPr lang="en-US" sz="1800" dirty="0"/>
              <a:t>-Diversifying pipelines by advertising positions in diverse magazines or posting advertisements with diverse organizations, as well as diversifying adjunct/part-time faculty pools.</a:t>
            </a:r>
          </a:p>
          <a:p>
            <a:r>
              <a:rPr lang="en-US" sz="1800" dirty="0"/>
              <a:t>3. </a:t>
            </a:r>
            <a:r>
              <a:rPr lang="en-US" sz="1800" b="1" dirty="0"/>
              <a:t>Post Hiring Autopsy-</a:t>
            </a:r>
            <a:r>
              <a:rPr lang="en-US" sz="1800" dirty="0"/>
              <a:t>-Equity-minded institutions follow up on a holistic model by conducting a post-hiring report on the number of candidates who applied, those who were invited to an interview, and those who were forwarded as finalists.</a:t>
            </a:r>
          </a:p>
          <a:p>
            <a:r>
              <a:rPr lang="en-US" sz="1800" dirty="0"/>
              <a:t>4. </a:t>
            </a:r>
            <a:r>
              <a:rPr lang="en-US" sz="1800" b="1" dirty="0"/>
              <a:t>Mentorship</a:t>
            </a:r>
            <a:r>
              <a:rPr lang="en-US" sz="1800" dirty="0"/>
              <a:t>-- Mentorship is critical for the professional development of any college faculty; however, due to scarcity of faculty of color, it is more salient to their success to support them with intentional mentorship, which can come from white faculty as well, as research confirms that it is a common myth that only faculty of color can effectively mentor faculty of color (Brown, Davis, and McClendon, 1999).</a:t>
            </a:r>
          </a:p>
          <a:p>
            <a:endParaRPr lang="en-US" sz="1800" dirty="0"/>
          </a:p>
        </p:txBody>
      </p:sp>
      <p:sp>
        <p:nvSpPr>
          <p:cNvPr id="4" name="Slide Number Placeholder 3"/>
          <p:cNvSpPr>
            <a:spLocks noGrp="1"/>
          </p:cNvSpPr>
          <p:nvPr>
            <p:ph type="sldNum" sz="quarter" idx="14"/>
          </p:nvPr>
        </p:nvSpPr>
        <p:spPr/>
        <p:txBody>
          <a:bodyPr/>
          <a:lstStyle/>
          <a:p>
            <a:fld id="{507A54D3-287C-3948-AA89-E53C9D689F15}" type="slidenum">
              <a:rPr lang="en-US" smtClean="0"/>
              <a:pPr/>
              <a:t>10</a:t>
            </a:fld>
            <a:endParaRPr lang="en-US" dirty="0"/>
          </a:p>
        </p:txBody>
      </p:sp>
      <p:sp>
        <p:nvSpPr>
          <p:cNvPr id="5" name="Footer Placeholder 4"/>
          <p:cNvSpPr>
            <a:spLocks noGrp="1"/>
          </p:cNvSpPr>
          <p:nvPr>
            <p:ph type="ftr" sz="quarter" idx="15"/>
          </p:nvPr>
        </p:nvSpPr>
        <p:spPr/>
        <p:txBody>
          <a:bodyPr/>
          <a:lstStyle/>
          <a:p>
            <a:r>
              <a:rPr lang="en-US" dirty="0"/>
              <a:t>ASCCC Academic Academy 2020</a:t>
            </a:r>
          </a:p>
        </p:txBody>
      </p:sp>
    </p:spTree>
    <p:extLst>
      <p:ext uri="{BB962C8B-B14F-4D97-AF65-F5344CB8AC3E}">
        <p14:creationId xmlns:p14="http://schemas.microsoft.com/office/powerpoint/2010/main" val="303960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408" y="720835"/>
            <a:ext cx="8458198" cy="912230"/>
          </a:xfrm>
        </p:spPr>
        <p:txBody>
          <a:bodyPr>
            <a:normAutofit/>
          </a:bodyPr>
          <a:lstStyle/>
          <a:p>
            <a:r>
              <a:rPr lang="en-US" sz="4800" dirty="0"/>
              <a:t>Thank You for Participating!</a:t>
            </a:r>
          </a:p>
        </p:txBody>
      </p:sp>
      <p:sp>
        <p:nvSpPr>
          <p:cNvPr id="3" name="Content Placeholder 2"/>
          <p:cNvSpPr>
            <a:spLocks noGrp="1"/>
          </p:cNvSpPr>
          <p:nvPr>
            <p:ph idx="1"/>
          </p:nvPr>
        </p:nvSpPr>
        <p:spPr/>
        <p:txBody>
          <a:bodyPr/>
          <a:lstStyle/>
          <a:p>
            <a:endParaRPr lang="en-US" dirty="0"/>
          </a:p>
          <a:p>
            <a:endParaRPr lang="en-US" dirty="0"/>
          </a:p>
        </p:txBody>
      </p:sp>
      <p:sp>
        <p:nvSpPr>
          <p:cNvPr id="4" name="Slide Number Placeholder 3"/>
          <p:cNvSpPr>
            <a:spLocks noGrp="1"/>
          </p:cNvSpPr>
          <p:nvPr>
            <p:ph type="sldNum" sz="quarter" idx="14"/>
          </p:nvPr>
        </p:nvSpPr>
        <p:spPr/>
        <p:txBody>
          <a:bodyPr/>
          <a:lstStyle/>
          <a:p>
            <a:fld id="{507A54D3-287C-3948-AA89-E53C9D689F15}" type="slidenum">
              <a:rPr lang="en-US" smtClean="0"/>
              <a:pPr/>
              <a:t>11</a:t>
            </a:fld>
            <a:endParaRPr lang="en-US" dirty="0"/>
          </a:p>
        </p:txBody>
      </p:sp>
      <p:sp>
        <p:nvSpPr>
          <p:cNvPr id="5" name="Footer Placeholder 4"/>
          <p:cNvSpPr>
            <a:spLocks noGrp="1"/>
          </p:cNvSpPr>
          <p:nvPr>
            <p:ph type="ftr" sz="quarter" idx="15"/>
          </p:nvPr>
        </p:nvSpPr>
        <p:spPr/>
        <p:txBody>
          <a:bodyPr/>
          <a:lstStyle/>
          <a:p>
            <a:r>
              <a:rPr lang="en-US"/>
              <a:t>ASCCC Academic Academy 2020</a:t>
            </a:r>
            <a:endParaRPr lang="en-US" dirty="0"/>
          </a:p>
        </p:txBody>
      </p:sp>
    </p:spTree>
    <p:extLst>
      <p:ext uri="{BB962C8B-B14F-4D97-AF65-F5344CB8AC3E}">
        <p14:creationId xmlns:p14="http://schemas.microsoft.com/office/powerpoint/2010/main" val="96028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Description</a:t>
            </a:r>
            <a:br>
              <a:rPr lang="en-US" dirty="0"/>
            </a:br>
            <a:endParaRPr lang="en-US" dirty="0"/>
          </a:p>
        </p:txBody>
      </p:sp>
      <p:sp>
        <p:nvSpPr>
          <p:cNvPr id="3" name="Content Placeholder 2"/>
          <p:cNvSpPr>
            <a:spLocks noGrp="1"/>
          </p:cNvSpPr>
          <p:nvPr>
            <p:ph idx="1"/>
          </p:nvPr>
        </p:nvSpPr>
        <p:spPr>
          <a:xfrm>
            <a:off x="829992" y="2888905"/>
            <a:ext cx="10523806" cy="3569419"/>
          </a:xfrm>
        </p:spPr>
        <p:txBody>
          <a:bodyPr/>
          <a:lstStyle/>
          <a:p>
            <a:r>
              <a:rPr lang="en-US" dirty="0"/>
              <a:t>As colleges engage in the hiring of new faculty and staff, the use of an equity lens in hiring practices and procedures is essential.  As a team of leaders we will share strategies on what kinds of practices and processes can be used to ensure that hiring committees are engaged in the work of equity, diversity, and inclusion. During this interactive session we will examine some of the best practices from the Chancellor’s Office EEO Hiring Guide, as well as provide a framework for practitioners to bring back to their campuses and districts for systematic approaches to diversity, equity and inclusion.</a:t>
            </a:r>
          </a:p>
        </p:txBody>
      </p:sp>
      <p:sp>
        <p:nvSpPr>
          <p:cNvPr id="4" name="Slide Number Placeholder 3"/>
          <p:cNvSpPr>
            <a:spLocks noGrp="1"/>
          </p:cNvSpPr>
          <p:nvPr>
            <p:ph type="sldNum" sz="quarter" idx="14"/>
          </p:nvPr>
        </p:nvSpPr>
        <p:spPr/>
        <p:txBody>
          <a:bodyPr/>
          <a:lstStyle/>
          <a:p>
            <a:fld id="{507A54D3-287C-3948-AA89-E53C9D689F15}" type="slidenum">
              <a:rPr lang="en-US" smtClean="0"/>
              <a:pPr/>
              <a:t>2</a:t>
            </a:fld>
            <a:endParaRPr lang="en-US" dirty="0"/>
          </a:p>
        </p:txBody>
      </p:sp>
      <p:sp>
        <p:nvSpPr>
          <p:cNvPr id="5" name="Footer Placeholder 4"/>
          <p:cNvSpPr>
            <a:spLocks noGrp="1"/>
          </p:cNvSpPr>
          <p:nvPr>
            <p:ph type="ftr" sz="quarter" idx="15"/>
          </p:nvPr>
        </p:nvSpPr>
        <p:spPr/>
        <p:txBody>
          <a:bodyPr/>
          <a:lstStyle/>
          <a:p>
            <a:r>
              <a:rPr lang="en-US"/>
              <a:t>ASCCC Academic Academy 2020</a:t>
            </a:r>
            <a:endParaRPr lang="en-US" dirty="0"/>
          </a:p>
        </p:txBody>
      </p:sp>
    </p:spTree>
    <p:extLst>
      <p:ext uri="{BB962C8B-B14F-4D97-AF65-F5344CB8AC3E}">
        <p14:creationId xmlns:p14="http://schemas.microsoft.com/office/powerpoint/2010/main" val="167737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9194" y="-94529"/>
            <a:ext cx="8458198" cy="1685768"/>
          </a:xfrm>
        </p:spPr>
        <p:txBody>
          <a:bodyPr>
            <a:normAutofit/>
          </a:bodyPr>
          <a:lstStyle/>
          <a:p>
            <a:r>
              <a:rPr lang="en-US" sz="4800" dirty="0"/>
              <a:t>Introductions</a:t>
            </a:r>
          </a:p>
        </p:txBody>
      </p:sp>
      <p:sp>
        <p:nvSpPr>
          <p:cNvPr id="3" name="Content Placeholder 2"/>
          <p:cNvSpPr>
            <a:spLocks noGrp="1"/>
          </p:cNvSpPr>
          <p:nvPr>
            <p:ph idx="1"/>
          </p:nvPr>
        </p:nvSpPr>
        <p:spPr>
          <a:xfrm>
            <a:off x="1155918" y="3442616"/>
            <a:ext cx="10523806" cy="3569419"/>
          </a:xfrm>
        </p:spPr>
        <p:txBody>
          <a:bodyPr/>
          <a:lstStyle/>
          <a:p>
            <a:r>
              <a:rPr lang="en-US" dirty="0"/>
              <a:t>Dr. LaTonya Parker, ASCCC Area D Representative</a:t>
            </a:r>
          </a:p>
          <a:p>
            <a:r>
              <a:rPr lang="en-US" dirty="0"/>
              <a:t>Dr. Abdimalik Buul Transfer Center Director, Assistant Professor/ Counselor</a:t>
            </a:r>
          </a:p>
          <a:p>
            <a:r>
              <a:rPr lang="en-US" dirty="0"/>
              <a:t>San Diego City College</a:t>
            </a:r>
          </a:p>
          <a:p>
            <a:r>
              <a:rPr lang="en-US" dirty="0"/>
              <a:t>Jamar London Professor-Mathematics, Santa Monica College</a:t>
            </a:r>
          </a:p>
          <a:p>
            <a:endParaRPr lang="en-US" dirty="0"/>
          </a:p>
          <a:p>
            <a:endParaRPr lang="en-US" dirty="0"/>
          </a:p>
        </p:txBody>
      </p:sp>
      <p:sp>
        <p:nvSpPr>
          <p:cNvPr id="4" name="Slide Number Placeholder 3"/>
          <p:cNvSpPr>
            <a:spLocks noGrp="1"/>
          </p:cNvSpPr>
          <p:nvPr>
            <p:ph type="sldNum" sz="quarter" idx="14"/>
          </p:nvPr>
        </p:nvSpPr>
        <p:spPr/>
        <p:txBody>
          <a:bodyPr/>
          <a:lstStyle/>
          <a:p>
            <a:fld id="{507A54D3-287C-3948-AA89-E53C9D689F15}" type="slidenum">
              <a:rPr lang="en-US" smtClean="0"/>
              <a:pPr/>
              <a:t>3</a:t>
            </a:fld>
            <a:endParaRPr lang="en-US" dirty="0"/>
          </a:p>
        </p:txBody>
      </p:sp>
      <p:sp>
        <p:nvSpPr>
          <p:cNvPr id="5" name="Footer Placeholder 4"/>
          <p:cNvSpPr>
            <a:spLocks noGrp="1"/>
          </p:cNvSpPr>
          <p:nvPr>
            <p:ph type="ftr" sz="quarter" idx="15"/>
          </p:nvPr>
        </p:nvSpPr>
        <p:spPr/>
        <p:txBody>
          <a:bodyPr/>
          <a:lstStyle/>
          <a:p>
            <a:r>
              <a:rPr lang="en-US"/>
              <a:t>ASCCC Academic Academy 2020</a:t>
            </a:r>
            <a:endParaRPr lang="en-US" dirty="0"/>
          </a:p>
        </p:txBody>
      </p:sp>
    </p:spTree>
    <p:extLst>
      <p:ext uri="{BB962C8B-B14F-4D97-AF65-F5344CB8AC3E}">
        <p14:creationId xmlns:p14="http://schemas.microsoft.com/office/powerpoint/2010/main" val="2501438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8458198" cy="1685768"/>
          </a:xfrm>
        </p:spPr>
        <p:txBody>
          <a:bodyPr/>
          <a:lstStyle/>
          <a:p>
            <a:r>
              <a:rPr lang="en-US" dirty="0"/>
              <a:t>Hiring Process for a STEM department @ Friendly College </a:t>
            </a:r>
          </a:p>
        </p:txBody>
      </p:sp>
      <p:sp>
        <p:nvSpPr>
          <p:cNvPr id="3" name="Content Placeholder 2"/>
          <p:cNvSpPr>
            <a:spLocks noGrp="1"/>
          </p:cNvSpPr>
          <p:nvPr>
            <p:ph idx="1"/>
          </p:nvPr>
        </p:nvSpPr>
        <p:spPr/>
        <p:txBody>
          <a:bodyPr>
            <a:normAutofit fontScale="92500" lnSpcReduction="10000"/>
          </a:bodyPr>
          <a:lstStyle/>
          <a:p>
            <a:r>
              <a:rPr lang="en-US" dirty="0"/>
              <a:t>Step 1 – Department and HR develop a job announcement</a:t>
            </a:r>
          </a:p>
          <a:p>
            <a:r>
              <a:rPr lang="en-US" dirty="0"/>
              <a:t>Step 2 – Department and HR decide upon marketing and recruitment strategy</a:t>
            </a:r>
          </a:p>
          <a:p>
            <a:r>
              <a:rPr lang="en-US" dirty="0"/>
              <a:t>Step 3 – A diverse Selection Committee (SC) is formed.  Input is given from  </a:t>
            </a:r>
          </a:p>
          <a:p>
            <a:r>
              <a:rPr lang="en-US" dirty="0"/>
              <a:t>              Department, Academic Senate, and Administration.  During this period the </a:t>
            </a:r>
          </a:p>
          <a:p>
            <a:r>
              <a:rPr lang="en-US" dirty="0"/>
              <a:t>              job announcement is officially posted.</a:t>
            </a:r>
          </a:p>
          <a:p>
            <a:r>
              <a:rPr lang="en-US" dirty="0"/>
              <a:t>Step 4 – The SC meets and decides upon interview structure and questions.</a:t>
            </a:r>
          </a:p>
          <a:p>
            <a:pPr marL="1028700" lvl="1" indent="-342900"/>
            <a:r>
              <a:rPr lang="en-US" dirty="0"/>
              <a:t>Demo Lecture on SC selected topic</a:t>
            </a:r>
          </a:p>
          <a:p>
            <a:pPr marL="1028700" lvl="1" indent="-342900"/>
            <a:r>
              <a:rPr lang="en-US" dirty="0"/>
              <a:t>On the spot content questions</a:t>
            </a:r>
          </a:p>
          <a:p>
            <a:pPr marL="1028700" lvl="1" indent="-342900"/>
            <a:r>
              <a:rPr lang="en-US" dirty="0"/>
              <a:t>General interview questions</a:t>
            </a:r>
          </a:p>
          <a:p>
            <a:endParaRPr lang="en-US" dirty="0"/>
          </a:p>
        </p:txBody>
      </p:sp>
      <p:sp>
        <p:nvSpPr>
          <p:cNvPr id="4" name="Slide Number Placeholder 3"/>
          <p:cNvSpPr>
            <a:spLocks noGrp="1"/>
          </p:cNvSpPr>
          <p:nvPr>
            <p:ph type="sldNum" sz="quarter" idx="14"/>
          </p:nvPr>
        </p:nvSpPr>
        <p:spPr/>
        <p:txBody>
          <a:bodyPr/>
          <a:lstStyle/>
          <a:p>
            <a:fld id="{507A54D3-287C-3948-AA89-E53C9D689F15}" type="slidenum">
              <a:rPr lang="en-US" smtClean="0"/>
              <a:pPr/>
              <a:t>4</a:t>
            </a:fld>
            <a:endParaRPr lang="en-US" dirty="0"/>
          </a:p>
        </p:txBody>
      </p:sp>
      <p:sp>
        <p:nvSpPr>
          <p:cNvPr id="5" name="Footer Placeholder 4"/>
          <p:cNvSpPr>
            <a:spLocks noGrp="1"/>
          </p:cNvSpPr>
          <p:nvPr>
            <p:ph type="ftr" sz="quarter" idx="15"/>
          </p:nvPr>
        </p:nvSpPr>
        <p:spPr/>
        <p:txBody>
          <a:bodyPr/>
          <a:lstStyle/>
          <a:p>
            <a:r>
              <a:rPr lang="en-US" dirty="0"/>
              <a:t>ASCCC Academic Academy 2020</a:t>
            </a:r>
          </a:p>
        </p:txBody>
      </p:sp>
    </p:spTree>
    <p:extLst>
      <p:ext uri="{BB962C8B-B14F-4D97-AF65-F5344CB8AC3E}">
        <p14:creationId xmlns:p14="http://schemas.microsoft.com/office/powerpoint/2010/main" val="133284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8458198" cy="1685768"/>
          </a:xfrm>
        </p:spPr>
        <p:txBody>
          <a:bodyPr/>
          <a:lstStyle/>
          <a:p>
            <a:r>
              <a:rPr lang="en-US" dirty="0"/>
              <a:t>Hiring Process for a STEM department @ Friendly College </a:t>
            </a:r>
          </a:p>
        </p:txBody>
      </p:sp>
      <p:sp>
        <p:nvSpPr>
          <p:cNvPr id="3" name="Content Placeholder 2"/>
          <p:cNvSpPr>
            <a:spLocks noGrp="1"/>
          </p:cNvSpPr>
          <p:nvPr>
            <p:ph idx="1"/>
          </p:nvPr>
        </p:nvSpPr>
        <p:spPr>
          <a:xfrm>
            <a:off x="885067" y="3152056"/>
            <a:ext cx="10523806" cy="3569419"/>
          </a:xfrm>
        </p:spPr>
        <p:txBody>
          <a:bodyPr/>
          <a:lstStyle/>
          <a:p>
            <a:r>
              <a:rPr lang="en-US" dirty="0"/>
              <a:t>Step 5 – SC reviews applications and selects applicants to move forward to an in-person interview</a:t>
            </a:r>
          </a:p>
          <a:p>
            <a:r>
              <a:rPr lang="en-US" dirty="0"/>
              <a:t>Step 6 – Interview take place and SC selects candidates to move forward to a final presidents interview</a:t>
            </a:r>
          </a:p>
          <a:p>
            <a:r>
              <a:rPr lang="en-US" dirty="0"/>
              <a:t>Step 7 – Presidents interview and final decisions are made to fill the position</a:t>
            </a:r>
          </a:p>
          <a:p>
            <a:endParaRPr lang="en-US" dirty="0"/>
          </a:p>
        </p:txBody>
      </p:sp>
      <p:sp>
        <p:nvSpPr>
          <p:cNvPr id="4" name="Slide Number Placeholder 3"/>
          <p:cNvSpPr>
            <a:spLocks noGrp="1"/>
          </p:cNvSpPr>
          <p:nvPr>
            <p:ph type="sldNum" sz="quarter" idx="14"/>
          </p:nvPr>
        </p:nvSpPr>
        <p:spPr/>
        <p:txBody>
          <a:bodyPr/>
          <a:lstStyle/>
          <a:p>
            <a:fld id="{507A54D3-287C-3948-AA89-E53C9D689F15}" type="slidenum">
              <a:rPr lang="en-US" smtClean="0"/>
              <a:pPr/>
              <a:t>5</a:t>
            </a:fld>
            <a:endParaRPr lang="en-US" dirty="0"/>
          </a:p>
        </p:txBody>
      </p:sp>
      <p:sp>
        <p:nvSpPr>
          <p:cNvPr id="5" name="Footer Placeholder 4"/>
          <p:cNvSpPr>
            <a:spLocks noGrp="1"/>
          </p:cNvSpPr>
          <p:nvPr>
            <p:ph type="ftr" sz="quarter" idx="15"/>
          </p:nvPr>
        </p:nvSpPr>
        <p:spPr/>
        <p:txBody>
          <a:bodyPr/>
          <a:lstStyle/>
          <a:p>
            <a:r>
              <a:rPr lang="en-US"/>
              <a:t>ASCCC Academic Academy 2020</a:t>
            </a:r>
            <a:endParaRPr lang="en-US" dirty="0"/>
          </a:p>
        </p:txBody>
      </p:sp>
    </p:spTree>
    <p:extLst>
      <p:ext uri="{BB962C8B-B14F-4D97-AF65-F5344CB8AC3E}">
        <p14:creationId xmlns:p14="http://schemas.microsoft.com/office/powerpoint/2010/main" val="403027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77650" y="226337"/>
            <a:ext cx="10076150" cy="1041148"/>
          </a:xfrm>
        </p:spPr>
        <p:txBody>
          <a:bodyPr/>
          <a:lstStyle/>
          <a:p>
            <a:r>
              <a:rPr lang="en-US" dirty="0"/>
              <a:t>Friendly College Hiring Scenario</a:t>
            </a:r>
          </a:p>
        </p:txBody>
      </p:sp>
      <p:sp>
        <p:nvSpPr>
          <p:cNvPr id="4" name="Slide Number Placeholder 3"/>
          <p:cNvSpPr>
            <a:spLocks noGrp="1"/>
          </p:cNvSpPr>
          <p:nvPr>
            <p:ph type="sldNum" sz="quarter" idx="11"/>
          </p:nvPr>
        </p:nvSpPr>
        <p:spPr/>
        <p:txBody>
          <a:bodyPr/>
          <a:lstStyle/>
          <a:p>
            <a:fld id="{507A54D3-287C-3948-AA89-E53C9D689F15}" type="slidenum">
              <a:rPr lang="en-US" smtClean="0"/>
              <a:pPr/>
              <a:t>6</a:t>
            </a:fld>
            <a:endParaRPr lang="en-US" dirty="0"/>
          </a:p>
        </p:txBody>
      </p:sp>
      <p:sp>
        <p:nvSpPr>
          <p:cNvPr id="5" name="Footer Placeholder 4"/>
          <p:cNvSpPr>
            <a:spLocks noGrp="1"/>
          </p:cNvSpPr>
          <p:nvPr>
            <p:ph type="ftr" sz="quarter" idx="12"/>
          </p:nvPr>
        </p:nvSpPr>
        <p:spPr/>
        <p:txBody>
          <a:bodyPr/>
          <a:lstStyle/>
          <a:p>
            <a:r>
              <a:rPr lang="en-US"/>
              <a:t>ASCCC Academic Academy 2020</a:t>
            </a:r>
            <a:endParaRPr lang="en-US" dirty="0"/>
          </a:p>
        </p:txBody>
      </p:sp>
      <p:sp>
        <p:nvSpPr>
          <p:cNvPr id="2" name="Rectangle 1"/>
          <p:cNvSpPr/>
          <p:nvPr/>
        </p:nvSpPr>
        <p:spPr>
          <a:xfrm>
            <a:off x="1222973" y="1267485"/>
            <a:ext cx="10130827" cy="5078313"/>
          </a:xfrm>
          <a:prstGeom prst="rect">
            <a:avLst/>
          </a:prstGeom>
        </p:spPr>
        <p:txBody>
          <a:bodyPr wrap="square">
            <a:spAutoFit/>
          </a:bodyPr>
          <a:lstStyle/>
          <a:p>
            <a:r>
              <a:rPr lang="en-US" dirty="0">
                <a:solidFill>
                  <a:schemeClr val="tx2"/>
                </a:solidFill>
              </a:rPr>
              <a:t>Department STEM at a Friendly College has 10 faculty: nine men and one woman. The department was recently provided a new tenure-track assistant professor position, and it conducted a national search to fill it. Following a careful review of more than 50 applications, the search committee members, in consultation with the other department faculty, identified six candidates for interview. Each of the six had two years of post-doctoral experience and good scholarly records.</a:t>
            </a:r>
          </a:p>
          <a:p>
            <a:endParaRPr lang="en-US" dirty="0">
              <a:solidFill>
                <a:schemeClr val="tx2"/>
              </a:solidFill>
            </a:endParaRPr>
          </a:p>
          <a:p>
            <a:r>
              <a:rPr lang="en-US" dirty="0">
                <a:solidFill>
                  <a:schemeClr val="tx2"/>
                </a:solidFill>
              </a:rPr>
              <a:t>Following on-campus interviews, four of the four male candidates were clearly unacceptable to a majority of the faculty, while the other male candidate and the female candidate were both viewed as acceptable.</a:t>
            </a:r>
          </a:p>
          <a:p>
            <a:endParaRPr lang="en-US" dirty="0">
              <a:solidFill>
                <a:schemeClr val="tx2"/>
              </a:solidFill>
            </a:endParaRPr>
          </a:p>
          <a:p>
            <a:r>
              <a:rPr lang="en-US" dirty="0">
                <a:solidFill>
                  <a:schemeClr val="tx2"/>
                </a:solidFill>
              </a:rPr>
              <a:t>Discussions about the two remaining candidates – involving all current faculty and the department head – failed to identify any features that clearly distinguished one candidate over the other. In light of the discussion, a junior female faculty member said, “Given that all things are pretty much equal, I would recommend that we bring in the woman. We need more women in the department.” In response to her comment, several of the faculty gave her looks indicating their disapproval, and another faculty member remarked, “We don’t need to bring gender into this discussion – we are trying to identify the best candidate, period.”</a:t>
            </a:r>
          </a:p>
        </p:txBody>
      </p:sp>
    </p:spTree>
    <p:extLst>
      <p:ext uri="{BB962C8B-B14F-4D97-AF65-F5344CB8AC3E}">
        <p14:creationId xmlns:p14="http://schemas.microsoft.com/office/powerpoint/2010/main" val="2744255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2" y="534155"/>
            <a:ext cx="8458198" cy="866962"/>
          </a:xfrm>
        </p:spPr>
        <p:txBody>
          <a:bodyPr/>
          <a:lstStyle/>
          <a:p>
            <a:r>
              <a:rPr lang="en-US" dirty="0"/>
              <a:t>Breakout Discussion</a:t>
            </a:r>
          </a:p>
        </p:txBody>
      </p:sp>
      <p:sp>
        <p:nvSpPr>
          <p:cNvPr id="3" name="Content Placeholder 2"/>
          <p:cNvSpPr>
            <a:spLocks noGrp="1"/>
          </p:cNvSpPr>
          <p:nvPr>
            <p:ph idx="1"/>
          </p:nvPr>
        </p:nvSpPr>
        <p:spPr>
          <a:xfrm>
            <a:off x="974850" y="3367888"/>
            <a:ext cx="10523806" cy="2988461"/>
          </a:xfrm>
        </p:spPr>
        <p:txBody>
          <a:bodyPr>
            <a:normAutofit/>
          </a:bodyPr>
          <a:lstStyle/>
          <a:p>
            <a:r>
              <a:rPr lang="en-US" sz="3200" dirty="0"/>
              <a:t>Question #1: As a member of the department and ally of gender equity, what perspectives or contributions can you offer to this department discussion?</a:t>
            </a:r>
          </a:p>
          <a:p>
            <a:endParaRPr lang="en-US" sz="3200" dirty="0"/>
          </a:p>
          <a:p>
            <a:endParaRPr lang="en-US" dirty="0"/>
          </a:p>
          <a:p>
            <a:r>
              <a:rPr lang="en-US" dirty="0"/>
              <a:t>Breakout Room 15 minutes discussion time.</a:t>
            </a:r>
          </a:p>
          <a:p>
            <a:endParaRPr lang="en-US" dirty="0"/>
          </a:p>
        </p:txBody>
      </p:sp>
      <p:sp>
        <p:nvSpPr>
          <p:cNvPr id="4" name="Slide Number Placeholder 3"/>
          <p:cNvSpPr>
            <a:spLocks noGrp="1"/>
          </p:cNvSpPr>
          <p:nvPr>
            <p:ph type="sldNum" sz="quarter" idx="14"/>
          </p:nvPr>
        </p:nvSpPr>
        <p:spPr/>
        <p:txBody>
          <a:bodyPr/>
          <a:lstStyle/>
          <a:p>
            <a:fld id="{507A54D3-287C-3948-AA89-E53C9D689F15}" type="slidenum">
              <a:rPr lang="en-US" smtClean="0"/>
              <a:pPr/>
              <a:t>7</a:t>
            </a:fld>
            <a:endParaRPr lang="en-US" dirty="0"/>
          </a:p>
        </p:txBody>
      </p:sp>
      <p:sp>
        <p:nvSpPr>
          <p:cNvPr id="5" name="Footer Placeholder 4"/>
          <p:cNvSpPr>
            <a:spLocks noGrp="1"/>
          </p:cNvSpPr>
          <p:nvPr>
            <p:ph type="ftr" sz="quarter" idx="15"/>
          </p:nvPr>
        </p:nvSpPr>
        <p:spPr/>
        <p:txBody>
          <a:bodyPr/>
          <a:lstStyle/>
          <a:p>
            <a:r>
              <a:rPr lang="en-US"/>
              <a:t>ASCCC Academic Academy 2020</a:t>
            </a:r>
            <a:endParaRPr lang="en-US" dirty="0"/>
          </a:p>
        </p:txBody>
      </p:sp>
    </p:spTree>
    <p:extLst>
      <p:ext uri="{BB962C8B-B14F-4D97-AF65-F5344CB8AC3E}">
        <p14:creationId xmlns:p14="http://schemas.microsoft.com/office/powerpoint/2010/main" val="3924594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2" y="534155"/>
            <a:ext cx="8458198" cy="866962"/>
          </a:xfrm>
        </p:spPr>
        <p:txBody>
          <a:bodyPr/>
          <a:lstStyle/>
          <a:p>
            <a:r>
              <a:rPr lang="en-US" dirty="0"/>
              <a:t>Breakout Discussion</a:t>
            </a:r>
          </a:p>
        </p:txBody>
      </p:sp>
      <p:sp>
        <p:nvSpPr>
          <p:cNvPr id="3" name="Content Placeholder 2"/>
          <p:cNvSpPr>
            <a:spLocks noGrp="1"/>
          </p:cNvSpPr>
          <p:nvPr>
            <p:ph idx="1"/>
          </p:nvPr>
        </p:nvSpPr>
        <p:spPr>
          <a:xfrm>
            <a:off x="974850" y="3367888"/>
            <a:ext cx="10523806" cy="2988461"/>
          </a:xfrm>
        </p:spPr>
        <p:txBody>
          <a:bodyPr>
            <a:normAutofit fontScale="92500" lnSpcReduction="10000"/>
          </a:bodyPr>
          <a:lstStyle/>
          <a:p>
            <a:r>
              <a:rPr lang="en-US" sz="3200" dirty="0"/>
              <a:t>Question #1: How often have you heard the words “Culture &amp; Fit” in describing not moving forward with qualified candidates and what are the implications of these ambiguous terms?</a:t>
            </a:r>
          </a:p>
          <a:p>
            <a:endParaRPr lang="en-US" sz="3200" dirty="0"/>
          </a:p>
          <a:p>
            <a:endParaRPr lang="en-US" dirty="0"/>
          </a:p>
          <a:p>
            <a:r>
              <a:rPr lang="en-US" dirty="0"/>
              <a:t>Breakout Room 15 minutes discussion time.</a:t>
            </a:r>
          </a:p>
          <a:p>
            <a:endParaRPr lang="en-US" dirty="0"/>
          </a:p>
        </p:txBody>
      </p:sp>
      <p:sp>
        <p:nvSpPr>
          <p:cNvPr id="4" name="Slide Number Placeholder 3"/>
          <p:cNvSpPr>
            <a:spLocks noGrp="1"/>
          </p:cNvSpPr>
          <p:nvPr>
            <p:ph type="sldNum" sz="quarter" idx="14"/>
          </p:nvPr>
        </p:nvSpPr>
        <p:spPr/>
        <p:txBody>
          <a:bodyPr/>
          <a:lstStyle/>
          <a:p>
            <a:fld id="{507A54D3-287C-3948-AA89-E53C9D689F15}" type="slidenum">
              <a:rPr lang="en-US" smtClean="0"/>
              <a:pPr/>
              <a:t>8</a:t>
            </a:fld>
            <a:endParaRPr lang="en-US" dirty="0"/>
          </a:p>
        </p:txBody>
      </p:sp>
      <p:sp>
        <p:nvSpPr>
          <p:cNvPr id="5" name="Footer Placeholder 4"/>
          <p:cNvSpPr>
            <a:spLocks noGrp="1"/>
          </p:cNvSpPr>
          <p:nvPr>
            <p:ph type="ftr" sz="quarter" idx="15"/>
          </p:nvPr>
        </p:nvSpPr>
        <p:spPr/>
        <p:txBody>
          <a:bodyPr/>
          <a:lstStyle/>
          <a:p>
            <a:r>
              <a:rPr lang="en-US"/>
              <a:t>ASCCC Academic Academy 2020</a:t>
            </a:r>
            <a:endParaRPr lang="en-US" dirty="0"/>
          </a:p>
        </p:txBody>
      </p:sp>
    </p:spTree>
    <p:extLst>
      <p:ext uri="{BB962C8B-B14F-4D97-AF65-F5344CB8AC3E}">
        <p14:creationId xmlns:p14="http://schemas.microsoft.com/office/powerpoint/2010/main" val="301937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2" y="534155"/>
            <a:ext cx="8458198" cy="866962"/>
          </a:xfrm>
        </p:spPr>
        <p:txBody>
          <a:bodyPr/>
          <a:lstStyle/>
          <a:p>
            <a:r>
              <a:rPr lang="en-US" dirty="0"/>
              <a:t>Breakout Discussion</a:t>
            </a:r>
          </a:p>
        </p:txBody>
      </p:sp>
      <p:sp>
        <p:nvSpPr>
          <p:cNvPr id="3" name="Content Placeholder 2"/>
          <p:cNvSpPr>
            <a:spLocks noGrp="1"/>
          </p:cNvSpPr>
          <p:nvPr>
            <p:ph idx="1"/>
          </p:nvPr>
        </p:nvSpPr>
        <p:spPr>
          <a:xfrm>
            <a:off x="1119705" y="3404952"/>
            <a:ext cx="10523806" cy="3569419"/>
          </a:xfrm>
        </p:spPr>
        <p:txBody>
          <a:bodyPr/>
          <a:lstStyle/>
          <a:p>
            <a:r>
              <a:rPr lang="en-US" sz="3200" dirty="0"/>
              <a:t>Question#2: Considering the Human Resource process at your college/District how would you examine the points of exits and alternatives to gain desired diversified faculty results?</a:t>
            </a:r>
          </a:p>
          <a:p>
            <a:endParaRPr lang="en-US" dirty="0"/>
          </a:p>
          <a:p>
            <a:r>
              <a:rPr lang="en-US" dirty="0"/>
              <a:t>Breakout Room 15 minutes discussion time.</a:t>
            </a:r>
          </a:p>
        </p:txBody>
      </p:sp>
      <p:sp>
        <p:nvSpPr>
          <p:cNvPr id="4" name="Slide Number Placeholder 3"/>
          <p:cNvSpPr>
            <a:spLocks noGrp="1"/>
          </p:cNvSpPr>
          <p:nvPr>
            <p:ph type="sldNum" sz="quarter" idx="14"/>
          </p:nvPr>
        </p:nvSpPr>
        <p:spPr/>
        <p:txBody>
          <a:bodyPr/>
          <a:lstStyle/>
          <a:p>
            <a:fld id="{507A54D3-287C-3948-AA89-E53C9D689F15}" type="slidenum">
              <a:rPr lang="en-US" smtClean="0"/>
              <a:pPr/>
              <a:t>9</a:t>
            </a:fld>
            <a:endParaRPr lang="en-US" dirty="0"/>
          </a:p>
        </p:txBody>
      </p:sp>
      <p:sp>
        <p:nvSpPr>
          <p:cNvPr id="5" name="Footer Placeholder 4"/>
          <p:cNvSpPr>
            <a:spLocks noGrp="1"/>
          </p:cNvSpPr>
          <p:nvPr>
            <p:ph type="ftr" sz="quarter" idx="15"/>
          </p:nvPr>
        </p:nvSpPr>
        <p:spPr/>
        <p:txBody>
          <a:bodyPr/>
          <a:lstStyle/>
          <a:p>
            <a:r>
              <a:rPr lang="en-US" dirty="0"/>
              <a:t>ASCCC Academic Academy 2020</a:t>
            </a:r>
          </a:p>
        </p:txBody>
      </p:sp>
    </p:spTree>
    <p:extLst>
      <p:ext uri="{BB962C8B-B14F-4D97-AF65-F5344CB8AC3E}">
        <p14:creationId xmlns:p14="http://schemas.microsoft.com/office/powerpoint/2010/main" val="3195729256"/>
      </p:ext>
    </p:extLst>
  </p:cSld>
  <p:clrMapOvr>
    <a:masterClrMapping/>
  </p:clrMapOvr>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0 Fall 200929 ppt template" id="{B58B4A00-53B3-A645-B39D-D484189649EE}" vid="{5A1D03CB-9839-494C-A394-DE9AA833AE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Plenary 2020 Fall 200929 ppt template</Template>
  <TotalTime>50</TotalTime>
  <Words>928</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Palatino</vt:lpstr>
      <vt:lpstr>ASCCC Curriculum Inst. 2020 Theme</vt:lpstr>
      <vt:lpstr>Hiring Through an Equity Lens: Rethinking Polices and Procedures  ASCCC Fall 2020 Plenary Virtual Conference Thursday, November 5, 2020 4:30p - 5:30p – Breakout </vt:lpstr>
      <vt:lpstr>Description </vt:lpstr>
      <vt:lpstr>Introductions</vt:lpstr>
      <vt:lpstr>Hiring Process for a STEM department @ Friendly College </vt:lpstr>
      <vt:lpstr>Hiring Process for a STEM department @ Friendly College </vt:lpstr>
      <vt:lpstr>Friendly College Hiring Scenario</vt:lpstr>
      <vt:lpstr>Breakout Discussion</vt:lpstr>
      <vt:lpstr>Breakout Discussion</vt:lpstr>
      <vt:lpstr>Breakout Discussion</vt:lpstr>
      <vt:lpstr>Recommendations </vt:lpstr>
      <vt:lpstr>Thank You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LaTonya Parker</dc:creator>
  <cp:lastModifiedBy>ASCCC Exec Committee</cp:lastModifiedBy>
  <cp:revision>17</cp:revision>
  <dcterms:created xsi:type="dcterms:W3CDTF">2020-10-19T20:36:59Z</dcterms:created>
  <dcterms:modified xsi:type="dcterms:W3CDTF">2020-11-05T04:03:18Z</dcterms:modified>
</cp:coreProperties>
</file>