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62" r:id="rId6"/>
    <p:sldId id="302" r:id="rId7"/>
    <p:sldId id="303" r:id="rId8"/>
    <p:sldId id="304" r:id="rId9"/>
    <p:sldId id="298" r:id="rId10"/>
    <p:sldId id="299" r:id="rId11"/>
    <p:sldId id="300" r:id="rId12"/>
    <p:sldId id="301" r:id="rId13"/>
    <p:sldId id="290" r:id="rId14"/>
    <p:sldId id="291" r:id="rId15"/>
    <p:sldId id="292" r:id="rId16"/>
    <p:sldId id="293" r:id="rId17"/>
    <p:sldId id="289" r:id="rId18"/>
    <p:sldId id="305" r:id="rId1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E830E"/>
    <a:srgbClr val="D69410"/>
    <a:srgbClr val="EFAA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86654" autoAdjust="0"/>
  </p:normalViewPr>
  <p:slideViewPr>
    <p:cSldViewPr>
      <p:cViewPr>
        <p:scale>
          <a:sx n="60" d="100"/>
          <a:sy n="60" d="100"/>
        </p:scale>
        <p:origin x="-1592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87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AF4D7-75CB-416C-8D21-72318985F984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4" y="4422459"/>
            <a:ext cx="5562610" cy="41887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87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D012F-74A1-45EE-9947-B3AA5CB77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8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12F-74A1-45EE-9947-B3AA5CB77F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Strengths,</a:t>
            </a:r>
            <a:r>
              <a:rPr lang="en-US" baseline="0" dirty="0" smtClean="0"/>
              <a:t> Weaknesses, Opportunities and Threats: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Continuous Process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Strengths,</a:t>
            </a:r>
            <a:r>
              <a:rPr lang="en-US" baseline="0" dirty="0" smtClean="0"/>
              <a:t> Weaknesses, Opportunities and Threats: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Continuous Process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12F-74A1-45EE-9947-B3AA5CB77F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12F-74A1-45EE-9947-B3AA5CB77F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12F-74A1-45EE-9947-B3AA5CB77F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12F-74A1-45EE-9947-B3AA5CB77F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12F-74A1-45EE-9947-B3AA5CB77F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12F-74A1-45EE-9947-B3AA5CB77F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12F-74A1-45EE-9947-B3AA5CB77F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12F-74A1-45EE-9947-B3AA5CB77F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12F-74A1-45EE-9947-B3AA5CB77F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12F-74A1-45EE-9947-B3AA5CB77F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E96D-0D70-4057-8BF2-57A05301F14E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5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0DE-7944-4EF9-AF82-A2146A88EE1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4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2D1C-79AE-4C6B-A8C7-8CEFF30139D7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2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A754-5039-7F45-AA14-33156B2C637A}" type="datetimeFigureOut">
              <a:rPr lang="en-US" smtClean="0"/>
              <a:t>10/24/16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0DA1-0D35-7447-9D1D-F79485E536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-57859"/>
            <a:ext cx="9296399" cy="69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066B-EE14-475D-BBC7-6FB1187BDDF8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escajeda@cccco.edu" TargetMode="External"/><Relationship Id="rId4" Type="http://schemas.openxmlformats.org/officeDocument/2006/relationships/hyperlink" Target="mailto:lwoodyar@cccco.edu" TargetMode="External"/><Relationship Id="rId5" Type="http://schemas.openxmlformats.org/officeDocument/2006/relationships/hyperlink" Target="mailto:rarambula@cccco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3nKn8refPAhVkrlQKHT6IASQQjRwIBw&amp;url=http://www.njsrc.org/aarc-education-programs&amp;psig=AFQjCNHSK-I5Ph9gJj2bn7isuN_CbUV4DA&amp;ust=1476983365809606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9"/>
                </a:solidFill>
              </a:rPr>
              <a:t>Chancellor’s Office Update</a:t>
            </a:r>
            <a:endParaRPr lang="en-US" sz="5400" b="1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5532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BE830E"/>
                </a:solidFill>
              </a:rPr>
              <a:t>Curriculum Regional </a:t>
            </a:r>
            <a:r>
              <a:rPr lang="en-US" b="1" dirty="0" smtClean="0">
                <a:solidFill>
                  <a:srgbClr val="BE830E"/>
                </a:solidFill>
              </a:rPr>
              <a:t>Meeting</a:t>
            </a:r>
          </a:p>
          <a:p>
            <a:r>
              <a:rPr lang="en-US" b="1" dirty="0" smtClean="0">
                <a:solidFill>
                  <a:srgbClr val="BE830E"/>
                </a:solidFill>
              </a:rPr>
              <a:t>October 21 &amp; 22, 2016</a:t>
            </a:r>
          </a:p>
          <a:p>
            <a:endParaRPr lang="en-US" b="1" dirty="0" smtClean="0">
              <a:solidFill>
                <a:srgbClr val="BE830E"/>
              </a:solidFill>
            </a:endParaRPr>
          </a:p>
          <a:p>
            <a:pPr algn="l"/>
            <a:r>
              <a:rPr lang="en-US" b="1" dirty="0" smtClean="0">
                <a:solidFill>
                  <a:srgbClr val="000099"/>
                </a:solidFill>
              </a:rPr>
              <a:t>Raul Arambula</a:t>
            </a:r>
          </a:p>
          <a:p>
            <a:pPr algn="l"/>
            <a:r>
              <a:rPr lang="en-US" b="1" dirty="0" smtClean="0">
                <a:solidFill>
                  <a:srgbClr val="000099"/>
                </a:solidFill>
              </a:rPr>
              <a:t>Jackie Escajeda</a:t>
            </a:r>
          </a:p>
          <a:p>
            <a:pPr algn="l"/>
            <a:r>
              <a:rPr lang="en-US" b="1" dirty="0" smtClean="0">
                <a:solidFill>
                  <a:srgbClr val="000099"/>
                </a:solidFill>
              </a:rPr>
              <a:t>Njeri Griffin</a:t>
            </a:r>
          </a:p>
          <a:p>
            <a:pPr algn="l"/>
            <a:r>
              <a:rPr lang="en-US" b="1" dirty="0" smtClean="0">
                <a:solidFill>
                  <a:srgbClr val="000099"/>
                </a:solidFill>
              </a:rPr>
              <a:t>LeBaron Woodyard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9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4" descr="http://www.ivc.edu/student/transfercenter/Documents/AssocDegreeForTransfer_logo_tag_vert_4c_SM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59" y="462348"/>
            <a:ext cx="6563764" cy="527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962" t="8817" r="76111" b="49700"/>
          <a:stretch/>
        </p:blipFill>
        <p:spPr bwMode="auto">
          <a:xfrm>
            <a:off x="3238501" y="462348"/>
            <a:ext cx="2616200" cy="2852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18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4499" y="1371600"/>
            <a:ext cx="81999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2079 </a:t>
            </a:r>
            <a:r>
              <a:rPr lang="en-US" sz="3200" dirty="0"/>
              <a:t>Associate Degrees for Transfer </a:t>
            </a:r>
            <a:r>
              <a:rPr lang="en-US" sz="3200" dirty="0" smtClean="0"/>
              <a:t>(9/28/16</a:t>
            </a:r>
            <a:r>
              <a:rPr lang="en-US" sz="3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New </a:t>
            </a:r>
            <a:r>
              <a:rPr lang="en-US" sz="3200" dirty="0"/>
              <a:t>TMCs with a deadline of 8/01/16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Agriculture Plant Science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Biology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Chemistry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Film, Television &amp; Electronic Media </a:t>
            </a:r>
            <a:endParaRPr lang="en-US" sz="32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 smtClean="0"/>
              <a:t>Nutrition </a:t>
            </a:r>
            <a:r>
              <a:rPr lang="en-US" sz="3200" dirty="0"/>
              <a:t>&amp; Dietetics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62100" y="203199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99"/>
                </a:solidFill>
                <a:latin typeface="+mj-lt"/>
              </a:rPr>
              <a:t>ADTs</a:t>
            </a:r>
            <a:endParaRPr lang="en-US" sz="44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689100"/>
            <a:ext cx="7493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New </a:t>
            </a:r>
            <a:r>
              <a:rPr lang="en-US" sz="3200" dirty="0" smtClean="0"/>
              <a:t>TMCs:</a:t>
            </a:r>
            <a:endParaRPr lang="en-US" sz="32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Child &amp; Adolescent Development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Global Studies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Public Health Sciences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Social Justice Studies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26365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99"/>
                </a:solidFill>
                <a:latin typeface="+mj-lt"/>
              </a:rPr>
              <a:t>ADTs</a:t>
            </a:r>
            <a:endParaRPr lang="en-US" sz="44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09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Distance Education and State Authorization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b="1" u="sng" dirty="0"/>
              <a:t>Distance Education (Erin Larson)</a:t>
            </a:r>
            <a:endParaRPr lang="en-US" dirty="0"/>
          </a:p>
          <a:p>
            <a:pPr lvl="0"/>
            <a:r>
              <a:rPr lang="en-US" dirty="0"/>
              <a:t>Online Education Initiative</a:t>
            </a:r>
          </a:p>
          <a:p>
            <a:pPr lvl="0"/>
            <a:r>
              <a:rPr lang="en-US" dirty="0"/>
              <a:t>Distance Education Policy</a:t>
            </a:r>
          </a:p>
          <a:p>
            <a:pPr lvl="0"/>
            <a:r>
              <a:rPr lang="en-US" dirty="0"/>
              <a:t>State Authorization</a:t>
            </a:r>
          </a:p>
          <a:p>
            <a:pPr lvl="0"/>
            <a:r>
              <a:rPr lang="en-US" dirty="0"/>
              <a:t>Distance Education and Educational Technology Advisory Committee (DEETAC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1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Open Education Resources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Open Education Resources (Stephanie Ricks-Albert)</a:t>
            </a:r>
            <a:endParaRPr lang="en-US" dirty="0"/>
          </a:p>
          <a:p>
            <a:pPr lvl="0"/>
            <a:r>
              <a:rPr lang="en-US" dirty="0"/>
              <a:t>Zero Textbook Cost Degree Grant Program</a:t>
            </a:r>
          </a:p>
          <a:p>
            <a:pPr lvl="0"/>
            <a:r>
              <a:rPr lang="en-US" dirty="0"/>
              <a:t>Open Education Resources Consortium</a:t>
            </a:r>
          </a:p>
          <a:p>
            <a:pPr lvl="0"/>
            <a:r>
              <a:rPr lang="en-US" dirty="0"/>
              <a:t>Open Education Resources Advisory Committee</a:t>
            </a:r>
          </a:p>
          <a:p>
            <a:pPr lvl="0"/>
            <a:r>
              <a:rPr lang="en-US" dirty="0"/>
              <a:t>Open Education Resources Council and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Professional Development and Minimum Qualifications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b="1" u="sng" dirty="0"/>
              <a:t>Professional Development (Rita Levy)</a:t>
            </a:r>
            <a:endParaRPr lang="en-US" dirty="0"/>
          </a:p>
          <a:p>
            <a:pPr lvl="0"/>
            <a:r>
              <a:rPr lang="en-US" dirty="0"/>
              <a:t>Flexible Calendar Program</a:t>
            </a:r>
          </a:p>
          <a:p>
            <a:pPr lvl="0"/>
            <a:r>
              <a:rPr lang="en-US" dirty="0"/>
              <a:t>Professional Development Program</a:t>
            </a:r>
          </a:p>
          <a:p>
            <a:pPr lvl="0"/>
            <a:r>
              <a:rPr lang="en-US" dirty="0"/>
              <a:t>Minimum Qualifications and Credentials</a:t>
            </a:r>
          </a:p>
          <a:p>
            <a:pPr lvl="0"/>
            <a:r>
              <a:rPr lang="en-US" dirty="0"/>
              <a:t>Professional Development Advisory </a:t>
            </a:r>
            <a:r>
              <a:rPr lang="en-US" dirty="0" smtClean="0"/>
              <a:t>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6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Other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Instructional Support and Resources (All)</a:t>
            </a:r>
            <a:endParaRPr lang="en-US" sz="2800" dirty="0"/>
          </a:p>
          <a:p>
            <a:pPr lvl="0"/>
            <a:r>
              <a:rPr lang="en-US" dirty="0"/>
              <a:t>Library and Learning Resources Programs (Stephanie Ricks-Albert)</a:t>
            </a:r>
            <a:endParaRPr lang="en-US" sz="2800" dirty="0"/>
          </a:p>
          <a:p>
            <a:pPr lvl="1"/>
            <a:r>
              <a:rPr lang="en-US" dirty="0"/>
              <a:t>Library and Learning Resources Programs Advisory Committee</a:t>
            </a:r>
            <a:endParaRPr lang="en-US" sz="2400" dirty="0"/>
          </a:p>
          <a:p>
            <a:pPr lvl="0"/>
            <a:r>
              <a:rPr lang="en-US" dirty="0"/>
              <a:t>Prerequisites and Corequisites Report (Rita Levy</a:t>
            </a:r>
            <a:r>
              <a:rPr lang="en-US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8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14400" y="279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0099"/>
                </a:solidFill>
              </a:rPr>
              <a:t>THANK YOU!</a:t>
            </a:r>
            <a:endParaRPr lang="en-US" sz="6600" b="1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19860"/>
            <a:ext cx="5029200" cy="378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14400" y="279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Jackie Escajeda - </a:t>
            </a:r>
            <a:r>
              <a:rPr lang="en-US" sz="2400" b="1" dirty="0" smtClean="0">
                <a:solidFill>
                  <a:srgbClr val="000099"/>
                </a:solidFill>
                <a:hlinkClick r:id="rId3"/>
              </a:rPr>
              <a:t>jescajeda@cccco.edu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LeBaron Woodyard - </a:t>
            </a:r>
            <a:r>
              <a:rPr lang="en-US" sz="2400" b="1" dirty="0" smtClean="0">
                <a:solidFill>
                  <a:srgbClr val="000099"/>
                </a:solidFill>
                <a:hlinkClick r:id="rId4"/>
              </a:rPr>
              <a:t>lwoodyar@cccco.edu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99"/>
                </a:solidFill>
              </a:rPr>
              <a:t>Raul </a:t>
            </a:r>
            <a:r>
              <a:rPr lang="en-US" sz="2400" b="1" dirty="0" smtClean="0">
                <a:solidFill>
                  <a:srgbClr val="000099"/>
                </a:solidFill>
              </a:rPr>
              <a:t>Arambula - </a:t>
            </a:r>
            <a:r>
              <a:rPr lang="en-US" sz="2400" b="1" dirty="0" smtClean="0">
                <a:solidFill>
                  <a:srgbClr val="000099"/>
                </a:solidFill>
                <a:hlinkClick r:id="rId5"/>
              </a:rPr>
              <a:t>rarambula@cccco.edu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Njeri Griffin – ngriffin@cccco.edu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Contact</a:t>
            </a:r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678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Overview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Baccalaureate </a:t>
            </a:r>
            <a:r>
              <a:rPr lang="en-US" dirty="0"/>
              <a:t>Degree Pilot (BDP) Program</a:t>
            </a:r>
          </a:p>
          <a:p>
            <a:r>
              <a:rPr lang="en-US" dirty="0"/>
              <a:t>Stand-alone Credit Courses</a:t>
            </a:r>
          </a:p>
          <a:p>
            <a:r>
              <a:rPr lang="en-US" dirty="0" smtClean="0"/>
              <a:t>Academic Affairs Division reorganization</a:t>
            </a:r>
          </a:p>
          <a:p>
            <a:r>
              <a:rPr lang="en-US" dirty="0" smtClean="0"/>
              <a:t>ADTs</a:t>
            </a:r>
            <a:endParaRPr lang="en-US" dirty="0"/>
          </a:p>
          <a:p>
            <a:r>
              <a:rPr lang="en-US" dirty="0"/>
              <a:t>C-ID</a:t>
            </a:r>
          </a:p>
          <a:p>
            <a:r>
              <a:rPr lang="en-US" dirty="0" smtClean="0"/>
              <a:t>Educational Resources &amp; Professional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8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BDP Fall 2016 Start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848600" cy="503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91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BDP Program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/>
              <a:t>Fall </a:t>
            </a:r>
            <a:r>
              <a:rPr lang="en-US" dirty="0" smtClean="0"/>
              <a:t>2016 Student Enrollment = 206</a:t>
            </a:r>
          </a:p>
          <a:p>
            <a:r>
              <a:rPr lang="en-US" dirty="0"/>
              <a:t>The remaining colleges, Cypress, Mira Costa, Modesto, Santa Ana and Solano, will begin offering classes by fall 2017.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6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Stand-alone Credit Courses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Approved at the July 18 BOG meeting</a:t>
            </a:r>
          </a:p>
          <a:p>
            <a:r>
              <a:rPr lang="en-US" dirty="0" smtClean="0"/>
              <a:t>Annual Credit Course Certification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3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Basic Skills &amp; Noncredit Curriculum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Dean Kirsten Corbin</a:t>
            </a:r>
          </a:p>
          <a:p>
            <a:r>
              <a:rPr lang="en-US" dirty="0" smtClean="0"/>
              <a:t>Chantee Guiney, Jo Glenn, &amp; Analyst</a:t>
            </a:r>
          </a:p>
          <a:p>
            <a:r>
              <a:rPr lang="en-US" dirty="0" smtClean="0"/>
              <a:t>They oversee:</a:t>
            </a:r>
          </a:p>
          <a:p>
            <a:pPr lvl="1"/>
            <a:r>
              <a:rPr lang="en-US" dirty="0" smtClean="0"/>
              <a:t>Basic Skills</a:t>
            </a:r>
          </a:p>
          <a:p>
            <a:pPr lvl="1"/>
            <a:r>
              <a:rPr lang="en-US" dirty="0" smtClean="0"/>
              <a:t>Noncredit curriculum</a:t>
            </a:r>
          </a:p>
          <a:p>
            <a:pPr lvl="1"/>
            <a:r>
              <a:rPr lang="en-US" dirty="0" smtClean="0"/>
              <a:t>Prior Learning</a:t>
            </a:r>
          </a:p>
          <a:p>
            <a:pPr lvl="1"/>
            <a:r>
              <a:rPr lang="en-US" dirty="0" smtClean="0"/>
              <a:t>CDCP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Educational Programs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Dean </a:t>
            </a:r>
          </a:p>
          <a:p>
            <a:r>
              <a:rPr lang="en-US" dirty="0" smtClean="0"/>
              <a:t>Debbie Velasquez, Kevin Olson, Reece Geddis, &amp; Specialist</a:t>
            </a:r>
          </a:p>
          <a:p>
            <a:r>
              <a:rPr lang="en-US" dirty="0" smtClean="0"/>
              <a:t>They oversee:</a:t>
            </a:r>
          </a:p>
          <a:p>
            <a:pPr lvl="1">
              <a:tabLst>
                <a:tab pos="4114800" algn="l"/>
              </a:tabLst>
            </a:pPr>
            <a:r>
              <a:rPr lang="en-US" dirty="0" smtClean="0"/>
              <a:t>Dual Enrollment	- </a:t>
            </a:r>
            <a:r>
              <a:rPr lang="en-US" dirty="0"/>
              <a:t>Inmate-Re-entry  </a:t>
            </a:r>
            <a:r>
              <a:rPr lang="en-US" dirty="0" smtClean="0"/>
              <a:t>Ed</a:t>
            </a:r>
          </a:p>
          <a:p>
            <a:pPr lvl="1">
              <a:tabLst>
                <a:tab pos="4114800" algn="l"/>
              </a:tabLst>
            </a:pPr>
            <a:r>
              <a:rPr lang="en-US" dirty="0" smtClean="0"/>
              <a:t>UMOJA	- Middle College</a:t>
            </a:r>
          </a:p>
          <a:p>
            <a:pPr lvl="1">
              <a:tabLst>
                <a:tab pos="4114800" algn="l"/>
              </a:tabLst>
            </a:pPr>
            <a:r>
              <a:rPr lang="en-US" dirty="0" smtClean="0"/>
              <a:t>MESA	- International Program</a:t>
            </a:r>
            <a:endParaRPr lang="en-US" dirty="0"/>
          </a:p>
          <a:p>
            <a:pPr lvl="1"/>
            <a:r>
              <a:rPr lang="en-US" dirty="0" smtClean="0"/>
              <a:t>Puente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7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Intersegmental Programs</a:t>
            </a:r>
            <a:br>
              <a:rPr lang="en-US" b="1" dirty="0" smtClean="0">
                <a:solidFill>
                  <a:srgbClr val="000099"/>
                </a:solidFill>
              </a:rPr>
            </a:br>
            <a:r>
              <a:rPr lang="en-US" b="1" dirty="0" smtClean="0">
                <a:solidFill>
                  <a:srgbClr val="000099"/>
                </a:solidFill>
              </a:rPr>
              <a:t>&amp; Credit Curriculum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678363"/>
          </a:xfrm>
        </p:spPr>
        <p:txBody>
          <a:bodyPr/>
          <a:lstStyle/>
          <a:p>
            <a:r>
              <a:rPr lang="en-US" dirty="0" smtClean="0"/>
              <a:t>Dean Jackie Escajeda</a:t>
            </a:r>
          </a:p>
          <a:p>
            <a:r>
              <a:rPr lang="en-US" dirty="0" smtClean="0"/>
              <a:t>Raul Arambula, Patti Blank, David Garcia, Njeri Griffin, &amp; Eric Nelson</a:t>
            </a:r>
          </a:p>
          <a:p>
            <a:r>
              <a:rPr lang="en-US" dirty="0" smtClean="0"/>
              <a:t>They oversee:</a:t>
            </a:r>
          </a:p>
          <a:p>
            <a:pPr lvl="1">
              <a:tabLst>
                <a:tab pos="4051300" algn="l"/>
              </a:tabLst>
            </a:pPr>
            <a:r>
              <a:rPr lang="en-US" dirty="0" smtClean="0"/>
              <a:t>Credit curriculum	- COCI</a:t>
            </a:r>
          </a:p>
          <a:p>
            <a:pPr lvl="1">
              <a:tabLst>
                <a:tab pos="4051300" algn="l"/>
              </a:tabLst>
            </a:pPr>
            <a:r>
              <a:rPr lang="en-US" dirty="0" smtClean="0"/>
              <a:t>BDP	- UC Pathways</a:t>
            </a:r>
          </a:p>
          <a:p>
            <a:pPr lvl="1">
              <a:tabLst>
                <a:tab pos="4114800" algn="l"/>
              </a:tabLst>
            </a:pPr>
            <a:r>
              <a:rPr lang="en-US" dirty="0" smtClean="0"/>
              <a:t>ADTs	- TOP Codes</a:t>
            </a:r>
          </a:p>
          <a:p>
            <a:pPr lvl="1">
              <a:tabLst>
                <a:tab pos="4178300" algn="l"/>
              </a:tabLst>
            </a:pPr>
            <a:r>
              <a:rPr lang="en-US" dirty="0" smtClean="0"/>
              <a:t>C-ID	-Apprenticeship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8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2 at 10.38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3770"/>
            <a:ext cx="9144000" cy="11742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0099"/>
                </a:solidFill>
              </a:rPr>
              <a:t>C-ID</a:t>
            </a:r>
            <a:endParaRPr lang="en-US" sz="7200" b="1" dirty="0">
              <a:solidFill>
                <a:srgbClr val="0000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          </a:t>
            </a:r>
            <a:r>
              <a:rPr lang="en-US" sz="6000" b="1" dirty="0" smtClean="0">
                <a:solidFill>
                  <a:srgbClr val="00B050"/>
                </a:solidFill>
              </a:rPr>
              <a:t>Update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Image result for educ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69" y="1623846"/>
            <a:ext cx="4365625" cy="418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1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427</Words>
  <Application>Microsoft Macintosh PowerPoint</Application>
  <PresentationFormat>On-screen Show (4:3)</PresentationFormat>
  <Paragraphs>129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Chancellor’s Office Update</vt:lpstr>
      <vt:lpstr>Overview</vt:lpstr>
      <vt:lpstr>BDP Fall 2016 Start</vt:lpstr>
      <vt:lpstr>BDP Program</vt:lpstr>
      <vt:lpstr>Stand-alone Credit Courses</vt:lpstr>
      <vt:lpstr>Basic Skills &amp; Noncredit Curriculum</vt:lpstr>
      <vt:lpstr>Educational Programs</vt:lpstr>
      <vt:lpstr>Intersegmental Programs &amp; Credit Curriculum</vt:lpstr>
      <vt:lpstr>C-ID</vt:lpstr>
      <vt:lpstr>PowerPoint Presentation</vt:lpstr>
      <vt:lpstr>PowerPoint Presentation</vt:lpstr>
      <vt:lpstr>PowerPoint Presentation</vt:lpstr>
      <vt:lpstr>Distance Education and State Authorization</vt:lpstr>
      <vt:lpstr>Open Education Resources</vt:lpstr>
      <vt:lpstr>Professional Development and Minimum Qualifications</vt:lpstr>
      <vt:lpstr>Other</vt:lpstr>
      <vt:lpstr>THANK YOU!</vt:lpstr>
      <vt:lpstr>Contact</vt:lpstr>
    </vt:vector>
  </TitlesOfParts>
  <Company>Chancellor's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2012</dc:title>
  <dc:creator>Paul Feist</dc:creator>
  <cp:lastModifiedBy>Dolores Davison</cp:lastModifiedBy>
  <cp:revision>121</cp:revision>
  <cp:lastPrinted>2012-08-28T20:57:20Z</cp:lastPrinted>
  <dcterms:created xsi:type="dcterms:W3CDTF">2012-08-17T21:54:29Z</dcterms:created>
  <dcterms:modified xsi:type="dcterms:W3CDTF">2016-10-24T22:02:00Z</dcterms:modified>
</cp:coreProperties>
</file>